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453" r:id="rId3"/>
    <p:sldId id="313" r:id="rId4"/>
    <p:sldId id="458" r:id="rId5"/>
    <p:sldId id="437" r:id="rId6"/>
    <p:sldId id="342" r:id="rId7"/>
    <p:sldId id="454" r:id="rId8"/>
    <p:sldId id="273" r:id="rId9"/>
    <p:sldId id="459" r:id="rId10"/>
    <p:sldId id="46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9" autoAdjust="0"/>
    <p:restoredTop sz="94660"/>
  </p:normalViewPr>
  <p:slideViewPr>
    <p:cSldViewPr snapToGrid="0">
      <p:cViewPr varScale="1">
        <p:scale>
          <a:sx n="85" d="100"/>
          <a:sy n="85" d="100"/>
        </p:scale>
        <p:origin x="26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465005-F567-4CBD-BCBA-44B1B04191E4}" type="datetimeFigureOut">
              <a:rPr lang="en-US" smtClean="0"/>
              <a:t>2020-11-04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1FD4E-3217-4F7B-8A1E-F846D6B76D05}" type="slidenum">
              <a:rPr lang="en-US" smtClean="0"/>
              <a:t>‹#›</a:t>
            </a:fld>
            <a:endParaRPr lang="en-US"/>
          </a:p>
        </p:txBody>
      </p:sp>
    </p:spTree>
    <p:extLst>
      <p:ext uri="{BB962C8B-B14F-4D97-AF65-F5344CB8AC3E}">
        <p14:creationId xmlns:p14="http://schemas.microsoft.com/office/powerpoint/2010/main" val="179479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Forecasting examples: AQI program, school flag programs, notifications for communities near large wildfires </a:t>
            </a:r>
          </a:p>
          <a:p>
            <a:r>
              <a:rPr lang="en-US" dirty="0"/>
              <a:t>Observations = ambient pollution data, satellite data, meteorological measurement</a:t>
            </a:r>
          </a:p>
          <a:p>
            <a:r>
              <a:rPr lang="en-US" sz="2600" u="sng" dirty="0"/>
              <a:t>Future-year projections: </a:t>
            </a:r>
            <a:r>
              <a:rPr lang="en-US" altLang="en-US" sz="2600" dirty="0"/>
              <a:t>results indicate the location, magnitude, and extent of nonattainment after application of expected control programs</a:t>
            </a:r>
          </a:p>
          <a:p>
            <a:r>
              <a:rPr lang="en-US" sz="2600" u="sng" dirty="0"/>
              <a:t>Examine “what if?” scenarios: </a:t>
            </a:r>
            <a:r>
              <a:rPr lang="en-US" sz="2600" dirty="0"/>
              <a:t>results allow us to look at impacts of alternate policy scenarios under consideration</a:t>
            </a:r>
          </a:p>
          <a:p>
            <a:r>
              <a:rPr lang="en-US" altLang="en-US" sz="2600" u="sng" dirty="0"/>
              <a:t>Emissions Sensitivity Modeling:</a:t>
            </a:r>
            <a:r>
              <a:rPr lang="en-US" altLang="en-US" sz="2600" dirty="0"/>
              <a:t> indicates on how air quality may respond to emissions changes</a:t>
            </a:r>
          </a:p>
          <a:p>
            <a:r>
              <a:rPr lang="en-US" sz="2600" u="sng" dirty="0"/>
              <a:t>Source contribution analysis: </a:t>
            </a:r>
            <a:r>
              <a:rPr lang="en-US" altLang="en-US" sz="2600" dirty="0"/>
              <a:t>useful for estimating the contribution to pollutant concentrations of individual pollutants and sources (or groups of sources)</a:t>
            </a:r>
          </a:p>
          <a:p>
            <a:endParaRPr lang="en-US" dirty="0"/>
          </a:p>
        </p:txBody>
      </p:sp>
      <p:sp>
        <p:nvSpPr>
          <p:cNvPr id="4" name="Slide Number Placeholder 3"/>
          <p:cNvSpPr>
            <a:spLocks noGrp="1"/>
          </p:cNvSpPr>
          <p:nvPr>
            <p:ph type="sldNum" sz="quarter" idx="10"/>
          </p:nvPr>
        </p:nvSpPr>
        <p:spPr/>
        <p:txBody>
          <a:bodyPr/>
          <a:lstStyle/>
          <a:p>
            <a:fld id="{28679D7B-47FD-40D0-B477-10D96CEA9803}" type="slidenum">
              <a:rPr lang="en-US" smtClean="0"/>
              <a:t>2</a:t>
            </a:fld>
            <a:endParaRPr lang="en-US"/>
          </a:p>
        </p:txBody>
      </p:sp>
    </p:spTree>
    <p:extLst>
      <p:ext uri="{BB962C8B-B14F-4D97-AF65-F5344CB8AC3E}">
        <p14:creationId xmlns:p14="http://schemas.microsoft.com/office/powerpoint/2010/main" val="1068812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1182688"/>
            <a:ext cx="5673725" cy="3192462"/>
          </a:xfrm>
        </p:spPr>
      </p:sp>
      <p:sp>
        <p:nvSpPr>
          <p:cNvPr id="3" name="Notes Placeholder 2"/>
          <p:cNvSpPr txBox="1">
            <a:spLocks noGrp="1"/>
          </p:cNvSpPr>
          <p:nvPr>
            <p:ph type="body" sz="quarter" idx="1"/>
          </p:nvPr>
        </p:nvSpPr>
        <p:spPr/>
        <p:txBody>
          <a:bodyPr/>
          <a:lstStyle/>
          <a:p>
            <a:r>
              <a:rPr lang="en-US" dirty="0"/>
              <a:t>We can also use modeled air pollution concentrations as inputs into health models to estimate the number of deaths and other health effects resulting from current air pollution levels </a:t>
            </a:r>
          </a:p>
        </p:txBody>
      </p:sp>
      <p:sp>
        <p:nvSpPr>
          <p:cNvPr id="4" name="Slide Number Placeholder 3"/>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5EDF9-3102-4E26-AD82-17658D8A8E6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54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1182688"/>
            <a:ext cx="5673725" cy="3192462"/>
          </a:xfrm>
        </p:spPr>
      </p:sp>
      <p:sp>
        <p:nvSpPr>
          <p:cNvPr id="3" name="Notes Placeholder 2"/>
          <p:cNvSpPr txBox="1">
            <a:spLocks noGrp="1"/>
          </p:cNvSpPr>
          <p:nvPr>
            <p:ph type="body" sz="quarter" idx="1"/>
          </p:nvPr>
        </p:nvSpPr>
        <p:spPr/>
        <p:txBody>
          <a:bodyPr/>
          <a:lstStyle/>
          <a:p>
            <a:r>
              <a:rPr lang="en-US" dirty="0"/>
              <a:t>We use models to predict how EPA</a:t>
            </a:r>
            <a:r>
              <a:rPr lang="en-US" baseline="0" dirty="0"/>
              <a:t> </a:t>
            </a:r>
            <a:r>
              <a:rPr lang="en-US" dirty="0"/>
              <a:t>regulations will impact pollution levels.  The top map shows counties</a:t>
            </a:r>
            <a:r>
              <a:rPr lang="en-US" baseline="0" dirty="0"/>
              <a:t> with unhealthy levels of ozone </a:t>
            </a:r>
            <a:r>
              <a:rPr lang="en-US" dirty="0"/>
              <a:t>in 2014.  Below are model predictions for the year 2025 taking into account</a:t>
            </a:r>
            <a:r>
              <a:rPr lang="en-US" baseline="0" dirty="0"/>
              <a:t> </a:t>
            </a:r>
            <a:r>
              <a:rPr lang="en-US" dirty="0"/>
              <a:t>EPA rules that will reduce emissions from cars, power plants and other sources </a:t>
            </a:r>
          </a:p>
        </p:txBody>
      </p:sp>
      <p:sp>
        <p:nvSpPr>
          <p:cNvPr id="4" name="Slide Number Placeholder 3"/>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5EDF9-3102-4E26-AD82-17658D8A8E6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61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FD2AB6E8-E2E4-4170-B6B8-F5D0559EE55C}" type="slidenum">
              <a:rPr lang="en-US">
                <a:solidFill>
                  <a:prstClr val="black"/>
                </a:solidFill>
                <a:latin typeface="Calibri" panose="020F0502020204030204"/>
              </a:rPr>
              <a:pPr defTabSz="931774">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83261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1-hour Ozone</a:t>
            </a:r>
          </a:p>
        </p:txBody>
      </p:sp>
      <p:sp>
        <p:nvSpPr>
          <p:cNvPr id="4" name="Slide Number Placeholder 3"/>
          <p:cNvSpPr>
            <a:spLocks noGrp="1"/>
          </p:cNvSpPr>
          <p:nvPr>
            <p:ph type="sldNum" sz="quarter" idx="5"/>
          </p:nvPr>
        </p:nvSpPr>
        <p:spPr/>
        <p:txBody>
          <a:bodyPr/>
          <a:lstStyle/>
          <a:p>
            <a:fld id="{066AD435-3C37-4D51-922D-E735E86EE257}" type="slidenum">
              <a:rPr lang="en-US" smtClean="0"/>
              <a:t>8</a:t>
            </a:fld>
            <a:endParaRPr lang="en-US"/>
          </a:p>
        </p:txBody>
      </p:sp>
    </p:spTree>
    <p:extLst>
      <p:ext uri="{BB962C8B-B14F-4D97-AF65-F5344CB8AC3E}">
        <p14:creationId xmlns:p14="http://schemas.microsoft.com/office/powerpoint/2010/main" val="3356331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5BC13-3A4A-476E-824E-DC75BC9829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24713B-5805-4FA2-9C8F-4B7DF12F2D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1E3AC8-6ACA-4630-AA21-C360AB29A779}"/>
              </a:ext>
            </a:extLst>
          </p:cNvPr>
          <p:cNvSpPr>
            <a:spLocks noGrp="1"/>
          </p:cNvSpPr>
          <p:nvPr>
            <p:ph type="dt" sz="half" idx="10"/>
          </p:nvPr>
        </p:nvSpPr>
        <p:spPr/>
        <p:txBody>
          <a:bodyPr/>
          <a:lstStyle/>
          <a:p>
            <a:fld id="{6A88026A-4215-4E0C-83E0-374E529348BC}" type="datetimeFigureOut">
              <a:rPr lang="en-US" smtClean="0"/>
              <a:t>2020-11-04</a:t>
            </a:fld>
            <a:endParaRPr lang="en-US"/>
          </a:p>
        </p:txBody>
      </p:sp>
      <p:sp>
        <p:nvSpPr>
          <p:cNvPr id="5" name="Footer Placeholder 4">
            <a:extLst>
              <a:ext uri="{FF2B5EF4-FFF2-40B4-BE49-F238E27FC236}">
                <a16:creationId xmlns:a16="http://schemas.microsoft.com/office/drawing/2014/main" id="{E722C5E0-59D1-45E6-B488-794496B95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BCDDF-F31A-4559-BDD6-A803523B904C}"/>
              </a:ext>
            </a:extLst>
          </p:cNvPr>
          <p:cNvSpPr>
            <a:spLocks noGrp="1"/>
          </p:cNvSpPr>
          <p:nvPr>
            <p:ph type="sldNum" sz="quarter" idx="12"/>
          </p:nvPr>
        </p:nvSpPr>
        <p:spPr/>
        <p:txBody>
          <a:bodyPr/>
          <a:lstStyle/>
          <a:p>
            <a:fld id="{DCEE8EFF-BC62-46EC-A77F-6EC74280D757}" type="slidenum">
              <a:rPr lang="en-US" smtClean="0"/>
              <a:t>‹#›</a:t>
            </a:fld>
            <a:endParaRPr lang="en-US"/>
          </a:p>
        </p:txBody>
      </p:sp>
    </p:spTree>
    <p:extLst>
      <p:ext uri="{BB962C8B-B14F-4D97-AF65-F5344CB8AC3E}">
        <p14:creationId xmlns:p14="http://schemas.microsoft.com/office/powerpoint/2010/main" val="240966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A03B6-2BC4-4869-8ED1-4A86FBDD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3B810B-E939-4045-BDD2-D6B310E3B3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628E63-48FA-4636-9CBB-6163A45933EE}"/>
              </a:ext>
            </a:extLst>
          </p:cNvPr>
          <p:cNvSpPr>
            <a:spLocks noGrp="1"/>
          </p:cNvSpPr>
          <p:nvPr>
            <p:ph type="dt" sz="half" idx="10"/>
          </p:nvPr>
        </p:nvSpPr>
        <p:spPr/>
        <p:txBody>
          <a:bodyPr/>
          <a:lstStyle/>
          <a:p>
            <a:fld id="{6A88026A-4215-4E0C-83E0-374E529348BC}" type="datetimeFigureOut">
              <a:rPr lang="en-US" smtClean="0"/>
              <a:t>2020-11-04</a:t>
            </a:fld>
            <a:endParaRPr lang="en-US"/>
          </a:p>
        </p:txBody>
      </p:sp>
      <p:sp>
        <p:nvSpPr>
          <p:cNvPr id="5" name="Footer Placeholder 4">
            <a:extLst>
              <a:ext uri="{FF2B5EF4-FFF2-40B4-BE49-F238E27FC236}">
                <a16:creationId xmlns:a16="http://schemas.microsoft.com/office/drawing/2014/main" id="{8A3C8DD9-F0F5-43DB-B3F8-3B5492F64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C81D2-AFD0-42B9-9ACA-344001A8CE92}"/>
              </a:ext>
            </a:extLst>
          </p:cNvPr>
          <p:cNvSpPr>
            <a:spLocks noGrp="1"/>
          </p:cNvSpPr>
          <p:nvPr>
            <p:ph type="sldNum" sz="quarter" idx="12"/>
          </p:nvPr>
        </p:nvSpPr>
        <p:spPr/>
        <p:txBody>
          <a:bodyPr/>
          <a:lstStyle/>
          <a:p>
            <a:fld id="{DCEE8EFF-BC62-46EC-A77F-6EC74280D757}" type="slidenum">
              <a:rPr lang="en-US" smtClean="0"/>
              <a:t>‹#›</a:t>
            </a:fld>
            <a:endParaRPr lang="en-US"/>
          </a:p>
        </p:txBody>
      </p:sp>
    </p:spTree>
    <p:extLst>
      <p:ext uri="{BB962C8B-B14F-4D97-AF65-F5344CB8AC3E}">
        <p14:creationId xmlns:p14="http://schemas.microsoft.com/office/powerpoint/2010/main" val="2633049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FD44D6-E40B-4865-8315-3E4E89FFE5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465C0A-466E-471D-95FB-D9F3DF79B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8B955-593F-4532-82CA-828F12B5BE0B}"/>
              </a:ext>
            </a:extLst>
          </p:cNvPr>
          <p:cNvSpPr>
            <a:spLocks noGrp="1"/>
          </p:cNvSpPr>
          <p:nvPr>
            <p:ph type="dt" sz="half" idx="10"/>
          </p:nvPr>
        </p:nvSpPr>
        <p:spPr/>
        <p:txBody>
          <a:bodyPr/>
          <a:lstStyle/>
          <a:p>
            <a:fld id="{6A88026A-4215-4E0C-83E0-374E529348BC}" type="datetimeFigureOut">
              <a:rPr lang="en-US" smtClean="0"/>
              <a:t>2020-11-04</a:t>
            </a:fld>
            <a:endParaRPr lang="en-US"/>
          </a:p>
        </p:txBody>
      </p:sp>
      <p:sp>
        <p:nvSpPr>
          <p:cNvPr id="5" name="Footer Placeholder 4">
            <a:extLst>
              <a:ext uri="{FF2B5EF4-FFF2-40B4-BE49-F238E27FC236}">
                <a16:creationId xmlns:a16="http://schemas.microsoft.com/office/drawing/2014/main" id="{C0E46A04-82C8-4BC2-9D5A-753B77EDB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5BCEE-A188-4443-8A57-10C58D2AC92A}"/>
              </a:ext>
            </a:extLst>
          </p:cNvPr>
          <p:cNvSpPr>
            <a:spLocks noGrp="1"/>
          </p:cNvSpPr>
          <p:nvPr>
            <p:ph type="sldNum" sz="quarter" idx="12"/>
          </p:nvPr>
        </p:nvSpPr>
        <p:spPr/>
        <p:txBody>
          <a:bodyPr/>
          <a:lstStyle/>
          <a:p>
            <a:fld id="{DCEE8EFF-BC62-46EC-A77F-6EC74280D757}" type="slidenum">
              <a:rPr lang="en-US" smtClean="0"/>
              <a:t>‹#›</a:t>
            </a:fld>
            <a:endParaRPr lang="en-US"/>
          </a:p>
        </p:txBody>
      </p:sp>
    </p:spTree>
    <p:extLst>
      <p:ext uri="{BB962C8B-B14F-4D97-AF65-F5344CB8AC3E}">
        <p14:creationId xmlns:p14="http://schemas.microsoft.com/office/powerpoint/2010/main" val="4153740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Footer Placeholder 3"/>
          <p:cNvSpPr txBox="1">
            <a:spLocks noGrp="1"/>
          </p:cNvSpPr>
          <p:nvPr>
            <p:ph type="ftr" sz="quarter" idx="9"/>
          </p:nvPr>
        </p:nvSpPr>
        <p:spPr/>
        <p:txBody>
          <a:bodyPr/>
          <a:lstStyle>
            <a:lvl1pPr>
              <a:defRPr/>
            </a:lvl1pPr>
          </a:lstStyle>
          <a:p>
            <a:pPr lvl="0"/>
            <a:endParaRPr lang="en-US"/>
          </a:p>
        </p:txBody>
      </p:sp>
      <p:sp>
        <p:nvSpPr>
          <p:cNvPr id="3" name="Slide Number Placeholder 4"/>
          <p:cNvSpPr txBox="1">
            <a:spLocks noGrp="1"/>
          </p:cNvSpPr>
          <p:nvPr>
            <p:ph type="sldNum" sz="quarter" idx="8"/>
          </p:nvPr>
        </p:nvSpPr>
        <p:spPr/>
        <p:txBody>
          <a:bodyPr/>
          <a:lstStyle>
            <a:lvl1pPr>
              <a:defRPr/>
            </a:lvl1pPr>
          </a:lstStyle>
          <a:p>
            <a:pPr lvl="0"/>
            <a:fld id="{3356452E-FF4A-4974-B652-256D9361BD28}" type="slidenum">
              <a:t>‹#›</a:t>
            </a:fld>
            <a:endParaRPr lang="en-US"/>
          </a:p>
        </p:txBody>
      </p:sp>
    </p:spTree>
    <p:extLst>
      <p:ext uri="{BB962C8B-B14F-4D97-AF65-F5344CB8AC3E}">
        <p14:creationId xmlns:p14="http://schemas.microsoft.com/office/powerpoint/2010/main" val="347372806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2976D-374B-4E3E-BC2C-E913254F0C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5588A6-6BAF-46E0-B7EF-B5C3F34709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16118-68C4-4358-850E-785F72872C2B}"/>
              </a:ext>
            </a:extLst>
          </p:cNvPr>
          <p:cNvSpPr>
            <a:spLocks noGrp="1"/>
          </p:cNvSpPr>
          <p:nvPr>
            <p:ph type="dt" sz="half" idx="10"/>
          </p:nvPr>
        </p:nvSpPr>
        <p:spPr/>
        <p:txBody>
          <a:bodyPr/>
          <a:lstStyle/>
          <a:p>
            <a:fld id="{6A88026A-4215-4E0C-83E0-374E529348BC}" type="datetimeFigureOut">
              <a:rPr lang="en-US" smtClean="0"/>
              <a:t>2020-11-04</a:t>
            </a:fld>
            <a:endParaRPr lang="en-US"/>
          </a:p>
        </p:txBody>
      </p:sp>
      <p:sp>
        <p:nvSpPr>
          <p:cNvPr id="5" name="Footer Placeholder 4">
            <a:extLst>
              <a:ext uri="{FF2B5EF4-FFF2-40B4-BE49-F238E27FC236}">
                <a16:creationId xmlns:a16="http://schemas.microsoft.com/office/drawing/2014/main" id="{7AEB7745-ECFF-47ED-B5BD-1AC768A30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289923-69C6-4425-B4BC-E5683F0DD04C}"/>
              </a:ext>
            </a:extLst>
          </p:cNvPr>
          <p:cNvSpPr>
            <a:spLocks noGrp="1"/>
          </p:cNvSpPr>
          <p:nvPr>
            <p:ph type="sldNum" sz="quarter" idx="12"/>
          </p:nvPr>
        </p:nvSpPr>
        <p:spPr/>
        <p:txBody>
          <a:bodyPr/>
          <a:lstStyle/>
          <a:p>
            <a:fld id="{DCEE8EFF-BC62-46EC-A77F-6EC74280D757}" type="slidenum">
              <a:rPr lang="en-US" smtClean="0"/>
              <a:t>‹#›</a:t>
            </a:fld>
            <a:endParaRPr lang="en-US"/>
          </a:p>
        </p:txBody>
      </p:sp>
    </p:spTree>
    <p:extLst>
      <p:ext uri="{BB962C8B-B14F-4D97-AF65-F5344CB8AC3E}">
        <p14:creationId xmlns:p14="http://schemas.microsoft.com/office/powerpoint/2010/main" val="89585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A2789-6A19-4296-B81E-668F90DEAD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79A872-27FD-45FB-AEB2-E088296340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1CA36E-82B3-4801-A8AB-22761B982C38}"/>
              </a:ext>
            </a:extLst>
          </p:cNvPr>
          <p:cNvSpPr>
            <a:spLocks noGrp="1"/>
          </p:cNvSpPr>
          <p:nvPr>
            <p:ph type="dt" sz="half" idx="10"/>
          </p:nvPr>
        </p:nvSpPr>
        <p:spPr/>
        <p:txBody>
          <a:bodyPr/>
          <a:lstStyle/>
          <a:p>
            <a:fld id="{6A88026A-4215-4E0C-83E0-374E529348BC}" type="datetimeFigureOut">
              <a:rPr lang="en-US" smtClean="0"/>
              <a:t>2020-11-04</a:t>
            </a:fld>
            <a:endParaRPr lang="en-US"/>
          </a:p>
        </p:txBody>
      </p:sp>
      <p:sp>
        <p:nvSpPr>
          <p:cNvPr id="5" name="Footer Placeholder 4">
            <a:extLst>
              <a:ext uri="{FF2B5EF4-FFF2-40B4-BE49-F238E27FC236}">
                <a16:creationId xmlns:a16="http://schemas.microsoft.com/office/drawing/2014/main" id="{7DDDB26D-6501-45B5-A822-28471DDD1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48159-29C8-494C-A873-675517117A00}"/>
              </a:ext>
            </a:extLst>
          </p:cNvPr>
          <p:cNvSpPr>
            <a:spLocks noGrp="1"/>
          </p:cNvSpPr>
          <p:nvPr>
            <p:ph type="sldNum" sz="quarter" idx="12"/>
          </p:nvPr>
        </p:nvSpPr>
        <p:spPr/>
        <p:txBody>
          <a:bodyPr/>
          <a:lstStyle/>
          <a:p>
            <a:fld id="{DCEE8EFF-BC62-46EC-A77F-6EC74280D757}" type="slidenum">
              <a:rPr lang="en-US" smtClean="0"/>
              <a:t>‹#›</a:t>
            </a:fld>
            <a:endParaRPr lang="en-US"/>
          </a:p>
        </p:txBody>
      </p:sp>
    </p:spTree>
    <p:extLst>
      <p:ext uri="{BB962C8B-B14F-4D97-AF65-F5344CB8AC3E}">
        <p14:creationId xmlns:p14="http://schemas.microsoft.com/office/powerpoint/2010/main" val="352738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7ECD-CC16-4AE5-87B8-0D8D431C54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5D6F3C-194C-44C5-9C0A-5B5EF67BE6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FDBA23-BFA0-45D0-A8CA-73940D49C7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490DA0-9EA1-44E2-A17A-CF03DE7D6C73}"/>
              </a:ext>
            </a:extLst>
          </p:cNvPr>
          <p:cNvSpPr>
            <a:spLocks noGrp="1"/>
          </p:cNvSpPr>
          <p:nvPr>
            <p:ph type="dt" sz="half" idx="10"/>
          </p:nvPr>
        </p:nvSpPr>
        <p:spPr/>
        <p:txBody>
          <a:bodyPr/>
          <a:lstStyle/>
          <a:p>
            <a:fld id="{6A88026A-4215-4E0C-83E0-374E529348BC}" type="datetimeFigureOut">
              <a:rPr lang="en-US" smtClean="0"/>
              <a:t>2020-11-04</a:t>
            </a:fld>
            <a:endParaRPr lang="en-US"/>
          </a:p>
        </p:txBody>
      </p:sp>
      <p:sp>
        <p:nvSpPr>
          <p:cNvPr id="6" name="Footer Placeholder 5">
            <a:extLst>
              <a:ext uri="{FF2B5EF4-FFF2-40B4-BE49-F238E27FC236}">
                <a16:creationId xmlns:a16="http://schemas.microsoft.com/office/drawing/2014/main" id="{8776EC7C-E1D4-4FAE-AF2A-10B8984D1F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DECBDF-05F3-45B0-B8B5-5B784DE57AB9}"/>
              </a:ext>
            </a:extLst>
          </p:cNvPr>
          <p:cNvSpPr>
            <a:spLocks noGrp="1"/>
          </p:cNvSpPr>
          <p:nvPr>
            <p:ph type="sldNum" sz="quarter" idx="12"/>
          </p:nvPr>
        </p:nvSpPr>
        <p:spPr/>
        <p:txBody>
          <a:bodyPr/>
          <a:lstStyle/>
          <a:p>
            <a:fld id="{DCEE8EFF-BC62-46EC-A77F-6EC74280D757}" type="slidenum">
              <a:rPr lang="en-US" smtClean="0"/>
              <a:t>‹#›</a:t>
            </a:fld>
            <a:endParaRPr lang="en-US"/>
          </a:p>
        </p:txBody>
      </p:sp>
    </p:spTree>
    <p:extLst>
      <p:ext uri="{BB962C8B-B14F-4D97-AF65-F5344CB8AC3E}">
        <p14:creationId xmlns:p14="http://schemas.microsoft.com/office/powerpoint/2010/main" val="1119438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AA86-8348-4651-92D5-D4D3FBB20F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A68531-E076-46BB-B7CA-502BE6F48C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0E3D5F-1520-40A4-A62C-92EE4E6C12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7BBFEA-62B5-4BF1-97CB-FB2C5EFFE9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B79A17-D64C-48F5-9D42-6F5B163733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F5F3F5-82EF-4A6F-ABD0-7BEF20AAC31D}"/>
              </a:ext>
            </a:extLst>
          </p:cNvPr>
          <p:cNvSpPr>
            <a:spLocks noGrp="1"/>
          </p:cNvSpPr>
          <p:nvPr>
            <p:ph type="dt" sz="half" idx="10"/>
          </p:nvPr>
        </p:nvSpPr>
        <p:spPr/>
        <p:txBody>
          <a:bodyPr/>
          <a:lstStyle/>
          <a:p>
            <a:fld id="{6A88026A-4215-4E0C-83E0-374E529348BC}" type="datetimeFigureOut">
              <a:rPr lang="en-US" smtClean="0"/>
              <a:t>2020-11-04</a:t>
            </a:fld>
            <a:endParaRPr lang="en-US"/>
          </a:p>
        </p:txBody>
      </p:sp>
      <p:sp>
        <p:nvSpPr>
          <p:cNvPr id="8" name="Footer Placeholder 7">
            <a:extLst>
              <a:ext uri="{FF2B5EF4-FFF2-40B4-BE49-F238E27FC236}">
                <a16:creationId xmlns:a16="http://schemas.microsoft.com/office/drawing/2014/main" id="{4D17F21C-75F2-4913-97E9-E1FCC1F2A6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DB0D14-654F-430A-9C59-5F72326C6A08}"/>
              </a:ext>
            </a:extLst>
          </p:cNvPr>
          <p:cNvSpPr>
            <a:spLocks noGrp="1"/>
          </p:cNvSpPr>
          <p:nvPr>
            <p:ph type="sldNum" sz="quarter" idx="12"/>
          </p:nvPr>
        </p:nvSpPr>
        <p:spPr/>
        <p:txBody>
          <a:bodyPr/>
          <a:lstStyle/>
          <a:p>
            <a:fld id="{DCEE8EFF-BC62-46EC-A77F-6EC74280D757}" type="slidenum">
              <a:rPr lang="en-US" smtClean="0"/>
              <a:t>‹#›</a:t>
            </a:fld>
            <a:endParaRPr lang="en-US"/>
          </a:p>
        </p:txBody>
      </p:sp>
    </p:spTree>
    <p:extLst>
      <p:ext uri="{BB962C8B-B14F-4D97-AF65-F5344CB8AC3E}">
        <p14:creationId xmlns:p14="http://schemas.microsoft.com/office/powerpoint/2010/main" val="1635486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6A3BF-AD98-40EB-AC7D-C1114E8CC3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42982E-FC92-4C1A-B999-5BB343219926}"/>
              </a:ext>
            </a:extLst>
          </p:cNvPr>
          <p:cNvSpPr>
            <a:spLocks noGrp="1"/>
          </p:cNvSpPr>
          <p:nvPr>
            <p:ph type="dt" sz="half" idx="10"/>
          </p:nvPr>
        </p:nvSpPr>
        <p:spPr/>
        <p:txBody>
          <a:bodyPr/>
          <a:lstStyle/>
          <a:p>
            <a:fld id="{6A88026A-4215-4E0C-83E0-374E529348BC}" type="datetimeFigureOut">
              <a:rPr lang="en-US" smtClean="0"/>
              <a:t>2020-11-04</a:t>
            </a:fld>
            <a:endParaRPr lang="en-US"/>
          </a:p>
        </p:txBody>
      </p:sp>
      <p:sp>
        <p:nvSpPr>
          <p:cNvPr id="4" name="Footer Placeholder 3">
            <a:extLst>
              <a:ext uri="{FF2B5EF4-FFF2-40B4-BE49-F238E27FC236}">
                <a16:creationId xmlns:a16="http://schemas.microsoft.com/office/drawing/2014/main" id="{554DF3EC-34F4-4918-93EA-A343B15642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E2B1-958D-4C56-A9BC-81ED4ECD5352}"/>
              </a:ext>
            </a:extLst>
          </p:cNvPr>
          <p:cNvSpPr>
            <a:spLocks noGrp="1"/>
          </p:cNvSpPr>
          <p:nvPr>
            <p:ph type="sldNum" sz="quarter" idx="12"/>
          </p:nvPr>
        </p:nvSpPr>
        <p:spPr/>
        <p:txBody>
          <a:bodyPr/>
          <a:lstStyle/>
          <a:p>
            <a:fld id="{DCEE8EFF-BC62-46EC-A77F-6EC74280D757}" type="slidenum">
              <a:rPr lang="en-US" smtClean="0"/>
              <a:t>‹#›</a:t>
            </a:fld>
            <a:endParaRPr lang="en-US"/>
          </a:p>
        </p:txBody>
      </p:sp>
    </p:spTree>
    <p:extLst>
      <p:ext uri="{BB962C8B-B14F-4D97-AF65-F5344CB8AC3E}">
        <p14:creationId xmlns:p14="http://schemas.microsoft.com/office/powerpoint/2010/main" val="1565077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04806D-D52C-424F-BFA8-933B5DA5E63B}"/>
              </a:ext>
            </a:extLst>
          </p:cNvPr>
          <p:cNvSpPr>
            <a:spLocks noGrp="1"/>
          </p:cNvSpPr>
          <p:nvPr>
            <p:ph type="dt" sz="half" idx="10"/>
          </p:nvPr>
        </p:nvSpPr>
        <p:spPr/>
        <p:txBody>
          <a:bodyPr/>
          <a:lstStyle/>
          <a:p>
            <a:fld id="{6A88026A-4215-4E0C-83E0-374E529348BC}" type="datetimeFigureOut">
              <a:rPr lang="en-US" smtClean="0"/>
              <a:t>2020-11-04</a:t>
            </a:fld>
            <a:endParaRPr lang="en-US"/>
          </a:p>
        </p:txBody>
      </p:sp>
      <p:sp>
        <p:nvSpPr>
          <p:cNvPr id="3" name="Footer Placeholder 2">
            <a:extLst>
              <a:ext uri="{FF2B5EF4-FFF2-40B4-BE49-F238E27FC236}">
                <a16:creationId xmlns:a16="http://schemas.microsoft.com/office/drawing/2014/main" id="{A0A1DB4E-3626-4E1D-A84E-2524E3526B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5EE63-61CD-486E-8B46-FE8A9B5E3244}"/>
              </a:ext>
            </a:extLst>
          </p:cNvPr>
          <p:cNvSpPr>
            <a:spLocks noGrp="1"/>
          </p:cNvSpPr>
          <p:nvPr>
            <p:ph type="sldNum" sz="quarter" idx="12"/>
          </p:nvPr>
        </p:nvSpPr>
        <p:spPr/>
        <p:txBody>
          <a:bodyPr/>
          <a:lstStyle/>
          <a:p>
            <a:fld id="{DCEE8EFF-BC62-46EC-A77F-6EC74280D757}" type="slidenum">
              <a:rPr lang="en-US" smtClean="0"/>
              <a:t>‹#›</a:t>
            </a:fld>
            <a:endParaRPr lang="en-US"/>
          </a:p>
        </p:txBody>
      </p:sp>
    </p:spTree>
    <p:extLst>
      <p:ext uri="{BB962C8B-B14F-4D97-AF65-F5344CB8AC3E}">
        <p14:creationId xmlns:p14="http://schemas.microsoft.com/office/powerpoint/2010/main" val="2685940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E4E7-0D9B-4B3F-8635-6DCE6D46B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EFC268-6577-47E8-8DC2-C0966F8BE6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4EC01D-264E-41EF-8EC6-40D62E2B06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40ABBA-947B-4D6D-BAEC-4342480CDF3B}"/>
              </a:ext>
            </a:extLst>
          </p:cNvPr>
          <p:cNvSpPr>
            <a:spLocks noGrp="1"/>
          </p:cNvSpPr>
          <p:nvPr>
            <p:ph type="dt" sz="half" idx="10"/>
          </p:nvPr>
        </p:nvSpPr>
        <p:spPr/>
        <p:txBody>
          <a:bodyPr/>
          <a:lstStyle/>
          <a:p>
            <a:fld id="{6A88026A-4215-4E0C-83E0-374E529348BC}" type="datetimeFigureOut">
              <a:rPr lang="en-US" smtClean="0"/>
              <a:t>2020-11-04</a:t>
            </a:fld>
            <a:endParaRPr lang="en-US"/>
          </a:p>
        </p:txBody>
      </p:sp>
      <p:sp>
        <p:nvSpPr>
          <p:cNvPr id="6" name="Footer Placeholder 5">
            <a:extLst>
              <a:ext uri="{FF2B5EF4-FFF2-40B4-BE49-F238E27FC236}">
                <a16:creationId xmlns:a16="http://schemas.microsoft.com/office/drawing/2014/main" id="{1C7B0ED9-0B5C-4370-8D3A-1754B3C60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B8AD09-CC62-40AB-910B-B4495D2338FD}"/>
              </a:ext>
            </a:extLst>
          </p:cNvPr>
          <p:cNvSpPr>
            <a:spLocks noGrp="1"/>
          </p:cNvSpPr>
          <p:nvPr>
            <p:ph type="sldNum" sz="quarter" idx="12"/>
          </p:nvPr>
        </p:nvSpPr>
        <p:spPr/>
        <p:txBody>
          <a:bodyPr/>
          <a:lstStyle/>
          <a:p>
            <a:fld id="{DCEE8EFF-BC62-46EC-A77F-6EC74280D757}" type="slidenum">
              <a:rPr lang="en-US" smtClean="0"/>
              <a:t>‹#›</a:t>
            </a:fld>
            <a:endParaRPr lang="en-US"/>
          </a:p>
        </p:txBody>
      </p:sp>
    </p:spTree>
    <p:extLst>
      <p:ext uri="{BB962C8B-B14F-4D97-AF65-F5344CB8AC3E}">
        <p14:creationId xmlns:p14="http://schemas.microsoft.com/office/powerpoint/2010/main" val="2421815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3D958-D967-4D98-98F5-FFE1F1A5E3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CDF1D6-2B16-4502-8106-631527A593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7C8BCC-F8E2-42BC-907B-B9AE18115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4C8069-B904-4EBB-A0F3-7D9FD112E1EB}"/>
              </a:ext>
            </a:extLst>
          </p:cNvPr>
          <p:cNvSpPr>
            <a:spLocks noGrp="1"/>
          </p:cNvSpPr>
          <p:nvPr>
            <p:ph type="dt" sz="half" idx="10"/>
          </p:nvPr>
        </p:nvSpPr>
        <p:spPr/>
        <p:txBody>
          <a:bodyPr/>
          <a:lstStyle/>
          <a:p>
            <a:fld id="{6A88026A-4215-4E0C-83E0-374E529348BC}" type="datetimeFigureOut">
              <a:rPr lang="en-US" smtClean="0"/>
              <a:t>2020-11-04</a:t>
            </a:fld>
            <a:endParaRPr lang="en-US"/>
          </a:p>
        </p:txBody>
      </p:sp>
      <p:sp>
        <p:nvSpPr>
          <p:cNvPr id="6" name="Footer Placeholder 5">
            <a:extLst>
              <a:ext uri="{FF2B5EF4-FFF2-40B4-BE49-F238E27FC236}">
                <a16:creationId xmlns:a16="http://schemas.microsoft.com/office/drawing/2014/main" id="{85841C29-D02A-44F1-8AF3-D3A04CAE0B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D217B9-BA29-425C-815A-F5E97CA37E8B}"/>
              </a:ext>
            </a:extLst>
          </p:cNvPr>
          <p:cNvSpPr>
            <a:spLocks noGrp="1"/>
          </p:cNvSpPr>
          <p:nvPr>
            <p:ph type="sldNum" sz="quarter" idx="12"/>
          </p:nvPr>
        </p:nvSpPr>
        <p:spPr/>
        <p:txBody>
          <a:bodyPr/>
          <a:lstStyle/>
          <a:p>
            <a:fld id="{DCEE8EFF-BC62-46EC-A77F-6EC74280D757}" type="slidenum">
              <a:rPr lang="en-US" smtClean="0"/>
              <a:t>‹#›</a:t>
            </a:fld>
            <a:endParaRPr lang="en-US"/>
          </a:p>
        </p:txBody>
      </p:sp>
    </p:spTree>
    <p:extLst>
      <p:ext uri="{BB962C8B-B14F-4D97-AF65-F5344CB8AC3E}">
        <p14:creationId xmlns:p14="http://schemas.microsoft.com/office/powerpoint/2010/main" val="266901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0284D3-0CA7-49E4-A6FE-BFE8F47FA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5505BA-9CDE-49A3-87DA-D857E3838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E2EB0-15EE-4E47-A9F9-D4933362FA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8026A-4215-4E0C-83E0-374E529348BC}" type="datetimeFigureOut">
              <a:rPr lang="en-US" smtClean="0"/>
              <a:t>2020-11-04</a:t>
            </a:fld>
            <a:endParaRPr lang="en-US"/>
          </a:p>
        </p:txBody>
      </p:sp>
      <p:sp>
        <p:nvSpPr>
          <p:cNvPr id="5" name="Footer Placeholder 4">
            <a:extLst>
              <a:ext uri="{FF2B5EF4-FFF2-40B4-BE49-F238E27FC236}">
                <a16:creationId xmlns:a16="http://schemas.microsoft.com/office/drawing/2014/main" id="{BE05C44C-D71F-451E-835E-F4F471F965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BBF049-6882-464B-B7A2-D93B929679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E8EFF-BC62-46EC-A77F-6EC74280D757}" type="slidenum">
              <a:rPr lang="en-US" smtClean="0"/>
              <a:t>‹#›</a:t>
            </a:fld>
            <a:endParaRPr lang="en-US"/>
          </a:p>
        </p:txBody>
      </p:sp>
    </p:spTree>
    <p:extLst>
      <p:ext uri="{BB962C8B-B14F-4D97-AF65-F5344CB8AC3E}">
        <p14:creationId xmlns:p14="http://schemas.microsoft.com/office/powerpoint/2010/main" val="3072109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820F1-FC64-46E9-AA64-29564F427103}"/>
              </a:ext>
            </a:extLst>
          </p:cNvPr>
          <p:cNvSpPr>
            <a:spLocks noGrp="1"/>
          </p:cNvSpPr>
          <p:nvPr>
            <p:ph type="ctrTitle"/>
          </p:nvPr>
        </p:nvSpPr>
        <p:spPr/>
        <p:txBody>
          <a:bodyPr>
            <a:noAutofit/>
          </a:bodyPr>
          <a:lstStyle/>
          <a:p>
            <a:r>
              <a:rPr lang="en-US" sz="4800" dirty="0"/>
              <a:t>The Future of Atmospheric Chemical Mechanism Development: A Panel Discussion of Possible Forward Paths</a:t>
            </a:r>
          </a:p>
        </p:txBody>
      </p:sp>
      <p:sp>
        <p:nvSpPr>
          <p:cNvPr id="3" name="Subtitle 2">
            <a:extLst>
              <a:ext uri="{FF2B5EF4-FFF2-40B4-BE49-F238E27FC236}">
                <a16:creationId xmlns:a16="http://schemas.microsoft.com/office/drawing/2014/main" id="{6C7804D0-AA39-4E2E-9345-CD82927C1B3D}"/>
              </a:ext>
            </a:extLst>
          </p:cNvPr>
          <p:cNvSpPr>
            <a:spLocks noGrp="1"/>
          </p:cNvSpPr>
          <p:nvPr>
            <p:ph type="subTitle" idx="1"/>
          </p:nvPr>
        </p:nvSpPr>
        <p:spPr/>
        <p:txBody>
          <a:bodyPr/>
          <a:lstStyle/>
          <a:p>
            <a:r>
              <a:rPr lang="en-US" dirty="0"/>
              <a:t>A Perspective from a Regulatory Modeler</a:t>
            </a:r>
          </a:p>
          <a:p>
            <a:r>
              <a:rPr lang="en-US" dirty="0"/>
              <a:t>Heather Simon</a:t>
            </a:r>
          </a:p>
          <a:p>
            <a:r>
              <a:rPr lang="en-US" dirty="0"/>
              <a:t>US EPA, Office of Air Quality Planning &amp; Standards</a:t>
            </a:r>
          </a:p>
        </p:txBody>
      </p:sp>
    </p:spTree>
    <p:extLst>
      <p:ext uri="{BB962C8B-B14F-4D97-AF65-F5344CB8AC3E}">
        <p14:creationId xmlns:p14="http://schemas.microsoft.com/office/powerpoint/2010/main" val="57804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55A1-1D04-47A6-A9C1-06DC2AF7D16D}"/>
              </a:ext>
            </a:extLst>
          </p:cNvPr>
          <p:cNvSpPr>
            <a:spLocks noGrp="1"/>
          </p:cNvSpPr>
          <p:nvPr>
            <p:ph type="title"/>
          </p:nvPr>
        </p:nvSpPr>
        <p:spPr>
          <a:xfrm>
            <a:off x="381000" y="0"/>
            <a:ext cx="11240386" cy="1325563"/>
          </a:xfrm>
        </p:spPr>
        <p:txBody>
          <a:bodyPr>
            <a:noAutofit/>
          </a:bodyPr>
          <a:lstStyle/>
          <a:p>
            <a:r>
              <a:rPr lang="en-US" sz="3600" dirty="0">
                <a:solidFill>
                  <a:schemeClr val="accent1"/>
                </a:solidFill>
              </a:rPr>
              <a:t>What does this mean for chemical mechanism development that is applicable to regulatory modeling (2/2)?</a:t>
            </a:r>
            <a:endParaRPr lang="en-US" sz="3600" dirty="0"/>
          </a:p>
        </p:txBody>
      </p:sp>
      <p:sp>
        <p:nvSpPr>
          <p:cNvPr id="3" name="Content Placeholder 2">
            <a:extLst>
              <a:ext uri="{FF2B5EF4-FFF2-40B4-BE49-F238E27FC236}">
                <a16:creationId xmlns:a16="http://schemas.microsoft.com/office/drawing/2014/main" id="{263C83A2-CC5C-484E-BEE9-9741859C1133}"/>
              </a:ext>
            </a:extLst>
          </p:cNvPr>
          <p:cNvSpPr>
            <a:spLocks noGrp="1"/>
          </p:cNvSpPr>
          <p:nvPr>
            <p:ph idx="1"/>
          </p:nvPr>
        </p:nvSpPr>
        <p:spPr>
          <a:xfrm>
            <a:off x="381000" y="1233378"/>
            <a:ext cx="11527465" cy="5624622"/>
          </a:xfrm>
        </p:spPr>
        <p:txBody>
          <a:bodyPr>
            <a:normAutofit/>
          </a:bodyPr>
          <a:lstStyle/>
          <a:p>
            <a:r>
              <a:rPr lang="en-US" sz="2000" dirty="0"/>
              <a:t>Prioritize mechanisms that are designed to be easily instrumented with source attribution and source sensitivity tracking methods (e.g. adjoint, DDM, and source apportionment)</a:t>
            </a:r>
          </a:p>
          <a:p>
            <a:pPr lvl="1"/>
            <a:r>
              <a:rPr lang="en-US" sz="1600" dirty="0"/>
              <a:t>For instance, ISORROPIA does well at predicting inorganic thermodynamics but due to discontinuities when transitioning between aerosol types, ISORROPIA is challenging to modify for DDM, adjoint and other tools. </a:t>
            </a:r>
            <a:endParaRPr lang="en-US" sz="2000" dirty="0"/>
          </a:p>
          <a:p>
            <a:endParaRPr lang="en-US" sz="2000" dirty="0"/>
          </a:p>
          <a:p>
            <a:r>
              <a:rPr lang="en-US" sz="2000" dirty="0"/>
              <a:t>Consider how mechanism choices impact required model input data (i.e. emissions speciation, meteorological variables).  Mechanisms that require non-standard inputs may require substantial effort to implement for regulatory applications.</a:t>
            </a:r>
          </a:p>
          <a:p>
            <a:endParaRPr lang="en-US" sz="2000" dirty="0"/>
          </a:p>
          <a:p>
            <a:r>
              <a:rPr lang="en-US" sz="2000" dirty="0"/>
              <a:t>In parallel with the purely chemistry aspect of mechanism development, the community also needs development of better tools/software and databases that reduce the burden for others to implement new mechanisms.  These could include tools for implementing source apportionment (e.g., extension of KPP capabilities), updating emission speciation profiles/mapping when one switches mechanisms, etc. </a:t>
            </a:r>
          </a:p>
          <a:p>
            <a:endParaRPr lang="en-US" sz="2000" dirty="0"/>
          </a:p>
          <a:p>
            <a:r>
              <a:rPr lang="en-US" sz="2000" dirty="0"/>
              <a:t>How should model improvement resources be allocated between chemistry updates versus other model processes or inputs? How do uncertainties in chemical mechanisms compare to other uncertainties in model parameters and inputs (i.e. emissions and meteorology)?</a:t>
            </a:r>
          </a:p>
        </p:txBody>
      </p:sp>
    </p:spTree>
    <p:extLst>
      <p:ext uri="{BB962C8B-B14F-4D97-AF65-F5344CB8AC3E}">
        <p14:creationId xmlns:p14="http://schemas.microsoft.com/office/powerpoint/2010/main" val="1472489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13554-BDC1-44A5-9D4B-F5688B95B60A}"/>
              </a:ext>
            </a:extLst>
          </p:cNvPr>
          <p:cNvSpPr>
            <a:spLocks noGrp="1"/>
          </p:cNvSpPr>
          <p:nvPr>
            <p:ph type="title"/>
          </p:nvPr>
        </p:nvSpPr>
        <p:spPr>
          <a:xfrm>
            <a:off x="606056" y="-238788"/>
            <a:ext cx="11057860" cy="1325563"/>
          </a:xfrm>
        </p:spPr>
        <p:txBody>
          <a:bodyPr>
            <a:normAutofit/>
          </a:bodyPr>
          <a:lstStyle/>
          <a:p>
            <a:r>
              <a:rPr lang="en-US" sz="4000" dirty="0">
                <a:solidFill>
                  <a:schemeClr val="accent1"/>
                </a:solidFill>
              </a:rPr>
              <a:t>How Do We Use Models to Answer these Questions?</a:t>
            </a:r>
          </a:p>
        </p:txBody>
      </p:sp>
      <p:sp>
        <p:nvSpPr>
          <p:cNvPr id="3" name="Content Placeholder 2">
            <a:extLst>
              <a:ext uri="{FF2B5EF4-FFF2-40B4-BE49-F238E27FC236}">
                <a16:creationId xmlns:a16="http://schemas.microsoft.com/office/drawing/2014/main" id="{6B87E1D4-C558-4116-87EB-AB74F33B8B30}"/>
              </a:ext>
            </a:extLst>
          </p:cNvPr>
          <p:cNvSpPr>
            <a:spLocks noGrp="1"/>
          </p:cNvSpPr>
          <p:nvPr>
            <p:ph idx="1"/>
          </p:nvPr>
        </p:nvSpPr>
        <p:spPr>
          <a:xfrm>
            <a:off x="606056" y="1076254"/>
            <a:ext cx="8406762" cy="6065503"/>
          </a:xfrm>
        </p:spPr>
        <p:txBody>
          <a:bodyPr>
            <a:normAutofit fontScale="70000" lnSpcReduction="20000"/>
          </a:bodyPr>
          <a:lstStyle/>
          <a:p>
            <a:pPr>
              <a:lnSpc>
                <a:spcPct val="120000"/>
              </a:lnSpc>
            </a:pPr>
            <a:r>
              <a:rPr lang="en-US" sz="3100" b="1" dirty="0"/>
              <a:t>Retrospective Analysis:</a:t>
            </a:r>
            <a:r>
              <a:rPr lang="en-US" sz="3100" dirty="0"/>
              <a:t> characterize air quality during a recent period</a:t>
            </a:r>
          </a:p>
          <a:p>
            <a:pPr lvl="1">
              <a:lnSpc>
                <a:spcPct val="120000"/>
              </a:lnSpc>
              <a:spcBef>
                <a:spcPts val="600"/>
              </a:spcBef>
              <a:buSzPct val="90000"/>
              <a:buFont typeface="Courier New" panose="02070309020205020404" pitchFamily="49" charset="0"/>
              <a:buChar char="o"/>
            </a:pPr>
            <a:r>
              <a:rPr lang="en-US" sz="2900" dirty="0"/>
              <a:t>Enables evaluation of model predictions with real-world measurements to characterize model performance and pollutant formation processes</a:t>
            </a:r>
          </a:p>
          <a:p>
            <a:pPr lvl="1">
              <a:lnSpc>
                <a:spcPct val="120000"/>
              </a:lnSpc>
              <a:spcBef>
                <a:spcPts val="600"/>
              </a:spcBef>
              <a:buSzPct val="90000"/>
              <a:buFont typeface="Courier New" panose="02070309020205020404" pitchFamily="49" charset="0"/>
              <a:buChar char="o"/>
            </a:pPr>
            <a:r>
              <a:rPr lang="en-US" sz="2900" dirty="0"/>
              <a:t>Enables spatially continuous concentration maps to be developed for health studies by combining modeling and observations</a:t>
            </a:r>
          </a:p>
          <a:p>
            <a:pPr lvl="1">
              <a:lnSpc>
                <a:spcPct val="120000"/>
              </a:lnSpc>
              <a:spcBef>
                <a:spcPts val="600"/>
              </a:spcBef>
              <a:buSzPct val="90000"/>
              <a:buFont typeface="Courier New" panose="02070309020205020404" pitchFamily="49" charset="0"/>
              <a:buChar char="o"/>
            </a:pPr>
            <a:r>
              <a:rPr lang="en-US" sz="2900" dirty="0"/>
              <a:t>Modeling of retrospective periods forms the basis for future-year projections used in policy-relevant assessments</a:t>
            </a:r>
          </a:p>
          <a:p>
            <a:pPr>
              <a:lnSpc>
                <a:spcPct val="120000"/>
              </a:lnSpc>
              <a:spcBef>
                <a:spcPts val="1600"/>
              </a:spcBef>
            </a:pPr>
            <a:r>
              <a:rPr lang="en-US" sz="3100" b="1" dirty="0"/>
              <a:t>Policy Planning Analysis: </a:t>
            </a:r>
            <a:r>
              <a:rPr lang="en-US" sz="3100" dirty="0"/>
              <a:t>apply models in tailored ways to answer specific policy questions</a:t>
            </a:r>
          </a:p>
          <a:p>
            <a:pPr lvl="1">
              <a:lnSpc>
                <a:spcPct val="120000"/>
              </a:lnSpc>
              <a:spcBef>
                <a:spcPts val="600"/>
              </a:spcBef>
              <a:buSzPct val="90000"/>
              <a:buFont typeface="Courier New" panose="02070309020205020404" pitchFamily="49" charset="0"/>
              <a:buChar char="o"/>
            </a:pPr>
            <a:r>
              <a:rPr lang="en-US" sz="2900" u="sng" dirty="0"/>
              <a:t>Future-year projections</a:t>
            </a:r>
            <a:r>
              <a:rPr lang="en-US" sz="2900" dirty="0"/>
              <a:t>: determine</a:t>
            </a:r>
            <a:r>
              <a:rPr lang="en-US" altLang="en-US" sz="2900" dirty="0"/>
              <a:t> the location, magnitude, and extent of nonattainment after application of expected control programs</a:t>
            </a:r>
            <a:endParaRPr lang="en-US" sz="2900" dirty="0"/>
          </a:p>
          <a:p>
            <a:pPr lvl="1">
              <a:lnSpc>
                <a:spcPct val="120000"/>
              </a:lnSpc>
              <a:spcBef>
                <a:spcPts val="600"/>
              </a:spcBef>
              <a:buSzPct val="90000"/>
              <a:buFont typeface="Courier New" panose="02070309020205020404" pitchFamily="49" charset="0"/>
              <a:buChar char="o"/>
            </a:pPr>
            <a:r>
              <a:rPr lang="en-US" sz="2900" u="sng" dirty="0"/>
              <a:t>“What if?” scenarios</a:t>
            </a:r>
            <a:r>
              <a:rPr lang="en-US" sz="2900" dirty="0"/>
              <a:t>: analyze the influence of alternative policy options in the context of specific regulatory programs or actions</a:t>
            </a:r>
          </a:p>
          <a:p>
            <a:pPr lvl="1">
              <a:lnSpc>
                <a:spcPct val="120000"/>
              </a:lnSpc>
              <a:spcBef>
                <a:spcPts val="600"/>
              </a:spcBef>
              <a:buSzPct val="90000"/>
              <a:buFont typeface="Courier New" panose="02070309020205020404" pitchFamily="49" charset="0"/>
              <a:buChar char="o"/>
            </a:pPr>
            <a:r>
              <a:rPr lang="en-US" sz="2900" u="sng" dirty="0"/>
              <a:t>Source contribution analysis</a:t>
            </a:r>
            <a:r>
              <a:rPr lang="en-US" sz="2900" dirty="0"/>
              <a:t>: </a:t>
            </a:r>
            <a:r>
              <a:rPr lang="en-US" altLang="en-US" sz="2900" dirty="0"/>
              <a:t>estimate the contributions of individual pollutants and sources to pollutant concentrations</a:t>
            </a:r>
            <a:endParaRPr lang="en-US" altLang="en-US" sz="2700" dirty="0"/>
          </a:p>
        </p:txBody>
      </p:sp>
      <p:pic>
        <p:nvPicPr>
          <p:cNvPr id="8" name="Picture 3" descr="C:\Documents and Settings\hsimon02\Heather's documents\ozone NAAQS\fine scale modeling\MDA8_daily_maps\high days\MDA8_12NE1_07172007.png">
            <a:extLst>
              <a:ext uri="{FF2B5EF4-FFF2-40B4-BE49-F238E27FC236}">
                <a16:creationId xmlns:a16="http://schemas.microsoft.com/office/drawing/2014/main" id="{231F4361-50AB-4066-AB52-18895469470E}"/>
              </a:ext>
            </a:extLst>
          </p:cNvPr>
          <p:cNvPicPr>
            <a:picLocks noChangeAspect="1" noChangeArrowheads="1"/>
          </p:cNvPicPr>
          <p:nvPr/>
        </p:nvPicPr>
        <p:blipFill rotWithShape="1">
          <a:blip r:embed="rId3" cstate="print"/>
          <a:srcRect l="10082" t="8556" r="31215" b="8086"/>
          <a:stretch/>
        </p:blipFill>
        <p:spPr bwMode="auto">
          <a:xfrm>
            <a:off x="9470382" y="1216810"/>
            <a:ext cx="2021908" cy="2377440"/>
          </a:xfrm>
          <a:prstGeom prst="rect">
            <a:avLst/>
          </a:prstGeom>
          <a:noFill/>
        </p:spPr>
      </p:pic>
      <p:pic>
        <p:nvPicPr>
          <p:cNvPr id="11" name="Picture 10">
            <a:extLst>
              <a:ext uri="{FF2B5EF4-FFF2-40B4-BE49-F238E27FC236}">
                <a16:creationId xmlns:a16="http://schemas.microsoft.com/office/drawing/2014/main" id="{FD4014B9-ED50-4C2D-B9B0-624B4A73CA29}"/>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31526" r="23107" b="34566"/>
          <a:stretch/>
        </p:blipFill>
        <p:spPr>
          <a:xfrm>
            <a:off x="9186929" y="4109008"/>
            <a:ext cx="1945124" cy="2452495"/>
          </a:xfrm>
          <a:prstGeom prst="rect">
            <a:avLst/>
          </a:prstGeom>
        </p:spPr>
      </p:pic>
      <p:pic>
        <p:nvPicPr>
          <p:cNvPr id="12" name="Picture 11">
            <a:extLst>
              <a:ext uri="{FF2B5EF4-FFF2-40B4-BE49-F238E27FC236}">
                <a16:creationId xmlns:a16="http://schemas.microsoft.com/office/drawing/2014/main" id="{5B6393C9-5D4F-49AF-AEC0-7351E93E23DE}"/>
              </a:ext>
            </a:extLst>
          </p:cNvPr>
          <p:cNvPicPr>
            <a:picLocks noChangeAspect="1"/>
          </p:cNvPicPr>
          <p:nvPr/>
        </p:nvPicPr>
        <p:blipFill rotWithShape="1">
          <a:blip r:embed="rId4">
            <a:extLst>
              <a:ext uri="{28A0092B-C50C-407E-A947-70E740481C1C}">
                <a14:useLocalDpi xmlns:a14="http://schemas.microsoft.com/office/drawing/2010/main" val="0"/>
              </a:ext>
            </a:extLst>
          </a:blip>
          <a:srcRect l="77482" t="27917" r="1531" b="28227"/>
          <a:stretch/>
        </p:blipFill>
        <p:spPr>
          <a:xfrm>
            <a:off x="11084690" y="4395831"/>
            <a:ext cx="899137" cy="1878847"/>
          </a:xfrm>
          <a:prstGeom prst="rect">
            <a:avLst/>
          </a:prstGeom>
        </p:spPr>
      </p:pic>
      <p:sp>
        <p:nvSpPr>
          <p:cNvPr id="4" name="Slide Number Placeholder 3">
            <a:extLst>
              <a:ext uri="{FF2B5EF4-FFF2-40B4-BE49-F238E27FC236}">
                <a16:creationId xmlns:a16="http://schemas.microsoft.com/office/drawing/2014/main" id="{F6390A49-5CA7-4090-AE82-881DDB4DF0EC}"/>
              </a:ext>
            </a:extLst>
          </p:cNvPr>
          <p:cNvSpPr>
            <a:spLocks noGrp="1"/>
          </p:cNvSpPr>
          <p:nvPr>
            <p:ph type="sldNum" sz="quarter" idx="12"/>
          </p:nvPr>
        </p:nvSpPr>
        <p:spPr>
          <a:xfrm>
            <a:off x="6269618" y="6404717"/>
            <a:ext cx="2743200" cy="365125"/>
          </a:xfrm>
        </p:spPr>
        <p:txBody>
          <a:bodyPr/>
          <a:lstStyle/>
          <a:p>
            <a:fld id="{0B878581-FC73-4120-80DE-9C42195F236D}" type="slidenum">
              <a:rPr lang="en-US" smtClean="0"/>
              <a:t>2</a:t>
            </a:fld>
            <a:endParaRPr lang="en-US" dirty="0"/>
          </a:p>
        </p:txBody>
      </p:sp>
      <p:sp>
        <p:nvSpPr>
          <p:cNvPr id="10" name="TextBox 9">
            <a:extLst>
              <a:ext uri="{FF2B5EF4-FFF2-40B4-BE49-F238E27FC236}">
                <a16:creationId xmlns:a16="http://schemas.microsoft.com/office/drawing/2014/main" id="{FED9CEDC-C3E5-4355-9774-3E1ABF4F3BE0}"/>
              </a:ext>
            </a:extLst>
          </p:cNvPr>
          <p:cNvSpPr txBox="1"/>
          <p:nvPr/>
        </p:nvSpPr>
        <p:spPr>
          <a:xfrm>
            <a:off x="9395068" y="795540"/>
            <a:ext cx="2397173" cy="384721"/>
          </a:xfrm>
          <a:prstGeom prst="rect">
            <a:avLst/>
          </a:prstGeom>
          <a:solidFill>
            <a:schemeClr val="bg1"/>
          </a:solidFill>
        </p:spPr>
        <p:txBody>
          <a:bodyPr wrap="square" rtlCol="0">
            <a:spAutoFit/>
          </a:bodyPr>
          <a:lstStyle/>
          <a:p>
            <a:r>
              <a:rPr lang="en-US" sz="1900" dirty="0">
                <a:solidFill>
                  <a:schemeClr val="accent1">
                    <a:lumMod val="50000"/>
                  </a:schemeClr>
                </a:solidFill>
              </a:rPr>
              <a:t>Ozone Concentration</a:t>
            </a:r>
          </a:p>
        </p:txBody>
      </p:sp>
      <p:sp>
        <p:nvSpPr>
          <p:cNvPr id="13" name="TextBox 12">
            <a:extLst>
              <a:ext uri="{FF2B5EF4-FFF2-40B4-BE49-F238E27FC236}">
                <a16:creationId xmlns:a16="http://schemas.microsoft.com/office/drawing/2014/main" id="{3D549C1E-D23F-4E69-861F-7C58AD5C7227}"/>
              </a:ext>
            </a:extLst>
          </p:cNvPr>
          <p:cNvSpPr txBox="1"/>
          <p:nvPr/>
        </p:nvSpPr>
        <p:spPr>
          <a:xfrm>
            <a:off x="9395067" y="3724285"/>
            <a:ext cx="2397173" cy="384721"/>
          </a:xfrm>
          <a:prstGeom prst="rect">
            <a:avLst/>
          </a:prstGeom>
          <a:solidFill>
            <a:schemeClr val="bg1"/>
          </a:solidFill>
        </p:spPr>
        <p:txBody>
          <a:bodyPr wrap="square" rtlCol="0">
            <a:spAutoFit/>
          </a:bodyPr>
          <a:lstStyle/>
          <a:p>
            <a:r>
              <a:rPr lang="en-US" sz="1900" dirty="0">
                <a:solidFill>
                  <a:schemeClr val="accent1">
                    <a:lumMod val="50000"/>
                  </a:schemeClr>
                </a:solidFill>
              </a:rPr>
              <a:t>Ozone Contributions</a:t>
            </a:r>
          </a:p>
        </p:txBody>
      </p:sp>
    </p:spTree>
    <p:extLst>
      <p:ext uri="{BB962C8B-B14F-4D97-AF65-F5344CB8AC3E}">
        <p14:creationId xmlns:p14="http://schemas.microsoft.com/office/powerpoint/2010/main" val="338312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8"/>
          </p:nvPr>
        </p:nvSpPr>
        <p:spPr>
          <a:xfrm>
            <a:off x="9137868" y="641826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6452E-FF4A-4974-B652-256D9361BD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p:cNvSpPr txBox="1">
            <a:spLocks noGrp="1"/>
          </p:cNvSpPr>
          <p:nvPr>
            <p:ph type="title" idx="4294967295"/>
          </p:nvPr>
        </p:nvSpPr>
        <p:spPr>
          <a:xfrm>
            <a:off x="91965" y="701237"/>
            <a:ext cx="4833829" cy="1184275"/>
          </a:xfrm>
          <a:prstGeom prst="rect">
            <a:avLst/>
          </a:prstGeom>
          <a:noFill/>
          <a:ln>
            <a:noFill/>
          </a:ln>
        </p:spPr>
        <p:txBody>
          <a:bodyPr vert="horz" wrap="square" lIns="91440" tIns="45720" rIns="91440" bIns="45720" rtlCol="0" anchor="b" anchorCtr="0" compatLnSpc="1">
            <a:normAutofit fontScale="90000"/>
          </a:bodyPr>
          <a:lstStyle/>
          <a:p>
            <a:r>
              <a:rPr lang="en-US" b="1" dirty="0">
                <a:solidFill>
                  <a:schemeClr val="accent1"/>
                </a:solidFill>
              </a:rPr>
              <a:t>Retrospective Analysis </a:t>
            </a:r>
            <a:r>
              <a:rPr lang="en-US" dirty="0">
                <a:solidFill>
                  <a:schemeClr val="accent1"/>
                </a:solidFill>
              </a:rPr>
              <a:t>as part of the 2015 Ozone NAAQS Review</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3199"/>
          <a:stretch/>
        </p:blipFill>
        <p:spPr>
          <a:xfrm>
            <a:off x="434999" y="2968590"/>
            <a:ext cx="4489413" cy="2885988"/>
          </a:xfrm>
          <a:prstGeom prst="rect">
            <a:avLst/>
          </a:prstGeom>
        </p:spPr>
      </p:pic>
      <p:pic>
        <p:nvPicPr>
          <p:cNvPr id="4" name="Picture 3"/>
          <p:cNvPicPr>
            <a:picLocks/>
          </p:cNvPicPr>
          <p:nvPr/>
        </p:nvPicPr>
        <p:blipFill rotWithShape="1">
          <a:blip r:embed="rId4">
            <a:extLst>
              <a:ext uri="{28A0092B-C50C-407E-A947-70E740481C1C}">
                <a14:useLocalDpi xmlns:a14="http://schemas.microsoft.com/office/drawing/2010/main" val="0"/>
              </a:ext>
            </a:extLst>
          </a:blip>
          <a:srcRect b="13022"/>
          <a:stretch/>
        </p:blipFill>
        <p:spPr>
          <a:xfrm>
            <a:off x="6935782" y="2993905"/>
            <a:ext cx="4539390" cy="3092738"/>
          </a:xfrm>
          <a:prstGeom prst="rect">
            <a:avLst/>
          </a:prstGeom>
        </p:spPr>
      </p:pic>
      <p:cxnSp>
        <p:nvCxnSpPr>
          <p:cNvPr id="8" name="Straight Arrow Connector 7"/>
          <p:cNvCxnSpPr>
            <a:cxnSpLocks/>
          </p:cNvCxnSpPr>
          <p:nvPr/>
        </p:nvCxnSpPr>
        <p:spPr>
          <a:xfrm>
            <a:off x="5436598" y="4275042"/>
            <a:ext cx="1760759" cy="23001"/>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7628" y="5771937"/>
            <a:ext cx="12118697" cy="646331"/>
          </a:xfrm>
          <a:prstGeom prst="rect">
            <a:avLst/>
          </a:prstGeom>
          <a:noFill/>
        </p:spPr>
        <p:txBody>
          <a:bodyPr wrap="square" rtlCol="0">
            <a:spAutoFit/>
          </a:bodyPr>
          <a:lstStyle/>
          <a:p>
            <a:pPr lvl="0">
              <a:defRPr/>
            </a:pPr>
            <a:r>
              <a:rPr lang="en-US" dirty="0">
                <a:solidFill>
                  <a:prstClr val="black"/>
                </a:solidFill>
              </a:rPr>
              <a:t>Photochemical model predictions of ozone and measured ozone concentrations are statistically combined (i.e., a fused surface) for input into EPA’s benefits assessment model (</a:t>
            </a:r>
            <a:r>
              <a:rPr lang="en-US" dirty="0" err="1">
                <a:solidFill>
                  <a:prstClr val="black"/>
                </a:solidFill>
              </a:rPr>
              <a:t>BenMAP</a:t>
            </a:r>
            <a:r>
              <a:rPr lang="en-US" dirty="0">
                <a:solidFill>
                  <a:prstClr val="black"/>
                </a:solidFill>
              </a:rPr>
              <a:t>) to determine health impacts resulting from ozone exposure</a:t>
            </a:r>
          </a:p>
        </p:txBody>
      </p:sp>
      <p:sp>
        <p:nvSpPr>
          <p:cNvPr id="11" name="TextBox 10"/>
          <p:cNvSpPr txBox="1"/>
          <p:nvPr/>
        </p:nvSpPr>
        <p:spPr>
          <a:xfrm>
            <a:off x="716828" y="2710643"/>
            <a:ext cx="4079290" cy="369332"/>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Seasonal Mean MDA8 Ozone (2006-2008)</a:t>
            </a:r>
          </a:p>
        </p:txBody>
      </p:sp>
      <p:sp>
        <p:nvSpPr>
          <p:cNvPr id="12" name="TextBox 11"/>
          <p:cNvSpPr txBox="1"/>
          <p:nvPr/>
        </p:nvSpPr>
        <p:spPr>
          <a:xfrm>
            <a:off x="7242432" y="2662280"/>
            <a:ext cx="3790873" cy="646331"/>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Estimated Number of Respiratory Deaths in 2007 from Ozone</a:t>
            </a:r>
          </a:p>
        </p:txBody>
      </p:sp>
      <p:pic>
        <p:nvPicPr>
          <p:cNvPr id="14" name="Picture 13">
            <a:extLst>
              <a:ext uri="{FF2B5EF4-FFF2-40B4-BE49-F238E27FC236}">
                <a16:creationId xmlns:a16="http://schemas.microsoft.com/office/drawing/2014/main" id="{1B0D1FBB-4B36-4918-BE36-678C63FB0965}"/>
              </a:ext>
            </a:extLst>
          </p:cNvPr>
          <p:cNvPicPr>
            <a:picLocks noChangeAspect="1"/>
          </p:cNvPicPr>
          <p:nvPr/>
        </p:nvPicPr>
        <p:blipFill>
          <a:blip r:embed="rId5"/>
          <a:stretch>
            <a:fillRect/>
          </a:stretch>
        </p:blipFill>
        <p:spPr>
          <a:xfrm>
            <a:off x="5127931" y="3486322"/>
            <a:ext cx="2170518" cy="646332"/>
          </a:xfrm>
          <a:prstGeom prst="rect">
            <a:avLst/>
          </a:prstGeom>
        </p:spPr>
      </p:pic>
      <p:pic>
        <p:nvPicPr>
          <p:cNvPr id="7" name="Picture 8">
            <a:extLst>
              <a:ext uri="{FF2B5EF4-FFF2-40B4-BE49-F238E27FC236}">
                <a16:creationId xmlns:a16="http://schemas.microsoft.com/office/drawing/2014/main" id="{31A3D777-7DB6-4780-ADA0-41AA165FBA03}"/>
              </a:ext>
            </a:extLst>
          </p:cNvPr>
          <p:cNvPicPr>
            <a:picLocks noChangeAspect="1"/>
          </p:cNvPicPr>
          <p:nvPr/>
        </p:nvPicPr>
        <p:blipFill>
          <a:blip r:embed="rId6"/>
          <a:stretch>
            <a:fillRect/>
          </a:stretch>
        </p:blipFill>
        <p:spPr>
          <a:xfrm>
            <a:off x="4934606" y="44669"/>
            <a:ext cx="3767959" cy="2498833"/>
          </a:xfrm>
          <a:prstGeom prst="rect">
            <a:avLst/>
          </a:prstGeom>
        </p:spPr>
      </p:pic>
      <p:sp>
        <p:nvSpPr>
          <p:cNvPr id="15" name="TextBox 14">
            <a:extLst>
              <a:ext uri="{FF2B5EF4-FFF2-40B4-BE49-F238E27FC236}">
                <a16:creationId xmlns:a16="http://schemas.microsoft.com/office/drawing/2014/main" id="{50AF9B19-17E2-44DE-B7DA-95E78CA34829}"/>
              </a:ext>
            </a:extLst>
          </p:cNvPr>
          <p:cNvSpPr txBox="1"/>
          <p:nvPr/>
        </p:nvSpPr>
        <p:spPr>
          <a:xfrm>
            <a:off x="8735492" y="147233"/>
            <a:ext cx="3329421" cy="2308324"/>
          </a:xfrm>
          <a:prstGeom prst="rect">
            <a:avLst/>
          </a:prstGeom>
          <a:noFill/>
        </p:spPr>
        <p:txBody>
          <a:bodyPr wrap="square" rtlCol="0" anchor="t">
            <a:spAutoFit/>
          </a:bodyPr>
          <a:lstStyle/>
          <a:p>
            <a:pPr marL="285750" indent="-285750">
              <a:buFont typeface="Arial"/>
              <a:buChar char="•"/>
              <a:defRPr/>
            </a:pPr>
            <a:r>
              <a:rPr lang="en-US" dirty="0">
                <a:ea typeface="+mn-lt"/>
                <a:cs typeface="+mn-lt"/>
              </a:rPr>
              <a:t>Monitors tell us what is, but are limited in space, time, and composition. </a:t>
            </a:r>
          </a:p>
          <a:p>
            <a:pPr marL="285750" indent="-285750">
              <a:buFont typeface="Arial"/>
              <a:buChar char="•"/>
              <a:defRPr/>
            </a:pPr>
            <a:r>
              <a:rPr lang="en-US" dirty="0">
                <a:ea typeface="+mn-lt"/>
                <a:cs typeface="+mn-lt"/>
              </a:rPr>
              <a:t>Models can provide complete coverage but are limited by our ability to replicate processes in the atmosphere.</a:t>
            </a:r>
            <a:endParaRPr lang="en-US" dirty="0">
              <a:cs typeface="Calibri"/>
            </a:endParaRPr>
          </a:p>
          <a:p>
            <a:pPr marL="285750" indent="-285750">
              <a:buFont typeface="Arial"/>
              <a:buChar char="•"/>
              <a:defRPr/>
            </a:pPr>
            <a:endParaRPr lang="en-US" dirty="0">
              <a:cs typeface="Calibri"/>
            </a:endParaRPr>
          </a:p>
        </p:txBody>
      </p:sp>
      <p:sp>
        <p:nvSpPr>
          <p:cNvPr id="13" name="TextBox 12">
            <a:extLst>
              <a:ext uri="{FF2B5EF4-FFF2-40B4-BE49-F238E27FC236}">
                <a16:creationId xmlns:a16="http://schemas.microsoft.com/office/drawing/2014/main" id="{713F752F-F22B-4DEB-82A9-6575D1460C64}"/>
              </a:ext>
            </a:extLst>
          </p:cNvPr>
          <p:cNvSpPr txBox="1"/>
          <p:nvPr/>
        </p:nvSpPr>
        <p:spPr>
          <a:xfrm>
            <a:off x="4505348" y="6550224"/>
            <a:ext cx="7566370" cy="307777"/>
          </a:xfrm>
          <a:prstGeom prst="rect">
            <a:avLst/>
          </a:prstGeom>
          <a:noFill/>
        </p:spPr>
        <p:txBody>
          <a:bodyPr wrap="square" rtlCol="0">
            <a:spAutoFit/>
          </a:bodyPr>
          <a:lstStyle/>
          <a:p>
            <a:r>
              <a:rPr lang="en-US" sz="1400" dirty="0"/>
              <a:t>Source: US EPA, 2014. Health Risk and Exposure Assessment for Ozone, EPA-452/R-14-004a </a:t>
            </a:r>
          </a:p>
        </p:txBody>
      </p:sp>
    </p:spTree>
    <p:extLst>
      <p:ext uri="{BB962C8B-B14F-4D97-AF65-F5344CB8AC3E}">
        <p14:creationId xmlns:p14="http://schemas.microsoft.com/office/powerpoint/2010/main" val="1818631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2EE9B4-4831-4125-969D-2329B4CF2B11}"/>
              </a:ext>
            </a:extLst>
          </p:cNvPr>
          <p:cNvSpPr txBox="1">
            <a:spLocks/>
          </p:cNvSpPr>
          <p:nvPr/>
        </p:nvSpPr>
        <p:spPr>
          <a:xfrm>
            <a:off x="457066" y="344816"/>
            <a:ext cx="4913228" cy="1184275"/>
          </a:xfrm>
          <a:prstGeom prst="rect">
            <a:avLst/>
          </a:prstGeom>
          <a:noFill/>
          <a:ln>
            <a:noFill/>
          </a:ln>
        </p:spPr>
        <p:txBody>
          <a:bodyPr vert="horz" wrap="square" lIns="91440" tIns="45720" rIns="91440" bIns="45720" rtlCol="0" anchor="b" anchorCtr="0" compatLnSpc="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a:solidFill>
                  <a:schemeClr val="accent1"/>
                </a:solidFill>
              </a:rPr>
              <a:t>Retrospective Analysis </a:t>
            </a:r>
          </a:p>
          <a:p>
            <a:r>
              <a:rPr lang="en-US" sz="3500" dirty="0">
                <a:solidFill>
                  <a:schemeClr val="accent1"/>
                </a:solidFill>
              </a:rPr>
              <a:t>National Air Toxics Assessment (NATA)</a:t>
            </a:r>
          </a:p>
        </p:txBody>
      </p:sp>
      <p:sp>
        <p:nvSpPr>
          <p:cNvPr id="4" name="Content Placeholder 2">
            <a:extLst>
              <a:ext uri="{FF2B5EF4-FFF2-40B4-BE49-F238E27FC236}">
                <a16:creationId xmlns:a16="http://schemas.microsoft.com/office/drawing/2014/main" id="{C7402821-F5AC-46AB-B446-5EF83C1360B5}"/>
              </a:ext>
            </a:extLst>
          </p:cNvPr>
          <p:cNvSpPr txBox="1">
            <a:spLocks/>
          </p:cNvSpPr>
          <p:nvPr/>
        </p:nvSpPr>
        <p:spPr>
          <a:xfrm>
            <a:off x="319703" y="1438986"/>
            <a:ext cx="4647414" cy="2803445"/>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200" dirty="0"/>
              <a:t>The EPA has released national-scale toxics assessments for 1996, 1999, 2002, 2005, 2011 and 2014</a:t>
            </a:r>
          </a:p>
          <a:p>
            <a:pPr>
              <a:lnSpc>
                <a:spcPct val="120000"/>
              </a:lnSpc>
            </a:pPr>
            <a:r>
              <a:rPr lang="en-US" sz="2200" dirty="0"/>
              <a:t>Concentrations, exposures, and risks based on air quality modeling of emissions from the National Emissions Inventory (NEI) for Clean Air Act Hazardous Air Pollutants (HAP) and diesel PM (DPM)</a:t>
            </a:r>
          </a:p>
          <a:p>
            <a:endParaRPr lang="en-US" dirty="0"/>
          </a:p>
          <a:p>
            <a:endParaRPr lang="en-US" sz="2000" dirty="0"/>
          </a:p>
        </p:txBody>
      </p:sp>
      <p:sp>
        <p:nvSpPr>
          <p:cNvPr id="6" name="TextBox 5">
            <a:extLst>
              <a:ext uri="{FF2B5EF4-FFF2-40B4-BE49-F238E27FC236}">
                <a16:creationId xmlns:a16="http://schemas.microsoft.com/office/drawing/2014/main" id="{DF73AF1D-6EA8-45C6-BED5-B18C1430F1D0}"/>
              </a:ext>
            </a:extLst>
          </p:cNvPr>
          <p:cNvSpPr txBox="1"/>
          <p:nvPr/>
        </p:nvSpPr>
        <p:spPr>
          <a:xfrm>
            <a:off x="5514339" y="344816"/>
            <a:ext cx="6677661" cy="707886"/>
          </a:xfrm>
          <a:prstGeom prst="rect">
            <a:avLst/>
          </a:prstGeom>
          <a:solidFill>
            <a:schemeClr val="tx2">
              <a:lumMod val="20000"/>
              <a:lumOff val="80000"/>
            </a:schemeClr>
          </a:solidFill>
        </p:spPr>
        <p:txBody>
          <a:bodyPr wrap="square" rtlCol="0">
            <a:spAutoFit/>
          </a:bodyPr>
          <a:lstStyle/>
          <a:p>
            <a:pPr algn="ctr"/>
            <a:r>
              <a:rPr lang="en-US" sz="2000" dirty="0"/>
              <a:t>Summary of 2011 relative cancer (left) and noncancer (right) risk results with source attribution (bottom)</a:t>
            </a:r>
            <a:endParaRPr lang="en-US" sz="2800" dirty="0"/>
          </a:p>
        </p:txBody>
      </p:sp>
      <p:sp>
        <p:nvSpPr>
          <p:cNvPr id="2" name="TextBox 1">
            <a:extLst>
              <a:ext uri="{FF2B5EF4-FFF2-40B4-BE49-F238E27FC236}">
                <a16:creationId xmlns:a16="http://schemas.microsoft.com/office/drawing/2014/main" id="{33968A7E-85DC-4302-A704-F7B341EC5F3E}"/>
              </a:ext>
            </a:extLst>
          </p:cNvPr>
          <p:cNvSpPr txBox="1"/>
          <p:nvPr/>
        </p:nvSpPr>
        <p:spPr>
          <a:xfrm>
            <a:off x="6688100" y="6550223"/>
            <a:ext cx="5383617" cy="307777"/>
          </a:xfrm>
          <a:prstGeom prst="rect">
            <a:avLst/>
          </a:prstGeom>
          <a:noFill/>
        </p:spPr>
        <p:txBody>
          <a:bodyPr wrap="square" rtlCol="0">
            <a:spAutoFit/>
          </a:bodyPr>
          <a:lstStyle/>
          <a:p>
            <a:r>
              <a:rPr lang="en-US" sz="1400" dirty="0"/>
              <a:t>Source: Scheffe et al., </a:t>
            </a:r>
            <a:r>
              <a:rPr lang="fr-FR" sz="1400" dirty="0"/>
              <a:t>Environ. </a:t>
            </a:r>
            <a:r>
              <a:rPr lang="fr-FR" sz="1400" dirty="0" err="1"/>
              <a:t>Sci</a:t>
            </a:r>
            <a:r>
              <a:rPr lang="fr-FR" sz="1400" dirty="0"/>
              <a:t>. </a:t>
            </a:r>
            <a:r>
              <a:rPr lang="fr-FR" sz="1400" dirty="0" err="1"/>
              <a:t>Technol</a:t>
            </a:r>
            <a:r>
              <a:rPr lang="fr-FR" sz="1400" dirty="0"/>
              <a:t>. 2016, 50, 22, 12356–12364</a:t>
            </a:r>
            <a:endParaRPr lang="en-US" sz="1400" dirty="0"/>
          </a:p>
        </p:txBody>
      </p:sp>
      <p:pic>
        <p:nvPicPr>
          <p:cNvPr id="11" name="Picture 10" descr="Map&#10;&#10;Description automatically generated">
            <a:extLst>
              <a:ext uri="{FF2B5EF4-FFF2-40B4-BE49-F238E27FC236}">
                <a16:creationId xmlns:a16="http://schemas.microsoft.com/office/drawing/2014/main" id="{FAA4A81A-A6FB-4A47-AD31-F7F55DCEA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03" y="4343400"/>
            <a:ext cx="4762500" cy="2514600"/>
          </a:xfrm>
          <a:prstGeom prst="rect">
            <a:avLst/>
          </a:prstGeom>
        </p:spPr>
      </p:pic>
      <p:pic>
        <p:nvPicPr>
          <p:cNvPr id="13" name="Picture 12" descr="Chart, pie chart&#10;&#10;Description automatically generated">
            <a:extLst>
              <a:ext uri="{FF2B5EF4-FFF2-40B4-BE49-F238E27FC236}">
                <a16:creationId xmlns:a16="http://schemas.microsoft.com/office/drawing/2014/main" id="{DDAC1879-6BFF-450A-B80B-2296F53AA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339" y="1279457"/>
            <a:ext cx="6677661" cy="5008246"/>
          </a:xfrm>
          <a:prstGeom prst="rect">
            <a:avLst/>
          </a:prstGeom>
        </p:spPr>
      </p:pic>
    </p:spTree>
    <p:extLst>
      <p:ext uri="{BB962C8B-B14F-4D97-AF65-F5344CB8AC3E}">
        <p14:creationId xmlns:p14="http://schemas.microsoft.com/office/powerpoint/2010/main" val="2387137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6452E-FF4A-4974-B652-256D9361BD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p:cNvSpPr txBox="1">
            <a:spLocks noGrp="1"/>
          </p:cNvSpPr>
          <p:nvPr>
            <p:ph type="title" idx="4294967295"/>
          </p:nvPr>
        </p:nvSpPr>
        <p:spPr>
          <a:xfrm>
            <a:off x="0" y="0"/>
            <a:ext cx="12192000" cy="1184275"/>
          </a:xfrm>
          <a:prstGeom prst="rect">
            <a:avLst/>
          </a:prstGeom>
          <a:noFill/>
          <a:ln>
            <a:noFill/>
          </a:ln>
        </p:spPr>
        <p:txBody>
          <a:bodyPr vert="horz" wrap="square" lIns="91440" tIns="45720" rIns="91440" bIns="45720" rtlCol="0" anchor="b" anchorCtr="0" compatLnSpc="1">
            <a:noAutofit/>
          </a:bodyPr>
          <a:lstStyle/>
          <a:p>
            <a:r>
              <a:rPr lang="en-US" sz="3600" b="1" dirty="0">
                <a:solidFill>
                  <a:schemeClr val="accent1"/>
                </a:solidFill>
              </a:rPr>
              <a:t>Future-year projections </a:t>
            </a:r>
            <a:r>
              <a:rPr lang="en-US" sz="3600" dirty="0">
                <a:solidFill>
                  <a:schemeClr val="accent1"/>
                </a:solidFill>
              </a:rPr>
              <a:t>from the 2015 Ozone NAAQS Review</a:t>
            </a:r>
            <a:endParaRPr lang="en-US" sz="3600" dirty="0">
              <a:solidFill>
                <a:schemeClr val="accent1"/>
              </a:solidFill>
              <a:latin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97" t="9001" r="17676" b="12026"/>
          <a:stretch/>
        </p:blipFill>
        <p:spPr>
          <a:xfrm>
            <a:off x="546973" y="1841429"/>
            <a:ext cx="4789191" cy="256378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247" t="9387" r="19140" b="9102"/>
          <a:stretch/>
        </p:blipFill>
        <p:spPr>
          <a:xfrm>
            <a:off x="5886028" y="3874101"/>
            <a:ext cx="4781973" cy="2552999"/>
          </a:xfrm>
          <a:prstGeom prst="rect">
            <a:avLst/>
          </a:prstGeom>
        </p:spPr>
      </p:pic>
      <p:sp>
        <p:nvSpPr>
          <p:cNvPr id="5" name="TextBox 4"/>
          <p:cNvSpPr txBox="1"/>
          <p:nvPr/>
        </p:nvSpPr>
        <p:spPr>
          <a:xfrm>
            <a:off x="504969" y="1533970"/>
            <a:ext cx="48994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Counties Measuring Ozone Above the Standard in 2014</a:t>
            </a:r>
          </a:p>
        </p:txBody>
      </p:sp>
      <p:sp>
        <p:nvSpPr>
          <p:cNvPr id="8" name="TextBox 7"/>
          <p:cNvSpPr txBox="1"/>
          <p:nvPr/>
        </p:nvSpPr>
        <p:spPr>
          <a:xfrm>
            <a:off x="5886028" y="3299685"/>
            <a:ext cx="4781974" cy="584775"/>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Fewer Counties are Expected to Exceed the Ozone Standard in the Future (2025)</a:t>
            </a:r>
          </a:p>
        </p:txBody>
      </p:sp>
      <p:sp>
        <p:nvSpPr>
          <p:cNvPr id="9" name="Rectangle 3"/>
          <p:cNvSpPr txBox="1">
            <a:spLocks noChangeArrowheads="1"/>
          </p:cNvSpPr>
          <p:nvPr/>
        </p:nvSpPr>
        <p:spPr>
          <a:xfrm>
            <a:off x="6474103" y="1757847"/>
            <a:ext cx="4193898" cy="1649496"/>
          </a:xfrm>
          <a:prstGeom prst="rect">
            <a:avLst/>
          </a:prstGeom>
        </p:spPr>
        <p:txBody>
          <a:bodyPr/>
          <a:lstStyle>
            <a:lvl1pPr marL="210312" marR="0" lvl="0" indent="-210312" algn="l" defTabSz="914400" rtl="0" fontAlgn="auto" hangingPunct="1">
              <a:lnSpc>
                <a:spcPct val="90000"/>
              </a:lnSpc>
              <a:spcBef>
                <a:spcPts val="1100"/>
              </a:spcBef>
              <a:spcAft>
                <a:spcPts val="0"/>
              </a:spcAft>
              <a:buSzPct val="100000"/>
              <a:buFont typeface="Arial" pitchFamily="34"/>
              <a:buChar char="•"/>
              <a:tabLst/>
              <a:defRPr lang="en-US" sz="2200" b="0" i="0" u="none" strike="noStrike" kern="1200" cap="none" spc="0" baseline="0">
                <a:solidFill>
                  <a:srgbClr val="4D3E2F"/>
                </a:solidFill>
                <a:uFillTx/>
                <a:latin typeface="Corbel"/>
              </a:defRPr>
            </a:lvl1pPr>
            <a:lvl2pPr marL="438912" marR="0" lvl="1" indent="-155448" algn="l" defTabSz="914400" rtl="0" fontAlgn="auto" hangingPunct="1">
              <a:lnSpc>
                <a:spcPct val="90000"/>
              </a:lnSpc>
              <a:spcBef>
                <a:spcPts val="400"/>
              </a:spcBef>
              <a:spcAft>
                <a:spcPts val="0"/>
              </a:spcAft>
              <a:buSzPct val="100000"/>
              <a:buFont typeface="Arial" pitchFamily="34"/>
              <a:buChar char="•"/>
              <a:tabLst/>
              <a:defRPr lang="en-US" sz="1800" b="0" i="0" u="none" strike="noStrike" kern="1200" cap="none" spc="0" baseline="0">
                <a:solidFill>
                  <a:srgbClr val="4D3E2F"/>
                </a:solidFill>
                <a:uFillTx/>
                <a:latin typeface="Corbel"/>
              </a:defRPr>
            </a:lvl2pPr>
            <a:lvl3pPr marL="676656" marR="0" lvl="2" indent="-155448" algn="l" defTabSz="914400" rtl="0" fontAlgn="auto" hangingPunct="1">
              <a:lnSpc>
                <a:spcPct val="90000"/>
              </a:lnSpc>
              <a:spcBef>
                <a:spcPts val="400"/>
              </a:spcBef>
              <a:spcAft>
                <a:spcPts val="0"/>
              </a:spcAft>
              <a:buSzPct val="100000"/>
              <a:buFont typeface="Arial" pitchFamily="34"/>
              <a:buChar char="•"/>
              <a:tabLst/>
              <a:defRPr lang="en-US" sz="1600" b="0" i="0" u="none" strike="noStrike" kern="1200" cap="none" spc="0" baseline="0">
                <a:solidFill>
                  <a:srgbClr val="4D3E2F"/>
                </a:solidFill>
                <a:uFillTx/>
                <a:latin typeface="Corbel"/>
              </a:defRPr>
            </a:lvl3pPr>
            <a:lvl4pPr marL="905256" marR="0" lvl="3" indent="-155448" algn="l" defTabSz="914400" rtl="0" fontAlgn="auto" hangingPunct="1">
              <a:lnSpc>
                <a:spcPct val="90000"/>
              </a:lnSpc>
              <a:spcBef>
                <a:spcPts val="400"/>
              </a:spcBef>
              <a:spcAft>
                <a:spcPts val="0"/>
              </a:spcAft>
              <a:buSzPct val="100000"/>
              <a:buFont typeface="Arial" pitchFamily="34"/>
              <a:buChar char="•"/>
              <a:tabLst/>
              <a:defRPr lang="en-US" sz="1600" b="0" i="0" u="none" strike="noStrike" kern="1200" cap="none" spc="0" baseline="0">
                <a:solidFill>
                  <a:srgbClr val="4D3E2F"/>
                </a:solidFill>
                <a:uFillTx/>
                <a:latin typeface="Corbel"/>
              </a:defRPr>
            </a:lvl4pPr>
            <a:lvl5pPr marL="1133856" marR="0" lvl="4" indent="-155448" algn="l" defTabSz="914400" rtl="0" fontAlgn="auto" hangingPunct="1">
              <a:lnSpc>
                <a:spcPct val="90000"/>
              </a:lnSpc>
              <a:spcBef>
                <a:spcPts val="400"/>
              </a:spcBef>
              <a:spcAft>
                <a:spcPts val="0"/>
              </a:spcAft>
              <a:buSzPct val="100000"/>
              <a:buFont typeface="Arial" pitchFamily="34"/>
              <a:buChar char="•"/>
              <a:tabLst/>
              <a:defRPr lang="en-US" sz="1600" b="0" i="0" u="none" strike="noStrike" kern="1200" cap="none" spc="0" baseline="0">
                <a:solidFill>
                  <a:srgbClr val="4D3E2F"/>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100"/>
              </a:spcBef>
              <a:spcAft>
                <a:spcPts val="0"/>
              </a:spcAft>
              <a:buClrTx/>
              <a:buSzPct val="100000"/>
              <a:buFont typeface="Arial" pitchFamily="34"/>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Future year “base case” or “baseline” scenarios generally include expected impacts from “on-the-books” controls</a:t>
            </a:r>
          </a:p>
        </p:txBody>
      </p:sp>
      <p:sp>
        <p:nvSpPr>
          <p:cNvPr id="10" name="Rectangle 3">
            <a:extLst>
              <a:ext uri="{FF2B5EF4-FFF2-40B4-BE49-F238E27FC236}">
                <a16:creationId xmlns:a16="http://schemas.microsoft.com/office/drawing/2014/main" id="{7171F192-769D-4CE6-B95D-396B52F2B333}"/>
              </a:ext>
            </a:extLst>
          </p:cNvPr>
          <p:cNvSpPr>
            <a:spLocks noChangeArrowheads="1"/>
          </p:cNvSpPr>
          <p:nvPr/>
        </p:nvSpPr>
        <p:spPr bwMode="auto">
          <a:xfrm>
            <a:off x="303906" y="4784215"/>
            <a:ext cx="5301562" cy="1589100"/>
          </a:xfrm>
          <a:prstGeom prst="rect">
            <a:avLst/>
          </a:prstGeom>
          <a:noFill/>
          <a:ln w="9525">
            <a:noFill/>
            <a:miter lim="800000"/>
            <a:headEnd/>
            <a:tailEnd/>
          </a:ln>
        </p:spPr>
        <p:txBody>
          <a:bodyPr/>
          <a:lstStyle/>
          <a:p>
            <a:pPr marL="342900" lvl="0" indent="-342900">
              <a:lnSpc>
                <a:spcPct val="75000"/>
              </a:lnSpc>
              <a:spcBef>
                <a:spcPct val="20000"/>
              </a:spcBef>
              <a:spcAft>
                <a:spcPct val="20000"/>
              </a:spcAft>
              <a:buFontTx/>
              <a:buChar char="•"/>
              <a:defRPr/>
            </a:pPr>
            <a:r>
              <a:rPr lang="en-US" sz="2400" dirty="0">
                <a:solidFill>
                  <a:srgbClr val="0B0A09"/>
                </a:solidFill>
              </a:rPr>
              <a:t>For future projections, we generally use modeling in a relative sense </a:t>
            </a:r>
          </a:p>
          <a:p>
            <a:pPr marL="342900" marR="0" lvl="0" indent="-342900" algn="l" defTabSz="914400" rtl="0" eaLnBrk="1" fontAlgn="auto" latinLnBrk="0" hangingPunct="1">
              <a:lnSpc>
                <a:spcPct val="75000"/>
              </a:lnSpc>
              <a:spcBef>
                <a:spcPct val="20000"/>
              </a:spcBef>
              <a:spcAft>
                <a:spcPct val="20000"/>
              </a:spcAft>
              <a:buClrTx/>
              <a:buSzTx/>
              <a:buFontTx/>
              <a:buChar char="•"/>
              <a:tabLst/>
              <a:defRPr/>
            </a:pPr>
            <a:r>
              <a:rPr kumimoji="0" lang="en-US" sz="2400" b="0" i="0" u="none" strike="noStrike" kern="1200" cap="none" spc="0" normalizeH="0" baseline="0" noProof="0" dirty="0">
                <a:ln>
                  <a:noFill/>
                </a:ln>
                <a:solidFill>
                  <a:srgbClr val="0B0A09"/>
                </a:solidFill>
                <a:effectLst/>
                <a:uLnTx/>
                <a:uFillTx/>
                <a:latin typeface="Calibri" panose="020F0502020204030204"/>
                <a:ea typeface="+mn-ea"/>
                <a:cs typeface="+mn-cs"/>
              </a:rPr>
              <a:t>Premise:  models are better at predicting relative changes in concentrations than absolute concentrations</a:t>
            </a:r>
          </a:p>
          <a:p>
            <a:pPr marL="3943350" marR="0" lvl="8" indent="-285750" algn="l" defTabSz="914400" rtl="0" eaLnBrk="1" fontAlgn="auto" latinLnBrk="0" hangingPunct="1">
              <a:lnSpc>
                <a:spcPct val="75000"/>
              </a:lnSpc>
              <a:spcBef>
                <a:spcPct val="20000"/>
              </a:spcBef>
              <a:spcAft>
                <a:spcPct val="20000"/>
              </a:spcAft>
              <a:buClrTx/>
              <a:buSzTx/>
              <a:buFontTx/>
              <a:buChar char="–"/>
              <a:tabLst/>
              <a:defRPr/>
            </a:pPr>
            <a:endParaRPr kumimoji="0" lang="en-US" sz="2000" b="0" i="0" u="none" strike="noStrike" kern="1200" cap="none" spc="0" normalizeH="0" baseline="0" noProof="0" dirty="0">
              <a:ln>
                <a:noFill/>
              </a:ln>
              <a:solidFill>
                <a:srgbClr val="0B0A09"/>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76251E6-3C3A-4DAE-948E-55FE80F76D18}"/>
              </a:ext>
            </a:extLst>
          </p:cNvPr>
          <p:cNvSpPr txBox="1"/>
          <p:nvPr/>
        </p:nvSpPr>
        <p:spPr>
          <a:xfrm>
            <a:off x="5784333" y="6538912"/>
            <a:ext cx="5383617" cy="307777"/>
          </a:xfrm>
          <a:prstGeom prst="rect">
            <a:avLst/>
          </a:prstGeom>
          <a:noFill/>
        </p:spPr>
        <p:txBody>
          <a:bodyPr wrap="square" rtlCol="0">
            <a:spAutoFit/>
          </a:bodyPr>
          <a:lstStyle/>
          <a:p>
            <a:r>
              <a:rPr lang="en-US" sz="1400" dirty="0"/>
              <a:t>Source: US EPA, 2016, Our Nation’s Air: Status and Trends Through 2015</a:t>
            </a:r>
          </a:p>
        </p:txBody>
      </p:sp>
    </p:spTree>
    <p:extLst>
      <p:ext uri="{BB962C8B-B14F-4D97-AF65-F5344CB8AC3E}">
        <p14:creationId xmlns:p14="http://schemas.microsoft.com/office/powerpoint/2010/main" val="1390233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7A2964B-BEB4-4E60-879D-8D8676660B9E}"/>
              </a:ext>
            </a:extLst>
          </p:cNvPr>
          <p:cNvSpPr txBox="1">
            <a:spLocks/>
          </p:cNvSpPr>
          <p:nvPr/>
        </p:nvSpPr>
        <p:spPr>
          <a:xfrm>
            <a:off x="0" y="0"/>
            <a:ext cx="12192000" cy="1183562"/>
          </a:xfrm>
          <a:prstGeom prst="rect">
            <a:avLst/>
          </a:prstGeom>
          <a:noFill/>
          <a:ln>
            <a:noFill/>
          </a:ln>
        </p:spPr>
        <p:txBody>
          <a:bodyPr vert="horz" wrap="square" lIns="91440" tIns="45720" rIns="91440" bIns="45720" rtlCol="0" anchor="b" anchorCtr="0" compatLnSpc="1">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Calibri Light" panose="020F0302020204030204"/>
                <a:ea typeface="+mj-ea"/>
                <a:cs typeface="+mj-cs"/>
              </a:rPr>
              <a:t> “What-if” Scenario Example: </a:t>
            </a:r>
            <a:r>
              <a:rPr kumimoji="0" lang="en-US" sz="4400" b="0" i="0" u="none" strike="noStrike" kern="1200" cap="none" spc="0" normalizeH="0" baseline="0" noProof="0" dirty="0">
                <a:ln>
                  <a:noFill/>
                </a:ln>
                <a:solidFill>
                  <a:schemeClr val="accent1"/>
                </a:solidFill>
                <a:effectLst/>
                <a:uLnTx/>
                <a:uFillTx/>
                <a:latin typeface="Calibri Light" panose="020F0302020204030204"/>
                <a:ea typeface="+mj-ea"/>
                <a:cs typeface="+mj-cs"/>
              </a:rPr>
              <a:t>Impacts of the Tier 3 Mobile Source Rule on Air Pollution Concentrations in 2030</a:t>
            </a:r>
            <a:endParaRPr kumimoji="0" lang="en-US" sz="4400" b="0" i="0" u="none" strike="noStrike" kern="1200" cap="none" spc="0" normalizeH="0" baseline="0" noProof="0" dirty="0">
              <a:ln>
                <a:noFill/>
              </a:ln>
              <a:solidFill>
                <a:schemeClr val="accent1"/>
              </a:solidFill>
              <a:effectLst/>
              <a:uLnTx/>
              <a:uFillTx/>
              <a:latin typeface="Calibri" panose="020F0502020204030204"/>
              <a:ea typeface="+mj-ea"/>
              <a:cs typeface="+mj-cs"/>
            </a:endParaRPr>
          </a:p>
        </p:txBody>
      </p:sp>
      <p:sp>
        <p:nvSpPr>
          <p:cNvPr id="2" name="TextBox 1">
            <a:extLst>
              <a:ext uri="{FF2B5EF4-FFF2-40B4-BE49-F238E27FC236}">
                <a16:creationId xmlns:a16="http://schemas.microsoft.com/office/drawing/2014/main" id="{10C5D7B8-EDC3-469E-8CA5-91692EDC38B4}"/>
              </a:ext>
            </a:extLst>
          </p:cNvPr>
          <p:cNvSpPr txBox="1"/>
          <p:nvPr/>
        </p:nvSpPr>
        <p:spPr>
          <a:xfrm>
            <a:off x="319614" y="1271363"/>
            <a:ext cx="4164376" cy="369816"/>
          </a:xfrm>
          <a:prstGeom prst="rect">
            <a:avLst/>
          </a:prstGeom>
          <a:solidFill>
            <a:schemeClr val="bg1">
              <a:lumMod val="95000"/>
            </a:schemeClr>
          </a:solidFill>
          <a:ln>
            <a:solidFill>
              <a:schemeClr val="tx1">
                <a:lumMod val="50000"/>
                <a:lumOff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Emissions Reductions from Tier 3</a:t>
            </a:r>
          </a:p>
        </p:txBody>
      </p:sp>
      <p:sp>
        <p:nvSpPr>
          <p:cNvPr id="8" name="TextBox 7">
            <a:extLst>
              <a:ext uri="{FF2B5EF4-FFF2-40B4-BE49-F238E27FC236}">
                <a16:creationId xmlns:a16="http://schemas.microsoft.com/office/drawing/2014/main" id="{89BD9EB3-B5AA-4A64-A304-777C8E7E0563}"/>
              </a:ext>
            </a:extLst>
          </p:cNvPr>
          <p:cNvSpPr txBox="1"/>
          <p:nvPr/>
        </p:nvSpPr>
        <p:spPr>
          <a:xfrm>
            <a:off x="6163939" y="1266973"/>
            <a:ext cx="5936544" cy="369332"/>
          </a:xfrm>
          <a:prstGeom prst="rect">
            <a:avLst/>
          </a:prstGeom>
          <a:solidFill>
            <a:schemeClr val="bg1">
              <a:lumMod val="95000"/>
            </a:schemeClr>
          </a:solidFill>
          <a:ln>
            <a:solidFill>
              <a:schemeClr val="tx1">
                <a:lumMod val="50000"/>
                <a:lumOff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Air Pollution Concentration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Reductions from Tier 3 in 2030</a:t>
            </a:r>
          </a:p>
        </p:txBody>
      </p:sp>
      <p:sp>
        <p:nvSpPr>
          <p:cNvPr id="4" name="Slide Number Placeholder 3">
            <a:extLst>
              <a:ext uri="{FF2B5EF4-FFF2-40B4-BE49-F238E27FC236}">
                <a16:creationId xmlns:a16="http://schemas.microsoft.com/office/drawing/2014/main" id="{06E1244F-B71A-444D-B164-53E30FAA7159}"/>
              </a:ext>
            </a:extLst>
          </p:cNvPr>
          <p:cNvSpPr>
            <a:spLocks noGrp="1"/>
          </p:cNvSpPr>
          <p:nvPr>
            <p:ph type="sldNum" sz="quarter" idx="12"/>
          </p:nvPr>
        </p:nvSpPr>
        <p:spPr/>
        <p:txBody>
          <a:bodyPr/>
          <a:lstStyle/>
          <a:p>
            <a:fld id="{3DAD2017-0A1A-44AC-802D-3701E23D3F90}" type="slidenum">
              <a:rPr lang="en-US" smtClean="0"/>
              <a:t>6</a:t>
            </a:fld>
            <a:endParaRPr lang="en-US"/>
          </a:p>
        </p:txBody>
      </p:sp>
      <p:cxnSp>
        <p:nvCxnSpPr>
          <p:cNvPr id="9" name="Straight Arrow Connector 8">
            <a:extLst>
              <a:ext uri="{FF2B5EF4-FFF2-40B4-BE49-F238E27FC236}">
                <a16:creationId xmlns:a16="http://schemas.microsoft.com/office/drawing/2014/main" id="{342B7341-6571-4417-A546-37BF4B51B8AE}"/>
              </a:ext>
            </a:extLst>
          </p:cNvPr>
          <p:cNvCxnSpPr>
            <a:cxnSpLocks/>
          </p:cNvCxnSpPr>
          <p:nvPr/>
        </p:nvCxnSpPr>
        <p:spPr>
          <a:xfrm flipV="1">
            <a:off x="5325380" y="3314215"/>
            <a:ext cx="1172136" cy="1"/>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6ABE441-931F-4C1D-9A6E-9C15685E1C6D}"/>
              </a:ext>
            </a:extLst>
          </p:cNvPr>
          <p:cNvSpPr txBox="1"/>
          <p:nvPr/>
        </p:nvSpPr>
        <p:spPr>
          <a:xfrm>
            <a:off x="133870" y="5345488"/>
            <a:ext cx="4640149" cy="738664"/>
          </a:xfrm>
          <a:prstGeom prst="rect">
            <a:avLst/>
          </a:prstGeom>
          <a:noFill/>
        </p:spPr>
        <p:txBody>
          <a:bodyPr wrap="square" rtlCol="0">
            <a:spAutoFit/>
          </a:bodyPr>
          <a:lstStyle/>
          <a:p>
            <a:r>
              <a:rPr lang="en-US" sz="1400" dirty="0"/>
              <a:t>Source: US EPA, 2014. Control of Air Pollution from Motor Vehicles: Tier 3 Motor Vehicle Emission and Fuel Standards Final Rule Regulatory Impact Analysis, EPA-420-R-14-005</a:t>
            </a:r>
          </a:p>
        </p:txBody>
      </p:sp>
      <p:pic>
        <p:nvPicPr>
          <p:cNvPr id="3" name="Picture 2">
            <a:extLst>
              <a:ext uri="{FF2B5EF4-FFF2-40B4-BE49-F238E27FC236}">
                <a16:creationId xmlns:a16="http://schemas.microsoft.com/office/drawing/2014/main" id="{3C1B8AC1-167E-49B2-A2A0-7CF87F52C3F7}"/>
              </a:ext>
            </a:extLst>
          </p:cNvPr>
          <p:cNvPicPr>
            <a:picLocks noChangeAspect="1"/>
          </p:cNvPicPr>
          <p:nvPr/>
        </p:nvPicPr>
        <p:blipFill>
          <a:blip r:embed="rId2"/>
          <a:stretch>
            <a:fillRect/>
          </a:stretch>
        </p:blipFill>
        <p:spPr>
          <a:xfrm>
            <a:off x="0" y="2004034"/>
            <a:ext cx="5149533" cy="2849932"/>
          </a:xfrm>
          <a:prstGeom prst="rect">
            <a:avLst/>
          </a:prstGeom>
        </p:spPr>
      </p:pic>
      <p:pic>
        <p:nvPicPr>
          <p:cNvPr id="7" name="Picture 6">
            <a:extLst>
              <a:ext uri="{FF2B5EF4-FFF2-40B4-BE49-F238E27FC236}">
                <a16:creationId xmlns:a16="http://schemas.microsoft.com/office/drawing/2014/main" id="{C39FEFCF-2D1E-40E0-92D6-66EBD1192AB8}"/>
              </a:ext>
            </a:extLst>
          </p:cNvPr>
          <p:cNvPicPr>
            <a:picLocks noChangeAspect="1"/>
          </p:cNvPicPr>
          <p:nvPr/>
        </p:nvPicPr>
        <p:blipFill rotWithShape="1">
          <a:blip r:embed="rId3"/>
          <a:srcRect l="10568" t="6400" r="11196" b="10633"/>
          <a:stretch/>
        </p:blipFill>
        <p:spPr>
          <a:xfrm>
            <a:off x="7413341" y="1779739"/>
            <a:ext cx="3315524" cy="2545935"/>
          </a:xfrm>
          <a:prstGeom prst="rect">
            <a:avLst/>
          </a:prstGeom>
        </p:spPr>
      </p:pic>
      <p:pic>
        <p:nvPicPr>
          <p:cNvPr id="11" name="Picture 10">
            <a:extLst>
              <a:ext uri="{FF2B5EF4-FFF2-40B4-BE49-F238E27FC236}">
                <a16:creationId xmlns:a16="http://schemas.microsoft.com/office/drawing/2014/main" id="{6B4DA505-3A4C-4A61-AF99-77AFA4A42D5A}"/>
              </a:ext>
            </a:extLst>
          </p:cNvPr>
          <p:cNvPicPr>
            <a:picLocks noChangeAspect="1"/>
          </p:cNvPicPr>
          <p:nvPr/>
        </p:nvPicPr>
        <p:blipFill rotWithShape="1">
          <a:blip r:embed="rId4"/>
          <a:srcRect l="8947" t="3761" r="14594" b="13044"/>
          <a:stretch/>
        </p:blipFill>
        <p:spPr>
          <a:xfrm>
            <a:off x="8841673" y="4325674"/>
            <a:ext cx="3095727" cy="2359152"/>
          </a:xfrm>
          <a:prstGeom prst="rect">
            <a:avLst/>
          </a:prstGeom>
        </p:spPr>
      </p:pic>
      <p:pic>
        <p:nvPicPr>
          <p:cNvPr id="12" name="Picture 11">
            <a:extLst>
              <a:ext uri="{FF2B5EF4-FFF2-40B4-BE49-F238E27FC236}">
                <a16:creationId xmlns:a16="http://schemas.microsoft.com/office/drawing/2014/main" id="{A375C16D-37A3-4E1A-941C-3CFDA528A961}"/>
              </a:ext>
            </a:extLst>
          </p:cNvPr>
          <p:cNvPicPr>
            <a:picLocks noChangeAspect="1"/>
          </p:cNvPicPr>
          <p:nvPr/>
        </p:nvPicPr>
        <p:blipFill rotWithShape="1">
          <a:blip r:embed="rId5"/>
          <a:srcRect l="50116" t="3440" b="14995"/>
          <a:stretch/>
        </p:blipFill>
        <p:spPr>
          <a:xfrm>
            <a:off x="5835503" y="4406535"/>
            <a:ext cx="3006170" cy="2360204"/>
          </a:xfrm>
          <a:prstGeom prst="rect">
            <a:avLst/>
          </a:prstGeom>
        </p:spPr>
      </p:pic>
      <p:sp>
        <p:nvSpPr>
          <p:cNvPr id="13" name="Rectangle: Rounded Corners 12">
            <a:extLst>
              <a:ext uri="{FF2B5EF4-FFF2-40B4-BE49-F238E27FC236}">
                <a16:creationId xmlns:a16="http://schemas.microsoft.com/office/drawing/2014/main" id="{79C94195-86A6-411F-8E44-0F395427A034}"/>
              </a:ext>
            </a:extLst>
          </p:cNvPr>
          <p:cNvSpPr/>
          <p:nvPr/>
        </p:nvSpPr>
        <p:spPr>
          <a:xfrm>
            <a:off x="3982708" y="2557300"/>
            <a:ext cx="887280" cy="2305446"/>
          </a:xfrm>
          <a:prstGeom prst="round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BD7C9C6-3A32-4FBB-A3FD-3F90CFF02C8D}"/>
              </a:ext>
            </a:extLst>
          </p:cNvPr>
          <p:cNvSpPr txBox="1"/>
          <p:nvPr/>
        </p:nvSpPr>
        <p:spPr>
          <a:xfrm>
            <a:off x="8906607" y="3974111"/>
            <a:ext cx="1702584" cy="276999"/>
          </a:xfrm>
          <a:prstGeom prst="rect">
            <a:avLst/>
          </a:prstGeom>
          <a:solidFill>
            <a:schemeClr val="bg1">
              <a:lumMod val="65000"/>
            </a:schemeClr>
          </a:solidFill>
          <a:ln>
            <a:solidFill>
              <a:schemeClr val="tx1">
                <a:lumMod val="65000"/>
                <a:lumOff val="35000"/>
              </a:schemeClr>
            </a:solidFill>
          </a:ln>
        </p:spPr>
        <p:txBody>
          <a:bodyPr wrap="square" rtlCol="0">
            <a:spAutoFit/>
          </a:bodyPr>
          <a:lstStyle/>
          <a:p>
            <a:pPr algn="ctr"/>
            <a:r>
              <a:rPr lang="en-US" sz="1200" dirty="0"/>
              <a:t>∆ Annual PM2.5 (µg/m</a:t>
            </a:r>
            <a:r>
              <a:rPr lang="en-US" sz="1200" baseline="30000" dirty="0"/>
              <a:t>3</a:t>
            </a:r>
            <a:r>
              <a:rPr lang="en-US" sz="1200" dirty="0"/>
              <a:t>)</a:t>
            </a:r>
          </a:p>
        </p:txBody>
      </p:sp>
      <p:sp>
        <p:nvSpPr>
          <p:cNvPr id="18" name="TextBox 17">
            <a:extLst>
              <a:ext uri="{FF2B5EF4-FFF2-40B4-BE49-F238E27FC236}">
                <a16:creationId xmlns:a16="http://schemas.microsoft.com/office/drawing/2014/main" id="{C1C28702-9187-4F06-8664-54C6CAF72B0E}"/>
              </a:ext>
            </a:extLst>
          </p:cNvPr>
          <p:cNvSpPr txBox="1"/>
          <p:nvPr/>
        </p:nvSpPr>
        <p:spPr>
          <a:xfrm>
            <a:off x="10119472" y="6356350"/>
            <a:ext cx="1702584" cy="276999"/>
          </a:xfrm>
          <a:prstGeom prst="rect">
            <a:avLst/>
          </a:prstGeom>
          <a:solidFill>
            <a:schemeClr val="bg1">
              <a:lumMod val="65000"/>
            </a:schemeClr>
          </a:solidFill>
          <a:ln>
            <a:solidFill>
              <a:schemeClr val="tx1">
                <a:lumMod val="65000"/>
                <a:lumOff val="35000"/>
              </a:schemeClr>
            </a:solidFill>
          </a:ln>
        </p:spPr>
        <p:txBody>
          <a:bodyPr wrap="square" rtlCol="0">
            <a:spAutoFit/>
          </a:bodyPr>
          <a:lstStyle/>
          <a:p>
            <a:pPr algn="ctr"/>
            <a:r>
              <a:rPr lang="en-US" sz="1200" dirty="0"/>
              <a:t>∆ Annual NO</a:t>
            </a:r>
            <a:r>
              <a:rPr lang="en-US" sz="1200" baseline="-25000" dirty="0"/>
              <a:t>2</a:t>
            </a:r>
            <a:r>
              <a:rPr lang="en-US" sz="1200" dirty="0"/>
              <a:t> (ppb)</a:t>
            </a:r>
          </a:p>
        </p:txBody>
      </p:sp>
      <p:sp>
        <p:nvSpPr>
          <p:cNvPr id="19" name="TextBox 18">
            <a:extLst>
              <a:ext uri="{FF2B5EF4-FFF2-40B4-BE49-F238E27FC236}">
                <a16:creationId xmlns:a16="http://schemas.microsoft.com/office/drawing/2014/main" id="{9C7708F4-3EC3-4632-993E-8E4E12B12AF6}"/>
              </a:ext>
            </a:extLst>
          </p:cNvPr>
          <p:cNvSpPr txBox="1"/>
          <p:nvPr/>
        </p:nvSpPr>
        <p:spPr>
          <a:xfrm>
            <a:off x="6884377" y="6356350"/>
            <a:ext cx="1841760" cy="276999"/>
          </a:xfrm>
          <a:prstGeom prst="rect">
            <a:avLst/>
          </a:prstGeom>
          <a:solidFill>
            <a:schemeClr val="bg1">
              <a:lumMod val="65000"/>
            </a:schemeClr>
          </a:solidFill>
          <a:ln>
            <a:solidFill>
              <a:schemeClr val="tx1">
                <a:lumMod val="65000"/>
                <a:lumOff val="35000"/>
              </a:schemeClr>
            </a:solidFill>
          </a:ln>
        </p:spPr>
        <p:txBody>
          <a:bodyPr wrap="square" rtlCol="0">
            <a:spAutoFit/>
          </a:bodyPr>
          <a:lstStyle/>
          <a:p>
            <a:pPr algn="ctr"/>
            <a:r>
              <a:rPr lang="en-US" sz="1200" dirty="0"/>
              <a:t>∆ Annual benzene (µg/m</a:t>
            </a:r>
            <a:r>
              <a:rPr lang="en-US" sz="1200" baseline="30000" dirty="0"/>
              <a:t>3</a:t>
            </a:r>
            <a:r>
              <a:rPr lang="en-US" sz="1200" dirty="0"/>
              <a:t>)</a:t>
            </a:r>
          </a:p>
        </p:txBody>
      </p:sp>
    </p:spTree>
    <p:extLst>
      <p:ext uri="{BB962C8B-B14F-4D97-AF65-F5344CB8AC3E}">
        <p14:creationId xmlns:p14="http://schemas.microsoft.com/office/powerpoint/2010/main" val="4871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txBox="1">
            <a:spLocks/>
          </p:cNvSpPr>
          <p:nvPr/>
        </p:nvSpPr>
        <p:spPr>
          <a:xfrm>
            <a:off x="8077200" y="635635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9881D5-6D04-4093-AB96-870F8F554F9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1"/>
          <p:cNvSpPr txBox="1">
            <a:spLocks/>
          </p:cNvSpPr>
          <p:nvPr/>
        </p:nvSpPr>
        <p:spPr>
          <a:xfrm>
            <a:off x="167507" y="-61810"/>
            <a:ext cx="7824354" cy="929908"/>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Calibri Light" panose="020F0302020204030204"/>
                <a:ea typeface="+mn-ea"/>
                <a:cs typeface="+mn-cs"/>
              </a:rPr>
              <a:t>Source Contribution Analysis </a:t>
            </a:r>
            <a:r>
              <a:rPr kumimoji="0" lang="en-US" sz="3600" b="0" i="0" u="none" strike="noStrike" kern="1200" cap="none" spc="0" normalizeH="0" baseline="0" noProof="0" dirty="0">
                <a:ln>
                  <a:noFill/>
                </a:ln>
                <a:solidFill>
                  <a:schemeClr val="accent1"/>
                </a:solidFill>
                <a:effectLst/>
                <a:uLnTx/>
                <a:uFillTx/>
                <a:latin typeface="Calibri Light" panose="020F0302020204030204"/>
                <a:ea typeface="+mn-ea"/>
                <a:cs typeface="+mn-cs"/>
              </a:rPr>
              <a:t>Is Useful for Different types of Policy Assessments</a:t>
            </a:r>
            <a:endParaRPr kumimoji="0" lang="en-US" sz="3600" b="0" i="0" u="none" strike="noStrike" kern="1200" cap="none" spc="0" normalizeH="0" baseline="30000" noProof="0" dirty="0">
              <a:ln>
                <a:noFill/>
              </a:ln>
              <a:solidFill>
                <a:schemeClr val="accent1"/>
              </a:solidFill>
              <a:effectLst/>
              <a:uLnTx/>
              <a:uFillTx/>
              <a:latin typeface="Calibri Light" panose="020F0302020204030204"/>
              <a:ea typeface="+mn-ea"/>
              <a:cs typeface="+mn-cs"/>
            </a:endParaRPr>
          </a:p>
        </p:txBody>
      </p:sp>
      <p:sp>
        <p:nvSpPr>
          <p:cNvPr id="15" name="Content Placeholder 2"/>
          <p:cNvSpPr txBox="1">
            <a:spLocks/>
          </p:cNvSpPr>
          <p:nvPr/>
        </p:nvSpPr>
        <p:spPr>
          <a:xfrm>
            <a:off x="263242" y="1154680"/>
            <a:ext cx="7533821" cy="5554121"/>
          </a:xfrm>
          <a:prstGeom prst="rect">
            <a:avLst/>
          </a:prstGeom>
        </p:spPr>
        <p:txBody>
          <a:bodyPr/>
          <a:lstStyle/>
          <a:p>
            <a:pPr marL="342900" indent="-342900">
              <a:lnSpc>
                <a:spcPct val="90000"/>
              </a:lnSpc>
              <a:buFont typeface="Arial" panose="020B0604020202020204" pitchFamily="34" charset="0"/>
              <a:buChar char="•"/>
              <a:defRPr/>
            </a:pPr>
            <a:r>
              <a:rPr lang="en-US" sz="1700" dirty="0">
                <a:solidFill>
                  <a:prstClr val="black"/>
                </a:solidFill>
              </a:rPr>
              <a:t>Sector assessments of ozone and PM2.5 impacts for federal rules implementing technology-based emission standards</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Transport rules (Ozone and PM2.5) to comply with the Clean Air Act’s “good neighbor” provision</a:t>
            </a:r>
          </a:p>
          <a:p>
            <a:pPr marL="742950" marR="0" lvl="1"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Modeling is used to estimate contributions of sources in upwind states to monitors in downwind states to assess whether there is a “significant contribution”</a:t>
            </a:r>
          </a:p>
          <a:p>
            <a:pPr marL="742950" marR="0" lvl="1"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Nonattainment area designations for O3 and PM2.5</a:t>
            </a:r>
          </a:p>
          <a:p>
            <a:pPr marL="742950" marR="0" lvl="1"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if states wish to provide this analysis to inform boundaries</a:t>
            </a:r>
          </a:p>
          <a:p>
            <a:pPr marL="742950" marR="0" lvl="1"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Exceptional events demonstrations</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lnSpc>
                <a:spcPct val="90000"/>
              </a:lnSpc>
              <a:buFont typeface="Arial" panose="020B0604020202020204" pitchFamily="34" charset="0"/>
              <a:buChar char="•"/>
              <a:defRPr/>
            </a:pPr>
            <a:r>
              <a:rPr lang="en-US" sz="1700" dirty="0">
                <a:solidFill>
                  <a:prstClr val="black"/>
                </a:solidFill>
              </a:rPr>
              <a:t>Characterizing international contribution</a:t>
            </a:r>
          </a:p>
          <a:p>
            <a:pPr marL="800100" lvl="1" indent="-342900">
              <a:lnSpc>
                <a:spcPct val="90000"/>
              </a:lnSpc>
              <a:buFont typeface="Arial" panose="020B0604020202020204" pitchFamily="34" charset="0"/>
              <a:buChar char="•"/>
              <a:defRPr/>
            </a:pPr>
            <a:r>
              <a:rPr lang="en-US" sz="1700" dirty="0">
                <a:solidFill>
                  <a:prstClr val="black"/>
                </a:solidFill>
              </a:rPr>
              <a:t>179b demonstrations to provide nonattainment relief to areas affected by international transport of emissions </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1700" dirty="0">
              <a:solidFill>
                <a:prstClr val="black"/>
              </a:solidFill>
              <a:latin typeface="Calibri" panose="020F0502020204030204"/>
            </a:endParaRPr>
          </a:p>
          <a:p>
            <a:pPr marL="285750" lvl="0" indent="-285750">
              <a:lnSpc>
                <a:spcPct val="90000"/>
              </a:lnSpc>
              <a:buFont typeface="Arial" panose="020B0604020202020204" pitchFamily="34" charset="0"/>
              <a:buChar char="•"/>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Inform control strategy development</a:t>
            </a:r>
          </a:p>
          <a:p>
            <a:pPr marL="742950" lvl="1" indent="-285750">
              <a:lnSpc>
                <a:spcPct val="90000"/>
              </a:lnSpc>
              <a:buFont typeface="Arial" panose="020B0604020202020204" pitchFamily="34" charset="0"/>
              <a:buChar char="•"/>
              <a:defRPr/>
            </a:pPr>
            <a:r>
              <a:rPr lang="en-US" sz="1700" dirty="0">
                <a:solidFill>
                  <a:prstClr val="black"/>
                </a:solidFill>
                <a:latin typeface="Calibri" panose="020F0502020204030204"/>
              </a:rPr>
              <a:t>O3, PM2.5 and Regional Haze State Implementation Plans &amp; Regulatory Impact Assessments</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Single source contribution assessments (Ozone and PM2.5)</a:t>
            </a:r>
          </a:p>
          <a:p>
            <a:pPr marL="742950" marR="0" lvl="1"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New source permitting</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0" indent="-280988" algn="l" defTabSz="914400" rtl="0" eaLnBrk="1" fontAlgn="auto" latinLnBrk="0" hangingPunct="1">
              <a:lnSpc>
                <a:spcPct val="100000"/>
              </a:lnSpc>
              <a:spcBef>
                <a:spcPts val="200"/>
              </a:spcBef>
              <a:spcAft>
                <a:spcPts val="0"/>
              </a:spcAft>
              <a:buClr>
                <a:srgbClr val="44546A"/>
              </a:buClr>
              <a:buSzPct val="80000"/>
              <a:buFont typeface="Courier New" panose="02070309020205020404" pitchFamily="49" charset="0"/>
              <a:buChar char="o"/>
              <a:tabLst/>
              <a:defRPr/>
            </a:pPr>
            <a:endParaRPr kumimoji="0" lang="en-US" sz="20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
                <a:srgbClr val="44546A"/>
              </a:buClr>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120590E-2C31-4E23-99E4-1870E93EF16B}"/>
              </a:ext>
            </a:extLst>
          </p:cNvPr>
          <p:cNvSpPr/>
          <p:nvPr/>
        </p:nvSpPr>
        <p:spPr>
          <a:xfrm>
            <a:off x="8091047" y="3796157"/>
            <a:ext cx="3657600" cy="297180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2B45FE3-838C-4C9E-8A77-E20BC08F459B}"/>
              </a:ext>
            </a:extLst>
          </p:cNvPr>
          <p:cNvSpPr/>
          <p:nvPr/>
        </p:nvSpPr>
        <p:spPr>
          <a:xfrm>
            <a:off x="9005447" y="5548757"/>
            <a:ext cx="533400" cy="533400"/>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4AE96FB-F998-454F-B617-28AD430DA658}"/>
              </a:ext>
            </a:extLst>
          </p:cNvPr>
          <p:cNvSpPr/>
          <p:nvPr/>
        </p:nvSpPr>
        <p:spPr>
          <a:xfrm>
            <a:off x="9005447" y="5015357"/>
            <a:ext cx="533400" cy="533400"/>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3537B2E-88C4-4719-815E-5FD57E8432D6}"/>
              </a:ext>
            </a:extLst>
          </p:cNvPr>
          <p:cNvSpPr/>
          <p:nvPr/>
        </p:nvSpPr>
        <p:spPr>
          <a:xfrm>
            <a:off x="9005447" y="4481957"/>
            <a:ext cx="530352" cy="533400"/>
          </a:xfrm>
          <a:prstGeom prst="rect">
            <a:avLst/>
          </a:prstGeom>
          <a:solidFill>
            <a:srgbClr val="7030A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C2CEDF8-6827-45FC-8A2A-1D2707FD0A79}"/>
              </a:ext>
            </a:extLst>
          </p:cNvPr>
          <p:cNvSpPr/>
          <p:nvPr/>
        </p:nvSpPr>
        <p:spPr>
          <a:xfrm>
            <a:off x="9005447" y="6082157"/>
            <a:ext cx="533400" cy="53340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CAA23B24-F868-45BC-BC09-BD2EA2491988}"/>
              </a:ext>
            </a:extLst>
          </p:cNvPr>
          <p:cNvCxnSpPr>
            <a:cxnSpLocks/>
          </p:cNvCxnSpPr>
          <p:nvPr/>
        </p:nvCxnSpPr>
        <p:spPr>
          <a:xfrm>
            <a:off x="8700647" y="3796157"/>
            <a:ext cx="1" cy="2971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3E9404-114E-4D60-ADC5-644EFC1D03A6}"/>
              </a:ext>
            </a:extLst>
          </p:cNvPr>
          <p:cNvSpPr txBox="1"/>
          <p:nvPr/>
        </p:nvSpPr>
        <p:spPr>
          <a:xfrm rot="16200000">
            <a:off x="7650926" y="4900167"/>
            <a:ext cx="17301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Ozone (ppb)</a:t>
            </a:r>
          </a:p>
        </p:txBody>
      </p:sp>
      <p:cxnSp>
        <p:nvCxnSpPr>
          <p:cNvPr id="13" name="Straight Connector 12">
            <a:extLst>
              <a:ext uri="{FF2B5EF4-FFF2-40B4-BE49-F238E27FC236}">
                <a16:creationId xmlns:a16="http://schemas.microsoft.com/office/drawing/2014/main" id="{7135D99D-930E-4B13-86AA-DDA108E16C6C}"/>
              </a:ext>
            </a:extLst>
          </p:cNvPr>
          <p:cNvCxnSpPr>
            <a:cxnSpLocks/>
          </p:cNvCxnSpPr>
          <p:nvPr/>
        </p:nvCxnSpPr>
        <p:spPr>
          <a:xfrm>
            <a:off x="8091047" y="6615557"/>
            <a:ext cx="3657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0AC7A217-1319-4C14-A8FC-F3D6FB17F9A9}"/>
              </a:ext>
            </a:extLst>
          </p:cNvPr>
          <p:cNvSpPr/>
          <p:nvPr/>
        </p:nvSpPr>
        <p:spPr>
          <a:xfrm>
            <a:off x="9641045" y="6148944"/>
            <a:ext cx="228600" cy="381000"/>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ight Brace 20">
            <a:extLst>
              <a:ext uri="{FF2B5EF4-FFF2-40B4-BE49-F238E27FC236}">
                <a16:creationId xmlns:a16="http://schemas.microsoft.com/office/drawing/2014/main" id="{E542C359-8463-4B54-9EC8-70A54836FB19}"/>
              </a:ext>
            </a:extLst>
          </p:cNvPr>
          <p:cNvSpPr/>
          <p:nvPr/>
        </p:nvSpPr>
        <p:spPr>
          <a:xfrm>
            <a:off x="9641045" y="5615545"/>
            <a:ext cx="228600" cy="381000"/>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ight Brace 21">
            <a:extLst>
              <a:ext uri="{FF2B5EF4-FFF2-40B4-BE49-F238E27FC236}">
                <a16:creationId xmlns:a16="http://schemas.microsoft.com/office/drawing/2014/main" id="{1580544C-F998-4A09-9A9F-EFD62FE75937}"/>
              </a:ext>
            </a:extLst>
          </p:cNvPr>
          <p:cNvSpPr/>
          <p:nvPr/>
        </p:nvSpPr>
        <p:spPr>
          <a:xfrm>
            <a:off x="9641045" y="5089976"/>
            <a:ext cx="228600" cy="381000"/>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ight Brace 22">
            <a:extLst>
              <a:ext uri="{FF2B5EF4-FFF2-40B4-BE49-F238E27FC236}">
                <a16:creationId xmlns:a16="http://schemas.microsoft.com/office/drawing/2014/main" id="{A7481409-FEE5-4DE7-B65F-42C9726F0AD2}"/>
              </a:ext>
            </a:extLst>
          </p:cNvPr>
          <p:cNvSpPr/>
          <p:nvPr/>
        </p:nvSpPr>
        <p:spPr>
          <a:xfrm>
            <a:off x="9641045" y="4506610"/>
            <a:ext cx="228600" cy="381000"/>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C3EFCA7-2E80-4875-9774-437BB5468537}"/>
              </a:ext>
            </a:extLst>
          </p:cNvPr>
          <p:cNvSpPr txBox="1"/>
          <p:nvPr/>
        </p:nvSpPr>
        <p:spPr>
          <a:xfrm>
            <a:off x="10221957" y="3854587"/>
            <a:ext cx="16028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Not to scale</a:t>
            </a:r>
          </a:p>
        </p:txBody>
      </p:sp>
      <p:sp>
        <p:nvSpPr>
          <p:cNvPr id="25" name="TextBox 24">
            <a:extLst>
              <a:ext uri="{FF2B5EF4-FFF2-40B4-BE49-F238E27FC236}">
                <a16:creationId xmlns:a16="http://schemas.microsoft.com/office/drawing/2014/main" id="{357D743C-A048-4452-AE17-CD1D87058060}"/>
              </a:ext>
            </a:extLst>
          </p:cNvPr>
          <p:cNvSpPr txBox="1"/>
          <p:nvPr/>
        </p:nvSpPr>
        <p:spPr>
          <a:xfrm>
            <a:off x="9947557" y="6148944"/>
            <a:ext cx="15240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Natural</a:t>
            </a:r>
          </a:p>
        </p:txBody>
      </p:sp>
      <p:sp>
        <p:nvSpPr>
          <p:cNvPr id="26" name="TextBox 25">
            <a:extLst>
              <a:ext uri="{FF2B5EF4-FFF2-40B4-BE49-F238E27FC236}">
                <a16:creationId xmlns:a16="http://schemas.microsoft.com/office/drawing/2014/main" id="{5F9A5FB0-68D6-473D-A6B5-B71ACC510FE3}"/>
              </a:ext>
            </a:extLst>
          </p:cNvPr>
          <p:cNvSpPr txBox="1"/>
          <p:nvPr/>
        </p:nvSpPr>
        <p:spPr>
          <a:xfrm>
            <a:off x="9947557" y="4521397"/>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Local Contribution</a:t>
            </a:r>
          </a:p>
        </p:txBody>
      </p:sp>
      <p:sp>
        <p:nvSpPr>
          <p:cNvPr id="27" name="TextBox 26">
            <a:extLst>
              <a:ext uri="{FF2B5EF4-FFF2-40B4-BE49-F238E27FC236}">
                <a16:creationId xmlns:a16="http://schemas.microsoft.com/office/drawing/2014/main" id="{AA4C1B40-AD61-4439-A9BC-ACED610C9122}"/>
              </a:ext>
            </a:extLst>
          </p:cNvPr>
          <p:cNvSpPr txBox="1"/>
          <p:nvPr/>
        </p:nvSpPr>
        <p:spPr>
          <a:xfrm>
            <a:off x="9947557" y="5089976"/>
            <a:ext cx="15240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Upwind States</a:t>
            </a:r>
          </a:p>
        </p:txBody>
      </p:sp>
      <p:sp>
        <p:nvSpPr>
          <p:cNvPr id="28" name="TextBox 27">
            <a:extLst>
              <a:ext uri="{FF2B5EF4-FFF2-40B4-BE49-F238E27FC236}">
                <a16:creationId xmlns:a16="http://schemas.microsoft.com/office/drawing/2014/main" id="{379D7C63-EB27-46BB-9160-A008E5242383}"/>
              </a:ext>
            </a:extLst>
          </p:cNvPr>
          <p:cNvSpPr txBox="1"/>
          <p:nvPr/>
        </p:nvSpPr>
        <p:spPr>
          <a:xfrm>
            <a:off x="9947557" y="5624957"/>
            <a:ext cx="15240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International</a:t>
            </a:r>
          </a:p>
        </p:txBody>
      </p:sp>
      <p:pic>
        <p:nvPicPr>
          <p:cNvPr id="30" name="Picture 6" descr="cookcounty">
            <a:extLst>
              <a:ext uri="{FF2B5EF4-FFF2-40B4-BE49-F238E27FC236}">
                <a16:creationId xmlns:a16="http://schemas.microsoft.com/office/drawing/2014/main" id="{001F897C-CD5B-4038-981A-1D459A588A95}"/>
              </a:ext>
            </a:extLst>
          </p:cNvPr>
          <p:cNvPicPr>
            <a:picLocks noChangeAspect="1" noChangeArrowheads="1"/>
          </p:cNvPicPr>
          <p:nvPr/>
        </p:nvPicPr>
        <p:blipFill>
          <a:blip r:embed="rId3" cstate="print"/>
          <a:srcRect t="13106" r="4982" b="6554"/>
          <a:stretch>
            <a:fillRect/>
          </a:stretch>
        </p:blipFill>
        <p:spPr bwMode="auto">
          <a:xfrm>
            <a:off x="8208822" y="225133"/>
            <a:ext cx="3452571" cy="2959637"/>
          </a:xfrm>
          <a:prstGeom prst="rect">
            <a:avLst/>
          </a:prstGeom>
          <a:noFill/>
        </p:spPr>
      </p:pic>
      <p:sp>
        <p:nvSpPr>
          <p:cNvPr id="31" name="Text Box 7">
            <a:extLst>
              <a:ext uri="{FF2B5EF4-FFF2-40B4-BE49-F238E27FC236}">
                <a16:creationId xmlns:a16="http://schemas.microsoft.com/office/drawing/2014/main" id="{23518BE1-4688-45CB-9685-36178620FAE5}"/>
              </a:ext>
            </a:extLst>
          </p:cNvPr>
          <p:cNvSpPr txBox="1">
            <a:spLocks noChangeArrowheads="1"/>
          </p:cNvSpPr>
          <p:nvPr/>
        </p:nvSpPr>
        <p:spPr bwMode="auto">
          <a:xfrm>
            <a:off x="8208821" y="3223246"/>
            <a:ext cx="3352800" cy="430887"/>
          </a:xfrm>
          <a:prstGeom prst="rect">
            <a:avLst/>
          </a:prstGeom>
          <a:solidFill>
            <a:srgbClr val="C0C0C0">
              <a:alpha val="30000"/>
            </a:srgbClr>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8-hr maximum O3 contribution from Cook County to all modeled locations for a single day in July, 2005</a:t>
            </a:r>
          </a:p>
        </p:txBody>
      </p:sp>
    </p:spTree>
    <p:extLst>
      <p:ext uri="{BB962C8B-B14F-4D97-AF65-F5344CB8AC3E}">
        <p14:creationId xmlns:p14="http://schemas.microsoft.com/office/powerpoint/2010/main" val="1456176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7" descr="california"/>
          <p:cNvPicPr>
            <a:picLocks noChangeAspect="1" noChangeArrowheads="1"/>
          </p:cNvPicPr>
          <p:nvPr/>
        </p:nvPicPr>
        <p:blipFill>
          <a:blip r:embed="rId3" cstate="print"/>
          <a:srcRect/>
          <a:stretch>
            <a:fillRect/>
          </a:stretch>
        </p:blipFill>
        <p:spPr bwMode="auto">
          <a:xfrm>
            <a:off x="104074" y="2422407"/>
            <a:ext cx="4256278" cy="3942418"/>
          </a:xfrm>
          <a:prstGeom prst="rect">
            <a:avLst/>
          </a:prstGeom>
          <a:noFill/>
          <a:ln w="28575">
            <a:solidFill>
              <a:schemeClr val="tx1"/>
            </a:solidFill>
            <a:miter lim="800000"/>
            <a:headEnd/>
            <a:tailEnd/>
          </a:ln>
        </p:spPr>
      </p:pic>
      <p:sp>
        <p:nvSpPr>
          <p:cNvPr id="4098" name="Slide Number Placeholder 5"/>
          <p:cNvSpPr>
            <a:spLocks noGrp="1"/>
          </p:cNvSpPr>
          <p:nvPr>
            <p:ph type="sldNum" sz="quarter" idx="12"/>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3C581-9057-4DF7-96A1-CB16150292B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102" name="Rectangle 10"/>
          <p:cNvSpPr>
            <a:spLocks noGrp="1" noChangeArrowheads="1"/>
          </p:cNvSpPr>
          <p:nvPr>
            <p:ph idx="1"/>
          </p:nvPr>
        </p:nvSpPr>
        <p:spPr>
          <a:xfrm>
            <a:off x="396607" y="1085283"/>
            <a:ext cx="6945073" cy="2171097"/>
          </a:xfrm>
        </p:spPr>
        <p:txBody>
          <a:bodyPr vert="horz" lIns="91440" tIns="45720" rIns="91440" bIns="45720" rtlCol="0" anchor="t">
            <a:normAutofit/>
          </a:bodyPr>
          <a:lstStyle/>
          <a:p>
            <a:pPr marL="0" indent="0">
              <a:buNone/>
            </a:pPr>
            <a:r>
              <a:rPr lang="en-US" sz="2400" dirty="0"/>
              <a:t>Source apportionment modeling can be used to assess contributions to ozone, PM2.5, and regional haze</a:t>
            </a:r>
          </a:p>
          <a:p>
            <a:pPr marL="0" indent="0">
              <a:buNone/>
            </a:pPr>
            <a:r>
              <a:rPr lang="en-US" sz="2400" dirty="0"/>
              <a:t>(graphics are illustrative and not part of a specific rule)</a:t>
            </a:r>
            <a:endParaRPr lang="en-US" sz="2400" strike="sngStrike" dirty="0"/>
          </a:p>
        </p:txBody>
      </p:sp>
      <p:pic>
        <p:nvPicPr>
          <p:cNvPr id="7" name="Picture 3" descr="C:\FILES\sectors\sector assessment project\benmap inputs QA plots\PM25_2016\benmap.2016.PM25.13.12MESH1.2016cr4_05b.png">
            <a:extLst>
              <a:ext uri="{FF2B5EF4-FFF2-40B4-BE49-F238E27FC236}">
                <a16:creationId xmlns:a16="http://schemas.microsoft.com/office/drawing/2014/main" id="{BDA4A2AD-E393-4846-9870-B98E9155CB6D}"/>
              </a:ext>
            </a:extLst>
          </p:cNvPr>
          <p:cNvPicPr>
            <a:picLocks noChangeAspect="1" noChangeArrowheads="1"/>
          </p:cNvPicPr>
          <p:nvPr/>
        </p:nvPicPr>
        <p:blipFill rotWithShape="1">
          <a:blip r:embed="rId4" cstate="print"/>
          <a:srcRect l="1" t="12362" r="9194"/>
          <a:stretch/>
        </p:blipFill>
        <p:spPr bwMode="auto">
          <a:xfrm>
            <a:off x="7681616" y="360136"/>
            <a:ext cx="4281332" cy="2965367"/>
          </a:xfrm>
          <a:prstGeom prst="rect">
            <a:avLst/>
          </a:prstGeom>
          <a:noFill/>
          <a:ln w="28575">
            <a:solidFill>
              <a:schemeClr val="tx1"/>
            </a:solidFill>
          </a:ln>
        </p:spPr>
      </p:pic>
      <p:sp>
        <p:nvSpPr>
          <p:cNvPr id="4100" name="Rectangle 8"/>
          <p:cNvSpPr>
            <a:spLocks noGrp="1" noChangeArrowheads="1"/>
          </p:cNvSpPr>
          <p:nvPr>
            <p:ph type="title"/>
          </p:nvPr>
        </p:nvSpPr>
        <p:spPr>
          <a:xfrm>
            <a:off x="396607" y="-2865"/>
            <a:ext cx="6982388" cy="1111832"/>
          </a:xfrm>
        </p:spPr>
        <p:txBody>
          <a:bodyPr>
            <a:normAutofit fontScale="90000"/>
          </a:bodyPr>
          <a:lstStyle/>
          <a:p>
            <a:r>
              <a:rPr lang="en-US" sz="4000" dirty="0">
                <a:solidFill>
                  <a:schemeClr val="accent1"/>
                </a:solidFill>
              </a:rPr>
              <a:t>States, sectors, or individual source contributions </a:t>
            </a:r>
            <a:endParaRPr lang="en-US" sz="4000" dirty="0">
              <a:solidFill>
                <a:schemeClr val="accent1"/>
              </a:solidFill>
              <a:cs typeface="Calibri Light"/>
            </a:endParaRPr>
          </a:p>
        </p:txBody>
      </p:sp>
      <p:pic>
        <p:nvPicPr>
          <p:cNvPr id="9" name="Picture 8">
            <a:extLst>
              <a:ext uri="{FF2B5EF4-FFF2-40B4-BE49-F238E27FC236}">
                <a16:creationId xmlns:a16="http://schemas.microsoft.com/office/drawing/2014/main" id="{26C20201-0661-47FC-AA58-85EB83B4A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5315" y="3988840"/>
            <a:ext cx="4566685" cy="2869160"/>
          </a:xfrm>
          <a:prstGeom prst="rect">
            <a:avLst/>
          </a:prstGeom>
          <a:solidFill>
            <a:schemeClr val="bg1"/>
          </a:solidFill>
          <a:ln w="28575">
            <a:solidFill>
              <a:schemeClr val="tx1"/>
            </a:solidFill>
          </a:ln>
        </p:spPr>
      </p:pic>
      <p:sp>
        <p:nvSpPr>
          <p:cNvPr id="2" name="TextBox 1">
            <a:extLst>
              <a:ext uri="{FF2B5EF4-FFF2-40B4-BE49-F238E27FC236}">
                <a16:creationId xmlns:a16="http://schemas.microsoft.com/office/drawing/2014/main" id="{B5096531-722A-4281-AD8B-2A7E2E734CFA}"/>
              </a:ext>
            </a:extLst>
          </p:cNvPr>
          <p:cNvSpPr txBox="1"/>
          <p:nvPr/>
        </p:nvSpPr>
        <p:spPr>
          <a:xfrm>
            <a:off x="7681616" y="68107"/>
            <a:ext cx="4281332" cy="553998"/>
          </a:xfrm>
          <a:prstGeom prst="rect">
            <a:avLst/>
          </a:prstGeom>
          <a:solidFill>
            <a:schemeClr val="accent1">
              <a:lumMod val="20000"/>
              <a:lumOff val="80000"/>
            </a:schemeClr>
          </a:solidFill>
          <a:ln>
            <a:solidFill>
              <a:schemeClr val="accent1"/>
            </a:solidFill>
          </a:ln>
        </p:spPr>
        <p:txBody>
          <a:bodyPr wrap="square" rtlCol="0">
            <a:spAutoFit/>
          </a:bodyPr>
          <a:lstStyle/>
          <a:p>
            <a:r>
              <a:rPr lang="en-US" dirty="0"/>
              <a:t>Emissions Sector Contribution Example:</a:t>
            </a:r>
          </a:p>
          <a:p>
            <a:r>
              <a:rPr lang="en-US" sz="1200" dirty="0"/>
              <a:t>Annual Average PM2.5 from residential wood combustion</a:t>
            </a:r>
          </a:p>
        </p:txBody>
      </p:sp>
      <p:sp>
        <p:nvSpPr>
          <p:cNvPr id="12" name="TextBox 11">
            <a:extLst>
              <a:ext uri="{FF2B5EF4-FFF2-40B4-BE49-F238E27FC236}">
                <a16:creationId xmlns:a16="http://schemas.microsoft.com/office/drawing/2014/main" id="{042E95CF-1BE3-4352-BB2F-3B46721DA10C}"/>
              </a:ext>
            </a:extLst>
          </p:cNvPr>
          <p:cNvSpPr txBox="1"/>
          <p:nvPr/>
        </p:nvSpPr>
        <p:spPr>
          <a:xfrm>
            <a:off x="104074" y="2385533"/>
            <a:ext cx="4281332" cy="553998"/>
          </a:xfrm>
          <a:prstGeom prst="rect">
            <a:avLst/>
          </a:prstGeom>
          <a:solidFill>
            <a:schemeClr val="accent1">
              <a:lumMod val="20000"/>
              <a:lumOff val="80000"/>
            </a:schemeClr>
          </a:solidFill>
          <a:ln>
            <a:solidFill>
              <a:schemeClr val="accent1"/>
            </a:solidFill>
          </a:ln>
        </p:spPr>
        <p:txBody>
          <a:bodyPr wrap="square" rtlCol="0">
            <a:spAutoFit/>
          </a:bodyPr>
          <a:lstStyle/>
          <a:p>
            <a:r>
              <a:rPr lang="en-US" dirty="0"/>
              <a:t>State Contribution Example:</a:t>
            </a:r>
          </a:p>
          <a:p>
            <a:r>
              <a:rPr lang="en-US" sz="1200" dirty="0"/>
              <a:t>Hourly ozone from California emissions sources</a:t>
            </a:r>
          </a:p>
        </p:txBody>
      </p:sp>
      <p:sp>
        <p:nvSpPr>
          <p:cNvPr id="13" name="TextBox 12">
            <a:extLst>
              <a:ext uri="{FF2B5EF4-FFF2-40B4-BE49-F238E27FC236}">
                <a16:creationId xmlns:a16="http://schemas.microsoft.com/office/drawing/2014/main" id="{D662DF89-224D-41DE-BFC4-FF8D70E8DA8E}"/>
              </a:ext>
            </a:extLst>
          </p:cNvPr>
          <p:cNvSpPr txBox="1"/>
          <p:nvPr/>
        </p:nvSpPr>
        <p:spPr>
          <a:xfrm>
            <a:off x="7525387" y="3495284"/>
            <a:ext cx="4766540" cy="553998"/>
          </a:xfrm>
          <a:prstGeom prst="rect">
            <a:avLst/>
          </a:prstGeom>
          <a:solidFill>
            <a:schemeClr val="accent1">
              <a:lumMod val="20000"/>
              <a:lumOff val="80000"/>
            </a:schemeClr>
          </a:solidFill>
          <a:ln>
            <a:solidFill>
              <a:schemeClr val="accent1"/>
            </a:solidFill>
          </a:ln>
        </p:spPr>
        <p:txBody>
          <a:bodyPr wrap="square" rtlCol="0">
            <a:spAutoFit/>
          </a:bodyPr>
          <a:lstStyle/>
          <a:p>
            <a:r>
              <a:rPr lang="en-US" dirty="0"/>
              <a:t>Emissions Sector Contribution Example:</a:t>
            </a:r>
          </a:p>
          <a:p>
            <a:r>
              <a:rPr lang="en-US" sz="1200" dirty="0"/>
              <a:t>Regional haze from US, international, natural, and prescribed fire sources</a:t>
            </a:r>
          </a:p>
        </p:txBody>
      </p:sp>
      <p:pic>
        <p:nvPicPr>
          <p:cNvPr id="8" name="Picture 7">
            <a:extLst>
              <a:ext uri="{FF2B5EF4-FFF2-40B4-BE49-F238E27FC236}">
                <a16:creationId xmlns:a16="http://schemas.microsoft.com/office/drawing/2014/main" id="{4ACC228A-664D-4997-80DA-ACE74D79ED46}"/>
              </a:ext>
            </a:extLst>
          </p:cNvPr>
          <p:cNvPicPr>
            <a:picLocks noChangeAspect="1"/>
          </p:cNvPicPr>
          <p:nvPr/>
        </p:nvPicPr>
        <p:blipFill>
          <a:blip r:embed="rId6"/>
          <a:stretch>
            <a:fillRect/>
          </a:stretch>
        </p:blipFill>
        <p:spPr>
          <a:xfrm>
            <a:off x="4080492" y="3710219"/>
            <a:ext cx="3364750" cy="3123620"/>
          </a:xfrm>
          <a:prstGeom prst="rect">
            <a:avLst/>
          </a:prstGeom>
          <a:ln w="28575">
            <a:solidFill>
              <a:schemeClr val="tx1"/>
            </a:solidFill>
          </a:ln>
        </p:spPr>
      </p:pic>
      <p:sp>
        <p:nvSpPr>
          <p:cNvPr id="11" name="TextBox 10">
            <a:extLst>
              <a:ext uri="{FF2B5EF4-FFF2-40B4-BE49-F238E27FC236}">
                <a16:creationId xmlns:a16="http://schemas.microsoft.com/office/drawing/2014/main" id="{978074F8-4B86-47EB-AA14-2343559DCBF9}"/>
              </a:ext>
            </a:extLst>
          </p:cNvPr>
          <p:cNvSpPr txBox="1"/>
          <p:nvPr/>
        </p:nvSpPr>
        <p:spPr>
          <a:xfrm>
            <a:off x="4064441" y="3112040"/>
            <a:ext cx="3402067" cy="830997"/>
          </a:xfrm>
          <a:prstGeom prst="rect">
            <a:avLst/>
          </a:prstGeom>
          <a:solidFill>
            <a:schemeClr val="accent1">
              <a:lumMod val="20000"/>
              <a:lumOff val="80000"/>
            </a:schemeClr>
          </a:solidFill>
          <a:ln>
            <a:solidFill>
              <a:schemeClr val="accent1"/>
            </a:solidFill>
          </a:ln>
        </p:spPr>
        <p:txBody>
          <a:bodyPr wrap="square" rtlCol="0">
            <a:spAutoFit/>
          </a:bodyPr>
          <a:lstStyle/>
          <a:p>
            <a:r>
              <a:rPr lang="en-US" dirty="0"/>
              <a:t>Single Source Contribution Example:</a:t>
            </a:r>
          </a:p>
          <a:p>
            <a:r>
              <a:rPr lang="en-US" sz="1200" dirty="0"/>
              <a:t>1-hr ozone from New Madrid Power Plant</a:t>
            </a:r>
          </a:p>
        </p:txBody>
      </p:sp>
    </p:spTree>
    <p:extLst>
      <p:ext uri="{BB962C8B-B14F-4D97-AF65-F5344CB8AC3E}">
        <p14:creationId xmlns:p14="http://schemas.microsoft.com/office/powerpoint/2010/main" val="3127501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55A1-1D04-47A6-A9C1-06DC2AF7D16D}"/>
              </a:ext>
            </a:extLst>
          </p:cNvPr>
          <p:cNvSpPr>
            <a:spLocks noGrp="1"/>
          </p:cNvSpPr>
          <p:nvPr>
            <p:ph type="title"/>
          </p:nvPr>
        </p:nvSpPr>
        <p:spPr>
          <a:xfrm>
            <a:off x="381000" y="0"/>
            <a:ext cx="11240386" cy="1325563"/>
          </a:xfrm>
        </p:spPr>
        <p:txBody>
          <a:bodyPr>
            <a:noAutofit/>
          </a:bodyPr>
          <a:lstStyle/>
          <a:p>
            <a:r>
              <a:rPr lang="en-US" sz="3600" dirty="0">
                <a:solidFill>
                  <a:schemeClr val="accent1"/>
                </a:solidFill>
              </a:rPr>
              <a:t>What does this mean for chemical mechanism development that is applicable to regulatory modeling (1/2)?</a:t>
            </a:r>
            <a:endParaRPr lang="en-US" sz="3600" dirty="0"/>
          </a:p>
        </p:txBody>
      </p:sp>
      <p:sp>
        <p:nvSpPr>
          <p:cNvPr id="3" name="Content Placeholder 2">
            <a:extLst>
              <a:ext uri="{FF2B5EF4-FFF2-40B4-BE49-F238E27FC236}">
                <a16:creationId xmlns:a16="http://schemas.microsoft.com/office/drawing/2014/main" id="{263C83A2-CC5C-484E-BEE9-9741859C1133}"/>
              </a:ext>
            </a:extLst>
          </p:cNvPr>
          <p:cNvSpPr>
            <a:spLocks noGrp="1"/>
          </p:cNvSpPr>
          <p:nvPr>
            <p:ph idx="1"/>
          </p:nvPr>
        </p:nvSpPr>
        <p:spPr>
          <a:xfrm>
            <a:off x="381000" y="1202468"/>
            <a:ext cx="11734800" cy="5532437"/>
          </a:xfrm>
        </p:spPr>
        <p:txBody>
          <a:bodyPr>
            <a:normAutofit lnSpcReduction="10000"/>
          </a:bodyPr>
          <a:lstStyle/>
          <a:p>
            <a:r>
              <a:rPr lang="en-US" sz="2000" b="1" dirty="0"/>
              <a:t>Multiple competing needs for regulatory modeling include versatility, technically credibility, transparency/documentation, ease of implementation, computational speed</a:t>
            </a:r>
          </a:p>
          <a:p>
            <a:pPr marL="0" indent="0">
              <a:buNone/>
            </a:pPr>
            <a:endParaRPr lang="en-US" sz="2000" dirty="0"/>
          </a:p>
          <a:p>
            <a:r>
              <a:rPr lang="en-US" sz="2000" dirty="0"/>
              <a:t>National modeling exercises require mechanisms that are broadly applicable over a variety of conditions.  For instance, a mechanism needs to produce reliable predictions in urban polluted atmospheres, remote locations, wildfire-impacted areas and oil &amp; gas basins alike  </a:t>
            </a:r>
          </a:p>
          <a:p>
            <a:pPr lvl="1"/>
            <a:r>
              <a:rPr lang="en-US" sz="1600" dirty="0"/>
              <a:t>Is it possible to develop a </a:t>
            </a:r>
            <a:r>
              <a:rPr lang="en-US" sz="1600" b="1" i="1" dirty="0"/>
              <a:t>single efficient mechanism </a:t>
            </a:r>
            <a:r>
              <a:rPr lang="en-US" sz="1600" dirty="0"/>
              <a:t>to account for the important chemistry in each of these types of environments?</a:t>
            </a:r>
          </a:p>
          <a:p>
            <a:pPr lvl="1"/>
            <a:r>
              <a:rPr lang="en-US" sz="1600" dirty="0"/>
              <a:t>Do we have necessary lab and field data to test and QA mechanisms for these various environments?</a:t>
            </a:r>
          </a:p>
          <a:p>
            <a:pPr lvl="1"/>
            <a:r>
              <a:rPr lang="en-US" sz="1600" dirty="0"/>
              <a:t>Do we think these mechanisms are reliable for predicting chemistry out to a future year with potentially different chemistry and meteorological conditions?  Does COVID provide a natural experiment with which to test the fidelity of these mechanisms in a lower NOx environment?</a:t>
            </a:r>
          </a:p>
          <a:p>
            <a:pPr marL="0" indent="0">
              <a:buNone/>
            </a:pPr>
            <a:endParaRPr lang="en-US" sz="2000" dirty="0"/>
          </a:p>
          <a:p>
            <a:r>
              <a:rPr lang="en-US" sz="2000" dirty="0"/>
              <a:t>Consider the impact of desired end-point on decisions about how to “lump” or “aggregate” chemistry that ultimately results in loss of information. Discussion is necessary with policy makers about which end-points are currently needed and what end-points may become important in the future.</a:t>
            </a:r>
          </a:p>
          <a:p>
            <a:pPr lvl="1"/>
            <a:r>
              <a:rPr lang="en-US" sz="1600" dirty="0"/>
              <a:t>For instance, napthalene is both a PM precursor and a hazardous air pollutant. In developing a VBS SOA scheme lumping naphthalene and its reaction products based solely on volatility could result in a loss of information about population exposure to an air toxic. </a:t>
            </a:r>
          </a:p>
          <a:p>
            <a:pPr lvl="1"/>
            <a:r>
              <a:rPr lang="en-US" sz="1600" dirty="0"/>
              <a:t>Some regulatory applications focus on 1-2 pollutants (e.g. ozone and PM2.5) while others aim to characterize impacts over a suite of pollutants (multi-pollutant assessments).</a:t>
            </a:r>
          </a:p>
        </p:txBody>
      </p:sp>
    </p:spTree>
    <p:extLst>
      <p:ext uri="{BB962C8B-B14F-4D97-AF65-F5344CB8AC3E}">
        <p14:creationId xmlns:p14="http://schemas.microsoft.com/office/powerpoint/2010/main" val="3244826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928</TotalTime>
  <Words>1542</Words>
  <Application>Microsoft Office PowerPoint</Application>
  <PresentationFormat>Widescreen</PresentationFormat>
  <Paragraphs>121</Paragraphs>
  <Slides>10</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Courier New</vt:lpstr>
      <vt:lpstr>Office Theme</vt:lpstr>
      <vt:lpstr>The Future of Atmospheric Chemical Mechanism Development: A Panel Discussion of Possible Forward Paths</vt:lpstr>
      <vt:lpstr>How Do We Use Models to Answer these Questions?</vt:lpstr>
      <vt:lpstr>Retrospective Analysis as part of the 2015 Ozone NAAQS Review</vt:lpstr>
      <vt:lpstr>PowerPoint Presentation</vt:lpstr>
      <vt:lpstr>Future-year projections from the 2015 Ozone NAAQS Review</vt:lpstr>
      <vt:lpstr>PowerPoint Presentation</vt:lpstr>
      <vt:lpstr>PowerPoint Presentation</vt:lpstr>
      <vt:lpstr>States, sectors, or individual source contributions </vt:lpstr>
      <vt:lpstr>What does this mean for chemical mechanism development that is applicable to regulatory modeling (1/2)?</vt:lpstr>
      <vt:lpstr>What does this mean for chemical mechanism development that is applicable to regulatory modeling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Atmospheric Chemical Mechanism Development: A Panel Discussion of Possible Forward Paths</dc:title>
  <dc:creator>Simon, Heather</dc:creator>
  <cp:lastModifiedBy>Simon, Heather</cp:lastModifiedBy>
  <cp:revision>54</cp:revision>
  <dcterms:created xsi:type="dcterms:W3CDTF">2020-10-14T18:24:18Z</dcterms:created>
  <dcterms:modified xsi:type="dcterms:W3CDTF">2020-11-04T21:09:42Z</dcterms:modified>
</cp:coreProperties>
</file>