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3" r:id="rId3"/>
    <p:sldId id="294" r:id="rId4"/>
    <p:sldId id="300" r:id="rId5"/>
    <p:sldId id="257" r:id="rId6"/>
    <p:sldId id="258" r:id="rId7"/>
    <p:sldId id="301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5" r:id="rId43"/>
    <p:sldId id="298" r:id="rId44"/>
    <p:sldId id="296" r:id="rId45"/>
    <p:sldId id="297" r:id="rId46"/>
    <p:sldId id="299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35" autoAdjust="0"/>
    <p:restoredTop sz="94660"/>
  </p:normalViewPr>
  <p:slideViewPr>
    <p:cSldViewPr snapToGrid="0">
      <p:cViewPr varScale="1">
        <p:scale>
          <a:sx n="91" d="100"/>
          <a:sy n="91" d="100"/>
        </p:scale>
        <p:origin x="148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2BDCE-B106-4FB5-8172-4086B5715B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308BB9E-81FE-469E-B677-104DC73DAD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A48C4-E558-43D5-BFB0-86ACC58FE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6642-8BB5-43CE-8E13-0FFFFC350E9E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97B6A-2FCD-4680-BE45-52AB10427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5B7282-A7F2-4B5B-B87D-1BABDD50E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E6B84-A7FD-467E-88D3-51D019A4E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393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EBFDC-A524-4B47-B6B1-4AE086E42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056116-FF90-41AD-B6A0-E0913F0124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C9DB47-B406-4AAE-AA26-93A8F61BD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6642-8BB5-43CE-8E13-0FFFFC350E9E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83CDFE-8D02-45FB-9E4E-67927BC02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27A7E-40D5-438B-B70E-E396040D2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E6B84-A7FD-467E-88D3-51D019A4E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369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189D73-17E1-41C9-92F4-0181522852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17E5C2-F268-4DF9-AA40-8B2D3E1C3D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DB1C4B-C696-4D92-8AAF-2EDAB9437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6642-8BB5-43CE-8E13-0FFFFC350E9E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575FB3-8089-4E23-8A75-E503257B0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1C08AA-0A9E-421B-BBDC-798B01B5E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E6B84-A7FD-467E-88D3-51D019A4E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903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2F87-6ACA-4E98-8D60-2C98C4C21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792B0-24B9-4924-851C-4CDF92CC86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D35C7-B48C-450A-A779-5480238F6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6642-8BB5-43CE-8E13-0FFFFC350E9E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177397-DC2E-4A5B-B00E-F94C516E7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B7261E-1510-4C0C-87B3-CBD8DDC6E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E6B84-A7FD-467E-88D3-51D019A4E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038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16965-7C0E-40EA-8E89-311A0F8A7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15CE14-E29E-493C-9828-603520FC1F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6F1AB7-0B15-41C4-8356-9A718B9C0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6642-8BB5-43CE-8E13-0FFFFC350E9E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C0E63D-2F9C-4FC8-8BA1-B4378B2A5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627504-2E8B-4C87-9383-61A5306F5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E6B84-A7FD-467E-88D3-51D019A4E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796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E00FC-3988-4F78-92DE-C02CBBD6B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F21D4A-F9D9-4152-98CD-96D4BA39D3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779A59-400B-43DA-AF45-82D924D491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C8389C-78D0-4EF0-BD4D-605E4D860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6642-8BB5-43CE-8E13-0FFFFC350E9E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A24A7-6341-4807-9D68-C3DDE3CD2B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8C2D73-8228-4CD4-977B-C33405736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E6B84-A7FD-467E-88D3-51D019A4E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153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6CAB2-CFF3-4268-AFE8-0410303BA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B95082-AEE1-49C3-B72A-E057778C26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6BA4C-6F0F-4A90-9672-16A65AF479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4F439E-620C-40EE-99D6-5C6596E5A8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C5E746-2793-45D4-A7C0-1FB091D94F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54669DB-42A4-4E56-9BEA-69377E591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6642-8BB5-43CE-8E13-0FFFFC350E9E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94C451-5ADB-4A3C-8AC4-C58BFCDA7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6EDA8B-6732-4054-B058-D44D42C40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E6B84-A7FD-467E-88D3-51D019A4E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053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91453-F6D2-4271-BDAD-5C1218F9AB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901EA4-FE29-40F9-994F-D2B98FCA6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6642-8BB5-43CE-8E13-0FFFFC350E9E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C1C704-0766-4513-865E-017E6D379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7BED81-1C25-408D-8FD5-245FB15FF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E6B84-A7FD-467E-88D3-51D019A4E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1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5BE8CAA-3FEE-41B3-A0A9-6743A86BC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6642-8BB5-43CE-8E13-0FFFFC350E9E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FB0B31-74F4-4A49-A1E6-AAB832AA8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113E4B-3B27-46EA-AF8A-C2D45BB67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E6B84-A7FD-467E-88D3-51D019A4E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175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5DE84-36CB-470B-ACD9-B45D4E0D8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9C678D-0069-4C76-A08D-2874C80E02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B0BBF7-AC8B-4378-87CA-AFC5FA73AF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182FE0-8705-4326-A7A2-4654AB3D4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6642-8BB5-43CE-8E13-0FFFFC350E9E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1C82EB-CCDA-4E9E-94F8-BEB6199D7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31D449-47E9-4CC2-BA06-F0784E9C4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E6B84-A7FD-467E-88D3-51D019A4E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371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CB0C1-5907-4725-978E-FC8B07D11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C80983-BCCC-443A-A56D-1E00E371AB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986D4A-9EDA-4756-8458-20CF46731F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6F3CFE-1A94-4D8D-9709-37646858A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6642-8BB5-43CE-8E13-0FFFFC350E9E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8AE81D-CAD1-4B24-B215-C5165CB35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59B99E-9E98-4080-A8CF-FA1573D3C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E6B84-A7FD-467E-88D3-51D019A4E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318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F304081-B5E1-496F-B8F1-F8AD71788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111B6C-3E71-4F31-AAE1-205FD1DB06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B4B659-FBD6-4E84-B9E6-E9AB463CE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B56642-8BB5-43CE-8E13-0FFFFC350E9E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92FF6E-7552-428A-8A7D-E3A880EB6F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4221E8-F773-4D1E-B956-579535CB00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E6B84-A7FD-467E-88D3-51D019A4E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12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2.png"/><Relationship Id="rId4" Type="http://schemas.openxmlformats.org/officeDocument/2006/relationships/image" Target="../media/image15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6.png"/><Relationship Id="rId4" Type="http://schemas.openxmlformats.org/officeDocument/2006/relationships/image" Target="../media/image15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8.png"/><Relationship Id="rId4" Type="http://schemas.openxmlformats.org/officeDocument/2006/relationships/image" Target="../media/image15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2.png"/><Relationship Id="rId4" Type="http://schemas.openxmlformats.org/officeDocument/2006/relationships/image" Target="../media/image16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A4102-22EE-459F-8875-6DF947BD67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Analysis of NO2/NOx/CO Trends from </a:t>
            </a:r>
            <a:br>
              <a:rPr lang="en-US" sz="4000" dirty="0"/>
            </a:br>
            <a:r>
              <a:rPr lang="en-US" sz="4000" dirty="0"/>
              <a:t>Near Road Monitoring Network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C08472-8E8A-4821-B889-2DCCA16869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06-05-24</a:t>
            </a:r>
          </a:p>
        </p:txBody>
      </p:sp>
    </p:spTree>
    <p:extLst>
      <p:ext uri="{BB962C8B-B14F-4D97-AF65-F5344CB8AC3E}">
        <p14:creationId xmlns:p14="http://schemas.microsoft.com/office/powerpoint/2010/main" val="13830699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Hartford/Huntley Place, CT  Target Road: I-84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(2023 obs are incomplete)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123500-5AE4-4F89-8951-066FD50AFB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5022" y="4102368"/>
            <a:ext cx="4584589" cy="27556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26D537-437B-4650-8C5C-CFCDFFB99E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5022" y="1206380"/>
            <a:ext cx="4584589" cy="27556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DCE8A90-302E-4938-9F76-88144372EE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887" y="1206379"/>
            <a:ext cx="4584589" cy="275563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398AD59-56B6-4144-BA2B-911E50F75D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887" y="4102367"/>
            <a:ext cx="4584589" cy="275563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1BFCE4C-96C5-4A05-A137-A19B76BD7059}"/>
              </a:ext>
            </a:extLst>
          </p:cNvPr>
          <p:cNvSpPr txBox="1"/>
          <p:nvPr/>
        </p:nvSpPr>
        <p:spPr>
          <a:xfrm>
            <a:off x="1722010" y="746137"/>
            <a:ext cx="2439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&amp; Emissions</a:t>
            </a:r>
          </a:p>
        </p:txBody>
      </p:sp>
    </p:spTree>
    <p:extLst>
      <p:ext uri="{BB962C8B-B14F-4D97-AF65-F5344CB8AC3E}">
        <p14:creationId xmlns:p14="http://schemas.microsoft.com/office/powerpoint/2010/main" val="3983434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Washington, DC  Target Road: DC-295 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953727" y="746138"/>
            <a:ext cx="2439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&amp; Emissions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8523EF-14E5-4730-A3AF-758200AC7C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5022" y="1206380"/>
            <a:ext cx="4584589" cy="2755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8BB6E4-4A58-4997-9F96-0BD4C0AAA8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5021" y="4102369"/>
            <a:ext cx="4584589" cy="27556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70FD205-0DBB-4909-A564-47B1508470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386" y="4102369"/>
            <a:ext cx="4578493" cy="275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FC4BDC3-2306-494B-A498-8457AA7C9A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290" y="1206380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292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Tampa, FL  Target Road: I-275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(2018 and 2023 obs are incomplete)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994670" y="806462"/>
            <a:ext cx="2439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&amp; Emissions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66D261B-28F4-4876-93BD-12E20D416C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523" y="1209854"/>
            <a:ext cx="4584589" cy="27556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3DE7462-FDD0-4BE7-B302-E1F489B163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887" y="1206572"/>
            <a:ext cx="4584589" cy="27556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C78E851-99A4-4310-BC82-9995927F25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522" y="4102369"/>
            <a:ext cx="4584589" cy="2755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D19F34-2064-440A-980E-205B114C4A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886" y="41023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5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Ft Lauderdale, FL  Target Road: I-95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(2015, 2018 and 2023 obs are incomplete)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994670" y="806462"/>
            <a:ext cx="2439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&amp; Emissions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FF7CCD-AD20-488C-9447-134240F8B4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522" y="1206572"/>
            <a:ext cx="4584589" cy="275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91C4164-0416-4124-91D6-E035728CB3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521" y="4102367"/>
            <a:ext cx="4584589" cy="27556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12A8690-9848-4F08-A15F-971B1024A8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886" y="4102369"/>
            <a:ext cx="4584589" cy="27556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94B300-F56F-4E37-98DF-6ACF8D7AD0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886" y="1206571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62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Jacksonville, FL  Target Road: I-95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(2016 and 2023 obs are incomplete)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994670" y="806462"/>
            <a:ext cx="2439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&amp; Emissions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AFF846-5931-4483-AD3B-7A580D183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9484" y="4102365"/>
            <a:ext cx="4584589" cy="2755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226B5A6-CFDC-4AB9-9410-30B1E2024C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9484" y="1206571"/>
            <a:ext cx="4584589" cy="275563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1D660A-FCF9-4113-8C3B-748DBD9C8D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869" y="1206570"/>
            <a:ext cx="4584589" cy="27556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77A06C4-F5A3-4A07-B85B-33C9001B3D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869" y="41023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261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Atlanta, GA  Target Road: I-285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(2023 obs are incomplete)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994670" y="806462"/>
            <a:ext cx="2439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&amp; Emissions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A95259-EA0A-4339-B117-3D22915E76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9484" y="1206570"/>
            <a:ext cx="4584589" cy="27556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699A34-F360-4140-8BAF-2A1C9AC18E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869" y="1206570"/>
            <a:ext cx="4584589" cy="2755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D69D01-FB5A-484E-B914-5BCAA9F3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9484" y="4102368"/>
            <a:ext cx="4584589" cy="27556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10243E-84A8-478A-AC13-1124E13927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887" y="4102367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683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Atlanta, GA  Target Road: I-85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(2014 and 2023 obs are incomplete)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994670" y="806462"/>
            <a:ext cx="2439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&amp; Emissions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3E7AF8-FF50-4723-B529-071B086BF1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9483" y="1206569"/>
            <a:ext cx="4584589" cy="27556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A6E6FDA-BE68-4790-AB76-BF8054CF7A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887" y="1206569"/>
            <a:ext cx="4584589" cy="27556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0FD62AB-DD0D-433D-BF2B-A016AD82E1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9483" y="4102366"/>
            <a:ext cx="4584589" cy="27556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17ACA84-DD9A-4F10-B66E-E0286AAE7D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887" y="4102365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6817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Louisville, KY  Target Road: I-264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(2015 and 2023 obs are incomplete)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994670" y="806462"/>
            <a:ext cx="2439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&amp; Emissions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FA4DB84-BC97-4E0E-9FE0-27F32BBF1F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526" y="4102369"/>
            <a:ext cx="4584589" cy="27556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8BCD2D-1CF7-4D89-AD35-A89D5DF5F6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885" y="4114562"/>
            <a:ext cx="4572396" cy="27434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2DEA6F-EC03-4D1D-98A3-CB0C9B84C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526" y="1224859"/>
            <a:ext cx="4572396" cy="27373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F6C8700-2688-4972-9B70-DE459F8FC4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692" y="122485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1868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New Orleans, LA  Target Road: I-610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994670" y="806462"/>
            <a:ext cx="2439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&amp; Emissions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0C29C1-147F-4640-854E-EB21497D86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525" y="1224859"/>
            <a:ext cx="4584589" cy="27556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1CB77B-1DA1-4F65-8DAC-DE6609B5DB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887" y="1224859"/>
            <a:ext cx="4584589" cy="275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0F4E204-9B54-44D7-B2B7-4DC7E11EAE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8721" y="4129665"/>
            <a:ext cx="4584589" cy="27556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69C12A-7400-41E8-B001-278136854F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690" y="4129665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1994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Baltimore/Laurel, MD  Target Road: I-95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(2023 obs are incomplete)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61A3016-538D-4DE2-831C-FCDA0E580F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524" y="1206572"/>
            <a:ext cx="4584589" cy="2755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30A0295-E182-475E-97C0-C07C589513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523" y="4102369"/>
            <a:ext cx="4584589" cy="2755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B465319-86DC-41DB-99B9-B5E7D949F3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887" y="1206572"/>
            <a:ext cx="4584589" cy="27556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4372B0-BBE8-4736-BDD1-47CE37EBAC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887" y="41023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786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3BF58-C73F-4F1B-B1F2-8E131177B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3192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Data &amp;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CDB0F-DCCB-4CEE-A1F7-D296105B3B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8755"/>
            <a:ext cx="10515600" cy="456327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Ozone season mean of 0700 to 1200 LST avg NO2/NOx/CO at sites in the Near Road Monitoring Network (approx. 80 sites nationwide)</a:t>
            </a:r>
          </a:p>
          <a:p>
            <a:pPr lvl="1"/>
            <a:r>
              <a:rPr lang="en-US" dirty="0"/>
              <a:t>Exclude sites with limited historical data</a:t>
            </a:r>
          </a:p>
          <a:p>
            <a:r>
              <a:rPr lang="en-US" dirty="0"/>
              <a:t>Ozone season total onroad NOx for counties containing near road monitors</a:t>
            </a:r>
          </a:p>
          <a:p>
            <a:r>
              <a:rPr lang="en-US" dirty="0"/>
              <a:t>Plot absolute concentrations and emissions and the relative change in obs and emissions (i.e., “anomaly”) for the time period of measured data</a:t>
            </a:r>
          </a:p>
          <a:p>
            <a:pPr lvl="1"/>
            <a:r>
              <a:rPr lang="en-US" dirty="0"/>
              <a:t>Years with less than 75 percent complete obs data were exclude when calculating the period avg concentration</a:t>
            </a:r>
          </a:p>
          <a:p>
            <a:r>
              <a:rPr lang="en-US" dirty="0"/>
              <a:t>Analysis of trends in onroad emissions is complicated by changes in methods/data over time</a:t>
            </a:r>
          </a:p>
        </p:txBody>
      </p:sp>
    </p:spTree>
    <p:extLst>
      <p:ext uri="{BB962C8B-B14F-4D97-AF65-F5344CB8AC3E}">
        <p14:creationId xmlns:p14="http://schemas.microsoft.com/office/powerpoint/2010/main" val="626537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Boston, MA Target Road: I-93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(2023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250250044 Von </a:t>
            </a:r>
            <a:r>
              <a:rPr lang="en-US" sz="1800" dirty="0" err="1">
                <a:solidFill>
                  <a:schemeClr val="accent1">
                    <a:lumMod val="50000"/>
                  </a:schemeClr>
                </a:solidFill>
              </a:rPr>
              <a:t>Hillern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 Street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86E553-5CE0-47D1-A8A7-F974E17ED2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523" y="4102368"/>
            <a:ext cx="4584589" cy="27556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282C16D-2454-4998-A244-B86AAC7D6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887" y="4102369"/>
            <a:ext cx="4584589" cy="27556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95B42EF-EE5B-4338-A4F3-9558D4E8D5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522" y="1206572"/>
            <a:ext cx="4584589" cy="275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0313ED-0DFA-4C01-8998-51BA79245C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388" y="1206571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2001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Detroit, MI Target Road: I-96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(2023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261630093 Elizabeth Howell #1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85B3AE-2670-4F63-9624-967B1EAA63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8" y="1206572"/>
            <a:ext cx="4584589" cy="2755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6445B11-1412-4B1B-A536-463D6CBDEA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523" y="1206571"/>
            <a:ext cx="4584589" cy="2755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1BE777-30E3-4382-BFD0-8C5F718375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387" y="4102369"/>
            <a:ext cx="4584589" cy="27556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0464F0A-0D47-491A-90C5-C43B3F28F8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6522" y="4102368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3345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Minneapolis, MN Target Road: I-94/I-35W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(2019 and 2023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270530962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CEBE69-B7AA-43C5-AD9E-8A5D1FAFE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522" y="4102368"/>
            <a:ext cx="4584589" cy="27556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BC60399-7376-40DD-95EC-65706D1475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387" y="4102369"/>
            <a:ext cx="4584589" cy="275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F65022E-4ACC-41C0-BE14-F5F7CDBB1C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887" y="1206570"/>
            <a:ext cx="4584589" cy="27556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FD32910-5195-4BF5-A463-836458E8B0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6521" y="1206570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9931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Kansas City, MO Target Road: I-70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(2013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290950042 Blue Ridge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26C4A8D-39AE-4D6B-952E-ABC664B235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6" y="1206569"/>
            <a:ext cx="4584589" cy="27556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2A4A938-3144-4BE3-A462-033C8E61C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5027" y="1179273"/>
            <a:ext cx="4584589" cy="2755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87ED673-D1F6-40D3-A0AF-85D27995F3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385" y="4102367"/>
            <a:ext cx="4584589" cy="2755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19F8AC-081E-4265-B102-445867E4F8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5027" y="41023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1974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St Louis, MO Target Road: I-70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(2023 NO2 obs and 2019 and 2023 NOx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291890016 Rider Trail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98B28A-9D8D-48E4-8176-B58D964E6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4" y="1206572"/>
            <a:ext cx="4584589" cy="275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1A1C791-F56F-4D43-8796-693472F949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5029" y="1206571"/>
            <a:ext cx="4584589" cy="27556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EA3EC04-4968-4C7A-9CCF-80466BBCD7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383" y="4102369"/>
            <a:ext cx="4584589" cy="27556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66F80C9-8955-4D08-AAF2-A5647AED80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5028" y="4102368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8119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St Louis, MO Target Road: I-64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(2023 NO2/NOx/CO obs and 2020 NOx and 2013 CO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295100094 Forest Park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A890093-4D1F-4F91-8BF3-612B6E1F0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887" y="1206570"/>
            <a:ext cx="4584589" cy="27556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C4C9E22-8C73-4FEF-B564-FA3C3F5D0E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524" y="1206569"/>
            <a:ext cx="4584589" cy="27556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30D9862-B23A-4BEB-8B2F-F99A073EF0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5030" y="4102368"/>
            <a:ext cx="4584589" cy="2755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7D726B-3256-478E-9E12-38ADAFB961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887" y="41023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3063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Las Vegas, NV Target Road: I-15 </a:t>
            </a:r>
            <a:br>
              <a:rPr lang="en-US" sz="24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320031501 Rancho &amp; Teddy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805BD7C-416E-4A21-B8B6-D8FE66B286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887" y="1206569"/>
            <a:ext cx="4584589" cy="27556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5762C3B-1373-4C05-A1C3-F173DED225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526" y="1206568"/>
            <a:ext cx="4584589" cy="275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0A4F33E-69AD-47DB-BBD0-B133155277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526" y="4102369"/>
            <a:ext cx="4584589" cy="27556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DF3792-A215-4312-9E64-2F4C6ED133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885" y="41023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7124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Las Vegas, NV Target Road: US-95</a:t>
            </a:r>
            <a:br>
              <a:rPr lang="en-US" sz="24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320031502 Casino Center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A4F33E-69AD-47DB-BBD0-B133155277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526" y="4102369"/>
            <a:ext cx="4584589" cy="27556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DF3792-A215-4312-9E64-2F4C6ED133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885" y="4102369"/>
            <a:ext cx="4584589" cy="275563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12E5595-1D12-46FA-99AF-83A454CA18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390" y="1206567"/>
            <a:ext cx="4584589" cy="27556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293EC5-E1D4-4F83-9C4C-F9D526DD27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6525" y="1206566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940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NYC/Fort Lee, NJ Target Road: I-95/US 1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(2013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340030010 Ft Lee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A1CC02-BA01-41A4-B644-9C6D94E71D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9" y="4102368"/>
            <a:ext cx="4584589" cy="2755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DB54D63-D0B0-493A-A379-1EEF554772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524" y="4102369"/>
            <a:ext cx="4584589" cy="275563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8EE510E-8BD6-409F-A5DB-596D8B8C63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388" y="1206572"/>
            <a:ext cx="4584589" cy="275563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20E727B-3EA1-47C9-8E46-B5DDA341AB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6523" y="1206571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7319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Rochester, NY Target Road: I-490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(2023 NO2/NOx/CO obs and 2019 NOx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360550015 Rochester Near Road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295772-5D1C-4341-B9C2-A808AC0777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522" y="4102367"/>
            <a:ext cx="4584589" cy="27556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68678B-ED21-4238-9B22-E9A02C77D7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890" y="4102366"/>
            <a:ext cx="4584589" cy="27556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0648A27-107E-4B25-998B-1FDAA6CACF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389" y="1206570"/>
            <a:ext cx="4584589" cy="27556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D6EAA38-1C4D-4F5B-A4C3-C5C54A2CC2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6522" y="12065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02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AD81A-B80F-40E4-9711-F651F53EA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1352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Preliminary Findings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85833-D3DC-4E9E-804A-3CAD97562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1036"/>
            <a:ext cx="10515600" cy="4351338"/>
          </a:xfrm>
        </p:spPr>
        <p:txBody>
          <a:bodyPr/>
          <a:lstStyle/>
          <a:p>
            <a:r>
              <a:rPr lang="en-US" dirty="0"/>
              <a:t>Obs NO2/NOx/CO are generally flat (with some increases/decreases) from 2014/2016 to 2023 at sites nationwide</a:t>
            </a:r>
          </a:p>
          <a:p>
            <a:r>
              <a:rPr lang="en-US" dirty="0"/>
              <a:t>In contrast, county-level onroad NOx emissions show notable downward trends with some variation in the relative decline which varies by county</a:t>
            </a:r>
          </a:p>
        </p:txBody>
      </p:sp>
    </p:spTree>
    <p:extLst>
      <p:ext uri="{BB962C8B-B14F-4D97-AF65-F5344CB8AC3E}">
        <p14:creationId xmlns:p14="http://schemas.microsoft.com/office/powerpoint/2010/main" val="6506281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NYC/Queens, NY Target Road: I-495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360810125 Queens College Near Road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18910F-0D5F-492F-96A8-C6E1D1AA1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889" y="1206570"/>
            <a:ext cx="4584589" cy="27556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66D9786-372F-4BBF-9BC0-54C37CA3D5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522" y="1206569"/>
            <a:ext cx="4584589" cy="27556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30EC8A3-7EA4-4503-B59C-51867CF0C4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887" y="4102369"/>
            <a:ext cx="4584589" cy="27556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B479831-1D03-40C1-BA7E-6759EDCEA8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6521" y="41023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8591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Charlotte, NC Target Road: I-77 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(2014, 2015, and 2021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371190045 Remount Road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3A9754-2708-4980-BF80-16D6F39A8C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8" y="1206568"/>
            <a:ext cx="4584589" cy="2755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AEC55C-2CF8-402B-88D4-9CB7DBCD8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520" y="1206567"/>
            <a:ext cx="4584589" cy="275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20FDC03-1D1E-46F2-913C-86F47E25ED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387" y="4102368"/>
            <a:ext cx="4584589" cy="27556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7769CF8-C869-4812-B0BF-E23021D3F9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5026" y="41023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8494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Raleigh, NC Target Road: I-40 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(2014, 2015, and 2021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371830021 Triple Oak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DA28EC2-33DA-49F4-98BD-E8B98A4952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892" y="1206566"/>
            <a:ext cx="4584589" cy="27556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75225A9-41A3-48F6-A652-E824FF2ABB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9484" y="1206565"/>
            <a:ext cx="4584589" cy="27556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5AA51D-FF9D-4DEB-AF80-F78C758247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892" y="4102369"/>
            <a:ext cx="4584589" cy="27556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DEB633A-793A-49B3-89E8-3D388D8F26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9484" y="41023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9135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Cleveland, OH Target Road: I-271 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(2023 NO2/NOx/CO obs, 2022 NOx/CO obs, and 2018 NOx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390350073 ODOT I-271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67A6FB-C492-45ED-9F92-542EBBE361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887" y="1206564"/>
            <a:ext cx="4584589" cy="2755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6178C8-7AAD-4261-84B9-D7A348CC3F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9484" y="1206564"/>
            <a:ext cx="4584589" cy="275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23DCB6-A20B-4482-A30C-DA94AE2155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887" y="4102369"/>
            <a:ext cx="4584589" cy="27556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698D3AC-F99A-4FDF-9254-F66E1F3878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9484" y="4102368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5909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Columbus, OH Target Road: I-270 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(2023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390490038 Smoky Row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4B1C2E-E6D2-46A5-A962-47935E0FF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869" y="1206563"/>
            <a:ext cx="4584589" cy="27556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EE0D9F9-9395-4662-9729-E1296A9E1E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9484" y="1206562"/>
            <a:ext cx="4584589" cy="27556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692113B-BDAF-44E0-83AD-82BC1ED93D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869" y="4102369"/>
            <a:ext cx="4584589" cy="27556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53D8FAF-D302-4E1B-BA92-F1F6CBE258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9484" y="41023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3432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Cincinnati, OH Target Road: I-75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390610048 Near Road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6C244B-777A-40F3-A618-AC9CD31D1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869" y="1206561"/>
            <a:ext cx="4584589" cy="2755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A344AD-38F5-46F1-BE22-459ABFBF4A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8542" y="1206560"/>
            <a:ext cx="4584589" cy="275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72474AE-CB12-4B77-8F8F-0F7A389463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869" y="4102369"/>
            <a:ext cx="4584589" cy="27556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12828CD-A32C-4594-8445-88946F69D6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8541" y="4102368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8781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Oklahoma City, OH Target Road: I-44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(2019 and 2023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401090097 Near Road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538FBEB-9260-456E-A6D5-EF09E25A1E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869" y="1206559"/>
            <a:ext cx="4584589" cy="27556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3CBEDA9-14EE-4F77-BC72-74C992743B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8540" y="1206559"/>
            <a:ext cx="4584589" cy="27556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F43E54C-1530-43CB-9758-00AFF98070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8539" y="4102369"/>
            <a:ext cx="4584589" cy="27556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ED987ED-7EA4-4C45-AF85-28EA252BD3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869" y="41023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8654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Pittsburgh, PA Target Road: I-376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(2023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420031376 Parkway East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7CCD34-18D1-44A2-9E6E-5ECB137A05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869" y="1206558"/>
            <a:ext cx="4584589" cy="2755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599B70-2496-4F1A-B2ED-D48D4390E0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8539" y="1206557"/>
            <a:ext cx="4584589" cy="275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A4B7C2-28AA-4B62-8C99-2FA5C2A340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869" y="4102369"/>
            <a:ext cx="4584589" cy="27556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3C8962-C6EE-41FA-9F86-82D1B78EA2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8538" y="41023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6020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Philadelphia, PA Target Road: I-95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(2023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421010075 Torresdale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C2CC5BD-B0A8-4848-8FA7-15F7E159B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869" y="1196104"/>
            <a:ext cx="4584589" cy="27556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4C7E590-DC20-4010-9245-0D4BCE9456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8537" y="1196103"/>
            <a:ext cx="4584589" cy="27556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5A08110-5D3C-40F7-9354-0D79E82D49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869" y="4102369"/>
            <a:ext cx="4584589" cy="27556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E0271AF-8F2C-4A9B-B304-3F75157715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9484" y="41023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21620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Philadelphia, PA Target Road: I-76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(2023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421010076 Car-Barn Montgomery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A08110-5D3C-40F7-9354-0D79E82D49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869" y="4102369"/>
            <a:ext cx="4584589" cy="27556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E0271AF-8F2C-4A9B-B304-3F75157715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9484" y="4102369"/>
            <a:ext cx="4584589" cy="2755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812297-0DE1-4132-88A7-14B95A314B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869" y="1206572"/>
            <a:ext cx="4584589" cy="275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69B97FF-B210-4B73-9CBA-35D22DBE9E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9483" y="1206572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300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4F0008C-43EE-438D-BF2B-5D16A0E00E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75" t="22250" r="54850" b="8999"/>
          <a:stretch/>
        </p:blipFill>
        <p:spPr>
          <a:xfrm>
            <a:off x="1154637" y="1298448"/>
            <a:ext cx="9147325" cy="479145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B8ACEB8-32D2-4D29-82AB-0F613512CC38}"/>
              </a:ext>
            </a:extLst>
          </p:cNvPr>
          <p:cNvSpPr txBox="1">
            <a:spLocks/>
          </p:cNvSpPr>
          <p:nvPr/>
        </p:nvSpPr>
        <p:spPr>
          <a:xfrm>
            <a:off x="838200" y="320225"/>
            <a:ext cx="10515600" cy="66732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Near Road Monitoring Network</a:t>
            </a:r>
          </a:p>
        </p:txBody>
      </p:sp>
    </p:spTree>
    <p:extLst>
      <p:ext uri="{BB962C8B-B14F-4D97-AF65-F5344CB8AC3E}">
        <p14:creationId xmlns:p14="http://schemas.microsoft.com/office/powerpoint/2010/main" val="42045509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Nashville, TN Target Road: I-40/I-24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(2023 NO2/NOx and 2022 NOx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421010076 Car-Barn Montgomery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B0F402-9CAD-4153-A53D-3394DC3F3E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869" y="1206571"/>
            <a:ext cx="4584589" cy="27556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910E79B-3361-4324-AC4A-65543F9CF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9483" y="1206570"/>
            <a:ext cx="4584589" cy="2755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67C342-34D8-4984-85BA-F5D0266351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869" y="4102369"/>
            <a:ext cx="4584589" cy="27556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D56CD2F-6FBB-42D5-95CA-540CD9ED49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9483" y="4102368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2648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Memphis, TN Target Road: I-40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(2023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421010076 Car-Barn Montgomery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E6FF6D-0E38-4C9D-98F8-F3417A6DEF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869" y="1206569"/>
            <a:ext cx="4584589" cy="2755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10FDA0-49EA-4FA9-86E1-478F641F64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8542" y="1206568"/>
            <a:ext cx="4584589" cy="27556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DB6362-C437-4E86-96AB-FA7C94EF42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887" y="4102369"/>
            <a:ext cx="4584589" cy="275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DAD7F7-31FA-4A54-AB2E-A395B3A5D9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8541" y="4102368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0423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Dallas, TX Target Road: I-635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(2021, 2022, and 2023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481131067 LBJ Freeway I-635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F59F08-152E-470F-A5CE-8266934389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886" y="1206567"/>
            <a:ext cx="4584589" cy="27556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9B499D0-5B40-41B7-93B1-E69C9FDC45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8540" y="1206566"/>
            <a:ext cx="4584589" cy="2755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0C25DDE-C4C6-470A-B71E-82C35F442D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8539" y="4102368"/>
            <a:ext cx="4584589" cy="27556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B35802-605D-402C-82B4-48A2B2A7A4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885" y="41023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7612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Ft Worth, TX Target Road: I-20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(2023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484391053 FTW Cal Pkwy I-20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E18272-3D47-4EE6-A867-754D4AFA74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872" y="1206565"/>
            <a:ext cx="4584589" cy="2755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BA17DCE-6D4D-44E8-BBDE-CFCB72E27A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8539" y="1206565"/>
            <a:ext cx="4584589" cy="27556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341982-C8D0-4CF2-9388-886DFDD16F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872" y="4102369"/>
            <a:ext cx="4584589" cy="275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AE056C-969B-455A-8D6B-C7AFE874F5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8538" y="41023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5282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Houston, TX Target Road: I-610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(2018, 2021, and 2023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482011052 HOU North Loop I-610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1AAD71-A558-4778-8C14-822DB94A87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872" y="1206566"/>
            <a:ext cx="4584589" cy="2755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9AE2CC-5E65-4AED-BA18-2597E458D0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8538" y="1206566"/>
            <a:ext cx="4584589" cy="27556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F12CBE2-C681-489A-A620-E28B93F570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872" y="4102367"/>
            <a:ext cx="4584589" cy="275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DDC6BEF-175E-4478-9B5B-01FB065C5F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8537" y="41023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17896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Houston, TX Target Road: I-610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(2016 and 2023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482011066 SW Freeway I-69/US 59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12CBE2-C681-489A-A620-E28B93F570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872" y="4102367"/>
            <a:ext cx="4584589" cy="275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DDC6BEF-175E-4478-9B5B-01FB065C5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8537" y="4102369"/>
            <a:ext cx="4584589" cy="275563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B3566FA-0B31-43A4-B7A1-B851252A4C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872" y="1206566"/>
            <a:ext cx="4584589" cy="27556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0B6B629-DC8C-4A1F-AB34-4BDC8F53C7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8537" y="1206565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144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Austin TX Target Road: I-35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(2022 and 2023 obs are incomplete)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482011066 SW Freeway I-69/US 59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4A6B13-2D87-4172-9C63-5AAD8D090EA6}"/>
              </a:ext>
            </a:extLst>
          </p:cNvPr>
          <p:cNvSpPr txBox="1"/>
          <p:nvPr/>
        </p:nvSpPr>
        <p:spPr>
          <a:xfrm>
            <a:off x="1374917" y="806462"/>
            <a:ext cx="3709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(ppb) &amp; Emissions (tons)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6A8780-4098-4AEC-8D32-8117F89A04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8537" y="1206565"/>
            <a:ext cx="4584589" cy="2755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F8B2D12-99EB-45F5-9B79-6F4C24B1B4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872" y="1206564"/>
            <a:ext cx="4584589" cy="2755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4D0932-2A5A-4BA6-A852-6228AAF002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8536" y="4102369"/>
            <a:ext cx="4584589" cy="27556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267F974-4183-4905-8A13-AEA44637FE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872" y="41023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611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8E510E7B-F85B-4E20-9D48-AD9BD0C0C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524" y="4102369"/>
            <a:ext cx="4584589" cy="2773920"/>
          </a:xfrm>
          <a:prstGeom prst="rect">
            <a:avLst/>
          </a:prstGeom>
        </p:spPr>
      </p:pic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Birmingham, AL  Target Road: I-20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(2017 and 2023 obs are incomplete)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5E918103-DB66-47D2-B908-BDDC630280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887" y="1209854"/>
            <a:ext cx="4578493" cy="275563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B930B9A1-70B5-4858-8E8F-9EC3A5C856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523" y="1200709"/>
            <a:ext cx="4584589" cy="277392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F7B98247-F512-406B-B63A-651FD070C860}"/>
              </a:ext>
            </a:extLst>
          </p:cNvPr>
          <p:cNvSpPr txBox="1"/>
          <p:nvPr/>
        </p:nvSpPr>
        <p:spPr>
          <a:xfrm>
            <a:off x="1722010" y="809744"/>
            <a:ext cx="2439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&amp; Emissions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27F1E0-902C-482A-9D5B-1637D84D05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791" y="4120658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012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Phoenix, AZ  Target Road: I-10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(2015 and 2023 obs are incomplete)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792394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CBFBAD-1910-43A9-9BD6-3B44F0C45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886" y="1218998"/>
            <a:ext cx="4584589" cy="27556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2E96BC-8D7C-4F82-BE05-1FEB6C8A28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886" y="4102369"/>
            <a:ext cx="4578493" cy="27556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9904F18-F29F-4FCF-8626-6845782DAB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9484" y="1206381"/>
            <a:ext cx="4584589" cy="2755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78D2EA-9D50-4EA7-BB8C-11E195A434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9484" y="4102369"/>
            <a:ext cx="4584589" cy="275563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5C9D987-9217-4EDF-BFF6-9A2795848DEE}"/>
              </a:ext>
            </a:extLst>
          </p:cNvPr>
          <p:cNvSpPr txBox="1"/>
          <p:nvPr/>
        </p:nvSpPr>
        <p:spPr>
          <a:xfrm>
            <a:off x="1735657" y="755018"/>
            <a:ext cx="2439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&amp; Emissions</a:t>
            </a:r>
          </a:p>
        </p:txBody>
      </p:sp>
    </p:spTree>
    <p:extLst>
      <p:ext uri="{BB962C8B-B14F-4D97-AF65-F5344CB8AC3E}">
        <p14:creationId xmlns:p14="http://schemas.microsoft.com/office/powerpoint/2010/main" val="725288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Anaheim, CA  Target Road: I-5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(2023 obs are incomplete)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792394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C9D987-9217-4EDF-BFF6-9A2795848DEE}"/>
              </a:ext>
            </a:extLst>
          </p:cNvPr>
          <p:cNvSpPr txBox="1"/>
          <p:nvPr/>
        </p:nvSpPr>
        <p:spPr>
          <a:xfrm>
            <a:off x="1735657" y="755018"/>
            <a:ext cx="2439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&amp; Emissions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A3CA98-D4D7-4D72-9171-D202906B6B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9484" y="4108466"/>
            <a:ext cx="4584589" cy="2749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6CD1AA-B15D-45A7-B67D-690B356F29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886" y="4102369"/>
            <a:ext cx="4584589" cy="27556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EBEF3E6-E8D0-4FA7-9828-6E8EC73D7F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9484" y="1206805"/>
            <a:ext cx="4596782" cy="27678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C000AE3-F5BE-4959-B53D-732C1459CD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886" y="1224140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567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Denver, CO  Target Road: I-25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(2023 obs are incomplete)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8757A3-D281-47AC-9CE1-F592797DBD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523" y="1206381"/>
            <a:ext cx="4584589" cy="27556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BE852C1-EB1E-4A76-911A-6DFD8F474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887" y="1206381"/>
            <a:ext cx="4584589" cy="27556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1D7C785-420E-4C2C-9E2C-D8C98EB656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522" y="4102368"/>
            <a:ext cx="4584589" cy="27556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7CF9E10-46E1-4594-97E7-27F277D140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886" y="4102367"/>
            <a:ext cx="4584589" cy="275563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12386D9-EBFB-4342-B6E5-F6B4BC69ED80}"/>
              </a:ext>
            </a:extLst>
          </p:cNvPr>
          <p:cNvSpPr txBox="1"/>
          <p:nvPr/>
        </p:nvSpPr>
        <p:spPr>
          <a:xfrm>
            <a:off x="1722010" y="746137"/>
            <a:ext cx="2439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&amp; Emissions</a:t>
            </a:r>
          </a:p>
        </p:txBody>
      </p:sp>
    </p:spTree>
    <p:extLst>
      <p:ext uri="{BB962C8B-B14F-4D97-AF65-F5344CB8AC3E}">
        <p14:creationId xmlns:p14="http://schemas.microsoft.com/office/powerpoint/2010/main" val="42893122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ABBC7C67-739F-4F41-B411-DC89C8E64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87" y="152679"/>
            <a:ext cx="10515600" cy="533327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Denver/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</a:rPr>
              <a:t>Globeville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, CO  Target Road: I-25 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(2023 obs are incomplete)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DB4B25-82EC-41E6-8370-1E14E437F31F}"/>
              </a:ext>
            </a:extLst>
          </p:cNvPr>
          <p:cNvSpPr txBox="1"/>
          <p:nvPr/>
        </p:nvSpPr>
        <p:spPr>
          <a:xfrm>
            <a:off x="8502021" y="806462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Anomalies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CF9E10-46E1-4594-97E7-27F277D140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886" y="4102367"/>
            <a:ext cx="4584589" cy="2755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3D9D68-9705-4C34-872A-546DD6033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523" y="4102369"/>
            <a:ext cx="4584589" cy="2755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017E7FA-F420-4B15-AF70-54A1418E93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522" y="1206380"/>
            <a:ext cx="4584589" cy="275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8CFDAA-76B1-4FFE-BDB1-AB27971156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388" y="1206380"/>
            <a:ext cx="4584589" cy="275563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A25CBBC-5EAF-4C7B-A6C5-6986C30F41AB}"/>
              </a:ext>
            </a:extLst>
          </p:cNvPr>
          <p:cNvSpPr txBox="1"/>
          <p:nvPr/>
        </p:nvSpPr>
        <p:spPr>
          <a:xfrm>
            <a:off x="1722010" y="746137"/>
            <a:ext cx="2439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Obs Data &amp; Emissions</a:t>
            </a:r>
          </a:p>
        </p:txBody>
      </p:sp>
    </p:spTree>
    <p:extLst>
      <p:ext uri="{BB962C8B-B14F-4D97-AF65-F5344CB8AC3E}">
        <p14:creationId xmlns:p14="http://schemas.microsoft.com/office/powerpoint/2010/main" val="1220822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10686</TotalTime>
  <Words>1310</Words>
  <Application>Microsoft Office PowerPoint</Application>
  <PresentationFormat>Widescreen</PresentationFormat>
  <Paragraphs>139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0" baseType="lpstr">
      <vt:lpstr>Arial</vt:lpstr>
      <vt:lpstr>Calibri</vt:lpstr>
      <vt:lpstr>Calibri Light</vt:lpstr>
      <vt:lpstr>Office Theme</vt:lpstr>
      <vt:lpstr>Analysis of NO2/NOx/CO Trends from  Near Road Monitoring Network</vt:lpstr>
      <vt:lpstr>Data &amp; Methods</vt:lpstr>
      <vt:lpstr>Preliminary Findings</vt:lpstr>
      <vt:lpstr>PowerPoint Presentation</vt:lpstr>
      <vt:lpstr>Birmingham, AL  Target Road: I-20 (2017 and 2023 obs are incomplete)</vt:lpstr>
      <vt:lpstr>Phoenix, AZ  Target Road: I-10 (2015 and 2023 obs are incomplete)</vt:lpstr>
      <vt:lpstr>Anaheim, CA  Target Road: I-5 (2023 obs are incomplete)</vt:lpstr>
      <vt:lpstr>Denver, CO  Target Road: I-25 (2023 obs are incomplete)</vt:lpstr>
      <vt:lpstr>Denver/Globeville, CO  Target Road: I-25 (2023 obs are incomplete)</vt:lpstr>
      <vt:lpstr>Hartford/Huntley Place, CT  Target Road: I-84 (2023 obs are incomplete)</vt:lpstr>
      <vt:lpstr>Washington, DC  Target Road: DC-295 </vt:lpstr>
      <vt:lpstr>Tampa, FL  Target Road: I-275 (2018 and 2023 obs are incomplete)</vt:lpstr>
      <vt:lpstr>Ft Lauderdale, FL  Target Road: I-95 (2015, 2018 and 2023 obs are incomplete)</vt:lpstr>
      <vt:lpstr>Jacksonville, FL  Target Road: I-95 (2016 and 2023 obs are incomplete)</vt:lpstr>
      <vt:lpstr>Atlanta, GA  Target Road: I-285 (2023 obs are incomplete)</vt:lpstr>
      <vt:lpstr>Atlanta, GA  Target Road: I-85 (2014 and 2023 obs are incomplete)</vt:lpstr>
      <vt:lpstr>Louisville, KY  Target Road: I-264 (2015 and 2023 obs are incomplete)</vt:lpstr>
      <vt:lpstr>New Orleans, LA  Target Road: I-610</vt:lpstr>
      <vt:lpstr>Baltimore/Laurel, MD  Target Road: I-95 (2023 obs are incomplete)</vt:lpstr>
      <vt:lpstr>Boston, MA Target Road: I-93 (2023 obs are incomplete) 250250044 Von Hillern Street</vt:lpstr>
      <vt:lpstr>Detroit, MI Target Road: I-96 (2023 obs are incomplete) 261630093 Elizabeth Howell #1</vt:lpstr>
      <vt:lpstr>Minneapolis, MN Target Road: I-94/I-35W (2019 and 2023 obs are incomplete) 270530962 </vt:lpstr>
      <vt:lpstr>Kansas City, MO Target Road: I-70 (2013 obs are incomplete) 290950042 Blue Ridge</vt:lpstr>
      <vt:lpstr>St Louis, MO Target Road: I-70 (2023 NO2 obs and 2019 and 2023 NOx obs are incomplete) 291890016 Rider Trail</vt:lpstr>
      <vt:lpstr>St Louis, MO Target Road: I-64 (2023 NO2/NOx/CO obs and 2020 NOx and 2013 CO obs are incomplete) 295100094 Forest Park</vt:lpstr>
      <vt:lpstr>Las Vegas, NV Target Road: I-15  320031501 Rancho &amp; Teddy</vt:lpstr>
      <vt:lpstr>Las Vegas, NV Target Road: US-95 320031502 Casino Center</vt:lpstr>
      <vt:lpstr>NYC/Fort Lee, NJ Target Road: I-95/US 1 (2013 obs are incomplete) 340030010 Ft Lee</vt:lpstr>
      <vt:lpstr>Rochester, NY Target Road: I-490 (2023 NO2/NOx/CO obs and 2019 NOx obs are incomplete) 360550015 Rochester Near Road</vt:lpstr>
      <vt:lpstr>NYC/Queens, NY Target Road: I-495 360810125 Queens College Near Road</vt:lpstr>
      <vt:lpstr>Charlotte, NC Target Road: I-77  (2014, 2015, and 2021 obs are incomplete) 371190045 Remount Road</vt:lpstr>
      <vt:lpstr>Raleigh, NC Target Road: I-40  (2014, 2015, and 2021 obs are incomplete) 371830021 Triple Oak</vt:lpstr>
      <vt:lpstr>Cleveland, OH Target Road: I-271  (2023 NO2/NOx/CO obs, 2022 NOx/CO obs, and 2018 NOx obs are incomplete) 390350073 ODOT I-271 </vt:lpstr>
      <vt:lpstr>Columbus, OH Target Road: I-270  (2023 obs are incomplete) 390490038 Smoky Row </vt:lpstr>
      <vt:lpstr>Cincinnati, OH Target Road: I-75 390610048 Near Road</vt:lpstr>
      <vt:lpstr>Oklahoma City, OH Target Road: I-44 (2019 and 2023 obs are incomplete) 401090097 Near Road</vt:lpstr>
      <vt:lpstr>Pittsburgh, PA Target Road: I-376 (2023 obs are incomplete) 420031376 Parkway East</vt:lpstr>
      <vt:lpstr>Philadelphia, PA Target Road: I-95 (2023 obs are incomplete) 421010075 Torresdale</vt:lpstr>
      <vt:lpstr>Philadelphia, PA Target Road: I-76 (2023 obs are incomplete) 421010076 Car-Barn Montgomery</vt:lpstr>
      <vt:lpstr>Nashville, TN Target Road: I-40/I-24 (2023 NO2/NOx and 2022 NOx obs are incomplete) 421010076 Car-Barn Montgomery</vt:lpstr>
      <vt:lpstr>Memphis, TN Target Road: I-40 (2023 obs are incomplete) 421010076 Car-Barn Montgomery</vt:lpstr>
      <vt:lpstr>Dallas, TX Target Road: I-635 (2021, 2022, and 2023 obs are incomplete) 481131067 LBJ Freeway I-635</vt:lpstr>
      <vt:lpstr>Ft Worth, TX Target Road: I-20 (2023 obs are incomplete) 484391053 FTW Cal Pkwy I-20</vt:lpstr>
      <vt:lpstr>Houston, TX Target Road: I-610 (2018, 2021, and 2023 obs are incomplete) 482011052 HOU North Loop I-610</vt:lpstr>
      <vt:lpstr>Houston, TX Target Road: I-610 (2016 and 2023 obs are incomplete) 482011066 SW Freeway I-69/US 59</vt:lpstr>
      <vt:lpstr>Austin TX Target Road: I-35 (2022 and 2023 obs are incomplete) 482011066 SW Freeway I-69/US 59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Possiel, Norm (he/him/his)</dc:creator>
  <cp:lastModifiedBy>Possiel, Norm (he/him/his)</cp:lastModifiedBy>
  <cp:revision>27</cp:revision>
  <dcterms:created xsi:type="dcterms:W3CDTF">2024-06-02T13:18:14Z</dcterms:created>
  <dcterms:modified xsi:type="dcterms:W3CDTF">2025-01-30T02:21:14Z</dcterms:modified>
</cp:coreProperties>
</file>