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6" r:id="rId2"/>
    <p:sldMasterId id="2147483660" r:id="rId3"/>
    <p:sldMasterId id="2147483666" r:id="rId4"/>
  </p:sldMasterIdLst>
  <p:notesMasterIdLst>
    <p:notesMasterId r:id="rId21"/>
  </p:notesMasterIdLst>
  <p:sldIdLst>
    <p:sldId id="309" r:id="rId5"/>
    <p:sldId id="443" r:id="rId6"/>
    <p:sldId id="444" r:id="rId7"/>
    <p:sldId id="841" r:id="rId8"/>
    <p:sldId id="438" r:id="rId9"/>
    <p:sldId id="447" r:id="rId10"/>
    <p:sldId id="448" r:id="rId11"/>
    <p:sldId id="257" r:id="rId12"/>
    <p:sldId id="840" r:id="rId13"/>
    <p:sldId id="850" r:id="rId14"/>
    <p:sldId id="835" r:id="rId15"/>
    <p:sldId id="852" r:id="rId16"/>
    <p:sldId id="853" r:id="rId17"/>
    <p:sldId id="851" r:id="rId18"/>
    <p:sldId id="854" r:id="rId19"/>
    <p:sldId id="839"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3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6034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07419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035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b7e8d94cd_1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b7e8d94cd_1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628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b7e8d94cd_1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b7e8d94cd_1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51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b7e8d94cd_1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b7e8d94cd_1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98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b7e8d94cd_1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b7e8d94cd_1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6971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b7e8d94cd_1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b7e8d94cd_1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950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eb7e8d94cd_1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eb7e8d94cd_1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53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2" name="TextBox 1"/>
          <p:cNvSpPr txBox="1"/>
          <p:nvPr userDrawn="1"/>
        </p:nvSpPr>
        <p:spPr>
          <a:xfrm>
            <a:off x="285750" y="5889724"/>
            <a:ext cx="4229100" cy="307777"/>
          </a:xfrm>
          <a:prstGeom prst="rect">
            <a:avLst/>
          </a:prstGeom>
          <a:noFill/>
        </p:spPr>
        <p:txBody>
          <a:bodyPr wrap="square" rtlCol="0">
            <a:spAutoFit/>
          </a:bodyPr>
          <a:lstStyle/>
          <a:p>
            <a:r>
              <a:rPr lang="en-US" b="1" i="1" dirty="0">
                <a:solidFill>
                  <a:schemeClr val="bg1"/>
                </a:solidFill>
              </a:rPr>
              <a:t>Center for Satellite Applications and Research</a:t>
            </a:r>
          </a:p>
        </p:txBody>
      </p:sp>
    </p:spTree>
    <p:extLst>
      <p:ext uri="{BB962C8B-B14F-4D97-AF65-F5344CB8AC3E}">
        <p14:creationId xmlns:p14="http://schemas.microsoft.com/office/powerpoint/2010/main" val="158507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831851" y="1709739"/>
            <a:ext cx="10515600" cy="28528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6000">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7" name="Google Shape;77;p18"/>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Tree>
    <p:extLst>
      <p:ext uri="{BB962C8B-B14F-4D97-AF65-F5344CB8AC3E}">
        <p14:creationId xmlns:p14="http://schemas.microsoft.com/office/powerpoint/2010/main" val="1561530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1"/>
              </a:buClr>
              <a:buSzPts val="1400"/>
              <a:buNone/>
              <a:defRPr>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 name="Google Shape;80;p19"/>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1" name="Google Shape;81;p19"/>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292087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1"/>
              </a:buClr>
              <a:buSzPts val="1400"/>
              <a:buNone/>
              <a:defRPr>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 name="Google Shape;84;p20"/>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85" name="Google Shape;85;p20"/>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6" name="Google Shape;86;p20"/>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87" name="Google Shape;87;p20"/>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626756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3200">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 name="Google Shape;92;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93" name="Google Shape;93;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Tree>
    <p:extLst>
      <p:ext uri="{BB962C8B-B14F-4D97-AF65-F5344CB8AC3E}">
        <p14:creationId xmlns:p14="http://schemas.microsoft.com/office/powerpoint/2010/main" val="164784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lternate Interio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1FAB-83CB-DA42-B371-342944B72488}"/>
              </a:ext>
            </a:extLst>
          </p:cNvPr>
          <p:cNvSpPr>
            <a:spLocks noGrp="1"/>
          </p:cNvSpPr>
          <p:nvPr>
            <p:ph type="title"/>
          </p:nvPr>
        </p:nvSpPr>
        <p:spPr/>
        <p:txBody>
          <a:bodyPr/>
          <a:lstStyle>
            <a:lvl1pPr algn="ct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547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D49-C4F3-A149-9CC2-3823D3911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90AEC-D69D-1541-922A-1F4FD6B557C5}"/>
              </a:ext>
            </a:extLst>
          </p:cNvPr>
          <p:cNvSpPr>
            <a:spLocks noGrp="1"/>
          </p:cNvSpPr>
          <p:nvPr>
            <p:ph sz="half" idx="1"/>
          </p:nvPr>
        </p:nvSpPr>
        <p:spPr>
          <a:xfrm>
            <a:off x="838200" y="14213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8E029B-3EE2-5842-A4F9-54785714BD94}"/>
              </a:ext>
            </a:extLst>
          </p:cNvPr>
          <p:cNvSpPr>
            <a:spLocks noGrp="1"/>
          </p:cNvSpPr>
          <p:nvPr>
            <p:ph sz="half" idx="2"/>
          </p:nvPr>
        </p:nvSpPr>
        <p:spPr>
          <a:xfrm>
            <a:off x="6172200" y="14213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875B36-22B2-9E4C-9902-3F418BD31DC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7734D80-0737-BB41-9167-5EA7025039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BA11C9-2D68-D141-A155-D2713D944BED}"/>
              </a:ext>
            </a:extLst>
          </p:cNvPr>
          <p:cNvSpPr>
            <a:spLocks noGrp="1"/>
          </p:cNvSpPr>
          <p:nvPr>
            <p:ph type="sldNum" sz="quarter" idx="12"/>
          </p:nvPr>
        </p:nvSpPr>
        <p:spPr>
          <a:xfrm>
            <a:off x="8610600" y="6356350"/>
            <a:ext cx="2743200" cy="365125"/>
          </a:xfrm>
          <a:prstGeom prst="rect">
            <a:avLst/>
          </a:prstGeom>
        </p:spPr>
        <p:txBody>
          <a:bodyPr/>
          <a:lstStyle/>
          <a:p>
            <a:fld id="{B2B398A6-F0E8-514E-8403-2E9AAD7547F4}" type="slidenum">
              <a:rPr lang="en-US" smtClean="0"/>
              <a:t>‹#›</a:t>
            </a:fld>
            <a:endParaRPr lang="en-US"/>
          </a:p>
        </p:txBody>
      </p:sp>
    </p:spTree>
    <p:extLst>
      <p:ext uri="{BB962C8B-B14F-4D97-AF65-F5344CB8AC3E}">
        <p14:creationId xmlns:p14="http://schemas.microsoft.com/office/powerpoint/2010/main" val="978235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A864-A6D0-1B4B-B794-2240F20844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080A52-2E94-A549-9FE3-1C399875A33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9014D38-0CF4-264E-ACA6-131B9D269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A0BDDE-9060-1443-9974-93C88717B158}"/>
              </a:ext>
            </a:extLst>
          </p:cNvPr>
          <p:cNvSpPr>
            <a:spLocks noGrp="1"/>
          </p:cNvSpPr>
          <p:nvPr>
            <p:ph type="sldNum" sz="quarter" idx="12"/>
          </p:nvPr>
        </p:nvSpPr>
        <p:spPr>
          <a:xfrm>
            <a:off x="8610600" y="6356350"/>
            <a:ext cx="2743200" cy="365125"/>
          </a:xfrm>
          <a:prstGeom prst="rect">
            <a:avLst/>
          </a:prstGeom>
        </p:spPr>
        <p:txBody>
          <a:bodyPr/>
          <a:lstStyle/>
          <a:p>
            <a:fld id="{B2B398A6-F0E8-514E-8403-2E9AAD7547F4}" type="slidenum">
              <a:rPr lang="en-US" smtClean="0"/>
              <a:t>‹#›</a:t>
            </a:fld>
            <a:endParaRPr lang="en-US"/>
          </a:p>
        </p:txBody>
      </p:sp>
    </p:spTree>
    <p:extLst>
      <p:ext uri="{BB962C8B-B14F-4D97-AF65-F5344CB8AC3E}">
        <p14:creationId xmlns:p14="http://schemas.microsoft.com/office/powerpoint/2010/main" val="96352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02A2C-3334-4531-8C56-06424560AA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156E8C-3C77-4E38-906E-E1243947B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3A194D-7A65-4658-9901-911A4AD8098F}"/>
              </a:ext>
            </a:extLst>
          </p:cNvPr>
          <p:cNvSpPr>
            <a:spLocks noGrp="1"/>
          </p:cNvSpPr>
          <p:nvPr>
            <p:ph type="dt" sz="half" idx="10"/>
          </p:nvPr>
        </p:nvSpPr>
        <p:spPr/>
        <p:txBody>
          <a:bodyPr/>
          <a:lstStyle/>
          <a:p>
            <a:fld id="{D867E661-D836-47A6-94E3-B624C7986124}" type="datetimeFigureOut">
              <a:rPr lang="en-US" smtClean="0"/>
              <a:t>2/27/2023</a:t>
            </a:fld>
            <a:endParaRPr lang="en-US"/>
          </a:p>
        </p:txBody>
      </p:sp>
      <p:sp>
        <p:nvSpPr>
          <p:cNvPr id="5" name="Footer Placeholder 4">
            <a:extLst>
              <a:ext uri="{FF2B5EF4-FFF2-40B4-BE49-F238E27FC236}">
                <a16:creationId xmlns:a16="http://schemas.microsoft.com/office/drawing/2014/main" id="{A4EEE842-05B2-4EFA-9684-14BF5550F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4F450-F109-44D7-A315-D05D9373B098}"/>
              </a:ext>
            </a:extLst>
          </p:cNvPr>
          <p:cNvSpPr>
            <a:spLocks noGrp="1"/>
          </p:cNvSpPr>
          <p:nvPr>
            <p:ph type="sldNum" sz="quarter" idx="12"/>
          </p:nvPr>
        </p:nvSpPr>
        <p:spPr/>
        <p:txBody>
          <a:bodyPr/>
          <a:lstStyle/>
          <a:p>
            <a:fld id="{449CF27F-2EC3-4B61-8A07-36CA5D0AE572}" type="slidenum">
              <a:rPr lang="en-US" smtClean="0"/>
              <a:t>‹#›</a:t>
            </a:fld>
            <a:endParaRPr lang="en-US"/>
          </a:p>
        </p:txBody>
      </p:sp>
    </p:spTree>
    <p:extLst>
      <p:ext uri="{BB962C8B-B14F-4D97-AF65-F5344CB8AC3E}">
        <p14:creationId xmlns:p14="http://schemas.microsoft.com/office/powerpoint/2010/main" val="365885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lternate Interio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1FAB-83CB-DA42-B371-342944B72488}"/>
              </a:ext>
            </a:extLst>
          </p:cNvPr>
          <p:cNvSpPr>
            <a:spLocks noGrp="1"/>
          </p:cNvSpPr>
          <p:nvPr>
            <p:ph type="title"/>
          </p:nvPr>
        </p:nvSpPr>
        <p:spPr/>
        <p:txBody>
          <a:bodyPr/>
          <a:lstStyle>
            <a:lvl1pPr algn="ct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5AEBAE0C-EC9C-C94F-8F1D-E622DB264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8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D49-C4F3-A149-9CC2-3823D3911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90AEC-D69D-1541-922A-1F4FD6B557C5}"/>
              </a:ext>
            </a:extLst>
          </p:cNvPr>
          <p:cNvSpPr>
            <a:spLocks noGrp="1"/>
          </p:cNvSpPr>
          <p:nvPr>
            <p:ph sz="half" idx="1"/>
          </p:nvPr>
        </p:nvSpPr>
        <p:spPr>
          <a:xfrm>
            <a:off x="838200" y="14213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8E029B-3EE2-5842-A4F9-54785714BD94}"/>
              </a:ext>
            </a:extLst>
          </p:cNvPr>
          <p:cNvSpPr>
            <a:spLocks noGrp="1"/>
          </p:cNvSpPr>
          <p:nvPr>
            <p:ph sz="half" idx="2"/>
          </p:nvPr>
        </p:nvSpPr>
        <p:spPr>
          <a:xfrm>
            <a:off x="6172200" y="142136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875B36-22B2-9E4C-9902-3F418BD31DCF}"/>
              </a:ext>
            </a:extLst>
          </p:cNvPr>
          <p:cNvSpPr>
            <a:spLocks noGrp="1"/>
          </p:cNvSpPr>
          <p:nvPr>
            <p:ph type="dt" sz="half" idx="10"/>
          </p:nvPr>
        </p:nvSpPr>
        <p:spPr>
          <a:xfrm>
            <a:off x="838200" y="6356350"/>
            <a:ext cx="2743200" cy="365125"/>
          </a:xfrm>
          <a:prstGeom prst="rect">
            <a:avLst/>
          </a:prstGeom>
        </p:spPr>
        <p:txBody>
          <a:bodyPr/>
          <a:lstStyle/>
          <a:p>
            <a:fld id="{3C0F8CA2-D3A5-B44E-93C6-05916F846F58}" type="datetimeFigureOut">
              <a:rPr lang="en-US" smtClean="0"/>
              <a:t>2/27/2023</a:t>
            </a:fld>
            <a:endParaRPr lang="en-US"/>
          </a:p>
        </p:txBody>
      </p:sp>
      <p:sp>
        <p:nvSpPr>
          <p:cNvPr id="6" name="Footer Placeholder 5">
            <a:extLst>
              <a:ext uri="{FF2B5EF4-FFF2-40B4-BE49-F238E27FC236}">
                <a16:creationId xmlns:a16="http://schemas.microsoft.com/office/drawing/2014/main" id="{87734D80-0737-BB41-9167-5EA7025039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BA11C9-2D68-D141-A155-D2713D944BED}"/>
              </a:ext>
            </a:extLst>
          </p:cNvPr>
          <p:cNvSpPr>
            <a:spLocks noGrp="1"/>
          </p:cNvSpPr>
          <p:nvPr>
            <p:ph type="sldNum" sz="quarter" idx="12"/>
          </p:nvPr>
        </p:nvSpPr>
        <p:spPr>
          <a:xfrm>
            <a:off x="8610600" y="6356350"/>
            <a:ext cx="2743200" cy="365125"/>
          </a:xfrm>
          <a:prstGeom prst="rect">
            <a:avLst/>
          </a:prstGeom>
        </p:spPr>
        <p:txBody>
          <a:bodyPr/>
          <a:lstStyle/>
          <a:p>
            <a:fld id="{B2B398A6-F0E8-514E-8403-2E9AAD7547F4}" type="slidenum">
              <a:rPr lang="en-US" smtClean="0"/>
              <a:t>‹#›</a:t>
            </a:fld>
            <a:endParaRPr lang="en-US"/>
          </a:p>
        </p:txBody>
      </p:sp>
    </p:spTree>
    <p:extLst>
      <p:ext uri="{BB962C8B-B14F-4D97-AF65-F5344CB8AC3E}">
        <p14:creationId xmlns:p14="http://schemas.microsoft.com/office/powerpoint/2010/main" val="235998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A864-A6D0-1B4B-B794-2240F20844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080A52-2E94-A549-9FE3-1C399875A335}"/>
              </a:ext>
            </a:extLst>
          </p:cNvPr>
          <p:cNvSpPr>
            <a:spLocks noGrp="1"/>
          </p:cNvSpPr>
          <p:nvPr>
            <p:ph type="dt" sz="half" idx="10"/>
          </p:nvPr>
        </p:nvSpPr>
        <p:spPr>
          <a:xfrm>
            <a:off x="838200" y="6356350"/>
            <a:ext cx="2743200" cy="365125"/>
          </a:xfrm>
          <a:prstGeom prst="rect">
            <a:avLst/>
          </a:prstGeom>
        </p:spPr>
        <p:txBody>
          <a:bodyPr/>
          <a:lstStyle/>
          <a:p>
            <a:fld id="{3C0F8CA2-D3A5-B44E-93C6-05916F846F58}" type="datetimeFigureOut">
              <a:rPr lang="en-US" smtClean="0"/>
              <a:t>2/27/2023</a:t>
            </a:fld>
            <a:endParaRPr lang="en-US"/>
          </a:p>
        </p:txBody>
      </p:sp>
      <p:sp>
        <p:nvSpPr>
          <p:cNvPr id="4" name="Footer Placeholder 3">
            <a:extLst>
              <a:ext uri="{FF2B5EF4-FFF2-40B4-BE49-F238E27FC236}">
                <a16:creationId xmlns:a16="http://schemas.microsoft.com/office/drawing/2014/main" id="{E9014D38-0CF4-264E-ACA6-131B9D269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A0BDDE-9060-1443-9974-93C88717B158}"/>
              </a:ext>
            </a:extLst>
          </p:cNvPr>
          <p:cNvSpPr>
            <a:spLocks noGrp="1"/>
          </p:cNvSpPr>
          <p:nvPr>
            <p:ph type="sldNum" sz="quarter" idx="12"/>
          </p:nvPr>
        </p:nvSpPr>
        <p:spPr>
          <a:xfrm>
            <a:off x="8610600" y="6356350"/>
            <a:ext cx="2743200" cy="365125"/>
          </a:xfrm>
          <a:prstGeom prst="rect">
            <a:avLst/>
          </a:prstGeom>
        </p:spPr>
        <p:txBody>
          <a:bodyPr/>
          <a:lstStyle/>
          <a:p>
            <a:fld id="{B2B398A6-F0E8-514E-8403-2E9AAD7547F4}" type="slidenum">
              <a:rPr lang="en-US" smtClean="0"/>
              <a:t>‹#›</a:t>
            </a:fld>
            <a:endParaRPr lang="en-US"/>
          </a:p>
        </p:txBody>
      </p:sp>
    </p:spTree>
    <p:extLst>
      <p:ext uri="{BB962C8B-B14F-4D97-AF65-F5344CB8AC3E}">
        <p14:creationId xmlns:p14="http://schemas.microsoft.com/office/powerpoint/2010/main" val="421335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72"/>
        <p:cNvGrpSpPr/>
        <p:nvPr/>
      </p:nvGrpSpPr>
      <p:grpSpPr>
        <a:xfrm>
          <a:off x="0" y="0"/>
          <a:ext cx="0" cy="0"/>
          <a:chOff x="0" y="0"/>
          <a:chExt cx="0" cy="0"/>
        </a:xfrm>
      </p:grpSpPr>
      <p:sp>
        <p:nvSpPr>
          <p:cNvPr id="74" name="Google Shape;74;p17"/>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100000"/>
              </a:lnSpc>
              <a:spcBef>
                <a:spcPts val="533"/>
              </a:spcBef>
              <a:spcAft>
                <a:spcPts val="0"/>
              </a:spcAft>
              <a:buClr>
                <a:schemeClr val="dk1"/>
              </a:buClr>
              <a:buSzPts val="1400"/>
              <a:buFont typeface="NTR"/>
              <a:buChar char="–"/>
              <a:defRPr/>
            </a:lvl2pPr>
            <a:lvl3pPr marL="1828754" lvl="2" indent="-423323" algn="l" rtl="0">
              <a:lnSpc>
                <a:spcPct val="100000"/>
              </a:lnSpc>
              <a:spcBef>
                <a:spcPts val="533"/>
              </a:spcBef>
              <a:spcAft>
                <a:spcPts val="0"/>
              </a:spcAft>
              <a:buClr>
                <a:schemeClr val="dk1"/>
              </a:buClr>
              <a:buSzPts val="1400"/>
              <a:buFont typeface="Courier New"/>
              <a:buChar char="o"/>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1966445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7" name="Google Shape;693;p53">
            <a:extLst>
              <a:ext uri="{FF2B5EF4-FFF2-40B4-BE49-F238E27FC236}">
                <a16:creationId xmlns:a16="http://schemas.microsoft.com/office/drawing/2014/main" id="{03E89C42-732C-1241-9B49-4619D0C4CEF3}"/>
              </a:ext>
            </a:extLst>
          </p:cNvPr>
          <p:cNvSpPr/>
          <p:nvPr userDrawn="1"/>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 name="Google Shape;1113;p65">
            <a:extLst>
              <a:ext uri="{FF2B5EF4-FFF2-40B4-BE49-F238E27FC236}">
                <a16:creationId xmlns:a16="http://schemas.microsoft.com/office/drawing/2014/main" id="{1A7EA037-2FCF-8045-A312-144B72FD55CB}"/>
              </a:ext>
            </a:extLst>
          </p:cNvPr>
          <p:cNvPicPr preferRelativeResize="0"/>
          <p:nvPr userDrawn="1"/>
        </p:nvPicPr>
        <p:blipFill rotWithShape="1">
          <a:blip r:embed="rId3">
            <a:alphaModFix/>
          </a:blip>
          <a:srcRect/>
          <a:stretch/>
        </p:blipFill>
        <p:spPr>
          <a:xfrm>
            <a:off x="0" y="3864"/>
            <a:ext cx="5681471" cy="6863523"/>
          </a:xfrm>
          <a:prstGeom prst="rect">
            <a:avLst/>
          </a:prstGeom>
          <a:noFill/>
          <a:ln>
            <a:noFill/>
          </a:ln>
        </p:spPr>
      </p:pic>
      <p:pic>
        <p:nvPicPr>
          <p:cNvPr id="9" name="Google Shape;696;p53">
            <a:extLst>
              <a:ext uri="{FF2B5EF4-FFF2-40B4-BE49-F238E27FC236}">
                <a16:creationId xmlns:a16="http://schemas.microsoft.com/office/drawing/2014/main" id="{EBB395FA-1E5F-B14D-9D95-B739E542B2A5}"/>
              </a:ext>
            </a:extLst>
          </p:cNvPr>
          <p:cNvPicPr preferRelativeResize="0"/>
          <p:nvPr userDrawn="1"/>
        </p:nvPicPr>
        <p:blipFill rotWithShape="1">
          <a:blip r:embed="rId4">
            <a:alphaModFix/>
          </a:blip>
          <a:srcRect/>
          <a:stretch/>
        </p:blipFill>
        <p:spPr>
          <a:xfrm>
            <a:off x="2694571" y="2949241"/>
            <a:ext cx="2064886" cy="2064886"/>
          </a:xfrm>
          <a:prstGeom prst="rect">
            <a:avLst/>
          </a:prstGeom>
          <a:noFill/>
          <a:ln>
            <a:noFill/>
          </a:ln>
        </p:spPr>
      </p:pic>
      <p:sp>
        <p:nvSpPr>
          <p:cNvPr id="10" name="Google Shape;701;p53">
            <a:extLst>
              <a:ext uri="{FF2B5EF4-FFF2-40B4-BE49-F238E27FC236}">
                <a16:creationId xmlns:a16="http://schemas.microsoft.com/office/drawing/2014/main" id="{1D03E609-44EC-BC47-A4B7-05ADA0D3891B}"/>
              </a:ext>
            </a:extLst>
          </p:cNvPr>
          <p:cNvSpPr txBox="1"/>
          <p:nvPr userDrawn="1"/>
        </p:nvSpPr>
        <p:spPr>
          <a:xfrm>
            <a:off x="407916" y="4795552"/>
            <a:ext cx="4174358" cy="1039693"/>
          </a:xfrm>
          <a:prstGeom prst="rect">
            <a:avLst/>
          </a:prstGeom>
          <a:noFill/>
          <a:ln>
            <a:noFill/>
          </a:ln>
        </p:spPr>
        <p:txBody>
          <a:bodyPr spcFirstLastPara="1" wrap="square" lIns="0" tIns="0" rIns="0" bIns="0" anchor="t" anchorCtr="0">
            <a:noAutofit/>
          </a:bodyPr>
          <a:lstStyle/>
          <a:p>
            <a:r>
              <a:rPr lang="en-US" sz="2400" dirty="0">
                <a:solidFill>
                  <a:schemeClr val="bg1"/>
                </a:solidFill>
                <a:latin typeface="Calibri" panose="020F0502020204030204" pitchFamily="34" charset="0"/>
                <a:cs typeface="Calibri" panose="020F0502020204030204" pitchFamily="34" charset="0"/>
              </a:rPr>
              <a:t>NOAA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National Satellite and Information Service</a:t>
            </a:r>
          </a:p>
        </p:txBody>
      </p:sp>
      <p:pic>
        <p:nvPicPr>
          <p:cNvPr id="11" name="Google Shape;703;p53">
            <a:extLst>
              <a:ext uri="{FF2B5EF4-FFF2-40B4-BE49-F238E27FC236}">
                <a16:creationId xmlns:a16="http://schemas.microsoft.com/office/drawing/2014/main" id="{411923B4-1641-7D4D-A84A-4540E5B2A267}"/>
              </a:ext>
            </a:extLst>
          </p:cNvPr>
          <p:cNvPicPr preferRelativeResize="0"/>
          <p:nvPr userDrawn="1"/>
        </p:nvPicPr>
        <p:blipFill>
          <a:blip r:embed="rId5">
            <a:alphaModFix/>
          </a:blip>
          <a:stretch>
            <a:fillRect/>
          </a:stretch>
        </p:blipFill>
        <p:spPr>
          <a:xfrm>
            <a:off x="1797978" y="-6531"/>
            <a:ext cx="2554425" cy="2322609"/>
          </a:xfrm>
          <a:prstGeom prst="rect">
            <a:avLst/>
          </a:prstGeom>
          <a:noFill/>
          <a:ln>
            <a:noFill/>
          </a:ln>
        </p:spPr>
      </p:pic>
    </p:spTree>
    <p:extLst>
      <p:ext uri="{BB962C8B-B14F-4D97-AF65-F5344CB8AC3E}">
        <p14:creationId xmlns:p14="http://schemas.microsoft.com/office/powerpoint/2010/main" val="1689498834"/>
      </p:ext>
    </p:extLst>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0060EF-81F1-4141-8E1B-CC190331A11D}"/>
              </a:ext>
            </a:extLst>
          </p:cNvPr>
          <p:cNvPicPr>
            <a:picLocks noChangeAspect="1"/>
          </p:cNvPicPr>
          <p:nvPr userDrawn="1"/>
        </p:nvPicPr>
        <p:blipFill>
          <a:blip r:embed="rId6"/>
          <a:stretch>
            <a:fillRect/>
          </a:stretch>
        </p:blipFill>
        <p:spPr>
          <a:xfrm>
            <a:off x="0" y="6420050"/>
            <a:ext cx="11658600" cy="457200"/>
          </a:xfrm>
          <a:prstGeom prst="rect">
            <a:avLst/>
          </a:prstGeom>
        </p:spPr>
      </p:pic>
      <p:sp>
        <p:nvSpPr>
          <p:cNvPr id="2" name="Title Placeholder 1">
            <a:extLst>
              <a:ext uri="{FF2B5EF4-FFF2-40B4-BE49-F238E27FC236}">
                <a16:creationId xmlns:a16="http://schemas.microsoft.com/office/drawing/2014/main" id="{94873B46-884B-E84F-B974-E245A71D7735}"/>
              </a:ext>
            </a:extLst>
          </p:cNvPr>
          <p:cNvSpPr>
            <a:spLocks noGrp="1"/>
          </p:cNvSpPr>
          <p:nvPr>
            <p:ph type="title"/>
          </p:nvPr>
        </p:nvSpPr>
        <p:spPr>
          <a:xfrm>
            <a:off x="1435324" y="64947"/>
            <a:ext cx="9833008" cy="8187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AD646E-AFD3-1344-BA4A-45557BA5AF5D}"/>
              </a:ext>
            </a:extLst>
          </p:cNvPr>
          <p:cNvSpPr>
            <a:spLocks noGrp="1"/>
          </p:cNvSpPr>
          <p:nvPr>
            <p:ph type="body" idx="1"/>
          </p:nvPr>
        </p:nvSpPr>
        <p:spPr>
          <a:xfrm>
            <a:off x="838200" y="1016035"/>
            <a:ext cx="10515600" cy="51609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61819" y="6443000"/>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1" i="0" smtClean="0">
                <a:solidFill>
                  <a:srgbClr val="CCCCCC"/>
                </a:solidFill>
                <a:latin typeface="Calibri" panose="020F0502020204030204" pitchFamily="34" charset="0"/>
                <a:cs typeface="Calibri" panose="020F0502020204030204" pitchFamily="34" charset="0"/>
              </a:rPr>
              <a:pPr algn="r"/>
              <a:t>‹#›</a:t>
            </a:fld>
            <a:endParaRPr lang="en-US" b="1" i="0" dirty="0">
              <a:solidFill>
                <a:srgbClr val="CCCCCC"/>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D8FC5F0E-928F-7C44-8531-56CA711FA974}"/>
              </a:ext>
            </a:extLst>
          </p:cNvPr>
          <p:cNvGrpSpPr/>
          <p:nvPr userDrawn="1"/>
        </p:nvGrpSpPr>
        <p:grpSpPr>
          <a:xfrm>
            <a:off x="108830" y="6112041"/>
            <a:ext cx="667507" cy="667507"/>
            <a:chOff x="310960" y="5520595"/>
            <a:chExt cx="1239704" cy="1239704"/>
          </a:xfrm>
        </p:grpSpPr>
        <p:sp>
          <p:nvSpPr>
            <p:cNvPr id="10" name="Oval 9">
              <a:extLst>
                <a:ext uri="{FF2B5EF4-FFF2-40B4-BE49-F238E27FC236}">
                  <a16:creationId xmlns:a16="http://schemas.microsoft.com/office/drawing/2014/main" id="{1D8F3A59-92FC-4C40-9173-BACB393D3BCE}"/>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Google Shape;713;p54">
              <a:extLst>
                <a:ext uri="{FF2B5EF4-FFF2-40B4-BE49-F238E27FC236}">
                  <a16:creationId xmlns:a16="http://schemas.microsoft.com/office/drawing/2014/main" id="{EBE35BB8-2E8D-1941-AAF6-36AED8EF9E09}"/>
                </a:ext>
              </a:extLst>
            </p:cNvPr>
            <p:cNvPicPr preferRelativeResize="0"/>
            <p:nvPr userDrawn="1"/>
          </p:nvPicPr>
          <p:blipFill rotWithShape="1">
            <a:blip r:embed="rId7">
              <a:alphaModFix/>
            </a:blip>
            <a:srcRect/>
            <a:stretch/>
          </p:blipFill>
          <p:spPr>
            <a:xfrm>
              <a:off x="352776" y="5562411"/>
              <a:ext cx="1156072" cy="1156072"/>
            </a:xfrm>
            <a:prstGeom prst="rect">
              <a:avLst/>
            </a:prstGeom>
            <a:noFill/>
            <a:ln>
              <a:noFill/>
            </a:ln>
          </p:spPr>
        </p:pic>
      </p:grpSp>
      <p:sp>
        <p:nvSpPr>
          <p:cNvPr id="12" name="TextBox 11">
            <a:extLst>
              <a:ext uri="{FF2B5EF4-FFF2-40B4-BE49-F238E27FC236}">
                <a16:creationId xmlns:a16="http://schemas.microsoft.com/office/drawing/2014/main" id="{485E15D8-BD0F-5F47-96B2-1ECAD9B7D893}"/>
              </a:ext>
            </a:extLst>
          </p:cNvPr>
          <p:cNvSpPr txBox="1"/>
          <p:nvPr userDrawn="1"/>
        </p:nvSpPr>
        <p:spPr>
          <a:xfrm>
            <a:off x="923667" y="6485276"/>
            <a:ext cx="7663063" cy="307777"/>
          </a:xfrm>
          <a:prstGeom prst="rect">
            <a:avLst/>
          </a:prstGeom>
          <a:noFill/>
        </p:spPr>
        <p:txBody>
          <a:bodyPr wrap="square" rtlCol="0">
            <a:spAutoFit/>
          </a:bodyPr>
          <a:lstStyle/>
          <a:p>
            <a:r>
              <a:rPr lang="en-US" sz="1400" b="0" i="0" dirty="0">
                <a:solidFill>
                  <a:schemeClr val="bg1"/>
                </a:solidFill>
                <a:latin typeface="Calibri" panose="020F0502020204030204" pitchFamily="34" charset="0"/>
                <a:cs typeface="Calibri" panose="020F0502020204030204" pitchFamily="34" charset="0"/>
              </a:rPr>
              <a:t>NOAA National Environmental Satellite, Data, and Information Service</a:t>
            </a:r>
          </a:p>
        </p:txBody>
      </p:sp>
      <p:sp>
        <p:nvSpPr>
          <p:cNvPr id="13" name="TextBox 12">
            <a:extLst>
              <a:ext uri="{FF2B5EF4-FFF2-40B4-BE49-F238E27FC236}">
                <a16:creationId xmlns:a16="http://schemas.microsoft.com/office/drawing/2014/main" id="{1FC5EF8B-F04E-FC47-BBD1-771F726C8457}"/>
              </a:ext>
            </a:extLst>
          </p:cNvPr>
          <p:cNvSpPr txBox="1"/>
          <p:nvPr userDrawn="1"/>
        </p:nvSpPr>
        <p:spPr>
          <a:xfrm>
            <a:off x="7036067" y="6492875"/>
            <a:ext cx="4325752" cy="307777"/>
          </a:xfrm>
          <a:prstGeom prst="rect">
            <a:avLst/>
          </a:prstGeom>
          <a:noFill/>
        </p:spPr>
        <p:txBody>
          <a:bodyPr wrap="square" rtlCol="0">
            <a:spAutoFit/>
          </a:bodyPr>
          <a:lstStyle/>
          <a:p>
            <a:pPr algn="r"/>
            <a:r>
              <a:rPr lang="en-US" sz="1400" b="0" i="0" dirty="0">
                <a:solidFill>
                  <a:schemeClr val="bg1"/>
                </a:solidFill>
                <a:latin typeface="Calibri" panose="020F0502020204030204" pitchFamily="34" charset="0"/>
                <a:cs typeface="Calibri" panose="020F0502020204030204" pitchFamily="34" charset="0"/>
              </a:rPr>
              <a:t>HAQAST Meeting at EPA 1 March 2023</a:t>
            </a:r>
          </a:p>
        </p:txBody>
      </p:sp>
      <p:sp>
        <p:nvSpPr>
          <p:cNvPr id="15" name="Rectangle 14">
            <a:extLst>
              <a:ext uri="{FF2B5EF4-FFF2-40B4-BE49-F238E27FC236}">
                <a16:creationId xmlns:a16="http://schemas.microsoft.com/office/drawing/2014/main" id="{3D4FDF60-65E1-6143-92C8-2356F51BD003}"/>
              </a:ext>
            </a:extLst>
          </p:cNvPr>
          <p:cNvSpPr/>
          <p:nvPr userDrawn="1"/>
        </p:nvSpPr>
        <p:spPr>
          <a:xfrm>
            <a:off x="0" y="1"/>
            <a:ext cx="923667" cy="708024"/>
          </a:xfrm>
          <a:prstGeom prst="rect">
            <a:avLst/>
          </a:prstGeom>
          <a:solidFill>
            <a:srgbClr val="1A4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Google Shape;693;p53">
            <a:extLst>
              <a:ext uri="{FF2B5EF4-FFF2-40B4-BE49-F238E27FC236}">
                <a16:creationId xmlns:a16="http://schemas.microsoft.com/office/drawing/2014/main" id="{597BC08F-8901-B043-AD40-0CBFF7BF4FC2}"/>
              </a:ext>
            </a:extLst>
          </p:cNvPr>
          <p:cNvSpPr/>
          <p:nvPr userDrawn="1"/>
        </p:nvSpPr>
        <p:spPr>
          <a:xfrm>
            <a:off x="923668" y="-7597"/>
            <a:ext cx="492382" cy="715622"/>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 name="Google Shape;703;p53">
            <a:extLst>
              <a:ext uri="{FF2B5EF4-FFF2-40B4-BE49-F238E27FC236}">
                <a16:creationId xmlns:a16="http://schemas.microsoft.com/office/drawing/2014/main" id="{F684540E-0D7B-3B49-B466-B32A09E7D896}"/>
              </a:ext>
            </a:extLst>
          </p:cNvPr>
          <p:cNvPicPr preferRelativeResize="0"/>
          <p:nvPr userDrawn="1"/>
        </p:nvPicPr>
        <p:blipFill rotWithShape="1">
          <a:blip r:embed="rId8">
            <a:alphaModFix/>
          </a:blip>
          <a:srcRect b="3811"/>
          <a:stretch/>
        </p:blipFill>
        <p:spPr>
          <a:xfrm>
            <a:off x="219223" y="1"/>
            <a:ext cx="1216101" cy="708024"/>
          </a:xfrm>
          <a:prstGeom prst="rect">
            <a:avLst/>
          </a:prstGeom>
          <a:noFill/>
          <a:ln>
            <a:noFill/>
          </a:ln>
        </p:spPr>
      </p:pic>
      <p:pic>
        <p:nvPicPr>
          <p:cNvPr id="5" name="Picture 4">
            <a:extLst>
              <a:ext uri="{FF2B5EF4-FFF2-40B4-BE49-F238E27FC236}">
                <a16:creationId xmlns:a16="http://schemas.microsoft.com/office/drawing/2014/main" id="{0B6EEEA5-ACE4-4117-B87F-B77E8117874D}"/>
              </a:ext>
            </a:extLst>
          </p:cNvPr>
          <p:cNvPicPr>
            <a:picLocks noChangeAspect="1"/>
          </p:cNvPicPr>
          <p:nvPr userDrawn="1"/>
        </p:nvPicPr>
        <p:blipFill>
          <a:blip r:embed="rId9"/>
          <a:stretch>
            <a:fillRect/>
          </a:stretch>
        </p:blipFill>
        <p:spPr>
          <a:xfrm>
            <a:off x="10756676" y="-268818"/>
            <a:ext cx="1563624" cy="1208255"/>
          </a:xfrm>
          <a:prstGeom prst="rect">
            <a:avLst/>
          </a:prstGeom>
        </p:spPr>
      </p:pic>
    </p:spTree>
    <p:extLst>
      <p:ext uri="{BB962C8B-B14F-4D97-AF65-F5344CB8AC3E}">
        <p14:creationId xmlns:p14="http://schemas.microsoft.com/office/powerpoint/2010/main" val="25165670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5" r:id="rId4"/>
  </p:sldLayoutIdLst>
  <p:hf hdr="0" ftr="0" dt="0"/>
  <p:txStyles>
    <p:titleStyle>
      <a:lvl1pPr algn="l" defTabSz="914400" rtl="0" eaLnBrk="1" latinLnBrk="0" hangingPunct="1">
        <a:lnSpc>
          <a:spcPct val="90000"/>
        </a:lnSpc>
        <a:spcBef>
          <a:spcPct val="0"/>
        </a:spcBef>
        <a:buNone/>
        <a:defRPr sz="4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73B46-884B-E84F-B974-E245A71D7735}"/>
              </a:ext>
            </a:extLst>
          </p:cNvPr>
          <p:cNvSpPr>
            <a:spLocks noGrp="1"/>
          </p:cNvSpPr>
          <p:nvPr>
            <p:ph type="title"/>
          </p:nvPr>
        </p:nvSpPr>
        <p:spPr>
          <a:xfrm>
            <a:off x="1435324" y="64947"/>
            <a:ext cx="9833008" cy="8187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AD646E-AFD3-1344-BA4A-45557BA5AF5D}"/>
              </a:ext>
            </a:extLst>
          </p:cNvPr>
          <p:cNvSpPr>
            <a:spLocks noGrp="1"/>
          </p:cNvSpPr>
          <p:nvPr>
            <p:ph type="body" idx="1"/>
          </p:nvPr>
        </p:nvSpPr>
        <p:spPr>
          <a:xfrm>
            <a:off x="838200" y="1016035"/>
            <a:ext cx="10515600" cy="51609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oogle Shape;711;p54">
            <a:extLst>
              <a:ext uri="{FF2B5EF4-FFF2-40B4-BE49-F238E27FC236}">
                <a16:creationId xmlns:a16="http://schemas.microsoft.com/office/drawing/2014/main" id="{A3BA3C56-EDE4-8940-85F8-CCBCD770AF24}"/>
              </a:ext>
            </a:extLst>
          </p:cNvPr>
          <p:cNvSpPr txBox="1">
            <a:spLocks/>
          </p:cNvSpPr>
          <p:nvPr userDrawn="1"/>
        </p:nvSpPr>
        <p:spPr>
          <a:xfrm>
            <a:off x="11361819" y="6443000"/>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D8FC5F0E-928F-7C44-8531-56CA711FA974}"/>
              </a:ext>
            </a:extLst>
          </p:cNvPr>
          <p:cNvGrpSpPr/>
          <p:nvPr userDrawn="1"/>
        </p:nvGrpSpPr>
        <p:grpSpPr>
          <a:xfrm>
            <a:off x="108830" y="6112041"/>
            <a:ext cx="667507" cy="667507"/>
            <a:chOff x="310960" y="5520595"/>
            <a:chExt cx="1239704" cy="1239704"/>
          </a:xfrm>
        </p:grpSpPr>
        <p:sp>
          <p:nvSpPr>
            <p:cNvPr id="10" name="Oval 9">
              <a:extLst>
                <a:ext uri="{FF2B5EF4-FFF2-40B4-BE49-F238E27FC236}">
                  <a16:creationId xmlns:a16="http://schemas.microsoft.com/office/drawing/2014/main" id="{1D8F3A59-92FC-4C40-9173-BACB393D3BCE}"/>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Google Shape;713;p54">
              <a:extLst>
                <a:ext uri="{FF2B5EF4-FFF2-40B4-BE49-F238E27FC236}">
                  <a16:creationId xmlns:a16="http://schemas.microsoft.com/office/drawing/2014/main" id="{EBE35BB8-2E8D-1941-AAF6-36AED8EF9E09}"/>
                </a:ext>
              </a:extLst>
            </p:cNvPr>
            <p:cNvPicPr preferRelativeResize="0"/>
            <p:nvPr userDrawn="1"/>
          </p:nvPicPr>
          <p:blipFill rotWithShape="1">
            <a:blip r:embed="rId5">
              <a:alphaModFix/>
            </a:blip>
            <a:srcRect/>
            <a:stretch/>
          </p:blipFill>
          <p:spPr>
            <a:xfrm>
              <a:off x="352776" y="5562411"/>
              <a:ext cx="1156072" cy="1156072"/>
            </a:xfrm>
            <a:prstGeom prst="rect">
              <a:avLst/>
            </a:prstGeom>
            <a:noFill/>
            <a:ln>
              <a:noFill/>
            </a:ln>
          </p:spPr>
        </p:pic>
      </p:grpSp>
      <p:sp>
        <p:nvSpPr>
          <p:cNvPr id="12" name="TextBox 11">
            <a:extLst>
              <a:ext uri="{FF2B5EF4-FFF2-40B4-BE49-F238E27FC236}">
                <a16:creationId xmlns:a16="http://schemas.microsoft.com/office/drawing/2014/main" id="{485E15D8-BD0F-5F47-96B2-1ECAD9B7D893}"/>
              </a:ext>
            </a:extLst>
          </p:cNvPr>
          <p:cNvSpPr txBox="1"/>
          <p:nvPr userDrawn="1"/>
        </p:nvSpPr>
        <p:spPr>
          <a:xfrm>
            <a:off x="923667" y="6485276"/>
            <a:ext cx="7663063" cy="307777"/>
          </a:xfrm>
          <a:prstGeom prst="rect">
            <a:avLst/>
          </a:prstGeom>
          <a:noFill/>
        </p:spPr>
        <p:txBody>
          <a:bodyPr wrap="square" rtlCol="0">
            <a:spAutoFit/>
          </a:bodyPr>
          <a:lstStyle/>
          <a:p>
            <a:r>
              <a:rPr lang="en-US" sz="1400" b="0" i="0" dirty="0">
                <a:solidFill>
                  <a:schemeClr val="bg1"/>
                </a:solidFill>
                <a:latin typeface="Calibri" panose="020F0502020204030204" pitchFamily="34" charset="0"/>
                <a:cs typeface="Calibri" panose="020F0502020204030204" pitchFamily="34" charset="0"/>
              </a:rPr>
              <a:t>NOAA National Environmental Satellite, Data, and Information Service</a:t>
            </a:r>
          </a:p>
        </p:txBody>
      </p:sp>
      <p:sp>
        <p:nvSpPr>
          <p:cNvPr id="13" name="TextBox 12">
            <a:extLst>
              <a:ext uri="{FF2B5EF4-FFF2-40B4-BE49-F238E27FC236}">
                <a16:creationId xmlns:a16="http://schemas.microsoft.com/office/drawing/2014/main" id="{1FC5EF8B-F04E-FC47-BBD1-771F726C8457}"/>
              </a:ext>
            </a:extLst>
          </p:cNvPr>
          <p:cNvSpPr txBox="1"/>
          <p:nvPr userDrawn="1"/>
        </p:nvSpPr>
        <p:spPr>
          <a:xfrm>
            <a:off x="7036067" y="6492875"/>
            <a:ext cx="4325752" cy="307777"/>
          </a:xfrm>
          <a:prstGeom prst="rect">
            <a:avLst/>
          </a:prstGeom>
          <a:noFill/>
        </p:spPr>
        <p:txBody>
          <a:bodyPr wrap="square" rtlCol="0">
            <a:spAutoFit/>
          </a:bodyPr>
          <a:lstStyle/>
          <a:p>
            <a:pPr algn="r"/>
            <a:r>
              <a:rPr lang="en-US" sz="1400" b="0" i="0" dirty="0">
                <a:solidFill>
                  <a:schemeClr val="bg1"/>
                </a:solidFill>
                <a:latin typeface="Calibri" panose="020F0502020204030204" pitchFamily="34" charset="0"/>
                <a:cs typeface="Calibri" panose="020F0502020204030204" pitchFamily="34" charset="0"/>
              </a:rPr>
              <a:t>CEOS AC-VC Trace Gas Air Quality</a:t>
            </a:r>
          </a:p>
        </p:txBody>
      </p:sp>
      <p:sp>
        <p:nvSpPr>
          <p:cNvPr id="15" name="Rectangle 14">
            <a:extLst>
              <a:ext uri="{FF2B5EF4-FFF2-40B4-BE49-F238E27FC236}">
                <a16:creationId xmlns:a16="http://schemas.microsoft.com/office/drawing/2014/main" id="{3D4FDF60-65E1-6143-92C8-2356F51BD003}"/>
              </a:ext>
            </a:extLst>
          </p:cNvPr>
          <p:cNvSpPr/>
          <p:nvPr userDrawn="1"/>
        </p:nvSpPr>
        <p:spPr>
          <a:xfrm>
            <a:off x="0" y="1"/>
            <a:ext cx="923667" cy="708024"/>
          </a:xfrm>
          <a:prstGeom prst="rect">
            <a:avLst/>
          </a:prstGeom>
          <a:solidFill>
            <a:srgbClr val="1A4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Google Shape;693;p53">
            <a:extLst>
              <a:ext uri="{FF2B5EF4-FFF2-40B4-BE49-F238E27FC236}">
                <a16:creationId xmlns:a16="http://schemas.microsoft.com/office/drawing/2014/main" id="{597BC08F-8901-B043-AD40-0CBFF7BF4FC2}"/>
              </a:ext>
            </a:extLst>
          </p:cNvPr>
          <p:cNvSpPr/>
          <p:nvPr userDrawn="1"/>
        </p:nvSpPr>
        <p:spPr>
          <a:xfrm>
            <a:off x="923668" y="-7597"/>
            <a:ext cx="492382" cy="715622"/>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 name="Google Shape;703;p53">
            <a:extLst>
              <a:ext uri="{FF2B5EF4-FFF2-40B4-BE49-F238E27FC236}">
                <a16:creationId xmlns:a16="http://schemas.microsoft.com/office/drawing/2014/main" id="{F684540E-0D7B-3B49-B466-B32A09E7D896}"/>
              </a:ext>
            </a:extLst>
          </p:cNvPr>
          <p:cNvPicPr preferRelativeResize="0"/>
          <p:nvPr userDrawn="1"/>
        </p:nvPicPr>
        <p:blipFill rotWithShape="1">
          <a:blip r:embed="rId6">
            <a:alphaModFix/>
          </a:blip>
          <a:srcRect b="3811"/>
          <a:stretch/>
        </p:blipFill>
        <p:spPr>
          <a:xfrm>
            <a:off x="219223" y="1"/>
            <a:ext cx="1216101" cy="708024"/>
          </a:xfrm>
          <a:prstGeom prst="rect">
            <a:avLst/>
          </a:prstGeom>
          <a:noFill/>
          <a:ln>
            <a:noFill/>
          </a:ln>
        </p:spPr>
      </p:pic>
    </p:spTree>
    <p:extLst>
      <p:ext uri="{BB962C8B-B14F-4D97-AF65-F5344CB8AC3E}">
        <p14:creationId xmlns:p14="http://schemas.microsoft.com/office/powerpoint/2010/main" val="3799296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61"/>
        <p:cNvGrpSpPr/>
        <p:nvPr/>
      </p:nvGrpSpPr>
      <p:grpSpPr>
        <a:xfrm>
          <a:off x="0" y="0"/>
          <a:ext cx="0" cy="0"/>
          <a:chOff x="0" y="0"/>
          <a:chExt cx="0" cy="0"/>
        </a:xfrm>
      </p:grpSpPr>
      <p:pic>
        <p:nvPicPr>
          <p:cNvPr id="62" name="Google Shape;62;p16"/>
          <p:cNvPicPr preferRelativeResize="0"/>
          <p:nvPr/>
        </p:nvPicPr>
        <p:blipFill rotWithShape="1">
          <a:blip r:embed="rId7">
            <a:alphaModFix/>
          </a:blip>
          <a:srcRect/>
          <a:stretch/>
        </p:blipFill>
        <p:spPr>
          <a:xfrm>
            <a:off x="0" y="6410843"/>
            <a:ext cx="11652696" cy="447572"/>
          </a:xfrm>
          <a:prstGeom prst="rect">
            <a:avLst/>
          </a:prstGeom>
          <a:noFill/>
          <a:ln>
            <a:noFill/>
          </a:ln>
        </p:spPr>
      </p:pic>
      <p:sp>
        <p:nvSpPr>
          <p:cNvPr id="63" name="Google Shape;63;p16"/>
          <p:cNvSpPr txBox="1">
            <a:spLocks noGrp="1"/>
          </p:cNvSpPr>
          <p:nvPr>
            <p:ph type="title"/>
          </p:nvPr>
        </p:nvSpPr>
        <p:spPr>
          <a:xfrm>
            <a:off x="753760" y="105786"/>
            <a:ext cx="10515600" cy="490265"/>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64" name="Google Shape;64;p16"/>
          <p:cNvSpPr txBox="1">
            <a:spLocks noGrp="1"/>
          </p:cNvSpPr>
          <p:nvPr>
            <p:ph type="body" idx="1"/>
          </p:nvPr>
        </p:nvSpPr>
        <p:spPr>
          <a:xfrm>
            <a:off x="838200" y="1379312"/>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grpSp>
        <p:nvGrpSpPr>
          <p:cNvPr id="66" name="Google Shape;66;p16"/>
          <p:cNvGrpSpPr/>
          <p:nvPr/>
        </p:nvGrpSpPr>
        <p:grpSpPr>
          <a:xfrm>
            <a:off x="108817" y="6111816"/>
            <a:ext cx="667400" cy="667400"/>
            <a:chOff x="310960" y="5520595"/>
            <a:chExt cx="1239600" cy="1239600"/>
          </a:xfrm>
        </p:grpSpPr>
        <p:sp>
          <p:nvSpPr>
            <p:cNvPr id="67" name="Google Shape;67;p16"/>
            <p:cNvSpPr/>
            <p:nvPr/>
          </p:nvSpPr>
          <p:spPr>
            <a:xfrm>
              <a:off x="310960" y="5520595"/>
              <a:ext cx="1239600" cy="12396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67" b="0" i="0" u="none" strike="noStrike" cap="none">
                <a:solidFill>
                  <a:schemeClr val="lt1"/>
                </a:solidFill>
                <a:latin typeface="Calibri"/>
                <a:ea typeface="Calibri"/>
                <a:cs typeface="Calibri"/>
                <a:sym typeface="Calibri"/>
              </a:endParaRPr>
            </a:p>
          </p:txBody>
        </p:sp>
        <p:pic>
          <p:nvPicPr>
            <p:cNvPr id="68" name="Google Shape;68;p16"/>
            <p:cNvPicPr preferRelativeResize="0"/>
            <p:nvPr/>
          </p:nvPicPr>
          <p:blipFill rotWithShape="1">
            <a:blip r:embed="rId8">
              <a:alphaModFix/>
            </a:blip>
            <a:srcRect/>
            <a:stretch/>
          </p:blipFill>
          <p:spPr>
            <a:xfrm>
              <a:off x="352776" y="5562411"/>
              <a:ext cx="1156073" cy="1156073"/>
            </a:xfrm>
            <a:prstGeom prst="rect">
              <a:avLst/>
            </a:prstGeom>
            <a:noFill/>
            <a:ln>
              <a:noFill/>
            </a:ln>
          </p:spPr>
        </p:pic>
      </p:grpSp>
      <p:sp>
        <p:nvSpPr>
          <p:cNvPr id="70" name="Google Shape;70;p16"/>
          <p:cNvSpPr txBox="1"/>
          <p:nvPr/>
        </p:nvSpPr>
        <p:spPr>
          <a:xfrm>
            <a:off x="923667" y="6485276"/>
            <a:ext cx="7663200" cy="3076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None/>
            </a:pPr>
            <a:r>
              <a:rPr lang="en" sz="1467" b="0" i="0" u="none" strike="noStrike" cap="none" dirty="0">
                <a:solidFill>
                  <a:schemeClr val="lt1"/>
                </a:solidFill>
                <a:latin typeface="Calibri"/>
                <a:ea typeface="Calibri"/>
                <a:cs typeface="Calibri"/>
                <a:sym typeface="Calibri"/>
              </a:rPr>
              <a:t>NOAA National Environmental Satellite, Data, and Information Service</a:t>
            </a:r>
            <a:endParaRPr sz="1467" dirty="0"/>
          </a:p>
        </p:txBody>
      </p:sp>
      <p:sp>
        <p:nvSpPr>
          <p:cNvPr id="2" name="TextBox 1">
            <a:extLst>
              <a:ext uri="{FF2B5EF4-FFF2-40B4-BE49-F238E27FC236}">
                <a16:creationId xmlns:a16="http://schemas.microsoft.com/office/drawing/2014/main" id="{0ECDC83E-25CB-48BC-B6ED-37A595DC06C3}"/>
              </a:ext>
            </a:extLst>
          </p:cNvPr>
          <p:cNvSpPr txBox="1"/>
          <p:nvPr userDrawn="1"/>
        </p:nvSpPr>
        <p:spPr>
          <a:xfrm>
            <a:off x="6650037" y="6420415"/>
            <a:ext cx="4845992" cy="379656"/>
          </a:xfrm>
          <a:prstGeom prst="rect">
            <a:avLst/>
          </a:prstGeom>
          <a:noFill/>
        </p:spPr>
        <p:txBody>
          <a:bodyPr wrap="square" rtlCol="0">
            <a:spAutoFit/>
          </a:bodyPr>
          <a:lstStyle/>
          <a:p>
            <a:r>
              <a:rPr lang="en-US" sz="1867" b="1" dirty="0">
                <a:solidFill>
                  <a:schemeClr val="tx1"/>
                </a:solidFill>
              </a:rPr>
              <a:t>SHOBHA.KONDRAGUNTA@NOAA.GOV</a:t>
            </a:r>
          </a:p>
        </p:txBody>
      </p:sp>
    </p:spTree>
    <p:extLst>
      <p:ext uri="{BB962C8B-B14F-4D97-AF65-F5344CB8AC3E}">
        <p14:creationId xmlns:p14="http://schemas.microsoft.com/office/powerpoint/2010/main" val="747990720"/>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867" b="0" i="0" u="none" strike="noStrike" cap="none">
          <a:solidFill>
            <a:srgbClr val="000000"/>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53">
            <a:extLst>
              <a:ext uri="{FF2B5EF4-FFF2-40B4-BE49-F238E27FC236}">
                <a16:creationId xmlns:a16="http://schemas.microsoft.com/office/drawing/2014/main" id="{5CE4EDA1-1988-994A-9536-69AFC572FC3E}"/>
              </a:ext>
            </a:extLst>
          </p:cNvPr>
          <p:cNvSpPr txBox="1"/>
          <p:nvPr/>
        </p:nvSpPr>
        <p:spPr>
          <a:xfrm>
            <a:off x="5000691" y="2215771"/>
            <a:ext cx="7008126" cy="1454221"/>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Arial"/>
                <a:cs typeface="Arial"/>
                <a:sym typeface="Arial"/>
              </a:rPr>
              <a:t>Nowcasting applications of geostationary satellite hourly surface PM2.5 data</a:t>
            </a:r>
            <a:endParaRPr kumimoji="0" lang="en-US" sz="49600" b="0" i="0" u="none" strike="noStrike" kern="0" cap="none" spc="0" normalizeH="0" baseline="0" noProof="0" dirty="0">
              <a:ln>
                <a:noFill/>
              </a:ln>
              <a:solidFill>
                <a:srgbClr val="FF0000"/>
              </a:solidFill>
              <a:effectLst/>
              <a:uLnTx/>
              <a:uFillTx/>
              <a:latin typeface="Arial"/>
              <a:cs typeface="Arial"/>
              <a:sym typeface="Arial"/>
            </a:endParaRPr>
          </a:p>
        </p:txBody>
      </p:sp>
      <p:sp>
        <p:nvSpPr>
          <p:cNvPr id="5" name="Google Shape;702;p53">
            <a:extLst>
              <a:ext uri="{FF2B5EF4-FFF2-40B4-BE49-F238E27FC236}">
                <a16:creationId xmlns:a16="http://schemas.microsoft.com/office/drawing/2014/main" id="{CA8B16E1-4B13-4F4B-9151-E12185097568}"/>
              </a:ext>
            </a:extLst>
          </p:cNvPr>
          <p:cNvSpPr txBox="1"/>
          <p:nvPr/>
        </p:nvSpPr>
        <p:spPr>
          <a:xfrm>
            <a:off x="5000691" y="3863608"/>
            <a:ext cx="6481512" cy="802461"/>
          </a:xfrm>
          <a:prstGeom prst="rect">
            <a:avLst/>
          </a:prstGeom>
          <a:noFill/>
          <a:ln>
            <a:noFill/>
          </a:ln>
        </p:spPr>
        <p:txBody>
          <a:bodyPr spcFirstLastPara="1" wrap="square" lIns="91425" tIns="45700" rIns="91425" bIns="45700" anchor="t" anchorCtr="0">
            <a:noAutofit/>
          </a:bodyPr>
          <a:lstStyle/>
          <a:p>
            <a:pPr lvl="0">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H. Zhang</a:t>
            </a:r>
            <a:r>
              <a:rPr kumimoji="0" lang="en-US" sz="1800" b="1" i="0" u="none" strike="noStrike" kern="0" cap="none" spc="0" normalizeH="0" baseline="30000" noProof="0" dirty="0">
                <a:ln>
                  <a:noFill/>
                </a:ln>
                <a:solidFill>
                  <a:srgbClr val="000000"/>
                </a:solidFill>
                <a:effectLst/>
                <a:uLnTx/>
                <a:uFillTx/>
                <a:latin typeface="Arial"/>
                <a:cs typeface="Arial"/>
                <a:sym typeface="Arial"/>
              </a:rPr>
              <a:t>1</a:t>
            </a:r>
            <a:r>
              <a:rPr kumimoji="0" lang="en-US" sz="1800" b="1" i="0" u="none" strike="noStrike" kern="0" cap="none" spc="0" normalizeH="0" baseline="0" noProof="0" dirty="0">
                <a:ln>
                  <a:noFill/>
                </a:ln>
                <a:solidFill>
                  <a:srgbClr val="000000"/>
                </a:solidFill>
                <a:effectLst/>
                <a:uLnTx/>
                <a:uFillTx/>
                <a:latin typeface="Arial"/>
                <a:cs typeface="Arial"/>
                <a:sym typeface="Arial"/>
              </a:rPr>
              <a:t>, Z. Wei</a:t>
            </a:r>
            <a:r>
              <a:rPr kumimoji="0" lang="en-US" sz="1800" b="1" i="0" u="none" strike="noStrike" kern="0" cap="none" spc="0" normalizeH="0" baseline="30000" noProof="0" dirty="0">
                <a:ln>
                  <a:noFill/>
                </a:ln>
                <a:solidFill>
                  <a:srgbClr val="000000"/>
                </a:solidFill>
                <a:effectLst/>
                <a:uLnTx/>
                <a:uFillTx/>
                <a:latin typeface="Arial"/>
                <a:cs typeface="Arial"/>
                <a:sym typeface="Arial"/>
              </a:rPr>
              <a:t>1</a:t>
            </a:r>
            <a:r>
              <a:rPr lang="en-US" sz="1800" b="1" dirty="0"/>
              <a:t>, B. Henderson</a:t>
            </a:r>
            <a:r>
              <a:rPr lang="en-US" sz="1800" b="1" baseline="30000" dirty="0"/>
              <a:t>2</a:t>
            </a:r>
            <a:r>
              <a:rPr lang="en-US" sz="1800" b="1" dirty="0"/>
              <a:t>, S</a:t>
            </a:r>
            <a:r>
              <a:rPr kumimoji="0" lang="en-US" sz="1800" b="1" i="0" u="none" strike="noStrike" kern="0" cap="none" spc="0" normalizeH="0" baseline="0" noProof="0" dirty="0">
                <a:ln>
                  <a:noFill/>
                </a:ln>
                <a:solidFill>
                  <a:srgbClr val="000000"/>
                </a:solidFill>
                <a:effectLst/>
                <a:uLnTx/>
                <a:uFillTx/>
                <a:latin typeface="Arial"/>
                <a:cs typeface="Arial"/>
                <a:sym typeface="Arial"/>
              </a:rPr>
              <a:t>. Anenberg</a:t>
            </a:r>
            <a:r>
              <a:rPr kumimoji="0" lang="en-US" sz="1800" b="1" i="0" u="none" strike="noStrike" kern="0" cap="none" spc="0" normalizeH="0" baseline="30000" noProof="0" dirty="0">
                <a:ln>
                  <a:noFill/>
                </a:ln>
                <a:solidFill>
                  <a:srgbClr val="000000"/>
                </a:solidFill>
                <a:effectLst/>
                <a:uLnTx/>
                <a:uFillTx/>
                <a:latin typeface="Arial"/>
                <a:cs typeface="Arial"/>
                <a:sym typeface="Arial"/>
              </a:rPr>
              <a:t>3</a:t>
            </a:r>
            <a:r>
              <a:rPr kumimoji="0" lang="en-US" sz="1800" b="1" i="0" u="none" strike="noStrike" kern="0" cap="none" spc="0" normalizeH="0" baseline="0" noProof="0" dirty="0">
                <a:ln>
                  <a:noFill/>
                </a:ln>
                <a:solidFill>
                  <a:srgbClr val="000000"/>
                </a:solidFill>
                <a:effectLst/>
                <a:uLnTx/>
                <a:uFillTx/>
                <a:latin typeface="Arial"/>
                <a:cs typeface="Arial"/>
                <a:sym typeface="Arial"/>
              </a:rPr>
              <a:t>, K. O’Dell</a:t>
            </a:r>
            <a:r>
              <a:rPr kumimoji="0" lang="en-US" sz="1800" b="1" i="0" u="none" strike="noStrike" kern="0" cap="none" spc="0" normalizeH="0" baseline="30000" noProof="0" dirty="0">
                <a:ln>
                  <a:noFill/>
                </a:ln>
                <a:solidFill>
                  <a:srgbClr val="000000"/>
                </a:solidFill>
                <a:effectLst/>
                <a:uLnTx/>
                <a:uFillTx/>
                <a:latin typeface="Arial"/>
                <a:cs typeface="Arial"/>
                <a:sym typeface="Arial"/>
              </a:rPr>
              <a:t>3</a:t>
            </a:r>
            <a:r>
              <a:rPr kumimoji="0" lang="en-US" sz="1800" b="1" i="0" u="none" strike="noStrike" kern="0" cap="none" spc="0" normalizeH="0" baseline="0" noProof="0" dirty="0">
                <a:ln>
                  <a:noFill/>
                </a:ln>
                <a:solidFill>
                  <a:srgbClr val="000000"/>
                </a:solidFill>
                <a:effectLst/>
                <a:uLnTx/>
                <a:uFillTx/>
                <a:latin typeface="Arial"/>
                <a:cs typeface="Arial"/>
                <a:sym typeface="Arial"/>
              </a:rPr>
              <a:t>, S. Kondragunta</a:t>
            </a:r>
            <a:r>
              <a:rPr kumimoji="0" lang="en-US" sz="1800" b="1" i="0" u="none" strike="noStrike" kern="0" cap="none" spc="0" normalizeH="0" baseline="30000" noProof="0" dirty="0">
                <a:ln>
                  <a:noFill/>
                </a:ln>
                <a:solidFill>
                  <a:srgbClr val="000000"/>
                </a:solidFill>
                <a:effectLst/>
                <a:uLnTx/>
                <a:uFillTx/>
                <a:latin typeface="Arial"/>
                <a:cs typeface="Arial"/>
                <a:sym typeface="Arial"/>
              </a:rPr>
              <a:t>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dirty="0">
              <a:ea typeface="Calibri"/>
            </a:endParaRPr>
          </a:p>
          <a:p>
            <a:pPr lvl="0">
              <a:defRPr/>
            </a:pPr>
            <a:r>
              <a:rPr lang="en-US" sz="1800" b="1" baseline="30000" dirty="0">
                <a:solidFill>
                  <a:srgbClr val="2F5496"/>
                </a:solidFill>
                <a:latin typeface="Calibri"/>
                <a:ea typeface="Calibri"/>
                <a:cs typeface="Calibri"/>
                <a:sym typeface="Calibri"/>
              </a:rPr>
              <a:t>Published in Weather and Forecasting </a:t>
            </a:r>
          </a:p>
          <a:p>
            <a:pPr lvl="0">
              <a:defRPr/>
            </a:pPr>
            <a:r>
              <a:rPr lang="en-US" sz="1800" b="1" baseline="30000" dirty="0">
                <a:solidFill>
                  <a:srgbClr val="2F5496"/>
                </a:solidFill>
                <a:latin typeface="Calibri"/>
                <a:ea typeface="Calibri"/>
                <a:cs typeface="Calibri"/>
                <a:sym typeface="Calibri"/>
              </a:rPr>
              <a:t>https://doi.org/10.1175/WAF-D-22-0114.1</a:t>
            </a:r>
            <a:endParaRPr kumimoji="0" lang="sv-SE" sz="3200" b="1" i="0" u="none" strike="noStrike" kern="0" cap="none" spc="0" normalizeH="0" baseline="30000" noProof="0" dirty="0">
              <a:ln>
                <a:noFill/>
              </a:ln>
              <a:solidFill>
                <a:srgbClr val="2F5496"/>
              </a:solidFill>
              <a:effectLst/>
              <a:uLnTx/>
              <a:uFillTx/>
              <a:latin typeface="Calibri"/>
              <a:ea typeface="Calibri"/>
              <a:cs typeface="Calibri"/>
              <a:sym typeface="Calibri"/>
            </a:endParaRPr>
          </a:p>
        </p:txBody>
      </p:sp>
      <p:sp>
        <p:nvSpPr>
          <p:cNvPr id="3" name="Rectangle 2"/>
          <p:cNvSpPr/>
          <p:nvPr/>
        </p:nvSpPr>
        <p:spPr>
          <a:xfrm>
            <a:off x="304801" y="6391673"/>
            <a:ext cx="4419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Disclaimer: The scientific results and conclusions, as well as any views or opinions expressed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herein, are those of the author(s) and do not necessarily reflect those of NOAA 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the Department of Commerce.</a:t>
            </a:r>
          </a:p>
        </p:txBody>
      </p:sp>
      <p:pic>
        <p:nvPicPr>
          <p:cNvPr id="6" name="Picture 5">
            <a:extLst>
              <a:ext uri="{FF2B5EF4-FFF2-40B4-BE49-F238E27FC236}">
                <a16:creationId xmlns:a16="http://schemas.microsoft.com/office/drawing/2014/main" id="{2ACCA07C-1D05-41A2-AA2D-55B246B3D414}"/>
              </a:ext>
            </a:extLst>
          </p:cNvPr>
          <p:cNvPicPr>
            <a:picLocks noChangeAspect="1"/>
          </p:cNvPicPr>
          <p:nvPr/>
        </p:nvPicPr>
        <p:blipFill>
          <a:blip r:embed="rId3"/>
          <a:stretch>
            <a:fillRect/>
          </a:stretch>
        </p:blipFill>
        <p:spPr>
          <a:xfrm>
            <a:off x="9713976" y="-293913"/>
            <a:ext cx="2478024" cy="1914837"/>
          </a:xfrm>
          <a:prstGeom prst="rect">
            <a:avLst/>
          </a:prstGeom>
        </p:spPr>
      </p:pic>
      <p:sp>
        <p:nvSpPr>
          <p:cNvPr id="4" name="TextBox 3">
            <a:extLst>
              <a:ext uri="{FF2B5EF4-FFF2-40B4-BE49-F238E27FC236}">
                <a16:creationId xmlns:a16="http://schemas.microsoft.com/office/drawing/2014/main" id="{36517890-ED8D-4EF0-AABE-70B6D9E75D2A}"/>
              </a:ext>
            </a:extLst>
          </p:cNvPr>
          <p:cNvSpPr txBox="1"/>
          <p:nvPr/>
        </p:nvSpPr>
        <p:spPr>
          <a:xfrm>
            <a:off x="5086350" y="5372100"/>
            <a:ext cx="6438900" cy="307777"/>
          </a:xfrm>
          <a:prstGeom prst="rect">
            <a:avLst/>
          </a:prstGeom>
          <a:noFill/>
        </p:spPr>
        <p:txBody>
          <a:bodyPr wrap="square" rtlCol="0">
            <a:spAutoFit/>
          </a:bodyPr>
          <a:lstStyle/>
          <a:p>
            <a:r>
              <a:rPr lang="en-US" b="1" baseline="30000" dirty="0"/>
              <a:t>1</a:t>
            </a:r>
            <a:r>
              <a:rPr lang="en-US" b="1" dirty="0"/>
              <a:t>IMSG@NOAA | </a:t>
            </a:r>
            <a:r>
              <a:rPr lang="en-US" b="1" baseline="30000" dirty="0"/>
              <a:t>2</a:t>
            </a:r>
            <a:r>
              <a:rPr lang="en-US" b="1" dirty="0"/>
              <a:t>EPA | </a:t>
            </a:r>
            <a:r>
              <a:rPr lang="en-US" b="1" baseline="30000" dirty="0"/>
              <a:t>3</a:t>
            </a:r>
            <a:r>
              <a:rPr lang="en-US" b="1" dirty="0"/>
              <a:t>GWU | </a:t>
            </a:r>
            <a:r>
              <a:rPr lang="en-US" b="1" baseline="30000" dirty="0"/>
              <a:t>4</a:t>
            </a:r>
            <a:r>
              <a:rPr lang="en-US" b="1" dirty="0"/>
              <a:t>NOAA</a:t>
            </a:r>
          </a:p>
        </p:txBody>
      </p:sp>
    </p:spTree>
    <p:extLst>
      <p:ext uri="{BB962C8B-B14F-4D97-AF65-F5344CB8AC3E}">
        <p14:creationId xmlns:p14="http://schemas.microsoft.com/office/powerpoint/2010/main" val="182012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11AF5B6A-128F-497C-BA00-7060644EE821}"/>
              </a:ext>
            </a:extLst>
          </p:cNvPr>
          <p:cNvSpPr>
            <a:spLocks noGrp="1"/>
          </p:cNvSpPr>
          <p:nvPr>
            <p:ph type="title" idx="4294967295"/>
          </p:nvPr>
        </p:nvSpPr>
        <p:spPr>
          <a:xfrm>
            <a:off x="0" y="1"/>
            <a:ext cx="12192000" cy="757383"/>
          </a:xfrm>
        </p:spPr>
        <p:txBody>
          <a:bodyPr/>
          <a:lstStyle/>
          <a:p>
            <a:r>
              <a:rPr lang="en-US" sz="2667" b="1" dirty="0">
                <a:solidFill>
                  <a:schemeClr val="tx1"/>
                </a:solidFill>
                <a:latin typeface="Century Gothic" panose="020B0502020202020204" pitchFamily="34" charset="0"/>
              </a:rPr>
              <a:t>Do we trust satellite-derived PM2.5 if we cannot retrieve (observe) high AODs?</a:t>
            </a:r>
            <a:endParaRPr lang="en-US" sz="2667" b="1" dirty="0">
              <a:solidFill>
                <a:schemeClr val="tx1"/>
              </a:solidFill>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01F108F2-C71B-4E4F-B540-B13E69F2C357}"/>
              </a:ext>
            </a:extLst>
          </p:cNvPr>
          <p:cNvPicPr>
            <a:picLocks noChangeAspect="1"/>
          </p:cNvPicPr>
          <p:nvPr/>
        </p:nvPicPr>
        <p:blipFill>
          <a:blip r:embed="rId3"/>
          <a:stretch>
            <a:fillRect/>
          </a:stretch>
        </p:blipFill>
        <p:spPr>
          <a:xfrm>
            <a:off x="107890" y="3719889"/>
            <a:ext cx="3420401" cy="2314817"/>
          </a:xfrm>
          <a:prstGeom prst="rect">
            <a:avLst/>
          </a:prstGeom>
        </p:spPr>
      </p:pic>
      <p:pic>
        <p:nvPicPr>
          <p:cNvPr id="12" name="Picture 11">
            <a:extLst>
              <a:ext uri="{FF2B5EF4-FFF2-40B4-BE49-F238E27FC236}">
                <a16:creationId xmlns:a16="http://schemas.microsoft.com/office/drawing/2014/main" id="{28B7208E-FB14-49EF-8458-B7295672D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6240"/>
            <a:ext cx="7151915" cy="5363936"/>
          </a:xfrm>
          <a:prstGeom prst="rect">
            <a:avLst/>
          </a:prstGeom>
        </p:spPr>
      </p:pic>
      <p:pic>
        <p:nvPicPr>
          <p:cNvPr id="15" name="Picture 2" descr="Air Quality Index, Ozone Watches/Alerts, and Health Advisories - Oklahoma  Department of Environmental Quality">
            <a:extLst>
              <a:ext uri="{FF2B5EF4-FFF2-40B4-BE49-F238E27FC236}">
                <a16:creationId xmlns:a16="http://schemas.microsoft.com/office/drawing/2014/main" id="{767091F1-E6D2-484B-9D4C-7C9288BB1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9454" y="1274604"/>
            <a:ext cx="4630519" cy="26083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1B43B17-02D2-4937-9703-5E36A0571D04}"/>
              </a:ext>
            </a:extLst>
          </p:cNvPr>
          <p:cNvPicPr>
            <a:picLocks noChangeAspect="1"/>
          </p:cNvPicPr>
          <p:nvPr/>
        </p:nvPicPr>
        <p:blipFill rotWithShape="1">
          <a:blip r:embed="rId6">
            <a:extLst>
              <a:ext uri="{28A0092B-C50C-407E-A947-70E740481C1C}">
                <a14:useLocalDpi xmlns:a14="http://schemas.microsoft.com/office/drawing/2010/main" val="0"/>
              </a:ext>
            </a:extLst>
          </a:blip>
          <a:srcRect l="20602" t="82900" r="23103"/>
          <a:stretch/>
        </p:blipFill>
        <p:spPr>
          <a:xfrm>
            <a:off x="7968112" y="4400156"/>
            <a:ext cx="4013200" cy="719176"/>
          </a:xfrm>
          <a:prstGeom prst="rect">
            <a:avLst/>
          </a:prstGeom>
        </p:spPr>
      </p:pic>
      <p:sp>
        <p:nvSpPr>
          <p:cNvPr id="3" name="TextBox 2">
            <a:extLst>
              <a:ext uri="{FF2B5EF4-FFF2-40B4-BE49-F238E27FC236}">
                <a16:creationId xmlns:a16="http://schemas.microsoft.com/office/drawing/2014/main" id="{D50D6195-058F-4085-AE32-61C41E61E70F}"/>
              </a:ext>
            </a:extLst>
          </p:cNvPr>
          <p:cNvSpPr txBox="1"/>
          <p:nvPr/>
        </p:nvSpPr>
        <p:spPr>
          <a:xfrm>
            <a:off x="6742546" y="6080176"/>
            <a:ext cx="5238767" cy="307777"/>
          </a:xfrm>
          <a:prstGeom prst="rect">
            <a:avLst/>
          </a:prstGeom>
          <a:noFill/>
        </p:spPr>
        <p:txBody>
          <a:bodyPr wrap="square" rtlCol="0">
            <a:spAutoFit/>
          </a:bodyPr>
          <a:lstStyle/>
          <a:p>
            <a:pPr defTabSz="1219170"/>
            <a:r>
              <a:rPr lang="en-US" i="1" dirty="0">
                <a:solidFill>
                  <a:srgbClr val="FFFFFF"/>
                </a:solidFill>
              </a:rPr>
              <a:t>H. Zhang and S. Kondragunta, Earth and Space Science, 2021</a:t>
            </a:r>
          </a:p>
        </p:txBody>
      </p:sp>
      <p:sp>
        <p:nvSpPr>
          <p:cNvPr id="8" name="TextBox 7">
            <a:extLst>
              <a:ext uri="{FF2B5EF4-FFF2-40B4-BE49-F238E27FC236}">
                <a16:creationId xmlns:a16="http://schemas.microsoft.com/office/drawing/2014/main" id="{CA5F6C9E-8BC0-4A04-A601-959852C4FFE5}"/>
              </a:ext>
            </a:extLst>
          </p:cNvPr>
          <p:cNvSpPr txBox="1"/>
          <p:nvPr/>
        </p:nvSpPr>
        <p:spPr>
          <a:xfrm>
            <a:off x="11591636" y="6456867"/>
            <a:ext cx="535709" cy="379656"/>
          </a:xfrm>
          <a:prstGeom prst="rect">
            <a:avLst/>
          </a:prstGeom>
          <a:noFill/>
        </p:spPr>
        <p:txBody>
          <a:bodyPr wrap="square" rtlCol="0">
            <a:spAutoFit/>
          </a:bodyPr>
          <a:lstStyle/>
          <a:p>
            <a:pPr defTabSz="1219170"/>
            <a:r>
              <a:rPr lang="en-US" sz="1867" dirty="0">
                <a:solidFill>
                  <a:srgbClr val="FFFFFF"/>
                </a:solidFill>
              </a:rPr>
              <a:t>10</a:t>
            </a:r>
          </a:p>
        </p:txBody>
      </p:sp>
      <p:sp>
        <p:nvSpPr>
          <p:cNvPr id="4" name="TextBox 3">
            <a:extLst>
              <a:ext uri="{FF2B5EF4-FFF2-40B4-BE49-F238E27FC236}">
                <a16:creationId xmlns:a16="http://schemas.microsoft.com/office/drawing/2014/main" id="{E1AD069C-50F0-4E40-BD6F-1099FEC42821}"/>
              </a:ext>
            </a:extLst>
          </p:cNvPr>
          <p:cNvSpPr txBox="1"/>
          <p:nvPr/>
        </p:nvSpPr>
        <p:spPr>
          <a:xfrm>
            <a:off x="8894619" y="777825"/>
            <a:ext cx="2179781" cy="379656"/>
          </a:xfrm>
          <a:prstGeom prst="rect">
            <a:avLst/>
          </a:prstGeom>
          <a:noFill/>
        </p:spPr>
        <p:txBody>
          <a:bodyPr wrap="square" rtlCol="0">
            <a:spAutoFit/>
          </a:bodyPr>
          <a:lstStyle/>
          <a:p>
            <a:pPr defTabSz="1219170"/>
            <a:r>
              <a:rPr lang="en-US" sz="1867" dirty="0">
                <a:solidFill>
                  <a:srgbClr val="FFFFFF"/>
                </a:solidFill>
              </a:rPr>
              <a:t>Daily AQI Scale</a:t>
            </a:r>
          </a:p>
        </p:txBody>
      </p:sp>
    </p:spTree>
    <p:extLst>
      <p:ext uri="{BB962C8B-B14F-4D97-AF65-F5344CB8AC3E}">
        <p14:creationId xmlns:p14="http://schemas.microsoft.com/office/powerpoint/2010/main" val="31750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11AF5B6A-128F-497C-BA00-7060644EE821}"/>
              </a:ext>
            </a:extLst>
          </p:cNvPr>
          <p:cNvSpPr>
            <a:spLocks noGrp="1"/>
          </p:cNvSpPr>
          <p:nvPr>
            <p:ph type="title" idx="4294967295"/>
          </p:nvPr>
        </p:nvSpPr>
        <p:spPr>
          <a:xfrm>
            <a:off x="0" y="1"/>
            <a:ext cx="12192000" cy="757383"/>
          </a:xfrm>
        </p:spPr>
        <p:txBody>
          <a:bodyPr/>
          <a:lstStyle/>
          <a:p>
            <a:r>
              <a:rPr lang="en-US" sz="3200" b="1" dirty="0">
                <a:solidFill>
                  <a:schemeClr val="tx1"/>
                </a:solidFill>
                <a:latin typeface="Century Gothic" panose="020B0502020202020204" pitchFamily="34" charset="0"/>
                <a:ea typeface="Verdana" panose="020B0604030504040204" pitchFamily="34" charset="0"/>
              </a:rPr>
              <a:t>Satellite retrieval algorithms have a difficulty sometimes discriminating smoke and clouds</a:t>
            </a:r>
            <a:endParaRPr lang="en-US" sz="3200" b="1" dirty="0">
              <a:solidFill>
                <a:schemeClr val="tx1"/>
              </a:solidFill>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id="{6BC04F21-7254-42AE-9EBC-0EB1DB8207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8884" y="1330367"/>
            <a:ext cx="4241725" cy="3576603"/>
          </a:xfrm>
          <a:prstGeom prst="rect">
            <a:avLst/>
          </a:prstGeom>
        </p:spPr>
      </p:pic>
      <p:sp>
        <p:nvSpPr>
          <p:cNvPr id="6" name="TextBox 5">
            <a:extLst>
              <a:ext uri="{FF2B5EF4-FFF2-40B4-BE49-F238E27FC236}">
                <a16:creationId xmlns:a16="http://schemas.microsoft.com/office/drawing/2014/main" id="{FBE4C6FC-63C0-458A-92A6-968290B54D03}"/>
              </a:ext>
            </a:extLst>
          </p:cNvPr>
          <p:cNvSpPr txBox="1"/>
          <p:nvPr/>
        </p:nvSpPr>
        <p:spPr>
          <a:xfrm>
            <a:off x="11582401" y="6456867"/>
            <a:ext cx="544945" cy="379656"/>
          </a:xfrm>
          <a:prstGeom prst="rect">
            <a:avLst/>
          </a:prstGeom>
          <a:noFill/>
        </p:spPr>
        <p:txBody>
          <a:bodyPr wrap="square" rtlCol="0">
            <a:spAutoFit/>
          </a:bodyPr>
          <a:lstStyle/>
          <a:p>
            <a:pPr defTabSz="1219170"/>
            <a:r>
              <a:rPr lang="en-US" sz="1867" dirty="0">
                <a:solidFill>
                  <a:srgbClr val="FFFFFF"/>
                </a:solidFill>
              </a:rPr>
              <a:t>11</a:t>
            </a:r>
          </a:p>
        </p:txBody>
      </p:sp>
      <p:grpSp>
        <p:nvGrpSpPr>
          <p:cNvPr id="4" name="Group 3">
            <a:extLst>
              <a:ext uri="{FF2B5EF4-FFF2-40B4-BE49-F238E27FC236}">
                <a16:creationId xmlns:a16="http://schemas.microsoft.com/office/drawing/2014/main" id="{C8F3B020-BA0B-4042-B29C-6D83BF32A0B8}"/>
              </a:ext>
            </a:extLst>
          </p:cNvPr>
          <p:cNvGrpSpPr/>
          <p:nvPr/>
        </p:nvGrpSpPr>
        <p:grpSpPr>
          <a:xfrm>
            <a:off x="3672220" y="889917"/>
            <a:ext cx="8310897" cy="5536237"/>
            <a:chOff x="2750923" y="698666"/>
            <a:chExt cx="6233173" cy="4152178"/>
          </a:xfrm>
        </p:grpSpPr>
        <p:pic>
          <p:nvPicPr>
            <p:cNvPr id="12" name="Picture 11">
              <a:extLst>
                <a:ext uri="{FF2B5EF4-FFF2-40B4-BE49-F238E27FC236}">
                  <a16:creationId xmlns:a16="http://schemas.microsoft.com/office/drawing/2014/main" id="{2063C3EA-1A20-46B9-A995-C55E9F97D0D4}"/>
                </a:ext>
              </a:extLst>
            </p:cNvPr>
            <p:cNvPicPr>
              <a:picLocks noChangeAspect="1"/>
            </p:cNvPicPr>
            <p:nvPr/>
          </p:nvPicPr>
          <p:blipFill>
            <a:blip r:embed="rId4"/>
            <a:stretch>
              <a:fillRect/>
            </a:stretch>
          </p:blipFill>
          <p:spPr>
            <a:xfrm>
              <a:off x="2750923" y="698666"/>
              <a:ext cx="6233173" cy="4111760"/>
            </a:xfrm>
            <a:prstGeom prst="rect">
              <a:avLst/>
            </a:prstGeom>
          </p:spPr>
        </p:pic>
        <p:sp>
          <p:nvSpPr>
            <p:cNvPr id="3" name="TextBox 2">
              <a:extLst>
                <a:ext uri="{FF2B5EF4-FFF2-40B4-BE49-F238E27FC236}">
                  <a16:creationId xmlns:a16="http://schemas.microsoft.com/office/drawing/2014/main" id="{97C7A1A4-2591-41EC-B791-693C90622ECA}"/>
                </a:ext>
              </a:extLst>
            </p:cNvPr>
            <p:cNvSpPr txBox="1"/>
            <p:nvPr/>
          </p:nvSpPr>
          <p:spPr>
            <a:xfrm>
              <a:off x="6797610" y="4566102"/>
              <a:ext cx="1918757" cy="284742"/>
            </a:xfrm>
            <a:prstGeom prst="rect">
              <a:avLst/>
            </a:prstGeom>
            <a:noFill/>
          </p:spPr>
          <p:txBody>
            <a:bodyPr wrap="square" rtlCol="0">
              <a:spAutoFit/>
            </a:bodyPr>
            <a:lstStyle/>
            <a:p>
              <a:pPr defTabSz="1219170"/>
              <a:r>
                <a:rPr lang="en-US" sz="1867" dirty="0" err="1"/>
                <a:t>High+Medium</a:t>
              </a:r>
              <a:r>
                <a:rPr lang="en-US" sz="1867" dirty="0"/>
                <a:t> Quality</a:t>
              </a:r>
            </a:p>
          </p:txBody>
        </p:sp>
      </p:grpSp>
      <p:grpSp>
        <p:nvGrpSpPr>
          <p:cNvPr id="5" name="Group 4">
            <a:extLst>
              <a:ext uri="{FF2B5EF4-FFF2-40B4-BE49-F238E27FC236}">
                <a16:creationId xmlns:a16="http://schemas.microsoft.com/office/drawing/2014/main" id="{D61EB0F8-012A-45F2-8165-ACA269701645}"/>
              </a:ext>
            </a:extLst>
          </p:cNvPr>
          <p:cNvGrpSpPr/>
          <p:nvPr/>
        </p:nvGrpSpPr>
        <p:grpSpPr>
          <a:xfrm>
            <a:off x="3669793" y="890016"/>
            <a:ext cx="8457553" cy="5482347"/>
            <a:chOff x="2752344" y="694944"/>
            <a:chExt cx="6343165" cy="4111760"/>
          </a:xfrm>
        </p:grpSpPr>
        <p:pic>
          <p:nvPicPr>
            <p:cNvPr id="14" name="Picture 13">
              <a:extLst>
                <a:ext uri="{FF2B5EF4-FFF2-40B4-BE49-F238E27FC236}">
                  <a16:creationId xmlns:a16="http://schemas.microsoft.com/office/drawing/2014/main" id="{D200A3CF-D9DD-4071-A2C4-721B82D7E22F}"/>
                </a:ext>
              </a:extLst>
            </p:cNvPr>
            <p:cNvPicPr>
              <a:picLocks noChangeAspect="1"/>
            </p:cNvPicPr>
            <p:nvPr/>
          </p:nvPicPr>
          <p:blipFill>
            <a:blip r:embed="rId5"/>
            <a:stretch>
              <a:fillRect/>
            </a:stretch>
          </p:blipFill>
          <p:spPr>
            <a:xfrm>
              <a:off x="2752344" y="694944"/>
              <a:ext cx="6233173" cy="4111760"/>
            </a:xfrm>
            <a:prstGeom prst="rect">
              <a:avLst/>
            </a:prstGeom>
          </p:spPr>
        </p:pic>
        <p:sp>
          <p:nvSpPr>
            <p:cNvPr id="9" name="TextBox 8">
              <a:extLst>
                <a:ext uri="{FF2B5EF4-FFF2-40B4-BE49-F238E27FC236}">
                  <a16:creationId xmlns:a16="http://schemas.microsoft.com/office/drawing/2014/main" id="{F0D18C77-CA51-4644-BC54-442AA83C5F20}"/>
                </a:ext>
              </a:extLst>
            </p:cNvPr>
            <p:cNvSpPr txBox="1"/>
            <p:nvPr/>
          </p:nvSpPr>
          <p:spPr>
            <a:xfrm>
              <a:off x="6763131" y="4498927"/>
              <a:ext cx="2332378" cy="284742"/>
            </a:xfrm>
            <a:prstGeom prst="rect">
              <a:avLst/>
            </a:prstGeom>
            <a:noFill/>
          </p:spPr>
          <p:txBody>
            <a:bodyPr wrap="square" rtlCol="0">
              <a:spAutoFit/>
            </a:bodyPr>
            <a:lstStyle/>
            <a:p>
              <a:pPr defTabSz="1219170"/>
              <a:r>
                <a:rPr lang="en-US" sz="1867" dirty="0" err="1"/>
                <a:t>High+Medium+Low</a:t>
              </a:r>
              <a:r>
                <a:rPr lang="en-US" sz="1867" dirty="0"/>
                <a:t> Quality</a:t>
              </a:r>
            </a:p>
          </p:txBody>
        </p:sp>
      </p:grpSp>
    </p:spTree>
    <p:extLst>
      <p:ext uri="{BB962C8B-B14F-4D97-AF65-F5344CB8AC3E}">
        <p14:creationId xmlns:p14="http://schemas.microsoft.com/office/powerpoint/2010/main" val="140290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11AF5B6A-128F-497C-BA00-7060644EE821}"/>
              </a:ext>
            </a:extLst>
          </p:cNvPr>
          <p:cNvSpPr>
            <a:spLocks noGrp="1"/>
          </p:cNvSpPr>
          <p:nvPr>
            <p:ph type="title" idx="4294967295"/>
          </p:nvPr>
        </p:nvSpPr>
        <p:spPr>
          <a:xfrm>
            <a:off x="0" y="136414"/>
            <a:ext cx="12192000" cy="757383"/>
          </a:xfrm>
        </p:spPr>
        <p:txBody>
          <a:bodyPr/>
          <a:lstStyle/>
          <a:p>
            <a:r>
              <a:rPr lang="en-US" sz="2667" b="1" dirty="0">
                <a:solidFill>
                  <a:schemeClr val="tx1"/>
                </a:solidFill>
                <a:latin typeface="Century Gothic" panose="020B0502020202020204" pitchFamily="34" charset="0"/>
                <a:ea typeface="Verdana" panose="020B0604030504040204" pitchFamily="34" charset="0"/>
              </a:rPr>
              <a:t>Satellite retrieval algorithms do not always select the right look-up-table</a:t>
            </a:r>
            <a:endParaRPr lang="en-US" sz="2667" b="1" dirty="0">
              <a:solidFill>
                <a:schemeClr val="tx1"/>
              </a:solidFill>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D595E5D3-9F87-4D0A-A148-09105B761E3C}"/>
              </a:ext>
            </a:extLst>
          </p:cNvPr>
          <p:cNvPicPr>
            <a:picLocks noChangeAspect="1"/>
          </p:cNvPicPr>
          <p:nvPr/>
        </p:nvPicPr>
        <p:blipFill>
          <a:blip r:embed="rId3"/>
          <a:stretch>
            <a:fillRect/>
          </a:stretch>
        </p:blipFill>
        <p:spPr>
          <a:xfrm>
            <a:off x="1866660" y="893796"/>
            <a:ext cx="8310897" cy="5421387"/>
          </a:xfrm>
          <a:prstGeom prst="rect">
            <a:avLst/>
          </a:prstGeom>
        </p:spPr>
      </p:pic>
      <p:sp>
        <p:nvSpPr>
          <p:cNvPr id="5" name="TextBox 4">
            <a:extLst>
              <a:ext uri="{FF2B5EF4-FFF2-40B4-BE49-F238E27FC236}">
                <a16:creationId xmlns:a16="http://schemas.microsoft.com/office/drawing/2014/main" id="{EB69DEDC-D0BD-4FB7-91B5-99F788FC3F84}"/>
              </a:ext>
            </a:extLst>
          </p:cNvPr>
          <p:cNvSpPr txBox="1"/>
          <p:nvPr/>
        </p:nvSpPr>
        <p:spPr>
          <a:xfrm>
            <a:off x="11545455" y="6456867"/>
            <a:ext cx="581891" cy="379656"/>
          </a:xfrm>
          <a:prstGeom prst="rect">
            <a:avLst/>
          </a:prstGeom>
          <a:noFill/>
        </p:spPr>
        <p:txBody>
          <a:bodyPr wrap="square" rtlCol="0">
            <a:spAutoFit/>
          </a:bodyPr>
          <a:lstStyle/>
          <a:p>
            <a:pPr defTabSz="1219170"/>
            <a:r>
              <a:rPr lang="en-US" sz="1867" dirty="0">
                <a:solidFill>
                  <a:srgbClr val="FFFFFF"/>
                </a:solidFill>
              </a:rPr>
              <a:t>12</a:t>
            </a:r>
          </a:p>
        </p:txBody>
      </p:sp>
    </p:spTree>
    <p:extLst>
      <p:ext uri="{BB962C8B-B14F-4D97-AF65-F5344CB8AC3E}">
        <p14:creationId xmlns:p14="http://schemas.microsoft.com/office/powerpoint/2010/main" val="2583379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11AF5B6A-128F-497C-BA00-7060644EE821}"/>
              </a:ext>
            </a:extLst>
          </p:cNvPr>
          <p:cNvSpPr>
            <a:spLocks noGrp="1"/>
          </p:cNvSpPr>
          <p:nvPr>
            <p:ph type="title" idx="4294967295"/>
          </p:nvPr>
        </p:nvSpPr>
        <p:spPr>
          <a:xfrm>
            <a:off x="0" y="1"/>
            <a:ext cx="12192000" cy="757383"/>
          </a:xfrm>
        </p:spPr>
        <p:txBody>
          <a:bodyPr/>
          <a:lstStyle/>
          <a:p>
            <a:r>
              <a:rPr lang="en-US" sz="3200" dirty="0">
                <a:solidFill>
                  <a:schemeClr val="tx1"/>
                </a:solidFill>
              </a:rPr>
              <a:t>Knowing a priori that it is smoke and forcing the algorithm to use “smoke aerosol model look-up-table” can help retrieve AODs &gt; 5.0</a:t>
            </a:r>
          </a:p>
        </p:txBody>
      </p:sp>
      <p:sp>
        <p:nvSpPr>
          <p:cNvPr id="9" name="TextBox 8">
            <a:extLst>
              <a:ext uri="{FF2B5EF4-FFF2-40B4-BE49-F238E27FC236}">
                <a16:creationId xmlns:a16="http://schemas.microsoft.com/office/drawing/2014/main" id="{A0E2E1B4-535A-463F-8287-CF6096E50C79}"/>
              </a:ext>
            </a:extLst>
          </p:cNvPr>
          <p:cNvSpPr txBox="1"/>
          <p:nvPr/>
        </p:nvSpPr>
        <p:spPr>
          <a:xfrm>
            <a:off x="8942616" y="2705917"/>
            <a:ext cx="2754085" cy="666977"/>
          </a:xfrm>
          <a:prstGeom prst="rect">
            <a:avLst/>
          </a:prstGeom>
          <a:noFill/>
        </p:spPr>
        <p:txBody>
          <a:bodyPr wrap="square" rtlCol="0">
            <a:spAutoFit/>
          </a:bodyPr>
          <a:lstStyle/>
          <a:p>
            <a:pPr defTabSz="1219170"/>
            <a:r>
              <a:rPr lang="en-US" sz="1867" dirty="0">
                <a:solidFill>
                  <a:srgbClr val="FFFFFF"/>
                </a:solidFill>
              </a:rPr>
              <a:t>Question: do we trust those high AODs?</a:t>
            </a:r>
          </a:p>
        </p:txBody>
      </p:sp>
      <p:pic>
        <p:nvPicPr>
          <p:cNvPr id="6" name="Picture 5">
            <a:extLst>
              <a:ext uri="{FF2B5EF4-FFF2-40B4-BE49-F238E27FC236}">
                <a16:creationId xmlns:a16="http://schemas.microsoft.com/office/drawing/2014/main" id="{D8E1C079-8E0A-4B37-85BB-0A17BACC06B8}"/>
              </a:ext>
            </a:extLst>
          </p:cNvPr>
          <p:cNvPicPr>
            <a:picLocks noChangeAspect="1"/>
          </p:cNvPicPr>
          <p:nvPr/>
        </p:nvPicPr>
        <p:blipFill>
          <a:blip r:embed="rId3"/>
          <a:stretch>
            <a:fillRect/>
          </a:stretch>
        </p:blipFill>
        <p:spPr>
          <a:xfrm>
            <a:off x="1872342" y="959913"/>
            <a:ext cx="7002068" cy="5255831"/>
          </a:xfrm>
          <a:prstGeom prst="rect">
            <a:avLst/>
          </a:prstGeom>
        </p:spPr>
      </p:pic>
      <p:sp>
        <p:nvSpPr>
          <p:cNvPr id="11" name="Rectangle 10">
            <a:extLst>
              <a:ext uri="{FF2B5EF4-FFF2-40B4-BE49-F238E27FC236}">
                <a16:creationId xmlns:a16="http://schemas.microsoft.com/office/drawing/2014/main" id="{52ECDC29-2A1E-4B73-99B9-C030C5977D1F}"/>
              </a:ext>
            </a:extLst>
          </p:cNvPr>
          <p:cNvSpPr/>
          <p:nvPr/>
        </p:nvSpPr>
        <p:spPr>
          <a:xfrm>
            <a:off x="6507519" y="5421086"/>
            <a:ext cx="306935" cy="5442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a:solidFill>
                <a:srgbClr val="FFFFFF"/>
              </a:solidFill>
              <a:latin typeface="Calibri" panose="020F0502020204030204"/>
            </a:endParaRPr>
          </a:p>
        </p:txBody>
      </p:sp>
      <p:sp>
        <p:nvSpPr>
          <p:cNvPr id="12" name="TextBox 11">
            <a:extLst>
              <a:ext uri="{FF2B5EF4-FFF2-40B4-BE49-F238E27FC236}">
                <a16:creationId xmlns:a16="http://schemas.microsoft.com/office/drawing/2014/main" id="{19C0F59D-0933-48D1-B533-68969B76B8FD}"/>
              </a:ext>
            </a:extLst>
          </p:cNvPr>
          <p:cNvSpPr txBox="1"/>
          <p:nvPr/>
        </p:nvSpPr>
        <p:spPr>
          <a:xfrm>
            <a:off x="11582401" y="6456867"/>
            <a:ext cx="544945" cy="379656"/>
          </a:xfrm>
          <a:prstGeom prst="rect">
            <a:avLst/>
          </a:prstGeom>
          <a:noFill/>
        </p:spPr>
        <p:txBody>
          <a:bodyPr wrap="square" rtlCol="0">
            <a:spAutoFit/>
          </a:bodyPr>
          <a:lstStyle/>
          <a:p>
            <a:pPr defTabSz="1219170"/>
            <a:r>
              <a:rPr lang="en-US" sz="1867" dirty="0">
                <a:solidFill>
                  <a:srgbClr val="FFFFFF"/>
                </a:solidFill>
              </a:rPr>
              <a:t>13</a:t>
            </a:r>
          </a:p>
        </p:txBody>
      </p:sp>
    </p:spTree>
    <p:extLst>
      <p:ext uri="{BB962C8B-B14F-4D97-AF65-F5344CB8AC3E}">
        <p14:creationId xmlns:p14="http://schemas.microsoft.com/office/powerpoint/2010/main" val="359863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11AF5B6A-128F-497C-BA00-7060644EE821}"/>
              </a:ext>
            </a:extLst>
          </p:cNvPr>
          <p:cNvSpPr>
            <a:spLocks noGrp="1"/>
          </p:cNvSpPr>
          <p:nvPr>
            <p:ph type="title" idx="4294967295"/>
          </p:nvPr>
        </p:nvSpPr>
        <p:spPr>
          <a:xfrm>
            <a:off x="0" y="68475"/>
            <a:ext cx="12192000" cy="757383"/>
          </a:xfrm>
        </p:spPr>
        <p:txBody>
          <a:bodyPr/>
          <a:lstStyle/>
          <a:p>
            <a:r>
              <a:rPr lang="en-US" sz="2400" b="1" dirty="0">
                <a:solidFill>
                  <a:schemeClr val="tx1"/>
                </a:solidFill>
                <a:latin typeface="Century Gothic" panose="020B0502020202020204" pitchFamily="34" charset="0"/>
                <a:ea typeface="Verdana" panose="020B0604030504040204" pitchFamily="34" charset="0"/>
              </a:rPr>
              <a:t>Satellite retrieval algorithms have a difficulty sometimes discriminating smoke from clouds</a:t>
            </a:r>
            <a:endParaRPr lang="en-US" sz="2400" b="1" dirty="0">
              <a:solidFill>
                <a:schemeClr val="tx1"/>
              </a:solidFill>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id="{6BC04F21-7254-42AE-9EBC-0EB1DB8207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848" y="771415"/>
            <a:ext cx="4241725" cy="3576603"/>
          </a:xfrm>
          <a:prstGeom prst="rect">
            <a:avLst/>
          </a:prstGeom>
        </p:spPr>
      </p:pic>
      <p:sp>
        <p:nvSpPr>
          <p:cNvPr id="12" name="TextBox 11">
            <a:extLst>
              <a:ext uri="{FF2B5EF4-FFF2-40B4-BE49-F238E27FC236}">
                <a16:creationId xmlns:a16="http://schemas.microsoft.com/office/drawing/2014/main" id="{3F9D2D62-9F0B-4948-B8A8-82A878B38D3E}"/>
              </a:ext>
            </a:extLst>
          </p:cNvPr>
          <p:cNvSpPr txBox="1"/>
          <p:nvPr/>
        </p:nvSpPr>
        <p:spPr>
          <a:xfrm>
            <a:off x="11526982" y="6456867"/>
            <a:ext cx="600364" cy="379656"/>
          </a:xfrm>
          <a:prstGeom prst="rect">
            <a:avLst/>
          </a:prstGeom>
          <a:noFill/>
        </p:spPr>
        <p:txBody>
          <a:bodyPr wrap="square" rtlCol="0">
            <a:spAutoFit/>
          </a:bodyPr>
          <a:lstStyle/>
          <a:p>
            <a:pPr defTabSz="1219170"/>
            <a:r>
              <a:rPr lang="en-US" sz="1867" dirty="0">
                <a:solidFill>
                  <a:srgbClr val="FFFFFF"/>
                </a:solidFill>
              </a:rPr>
              <a:t>14</a:t>
            </a:r>
          </a:p>
        </p:txBody>
      </p:sp>
      <p:grpSp>
        <p:nvGrpSpPr>
          <p:cNvPr id="5" name="Group 4">
            <a:extLst>
              <a:ext uri="{FF2B5EF4-FFF2-40B4-BE49-F238E27FC236}">
                <a16:creationId xmlns:a16="http://schemas.microsoft.com/office/drawing/2014/main" id="{40782EAF-AA84-4F88-8BA2-A914474481F4}"/>
              </a:ext>
            </a:extLst>
          </p:cNvPr>
          <p:cNvGrpSpPr/>
          <p:nvPr/>
        </p:nvGrpSpPr>
        <p:grpSpPr>
          <a:xfrm>
            <a:off x="8198723" y="876696"/>
            <a:ext cx="3719355" cy="3741486"/>
            <a:chOff x="6149042" y="657521"/>
            <a:chExt cx="2789516" cy="2806115"/>
          </a:xfrm>
        </p:grpSpPr>
        <p:grpSp>
          <p:nvGrpSpPr>
            <p:cNvPr id="11" name="Group 10">
              <a:extLst>
                <a:ext uri="{FF2B5EF4-FFF2-40B4-BE49-F238E27FC236}">
                  <a16:creationId xmlns:a16="http://schemas.microsoft.com/office/drawing/2014/main" id="{B399A8CF-C941-4E46-AA1E-BA998FA8114D}"/>
                </a:ext>
              </a:extLst>
            </p:cNvPr>
            <p:cNvGrpSpPr/>
            <p:nvPr/>
          </p:nvGrpSpPr>
          <p:grpSpPr>
            <a:xfrm>
              <a:off x="6149042" y="657521"/>
              <a:ext cx="2789516" cy="2806115"/>
              <a:chOff x="2310494" y="751114"/>
              <a:chExt cx="3608614" cy="2596243"/>
            </a:xfrm>
          </p:grpSpPr>
          <p:sp>
            <p:nvSpPr>
              <p:cNvPr id="7" name="Rectangle 6">
                <a:extLst>
                  <a:ext uri="{FF2B5EF4-FFF2-40B4-BE49-F238E27FC236}">
                    <a16:creationId xmlns:a16="http://schemas.microsoft.com/office/drawing/2014/main" id="{3732380E-3F93-4334-A0FB-4370B593885D}"/>
                  </a:ext>
                </a:extLst>
              </p:cNvPr>
              <p:cNvSpPr/>
              <p:nvPr/>
            </p:nvSpPr>
            <p:spPr>
              <a:xfrm>
                <a:off x="2310494" y="751114"/>
                <a:ext cx="3608614" cy="25962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a:solidFill>
                    <a:srgbClr val="FFFFFF"/>
                  </a:solidFill>
                  <a:latin typeface="Calibri" panose="020F0502020204030204"/>
                </a:endParaRPr>
              </a:p>
            </p:txBody>
          </p:sp>
          <p:pic>
            <p:nvPicPr>
              <p:cNvPr id="10" name="Picture 4">
                <a:extLst>
                  <a:ext uri="{FF2B5EF4-FFF2-40B4-BE49-F238E27FC236}">
                    <a16:creationId xmlns:a16="http://schemas.microsoft.com/office/drawing/2014/main" id="{C2D8C791-EFCE-4149-834E-11ABFB746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366314" y="751114"/>
                <a:ext cx="3496974" cy="23431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B4908C9F-1568-410F-A550-A5BCBE4F0B3B}"/>
                </a:ext>
              </a:extLst>
            </p:cNvPr>
            <p:cNvSpPr txBox="1"/>
            <p:nvPr/>
          </p:nvSpPr>
          <p:spPr>
            <a:xfrm>
              <a:off x="7339153" y="3107124"/>
              <a:ext cx="800100" cy="284742"/>
            </a:xfrm>
            <a:prstGeom prst="rect">
              <a:avLst/>
            </a:prstGeom>
            <a:noFill/>
          </p:spPr>
          <p:txBody>
            <a:bodyPr wrap="square" rtlCol="0">
              <a:spAutoFit/>
            </a:bodyPr>
            <a:lstStyle/>
            <a:p>
              <a:pPr defTabSz="1219170"/>
              <a:r>
                <a:rPr lang="en-US" sz="1867" dirty="0"/>
                <a:t>COD</a:t>
              </a:r>
            </a:p>
          </p:txBody>
        </p:sp>
      </p:grpSp>
      <p:grpSp>
        <p:nvGrpSpPr>
          <p:cNvPr id="4" name="Group 3">
            <a:extLst>
              <a:ext uri="{FF2B5EF4-FFF2-40B4-BE49-F238E27FC236}">
                <a16:creationId xmlns:a16="http://schemas.microsoft.com/office/drawing/2014/main" id="{093EDFC2-0E1C-40A9-8755-5500DB455085}"/>
              </a:ext>
            </a:extLst>
          </p:cNvPr>
          <p:cNvGrpSpPr/>
          <p:nvPr/>
        </p:nvGrpSpPr>
        <p:grpSpPr>
          <a:xfrm>
            <a:off x="3705416" y="2213933"/>
            <a:ext cx="4550840" cy="3200796"/>
            <a:chOff x="2779062" y="1660449"/>
            <a:chExt cx="3413130" cy="2400597"/>
          </a:xfrm>
        </p:grpSpPr>
        <p:pic>
          <p:nvPicPr>
            <p:cNvPr id="9" name="Picture 2">
              <a:extLst>
                <a:ext uri="{FF2B5EF4-FFF2-40B4-BE49-F238E27FC236}">
                  <a16:creationId xmlns:a16="http://schemas.microsoft.com/office/drawing/2014/main" id="{FE29F385-AA09-4AB3-B5D2-38499EEB4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779062" y="1717896"/>
              <a:ext cx="3190875" cy="2343150"/>
            </a:xfrm>
            <a:prstGeom prst="rect">
              <a:avLst/>
            </a:prstGeom>
            <a:solidFill>
              <a:schemeClr val="tx1"/>
            </a:solidFill>
            <a:extLst/>
          </p:spPr>
        </p:pic>
        <p:sp>
          <p:nvSpPr>
            <p:cNvPr id="13" name="TextBox 12">
              <a:extLst>
                <a:ext uri="{FF2B5EF4-FFF2-40B4-BE49-F238E27FC236}">
                  <a16:creationId xmlns:a16="http://schemas.microsoft.com/office/drawing/2014/main" id="{BD88B3A6-B0B0-4C59-B3B4-8CB2FD756485}"/>
                </a:ext>
              </a:extLst>
            </p:cNvPr>
            <p:cNvSpPr txBox="1"/>
            <p:nvPr/>
          </p:nvSpPr>
          <p:spPr>
            <a:xfrm>
              <a:off x="5392092" y="1660449"/>
              <a:ext cx="800100" cy="207749"/>
            </a:xfrm>
            <a:prstGeom prst="rect">
              <a:avLst/>
            </a:prstGeom>
            <a:noFill/>
          </p:spPr>
          <p:txBody>
            <a:bodyPr wrap="square" rtlCol="0">
              <a:spAutoFit/>
            </a:bodyPr>
            <a:lstStyle/>
            <a:p>
              <a:pPr defTabSz="1219170"/>
              <a:r>
                <a:rPr lang="en-US" sz="1200" dirty="0"/>
                <a:t>COD</a:t>
              </a:r>
            </a:p>
          </p:txBody>
        </p:sp>
      </p:grpSp>
      <p:sp>
        <p:nvSpPr>
          <p:cNvPr id="15" name="Text Placeholder 14">
            <a:extLst>
              <a:ext uri="{FF2B5EF4-FFF2-40B4-BE49-F238E27FC236}">
                <a16:creationId xmlns:a16="http://schemas.microsoft.com/office/drawing/2014/main" id="{E6392E70-8A23-4558-9DE1-D2AFF97F1E7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361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11AF5B6A-128F-497C-BA00-7060644EE821}"/>
              </a:ext>
            </a:extLst>
          </p:cNvPr>
          <p:cNvSpPr>
            <a:spLocks noGrp="1"/>
          </p:cNvSpPr>
          <p:nvPr>
            <p:ph type="title" idx="4294967295"/>
          </p:nvPr>
        </p:nvSpPr>
        <p:spPr>
          <a:xfrm>
            <a:off x="0" y="1"/>
            <a:ext cx="12192000" cy="757383"/>
          </a:xfrm>
        </p:spPr>
        <p:txBody>
          <a:bodyPr/>
          <a:lstStyle/>
          <a:p>
            <a:r>
              <a:rPr lang="en-US" sz="3200" b="1" dirty="0">
                <a:solidFill>
                  <a:schemeClr val="tx1"/>
                </a:solidFill>
                <a:latin typeface="Century Gothic" panose="020B0502020202020204" pitchFamily="34" charset="0"/>
              </a:rPr>
              <a:t>Methods to call back missing AOD retrievals</a:t>
            </a:r>
            <a:endParaRPr lang="en-US" sz="3200" b="1" dirty="0">
              <a:solidFill>
                <a:schemeClr val="tx1"/>
              </a:solidFill>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5FEB800F-216F-42DE-831D-80D498FC1990}"/>
              </a:ext>
            </a:extLst>
          </p:cNvPr>
          <p:cNvPicPr>
            <a:picLocks noChangeAspect="1"/>
          </p:cNvPicPr>
          <p:nvPr/>
        </p:nvPicPr>
        <p:blipFill>
          <a:blip r:embed="rId3"/>
          <a:stretch>
            <a:fillRect/>
          </a:stretch>
        </p:blipFill>
        <p:spPr>
          <a:xfrm>
            <a:off x="3509445" y="757383"/>
            <a:ext cx="8310897" cy="5579884"/>
          </a:xfrm>
          <a:prstGeom prst="rect">
            <a:avLst/>
          </a:prstGeom>
        </p:spPr>
      </p:pic>
      <p:pic>
        <p:nvPicPr>
          <p:cNvPr id="9" name="Picture 8">
            <a:extLst>
              <a:ext uri="{FF2B5EF4-FFF2-40B4-BE49-F238E27FC236}">
                <a16:creationId xmlns:a16="http://schemas.microsoft.com/office/drawing/2014/main" id="{EB7F4578-A62D-40E4-8B95-75068A1DCE90}"/>
              </a:ext>
            </a:extLst>
          </p:cNvPr>
          <p:cNvPicPr>
            <a:picLocks/>
          </p:cNvPicPr>
          <p:nvPr/>
        </p:nvPicPr>
        <p:blipFill>
          <a:blip r:embed="rId4"/>
          <a:stretch>
            <a:fillRect/>
          </a:stretch>
        </p:blipFill>
        <p:spPr>
          <a:xfrm>
            <a:off x="3511296" y="755904"/>
            <a:ext cx="8314944" cy="5583936"/>
          </a:xfrm>
          <a:prstGeom prst="rect">
            <a:avLst/>
          </a:prstGeom>
        </p:spPr>
      </p:pic>
      <p:pic>
        <p:nvPicPr>
          <p:cNvPr id="11" name="Picture 10">
            <a:extLst>
              <a:ext uri="{FF2B5EF4-FFF2-40B4-BE49-F238E27FC236}">
                <a16:creationId xmlns:a16="http://schemas.microsoft.com/office/drawing/2014/main" id="{02BF7958-2D22-4EFC-8ADD-8B295ED5934B}"/>
              </a:ext>
            </a:extLst>
          </p:cNvPr>
          <p:cNvPicPr>
            <a:picLocks noChangeAspect="1"/>
          </p:cNvPicPr>
          <p:nvPr/>
        </p:nvPicPr>
        <p:blipFill>
          <a:blip r:embed="rId5"/>
          <a:stretch>
            <a:fillRect/>
          </a:stretch>
        </p:blipFill>
        <p:spPr>
          <a:xfrm>
            <a:off x="3511297" y="755904"/>
            <a:ext cx="8310897" cy="5482347"/>
          </a:xfrm>
          <a:prstGeom prst="rect">
            <a:avLst/>
          </a:prstGeom>
        </p:spPr>
      </p:pic>
      <p:sp>
        <p:nvSpPr>
          <p:cNvPr id="12" name="TextBox 11">
            <a:extLst>
              <a:ext uri="{FF2B5EF4-FFF2-40B4-BE49-F238E27FC236}">
                <a16:creationId xmlns:a16="http://schemas.microsoft.com/office/drawing/2014/main" id="{2AA5FA86-793F-4BA7-95C8-8F6902DB97E7}"/>
              </a:ext>
            </a:extLst>
          </p:cNvPr>
          <p:cNvSpPr txBox="1"/>
          <p:nvPr/>
        </p:nvSpPr>
        <p:spPr>
          <a:xfrm>
            <a:off x="391885" y="1970315"/>
            <a:ext cx="2438400" cy="2390911"/>
          </a:xfrm>
          <a:prstGeom prst="rect">
            <a:avLst/>
          </a:prstGeom>
          <a:noFill/>
        </p:spPr>
        <p:txBody>
          <a:bodyPr wrap="square" rtlCol="0">
            <a:spAutoFit/>
          </a:bodyPr>
          <a:lstStyle/>
          <a:p>
            <a:pPr marL="380990" indent="-380990" defTabSz="1219170">
              <a:buClr>
                <a:srgbClr val="FFFFFF"/>
              </a:buClr>
              <a:buFont typeface="Arial" panose="020B0604020202020204" pitchFamily="34" charset="0"/>
              <a:buChar char="•"/>
            </a:pPr>
            <a:r>
              <a:rPr lang="en-US" sz="1867" dirty="0">
                <a:solidFill>
                  <a:srgbClr val="FFFFFF"/>
                </a:solidFill>
              </a:rPr>
              <a:t>Use VIIRS smoke mask</a:t>
            </a:r>
          </a:p>
          <a:p>
            <a:pPr marL="380990" indent="-380990" defTabSz="1219170">
              <a:buFont typeface="Arial" panose="020B0604020202020204" pitchFamily="34" charset="0"/>
              <a:buChar char="•"/>
            </a:pPr>
            <a:endParaRPr lang="en-US" sz="1867" dirty="0">
              <a:solidFill>
                <a:srgbClr val="FFFFFF"/>
              </a:solidFill>
            </a:endParaRPr>
          </a:p>
          <a:p>
            <a:pPr marL="380990" indent="-380990" defTabSz="1219170">
              <a:buClr>
                <a:srgbClr val="FFFFFF"/>
              </a:buClr>
              <a:buFont typeface="Arial" panose="020B0604020202020204" pitchFamily="34" charset="0"/>
              <a:buChar char="•"/>
            </a:pPr>
            <a:r>
              <a:rPr lang="en-US" sz="1867" dirty="0">
                <a:solidFill>
                  <a:srgbClr val="FFFFFF"/>
                </a:solidFill>
              </a:rPr>
              <a:t>Use TROPOMI Carbon Monoxide</a:t>
            </a:r>
          </a:p>
          <a:p>
            <a:pPr marL="380990" indent="-380990" defTabSz="1219170">
              <a:buFont typeface="Arial" panose="020B0604020202020204" pitchFamily="34" charset="0"/>
              <a:buChar char="•"/>
            </a:pPr>
            <a:endParaRPr lang="en-US" sz="1867" dirty="0">
              <a:solidFill>
                <a:srgbClr val="FFFFFF"/>
              </a:solidFill>
            </a:endParaRPr>
          </a:p>
          <a:p>
            <a:pPr marL="380990" indent="-380990" defTabSz="1219170">
              <a:buClr>
                <a:srgbClr val="FFFFFF"/>
              </a:buClr>
              <a:buFont typeface="Arial" panose="020B0604020202020204" pitchFamily="34" charset="0"/>
              <a:buChar char="•"/>
            </a:pPr>
            <a:r>
              <a:rPr lang="en-US" sz="1867" dirty="0">
                <a:solidFill>
                  <a:srgbClr val="FFFFFF"/>
                </a:solidFill>
              </a:rPr>
              <a:t>Use TROPOMI UV Aerosol Index</a:t>
            </a:r>
          </a:p>
        </p:txBody>
      </p:sp>
      <p:sp>
        <p:nvSpPr>
          <p:cNvPr id="8" name="TextBox 7">
            <a:extLst>
              <a:ext uri="{FF2B5EF4-FFF2-40B4-BE49-F238E27FC236}">
                <a16:creationId xmlns:a16="http://schemas.microsoft.com/office/drawing/2014/main" id="{FDC51FE2-2C25-4DEC-9683-579EDC590B22}"/>
              </a:ext>
            </a:extLst>
          </p:cNvPr>
          <p:cNvSpPr txBox="1"/>
          <p:nvPr/>
        </p:nvSpPr>
        <p:spPr>
          <a:xfrm>
            <a:off x="11573164" y="6456867"/>
            <a:ext cx="554181" cy="379656"/>
          </a:xfrm>
          <a:prstGeom prst="rect">
            <a:avLst/>
          </a:prstGeom>
          <a:noFill/>
        </p:spPr>
        <p:txBody>
          <a:bodyPr wrap="square" rtlCol="0">
            <a:spAutoFit/>
          </a:bodyPr>
          <a:lstStyle/>
          <a:p>
            <a:pPr defTabSz="1219170"/>
            <a:r>
              <a:rPr lang="en-US" sz="1867" dirty="0">
                <a:solidFill>
                  <a:srgbClr val="FFFFFF"/>
                </a:solidFill>
              </a:rPr>
              <a:t>15</a:t>
            </a:r>
          </a:p>
        </p:txBody>
      </p:sp>
    </p:spTree>
    <p:extLst>
      <p:ext uri="{BB962C8B-B14F-4D97-AF65-F5344CB8AC3E}">
        <p14:creationId xmlns:p14="http://schemas.microsoft.com/office/powerpoint/2010/main" val="325778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2D3C2F-882B-4527-BB2A-BC2C1992A65A}"/>
              </a:ext>
            </a:extLst>
          </p:cNvPr>
          <p:cNvSpPr>
            <a:spLocks noGrp="1"/>
          </p:cNvSpPr>
          <p:nvPr>
            <p:ph idx="1"/>
          </p:nvPr>
        </p:nvSpPr>
        <p:spPr>
          <a:xfrm>
            <a:off x="714218" y="1681054"/>
            <a:ext cx="4467225" cy="3879238"/>
          </a:xfrm>
        </p:spPr>
        <p:txBody>
          <a:bodyPr>
            <a:normAutofit/>
          </a:bodyPr>
          <a:lstStyle/>
          <a:p>
            <a:r>
              <a:rPr lang="en-US" sz="2000" dirty="0"/>
              <a:t>Sampling issues</a:t>
            </a:r>
          </a:p>
          <a:p>
            <a:pPr lvl="1"/>
            <a:r>
              <a:rPr lang="en-US" sz="1800" dirty="0"/>
              <a:t>Missing high AODs in satellite products</a:t>
            </a:r>
          </a:p>
          <a:p>
            <a:pPr lvl="1"/>
            <a:r>
              <a:rPr lang="en-US" sz="1800" dirty="0"/>
              <a:t>Gaps in AODs due to clouds</a:t>
            </a:r>
          </a:p>
          <a:p>
            <a:r>
              <a:rPr lang="en-US" sz="2000" dirty="0"/>
              <a:t>For natural sources of aerosols such as smoke and dust:</a:t>
            </a:r>
          </a:p>
          <a:p>
            <a:pPr lvl="1"/>
            <a:r>
              <a:rPr lang="en-US" sz="1800" dirty="0"/>
              <a:t>Understand optical and physical properties and improve look-up-tables in AOD retrieval algorithm</a:t>
            </a:r>
          </a:p>
        </p:txBody>
      </p:sp>
      <p:grpSp>
        <p:nvGrpSpPr>
          <p:cNvPr id="4" name="Group 3">
            <a:extLst>
              <a:ext uri="{FF2B5EF4-FFF2-40B4-BE49-F238E27FC236}">
                <a16:creationId xmlns:a16="http://schemas.microsoft.com/office/drawing/2014/main" id="{32F6F3EE-22D8-4FE1-BD0C-8EFBC0170549}"/>
              </a:ext>
            </a:extLst>
          </p:cNvPr>
          <p:cNvGrpSpPr/>
          <p:nvPr/>
        </p:nvGrpSpPr>
        <p:grpSpPr>
          <a:xfrm>
            <a:off x="5842267" y="975970"/>
            <a:ext cx="5839640" cy="4906060"/>
            <a:chOff x="5842267" y="975970"/>
            <a:chExt cx="5839640" cy="4906060"/>
          </a:xfrm>
        </p:grpSpPr>
        <p:pic>
          <p:nvPicPr>
            <p:cNvPr id="5" name="Picture 4">
              <a:extLst>
                <a:ext uri="{FF2B5EF4-FFF2-40B4-BE49-F238E27FC236}">
                  <a16:creationId xmlns:a16="http://schemas.microsoft.com/office/drawing/2014/main" id="{D2BC7F43-CC51-4B03-B7E5-D5D5DD479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267" y="975970"/>
              <a:ext cx="5839640" cy="4906060"/>
            </a:xfrm>
            <a:prstGeom prst="rect">
              <a:avLst/>
            </a:prstGeom>
          </p:spPr>
        </p:pic>
        <p:sp>
          <p:nvSpPr>
            <p:cNvPr id="6" name="Oval 5">
              <a:extLst>
                <a:ext uri="{FF2B5EF4-FFF2-40B4-BE49-F238E27FC236}">
                  <a16:creationId xmlns:a16="http://schemas.microsoft.com/office/drawing/2014/main" id="{5C05E509-76BE-4874-B7ED-104A33DBB3E9}"/>
                </a:ext>
              </a:extLst>
            </p:cNvPr>
            <p:cNvSpPr/>
            <p:nvPr/>
          </p:nvSpPr>
          <p:spPr>
            <a:xfrm>
              <a:off x="8068511" y="2640563"/>
              <a:ext cx="1175658" cy="1156996"/>
            </a:xfrm>
            <a:prstGeom prst="ellipse">
              <a:avLst/>
            </a:prstGeom>
            <a:noFill/>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grpSp>
      <p:sp>
        <p:nvSpPr>
          <p:cNvPr id="8" name="Title 7">
            <a:extLst>
              <a:ext uri="{FF2B5EF4-FFF2-40B4-BE49-F238E27FC236}">
                <a16:creationId xmlns:a16="http://schemas.microsoft.com/office/drawing/2014/main" id="{A8E94672-872F-490A-AA10-024F8F580D1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57310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7E5BC-568A-4014-9C36-5C2117EAC035}"/>
              </a:ext>
            </a:extLst>
          </p:cNvPr>
          <p:cNvPicPr>
            <a:picLocks noChangeAspect="1"/>
          </p:cNvPicPr>
          <p:nvPr/>
        </p:nvPicPr>
        <p:blipFill rotWithShape="1">
          <a:blip r:embed="rId3"/>
          <a:srcRect l="27257" t="10972" r="35070" b="17222"/>
          <a:stretch/>
        </p:blipFill>
        <p:spPr>
          <a:xfrm>
            <a:off x="0" y="0"/>
            <a:ext cx="4133850" cy="4924426"/>
          </a:xfrm>
          <a:prstGeom prst="rect">
            <a:avLst/>
          </a:prstGeom>
        </p:spPr>
      </p:pic>
      <p:sp>
        <p:nvSpPr>
          <p:cNvPr id="3" name="Title 2">
            <a:extLst>
              <a:ext uri="{FF2B5EF4-FFF2-40B4-BE49-F238E27FC236}">
                <a16:creationId xmlns:a16="http://schemas.microsoft.com/office/drawing/2014/main" id="{B25AA678-CA1B-44FA-828A-65BE35861D5D}"/>
              </a:ext>
            </a:extLst>
          </p:cNvPr>
          <p:cNvSpPr>
            <a:spLocks noGrp="1"/>
          </p:cNvSpPr>
          <p:nvPr>
            <p:ph type="title"/>
          </p:nvPr>
        </p:nvSpPr>
        <p:spPr/>
        <p:txBody>
          <a:bodyPr/>
          <a:lstStyle/>
          <a:p>
            <a:r>
              <a:rPr lang="en-US" dirty="0"/>
              <a:t>Motivation</a:t>
            </a:r>
          </a:p>
        </p:txBody>
      </p:sp>
      <p:pic>
        <p:nvPicPr>
          <p:cNvPr id="8" name="Picture 7">
            <a:extLst>
              <a:ext uri="{FF2B5EF4-FFF2-40B4-BE49-F238E27FC236}">
                <a16:creationId xmlns:a16="http://schemas.microsoft.com/office/drawing/2014/main" id="{186E19CA-23BD-421E-A767-40B910239E9E}"/>
              </a:ext>
            </a:extLst>
          </p:cNvPr>
          <p:cNvPicPr>
            <a:picLocks noChangeAspect="1"/>
          </p:cNvPicPr>
          <p:nvPr/>
        </p:nvPicPr>
        <p:blipFill rotWithShape="1">
          <a:blip r:embed="rId4"/>
          <a:srcRect t="9722" b="60972"/>
          <a:stretch/>
        </p:blipFill>
        <p:spPr>
          <a:xfrm>
            <a:off x="962025" y="4876802"/>
            <a:ext cx="10972800" cy="2009775"/>
          </a:xfrm>
          <a:prstGeom prst="rect">
            <a:avLst/>
          </a:prstGeom>
        </p:spPr>
      </p:pic>
      <p:grpSp>
        <p:nvGrpSpPr>
          <p:cNvPr id="12" name="Group 11">
            <a:extLst>
              <a:ext uri="{FF2B5EF4-FFF2-40B4-BE49-F238E27FC236}">
                <a16:creationId xmlns:a16="http://schemas.microsoft.com/office/drawing/2014/main" id="{7B0DF8C8-1643-438C-A898-B5B215B2E203}"/>
              </a:ext>
            </a:extLst>
          </p:cNvPr>
          <p:cNvGrpSpPr/>
          <p:nvPr/>
        </p:nvGrpSpPr>
        <p:grpSpPr>
          <a:xfrm>
            <a:off x="6591835" y="838202"/>
            <a:ext cx="5342990" cy="4038600"/>
            <a:chOff x="6591835" y="838202"/>
            <a:chExt cx="5342990" cy="4038600"/>
          </a:xfrm>
        </p:grpSpPr>
        <p:pic>
          <p:nvPicPr>
            <p:cNvPr id="1026" name="Picture 2" descr="Graphical user interface, application&#10;&#10;Description automatically generated">
              <a:extLst>
                <a:ext uri="{FF2B5EF4-FFF2-40B4-BE49-F238E27FC236}">
                  <a16:creationId xmlns:a16="http://schemas.microsoft.com/office/drawing/2014/main" id="{3B27FA3A-EFAB-4C44-9092-1A1873D47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835" y="838202"/>
              <a:ext cx="4505047" cy="4038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5818433-73F2-4E7E-832C-9253977F6679}"/>
                </a:ext>
              </a:extLst>
            </p:cNvPr>
            <p:cNvSpPr txBox="1"/>
            <p:nvPr/>
          </p:nvSpPr>
          <p:spPr>
            <a:xfrm>
              <a:off x="11001375" y="3571875"/>
              <a:ext cx="933450" cy="738664"/>
            </a:xfrm>
            <a:prstGeom prst="rect">
              <a:avLst/>
            </a:prstGeom>
            <a:noFill/>
          </p:spPr>
          <p:txBody>
            <a:bodyPr wrap="square" rtlCol="0">
              <a:spAutoFit/>
            </a:bodyPr>
            <a:lstStyle/>
            <a:p>
              <a:r>
                <a:rPr lang="en-US" sz="1050" dirty="0"/>
                <a:t>Gupta et al., HAQAST Tiger Team project</a:t>
              </a:r>
            </a:p>
          </p:txBody>
        </p:sp>
      </p:grpSp>
    </p:spTree>
    <p:extLst>
      <p:ext uri="{BB962C8B-B14F-4D97-AF65-F5344CB8AC3E}">
        <p14:creationId xmlns:p14="http://schemas.microsoft.com/office/powerpoint/2010/main" val="175979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A6FB6-8F47-465C-A6E3-72DD628504DC}"/>
              </a:ext>
            </a:extLst>
          </p:cNvPr>
          <p:cNvSpPr>
            <a:spLocks noGrp="1"/>
          </p:cNvSpPr>
          <p:nvPr>
            <p:ph type="title"/>
          </p:nvPr>
        </p:nvSpPr>
        <p:spPr/>
        <p:txBody>
          <a:bodyPr>
            <a:normAutofit fontScale="90000"/>
          </a:bodyPr>
          <a:lstStyle/>
          <a:p>
            <a:r>
              <a:rPr lang="en-US" dirty="0"/>
              <a:t>Multiple observations lead to enhanced spatial coverage</a:t>
            </a:r>
          </a:p>
        </p:txBody>
      </p:sp>
      <p:sp>
        <p:nvSpPr>
          <p:cNvPr id="3" name="Slide Number Placeholder 2">
            <a:extLst>
              <a:ext uri="{FF2B5EF4-FFF2-40B4-BE49-F238E27FC236}">
                <a16:creationId xmlns:a16="http://schemas.microsoft.com/office/drawing/2014/main" id="{149359A7-DB41-4595-936D-9162E0D73E22}"/>
              </a:ext>
            </a:extLst>
          </p:cNvPr>
          <p:cNvSpPr>
            <a:spLocks noGrp="1"/>
          </p:cNvSpPr>
          <p:nvPr>
            <p:ph type="sldNum" sz="quarter" idx="12"/>
          </p:nvPr>
        </p:nvSpPr>
        <p:spPr/>
        <p:txBody>
          <a:bodyPr/>
          <a:lstStyle/>
          <a:p>
            <a:fld id="{B2B398A6-F0E8-514E-8403-2E9AAD7547F4}" type="slidenum">
              <a:rPr lang="en-US" smtClean="0"/>
              <a:t>3</a:t>
            </a:fld>
            <a:endParaRPr lang="en-US"/>
          </a:p>
        </p:txBody>
      </p:sp>
      <p:pic>
        <p:nvPicPr>
          <p:cNvPr id="5" name="Picture 4">
            <a:extLst>
              <a:ext uri="{FF2B5EF4-FFF2-40B4-BE49-F238E27FC236}">
                <a16:creationId xmlns:a16="http://schemas.microsoft.com/office/drawing/2014/main" id="{B5167595-923C-4490-B6C3-A06561BFE4FF}"/>
              </a:ext>
            </a:extLst>
          </p:cNvPr>
          <p:cNvPicPr>
            <a:picLocks noChangeAspect="1"/>
          </p:cNvPicPr>
          <p:nvPr/>
        </p:nvPicPr>
        <p:blipFill>
          <a:blip r:embed="rId2"/>
          <a:stretch>
            <a:fillRect/>
          </a:stretch>
        </p:blipFill>
        <p:spPr>
          <a:xfrm>
            <a:off x="1018944" y="941832"/>
            <a:ext cx="10665768" cy="5916168"/>
          </a:xfrm>
          <a:prstGeom prst="rect">
            <a:avLst/>
          </a:prstGeom>
        </p:spPr>
      </p:pic>
    </p:spTree>
    <p:extLst>
      <p:ext uri="{BB962C8B-B14F-4D97-AF65-F5344CB8AC3E}">
        <p14:creationId xmlns:p14="http://schemas.microsoft.com/office/powerpoint/2010/main" val="9314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8B8A6-78B0-C28B-1689-5D2C7F7CEBA9}"/>
              </a:ext>
            </a:extLst>
          </p:cNvPr>
          <p:cNvSpPr>
            <a:spLocks noGrp="1"/>
          </p:cNvSpPr>
          <p:nvPr>
            <p:ph type="title"/>
          </p:nvPr>
        </p:nvSpPr>
        <p:spPr/>
        <p:txBody>
          <a:bodyPr/>
          <a:lstStyle/>
          <a:p>
            <a:r>
              <a:rPr lang="en-US" dirty="0"/>
              <a:t>Quantities for Evaluation</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24A05A53-6133-7D3E-7751-1A67BA4618CC}"/>
                  </a:ext>
                </a:extLst>
              </p:cNvPr>
              <p:cNvGraphicFramePr>
                <a:graphicFrameLocks noGrp="1"/>
              </p:cNvGraphicFramePr>
              <p:nvPr>
                <p:extLst/>
              </p:nvPr>
            </p:nvGraphicFramePr>
            <p:xfrm>
              <a:off x="838199" y="1785249"/>
              <a:ext cx="10752909" cy="4441971"/>
            </p:xfrm>
            <a:graphic>
              <a:graphicData uri="http://schemas.openxmlformats.org/drawingml/2006/table">
                <a:tbl>
                  <a:tblPr firstRow="1" firstCol="1" bandRow="1">
                    <a:tableStyleId>{5C22544A-7EE6-4342-B048-85BDC9FD1C3A}</a:tableStyleId>
                  </a:tblPr>
                  <a:tblGrid>
                    <a:gridCol w="2259764">
                      <a:extLst>
                        <a:ext uri="{9D8B030D-6E8A-4147-A177-3AD203B41FA5}">
                          <a16:colId xmlns:a16="http://schemas.microsoft.com/office/drawing/2014/main" val="3546087461"/>
                        </a:ext>
                      </a:extLst>
                    </a:gridCol>
                    <a:gridCol w="5846965">
                      <a:extLst>
                        <a:ext uri="{9D8B030D-6E8A-4147-A177-3AD203B41FA5}">
                          <a16:colId xmlns:a16="http://schemas.microsoft.com/office/drawing/2014/main" val="3635669534"/>
                        </a:ext>
                      </a:extLst>
                    </a:gridCol>
                    <a:gridCol w="2646180">
                      <a:extLst>
                        <a:ext uri="{9D8B030D-6E8A-4147-A177-3AD203B41FA5}">
                          <a16:colId xmlns:a16="http://schemas.microsoft.com/office/drawing/2014/main" val="3714978121"/>
                        </a:ext>
                      </a:extLst>
                    </a:gridCol>
                  </a:tblGrid>
                  <a:tr h="407091">
                    <a:tc gridSpan="3">
                      <a:txBody>
                        <a:bodyPr/>
                        <a:lstStyle/>
                        <a:p>
                          <a:pPr marL="0" marR="0">
                            <a:lnSpc>
                              <a:spcPct val="107000"/>
                            </a:lnSpc>
                            <a:spcBef>
                              <a:spcPts val="0"/>
                            </a:spcBef>
                            <a:spcAft>
                              <a:spcPts val="0"/>
                            </a:spcAf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Observed PM25 (oPM25) from in situ observations distributed by AirNow API</a:t>
                          </a:r>
                        </a:p>
                      </a:txBody>
                      <a:tcPr marL="68580" marR="68580" marT="0" marB="0"/>
                    </a:tc>
                    <a:tc hMerge="1">
                      <a:txBody>
                        <a:bodyPr/>
                        <a:lstStyle/>
                        <a:p>
                          <a:pPr marL="0" marR="0">
                            <a:lnSpc>
                              <a:spcPct val="107000"/>
                            </a:lnSpc>
                            <a:spcBef>
                              <a:spcPts val="0"/>
                            </a:spcBef>
                            <a:spcAft>
                              <a:spcPts val="0"/>
                            </a:spcAft>
                          </a:pPr>
                          <a:endParaRPr lang="en-US" sz="2000" b="0" dirty="0">
                            <a:solidFill>
                              <a:sysClr val="windowText" lastClr="000000"/>
                            </a:solidFill>
                            <a:effectLst/>
                            <a:latin typeface="Calibri" panose="020F0502020204030204" pitchFamily="34" charset="0"/>
                            <a:ea typeface="+mn-ea"/>
                            <a:cs typeface="Times New Roman" panose="02020603050405020304" pitchFamily="18" charset="0"/>
                          </a:endParaRPr>
                        </a:p>
                      </a:txBody>
                      <a:tcPr marL="68580" marR="68580" marT="0" marB="0">
                        <a:solidFill>
                          <a:srgbClr val="CFD5EA"/>
                        </a:solidFill>
                      </a:tcPr>
                    </a:tc>
                    <a:tc hMerge="1">
                      <a:txBody>
                        <a:bodyPr/>
                        <a:lstStyle/>
                        <a:p>
                          <a:pPr marL="0" marR="0">
                            <a:lnSpc>
                              <a:spcPct val="107000"/>
                            </a:lnSpc>
                            <a:spcBef>
                              <a:spcPts val="0"/>
                            </a:spcBef>
                            <a:spcAft>
                              <a:spcPts val="0"/>
                            </a:spcAft>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4922494"/>
                      </a:ext>
                    </a:extLst>
                  </a:tr>
                  <a:tr h="407091">
                    <a:tc>
                      <a:txBody>
                        <a:bodyPr/>
                        <a:lstStyle/>
                        <a:p>
                          <a:pPr marL="0" marR="0">
                            <a:lnSpc>
                              <a:spcPct val="107000"/>
                            </a:lnSpc>
                            <a:spcBef>
                              <a:spcPts val="0"/>
                            </a:spcBef>
                            <a:spcAft>
                              <a:spcPts val="0"/>
                            </a:spcAft>
                          </a:pPr>
                          <a:r>
                            <a:rPr lang="en-US" sz="2000" b="0" dirty="0">
                              <a:effectLst/>
                            </a:rPr>
                            <a:t>Hourly oPM25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0" dirty="0">
                              <a:solidFill>
                                <a:sysClr val="windowText" lastClr="000000"/>
                              </a:solidFill>
                              <a:effectLst/>
                            </a:rPr>
                            <a:t>Hourly in situ observations</a:t>
                          </a:r>
                          <a:endParaRPr lang="en-US" sz="2000" b="0" dirty="0">
                            <a:solidFill>
                              <a:sysClr val="windowText" lastClr="000000"/>
                            </a:solidFill>
                            <a:effectLst/>
                            <a:latin typeface="Calibri" panose="020F0502020204030204" pitchFamily="34" charset="0"/>
                            <a:ea typeface="+mn-ea"/>
                            <a:cs typeface="Times New Roman" panose="02020603050405020304" pitchFamily="18" charset="0"/>
                          </a:endParaRPr>
                        </a:p>
                      </a:txBody>
                      <a:tcPr marL="68580" marR="68580" marT="0" marB="0">
                        <a:solidFill>
                          <a:srgbClr val="CFD5EA"/>
                        </a:solidFill>
                      </a:tcPr>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b="0" i="1" smtClean="0">
                                        <a:solidFill>
                                          <a:sysClr val="windowText" lastClr="000000"/>
                                        </a:solidFill>
                                        <a:effectLst/>
                                        <a:latin typeface="Cambria Math" panose="02040503050406030204" pitchFamily="18" charset="0"/>
                                      </a:rPr>
                                    </m:ctrlPr>
                                  </m:sSubPr>
                                  <m:e>
                                    <m:r>
                                      <m:rPr>
                                        <m:sty m:val="p"/>
                                      </m:rPr>
                                      <a:rPr lang="en-US" sz="2000" b="0" i="1" smtClean="0">
                                        <a:solidFill>
                                          <a:sysClr val="windowText" lastClr="000000"/>
                                        </a:solidFill>
                                        <a:effectLst/>
                                        <a:latin typeface="Cambria Math" panose="02040503050406030204" pitchFamily="18" charset="0"/>
                                      </a:rPr>
                                      <m:t>y</m:t>
                                    </m:r>
                                  </m:e>
                                  <m:sub>
                                    <m:r>
                                      <m:rPr>
                                        <m:sty m:val="p"/>
                                      </m:rPr>
                                      <a:rPr lang="en-US" sz="2000" b="0" i="1" smtClean="0">
                                        <a:solidFill>
                                          <a:sysClr val="windowText" lastClr="000000"/>
                                        </a:solidFill>
                                        <a:effectLst/>
                                        <a:latin typeface="Cambria Math" panose="02040503050406030204" pitchFamily="18" charset="0"/>
                                      </a:rPr>
                                      <m:t>h</m:t>
                                    </m:r>
                                  </m:sub>
                                </m:sSub>
                              </m:oMath>
                            </m:oMathPara>
                          </a14:m>
                          <a:endParaRPr lang="en-US" sz="2000" b="0" dirty="0">
                            <a:solidFill>
                              <a:sysClr val="windowText" lastClr="000000"/>
                            </a:solidFill>
                            <a:effectLst/>
                            <a:latin typeface="Calibri" panose="020F0502020204030204" pitchFamily="34" charset="0"/>
                            <a:ea typeface="+mn-ea"/>
                            <a:cs typeface="Times New Roman" panose="02020603050405020304" pitchFamily="18" charset="0"/>
                          </a:endParaRPr>
                        </a:p>
                      </a:txBody>
                      <a:tcPr marL="68580" marR="68580" marT="0" marB="0">
                        <a:solidFill>
                          <a:srgbClr val="CFD5EA"/>
                        </a:solidFill>
                      </a:tcPr>
                    </a:tc>
                    <a:extLst>
                      <a:ext uri="{0D108BD9-81ED-4DB2-BD59-A6C34878D82A}">
                        <a16:rowId xmlns:a16="http://schemas.microsoft.com/office/drawing/2014/main" val="3146422247"/>
                      </a:ext>
                    </a:extLst>
                  </a:tr>
                  <a:tr h="407091">
                    <a:tc>
                      <a:txBody>
                        <a:bodyPr/>
                        <a:lstStyle/>
                        <a:p>
                          <a:pPr marL="0" marR="0">
                            <a:lnSpc>
                              <a:spcPct val="107000"/>
                            </a:lnSpc>
                            <a:spcBef>
                              <a:spcPts val="0"/>
                            </a:spcBef>
                            <a:spcAft>
                              <a:spcPts val="0"/>
                            </a:spcAft>
                          </a:pPr>
                          <a:r>
                            <a:rPr lang="en-US" sz="2000" b="0" dirty="0">
                              <a:effectLst/>
                            </a:rPr>
                            <a:t>Daily oPM25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Daily averages of hourly data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9EBF5"/>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rPr>
                                    </m:ctrlPr>
                                  </m:sSubPr>
                                  <m:e>
                                    <m:r>
                                      <a:rPr lang="en-US" sz="2000">
                                        <a:effectLst/>
                                        <a:latin typeface="Cambria Math" panose="02040503050406030204" pitchFamily="18" charset="0"/>
                                      </a:rPr>
                                      <m:t>𝑦</m:t>
                                    </m:r>
                                  </m:e>
                                  <m:sub>
                                    <m:r>
                                      <a:rPr lang="en-US" sz="2000">
                                        <a:effectLst/>
                                        <a:latin typeface="Cambria Math" panose="02040503050406030204" pitchFamily="18" charset="0"/>
                                      </a:rPr>
                                      <m:t>𝑑</m:t>
                                    </m:r>
                                  </m:sub>
                                </m:sSub>
                                <m:r>
                                  <a:rPr lang="en-US" sz="2000">
                                    <a:effectLst/>
                                    <a:latin typeface="Cambria Math" panose="02040503050406030204" pitchFamily="18" charset="0"/>
                                  </a:rPr>
                                  <m:t>=</m:t>
                                </m:r>
                                <m:r>
                                  <a:rPr lang="en-US" sz="2000" b="0" i="1" smtClean="0">
                                    <a:effectLst/>
                                    <a:latin typeface="Cambria Math" panose="02040503050406030204" pitchFamily="18" charset="0"/>
                                  </a:rPr>
                                  <m:t>𝑚𝑒𝑎</m:t>
                                </m:r>
                                <m:sSub>
                                  <m:sSubPr>
                                    <m:ctrlPr>
                                      <a:rPr lang="en-US" sz="2000" b="0" i="1" smtClean="0">
                                        <a:effectLst/>
                                        <a:latin typeface="Cambria Math" panose="02040503050406030204" pitchFamily="18" charset="0"/>
                                      </a:rPr>
                                    </m:ctrlPr>
                                  </m:sSubPr>
                                  <m:e>
                                    <m:r>
                                      <a:rPr lang="en-US" sz="2000" b="0" i="1" smtClean="0">
                                        <a:effectLst/>
                                        <a:latin typeface="Cambria Math" panose="02040503050406030204" pitchFamily="18" charset="0"/>
                                      </a:rPr>
                                      <m:t>𝑛</m:t>
                                    </m:r>
                                  </m:e>
                                  <m:sub>
                                    <m:r>
                                      <a:rPr lang="en-US" sz="2000" b="0" i="1" smtClean="0">
                                        <a:effectLst/>
                                        <a:latin typeface="Cambria Math" panose="02040503050406030204" pitchFamily="18" charset="0"/>
                                      </a:rPr>
                                      <m:t>𝑑</m:t>
                                    </m:r>
                                  </m:sub>
                                </m:sSub>
                                <m:r>
                                  <a:rPr lang="en-US" sz="2000">
                                    <a:effectLst/>
                                    <a:latin typeface="Cambria Math" panose="02040503050406030204" pitchFamily="18" charset="0"/>
                                  </a:rPr>
                                  <m:t>(</m:t>
                                </m:r>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𝑦</m:t>
                                    </m:r>
                                  </m:e>
                                  <m:sub>
                                    <m:r>
                                      <a:rPr lang="en-US" sz="2000">
                                        <a:effectLst/>
                                        <a:latin typeface="Cambria Math" panose="02040503050406030204" pitchFamily="18" charset="0"/>
                                      </a:rPr>
                                      <m:t>h</m:t>
                                    </m:r>
                                  </m:sub>
                                </m:sSub>
                                <m:r>
                                  <a:rPr lang="en-US" sz="2000">
                                    <a:effectLst/>
                                    <a:latin typeface="Cambria Math" panose="02040503050406030204" pitchFamily="18" charset="0"/>
                                  </a:rPr>
                                  <m:t>)</m:t>
                                </m:r>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9EBF5"/>
                        </a:solidFill>
                      </a:tcPr>
                    </a:tc>
                    <a:extLst>
                      <a:ext uri="{0D108BD9-81ED-4DB2-BD59-A6C34878D82A}">
                        <a16:rowId xmlns:a16="http://schemas.microsoft.com/office/drawing/2014/main" val="2629714186"/>
                      </a:ext>
                    </a:extLst>
                  </a:tr>
                  <a:tr h="389076">
                    <a:tc gridSpan="3">
                      <a:txBody>
                        <a:bodyPr/>
                        <a:lstStyle/>
                        <a:p>
                          <a:pPr marL="0" marR="0">
                            <a:lnSpc>
                              <a:spcPct val="107000"/>
                            </a:lnSpc>
                            <a:spcBef>
                              <a:spcPts val="0"/>
                            </a:spcBef>
                            <a:spcAft>
                              <a:spcPts val="0"/>
                            </a:spcAft>
                          </a:pPr>
                          <a:r>
                            <a:rPr lang="en-US" sz="2000" b="0" dirty="0">
                              <a:effectLst/>
                            </a:rPr>
                            <a:t>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hMerge="1">
                      <a:txBody>
                        <a:bodyPr/>
                        <a:lstStyle/>
                        <a:p>
                          <a:endParaRPr lang="en-US"/>
                        </a:p>
                      </a:txBody>
                      <a:tcPr/>
                    </a:tc>
                    <a:tc hMerge="1">
                      <a:txBody>
                        <a:bodyPr/>
                        <a:lstStyle/>
                        <a:p>
                          <a:pPr marL="0" marR="0">
                            <a:lnSpc>
                              <a:spcPct val="107000"/>
                            </a:lnSpc>
                            <a:spcBef>
                              <a:spcPts val="0"/>
                            </a:spcBef>
                            <a:spcAft>
                              <a:spcPts val="0"/>
                            </a:spcAft>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700160605"/>
                      </a:ext>
                    </a:extLst>
                  </a:tr>
                  <a:tr h="796167">
                    <a:tc grid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b="0" dirty="0">
                              <a:effectLst/>
                            </a:rPr>
                            <a:t>Estimated PM25 (ePM25) from geographic weighted regression (GWR) of observed PM25 vs satellite retrieved Aerosol Optical Depth (AOD, </a:t>
                          </a:r>
                          <a:r>
                            <a:rPr lang="el-GR" sz="2000" b="0" dirty="0">
                              <a:effectLst/>
                            </a:rPr>
                            <a:t>τ</a:t>
                          </a:r>
                          <a:r>
                            <a:rPr lang="en-US" sz="2000" b="0" dirty="0">
                              <a:effectLst/>
                            </a:rPr>
                            <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0198772"/>
                      </a:ext>
                    </a:extLst>
                  </a:tr>
                  <a:tr h="407091">
                    <a:tc>
                      <a:txBody>
                        <a:bodyPr/>
                        <a:lstStyle/>
                        <a:p>
                          <a:pPr marL="0" marR="0">
                            <a:lnSpc>
                              <a:spcPct val="107000"/>
                            </a:lnSpc>
                            <a:spcBef>
                              <a:spcPts val="0"/>
                            </a:spcBef>
                            <a:spcAft>
                              <a:spcPts val="0"/>
                            </a:spcAft>
                          </a:pPr>
                          <a:r>
                            <a:rPr lang="en-US" sz="2000" b="0" dirty="0">
                              <a:effectLst/>
                            </a:rPr>
                            <a:t>Daily ePM25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rPr>
                            <a:t>using daytime AOD and daily observed PM25.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𝑦</m:t>
                                        </m:r>
                                      </m:e>
                                    </m:acc>
                                  </m:e>
                                  <m:sub>
                                    <m:r>
                                      <a:rPr lang="en-US" sz="2000">
                                        <a:effectLst/>
                                        <a:latin typeface="Cambria Math" panose="02040503050406030204" pitchFamily="18" charset="0"/>
                                      </a:rPr>
                                      <m:t>𝑑𝑑</m:t>
                                    </m:r>
                                  </m:sub>
                                </m:sSub>
                                <m:r>
                                  <a:rPr lang="en-US" sz="2000">
                                    <a:effectLst/>
                                    <a:latin typeface="Cambria Math" panose="02040503050406030204" pitchFamily="18" charset="0"/>
                                  </a:rPr>
                                  <m:t>=</m:t>
                                </m:r>
                                <m:r>
                                  <a:rPr lang="en-US" sz="2000">
                                    <a:effectLst/>
                                    <a:latin typeface="Cambria Math" panose="02040503050406030204" pitchFamily="18" charset="0"/>
                                  </a:rPr>
                                  <m:t>𝐺𝑊𝑅</m:t>
                                </m:r>
                                <m:d>
                                  <m:dPr>
                                    <m:ctrlPr>
                                      <a:rPr lang="en-US" sz="2000" i="1">
                                        <a:effectLst/>
                                        <a:latin typeface="Cambria Math" panose="02040503050406030204" pitchFamily="18" charset="0"/>
                                      </a:rPr>
                                    </m:ctrlPr>
                                  </m:dPr>
                                  <m:e>
                                    <m:sSub>
                                      <m:sSubPr>
                                        <m:ctrlPr>
                                          <a:rPr lang="en-US" sz="2000" b="0" i="1" smtClean="0">
                                            <a:effectLst/>
                                            <a:latin typeface="Cambria Math" panose="02040503050406030204" pitchFamily="18" charset="0"/>
                                          </a:rPr>
                                        </m:ctrlPr>
                                      </m:sSubPr>
                                      <m:e>
                                        <m:r>
                                          <a:rPr lang="en-US" sz="2000" b="0" i="1" smtClean="0">
                                            <a:effectLst/>
                                            <a:latin typeface="Cambria Math" panose="02040503050406030204" pitchFamily="18" charset="0"/>
                                          </a:rPr>
                                          <m:t>𝜏</m:t>
                                        </m:r>
                                      </m:e>
                                      <m:sub>
                                        <m:r>
                                          <a:rPr lang="en-US" sz="2000" b="0" i="1" smtClean="0">
                                            <a:effectLst/>
                                            <a:latin typeface="Cambria Math" panose="02040503050406030204" pitchFamily="18" charset="0"/>
                                          </a:rPr>
                                          <m:t>𝑑</m:t>
                                        </m:r>
                                      </m:sub>
                                    </m:sSub>
                                    <m:r>
                                      <a:rPr lang="en-US" sz="2000">
                                        <a:effectLst/>
                                        <a:latin typeface="Cambria Math" panose="02040503050406030204" pitchFamily="18" charset="0"/>
                                      </a:rPr>
                                      <m:t>,</m:t>
                                    </m:r>
                                    <m:sSub>
                                      <m:sSubPr>
                                        <m:ctrlPr>
                                          <a:rPr lang="en-US" sz="2000" b="0" i="1" smtClean="0">
                                            <a:effectLst/>
                                            <a:latin typeface="Cambria Math" panose="02040503050406030204" pitchFamily="18" charset="0"/>
                                          </a:rPr>
                                        </m:ctrlPr>
                                      </m:sSubPr>
                                      <m:e>
                                        <m:r>
                                          <a:rPr lang="en-US" sz="2000" b="0" i="1" smtClean="0">
                                            <a:effectLst/>
                                            <a:latin typeface="Cambria Math" panose="02040503050406030204" pitchFamily="18" charset="0"/>
                                          </a:rPr>
                                          <m:t>𝑦</m:t>
                                        </m:r>
                                      </m:e>
                                      <m:sub>
                                        <m:r>
                                          <a:rPr lang="en-US" sz="2000" b="0" i="1" smtClean="0">
                                            <a:effectLst/>
                                            <a:latin typeface="Cambria Math" panose="02040503050406030204" pitchFamily="18" charset="0"/>
                                          </a:rPr>
                                          <m:t>𝑑</m:t>
                                        </m:r>
                                      </m:sub>
                                    </m:sSub>
                                    <m:r>
                                      <a:rPr lang="en-US" sz="2000" i="1" smtClean="0">
                                        <a:effectLst/>
                                        <a:latin typeface="Cambria Math" panose="02040503050406030204" pitchFamily="18" charset="0"/>
                                      </a:rPr>
                                      <m:t> </m:t>
                                    </m:r>
                                  </m:e>
                                </m:d>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4445046"/>
                      </a:ext>
                    </a:extLst>
                  </a:tr>
                  <a:tr h="407091">
                    <a:tc>
                      <a:txBody>
                        <a:bodyPr/>
                        <a:lstStyle/>
                        <a:p>
                          <a:pPr marL="0" marR="0">
                            <a:lnSpc>
                              <a:spcPct val="107000"/>
                            </a:lnSpc>
                            <a:spcBef>
                              <a:spcPts val="0"/>
                            </a:spcBef>
                            <a:spcAft>
                              <a:spcPts val="0"/>
                            </a:spcAf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Daily ePM25_13</a:t>
                          </a: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using LEO overpass time (13 LST) AOD and daily PM25</a:t>
                          </a: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𝑦</m:t>
                                        </m:r>
                                      </m:e>
                                    </m:acc>
                                  </m:e>
                                  <m:sub>
                                    <m:r>
                                      <a:rPr lang="en-US" sz="2000">
                                        <a:effectLst/>
                                        <a:latin typeface="Cambria Math" panose="02040503050406030204" pitchFamily="18" charset="0"/>
                                      </a:rPr>
                                      <m:t>13,</m:t>
                                    </m:r>
                                    <m:r>
                                      <a:rPr lang="en-US" sz="2000">
                                        <a:effectLst/>
                                        <a:latin typeface="Cambria Math" panose="02040503050406030204" pitchFamily="18" charset="0"/>
                                      </a:rPr>
                                      <m:t>𝑑</m:t>
                                    </m:r>
                                  </m:sub>
                                </m:sSub>
                                <m:r>
                                  <a:rPr lang="en-US" sz="2000">
                                    <a:effectLst/>
                                    <a:latin typeface="Cambria Math" panose="02040503050406030204" pitchFamily="18" charset="0"/>
                                  </a:rPr>
                                  <m:t>=</m:t>
                                </m:r>
                                <m:r>
                                  <a:rPr lang="en-US" sz="2000">
                                    <a:effectLst/>
                                    <a:latin typeface="Cambria Math" panose="02040503050406030204" pitchFamily="18" charset="0"/>
                                  </a:rPr>
                                  <m:t>𝐺𝑊𝑅</m:t>
                                </m:r>
                                <m:r>
                                  <a:rPr lang="en-US" sz="2000">
                                    <a:effectLst/>
                                    <a:latin typeface="Cambria Math" panose="02040503050406030204" pitchFamily="18" charset="0"/>
                                  </a:rPr>
                                  <m:t>(</m:t>
                                </m:r>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𝜏</m:t>
                                    </m:r>
                                  </m:e>
                                  <m:sub>
                                    <m:r>
                                      <a:rPr lang="en-US" sz="2000">
                                        <a:effectLst/>
                                        <a:latin typeface="Cambria Math" panose="02040503050406030204" pitchFamily="18" charset="0"/>
                                      </a:rPr>
                                      <m:t>13</m:t>
                                    </m:r>
                                  </m:sub>
                                </m:sSub>
                                <m:r>
                                  <a:rPr lang="en-US" sz="2000">
                                    <a:effectLst/>
                                    <a:latin typeface="Cambria Math" panose="02040503050406030204" pitchFamily="18" charset="0"/>
                                  </a:rPr>
                                  <m:t>,</m:t>
                                </m:r>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𝑦</m:t>
                                    </m:r>
                                  </m:e>
                                  <m:sub>
                                    <m:r>
                                      <a:rPr lang="en-US" sz="2000">
                                        <a:effectLst/>
                                        <a:latin typeface="Cambria Math" panose="02040503050406030204" pitchFamily="18" charset="0"/>
                                      </a:rPr>
                                      <m:t>𝑑</m:t>
                                    </m:r>
                                  </m:sub>
                                </m:sSub>
                                <m:r>
                                  <a:rPr lang="en-US" sz="2000">
                                    <a:effectLst/>
                                    <a:latin typeface="Cambria Math" panose="02040503050406030204" pitchFamily="18" charset="0"/>
                                  </a:rPr>
                                  <m:t>)</m:t>
                                </m:r>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0857254"/>
                      </a:ext>
                    </a:extLst>
                  </a:tr>
                  <a:tr h="407091">
                    <a:tc>
                      <a:txBody>
                        <a:bodyPr/>
                        <a:lstStyle/>
                        <a:p>
                          <a:pPr marL="0" marR="0">
                            <a:lnSpc>
                              <a:spcPct val="107000"/>
                            </a:lnSpc>
                            <a:spcBef>
                              <a:spcPts val="0"/>
                            </a:spcBef>
                            <a:spcAft>
                              <a:spcPts val="0"/>
                            </a:spcAft>
                          </a:pPr>
                          <a:r>
                            <a:rPr lang="en-US" sz="2000" b="0" dirty="0">
                              <a:effectLst/>
                            </a:rPr>
                            <a:t>Hourly ePM25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rPr>
                            <a:t>using hourly AOD and hourly observed PM25.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𝑦</m:t>
                                        </m:r>
                                      </m:e>
                                    </m:acc>
                                  </m:e>
                                  <m:sub>
                                    <m:r>
                                      <a:rPr lang="en-US" sz="2000">
                                        <a:effectLst/>
                                        <a:latin typeface="Cambria Math" panose="02040503050406030204" pitchFamily="18" charset="0"/>
                                      </a:rPr>
                                      <m:t>h</m:t>
                                    </m:r>
                                  </m:sub>
                                </m:sSub>
                                <m:r>
                                  <a:rPr lang="en-US" sz="2000">
                                    <a:effectLst/>
                                    <a:latin typeface="Cambria Math" panose="02040503050406030204" pitchFamily="18" charset="0"/>
                                  </a:rPr>
                                  <m:t>=</m:t>
                                </m:r>
                                <m:r>
                                  <a:rPr lang="en-US" sz="2000">
                                    <a:effectLst/>
                                    <a:latin typeface="Cambria Math" panose="02040503050406030204" pitchFamily="18" charset="0"/>
                                  </a:rPr>
                                  <m:t>𝐺𝑊𝑅</m:t>
                                </m:r>
                                <m:r>
                                  <a:rPr lang="en-US" sz="2000">
                                    <a:effectLst/>
                                    <a:latin typeface="Cambria Math" panose="02040503050406030204" pitchFamily="18" charset="0"/>
                                  </a:rPr>
                                  <m:t>(</m:t>
                                </m:r>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𝜏</m:t>
                                    </m:r>
                                  </m:e>
                                  <m:sub>
                                    <m:r>
                                      <a:rPr lang="en-US" sz="2000">
                                        <a:effectLst/>
                                        <a:latin typeface="Cambria Math" panose="02040503050406030204" pitchFamily="18" charset="0"/>
                                      </a:rPr>
                                      <m:t>h</m:t>
                                    </m:r>
                                  </m:sub>
                                </m:sSub>
                                <m:r>
                                  <a:rPr lang="en-US" sz="2000">
                                    <a:effectLst/>
                                    <a:latin typeface="Cambria Math" panose="02040503050406030204" pitchFamily="18" charset="0"/>
                                  </a:rPr>
                                  <m:t>,</m:t>
                                </m:r>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𝑦</m:t>
                                    </m:r>
                                  </m:e>
                                  <m:sub>
                                    <m:r>
                                      <a:rPr lang="en-US" sz="2000">
                                        <a:effectLst/>
                                        <a:latin typeface="Cambria Math" panose="02040503050406030204" pitchFamily="18" charset="0"/>
                                      </a:rPr>
                                      <m:t>h</m:t>
                                    </m:r>
                                  </m:sub>
                                </m:sSub>
                                <m:r>
                                  <a:rPr lang="en-US" sz="2000">
                                    <a:effectLst/>
                                    <a:latin typeface="Cambria Math" panose="02040503050406030204" pitchFamily="18" charset="0"/>
                                  </a:rPr>
                                  <m:t>)</m:t>
                                </m:r>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8024283"/>
                      </a:ext>
                    </a:extLst>
                  </a:tr>
                  <a:tr h="407091">
                    <a:tc>
                      <a:txBody>
                        <a:bodyPr/>
                        <a:lstStyle/>
                        <a:p>
                          <a:pPr marL="0" marR="0">
                            <a:lnSpc>
                              <a:spcPct val="107000"/>
                            </a:lnSpc>
                            <a:spcBef>
                              <a:spcPts val="0"/>
                            </a:spcBef>
                            <a:spcAft>
                              <a:spcPts val="0"/>
                            </a:spcAft>
                          </a:pPr>
                          <a:r>
                            <a:rPr lang="en-US" sz="2000" b="0" dirty="0">
                              <a:effectLst/>
                            </a:rPr>
                            <a:t>Daytime ePM25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rPr>
                            <a:t>Average of all hourly GWR for a day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𝑦</m:t>
                                        </m:r>
                                      </m:e>
                                    </m:acc>
                                  </m:e>
                                  <m:sub>
                                    <m:r>
                                      <a:rPr lang="en-US" sz="2000">
                                        <a:effectLst/>
                                        <a:latin typeface="Cambria Math" panose="02040503050406030204" pitchFamily="18" charset="0"/>
                                      </a:rPr>
                                      <m:t>𝑑</m:t>
                                    </m:r>
                                  </m:sub>
                                </m:sSub>
                                <m:r>
                                  <a:rPr lang="en-US" sz="2000">
                                    <a:effectLst/>
                                    <a:latin typeface="Cambria Math" panose="02040503050406030204" pitchFamily="18" charset="0"/>
                                  </a:rPr>
                                  <m:t>=</m:t>
                                </m:r>
                                <m:r>
                                  <a:rPr lang="en-US" sz="2000" b="0" i="1" smtClean="0">
                                    <a:effectLst/>
                                    <a:latin typeface="Cambria Math" panose="02040503050406030204" pitchFamily="18" charset="0"/>
                                  </a:rPr>
                                  <m:t>𝑚𝑒𝑎</m:t>
                                </m:r>
                                <m:sSub>
                                  <m:sSubPr>
                                    <m:ctrlPr>
                                      <a:rPr lang="en-US" sz="2000" b="0" i="1" smtClean="0">
                                        <a:effectLst/>
                                        <a:latin typeface="Cambria Math" panose="02040503050406030204" pitchFamily="18" charset="0"/>
                                      </a:rPr>
                                    </m:ctrlPr>
                                  </m:sSubPr>
                                  <m:e>
                                    <m:r>
                                      <a:rPr lang="en-US" sz="2000" b="0" i="1" smtClean="0">
                                        <a:effectLst/>
                                        <a:latin typeface="Cambria Math" panose="02040503050406030204" pitchFamily="18" charset="0"/>
                                      </a:rPr>
                                      <m:t>𝑛</m:t>
                                    </m:r>
                                  </m:e>
                                  <m:sub>
                                    <m:r>
                                      <a:rPr lang="en-US" sz="2000" b="0" i="1" smtClean="0">
                                        <a:effectLst/>
                                        <a:latin typeface="Cambria Math" panose="02040503050406030204" pitchFamily="18" charset="0"/>
                                      </a:rPr>
                                      <m:t>𝑑</m:t>
                                    </m:r>
                                  </m:sub>
                                </m:sSub>
                                <m:r>
                                  <a:rPr lang="en-US" sz="2000">
                                    <a:effectLst/>
                                    <a:latin typeface="Cambria Math" panose="02040503050406030204" pitchFamily="18" charset="0"/>
                                  </a:rPr>
                                  <m:t>(</m:t>
                                </m:r>
                                <m:sSub>
                                  <m:sSubPr>
                                    <m:ctrlPr>
                                      <a:rPr lang="en-US" sz="2000" i="1">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𝑦</m:t>
                                        </m:r>
                                      </m:e>
                                    </m:acc>
                                  </m:e>
                                  <m:sub>
                                    <m:r>
                                      <a:rPr lang="en-US" sz="2000">
                                        <a:effectLst/>
                                        <a:latin typeface="Cambria Math" panose="02040503050406030204" pitchFamily="18" charset="0"/>
                                      </a:rPr>
                                      <m:t>h</m:t>
                                    </m:r>
                                  </m:sub>
                                </m:sSub>
                                <m:r>
                                  <a:rPr lang="en-US" sz="2000">
                                    <a:effectLst/>
                                    <a:latin typeface="Cambria Math" panose="02040503050406030204" pitchFamily="18" charset="0"/>
                                  </a:rPr>
                                  <m:t>)</m:t>
                                </m:r>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4239235"/>
                      </a:ext>
                    </a:extLst>
                  </a:tr>
                  <a:tr h="407091">
                    <a:tc>
                      <a:txBody>
                        <a:bodyPr/>
                        <a:lstStyle/>
                        <a:p>
                          <a:pPr marL="0" marR="0">
                            <a:lnSpc>
                              <a:spcPct val="107000"/>
                            </a:lnSpc>
                            <a:spcBef>
                              <a:spcPts val="0"/>
                            </a:spcBef>
                            <a:spcAft>
                              <a:spcPts val="0"/>
                            </a:spcAft>
                          </a:pPr>
                          <a:r>
                            <a:rPr lang="en-US" sz="2000" b="0" dirty="0">
                              <a:effectLst/>
                            </a:rPr>
                            <a:t>3-h ePM25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rPr>
                            <a:t>3-h running average of GWR</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𝑦</m:t>
                                        </m:r>
                                      </m:e>
                                    </m:acc>
                                  </m:e>
                                  <m:sub>
                                    <m:r>
                                      <a:rPr lang="en-US" sz="2000">
                                        <a:effectLst/>
                                        <a:latin typeface="Cambria Math" panose="02040503050406030204" pitchFamily="18" charset="0"/>
                                      </a:rPr>
                                      <m:t>3</m:t>
                                    </m:r>
                                    <m:r>
                                      <a:rPr lang="en-US" sz="2000">
                                        <a:effectLst/>
                                        <a:latin typeface="Cambria Math" panose="02040503050406030204" pitchFamily="18" charset="0"/>
                                      </a:rPr>
                                      <m:t>h</m:t>
                                    </m:r>
                                  </m:sub>
                                </m:sSub>
                                <m:r>
                                  <a:rPr lang="en-US" sz="2000">
                                    <a:effectLst/>
                                    <a:latin typeface="Cambria Math" panose="02040503050406030204" pitchFamily="18" charset="0"/>
                                  </a:rPr>
                                  <m:t>=</m:t>
                                </m:r>
                                <m:sSub>
                                  <m:sSubPr>
                                    <m:ctrlPr>
                                      <a:rPr lang="en-US" sz="2000" i="1">
                                        <a:effectLst/>
                                        <a:latin typeface="Cambria Math" panose="02040503050406030204" pitchFamily="18" charset="0"/>
                                      </a:rPr>
                                    </m:ctrlPr>
                                  </m:sSubPr>
                                  <m:e>
                                    <m:r>
                                      <a:rPr lang="en-US" sz="2000" b="0" i="1" smtClean="0">
                                        <a:effectLst/>
                                        <a:latin typeface="Cambria Math" panose="02040503050406030204" pitchFamily="18" charset="0"/>
                                      </a:rPr>
                                      <m:t>𝑚𝑒𝑎𝑛</m:t>
                                    </m:r>
                                  </m:e>
                                  <m:sub>
                                    <m:r>
                                      <a:rPr lang="en-US" sz="2000">
                                        <a:effectLst/>
                                        <a:latin typeface="Cambria Math" panose="02040503050406030204" pitchFamily="18" charset="0"/>
                                      </a:rPr>
                                      <m:t>3</m:t>
                                    </m:r>
                                    <m:r>
                                      <a:rPr lang="en-US" sz="2000">
                                        <a:effectLst/>
                                        <a:latin typeface="Cambria Math" panose="02040503050406030204" pitchFamily="18" charset="0"/>
                                      </a:rPr>
                                      <m:t>h</m:t>
                                    </m:r>
                                  </m:sub>
                                </m:sSub>
                                <m:r>
                                  <a:rPr lang="en-US" sz="2000">
                                    <a:effectLst/>
                                    <a:latin typeface="Cambria Math" panose="02040503050406030204" pitchFamily="18" charset="0"/>
                                  </a:rPr>
                                  <m:t>(</m:t>
                                </m:r>
                                <m:sSub>
                                  <m:sSubPr>
                                    <m:ctrlPr>
                                      <a:rPr lang="en-US" sz="2000" i="1">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𝑦</m:t>
                                        </m:r>
                                      </m:e>
                                    </m:acc>
                                  </m:e>
                                  <m:sub>
                                    <m:r>
                                      <a:rPr lang="en-US" sz="2000">
                                        <a:effectLst/>
                                        <a:latin typeface="Cambria Math" panose="02040503050406030204" pitchFamily="18" charset="0"/>
                                      </a:rPr>
                                      <m:t>h</m:t>
                                    </m:r>
                                  </m:sub>
                                </m:sSub>
                                <m:r>
                                  <a:rPr lang="en-US" sz="2000">
                                    <a:effectLst/>
                                    <a:latin typeface="Cambria Math" panose="02040503050406030204" pitchFamily="18" charset="0"/>
                                  </a:rPr>
                                  <m:t>)</m:t>
                                </m:r>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2656946"/>
                      </a:ext>
                    </a:extLst>
                  </a:tr>
                </a:tbl>
              </a:graphicData>
            </a:graphic>
          </p:graphicFrame>
        </mc:Choice>
        <mc:Fallback xmlns="">
          <p:graphicFrame>
            <p:nvGraphicFramePr>
              <p:cNvPr id="4" name="Table 3">
                <a:extLst>
                  <a:ext uri="{FF2B5EF4-FFF2-40B4-BE49-F238E27FC236}">
                    <a16:creationId xmlns:a16="http://schemas.microsoft.com/office/drawing/2014/main" id="{24A05A53-6133-7D3E-7751-1A67BA4618CC}"/>
                  </a:ext>
                </a:extLst>
              </p:cNvPr>
              <p:cNvGraphicFramePr>
                <a:graphicFrameLocks noGrp="1"/>
              </p:cNvGraphicFramePr>
              <p:nvPr>
                <p:extLst>
                  <p:ext uri="{D42A27DB-BD31-4B8C-83A1-F6EECF244321}">
                    <p14:modId xmlns:p14="http://schemas.microsoft.com/office/powerpoint/2010/main" val="4064039936"/>
                  </p:ext>
                </p:extLst>
              </p:nvPr>
            </p:nvGraphicFramePr>
            <p:xfrm>
              <a:off x="838199" y="1785249"/>
              <a:ext cx="10752909" cy="4441971"/>
            </p:xfrm>
            <a:graphic>
              <a:graphicData uri="http://schemas.openxmlformats.org/drawingml/2006/table">
                <a:tbl>
                  <a:tblPr firstRow="1" firstCol="1" bandRow="1">
                    <a:tableStyleId>{5C22544A-7EE6-4342-B048-85BDC9FD1C3A}</a:tableStyleId>
                  </a:tblPr>
                  <a:tblGrid>
                    <a:gridCol w="2259764">
                      <a:extLst>
                        <a:ext uri="{9D8B030D-6E8A-4147-A177-3AD203B41FA5}">
                          <a16:colId xmlns:a16="http://schemas.microsoft.com/office/drawing/2014/main" val="3546087461"/>
                        </a:ext>
                      </a:extLst>
                    </a:gridCol>
                    <a:gridCol w="5846965">
                      <a:extLst>
                        <a:ext uri="{9D8B030D-6E8A-4147-A177-3AD203B41FA5}">
                          <a16:colId xmlns:a16="http://schemas.microsoft.com/office/drawing/2014/main" val="3635669534"/>
                        </a:ext>
                      </a:extLst>
                    </a:gridCol>
                    <a:gridCol w="2646180">
                      <a:extLst>
                        <a:ext uri="{9D8B030D-6E8A-4147-A177-3AD203B41FA5}">
                          <a16:colId xmlns:a16="http://schemas.microsoft.com/office/drawing/2014/main" val="3714978121"/>
                        </a:ext>
                      </a:extLst>
                    </a:gridCol>
                  </a:tblGrid>
                  <a:tr h="407091">
                    <a:tc gridSpan="3">
                      <a:txBody>
                        <a:bodyPr/>
                        <a:lstStyle/>
                        <a:p>
                          <a:pPr marL="0" marR="0">
                            <a:lnSpc>
                              <a:spcPct val="107000"/>
                            </a:lnSpc>
                            <a:spcBef>
                              <a:spcPts val="0"/>
                            </a:spcBef>
                            <a:spcAft>
                              <a:spcPts val="0"/>
                            </a:spcAf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Observed PM25 (oPM25) from in situ observations distributed by AirNow API</a:t>
                          </a:r>
                        </a:p>
                      </a:txBody>
                      <a:tcPr marL="68580" marR="68580" marT="0" marB="0"/>
                    </a:tc>
                    <a:tc hMerge="1">
                      <a:txBody>
                        <a:bodyPr/>
                        <a:lstStyle/>
                        <a:p>
                          <a:pPr marL="0" marR="0">
                            <a:lnSpc>
                              <a:spcPct val="107000"/>
                            </a:lnSpc>
                            <a:spcBef>
                              <a:spcPts val="0"/>
                            </a:spcBef>
                            <a:spcAft>
                              <a:spcPts val="0"/>
                            </a:spcAft>
                          </a:pPr>
                          <a:endParaRPr lang="en-US" sz="2000" b="0" dirty="0">
                            <a:solidFill>
                              <a:sysClr val="windowText" lastClr="000000"/>
                            </a:solidFill>
                            <a:effectLst/>
                            <a:latin typeface="Calibri" panose="020F0502020204030204" pitchFamily="34" charset="0"/>
                            <a:ea typeface="+mn-ea"/>
                            <a:cs typeface="Times New Roman" panose="02020603050405020304" pitchFamily="18" charset="0"/>
                          </a:endParaRPr>
                        </a:p>
                      </a:txBody>
                      <a:tcPr marL="68580" marR="68580" marT="0" marB="0">
                        <a:solidFill>
                          <a:srgbClr val="CFD5EA"/>
                        </a:solidFill>
                      </a:tcPr>
                    </a:tc>
                    <a:tc hMerge="1">
                      <a:txBody>
                        <a:bodyPr/>
                        <a:lstStyle/>
                        <a:p>
                          <a:pPr marL="0" marR="0">
                            <a:lnSpc>
                              <a:spcPct val="107000"/>
                            </a:lnSpc>
                            <a:spcBef>
                              <a:spcPts val="0"/>
                            </a:spcBef>
                            <a:spcAft>
                              <a:spcPts val="0"/>
                            </a:spcAft>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4922494"/>
                      </a:ext>
                    </a:extLst>
                  </a:tr>
                  <a:tr h="407091">
                    <a:tc>
                      <a:txBody>
                        <a:bodyPr/>
                        <a:lstStyle/>
                        <a:p>
                          <a:pPr marL="0" marR="0">
                            <a:lnSpc>
                              <a:spcPct val="107000"/>
                            </a:lnSpc>
                            <a:spcBef>
                              <a:spcPts val="0"/>
                            </a:spcBef>
                            <a:spcAft>
                              <a:spcPts val="0"/>
                            </a:spcAft>
                          </a:pPr>
                          <a:r>
                            <a:rPr lang="en-US" sz="2000" b="0" dirty="0">
                              <a:effectLst/>
                            </a:rPr>
                            <a:t>Hourly oPM25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0" dirty="0">
                              <a:solidFill>
                                <a:sysClr val="windowText" lastClr="000000"/>
                              </a:solidFill>
                              <a:effectLst/>
                            </a:rPr>
                            <a:t>Hourly in situ observations</a:t>
                          </a:r>
                          <a:endParaRPr lang="en-US" sz="2000" b="0" dirty="0">
                            <a:solidFill>
                              <a:sysClr val="windowText" lastClr="000000"/>
                            </a:solidFill>
                            <a:effectLst/>
                            <a:latin typeface="Calibri" panose="020F0502020204030204" pitchFamily="34" charset="0"/>
                            <a:ea typeface="+mn-ea"/>
                            <a:cs typeface="Times New Roman" panose="02020603050405020304" pitchFamily="18" charset="0"/>
                          </a:endParaRPr>
                        </a:p>
                      </a:txBody>
                      <a:tcPr marL="68580" marR="68580" marT="0" marB="0">
                        <a:solidFill>
                          <a:srgbClr val="CFD5EA"/>
                        </a:solidFill>
                      </a:tcPr>
                    </a:tc>
                    <a:tc>
                      <a:txBody>
                        <a:bodyPr/>
                        <a:lstStyle/>
                        <a:p>
                          <a:endParaRPr lang="en-US"/>
                        </a:p>
                      </a:txBody>
                      <a:tcPr marL="68580" marR="68580" marT="0" marB="0">
                        <a:blipFill>
                          <a:blip r:embed="rId2"/>
                          <a:stretch>
                            <a:fillRect l="-306912" t="-116418" r="-922" b="-902985"/>
                          </a:stretch>
                        </a:blipFill>
                      </a:tcPr>
                    </a:tc>
                    <a:extLst>
                      <a:ext uri="{0D108BD9-81ED-4DB2-BD59-A6C34878D82A}">
                        <a16:rowId xmlns:a16="http://schemas.microsoft.com/office/drawing/2014/main" val="3146422247"/>
                      </a:ext>
                    </a:extLst>
                  </a:tr>
                  <a:tr h="407091">
                    <a:tc>
                      <a:txBody>
                        <a:bodyPr/>
                        <a:lstStyle/>
                        <a:p>
                          <a:pPr marL="0" marR="0">
                            <a:lnSpc>
                              <a:spcPct val="107000"/>
                            </a:lnSpc>
                            <a:spcBef>
                              <a:spcPts val="0"/>
                            </a:spcBef>
                            <a:spcAft>
                              <a:spcPts val="0"/>
                            </a:spcAft>
                          </a:pPr>
                          <a:r>
                            <a:rPr lang="en-US" sz="2000" b="0" dirty="0">
                              <a:effectLst/>
                            </a:rPr>
                            <a:t>Daily oPM25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Daily averages of hourly data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9EBF5"/>
                        </a:solidFill>
                      </a:tcPr>
                    </a:tc>
                    <a:tc>
                      <a:txBody>
                        <a:bodyPr/>
                        <a:lstStyle/>
                        <a:p>
                          <a:endParaRPr lang="en-US"/>
                        </a:p>
                      </a:txBody>
                      <a:tcPr marL="68580" marR="68580" marT="0" marB="0">
                        <a:blipFill>
                          <a:blip r:embed="rId2"/>
                          <a:stretch>
                            <a:fillRect l="-306912" t="-216418" r="-922" b="-802985"/>
                          </a:stretch>
                        </a:blipFill>
                      </a:tcPr>
                    </a:tc>
                    <a:extLst>
                      <a:ext uri="{0D108BD9-81ED-4DB2-BD59-A6C34878D82A}">
                        <a16:rowId xmlns:a16="http://schemas.microsoft.com/office/drawing/2014/main" val="2629714186"/>
                      </a:ext>
                    </a:extLst>
                  </a:tr>
                  <a:tr h="389076">
                    <a:tc gridSpan="3">
                      <a:txBody>
                        <a:bodyPr/>
                        <a:lstStyle/>
                        <a:p>
                          <a:pPr marL="0" marR="0">
                            <a:lnSpc>
                              <a:spcPct val="107000"/>
                            </a:lnSpc>
                            <a:spcBef>
                              <a:spcPts val="0"/>
                            </a:spcBef>
                            <a:spcAft>
                              <a:spcPts val="0"/>
                            </a:spcAft>
                          </a:pPr>
                          <a:r>
                            <a:rPr lang="en-US" sz="2000" b="0" dirty="0">
                              <a:effectLst/>
                            </a:rPr>
                            <a:t> </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tc hMerge="1">
                      <a:txBody>
                        <a:bodyPr/>
                        <a:lstStyle/>
                        <a:p>
                          <a:endParaRPr lang="en-US"/>
                        </a:p>
                      </a:txBody>
                      <a:tcPr/>
                    </a:tc>
                    <a:tc hMerge="1">
                      <a:txBody>
                        <a:bodyPr/>
                        <a:lstStyle/>
                        <a:p>
                          <a:pPr marL="0" marR="0">
                            <a:lnSpc>
                              <a:spcPct val="107000"/>
                            </a:lnSpc>
                            <a:spcBef>
                              <a:spcPts val="0"/>
                            </a:spcBef>
                            <a:spcAft>
                              <a:spcPts val="0"/>
                            </a:spcAft>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700160605"/>
                      </a:ext>
                    </a:extLst>
                  </a:tr>
                  <a:tr h="796167">
                    <a:tc grid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b="0" dirty="0">
                              <a:effectLst/>
                            </a:rPr>
                            <a:t>Estimated PM25 (ePM25) from geographic weighted regression (GWR) of observed PM25 vs satellite retrieved Aerosol Optical Depth (AOD, </a:t>
                          </a:r>
                          <a:r>
                            <a:rPr lang="el-GR" sz="2000" b="0" dirty="0">
                              <a:effectLst/>
                            </a:rPr>
                            <a:t>τ</a:t>
                          </a:r>
                          <a:r>
                            <a:rPr lang="en-US" sz="2000" b="0" dirty="0">
                              <a:effectLst/>
                            </a:rPr>
                            <a:t>).</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0198772"/>
                      </a:ext>
                    </a:extLst>
                  </a:tr>
                  <a:tr h="407091">
                    <a:tc>
                      <a:txBody>
                        <a:bodyPr/>
                        <a:lstStyle/>
                        <a:p>
                          <a:pPr marL="0" marR="0">
                            <a:lnSpc>
                              <a:spcPct val="107000"/>
                            </a:lnSpc>
                            <a:spcBef>
                              <a:spcPts val="0"/>
                            </a:spcBef>
                            <a:spcAft>
                              <a:spcPts val="0"/>
                            </a:spcAft>
                          </a:pPr>
                          <a:r>
                            <a:rPr lang="en-US" sz="2000" b="0" dirty="0">
                              <a:effectLst/>
                            </a:rPr>
                            <a:t>Daily ePM25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rPr>
                            <a:t>using daytime AOD and daily observed PM25.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306912" t="-605970" r="-922" b="-413433"/>
                          </a:stretch>
                        </a:blipFill>
                      </a:tcPr>
                    </a:tc>
                    <a:extLst>
                      <a:ext uri="{0D108BD9-81ED-4DB2-BD59-A6C34878D82A}">
                        <a16:rowId xmlns:a16="http://schemas.microsoft.com/office/drawing/2014/main" val="2484445046"/>
                      </a:ext>
                    </a:extLst>
                  </a:tr>
                  <a:tr h="407091">
                    <a:tc>
                      <a:txBody>
                        <a:bodyPr/>
                        <a:lstStyle/>
                        <a:p>
                          <a:pPr marL="0" marR="0">
                            <a:lnSpc>
                              <a:spcPct val="107000"/>
                            </a:lnSpc>
                            <a:spcBef>
                              <a:spcPts val="0"/>
                            </a:spcBef>
                            <a:spcAft>
                              <a:spcPts val="0"/>
                            </a:spcAf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Daily ePM25_13</a:t>
                          </a: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using LEO overpass time (13 LST) AOD and daily PM25</a:t>
                          </a:r>
                        </a:p>
                      </a:txBody>
                      <a:tcPr marL="68580" marR="68580" marT="0" marB="0"/>
                    </a:tc>
                    <a:tc>
                      <a:txBody>
                        <a:bodyPr/>
                        <a:lstStyle/>
                        <a:p>
                          <a:endParaRPr lang="en-US"/>
                        </a:p>
                      </a:txBody>
                      <a:tcPr marL="68580" marR="68580" marT="0" marB="0">
                        <a:blipFill>
                          <a:blip r:embed="rId2"/>
                          <a:stretch>
                            <a:fillRect l="-306912" t="-705970" r="-922" b="-313433"/>
                          </a:stretch>
                        </a:blipFill>
                      </a:tcPr>
                    </a:tc>
                    <a:extLst>
                      <a:ext uri="{0D108BD9-81ED-4DB2-BD59-A6C34878D82A}">
                        <a16:rowId xmlns:a16="http://schemas.microsoft.com/office/drawing/2014/main" val="1470857254"/>
                      </a:ext>
                    </a:extLst>
                  </a:tr>
                  <a:tr h="407091">
                    <a:tc>
                      <a:txBody>
                        <a:bodyPr/>
                        <a:lstStyle/>
                        <a:p>
                          <a:pPr marL="0" marR="0">
                            <a:lnSpc>
                              <a:spcPct val="107000"/>
                            </a:lnSpc>
                            <a:spcBef>
                              <a:spcPts val="0"/>
                            </a:spcBef>
                            <a:spcAft>
                              <a:spcPts val="0"/>
                            </a:spcAft>
                          </a:pPr>
                          <a:r>
                            <a:rPr lang="en-US" sz="2000" b="0" dirty="0">
                              <a:effectLst/>
                            </a:rPr>
                            <a:t>Hourly ePM25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rPr>
                            <a:t>using hourly AOD and hourly observed PM25.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306912" t="-805970" r="-922" b="-213433"/>
                          </a:stretch>
                        </a:blipFill>
                      </a:tcPr>
                    </a:tc>
                    <a:extLst>
                      <a:ext uri="{0D108BD9-81ED-4DB2-BD59-A6C34878D82A}">
                        <a16:rowId xmlns:a16="http://schemas.microsoft.com/office/drawing/2014/main" val="1468024283"/>
                      </a:ext>
                    </a:extLst>
                  </a:tr>
                  <a:tr h="407091">
                    <a:tc>
                      <a:txBody>
                        <a:bodyPr/>
                        <a:lstStyle/>
                        <a:p>
                          <a:pPr marL="0" marR="0">
                            <a:lnSpc>
                              <a:spcPct val="107000"/>
                            </a:lnSpc>
                            <a:spcBef>
                              <a:spcPts val="0"/>
                            </a:spcBef>
                            <a:spcAft>
                              <a:spcPts val="0"/>
                            </a:spcAft>
                          </a:pPr>
                          <a:r>
                            <a:rPr lang="en-US" sz="2000" b="0" dirty="0">
                              <a:effectLst/>
                            </a:rPr>
                            <a:t>Daytime ePM25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rPr>
                            <a:t>Average of all hourly GWR for a day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306912" t="-905970" r="-922" b="-113433"/>
                          </a:stretch>
                        </a:blipFill>
                      </a:tcPr>
                    </a:tc>
                    <a:extLst>
                      <a:ext uri="{0D108BD9-81ED-4DB2-BD59-A6C34878D82A}">
                        <a16:rowId xmlns:a16="http://schemas.microsoft.com/office/drawing/2014/main" val="1514239235"/>
                      </a:ext>
                    </a:extLst>
                  </a:tr>
                  <a:tr h="407091">
                    <a:tc>
                      <a:txBody>
                        <a:bodyPr/>
                        <a:lstStyle/>
                        <a:p>
                          <a:pPr marL="0" marR="0">
                            <a:lnSpc>
                              <a:spcPct val="107000"/>
                            </a:lnSpc>
                            <a:spcBef>
                              <a:spcPts val="0"/>
                            </a:spcBef>
                            <a:spcAft>
                              <a:spcPts val="0"/>
                            </a:spcAft>
                          </a:pPr>
                          <a:r>
                            <a:rPr lang="en-US" sz="2000" b="0" dirty="0">
                              <a:effectLst/>
                            </a:rPr>
                            <a:t>3-h ePM25</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nSpc>
                              <a:spcPct val="107000"/>
                            </a:lnSpc>
                            <a:spcBef>
                              <a:spcPts val="0"/>
                            </a:spcBef>
                            <a:spcAft>
                              <a:spcPts val="0"/>
                            </a:spcAft>
                            <a:buFont typeface="Symbol" panose="05050102010706020507" pitchFamily="18" charset="2"/>
                            <a:buNone/>
                          </a:pPr>
                          <a:r>
                            <a:rPr lang="en-US" sz="2000" dirty="0">
                              <a:effectLst/>
                            </a:rPr>
                            <a:t>3-h running average of GWR</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306912" t="-1005970" r="-922" b="-13433"/>
                          </a:stretch>
                        </a:blipFill>
                      </a:tcPr>
                    </a:tc>
                    <a:extLst>
                      <a:ext uri="{0D108BD9-81ED-4DB2-BD59-A6C34878D82A}">
                        <a16:rowId xmlns:a16="http://schemas.microsoft.com/office/drawing/2014/main" val="842656946"/>
                      </a:ext>
                    </a:extLst>
                  </a:tr>
                </a:tbl>
              </a:graphicData>
            </a:graphic>
          </p:graphicFrame>
        </mc:Fallback>
      </mc:AlternateContent>
    </p:spTree>
    <p:extLst>
      <p:ext uri="{BB962C8B-B14F-4D97-AF65-F5344CB8AC3E}">
        <p14:creationId xmlns:p14="http://schemas.microsoft.com/office/powerpoint/2010/main" val="3159557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35BBC-6D4D-4499-ABE4-AFD1D306B3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9" name="AutoShape 2" descr="https://www.nesdis.noaa.gov/s3/styles/webp/s3/2021-11/GeoXO_constellation-11-21.png.webp?itok=3QY7NOR3">
            <a:extLst>
              <a:ext uri="{FF2B5EF4-FFF2-40B4-BE49-F238E27FC236}">
                <a16:creationId xmlns:a16="http://schemas.microsoft.com/office/drawing/2014/main" id="{5D65D575-09D0-4435-819D-45F80355E1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BB7FF722-184F-4D27-8F7B-FA0D420B5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9222"/>
            <a:ext cx="3182438" cy="2157984"/>
          </a:xfrm>
          <a:prstGeom prst="rect">
            <a:avLst/>
          </a:prstGeom>
        </p:spPr>
      </p:pic>
      <p:pic>
        <p:nvPicPr>
          <p:cNvPr id="7" name="Picture 6">
            <a:extLst>
              <a:ext uri="{FF2B5EF4-FFF2-40B4-BE49-F238E27FC236}">
                <a16:creationId xmlns:a16="http://schemas.microsoft.com/office/drawing/2014/main" id="{7F6A3CF5-A6BF-476D-B44A-7DA7AA732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00016"/>
            <a:ext cx="3182438" cy="2157984"/>
          </a:xfrm>
          <a:prstGeom prst="rect">
            <a:avLst/>
          </a:prstGeom>
        </p:spPr>
      </p:pic>
      <p:pic>
        <p:nvPicPr>
          <p:cNvPr id="8" name="Picture 7">
            <a:extLst>
              <a:ext uri="{FF2B5EF4-FFF2-40B4-BE49-F238E27FC236}">
                <a16:creationId xmlns:a16="http://schemas.microsoft.com/office/drawing/2014/main" id="{091D6633-55E2-48EB-AFD2-B3632AFA04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008376" cy="1856413"/>
          </a:xfrm>
          <a:prstGeom prst="rect">
            <a:avLst/>
          </a:prstGeom>
        </p:spPr>
      </p:pic>
      <p:pic>
        <p:nvPicPr>
          <p:cNvPr id="10" name="Picture 9">
            <a:extLst>
              <a:ext uri="{FF2B5EF4-FFF2-40B4-BE49-F238E27FC236}">
                <a16:creationId xmlns:a16="http://schemas.microsoft.com/office/drawing/2014/main" id="{1A3DE20F-89F0-4BF0-A4CC-2EE279DA49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1512" y="497372"/>
            <a:ext cx="3135802" cy="3048179"/>
          </a:xfrm>
          <a:prstGeom prst="rect">
            <a:avLst/>
          </a:prstGeom>
        </p:spPr>
      </p:pic>
      <p:pic>
        <p:nvPicPr>
          <p:cNvPr id="11" name="Picture 10">
            <a:extLst>
              <a:ext uri="{FF2B5EF4-FFF2-40B4-BE49-F238E27FC236}">
                <a16:creationId xmlns:a16="http://schemas.microsoft.com/office/drawing/2014/main" id="{C4F8AE7D-29FC-413D-8372-32019AD29F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1485" y="485626"/>
            <a:ext cx="3135802" cy="3048179"/>
          </a:xfrm>
          <a:prstGeom prst="rect">
            <a:avLst/>
          </a:prstGeom>
        </p:spPr>
      </p:pic>
      <p:pic>
        <p:nvPicPr>
          <p:cNvPr id="12" name="Picture 11">
            <a:extLst>
              <a:ext uri="{FF2B5EF4-FFF2-40B4-BE49-F238E27FC236}">
                <a16:creationId xmlns:a16="http://schemas.microsoft.com/office/drawing/2014/main" id="{02292FAA-29D3-476A-8447-7EE5F907B6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2890" y="3788233"/>
            <a:ext cx="3172991" cy="3084329"/>
          </a:xfrm>
          <a:prstGeom prst="rect">
            <a:avLst/>
          </a:prstGeom>
        </p:spPr>
      </p:pic>
      <p:pic>
        <p:nvPicPr>
          <p:cNvPr id="13" name="Picture 12">
            <a:extLst>
              <a:ext uri="{FF2B5EF4-FFF2-40B4-BE49-F238E27FC236}">
                <a16:creationId xmlns:a16="http://schemas.microsoft.com/office/drawing/2014/main" id="{99BADA85-6077-409C-9C2D-2D2735C8E8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7828" y="3788233"/>
            <a:ext cx="3029486" cy="3081528"/>
          </a:xfrm>
          <a:prstGeom prst="rect">
            <a:avLst/>
          </a:prstGeom>
        </p:spPr>
      </p:pic>
      <p:sp>
        <p:nvSpPr>
          <p:cNvPr id="3" name="TextBox 2">
            <a:extLst>
              <a:ext uri="{FF2B5EF4-FFF2-40B4-BE49-F238E27FC236}">
                <a16:creationId xmlns:a16="http://schemas.microsoft.com/office/drawing/2014/main" id="{ACCCA2B2-B5CF-44F5-85E2-1D5392934D04}"/>
              </a:ext>
            </a:extLst>
          </p:cNvPr>
          <p:cNvSpPr txBox="1"/>
          <p:nvPr/>
        </p:nvSpPr>
        <p:spPr>
          <a:xfrm>
            <a:off x="6096000" y="73667"/>
            <a:ext cx="5257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10-fold Cross Validation on Different Time Scales</a:t>
            </a:r>
          </a:p>
        </p:txBody>
      </p:sp>
      <p:sp>
        <p:nvSpPr>
          <p:cNvPr id="14" name="TextBox 13">
            <a:extLst>
              <a:ext uri="{FF2B5EF4-FFF2-40B4-BE49-F238E27FC236}">
                <a16:creationId xmlns:a16="http://schemas.microsoft.com/office/drawing/2014/main" id="{68C2FE65-D527-493A-903E-EF7FD63A2078}"/>
              </a:ext>
            </a:extLst>
          </p:cNvPr>
          <p:cNvSpPr txBox="1"/>
          <p:nvPr/>
        </p:nvSpPr>
        <p:spPr>
          <a:xfrm rot="16200000">
            <a:off x="1666366" y="2832108"/>
            <a:ext cx="525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10-fold Cross Validation of Hourly PM2.5 Estimated from GOES-16/17 ABI AOD</a:t>
            </a:r>
          </a:p>
        </p:txBody>
      </p:sp>
      <p:sp>
        <p:nvSpPr>
          <p:cNvPr id="4" name="Arrow: Left 3">
            <a:extLst>
              <a:ext uri="{FF2B5EF4-FFF2-40B4-BE49-F238E27FC236}">
                <a16:creationId xmlns:a16="http://schemas.microsoft.com/office/drawing/2014/main" id="{1A5E8EC2-0C00-43CF-9EEF-D8E598AA6C33}"/>
              </a:ext>
            </a:extLst>
          </p:cNvPr>
          <p:cNvSpPr/>
          <p:nvPr/>
        </p:nvSpPr>
        <p:spPr>
          <a:xfrm>
            <a:off x="3319047" y="3031664"/>
            <a:ext cx="584776" cy="51163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Right Bracket 14">
            <a:extLst>
              <a:ext uri="{FF2B5EF4-FFF2-40B4-BE49-F238E27FC236}">
                <a16:creationId xmlns:a16="http://schemas.microsoft.com/office/drawing/2014/main" id="{33B3A384-40A2-44F1-A490-D5B93788DD61}"/>
              </a:ext>
            </a:extLst>
          </p:cNvPr>
          <p:cNvSpPr/>
          <p:nvPr/>
        </p:nvSpPr>
        <p:spPr>
          <a:xfrm>
            <a:off x="2819400" y="772886"/>
            <a:ext cx="363038" cy="5464628"/>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3A5F102F-5124-4A4C-80E3-2F51E096AE66}"/>
              </a:ext>
            </a:extLst>
          </p:cNvPr>
          <p:cNvSpPr/>
          <p:nvPr/>
        </p:nvSpPr>
        <p:spPr>
          <a:xfrm>
            <a:off x="6248400" y="412221"/>
            <a:ext cx="602363" cy="2544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FEF780AF-CB0C-48AA-8209-7C065192FFCA}"/>
              </a:ext>
            </a:extLst>
          </p:cNvPr>
          <p:cNvSpPr/>
          <p:nvPr/>
        </p:nvSpPr>
        <p:spPr>
          <a:xfrm>
            <a:off x="9481200" y="3711234"/>
            <a:ext cx="602363" cy="2544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Rectangle 18">
            <a:extLst>
              <a:ext uri="{FF2B5EF4-FFF2-40B4-BE49-F238E27FC236}">
                <a16:creationId xmlns:a16="http://schemas.microsoft.com/office/drawing/2014/main" id="{E3536EC1-D0AD-410B-947C-01A1111DEAA4}"/>
              </a:ext>
            </a:extLst>
          </p:cNvPr>
          <p:cNvSpPr/>
          <p:nvPr/>
        </p:nvSpPr>
        <p:spPr>
          <a:xfrm>
            <a:off x="6070608" y="3708614"/>
            <a:ext cx="889011" cy="2544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 name="Rectangle 19">
            <a:extLst>
              <a:ext uri="{FF2B5EF4-FFF2-40B4-BE49-F238E27FC236}">
                <a16:creationId xmlns:a16="http://schemas.microsoft.com/office/drawing/2014/main" id="{1B9ECE91-D90F-4B52-8473-63B89B790F7A}"/>
              </a:ext>
            </a:extLst>
          </p:cNvPr>
          <p:cNvSpPr/>
          <p:nvPr/>
        </p:nvSpPr>
        <p:spPr>
          <a:xfrm>
            <a:off x="9448542" y="461799"/>
            <a:ext cx="602363" cy="2544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52527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15"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6623B82-5485-4DD6-B958-1EDD4FB0FF3D}"/>
              </a:ext>
            </a:extLst>
          </p:cNvPr>
          <p:cNvSpPr>
            <a:spLocks noGrp="1"/>
          </p:cNvSpPr>
          <p:nvPr>
            <p:ph type="title"/>
          </p:nvPr>
        </p:nvSpPr>
        <p:spPr>
          <a:xfrm>
            <a:off x="6433456" y="64947"/>
            <a:ext cx="4834875" cy="818782"/>
          </a:xfrm>
        </p:spPr>
        <p:txBody>
          <a:bodyPr/>
          <a:lstStyle/>
          <a:p>
            <a:r>
              <a:rPr lang="en-US" dirty="0"/>
              <a:t>Validation</a:t>
            </a:r>
          </a:p>
        </p:txBody>
      </p:sp>
      <p:pic>
        <p:nvPicPr>
          <p:cNvPr id="5" name="Picture 4">
            <a:extLst>
              <a:ext uri="{FF2B5EF4-FFF2-40B4-BE49-F238E27FC236}">
                <a16:creationId xmlns:a16="http://schemas.microsoft.com/office/drawing/2014/main" id="{BD6903A3-6F02-460D-8967-2C7C906655BF}"/>
              </a:ext>
            </a:extLst>
          </p:cNvPr>
          <p:cNvPicPr>
            <a:picLocks noChangeAspect="1"/>
          </p:cNvPicPr>
          <p:nvPr/>
        </p:nvPicPr>
        <p:blipFill>
          <a:blip r:embed="rId2"/>
          <a:stretch>
            <a:fillRect/>
          </a:stretch>
        </p:blipFill>
        <p:spPr>
          <a:xfrm>
            <a:off x="6177375" y="2053722"/>
            <a:ext cx="5999742" cy="3269391"/>
          </a:xfrm>
          <a:prstGeom prst="rect">
            <a:avLst/>
          </a:prstGeom>
        </p:spPr>
      </p:pic>
      <p:pic>
        <p:nvPicPr>
          <p:cNvPr id="7" name="Picture 6">
            <a:extLst>
              <a:ext uri="{FF2B5EF4-FFF2-40B4-BE49-F238E27FC236}">
                <a16:creationId xmlns:a16="http://schemas.microsoft.com/office/drawing/2014/main" id="{96E5F396-CAC3-468D-980B-ABEEDDE5FF90}"/>
              </a:ext>
            </a:extLst>
          </p:cNvPr>
          <p:cNvPicPr>
            <a:picLocks noChangeAspect="1"/>
          </p:cNvPicPr>
          <p:nvPr/>
        </p:nvPicPr>
        <p:blipFill>
          <a:blip r:embed="rId3"/>
          <a:stretch>
            <a:fillRect/>
          </a:stretch>
        </p:blipFill>
        <p:spPr>
          <a:xfrm>
            <a:off x="0" y="0"/>
            <a:ext cx="6081117" cy="6858000"/>
          </a:xfrm>
          <a:prstGeom prst="rect">
            <a:avLst/>
          </a:prstGeom>
        </p:spPr>
      </p:pic>
    </p:spTree>
    <p:extLst>
      <p:ext uri="{BB962C8B-B14F-4D97-AF65-F5344CB8AC3E}">
        <p14:creationId xmlns:p14="http://schemas.microsoft.com/office/powerpoint/2010/main" val="1242063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13A3-82B8-4731-831F-326DA53DAD6C}"/>
              </a:ext>
            </a:extLst>
          </p:cNvPr>
          <p:cNvSpPr>
            <a:spLocks noGrp="1"/>
          </p:cNvSpPr>
          <p:nvPr>
            <p:ph type="title"/>
          </p:nvPr>
        </p:nvSpPr>
        <p:spPr>
          <a:xfrm rot="16200000">
            <a:off x="-1757519" y="3031383"/>
            <a:ext cx="5722483" cy="818782"/>
          </a:xfrm>
        </p:spPr>
        <p:txBody>
          <a:bodyPr>
            <a:normAutofit/>
          </a:bodyPr>
          <a:lstStyle/>
          <a:p>
            <a:r>
              <a:rPr lang="en-US" sz="3600" dirty="0"/>
              <a:t>1300 LST vs. Daytime vs. Daily</a:t>
            </a:r>
          </a:p>
        </p:txBody>
      </p:sp>
      <p:sp>
        <p:nvSpPr>
          <p:cNvPr id="3" name="Slide Number Placeholder 2">
            <a:extLst>
              <a:ext uri="{FF2B5EF4-FFF2-40B4-BE49-F238E27FC236}">
                <a16:creationId xmlns:a16="http://schemas.microsoft.com/office/drawing/2014/main" id="{75CCB575-9251-489B-B619-3BB43387EF3A}"/>
              </a:ext>
            </a:extLst>
          </p:cNvPr>
          <p:cNvSpPr>
            <a:spLocks noGrp="1"/>
          </p:cNvSpPr>
          <p:nvPr>
            <p:ph type="sldNum" sz="quarter" idx="12"/>
          </p:nvPr>
        </p:nvSpPr>
        <p:spPr/>
        <p:txBody>
          <a:bodyPr/>
          <a:lstStyle/>
          <a:p>
            <a:fld id="{B2B398A6-F0E8-514E-8403-2E9AAD7547F4}" type="slidenum">
              <a:rPr lang="en-US" smtClean="0"/>
              <a:t>7</a:t>
            </a:fld>
            <a:endParaRPr lang="en-US"/>
          </a:p>
        </p:txBody>
      </p:sp>
      <p:pic>
        <p:nvPicPr>
          <p:cNvPr id="4" name="Picture 3">
            <a:extLst>
              <a:ext uri="{FF2B5EF4-FFF2-40B4-BE49-F238E27FC236}">
                <a16:creationId xmlns:a16="http://schemas.microsoft.com/office/drawing/2014/main" id="{0FBC2B75-0BA6-4265-A4B0-4BDEDDD1F1D6}"/>
              </a:ext>
            </a:extLst>
          </p:cNvPr>
          <p:cNvPicPr>
            <a:picLocks noChangeAspect="1"/>
          </p:cNvPicPr>
          <p:nvPr/>
        </p:nvPicPr>
        <p:blipFill>
          <a:blip r:embed="rId2"/>
          <a:stretch>
            <a:fillRect/>
          </a:stretch>
        </p:blipFill>
        <p:spPr>
          <a:xfrm>
            <a:off x="1937658" y="-11774"/>
            <a:ext cx="3951514" cy="6881548"/>
          </a:xfrm>
          <a:prstGeom prst="rect">
            <a:avLst/>
          </a:prstGeom>
        </p:spPr>
      </p:pic>
      <p:pic>
        <p:nvPicPr>
          <p:cNvPr id="2050" name="Picture 2" descr="Fig. 6.">
            <a:extLst>
              <a:ext uri="{FF2B5EF4-FFF2-40B4-BE49-F238E27FC236}">
                <a16:creationId xmlns:a16="http://schemas.microsoft.com/office/drawing/2014/main" id="{93468EC8-3D19-47BA-A57C-5401697F7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172" y="11774"/>
            <a:ext cx="6154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83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15CC7F-EF95-47B7-9A7F-3EE556FC21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93"/>
          <a:stretch/>
        </p:blipFill>
        <p:spPr>
          <a:xfrm>
            <a:off x="5151312" y="644171"/>
            <a:ext cx="7040688" cy="3988952"/>
          </a:xfrm>
          <a:prstGeom prst="rect">
            <a:avLst/>
          </a:prstGeom>
        </p:spPr>
      </p:pic>
      <p:sp>
        <p:nvSpPr>
          <p:cNvPr id="2" name="TextBox 1">
            <a:extLst>
              <a:ext uri="{FF2B5EF4-FFF2-40B4-BE49-F238E27FC236}">
                <a16:creationId xmlns:a16="http://schemas.microsoft.com/office/drawing/2014/main" id="{73C3AE43-2F33-45C6-BC75-752FE3076786}"/>
              </a:ext>
            </a:extLst>
          </p:cNvPr>
          <p:cNvSpPr txBox="1"/>
          <p:nvPr/>
        </p:nvSpPr>
        <p:spPr>
          <a:xfrm>
            <a:off x="478520" y="1090670"/>
            <a:ext cx="4252380" cy="2554545"/>
          </a:xfrm>
          <a:prstGeom prst="rect">
            <a:avLst/>
          </a:prstGeom>
          <a:noFill/>
        </p:spPr>
        <p:txBody>
          <a:bodyPr wrap="square" rtlCol="0">
            <a:spAutoFit/>
          </a:bodyPr>
          <a:lstStyle/>
          <a:p>
            <a:r>
              <a:rPr lang="en-US" sz="1600" dirty="0"/>
              <a:t>During the Giga fire event of 2020, number of people exposed to harmful levels of particulate pollution (&gt;35 ug/m3) is calculated using GOES ABI across the CONUS</a:t>
            </a:r>
          </a:p>
          <a:p>
            <a:pPr marL="285750" indent="-285750">
              <a:buFont typeface="Arial" panose="020B0604020202020204" pitchFamily="34" charset="0"/>
              <a:buChar char="•"/>
            </a:pPr>
            <a:r>
              <a:rPr lang="en-US" sz="1600" dirty="0"/>
              <a:t>Using </a:t>
            </a:r>
            <a:r>
              <a:rPr lang="en-US" sz="1600" dirty="0">
                <a:solidFill>
                  <a:schemeClr val="tx1">
                    <a:lumMod val="50000"/>
                    <a:lumOff val="50000"/>
                  </a:schemeClr>
                </a:solidFill>
              </a:rPr>
              <a:t>3-hr running mean</a:t>
            </a:r>
            <a:r>
              <a:rPr lang="en-US" sz="1600" dirty="0"/>
              <a:t>, </a:t>
            </a:r>
            <a:r>
              <a:rPr lang="en-US" sz="1600" b="1" dirty="0"/>
              <a:t>daily (24-hr) mean</a:t>
            </a:r>
            <a:r>
              <a:rPr lang="en-US" sz="1600" dirty="0"/>
              <a:t>, </a:t>
            </a:r>
            <a:r>
              <a:rPr lang="en-US" sz="1600" dirty="0">
                <a:solidFill>
                  <a:srgbClr val="00B050"/>
                </a:solidFill>
              </a:rPr>
              <a:t>daytime</a:t>
            </a:r>
            <a:r>
              <a:rPr lang="en-US" sz="1600" dirty="0"/>
              <a:t> mean values give a better estimate of millions of people exposed compared to </a:t>
            </a:r>
            <a:r>
              <a:rPr lang="en-US" sz="1600" dirty="0">
                <a:solidFill>
                  <a:schemeClr val="accent4">
                    <a:lumMod val="75000"/>
                  </a:schemeClr>
                </a:solidFill>
              </a:rPr>
              <a:t>LEO</a:t>
            </a:r>
            <a:r>
              <a:rPr lang="en-US" sz="1600" dirty="0"/>
              <a:t> estimates or </a:t>
            </a:r>
            <a:r>
              <a:rPr lang="en-US" sz="1600" dirty="0">
                <a:solidFill>
                  <a:srgbClr val="00B0F0"/>
                </a:solidFill>
              </a:rPr>
              <a:t>ground monitors</a:t>
            </a:r>
          </a:p>
        </p:txBody>
      </p:sp>
      <p:sp>
        <p:nvSpPr>
          <p:cNvPr id="3" name="TextBox 2">
            <a:extLst>
              <a:ext uri="{FF2B5EF4-FFF2-40B4-BE49-F238E27FC236}">
                <a16:creationId xmlns:a16="http://schemas.microsoft.com/office/drawing/2014/main" id="{E56A9085-8757-4727-9332-88812FC099D6}"/>
              </a:ext>
            </a:extLst>
          </p:cNvPr>
          <p:cNvSpPr txBox="1"/>
          <p:nvPr/>
        </p:nvSpPr>
        <p:spPr>
          <a:xfrm>
            <a:off x="478520" y="4052540"/>
            <a:ext cx="4790165" cy="2031325"/>
          </a:xfrm>
          <a:prstGeom prst="rect">
            <a:avLst/>
          </a:prstGeom>
          <a:noFill/>
          <a:ln w="38100">
            <a:solidFill>
              <a:schemeClr val="tx1"/>
            </a:solidFill>
          </a:ln>
        </p:spPr>
        <p:txBody>
          <a:bodyPr wrap="square" rtlCol="0">
            <a:spAutoFit/>
          </a:bodyPr>
          <a:lstStyle/>
          <a:p>
            <a:r>
              <a:rPr lang="en-US" sz="1800" dirty="0">
                <a:latin typeface="Bell MT" panose="02020503060305020303" pitchFamily="18" charset="0"/>
              </a:rPr>
              <a:t>SIGNIFICANCE: </a:t>
            </a:r>
            <a:r>
              <a:rPr lang="en-US" sz="1800" i="1" dirty="0">
                <a:latin typeface="Bell MT" panose="02020503060305020303" pitchFamily="18" charset="0"/>
              </a:rPr>
              <a:t>On average, 1.8 million people per hour can be informed about harmful air quality using geostationary satellite data compared to 0.17 million people per hour based on ground observations alone. Monitor data estimate is a lower bound because we only counted people in the census tracts where monitors are located.</a:t>
            </a:r>
          </a:p>
        </p:txBody>
      </p:sp>
    </p:spTree>
    <p:extLst>
      <p:ext uri="{BB962C8B-B14F-4D97-AF65-F5344CB8AC3E}">
        <p14:creationId xmlns:p14="http://schemas.microsoft.com/office/powerpoint/2010/main" val="2807193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61497-1F77-4100-A74E-7FB211FF621C}"/>
              </a:ext>
            </a:extLst>
          </p:cNvPr>
          <p:cNvSpPr>
            <a:spLocks noGrp="1"/>
          </p:cNvSpPr>
          <p:nvPr>
            <p:ph type="ctrTitle"/>
          </p:nvPr>
        </p:nvSpPr>
        <p:spPr/>
        <p:txBody>
          <a:bodyPr/>
          <a:lstStyle/>
          <a:p>
            <a:r>
              <a:rPr lang="en-US" dirty="0"/>
              <a:t>Some of the Outstanding Challenges </a:t>
            </a:r>
          </a:p>
        </p:txBody>
      </p:sp>
      <p:sp>
        <p:nvSpPr>
          <p:cNvPr id="4" name="Slide Number Placeholder 3">
            <a:extLst>
              <a:ext uri="{FF2B5EF4-FFF2-40B4-BE49-F238E27FC236}">
                <a16:creationId xmlns:a16="http://schemas.microsoft.com/office/drawing/2014/main" id="{E9138166-6027-4861-9B1E-075E3484520B}"/>
              </a:ext>
            </a:extLst>
          </p:cNvPr>
          <p:cNvSpPr>
            <a:spLocks noGrp="1"/>
          </p:cNvSpPr>
          <p:nvPr>
            <p:ph type="sldNum" sz="quarter" idx="12"/>
          </p:nvPr>
        </p:nvSpPr>
        <p:spPr/>
        <p:txBody>
          <a:bodyPr/>
          <a:lstStyle/>
          <a:p>
            <a:fld id="{449CF27F-2EC3-4B61-8A07-36CA5D0AE572}" type="slidenum">
              <a:rPr lang="en-US" smtClean="0"/>
              <a:t>9</a:t>
            </a:fld>
            <a:endParaRPr lang="en-US"/>
          </a:p>
        </p:txBody>
      </p:sp>
    </p:spTree>
    <p:extLst>
      <p:ext uri="{BB962C8B-B14F-4D97-AF65-F5344CB8AC3E}">
        <p14:creationId xmlns:p14="http://schemas.microsoft.com/office/powerpoint/2010/main" val="80274774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Interior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lternate Interior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2">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588</Words>
  <Application>Microsoft Office PowerPoint</Application>
  <PresentationFormat>Widescreen</PresentationFormat>
  <Paragraphs>82</Paragraphs>
  <Slides>16</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16</vt:i4>
      </vt:variant>
    </vt:vector>
  </HeadingPairs>
  <TitlesOfParts>
    <vt:vector size="32" baseType="lpstr">
      <vt:lpstr>Arial</vt:lpstr>
      <vt:lpstr>Bell MT</vt:lpstr>
      <vt:lpstr>Calibri</vt:lpstr>
      <vt:lpstr>Calibri Light</vt:lpstr>
      <vt:lpstr>Cambria Math</vt:lpstr>
      <vt:lpstr>Century Gothic</vt:lpstr>
      <vt:lpstr>Courier New</vt:lpstr>
      <vt:lpstr>NTR</vt:lpstr>
      <vt:lpstr>Symbol</vt:lpstr>
      <vt:lpstr>System Font Regular</vt:lpstr>
      <vt:lpstr>Times New Roman</vt:lpstr>
      <vt:lpstr>Verdana</vt:lpstr>
      <vt:lpstr>Office Theme</vt:lpstr>
      <vt:lpstr>Alternate Interior </vt:lpstr>
      <vt:lpstr>1_Alternate Interior </vt:lpstr>
      <vt:lpstr>1_Office Theme</vt:lpstr>
      <vt:lpstr>PowerPoint Presentation</vt:lpstr>
      <vt:lpstr>Motivation</vt:lpstr>
      <vt:lpstr>Multiple observations lead to enhanced spatial coverage</vt:lpstr>
      <vt:lpstr>Quantities for Evaluation</vt:lpstr>
      <vt:lpstr>PowerPoint Presentation</vt:lpstr>
      <vt:lpstr>Validation</vt:lpstr>
      <vt:lpstr>1300 LST vs. Daytime vs. Daily</vt:lpstr>
      <vt:lpstr>PowerPoint Presentation</vt:lpstr>
      <vt:lpstr>Some of the Outstanding Challenges </vt:lpstr>
      <vt:lpstr>Do we trust satellite-derived PM2.5 if we cannot retrieve (observe) high AODs?</vt:lpstr>
      <vt:lpstr>Satellite retrieval algorithms have a difficulty sometimes discriminating smoke and clouds</vt:lpstr>
      <vt:lpstr>Satellite retrieval algorithms do not always select the right look-up-table</vt:lpstr>
      <vt:lpstr>Knowing a priori that it is smoke and forcing the algorithm to use “smoke aerosol model look-up-table” can help retrieve AODs &gt; 5.0</vt:lpstr>
      <vt:lpstr>Satellite retrieval algorithms have a difficulty sometimes discriminating smoke from clouds</vt:lpstr>
      <vt:lpstr>Methods to call back missing AOD retrievals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SIT-37 Presentation Template and Guidance</dc:title>
  <dc:creator>Ben Veihelmann</dc:creator>
  <cp:lastModifiedBy>Shobha Kondragunta</cp:lastModifiedBy>
  <cp:revision>61</cp:revision>
  <dcterms:modified xsi:type="dcterms:W3CDTF">2023-02-27T19:09:41Z</dcterms:modified>
</cp:coreProperties>
</file>