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 id="2147483654" r:id="rId2"/>
    <p:sldMasterId id="2147483656" r:id="rId3"/>
    <p:sldMasterId id="2147483660" r:id="rId4"/>
  </p:sldMasterIdLst>
  <p:notesMasterIdLst>
    <p:notesMasterId r:id="rId21"/>
  </p:notesMasterIdLst>
  <p:sldIdLst>
    <p:sldId id="256" r:id="rId5"/>
    <p:sldId id="261" r:id="rId6"/>
    <p:sldId id="264" r:id="rId7"/>
    <p:sldId id="268" r:id="rId8"/>
    <p:sldId id="266" r:id="rId9"/>
    <p:sldId id="309" r:id="rId10"/>
    <p:sldId id="443" r:id="rId11"/>
    <p:sldId id="5359" r:id="rId12"/>
    <p:sldId id="5360" r:id="rId13"/>
    <p:sldId id="440" r:id="rId14"/>
    <p:sldId id="444" r:id="rId15"/>
    <p:sldId id="439" r:id="rId16"/>
    <p:sldId id="446" r:id="rId17"/>
    <p:sldId id="442" r:id="rId18"/>
    <p:sldId id="441" r:id="rId19"/>
    <p:sldId id="445"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34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GeoXO</a:t>
            </a:r>
            <a:r>
              <a:rPr lang="en-US" dirty="0"/>
              <a:t> ACX attributes are similar to NASA’s TEMPO instrument.  GEMS which is already in orbit does not have the second visible detector to do boundary layer ozone and aerosol layer height using oxygen absorption.  NOAA is working with GEMS data and adapting some of its algorithms to run on GEMS radiances in preparation for TEMPO and ACX.  The diurnal variations of NO2 over Seoul, New York, and Los Angeles shows the complexity of understanding air quality issues as these are region specific and source specific.</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9021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CEOS atmospheric composition virtual constellation just completed writing a 100-page white paper on monitoring fine particulate matter from satellites.  The top 2 recommendations of the white paper are use met imagers to derive information and work with spectrometers like GEMS, TEMPO, and ACX to derive aerosol layer height.  NOAA has begun investing in the development of aerosol layer height product that will be discussed in the next few slides.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6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6815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Using NOAA’s operational geostationary satellite estimates of hourly surface fine particulate matter concentrations, we also investigated to see how many days in a year do we have air quality standard violated?  When we did this study using geo vs. </a:t>
            </a:r>
            <a:r>
              <a:rPr lang="en-US" dirty="0" err="1"/>
              <a:t>leo</a:t>
            </a:r>
            <a:r>
              <a:rPr lang="en-US" dirty="0"/>
              <a:t>, we quickly found that the information content from geo is so much more than </a:t>
            </a:r>
            <a:r>
              <a:rPr lang="en-US" dirty="0" err="1"/>
              <a:t>leo</a:t>
            </a:r>
            <a:r>
              <a:rPr lang="en-US" dirty="0"/>
              <a:t> due to density of observations.  Again, most of the air quality standard violations are in the west because that is where most of the fire activity is.  In the east, due to pollution control strategies, we no longer see air quality standard violations.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4659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and next slide show why having geostationary satellite data are beneficial.  NOAA has been flying an imager for several decades and now we have an advanced baseline imager with onboard calibration that can provide good aerosol retrievals.  For air quality applications, we converted the aerosol optical depth to surface fine particulate matter concentrations to conduct some scientific studies.  This map shows what time of the day pollution peaks.  Indeed, consistent with our understanding of planetary boundary layer dynamics, sources, and chemistry pollution peaks either in the late evening or early morning associated with rush hour traffic.  Whereas in the west where wildfires dominate fine particulate pollution, it peaks during the day because fires have strong diurnal variation and peak during the day.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3218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5618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 name="Google Shape;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273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1793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5738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6034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Geo-ring for air quality concept originated originally under CEOS atmospheric composition virtual constellation discussion.  A white paper was written in 2011 with all space agencies agreeing that identical instruments (spectrometers) should be flown on geostationary satellites to capture changing global diurnal air quality.  NOAA/NESDIS was part of this study and contributed to the white paper. It is a very good thing that NOAA is onboard with its </a:t>
            </a:r>
            <a:r>
              <a:rPr lang="en-US" dirty="0" err="1"/>
              <a:t>GeoXO</a:t>
            </a:r>
            <a:r>
              <a:rPr lang="en-US" dirty="0"/>
              <a:t> ACX instrument as an operational follow-on to TEMPO as both Sentinel-4 and GEMS have operational follow-ons.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0857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789d79ae0_0_568: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e789d79ae0_0_568: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6901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89632" y="130524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389632" y="378491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DF59ECF-BDE7-4227-9874-FA1E35774D8B}" type="datetime1">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dirty="0" err="1"/>
              <a:t>x.x</a:t>
            </a:r>
            <a:r>
              <a:rPr lang="en-US" dirty="0"/>
              <a:t>-</a:t>
            </a:r>
            <a:fld id="{14035BBC-6D4D-4499-ABE4-AFD1D306B38F}" type="slidenum">
              <a:rPr lang="en-US" smtClean="0"/>
              <a:pPr/>
              <a:t>‹#›</a:t>
            </a:fld>
            <a:endParaRPr lang="en-US" dirty="0"/>
          </a:p>
        </p:txBody>
      </p:sp>
      <p:sp>
        <p:nvSpPr>
          <p:cNvPr id="8" name="Rectangle 7"/>
          <p:cNvSpPr/>
          <p:nvPr userDrawn="1"/>
        </p:nvSpPr>
        <p:spPr>
          <a:xfrm>
            <a:off x="0" y="0"/>
            <a:ext cx="1743456" cy="1780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855" y="415587"/>
            <a:ext cx="3372599" cy="2453661"/>
          </a:xfrm>
          <a:prstGeom prst="rect">
            <a:avLst/>
          </a:prstGeom>
        </p:spPr>
      </p:pic>
    </p:spTree>
    <p:extLst>
      <p:ext uri="{BB962C8B-B14F-4D97-AF65-F5344CB8AC3E}">
        <p14:creationId xmlns:p14="http://schemas.microsoft.com/office/powerpoint/2010/main" val="245143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455B91-963B-43DE-AB70-C388A04FC5CE}" type="datetime1">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965226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16E3DA-B8B2-46BF-A9F8-4AB85F548734}" type="datetime1">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35BBC-6D4D-4499-ABE4-AFD1D306B38F}" type="slidenum">
              <a:rPr lang="en-US" smtClean="0"/>
              <a:pPr/>
              <a:t>‹#›</a:t>
            </a:fld>
            <a:endParaRPr lang="en-US" dirty="0"/>
          </a:p>
        </p:txBody>
      </p:sp>
    </p:spTree>
    <p:extLst>
      <p:ext uri="{BB962C8B-B14F-4D97-AF65-F5344CB8AC3E}">
        <p14:creationId xmlns:p14="http://schemas.microsoft.com/office/powerpoint/2010/main" val="3604946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7585DA-B0B8-414E-8CA7-97D66125BA6C}" type="datetime1">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2789919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97B3C6-404D-4198-81E4-DD7B6E0EBFD1}" type="datetime1">
              <a:rPr lang="en-US" smtClean="0"/>
              <a:t>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409702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82922" y="5896"/>
            <a:ext cx="8403336" cy="1017361"/>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E3BAE50-80FA-424A-A317-38F713681FB0}" type="datetime1">
              <a:rPr lang="en-US" smtClean="0"/>
              <a:t>2/27/2023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2284831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39664-830F-4C99-8674-180EF4CEA875}" type="datetime1">
              <a:rPr lang="en-US" smtClean="0"/>
              <a:t>2/27/2023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1135685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FABBFA-9D49-481D-BFE8-47DF6C14D22D}" type="datetime1">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4242374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0109"/>
            <a:ext cx="3932237" cy="914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A557DF-73CB-406C-A59E-CCE49CC05BD0}" type="datetime1">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979779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72"/>
        <p:cNvGrpSpPr/>
        <p:nvPr/>
      </p:nvGrpSpPr>
      <p:grpSpPr>
        <a:xfrm>
          <a:off x="0" y="0"/>
          <a:ext cx="0" cy="0"/>
          <a:chOff x="0" y="0"/>
          <a:chExt cx="0" cy="0"/>
        </a:xfrm>
      </p:grpSpPr>
    </p:spTree>
    <p:extLst>
      <p:ext uri="{BB962C8B-B14F-4D97-AF65-F5344CB8AC3E}">
        <p14:creationId xmlns:p14="http://schemas.microsoft.com/office/powerpoint/2010/main" val="1608375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accent1"/>
                </a:solidFill>
                <a:latin typeface="Arial"/>
                <a:ea typeface="Arial"/>
                <a:cs typeface="Arial"/>
                <a:sym typeface="Arial"/>
              </a:rPr>
              <a:t>SIT-37, 29-31 March 2022</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accent1"/>
                </a:solidFill>
                <a:latin typeface="Arial"/>
                <a:ea typeface="Arial"/>
                <a:cs typeface="Arial"/>
                <a:sym typeface="Arial"/>
              </a:rPr>
              <a:t>SIT-37, 29-31 March 2022</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accent1"/>
                </a:solidFill>
                <a:latin typeface="Arial"/>
                <a:ea typeface="Arial"/>
                <a:cs typeface="Arial"/>
                <a:sym typeface="Arial"/>
              </a:rPr>
              <a:t>SIT-37, 29-31 March 2022</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2" name="TextBox 1"/>
          <p:cNvSpPr txBox="1"/>
          <p:nvPr userDrawn="1"/>
        </p:nvSpPr>
        <p:spPr>
          <a:xfrm>
            <a:off x="285750" y="5889724"/>
            <a:ext cx="4229100" cy="307777"/>
          </a:xfrm>
          <a:prstGeom prst="rect">
            <a:avLst/>
          </a:prstGeom>
          <a:noFill/>
        </p:spPr>
        <p:txBody>
          <a:bodyPr wrap="square" rtlCol="0">
            <a:spAutoFit/>
          </a:bodyPr>
          <a:lstStyle/>
          <a:p>
            <a:r>
              <a:rPr lang="en-US" b="1" i="1" dirty="0">
                <a:solidFill>
                  <a:schemeClr val="bg1"/>
                </a:solidFill>
              </a:rPr>
              <a:t>Center for Satellite Applications and Research</a:t>
            </a:r>
          </a:p>
        </p:txBody>
      </p:sp>
    </p:spTree>
    <p:extLst>
      <p:ext uri="{BB962C8B-B14F-4D97-AF65-F5344CB8AC3E}">
        <p14:creationId xmlns:p14="http://schemas.microsoft.com/office/powerpoint/2010/main" val="1585075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lternate Interior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C1FAB-83CB-DA42-B371-342944B72488}"/>
              </a:ext>
            </a:extLst>
          </p:cNvPr>
          <p:cNvSpPr>
            <a:spLocks noGrp="1"/>
          </p:cNvSpPr>
          <p:nvPr>
            <p:ph type="title"/>
          </p:nvPr>
        </p:nvSpPr>
        <p:spPr/>
        <p:txBody>
          <a:bodyPr/>
          <a:lstStyle>
            <a:lvl1pPr algn="ct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5AEBAE0C-EC9C-C94F-8F1D-E622DB264E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547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4D49-C4F3-A149-9CC2-3823D3911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90AEC-D69D-1541-922A-1F4FD6B557C5}"/>
              </a:ext>
            </a:extLst>
          </p:cNvPr>
          <p:cNvSpPr>
            <a:spLocks noGrp="1"/>
          </p:cNvSpPr>
          <p:nvPr>
            <p:ph sz="half" idx="1"/>
          </p:nvPr>
        </p:nvSpPr>
        <p:spPr>
          <a:xfrm>
            <a:off x="838200" y="142136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8E029B-3EE2-5842-A4F9-54785714BD94}"/>
              </a:ext>
            </a:extLst>
          </p:cNvPr>
          <p:cNvSpPr>
            <a:spLocks noGrp="1"/>
          </p:cNvSpPr>
          <p:nvPr>
            <p:ph sz="half" idx="2"/>
          </p:nvPr>
        </p:nvSpPr>
        <p:spPr>
          <a:xfrm>
            <a:off x="6172200" y="142136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875B36-22B2-9E4C-9902-3F418BD31DC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7734D80-0737-BB41-9167-5EA7025039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BA11C9-2D68-D141-A155-D2713D944BED}"/>
              </a:ext>
            </a:extLst>
          </p:cNvPr>
          <p:cNvSpPr>
            <a:spLocks noGrp="1"/>
          </p:cNvSpPr>
          <p:nvPr>
            <p:ph type="sldNum" sz="quarter" idx="12"/>
          </p:nvPr>
        </p:nvSpPr>
        <p:spPr>
          <a:xfrm>
            <a:off x="8610600" y="6356350"/>
            <a:ext cx="2743200" cy="365125"/>
          </a:xfrm>
          <a:prstGeom prst="rect">
            <a:avLst/>
          </a:prstGeom>
        </p:spPr>
        <p:txBody>
          <a:bodyPr/>
          <a:lstStyle/>
          <a:p>
            <a:fld id="{B2B398A6-F0E8-514E-8403-2E9AAD7547F4}" type="slidenum">
              <a:rPr lang="en-US" smtClean="0"/>
              <a:t>‹#›</a:t>
            </a:fld>
            <a:endParaRPr lang="en-US"/>
          </a:p>
        </p:txBody>
      </p:sp>
    </p:spTree>
    <p:extLst>
      <p:ext uri="{BB962C8B-B14F-4D97-AF65-F5344CB8AC3E}">
        <p14:creationId xmlns:p14="http://schemas.microsoft.com/office/powerpoint/2010/main" val="9782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A864-A6D0-1B4B-B794-2240F20844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080A52-2E94-A549-9FE3-1C399875A33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E9014D38-0CF4-264E-ACA6-131B9D269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5A0BDDE-9060-1443-9974-93C88717B158}"/>
              </a:ext>
            </a:extLst>
          </p:cNvPr>
          <p:cNvSpPr>
            <a:spLocks noGrp="1"/>
          </p:cNvSpPr>
          <p:nvPr>
            <p:ph type="sldNum" sz="quarter" idx="12"/>
          </p:nvPr>
        </p:nvSpPr>
        <p:spPr>
          <a:xfrm>
            <a:off x="8610600" y="6356350"/>
            <a:ext cx="2743200" cy="365125"/>
          </a:xfrm>
          <a:prstGeom prst="rect">
            <a:avLst/>
          </a:prstGeom>
        </p:spPr>
        <p:txBody>
          <a:bodyPr/>
          <a:lstStyle/>
          <a:p>
            <a:fld id="{B2B398A6-F0E8-514E-8403-2E9AAD7547F4}" type="slidenum">
              <a:rPr lang="en-US" smtClean="0"/>
              <a:t>‹#›</a:t>
            </a:fld>
            <a:endParaRPr lang="en-US"/>
          </a:p>
        </p:txBody>
      </p:sp>
    </p:spTree>
    <p:extLst>
      <p:ext uri="{BB962C8B-B14F-4D97-AF65-F5344CB8AC3E}">
        <p14:creationId xmlns:p14="http://schemas.microsoft.com/office/powerpoint/2010/main" val="963529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9.xml"/><Relationship Id="rId7"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3.gif"/><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2.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4.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7" name="Google Shape;693;p53">
            <a:extLst>
              <a:ext uri="{FF2B5EF4-FFF2-40B4-BE49-F238E27FC236}">
                <a16:creationId xmlns:a16="http://schemas.microsoft.com/office/drawing/2014/main" id="{03E89C42-732C-1241-9B49-4619D0C4CEF3}"/>
              </a:ext>
            </a:extLst>
          </p:cNvPr>
          <p:cNvSpPr/>
          <p:nvPr userDrawn="1"/>
        </p:nvSpPr>
        <p:spPr>
          <a:xfrm>
            <a:off x="3077428" y="1652985"/>
            <a:ext cx="9114571" cy="35780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 name="Google Shape;1113;p65">
            <a:extLst>
              <a:ext uri="{FF2B5EF4-FFF2-40B4-BE49-F238E27FC236}">
                <a16:creationId xmlns:a16="http://schemas.microsoft.com/office/drawing/2014/main" id="{1A7EA037-2FCF-8045-A312-144B72FD55CB}"/>
              </a:ext>
            </a:extLst>
          </p:cNvPr>
          <p:cNvPicPr preferRelativeResize="0"/>
          <p:nvPr userDrawn="1"/>
        </p:nvPicPr>
        <p:blipFill rotWithShape="1">
          <a:blip r:embed="rId3">
            <a:alphaModFix/>
          </a:blip>
          <a:srcRect/>
          <a:stretch/>
        </p:blipFill>
        <p:spPr>
          <a:xfrm>
            <a:off x="0" y="3864"/>
            <a:ext cx="5681471" cy="6863523"/>
          </a:xfrm>
          <a:prstGeom prst="rect">
            <a:avLst/>
          </a:prstGeom>
          <a:noFill/>
          <a:ln>
            <a:noFill/>
          </a:ln>
        </p:spPr>
      </p:pic>
      <p:pic>
        <p:nvPicPr>
          <p:cNvPr id="9" name="Google Shape;696;p53">
            <a:extLst>
              <a:ext uri="{FF2B5EF4-FFF2-40B4-BE49-F238E27FC236}">
                <a16:creationId xmlns:a16="http://schemas.microsoft.com/office/drawing/2014/main" id="{EBB395FA-1E5F-B14D-9D95-B739E542B2A5}"/>
              </a:ext>
            </a:extLst>
          </p:cNvPr>
          <p:cNvPicPr preferRelativeResize="0"/>
          <p:nvPr userDrawn="1"/>
        </p:nvPicPr>
        <p:blipFill rotWithShape="1">
          <a:blip r:embed="rId4">
            <a:alphaModFix/>
          </a:blip>
          <a:srcRect/>
          <a:stretch/>
        </p:blipFill>
        <p:spPr>
          <a:xfrm>
            <a:off x="2694571" y="2949241"/>
            <a:ext cx="2064886" cy="2064886"/>
          </a:xfrm>
          <a:prstGeom prst="rect">
            <a:avLst/>
          </a:prstGeom>
          <a:noFill/>
          <a:ln>
            <a:noFill/>
          </a:ln>
        </p:spPr>
      </p:pic>
      <p:sp>
        <p:nvSpPr>
          <p:cNvPr id="10" name="Google Shape;701;p53">
            <a:extLst>
              <a:ext uri="{FF2B5EF4-FFF2-40B4-BE49-F238E27FC236}">
                <a16:creationId xmlns:a16="http://schemas.microsoft.com/office/drawing/2014/main" id="{1D03E609-44EC-BC47-A4B7-05ADA0D3891B}"/>
              </a:ext>
            </a:extLst>
          </p:cNvPr>
          <p:cNvSpPr txBox="1"/>
          <p:nvPr userDrawn="1"/>
        </p:nvSpPr>
        <p:spPr>
          <a:xfrm>
            <a:off x="407916" y="4795552"/>
            <a:ext cx="4174358" cy="1039693"/>
          </a:xfrm>
          <a:prstGeom prst="rect">
            <a:avLst/>
          </a:prstGeom>
          <a:noFill/>
          <a:ln>
            <a:noFill/>
          </a:ln>
        </p:spPr>
        <p:txBody>
          <a:bodyPr spcFirstLastPara="1" wrap="square" lIns="0" tIns="0" rIns="0" bIns="0" anchor="t" anchorCtr="0">
            <a:noAutofit/>
          </a:bodyPr>
          <a:lstStyle/>
          <a:p>
            <a:r>
              <a:rPr lang="en-US" sz="2400" dirty="0">
                <a:solidFill>
                  <a:schemeClr val="bg1"/>
                </a:solidFill>
                <a:latin typeface="Calibri" panose="020F0502020204030204" pitchFamily="34" charset="0"/>
                <a:cs typeface="Calibri" panose="020F0502020204030204" pitchFamily="34" charset="0"/>
              </a:rPr>
              <a:t>NOAA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National Satellite and Information Service</a:t>
            </a:r>
          </a:p>
        </p:txBody>
      </p:sp>
      <p:pic>
        <p:nvPicPr>
          <p:cNvPr id="11" name="Google Shape;703;p53">
            <a:extLst>
              <a:ext uri="{FF2B5EF4-FFF2-40B4-BE49-F238E27FC236}">
                <a16:creationId xmlns:a16="http://schemas.microsoft.com/office/drawing/2014/main" id="{411923B4-1641-7D4D-A84A-4540E5B2A267}"/>
              </a:ext>
            </a:extLst>
          </p:cNvPr>
          <p:cNvPicPr preferRelativeResize="0"/>
          <p:nvPr userDrawn="1"/>
        </p:nvPicPr>
        <p:blipFill>
          <a:blip r:embed="rId5">
            <a:alphaModFix/>
          </a:blip>
          <a:stretch>
            <a:fillRect/>
          </a:stretch>
        </p:blipFill>
        <p:spPr>
          <a:xfrm>
            <a:off x="1797978" y="-6531"/>
            <a:ext cx="2554425" cy="2322609"/>
          </a:xfrm>
          <a:prstGeom prst="rect">
            <a:avLst/>
          </a:prstGeom>
          <a:noFill/>
          <a:ln>
            <a:noFill/>
          </a:ln>
        </p:spPr>
      </p:pic>
    </p:spTree>
    <p:extLst>
      <p:ext uri="{BB962C8B-B14F-4D97-AF65-F5344CB8AC3E}">
        <p14:creationId xmlns:p14="http://schemas.microsoft.com/office/powerpoint/2010/main" val="1689498834"/>
      </p:ext>
    </p:extLst>
  </p:cSld>
  <p:clrMap bg1="lt1" tx1="dk1" bg2="dk2" tx2="lt2" accent1="accent1" accent2="accent2" accent3="accent3" accent4="accent4" accent5="accent5" accent6="accent6" hlink="hlink" folHlink="folHlink"/>
  <p:sldLayoutIdLst>
    <p:sldLayoutId id="214748365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0060EF-81F1-4141-8E1B-CC190331A11D}"/>
              </a:ext>
            </a:extLst>
          </p:cNvPr>
          <p:cNvPicPr>
            <a:picLocks noChangeAspect="1"/>
          </p:cNvPicPr>
          <p:nvPr userDrawn="1"/>
        </p:nvPicPr>
        <p:blipFill>
          <a:blip r:embed="rId5"/>
          <a:stretch>
            <a:fillRect/>
          </a:stretch>
        </p:blipFill>
        <p:spPr>
          <a:xfrm>
            <a:off x="0" y="6420050"/>
            <a:ext cx="11658600" cy="457200"/>
          </a:xfrm>
          <a:prstGeom prst="rect">
            <a:avLst/>
          </a:prstGeom>
        </p:spPr>
      </p:pic>
      <p:sp>
        <p:nvSpPr>
          <p:cNvPr id="2" name="Title Placeholder 1">
            <a:extLst>
              <a:ext uri="{FF2B5EF4-FFF2-40B4-BE49-F238E27FC236}">
                <a16:creationId xmlns:a16="http://schemas.microsoft.com/office/drawing/2014/main" id="{94873B46-884B-E84F-B974-E245A71D7735}"/>
              </a:ext>
            </a:extLst>
          </p:cNvPr>
          <p:cNvSpPr>
            <a:spLocks noGrp="1"/>
          </p:cNvSpPr>
          <p:nvPr>
            <p:ph type="title"/>
          </p:nvPr>
        </p:nvSpPr>
        <p:spPr>
          <a:xfrm>
            <a:off x="1435324" y="64947"/>
            <a:ext cx="9833008" cy="81878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AD646E-AFD3-1344-BA4A-45557BA5AF5D}"/>
              </a:ext>
            </a:extLst>
          </p:cNvPr>
          <p:cNvSpPr>
            <a:spLocks noGrp="1"/>
          </p:cNvSpPr>
          <p:nvPr>
            <p:ph type="body" idx="1"/>
          </p:nvPr>
        </p:nvSpPr>
        <p:spPr>
          <a:xfrm>
            <a:off x="838200" y="1016035"/>
            <a:ext cx="10515600" cy="51609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oogle Shape;711;p54">
            <a:extLst>
              <a:ext uri="{FF2B5EF4-FFF2-40B4-BE49-F238E27FC236}">
                <a16:creationId xmlns:a16="http://schemas.microsoft.com/office/drawing/2014/main" id="{A3BA3C56-EDE4-8940-85F8-CCBCD770AF24}"/>
              </a:ext>
            </a:extLst>
          </p:cNvPr>
          <p:cNvSpPr txBox="1">
            <a:spLocks/>
          </p:cNvSpPr>
          <p:nvPr userDrawn="1"/>
        </p:nvSpPr>
        <p:spPr>
          <a:xfrm>
            <a:off x="11361819" y="6443000"/>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1" i="0" smtClean="0">
                <a:solidFill>
                  <a:srgbClr val="CCCCCC"/>
                </a:solidFill>
                <a:latin typeface="Calibri" panose="020F0502020204030204" pitchFamily="34" charset="0"/>
                <a:cs typeface="Calibri" panose="020F0502020204030204" pitchFamily="34" charset="0"/>
              </a:rPr>
              <a:pPr algn="r"/>
              <a:t>‹#›</a:t>
            </a:fld>
            <a:endParaRPr lang="en-US" b="1" i="0" dirty="0">
              <a:solidFill>
                <a:srgbClr val="CCCCCC"/>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D8FC5F0E-928F-7C44-8531-56CA711FA974}"/>
              </a:ext>
            </a:extLst>
          </p:cNvPr>
          <p:cNvGrpSpPr/>
          <p:nvPr userDrawn="1"/>
        </p:nvGrpSpPr>
        <p:grpSpPr>
          <a:xfrm>
            <a:off x="108830" y="6112041"/>
            <a:ext cx="667507" cy="667507"/>
            <a:chOff x="310960" y="5520595"/>
            <a:chExt cx="1239704" cy="1239704"/>
          </a:xfrm>
        </p:grpSpPr>
        <p:sp>
          <p:nvSpPr>
            <p:cNvPr id="10" name="Oval 9">
              <a:extLst>
                <a:ext uri="{FF2B5EF4-FFF2-40B4-BE49-F238E27FC236}">
                  <a16:creationId xmlns:a16="http://schemas.microsoft.com/office/drawing/2014/main" id="{1D8F3A59-92FC-4C40-9173-BACB393D3BCE}"/>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1" name="Google Shape;713;p54">
              <a:extLst>
                <a:ext uri="{FF2B5EF4-FFF2-40B4-BE49-F238E27FC236}">
                  <a16:creationId xmlns:a16="http://schemas.microsoft.com/office/drawing/2014/main" id="{EBE35BB8-2E8D-1941-AAF6-36AED8EF9E09}"/>
                </a:ext>
              </a:extLst>
            </p:cNvPr>
            <p:cNvPicPr preferRelativeResize="0"/>
            <p:nvPr userDrawn="1"/>
          </p:nvPicPr>
          <p:blipFill rotWithShape="1">
            <a:blip r:embed="rId6">
              <a:alphaModFix/>
            </a:blip>
            <a:srcRect/>
            <a:stretch/>
          </p:blipFill>
          <p:spPr>
            <a:xfrm>
              <a:off x="352776" y="5562411"/>
              <a:ext cx="1156072" cy="1156072"/>
            </a:xfrm>
            <a:prstGeom prst="rect">
              <a:avLst/>
            </a:prstGeom>
            <a:noFill/>
            <a:ln>
              <a:noFill/>
            </a:ln>
          </p:spPr>
        </p:pic>
      </p:grpSp>
      <p:sp>
        <p:nvSpPr>
          <p:cNvPr id="12" name="TextBox 11">
            <a:extLst>
              <a:ext uri="{FF2B5EF4-FFF2-40B4-BE49-F238E27FC236}">
                <a16:creationId xmlns:a16="http://schemas.microsoft.com/office/drawing/2014/main" id="{485E15D8-BD0F-5F47-96B2-1ECAD9B7D893}"/>
              </a:ext>
            </a:extLst>
          </p:cNvPr>
          <p:cNvSpPr txBox="1"/>
          <p:nvPr userDrawn="1"/>
        </p:nvSpPr>
        <p:spPr>
          <a:xfrm>
            <a:off x="923667" y="6485276"/>
            <a:ext cx="7663063" cy="307777"/>
          </a:xfrm>
          <a:prstGeom prst="rect">
            <a:avLst/>
          </a:prstGeom>
          <a:noFill/>
        </p:spPr>
        <p:txBody>
          <a:bodyPr wrap="square" rtlCol="0">
            <a:spAutoFit/>
          </a:bodyPr>
          <a:lstStyle/>
          <a:p>
            <a:r>
              <a:rPr lang="en-US" sz="1400" b="0" i="0" dirty="0">
                <a:solidFill>
                  <a:schemeClr val="bg1"/>
                </a:solidFill>
                <a:latin typeface="Calibri" panose="020F0502020204030204" pitchFamily="34" charset="0"/>
                <a:cs typeface="Calibri" panose="020F0502020204030204" pitchFamily="34" charset="0"/>
              </a:rPr>
              <a:t>NOAA National Environmental Satellite, Data, and Information Service</a:t>
            </a:r>
          </a:p>
        </p:txBody>
      </p:sp>
      <p:sp>
        <p:nvSpPr>
          <p:cNvPr id="13" name="TextBox 12">
            <a:extLst>
              <a:ext uri="{FF2B5EF4-FFF2-40B4-BE49-F238E27FC236}">
                <a16:creationId xmlns:a16="http://schemas.microsoft.com/office/drawing/2014/main" id="{1FC5EF8B-F04E-FC47-BBD1-771F726C8457}"/>
              </a:ext>
            </a:extLst>
          </p:cNvPr>
          <p:cNvSpPr txBox="1"/>
          <p:nvPr userDrawn="1"/>
        </p:nvSpPr>
        <p:spPr>
          <a:xfrm>
            <a:off x="7036067" y="6492875"/>
            <a:ext cx="4325752" cy="307777"/>
          </a:xfrm>
          <a:prstGeom prst="rect">
            <a:avLst/>
          </a:prstGeom>
          <a:noFill/>
        </p:spPr>
        <p:txBody>
          <a:bodyPr wrap="square" rtlCol="0">
            <a:spAutoFit/>
          </a:bodyPr>
          <a:lstStyle/>
          <a:p>
            <a:pPr algn="r"/>
            <a:r>
              <a:rPr lang="en-US" sz="1400" b="0" i="0" dirty="0">
                <a:solidFill>
                  <a:schemeClr val="bg1"/>
                </a:solidFill>
                <a:latin typeface="Calibri" panose="020F0502020204030204" pitchFamily="34" charset="0"/>
                <a:cs typeface="Calibri" panose="020F0502020204030204" pitchFamily="34" charset="0"/>
              </a:rPr>
              <a:t>HAQAST Meeting at EPA 1 March 2023</a:t>
            </a:r>
          </a:p>
        </p:txBody>
      </p:sp>
      <p:sp>
        <p:nvSpPr>
          <p:cNvPr id="15" name="Rectangle 14">
            <a:extLst>
              <a:ext uri="{FF2B5EF4-FFF2-40B4-BE49-F238E27FC236}">
                <a16:creationId xmlns:a16="http://schemas.microsoft.com/office/drawing/2014/main" id="{3D4FDF60-65E1-6143-92C8-2356F51BD003}"/>
              </a:ext>
            </a:extLst>
          </p:cNvPr>
          <p:cNvSpPr/>
          <p:nvPr userDrawn="1"/>
        </p:nvSpPr>
        <p:spPr>
          <a:xfrm>
            <a:off x="0" y="1"/>
            <a:ext cx="923667" cy="708024"/>
          </a:xfrm>
          <a:prstGeom prst="rect">
            <a:avLst/>
          </a:prstGeom>
          <a:solidFill>
            <a:srgbClr val="1A4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Google Shape;693;p53">
            <a:extLst>
              <a:ext uri="{FF2B5EF4-FFF2-40B4-BE49-F238E27FC236}">
                <a16:creationId xmlns:a16="http://schemas.microsoft.com/office/drawing/2014/main" id="{597BC08F-8901-B043-AD40-0CBFF7BF4FC2}"/>
              </a:ext>
            </a:extLst>
          </p:cNvPr>
          <p:cNvSpPr/>
          <p:nvPr userDrawn="1"/>
        </p:nvSpPr>
        <p:spPr>
          <a:xfrm>
            <a:off x="923668" y="-7597"/>
            <a:ext cx="492382" cy="715622"/>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 name="Google Shape;703;p53">
            <a:extLst>
              <a:ext uri="{FF2B5EF4-FFF2-40B4-BE49-F238E27FC236}">
                <a16:creationId xmlns:a16="http://schemas.microsoft.com/office/drawing/2014/main" id="{F684540E-0D7B-3B49-B466-B32A09E7D896}"/>
              </a:ext>
            </a:extLst>
          </p:cNvPr>
          <p:cNvPicPr preferRelativeResize="0"/>
          <p:nvPr userDrawn="1"/>
        </p:nvPicPr>
        <p:blipFill rotWithShape="1">
          <a:blip r:embed="rId7">
            <a:alphaModFix/>
          </a:blip>
          <a:srcRect b="3811"/>
          <a:stretch/>
        </p:blipFill>
        <p:spPr>
          <a:xfrm>
            <a:off x="219223" y="1"/>
            <a:ext cx="1216101" cy="708024"/>
          </a:xfrm>
          <a:prstGeom prst="rect">
            <a:avLst/>
          </a:prstGeom>
          <a:noFill/>
          <a:ln>
            <a:noFill/>
          </a:ln>
        </p:spPr>
      </p:pic>
      <p:pic>
        <p:nvPicPr>
          <p:cNvPr id="5" name="Picture 4">
            <a:extLst>
              <a:ext uri="{FF2B5EF4-FFF2-40B4-BE49-F238E27FC236}">
                <a16:creationId xmlns:a16="http://schemas.microsoft.com/office/drawing/2014/main" id="{0B6EEEA5-ACE4-4117-B87F-B77E8117874D}"/>
              </a:ext>
            </a:extLst>
          </p:cNvPr>
          <p:cNvPicPr>
            <a:picLocks noChangeAspect="1"/>
          </p:cNvPicPr>
          <p:nvPr userDrawn="1"/>
        </p:nvPicPr>
        <p:blipFill>
          <a:blip r:embed="rId8"/>
          <a:stretch>
            <a:fillRect/>
          </a:stretch>
        </p:blipFill>
        <p:spPr>
          <a:xfrm>
            <a:off x="10756676" y="-268818"/>
            <a:ext cx="1563624" cy="1208255"/>
          </a:xfrm>
          <a:prstGeom prst="rect">
            <a:avLst/>
          </a:prstGeom>
        </p:spPr>
      </p:pic>
    </p:spTree>
    <p:extLst>
      <p:ext uri="{BB962C8B-B14F-4D97-AF65-F5344CB8AC3E}">
        <p14:creationId xmlns:p14="http://schemas.microsoft.com/office/powerpoint/2010/main" val="251656703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Lst>
  <p:hf hdr="0" ftr="0" dt="0"/>
  <p:txStyles>
    <p:titleStyle>
      <a:lvl1pPr algn="l" defTabSz="914400" rtl="0" eaLnBrk="1" latinLnBrk="0" hangingPunct="1">
        <a:lnSpc>
          <a:spcPct val="90000"/>
        </a:lnSpc>
        <a:spcBef>
          <a:spcPct val="0"/>
        </a:spcBef>
        <a:buNone/>
        <a:defRPr sz="4400" b="1"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4960" y="185739"/>
            <a:ext cx="7461504" cy="681428"/>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EE589-4548-426B-B6F5-279D560E35E2}" type="datetime1">
              <a:rPr lang="en-US" smtClean="0"/>
              <a:t>2/27/2023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err="1"/>
              <a:t>x.x</a:t>
            </a:r>
            <a:r>
              <a:rPr lang="en-US" dirty="0"/>
              <a:t>-</a:t>
            </a:r>
            <a:fld id="{14035BBC-6D4D-4499-ABE4-AFD1D306B38F}" type="slidenum">
              <a:rPr lang="en-US" smtClean="0"/>
              <a:pPr/>
              <a:t>‹#›</a:t>
            </a:fld>
            <a:endParaRPr lang="en-US" dirty="0"/>
          </a:p>
        </p:txBody>
      </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253831" y="54121"/>
            <a:ext cx="962721" cy="768840"/>
          </a:xfrm>
          <a:prstGeom prst="rect">
            <a:avLst/>
          </a:prstGeom>
        </p:spPr>
      </p:pic>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216552" y="9916"/>
            <a:ext cx="857250" cy="857250"/>
          </a:xfrm>
          <a:prstGeom prst="rect">
            <a:avLst/>
          </a:prstGeom>
        </p:spPr>
      </p:pic>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8793" y="91580"/>
            <a:ext cx="1257834" cy="731381"/>
          </a:xfrm>
          <a:prstGeom prst="rect">
            <a:avLst/>
          </a:prstGeom>
        </p:spPr>
      </p:pic>
    </p:spTree>
    <p:extLst>
      <p:ext uri="{BB962C8B-B14F-4D97-AF65-F5344CB8AC3E}">
        <p14:creationId xmlns:p14="http://schemas.microsoft.com/office/powerpoint/2010/main" val="2500564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7.jp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gif"/><Relationship Id="rId3" Type="http://schemas.openxmlformats.org/officeDocument/2006/relationships/notesSlide" Target="../notesSlides/notesSlide9.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27.jp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gif"/><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7" y="175938"/>
            <a:ext cx="11555705" cy="3972645"/>
          </a:xfrm>
          <a:prstGeom prst="rect">
            <a:avLst/>
          </a:prstGeom>
          <a:noFill/>
          <a:ln>
            <a:noFill/>
          </a:ln>
        </p:spPr>
        <p:txBody>
          <a:bodyPr spcFirstLastPara="1" wrap="square" lIns="91425" tIns="45700" rIns="91425" bIns="45700" anchor="t" anchorCtr="0">
            <a:noAutofit/>
          </a:bodyPr>
          <a:lstStyle/>
          <a:p>
            <a:pPr lvl="0"/>
            <a:r>
              <a:rPr lang="en-US" sz="3600" dirty="0"/>
              <a:t>AC-VC Atmospheric Composition Virtual Constellation </a:t>
            </a:r>
            <a:br>
              <a:rPr lang="en-US" sz="3600" dirty="0"/>
            </a:br>
            <a:br>
              <a:rPr lang="en-US" sz="3600" dirty="0"/>
            </a:br>
            <a:r>
              <a:rPr lang="en-US" sz="3600" dirty="0"/>
              <a:t>Whitepaper: “</a:t>
            </a:r>
            <a:r>
              <a:rPr lang="en-US" sz="3600" i="1" dirty="0"/>
              <a:t>Monitoring Surface PM</a:t>
            </a:r>
            <a:r>
              <a:rPr lang="en-US" sz="3600" i="1" baseline="-25000" dirty="0"/>
              <a:t>2.5</a:t>
            </a:r>
            <a:r>
              <a:rPr lang="en-US" sz="3600" i="1" dirty="0"/>
              <a:t>: </a:t>
            </a:r>
            <a:br>
              <a:rPr lang="en-US" sz="3600" i="1" dirty="0"/>
            </a:br>
            <a:r>
              <a:rPr lang="en-US" sz="3600" i="1" dirty="0"/>
              <a:t>An International Constellation Approach </a:t>
            </a:r>
            <a:br>
              <a:rPr lang="en-US" sz="3600" i="1" dirty="0"/>
            </a:br>
            <a:r>
              <a:rPr lang="en-US" sz="3600" i="1" dirty="0"/>
              <a:t>to Enhancing the Role of </a:t>
            </a:r>
            <a:br>
              <a:rPr lang="en-US" sz="3600" i="1" dirty="0"/>
            </a:br>
            <a:r>
              <a:rPr lang="en-US" sz="3600" i="1" dirty="0"/>
              <a:t>Satellite Observations</a:t>
            </a:r>
            <a:r>
              <a:rPr lang="en-US" sz="3600" dirty="0"/>
              <a:t>”</a:t>
            </a:r>
            <a:br>
              <a:rPr lang="en-US" sz="3600" dirty="0"/>
            </a:br>
            <a:br>
              <a:rPr lang="en-US" sz="3600" dirty="0"/>
            </a:br>
            <a:r>
              <a:rPr lang="en-US" sz="2400" dirty="0"/>
              <a:t>B. </a:t>
            </a:r>
            <a:r>
              <a:rPr lang="en-US" sz="2400" dirty="0" err="1"/>
              <a:t>Veihelmann</a:t>
            </a:r>
            <a:r>
              <a:rPr lang="en-US" sz="2400" dirty="0"/>
              <a:t>, ESA, AC-VC Co-Chair</a:t>
            </a:r>
            <a:br>
              <a:rPr lang="en-US" sz="2400" dirty="0"/>
            </a:br>
            <a:r>
              <a:rPr lang="en-US" sz="2400" dirty="0"/>
              <a:t>S. Kondragunta, NOAA, AC-VC Topical Lead</a:t>
            </a:r>
            <a:br>
              <a:rPr lang="en-US" sz="2400" dirty="0"/>
            </a:br>
            <a:br>
              <a:rPr lang="en-US" sz="3600" dirty="0"/>
            </a:br>
            <a:br>
              <a:rPr lang="en-US" sz="3600" dirty="0"/>
            </a:br>
            <a:endParaRPr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43381E-7279-4D3A-83D4-F5336052A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83" y="1465247"/>
            <a:ext cx="3456432" cy="2370642"/>
          </a:xfrm>
          <a:prstGeom prst="rect">
            <a:avLst/>
          </a:prstGeom>
        </p:spPr>
      </p:pic>
      <p:sp>
        <p:nvSpPr>
          <p:cNvPr id="2" name="Title 1">
            <a:extLst>
              <a:ext uri="{FF2B5EF4-FFF2-40B4-BE49-F238E27FC236}">
                <a16:creationId xmlns:a16="http://schemas.microsoft.com/office/drawing/2014/main" id="{910073D3-0B8A-4741-A919-9359A8DB9B8A}"/>
              </a:ext>
            </a:extLst>
          </p:cNvPr>
          <p:cNvSpPr>
            <a:spLocks noGrp="1"/>
          </p:cNvSpPr>
          <p:nvPr>
            <p:ph type="title"/>
          </p:nvPr>
        </p:nvSpPr>
        <p:spPr>
          <a:xfrm>
            <a:off x="5660380" y="606333"/>
            <a:ext cx="5368247" cy="818782"/>
          </a:xfrm>
        </p:spPr>
        <p:txBody>
          <a:bodyPr/>
          <a:lstStyle/>
          <a:p>
            <a:r>
              <a:rPr lang="en-US" dirty="0" err="1"/>
              <a:t>GeoXO</a:t>
            </a:r>
            <a:r>
              <a:rPr lang="en-US" dirty="0"/>
              <a:t> ACX Instrument</a:t>
            </a:r>
          </a:p>
        </p:txBody>
      </p:sp>
      <p:graphicFrame>
        <p:nvGraphicFramePr>
          <p:cNvPr id="4" name="Google Shape;137;p4">
            <a:extLst>
              <a:ext uri="{FF2B5EF4-FFF2-40B4-BE49-F238E27FC236}">
                <a16:creationId xmlns:a16="http://schemas.microsoft.com/office/drawing/2014/main" id="{AA8EED00-0D41-44BC-A5AA-E324B244A1FE}"/>
              </a:ext>
            </a:extLst>
          </p:cNvPr>
          <p:cNvGraphicFramePr/>
          <p:nvPr>
            <p:extLst/>
          </p:nvPr>
        </p:nvGraphicFramePr>
        <p:xfrm>
          <a:off x="4747379" y="1335436"/>
          <a:ext cx="7194250" cy="4912055"/>
        </p:xfrm>
        <a:graphic>
          <a:graphicData uri="http://schemas.openxmlformats.org/drawingml/2006/table">
            <a:tbl>
              <a:tblPr firstRow="1" bandRow="1">
                <a:noFill/>
              </a:tblPr>
              <a:tblGrid>
                <a:gridCol w="1228750">
                  <a:extLst>
                    <a:ext uri="{9D8B030D-6E8A-4147-A177-3AD203B41FA5}">
                      <a16:colId xmlns:a16="http://schemas.microsoft.com/office/drawing/2014/main" val="20000"/>
                    </a:ext>
                  </a:extLst>
                </a:gridCol>
                <a:gridCol w="217550">
                  <a:extLst>
                    <a:ext uri="{9D8B030D-6E8A-4147-A177-3AD203B41FA5}">
                      <a16:colId xmlns:a16="http://schemas.microsoft.com/office/drawing/2014/main" val="20001"/>
                    </a:ext>
                  </a:extLst>
                </a:gridCol>
                <a:gridCol w="1733000">
                  <a:extLst>
                    <a:ext uri="{9D8B030D-6E8A-4147-A177-3AD203B41FA5}">
                      <a16:colId xmlns:a16="http://schemas.microsoft.com/office/drawing/2014/main" val="20002"/>
                    </a:ext>
                  </a:extLst>
                </a:gridCol>
                <a:gridCol w="208300">
                  <a:extLst>
                    <a:ext uri="{9D8B030D-6E8A-4147-A177-3AD203B41FA5}">
                      <a16:colId xmlns:a16="http://schemas.microsoft.com/office/drawing/2014/main" val="20003"/>
                    </a:ext>
                  </a:extLst>
                </a:gridCol>
                <a:gridCol w="3806650">
                  <a:extLst>
                    <a:ext uri="{9D8B030D-6E8A-4147-A177-3AD203B41FA5}">
                      <a16:colId xmlns:a16="http://schemas.microsoft.com/office/drawing/2014/main" val="20004"/>
                    </a:ext>
                  </a:extLst>
                </a:gridCol>
              </a:tblGrid>
              <a:tr h="625750">
                <a:tc>
                  <a:txBody>
                    <a:bodyPr/>
                    <a:lstStyle/>
                    <a:p>
                      <a:pPr marL="0" marR="0" lvl="0" indent="0" algn="l" rtl="0">
                        <a:lnSpc>
                          <a:spcPct val="100000"/>
                        </a:lnSpc>
                        <a:spcBef>
                          <a:spcPts val="0"/>
                        </a:spcBef>
                        <a:spcAft>
                          <a:spcPts val="0"/>
                        </a:spcAft>
                        <a:buNone/>
                      </a:pPr>
                      <a:r>
                        <a:rPr lang="en-US" sz="1600" b="1" u="none" strike="noStrike" cap="none">
                          <a:latin typeface="Calibri"/>
                          <a:ea typeface="Calibri"/>
                          <a:cs typeface="Calibri"/>
                          <a:sym typeface="Calibri"/>
                        </a:rPr>
                        <a:t>Attribute</a:t>
                      </a:r>
                      <a:endParaRPr b="1"/>
                    </a:p>
                  </a:txBody>
                  <a:tcPr marL="91450" marR="91450" marT="45725" marB="45725"/>
                </a:tc>
                <a:tc>
                  <a:txBody>
                    <a:bodyPr/>
                    <a:lstStyle/>
                    <a:p>
                      <a:pPr marL="0" marR="0" lvl="0" indent="0" algn="l" rtl="0">
                        <a:lnSpc>
                          <a:spcPct val="100000"/>
                        </a:lnSpc>
                        <a:spcBef>
                          <a:spcPts val="0"/>
                        </a:spcBef>
                        <a:spcAft>
                          <a:spcPts val="0"/>
                        </a:spcAft>
                        <a:buNone/>
                      </a:pPr>
                      <a:endParaRPr sz="11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1600" b="1" u="none" strike="noStrike" cap="none">
                          <a:latin typeface="Calibri"/>
                          <a:ea typeface="Calibri"/>
                          <a:cs typeface="Calibri"/>
                          <a:sym typeface="Calibri"/>
                        </a:rPr>
                        <a:t>What</a:t>
                      </a:r>
                      <a:endParaRPr b="1"/>
                    </a:p>
                  </a:txBody>
                  <a:tcPr marL="91450" marR="91450" marT="45725" marB="45725"/>
                </a:tc>
                <a:tc>
                  <a:txBody>
                    <a:bodyPr/>
                    <a:lstStyle/>
                    <a:p>
                      <a:pPr marL="0" marR="0" lvl="0" indent="0" algn="l" rtl="0">
                        <a:lnSpc>
                          <a:spcPct val="100000"/>
                        </a:lnSpc>
                        <a:spcBef>
                          <a:spcPts val="0"/>
                        </a:spcBef>
                        <a:spcAft>
                          <a:spcPts val="0"/>
                        </a:spcAft>
                        <a:buNone/>
                      </a:pPr>
                      <a:endParaRPr sz="11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1600" b="1" u="none" strike="noStrike" cap="none" dirty="0">
                          <a:latin typeface="Calibri"/>
                          <a:ea typeface="Calibri"/>
                          <a:cs typeface="Calibri"/>
                          <a:sym typeface="Calibri"/>
                        </a:rPr>
                        <a:t>Why</a:t>
                      </a:r>
                      <a:endParaRPr b="1" dirty="0"/>
                    </a:p>
                  </a:txBody>
                  <a:tcPr marL="91450" marR="91450" marT="45725" marB="45725"/>
                </a:tc>
                <a:extLst>
                  <a:ext uri="{0D108BD9-81ED-4DB2-BD59-A6C34878D82A}">
                    <a16:rowId xmlns:a16="http://schemas.microsoft.com/office/drawing/2014/main" val="10000"/>
                  </a:ext>
                </a:extLst>
              </a:tr>
              <a:tr h="892175">
                <a:tc>
                  <a:txBody>
                    <a:bodyPr/>
                    <a:lstStyle/>
                    <a:p>
                      <a:pPr marL="0" marR="0" lvl="0" indent="0" algn="l" rtl="0">
                        <a:lnSpc>
                          <a:spcPct val="100000"/>
                        </a:lnSpc>
                        <a:spcBef>
                          <a:spcPts val="0"/>
                        </a:spcBef>
                        <a:spcAft>
                          <a:spcPts val="0"/>
                        </a:spcAft>
                        <a:buNone/>
                      </a:pPr>
                      <a:r>
                        <a:rPr lang="en-US" sz="1400" u="none" strike="noStrike" cap="none">
                          <a:latin typeface="Calibri"/>
                          <a:ea typeface="Calibri"/>
                          <a:cs typeface="Calibri"/>
                          <a:sym typeface="Calibri"/>
                        </a:rPr>
                        <a:t>Coverage</a:t>
                      </a:r>
                      <a:endParaRPr sz="1600"/>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Arial"/>
                        <a:buNone/>
                      </a:pPr>
                      <a:r>
                        <a:rPr lang="en-US" sz="1400" b="0" u="none" strike="noStrike" cap="none">
                          <a:solidFill>
                            <a:schemeClr val="dk1"/>
                          </a:solidFill>
                          <a:latin typeface="Calibri"/>
                          <a:ea typeface="Calibri"/>
                          <a:cs typeface="Calibri"/>
                          <a:sym typeface="Calibri"/>
                        </a:rPr>
                        <a:t>CONUS, southern Canada, northern Mexico, Caribbean</a:t>
                      </a:r>
                      <a:endParaRPr sz="1400" b="0" u="none" strike="noStrike" cap="none">
                        <a:solidFill>
                          <a:schemeClr val="dk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latin typeface="Calibri"/>
                          <a:ea typeface="Calibri"/>
                          <a:cs typeface="Calibri"/>
                          <a:sym typeface="Calibri"/>
                        </a:rPr>
                        <a:t>Hourly inputs to national air quality, hazard and fire forecasting capabilities and warnings.</a:t>
                      </a:r>
                      <a:endParaRPr sz="1600"/>
                    </a:p>
                  </a:txBody>
                  <a:tcPr marL="91450" marR="91450" marT="45725" marB="45725"/>
                </a:tc>
                <a:extLst>
                  <a:ext uri="{0D108BD9-81ED-4DB2-BD59-A6C34878D82A}">
                    <a16:rowId xmlns:a16="http://schemas.microsoft.com/office/drawing/2014/main" val="10001"/>
                  </a:ext>
                </a:extLst>
              </a:tr>
              <a:tr h="715100">
                <a:tc>
                  <a:txBody>
                    <a:bodyPr/>
                    <a:lstStyle/>
                    <a:p>
                      <a:pPr marL="0" marR="0" lvl="0" indent="0" algn="l" rtl="0">
                        <a:lnSpc>
                          <a:spcPct val="100000"/>
                        </a:lnSpc>
                        <a:spcBef>
                          <a:spcPts val="0"/>
                        </a:spcBef>
                        <a:spcAft>
                          <a:spcPts val="0"/>
                        </a:spcAft>
                        <a:buNone/>
                      </a:pPr>
                      <a:r>
                        <a:rPr lang="en-US" sz="1400" u="none" strike="noStrike" cap="none">
                          <a:latin typeface="Calibri"/>
                          <a:ea typeface="Calibri"/>
                          <a:cs typeface="Calibri"/>
                          <a:sym typeface="Calibri"/>
                        </a:rPr>
                        <a:t>Spatial Resolution</a:t>
                      </a:r>
                      <a:endParaRPr sz="1600"/>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chemeClr val="dk1"/>
                          </a:solidFill>
                          <a:latin typeface="Calibri"/>
                          <a:ea typeface="Calibri"/>
                          <a:cs typeface="Calibri"/>
                          <a:sym typeface="Calibri"/>
                        </a:rPr>
                        <a:t>8x3 km</a:t>
                      </a:r>
                      <a:r>
                        <a:rPr lang="en-US" sz="1400" u="none" strike="noStrike" cap="none" baseline="30000">
                          <a:solidFill>
                            <a:schemeClr val="dk1"/>
                          </a:solidFill>
                          <a:latin typeface="Calibri"/>
                          <a:ea typeface="Calibri"/>
                          <a:cs typeface="Calibri"/>
                          <a:sym typeface="Calibri"/>
                        </a:rPr>
                        <a:t>2</a:t>
                      </a:r>
                      <a:r>
                        <a:rPr lang="en-US" sz="1400" u="none" strike="noStrike" cap="none">
                          <a:solidFill>
                            <a:schemeClr val="dk1"/>
                          </a:solidFill>
                          <a:latin typeface="Calibri"/>
                          <a:ea typeface="Calibri"/>
                          <a:cs typeface="Calibri"/>
                          <a:sym typeface="Calibri"/>
                        </a:rPr>
                        <a:t> @ nadir</a:t>
                      </a:r>
                      <a:endParaRPr sz="1600"/>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Resolve sources, including cities, highway corridors, airports, oil/gas fields, large point sources like fires and power plants.</a:t>
                      </a:r>
                      <a:endParaRPr sz="1600" dirty="0"/>
                    </a:p>
                  </a:txBody>
                  <a:tcPr marL="91450" marR="91450" marT="45725" marB="45725"/>
                </a:tc>
                <a:extLst>
                  <a:ext uri="{0D108BD9-81ED-4DB2-BD59-A6C34878D82A}">
                    <a16:rowId xmlns:a16="http://schemas.microsoft.com/office/drawing/2014/main" val="10002"/>
                  </a:ext>
                </a:extLst>
              </a:tr>
              <a:tr h="1417150">
                <a:tc>
                  <a:txBody>
                    <a:bodyPr/>
                    <a:lstStyle/>
                    <a:p>
                      <a:pPr marL="0" marR="0" lvl="0" indent="0" algn="l" rtl="0">
                        <a:lnSpc>
                          <a:spcPct val="100000"/>
                        </a:lnSpc>
                        <a:spcBef>
                          <a:spcPts val="0"/>
                        </a:spcBef>
                        <a:spcAft>
                          <a:spcPts val="0"/>
                        </a:spcAft>
                        <a:buNone/>
                      </a:pPr>
                      <a:r>
                        <a:rPr lang="en-US" sz="1400" u="none" strike="noStrike" cap="none">
                          <a:latin typeface="Calibri"/>
                          <a:ea typeface="Calibri"/>
                          <a:cs typeface="Calibri"/>
                          <a:sym typeface="Calibri"/>
                        </a:rPr>
                        <a:t>Temporal Resolution</a:t>
                      </a:r>
                      <a:endParaRPr sz="1600"/>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dirty="0">
                          <a:latin typeface="Calibri"/>
                          <a:ea typeface="Calibri"/>
                          <a:cs typeface="Calibri"/>
                          <a:sym typeface="Calibri"/>
                        </a:rPr>
                        <a:t>60 min</a:t>
                      </a:r>
                      <a:endParaRPr sz="1600" dirty="0"/>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latin typeface="Calibri"/>
                          <a:ea typeface="Calibri"/>
                          <a:cs typeface="Calibri"/>
                          <a:sym typeface="Calibri"/>
                        </a:rPr>
                        <a:t>Capture diurnal variations in pollution emissions, photochemistry, and exposure. Detect episodic events like wildfires and volcanoes. </a:t>
                      </a:r>
                      <a:endParaRPr sz="1600"/>
                    </a:p>
                    <a:p>
                      <a:pPr marL="0" marR="0" lvl="0" indent="0" algn="l" rtl="0">
                        <a:lnSpc>
                          <a:spcPct val="100000"/>
                        </a:lnSpc>
                        <a:spcBef>
                          <a:spcPts val="0"/>
                        </a:spcBef>
                        <a:spcAft>
                          <a:spcPts val="0"/>
                        </a:spcAft>
                        <a:buNone/>
                      </a:pPr>
                      <a:r>
                        <a:rPr lang="en-US" sz="1400" u="none" strike="noStrike" cap="none">
                          <a:latin typeface="Calibri"/>
                          <a:ea typeface="Calibri"/>
                          <a:cs typeface="Calibri"/>
                          <a:sym typeface="Calibri"/>
                        </a:rPr>
                        <a:t>Select for cloud-free conditions. </a:t>
                      </a:r>
                      <a:endParaRPr sz="1600"/>
                    </a:p>
                    <a:p>
                      <a:pPr marL="0" marR="0" lvl="0" indent="0" algn="l" rtl="0">
                        <a:lnSpc>
                          <a:spcPct val="100000"/>
                        </a:lnSpc>
                        <a:spcBef>
                          <a:spcPts val="0"/>
                        </a:spcBef>
                        <a:spcAft>
                          <a:spcPts val="0"/>
                        </a:spcAft>
                        <a:buNone/>
                      </a:pPr>
                      <a:r>
                        <a:rPr lang="en-US" sz="1400" u="none" strike="noStrike" cap="none">
                          <a:latin typeface="Calibri"/>
                          <a:ea typeface="Calibri"/>
                          <a:cs typeface="Calibri"/>
                          <a:sym typeface="Calibri"/>
                        </a:rPr>
                        <a:t>Increase geographic coverage compared with LEO or surface observations.</a:t>
                      </a:r>
                      <a:endParaRPr sz="1400"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1245450">
                <a:tc>
                  <a:txBody>
                    <a:bodyPr/>
                    <a:lstStyle/>
                    <a:p>
                      <a:pPr marL="0" marR="0" lvl="0" indent="0" algn="l" rtl="0">
                        <a:lnSpc>
                          <a:spcPct val="100000"/>
                        </a:lnSpc>
                        <a:spcBef>
                          <a:spcPts val="0"/>
                        </a:spcBef>
                        <a:spcAft>
                          <a:spcPts val="0"/>
                        </a:spcAft>
                        <a:buNone/>
                      </a:pPr>
                      <a:r>
                        <a:rPr lang="en-US" sz="1400" u="none" strike="noStrike" cap="none">
                          <a:latin typeface="Calibri"/>
                          <a:ea typeface="Calibri"/>
                          <a:cs typeface="Calibri"/>
                          <a:sym typeface="Calibri"/>
                        </a:rPr>
                        <a:t>Spectral Coverage / Resolution</a:t>
                      </a:r>
                      <a:endParaRPr sz="14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Arial"/>
                        <a:buNone/>
                      </a:pPr>
                      <a:r>
                        <a:rPr lang="en-US" sz="1400" u="none" strike="noStrike" cap="none">
                          <a:solidFill>
                            <a:schemeClr val="dk1"/>
                          </a:solidFill>
                          <a:latin typeface="Calibri"/>
                          <a:ea typeface="Calibri"/>
                          <a:cs typeface="Calibri"/>
                          <a:sym typeface="Calibri"/>
                        </a:rPr>
                        <a:t>UV: 300-500 nm</a:t>
                      </a:r>
                      <a:br>
                        <a:rPr lang="en-US" sz="1400" u="none" strike="noStrike" cap="none">
                          <a:solidFill>
                            <a:schemeClr val="dk1"/>
                          </a:solidFill>
                          <a:latin typeface="Calibri"/>
                          <a:ea typeface="Calibri"/>
                          <a:cs typeface="Calibri"/>
                          <a:sym typeface="Calibri"/>
                        </a:rPr>
                      </a:br>
                      <a:r>
                        <a:rPr lang="en-US" sz="1400" u="none" strike="noStrike" cap="none">
                          <a:solidFill>
                            <a:schemeClr val="dk1"/>
                          </a:solidFill>
                          <a:latin typeface="Calibri"/>
                          <a:ea typeface="Calibri"/>
                          <a:cs typeface="Calibri"/>
                          <a:sym typeface="Calibri"/>
                        </a:rPr>
                        <a:t>Vis: </a:t>
                      </a:r>
                      <a:r>
                        <a:rPr lang="en-US" sz="1400" b="0" u="none" strike="noStrike" cap="none">
                          <a:solidFill>
                            <a:schemeClr val="dk1"/>
                          </a:solidFill>
                          <a:latin typeface="Calibri"/>
                          <a:ea typeface="Calibri"/>
                          <a:cs typeface="Calibri"/>
                          <a:sym typeface="Calibri"/>
                        </a:rPr>
                        <a:t>540-740 nm </a:t>
                      </a:r>
                      <a:endParaRPr sz="1400" b="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Arial"/>
                        <a:buNone/>
                      </a:pPr>
                      <a:r>
                        <a:rPr lang="en-US" sz="1400" b="0" u="none" strike="noStrike" cap="none">
                          <a:solidFill>
                            <a:schemeClr val="dk1"/>
                          </a:solidFill>
                          <a:latin typeface="Calibri"/>
                          <a:ea typeface="Calibri"/>
                          <a:cs typeface="Calibri"/>
                          <a:sym typeface="Calibri"/>
                        </a:rPr>
                        <a:t>Both @ 0.6 nm </a:t>
                      </a:r>
                      <a:endParaRPr sz="1400" b="0" u="none" strike="noStrike" cap="none">
                        <a:solidFill>
                          <a:schemeClr val="dk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UV: ozone, nitrogen dioxide, formaldehyde, sulfur dioxide, absorption aerosol optical depth. </a:t>
                      </a:r>
                      <a:endParaRPr sz="1600" dirty="0"/>
                    </a:p>
                    <a:p>
                      <a:pPr marL="0" marR="0" lvl="0" indent="0" algn="l"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Vis: cloud/aerosol layer height, PBL ozone, vegetation. </a:t>
                      </a:r>
                      <a:endParaRPr sz="140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bl>
          </a:graphicData>
        </a:graphic>
      </p:graphicFrame>
      <p:pic>
        <p:nvPicPr>
          <p:cNvPr id="8" name="Picture 7">
            <a:extLst>
              <a:ext uri="{FF2B5EF4-FFF2-40B4-BE49-F238E27FC236}">
                <a16:creationId xmlns:a16="http://schemas.microsoft.com/office/drawing/2014/main" id="{B8CCD82C-1309-44FA-B153-3F3127233716}"/>
              </a:ext>
            </a:extLst>
          </p:cNvPr>
          <p:cNvPicPr>
            <a:picLocks noChangeAspect="1"/>
          </p:cNvPicPr>
          <p:nvPr/>
        </p:nvPicPr>
        <p:blipFill>
          <a:blip r:embed="rId4"/>
          <a:stretch>
            <a:fillRect/>
          </a:stretch>
        </p:blipFill>
        <p:spPr>
          <a:xfrm>
            <a:off x="250371" y="201118"/>
            <a:ext cx="2987299" cy="11644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id="{4C7806D6-9214-4645-BB35-64884EDF9F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083" y="3962400"/>
            <a:ext cx="3456432" cy="2370642"/>
          </a:xfrm>
          <a:prstGeom prst="rect">
            <a:avLst/>
          </a:prstGeom>
        </p:spPr>
      </p:pic>
      <p:sp>
        <p:nvSpPr>
          <p:cNvPr id="3" name="TextBox 2">
            <a:extLst>
              <a:ext uri="{FF2B5EF4-FFF2-40B4-BE49-F238E27FC236}">
                <a16:creationId xmlns:a16="http://schemas.microsoft.com/office/drawing/2014/main" id="{5F8C6848-27C9-4196-A6AF-DA643D725E50}"/>
              </a:ext>
            </a:extLst>
          </p:cNvPr>
          <p:cNvSpPr txBox="1"/>
          <p:nvPr/>
        </p:nvSpPr>
        <p:spPr>
          <a:xfrm>
            <a:off x="-26942" y="5402791"/>
            <a:ext cx="10971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noProof="0" dirty="0">
                <a:ln>
                  <a:noFill/>
                </a:ln>
                <a:solidFill>
                  <a:srgbClr val="000000"/>
                </a:solidFill>
                <a:effectLst/>
                <a:uLnTx/>
                <a:uFillTx/>
                <a:latin typeface="Arial"/>
                <a:cs typeface="Arial"/>
                <a:sym typeface="Arial"/>
              </a:rPr>
              <a:t>Analysis by </a:t>
            </a:r>
            <a:r>
              <a:rPr kumimoji="0" lang="en-US" sz="1000" b="0" i="1" u="none" strike="noStrike" kern="0" cap="none" spc="0" normalizeH="0" baseline="0" noProof="0" dirty="0" err="1">
                <a:ln>
                  <a:noFill/>
                </a:ln>
                <a:solidFill>
                  <a:srgbClr val="000000"/>
                </a:solidFill>
                <a:effectLst/>
                <a:uLnTx/>
                <a:uFillTx/>
                <a:latin typeface="Arial"/>
                <a:cs typeface="Arial"/>
                <a:sym typeface="Arial"/>
              </a:rPr>
              <a:t>Zigang</a:t>
            </a:r>
            <a:r>
              <a:rPr kumimoji="0" lang="en-US" sz="1000" b="0" i="1" u="none" strike="noStrike" kern="0" cap="none" spc="0" normalizeH="0" baseline="0" noProof="0" dirty="0">
                <a:ln>
                  <a:noFill/>
                </a:ln>
                <a:solidFill>
                  <a:srgbClr val="000000"/>
                </a:solidFill>
                <a:effectLst/>
                <a:uLnTx/>
                <a:uFillTx/>
                <a:latin typeface="Arial"/>
                <a:cs typeface="Arial"/>
                <a:sym typeface="Arial"/>
              </a:rPr>
              <a:t> Wei (IMSG at NOAA)</a:t>
            </a:r>
          </a:p>
        </p:txBody>
      </p:sp>
    </p:spTree>
    <p:extLst>
      <p:ext uri="{BB962C8B-B14F-4D97-AF65-F5344CB8AC3E}">
        <p14:creationId xmlns:p14="http://schemas.microsoft.com/office/powerpoint/2010/main" val="393069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F70DBD-DA3C-42CF-91A7-BD8643DE56CA}"/>
              </a:ext>
            </a:extLst>
          </p:cNvPr>
          <p:cNvSpPr/>
          <p:nvPr/>
        </p:nvSpPr>
        <p:spPr>
          <a:xfrm>
            <a:off x="8463643" y="1925517"/>
            <a:ext cx="3341914" cy="341632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Pursue the exploitation of the near-real time (NRT) information on Particulate Matter (PM) from meteorological imagers.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Pursue the use of aerosol height information from hyperspectral imagers for constraining surface PM. Pursue the development of related fast forward operators. </a:t>
            </a:r>
          </a:p>
        </p:txBody>
      </p:sp>
      <p:sp>
        <p:nvSpPr>
          <p:cNvPr id="6" name="Arrow: Right 5">
            <a:extLst>
              <a:ext uri="{FF2B5EF4-FFF2-40B4-BE49-F238E27FC236}">
                <a16:creationId xmlns:a16="http://schemas.microsoft.com/office/drawing/2014/main" id="{971E3656-84C8-4A10-8016-4F7ED38D327F}"/>
              </a:ext>
            </a:extLst>
          </p:cNvPr>
          <p:cNvSpPr/>
          <p:nvPr/>
        </p:nvSpPr>
        <p:spPr>
          <a:xfrm>
            <a:off x="5976257" y="3026229"/>
            <a:ext cx="2198914" cy="1214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AFD99CFC-500C-43E8-A860-42A1B8CD33B0}"/>
              </a:ext>
            </a:extLst>
          </p:cNvPr>
          <p:cNvSpPr txBox="1"/>
          <p:nvPr/>
        </p:nvSpPr>
        <p:spPr>
          <a:xfrm>
            <a:off x="5943601" y="2764619"/>
            <a:ext cx="16110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Top 1 and 3 recommendations</a:t>
            </a:r>
          </a:p>
        </p:txBody>
      </p:sp>
      <p:pic>
        <p:nvPicPr>
          <p:cNvPr id="2" name="Picture 1">
            <a:extLst>
              <a:ext uri="{FF2B5EF4-FFF2-40B4-BE49-F238E27FC236}">
                <a16:creationId xmlns:a16="http://schemas.microsoft.com/office/drawing/2014/main" id="{C20E34C0-3D63-41CD-BFED-D8F1CA3BE79A}"/>
              </a:ext>
            </a:extLst>
          </p:cNvPr>
          <p:cNvPicPr>
            <a:picLocks noChangeAspect="1"/>
          </p:cNvPicPr>
          <p:nvPr/>
        </p:nvPicPr>
        <p:blipFill rotWithShape="1">
          <a:blip r:embed="rId3"/>
          <a:srcRect l="22309" t="12778" r="37413" b="8719"/>
          <a:stretch/>
        </p:blipFill>
        <p:spPr>
          <a:xfrm>
            <a:off x="899435" y="734640"/>
            <a:ext cx="4423682" cy="5388719"/>
          </a:xfrm>
          <a:prstGeom prst="rect">
            <a:avLst/>
          </a:prstGeom>
        </p:spPr>
      </p:pic>
    </p:spTree>
    <p:extLst>
      <p:ext uri="{BB962C8B-B14F-4D97-AF65-F5344CB8AC3E}">
        <p14:creationId xmlns:p14="http://schemas.microsoft.com/office/powerpoint/2010/main" val="3526412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3200" dirty="0"/>
              <a:t>Preparing for </a:t>
            </a:r>
            <a:r>
              <a:rPr lang="en-US" sz="3200" dirty="0" err="1"/>
              <a:t>GeoXO</a:t>
            </a:r>
            <a:r>
              <a:rPr lang="en-US" sz="3200" dirty="0"/>
              <a:t> ACX and TEMPO using GEMS Data</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35BBC-6D4D-4499-ABE4-AFD1D306B3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9" name="Picture 8">
            <a:extLst>
              <a:ext uri="{FF2B5EF4-FFF2-40B4-BE49-F238E27FC236}">
                <a16:creationId xmlns:a16="http://schemas.microsoft.com/office/drawing/2014/main" id="{1B293551-0CC4-4848-88A3-C3F09D56317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70190" y="1023556"/>
            <a:ext cx="6355080" cy="4540613"/>
          </a:xfrm>
          <a:prstGeom prst="rect">
            <a:avLst/>
          </a:prstGeom>
        </p:spPr>
      </p:pic>
      <p:sp>
        <p:nvSpPr>
          <p:cNvPr id="2" name="TextBox 1">
            <a:extLst>
              <a:ext uri="{FF2B5EF4-FFF2-40B4-BE49-F238E27FC236}">
                <a16:creationId xmlns:a16="http://schemas.microsoft.com/office/drawing/2014/main" id="{C6E277CB-AFB6-49AE-B521-A08BD04A03D1}"/>
              </a:ext>
            </a:extLst>
          </p:cNvPr>
          <p:cNvSpPr txBox="1"/>
          <p:nvPr/>
        </p:nvSpPr>
        <p:spPr>
          <a:xfrm>
            <a:off x="5780314" y="4757057"/>
            <a:ext cx="5660572"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GEMS provides eight hourly observations per day.  Three-day animation of aerosol layer height is shown on the left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TROPOMI provides one observation per day.  Daily images of TROPOMI shows lack of spatial coverage as well as diurnal changes</a:t>
            </a:r>
          </a:p>
        </p:txBody>
      </p:sp>
      <p:sp>
        <p:nvSpPr>
          <p:cNvPr id="12" name="TextBox 11">
            <a:extLst>
              <a:ext uri="{FF2B5EF4-FFF2-40B4-BE49-F238E27FC236}">
                <a16:creationId xmlns:a16="http://schemas.microsoft.com/office/drawing/2014/main" id="{56B761C2-DF28-44D7-B8ED-00968FDF65E9}"/>
              </a:ext>
            </a:extLst>
          </p:cNvPr>
          <p:cNvSpPr txBox="1"/>
          <p:nvPr/>
        </p:nvSpPr>
        <p:spPr>
          <a:xfrm>
            <a:off x="170190" y="5526498"/>
            <a:ext cx="15062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noProof="0" dirty="0">
                <a:ln>
                  <a:noFill/>
                </a:ln>
                <a:solidFill>
                  <a:srgbClr val="000000"/>
                </a:solidFill>
                <a:effectLst/>
                <a:uLnTx/>
                <a:uFillTx/>
                <a:latin typeface="Arial"/>
                <a:cs typeface="Arial"/>
                <a:sym typeface="Arial"/>
              </a:rPr>
              <a:t>Analysis by </a:t>
            </a:r>
            <a:r>
              <a:rPr kumimoji="0" lang="en-US" sz="1000" b="0" i="1" u="none" strike="noStrike" kern="0" cap="none" spc="0" normalizeH="0" baseline="0" noProof="0" dirty="0" err="1">
                <a:ln>
                  <a:noFill/>
                </a:ln>
                <a:solidFill>
                  <a:srgbClr val="000000"/>
                </a:solidFill>
                <a:effectLst/>
                <a:uLnTx/>
                <a:uFillTx/>
                <a:latin typeface="Arial"/>
                <a:cs typeface="Arial"/>
                <a:sym typeface="Arial"/>
              </a:rPr>
              <a:t>Pubu</a:t>
            </a:r>
            <a:r>
              <a:rPr kumimoji="0" lang="en-US" sz="1000" b="0" i="1" u="none" strike="noStrike" kern="0" cap="none" spc="0" normalizeH="0" baseline="0" noProof="0" dirty="0">
                <a:ln>
                  <a:noFill/>
                </a:ln>
                <a:solidFill>
                  <a:srgbClr val="000000"/>
                </a:solidFill>
                <a:effectLst/>
                <a:uLnTx/>
                <a:uFillTx/>
                <a:latin typeface="Arial"/>
                <a:cs typeface="Arial"/>
                <a:sym typeface="Arial"/>
              </a:rPr>
              <a:t> </a:t>
            </a:r>
            <a:r>
              <a:rPr kumimoji="0" lang="en-US" sz="1000" b="0" i="1" u="none" strike="noStrike" kern="0" cap="none" spc="0" normalizeH="0" baseline="0" noProof="0" dirty="0" err="1">
                <a:ln>
                  <a:noFill/>
                </a:ln>
                <a:solidFill>
                  <a:srgbClr val="000000"/>
                </a:solidFill>
                <a:effectLst/>
                <a:uLnTx/>
                <a:uFillTx/>
                <a:latin typeface="Arial"/>
                <a:cs typeface="Arial"/>
                <a:sym typeface="Arial"/>
              </a:rPr>
              <a:t>Ciren</a:t>
            </a:r>
            <a:r>
              <a:rPr kumimoji="0" lang="en-US" sz="1000" b="0" i="1" u="none" strike="noStrike" kern="0" cap="none" spc="0" normalizeH="0" baseline="0" noProof="0" dirty="0">
                <a:ln>
                  <a:noFill/>
                </a:ln>
                <a:solidFill>
                  <a:srgbClr val="000000"/>
                </a:solidFill>
                <a:effectLst/>
                <a:uLnTx/>
                <a:uFillTx/>
                <a:latin typeface="Arial"/>
                <a:cs typeface="Arial"/>
                <a:sym typeface="Arial"/>
              </a:rPr>
              <a:t> (IMSG at NOAA)</a:t>
            </a:r>
          </a:p>
        </p:txBody>
      </p:sp>
      <p:grpSp>
        <p:nvGrpSpPr>
          <p:cNvPr id="16" name="Group 15">
            <a:extLst>
              <a:ext uri="{FF2B5EF4-FFF2-40B4-BE49-F238E27FC236}">
                <a16:creationId xmlns:a16="http://schemas.microsoft.com/office/drawing/2014/main" id="{4D8FE12A-59E0-4B97-AE01-7935D36DE1E9}"/>
              </a:ext>
            </a:extLst>
          </p:cNvPr>
          <p:cNvGrpSpPr/>
          <p:nvPr/>
        </p:nvGrpSpPr>
        <p:grpSpPr>
          <a:xfrm>
            <a:off x="5538779" y="1304786"/>
            <a:ext cx="6510099" cy="2678605"/>
            <a:chOff x="3952523" y="1311176"/>
            <a:chExt cx="6510099" cy="2678605"/>
          </a:xfrm>
        </p:grpSpPr>
        <p:grpSp>
          <p:nvGrpSpPr>
            <p:cNvPr id="18" name="Group 17">
              <a:extLst>
                <a:ext uri="{FF2B5EF4-FFF2-40B4-BE49-F238E27FC236}">
                  <a16:creationId xmlns:a16="http://schemas.microsoft.com/office/drawing/2014/main" id="{4B8CF261-8255-4929-A28E-B2EDB1575A03}"/>
                </a:ext>
              </a:extLst>
            </p:cNvPr>
            <p:cNvGrpSpPr/>
            <p:nvPr/>
          </p:nvGrpSpPr>
          <p:grpSpPr>
            <a:xfrm>
              <a:off x="3952523" y="1914093"/>
              <a:ext cx="6510099" cy="2075688"/>
              <a:chOff x="3952523" y="1914093"/>
              <a:chExt cx="6510099" cy="2075688"/>
            </a:xfrm>
          </p:grpSpPr>
          <p:pic>
            <p:nvPicPr>
              <p:cNvPr id="20" name="Picture 19">
                <a:extLst>
                  <a:ext uri="{FF2B5EF4-FFF2-40B4-BE49-F238E27FC236}">
                    <a16:creationId xmlns:a16="http://schemas.microsoft.com/office/drawing/2014/main" id="{D4407E18-F15E-4C01-A10B-5ABD27B2AC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2523" y="1914093"/>
                <a:ext cx="2383705" cy="2075688"/>
              </a:xfrm>
              <a:prstGeom prst="rect">
                <a:avLst/>
              </a:prstGeom>
            </p:spPr>
          </p:pic>
          <p:pic>
            <p:nvPicPr>
              <p:cNvPr id="21" name="Picture 20">
                <a:extLst>
                  <a:ext uri="{FF2B5EF4-FFF2-40B4-BE49-F238E27FC236}">
                    <a16:creationId xmlns:a16="http://schemas.microsoft.com/office/drawing/2014/main" id="{4F1DD2CE-8D86-4944-A301-BC0CAF4196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5779" y="1914093"/>
                <a:ext cx="2381937" cy="2075688"/>
              </a:xfrm>
              <a:prstGeom prst="rect">
                <a:avLst/>
              </a:prstGeom>
            </p:spPr>
          </p:pic>
          <p:pic>
            <p:nvPicPr>
              <p:cNvPr id="22" name="Picture 21">
                <a:extLst>
                  <a:ext uri="{FF2B5EF4-FFF2-40B4-BE49-F238E27FC236}">
                    <a16:creationId xmlns:a16="http://schemas.microsoft.com/office/drawing/2014/main" id="{8E0B576F-7F2E-47EF-AEFF-66416C8091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0685" y="1914093"/>
                <a:ext cx="2381937" cy="2075688"/>
              </a:xfrm>
              <a:prstGeom prst="rect">
                <a:avLst/>
              </a:prstGeom>
            </p:spPr>
          </p:pic>
        </p:grpSp>
        <p:sp>
          <p:nvSpPr>
            <p:cNvPr id="19" name="TextBox 18">
              <a:extLst>
                <a:ext uri="{FF2B5EF4-FFF2-40B4-BE49-F238E27FC236}">
                  <a16:creationId xmlns:a16="http://schemas.microsoft.com/office/drawing/2014/main" id="{785BAB1A-0FE0-478B-B6C8-90067B0B1BF7}"/>
                </a:ext>
              </a:extLst>
            </p:cNvPr>
            <p:cNvSpPr txBox="1"/>
            <p:nvPr/>
          </p:nvSpPr>
          <p:spPr>
            <a:xfrm>
              <a:off x="6245869" y="1311176"/>
              <a:ext cx="1961755" cy="369332"/>
            </a:xfrm>
            <a:prstGeom prst="rect">
              <a:avLst/>
            </a:prstGeom>
            <a:solidFill>
              <a:schemeClr val="accent4">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S5P TROPOMI ALH</a:t>
              </a:r>
            </a:p>
          </p:txBody>
        </p:sp>
      </p:grpSp>
    </p:spTree>
    <p:extLst>
      <p:ext uri="{BB962C8B-B14F-4D97-AF65-F5344CB8AC3E}">
        <p14:creationId xmlns:p14="http://schemas.microsoft.com/office/powerpoint/2010/main" val="1494405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38B46098-3B77-4937-8449-9D20DA73C1E5}"/>
              </a:ext>
            </a:extLst>
          </p:cNvPr>
          <p:cNvPicPr>
            <a:picLocks noChangeAspect="1"/>
          </p:cNvPicPr>
          <p:nvPr/>
        </p:nvPicPr>
        <p:blipFill rotWithShape="1">
          <a:blip r:embed="rId2"/>
          <a:srcRect l="3277" t="6640" r="3277"/>
          <a:stretch/>
        </p:blipFill>
        <p:spPr>
          <a:xfrm>
            <a:off x="0" y="1407253"/>
            <a:ext cx="11297168" cy="2464528"/>
          </a:xfrm>
          <a:prstGeom prst="rect">
            <a:avLst/>
          </a:prstGeom>
        </p:spPr>
      </p:pic>
      <p:sp>
        <p:nvSpPr>
          <p:cNvPr id="28" name="Arrow: Right 27">
            <a:extLst>
              <a:ext uri="{FF2B5EF4-FFF2-40B4-BE49-F238E27FC236}">
                <a16:creationId xmlns:a16="http://schemas.microsoft.com/office/drawing/2014/main" id="{F45EE584-86B3-4200-99F5-E36D411E540D}"/>
              </a:ext>
            </a:extLst>
          </p:cNvPr>
          <p:cNvSpPr/>
          <p:nvPr/>
        </p:nvSpPr>
        <p:spPr>
          <a:xfrm>
            <a:off x="-1" y="-455483"/>
            <a:ext cx="12649201" cy="1739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sym typeface="Arial"/>
              </a:rPr>
              <a:t>UV Aerosol Index (March 4, 2022)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sym typeface="Arial"/>
              </a:rPr>
              <a:t>0245 UTC			0345 UTC			   0445 UTC	                           0545 UTC</a:t>
            </a:r>
          </a:p>
        </p:txBody>
      </p:sp>
      <p:grpSp>
        <p:nvGrpSpPr>
          <p:cNvPr id="37" name="Group 36">
            <a:extLst>
              <a:ext uri="{FF2B5EF4-FFF2-40B4-BE49-F238E27FC236}">
                <a16:creationId xmlns:a16="http://schemas.microsoft.com/office/drawing/2014/main" id="{6E7D3F1E-C337-47B0-A62A-32A6C4D83F52}"/>
              </a:ext>
            </a:extLst>
          </p:cNvPr>
          <p:cNvGrpSpPr/>
          <p:nvPr/>
        </p:nvGrpSpPr>
        <p:grpSpPr>
          <a:xfrm>
            <a:off x="1419961" y="3832606"/>
            <a:ext cx="9514307" cy="2543332"/>
            <a:chOff x="1419961" y="3832606"/>
            <a:chExt cx="9514307" cy="2543332"/>
          </a:xfrm>
        </p:grpSpPr>
        <p:pic>
          <p:nvPicPr>
            <p:cNvPr id="30" name="Google Shape;181;p7">
              <a:extLst>
                <a:ext uri="{FF2B5EF4-FFF2-40B4-BE49-F238E27FC236}">
                  <a16:creationId xmlns:a16="http://schemas.microsoft.com/office/drawing/2014/main" id="{08CAB094-C4D8-4346-932F-EC1BC10718BD}"/>
                </a:ext>
              </a:extLst>
            </p:cNvPr>
            <p:cNvPicPr preferRelativeResize="0"/>
            <p:nvPr/>
          </p:nvPicPr>
          <p:blipFill rotWithShape="1">
            <a:blip r:embed="rId3">
              <a:alphaModFix/>
            </a:blip>
            <a:srcRect/>
            <a:stretch/>
          </p:blipFill>
          <p:spPr>
            <a:xfrm>
              <a:off x="1419961" y="3852194"/>
              <a:ext cx="3429000" cy="2523744"/>
            </a:xfrm>
            <a:prstGeom prst="rect">
              <a:avLst/>
            </a:prstGeom>
            <a:noFill/>
            <a:ln>
              <a:noFill/>
            </a:ln>
          </p:spPr>
        </p:pic>
        <p:sp>
          <p:nvSpPr>
            <p:cNvPr id="31" name="Google Shape;182;p7">
              <a:extLst>
                <a:ext uri="{FF2B5EF4-FFF2-40B4-BE49-F238E27FC236}">
                  <a16:creationId xmlns:a16="http://schemas.microsoft.com/office/drawing/2014/main" id="{2B179EA2-0F6F-4D6C-AB51-823EEC5FABB0}"/>
                </a:ext>
              </a:extLst>
            </p:cNvPr>
            <p:cNvSpPr/>
            <p:nvPr/>
          </p:nvSpPr>
          <p:spPr>
            <a:xfrm>
              <a:off x="1874748" y="4015889"/>
              <a:ext cx="1034407"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prstClr val="black"/>
                  </a:solidFill>
                  <a:effectLst/>
                  <a:uLnTx/>
                  <a:uFillTx/>
                  <a:latin typeface="Calibri"/>
                  <a:ea typeface="Calibri"/>
                  <a:cs typeface="Calibri"/>
                  <a:sym typeface="Calibri"/>
                </a:rPr>
                <a:t>TROPOMI</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2" name="Google Shape;184;p7">
              <a:extLst>
                <a:ext uri="{FF2B5EF4-FFF2-40B4-BE49-F238E27FC236}">
                  <a16:creationId xmlns:a16="http://schemas.microsoft.com/office/drawing/2014/main" id="{BF0B54B9-6D43-4869-B674-97F94671D999}"/>
                </a:ext>
              </a:extLst>
            </p:cNvPr>
            <p:cNvPicPr preferRelativeResize="0"/>
            <p:nvPr/>
          </p:nvPicPr>
          <p:blipFill rotWithShape="1">
            <a:blip r:embed="rId4">
              <a:alphaModFix/>
            </a:blip>
            <a:srcRect/>
            <a:stretch/>
          </p:blipFill>
          <p:spPr>
            <a:xfrm>
              <a:off x="4441193" y="3841750"/>
              <a:ext cx="3429000" cy="2514600"/>
            </a:xfrm>
            <a:prstGeom prst="rect">
              <a:avLst/>
            </a:prstGeom>
            <a:noFill/>
            <a:ln>
              <a:noFill/>
            </a:ln>
          </p:spPr>
        </p:pic>
        <p:sp>
          <p:nvSpPr>
            <p:cNvPr id="33" name="Google Shape;185;p7">
              <a:extLst>
                <a:ext uri="{FF2B5EF4-FFF2-40B4-BE49-F238E27FC236}">
                  <a16:creationId xmlns:a16="http://schemas.microsoft.com/office/drawing/2014/main" id="{DC059C75-AF60-4AF7-8F28-6DCFE3C9B47D}"/>
                </a:ext>
              </a:extLst>
            </p:cNvPr>
            <p:cNvSpPr/>
            <p:nvPr/>
          </p:nvSpPr>
          <p:spPr>
            <a:xfrm>
              <a:off x="4882811" y="4014778"/>
              <a:ext cx="1034407"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prstClr val="black"/>
                  </a:solidFill>
                  <a:effectLst/>
                  <a:uLnTx/>
                  <a:uFillTx/>
                  <a:latin typeface="Calibri"/>
                  <a:ea typeface="Calibri"/>
                  <a:cs typeface="Calibri"/>
                  <a:sym typeface="Calibri"/>
                </a:rPr>
                <a:t>TROPOMI</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4" name="Google Shape;187;p7">
              <a:extLst>
                <a:ext uri="{FF2B5EF4-FFF2-40B4-BE49-F238E27FC236}">
                  <a16:creationId xmlns:a16="http://schemas.microsoft.com/office/drawing/2014/main" id="{B2B69E03-30B2-41E8-90C7-124E09A18DE8}"/>
                </a:ext>
              </a:extLst>
            </p:cNvPr>
            <p:cNvPicPr preferRelativeResize="0"/>
            <p:nvPr/>
          </p:nvPicPr>
          <p:blipFill rotWithShape="1">
            <a:blip r:embed="rId5">
              <a:alphaModFix/>
            </a:blip>
            <a:srcRect/>
            <a:stretch/>
          </p:blipFill>
          <p:spPr>
            <a:xfrm>
              <a:off x="7505268" y="3832606"/>
              <a:ext cx="3429000" cy="2523744"/>
            </a:xfrm>
            <a:prstGeom prst="rect">
              <a:avLst/>
            </a:prstGeom>
            <a:noFill/>
            <a:ln>
              <a:noFill/>
            </a:ln>
          </p:spPr>
        </p:pic>
        <p:sp>
          <p:nvSpPr>
            <p:cNvPr id="35" name="Google Shape;188;p7">
              <a:extLst>
                <a:ext uri="{FF2B5EF4-FFF2-40B4-BE49-F238E27FC236}">
                  <a16:creationId xmlns:a16="http://schemas.microsoft.com/office/drawing/2014/main" id="{F315AEB8-D4ED-4BA7-A297-8745354C4702}"/>
                </a:ext>
              </a:extLst>
            </p:cNvPr>
            <p:cNvSpPr/>
            <p:nvPr/>
          </p:nvSpPr>
          <p:spPr>
            <a:xfrm>
              <a:off x="7904043" y="3994617"/>
              <a:ext cx="1034407"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prstClr val="black"/>
                  </a:solidFill>
                  <a:effectLst/>
                  <a:uLnTx/>
                  <a:uFillTx/>
                  <a:latin typeface="Calibri"/>
                  <a:ea typeface="Calibri"/>
                  <a:cs typeface="Calibri"/>
                  <a:sym typeface="Calibri"/>
                </a:rPr>
                <a:t>TROPOMI</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38" name="TextBox 37">
            <a:extLst>
              <a:ext uri="{FF2B5EF4-FFF2-40B4-BE49-F238E27FC236}">
                <a16:creationId xmlns:a16="http://schemas.microsoft.com/office/drawing/2014/main" id="{78C84C17-F853-46BE-BD88-37DF9B39FE69}"/>
              </a:ext>
            </a:extLst>
          </p:cNvPr>
          <p:cNvSpPr txBox="1"/>
          <p:nvPr/>
        </p:nvSpPr>
        <p:spPr>
          <a:xfrm>
            <a:off x="170190" y="5526498"/>
            <a:ext cx="15062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noProof="0" dirty="0">
                <a:ln>
                  <a:noFill/>
                </a:ln>
                <a:solidFill>
                  <a:srgbClr val="000000"/>
                </a:solidFill>
                <a:effectLst/>
                <a:uLnTx/>
                <a:uFillTx/>
                <a:latin typeface="Arial"/>
                <a:cs typeface="Arial"/>
                <a:sym typeface="Arial"/>
              </a:rPr>
              <a:t>Analysis by </a:t>
            </a:r>
            <a:r>
              <a:rPr kumimoji="0" lang="en-US" sz="1000" b="0" i="1" u="none" strike="noStrike" kern="0" cap="none" spc="0" normalizeH="0" baseline="0" noProof="0" dirty="0" err="1">
                <a:ln>
                  <a:noFill/>
                </a:ln>
                <a:solidFill>
                  <a:srgbClr val="000000"/>
                </a:solidFill>
                <a:effectLst/>
                <a:uLnTx/>
                <a:uFillTx/>
                <a:latin typeface="Arial"/>
                <a:cs typeface="Arial"/>
                <a:sym typeface="Arial"/>
              </a:rPr>
              <a:t>Pubu</a:t>
            </a:r>
            <a:r>
              <a:rPr kumimoji="0" lang="en-US" sz="1000" b="0" i="1" u="none" strike="noStrike" kern="0" cap="none" spc="0" normalizeH="0" baseline="0" noProof="0" dirty="0">
                <a:ln>
                  <a:noFill/>
                </a:ln>
                <a:solidFill>
                  <a:srgbClr val="000000"/>
                </a:solidFill>
                <a:effectLst/>
                <a:uLnTx/>
                <a:uFillTx/>
                <a:latin typeface="Arial"/>
                <a:cs typeface="Arial"/>
                <a:sym typeface="Arial"/>
              </a:rPr>
              <a:t> </a:t>
            </a:r>
            <a:r>
              <a:rPr kumimoji="0" lang="en-US" sz="1000" b="0" i="1" u="none" strike="noStrike" kern="0" cap="none" spc="0" normalizeH="0" baseline="0" noProof="0" dirty="0" err="1">
                <a:ln>
                  <a:noFill/>
                </a:ln>
                <a:solidFill>
                  <a:srgbClr val="000000"/>
                </a:solidFill>
                <a:effectLst/>
                <a:uLnTx/>
                <a:uFillTx/>
                <a:latin typeface="Arial"/>
                <a:cs typeface="Arial"/>
                <a:sym typeface="Arial"/>
              </a:rPr>
              <a:t>Ciren</a:t>
            </a:r>
            <a:r>
              <a:rPr kumimoji="0" lang="en-US" sz="1000" b="0" i="1" u="none" strike="noStrike" kern="0" cap="none" spc="0" normalizeH="0" baseline="0" noProof="0" dirty="0">
                <a:ln>
                  <a:noFill/>
                </a:ln>
                <a:solidFill>
                  <a:srgbClr val="000000"/>
                </a:solidFill>
                <a:effectLst/>
                <a:uLnTx/>
                <a:uFillTx/>
                <a:latin typeface="Arial"/>
                <a:cs typeface="Arial"/>
                <a:sym typeface="Arial"/>
              </a:rPr>
              <a:t> (IMSG at NOAA)</a:t>
            </a:r>
          </a:p>
        </p:txBody>
      </p:sp>
    </p:spTree>
    <p:extLst>
      <p:ext uri="{BB962C8B-B14F-4D97-AF65-F5344CB8AC3E}">
        <p14:creationId xmlns:p14="http://schemas.microsoft.com/office/powerpoint/2010/main" val="243913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23;p8">
            <a:extLst>
              <a:ext uri="{FF2B5EF4-FFF2-40B4-BE49-F238E27FC236}">
                <a16:creationId xmlns:a16="http://schemas.microsoft.com/office/drawing/2014/main" id="{13852A62-890E-463B-9998-BBAF87D5B2AF}"/>
              </a:ext>
            </a:extLst>
          </p:cNvPr>
          <p:cNvGrpSpPr/>
          <p:nvPr/>
        </p:nvGrpSpPr>
        <p:grpSpPr>
          <a:xfrm>
            <a:off x="463995" y="748768"/>
            <a:ext cx="4947122" cy="5479988"/>
            <a:chOff x="6517099" y="308735"/>
            <a:chExt cx="5468112" cy="6057095"/>
          </a:xfrm>
        </p:grpSpPr>
        <p:pic>
          <p:nvPicPr>
            <p:cNvPr id="5" name="Google Shape;224;p8">
              <a:extLst>
                <a:ext uri="{FF2B5EF4-FFF2-40B4-BE49-F238E27FC236}">
                  <a16:creationId xmlns:a16="http://schemas.microsoft.com/office/drawing/2014/main" id="{573A2D45-030F-4A5C-9C10-D07C1BD60E82}"/>
                </a:ext>
              </a:extLst>
            </p:cNvPr>
            <p:cNvPicPr preferRelativeResize="0"/>
            <p:nvPr/>
          </p:nvPicPr>
          <p:blipFill rotWithShape="1">
            <a:blip r:embed="rId3">
              <a:alphaModFix/>
            </a:blip>
            <a:srcRect/>
            <a:stretch/>
          </p:blipFill>
          <p:spPr>
            <a:xfrm>
              <a:off x="6517099" y="308735"/>
              <a:ext cx="5468112" cy="3120265"/>
            </a:xfrm>
            <a:prstGeom prst="rect">
              <a:avLst/>
            </a:prstGeom>
            <a:noFill/>
            <a:ln>
              <a:noFill/>
            </a:ln>
          </p:spPr>
        </p:pic>
        <p:pic>
          <p:nvPicPr>
            <p:cNvPr id="6" name="Google Shape;225;p8">
              <a:extLst>
                <a:ext uri="{FF2B5EF4-FFF2-40B4-BE49-F238E27FC236}">
                  <a16:creationId xmlns:a16="http://schemas.microsoft.com/office/drawing/2014/main" id="{8FD1B925-F8AA-4826-B676-7F7FF0B946FA}"/>
                </a:ext>
              </a:extLst>
            </p:cNvPr>
            <p:cNvPicPr preferRelativeResize="0"/>
            <p:nvPr/>
          </p:nvPicPr>
          <p:blipFill rotWithShape="1">
            <a:blip r:embed="rId4">
              <a:alphaModFix/>
            </a:blip>
            <a:srcRect/>
            <a:stretch/>
          </p:blipFill>
          <p:spPr>
            <a:xfrm>
              <a:off x="6517099" y="2923813"/>
              <a:ext cx="5468112" cy="3119820"/>
            </a:xfrm>
            <a:prstGeom prst="rect">
              <a:avLst/>
            </a:prstGeom>
            <a:noFill/>
            <a:ln>
              <a:noFill/>
            </a:ln>
          </p:spPr>
        </p:pic>
        <p:sp>
          <p:nvSpPr>
            <p:cNvPr id="7" name="Google Shape;226;p8">
              <a:extLst>
                <a:ext uri="{FF2B5EF4-FFF2-40B4-BE49-F238E27FC236}">
                  <a16:creationId xmlns:a16="http://schemas.microsoft.com/office/drawing/2014/main" id="{1E724856-228B-41CF-BBF1-FA318B5E980F}"/>
                </a:ext>
              </a:extLst>
            </p:cNvPr>
            <p:cNvSpPr txBox="1"/>
            <p:nvPr/>
          </p:nvSpPr>
          <p:spPr>
            <a:xfrm>
              <a:off x="10775637" y="2192357"/>
              <a:ext cx="969484" cy="3076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GEO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27;p8">
              <a:extLst>
                <a:ext uri="{FF2B5EF4-FFF2-40B4-BE49-F238E27FC236}">
                  <a16:creationId xmlns:a16="http://schemas.microsoft.com/office/drawing/2014/main" id="{7DECF0CC-342A-4808-A71C-5B239C8F5E0D}"/>
                </a:ext>
              </a:extLst>
            </p:cNvPr>
            <p:cNvSpPr txBox="1"/>
            <p:nvPr/>
          </p:nvSpPr>
          <p:spPr>
            <a:xfrm>
              <a:off x="10674649" y="4816862"/>
              <a:ext cx="1310562" cy="71794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GEO sampled as LEO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28;p8">
              <a:extLst>
                <a:ext uri="{FF2B5EF4-FFF2-40B4-BE49-F238E27FC236}">
                  <a16:creationId xmlns:a16="http://schemas.microsoft.com/office/drawing/2014/main" id="{13CFE740-E043-433E-939B-E8F5DDFD4C7E}"/>
                </a:ext>
              </a:extLst>
            </p:cNvPr>
            <p:cNvSpPr txBox="1"/>
            <p:nvPr/>
          </p:nvSpPr>
          <p:spPr>
            <a:xfrm>
              <a:off x="8457645" y="5996498"/>
              <a:ext cx="179927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Number of Days</a:t>
              </a:r>
              <a:endParaRPr kumimoji="0" sz="1400" b="1" i="0" u="none" strike="noStrike" kern="0" cap="none" spc="0" normalizeH="0" baseline="30000" noProof="0">
                <a:ln>
                  <a:noFill/>
                </a:ln>
                <a:solidFill>
                  <a:srgbClr val="000000"/>
                </a:solidFill>
                <a:effectLst/>
                <a:uLnTx/>
                <a:uFillTx/>
                <a:latin typeface="Arial"/>
                <a:ea typeface="Arial"/>
                <a:cs typeface="Arial"/>
                <a:sym typeface="Arial"/>
              </a:endParaRPr>
            </a:p>
          </p:txBody>
        </p:sp>
      </p:grpSp>
      <p:sp>
        <p:nvSpPr>
          <p:cNvPr id="10" name="Google Shape;229;p8">
            <a:extLst>
              <a:ext uri="{FF2B5EF4-FFF2-40B4-BE49-F238E27FC236}">
                <a16:creationId xmlns:a16="http://schemas.microsoft.com/office/drawing/2014/main" id="{06E7996E-F8F3-4096-A5B3-2487F237D9BD}"/>
              </a:ext>
            </a:extLst>
          </p:cNvPr>
          <p:cNvSpPr txBox="1"/>
          <p:nvPr/>
        </p:nvSpPr>
        <p:spPr>
          <a:xfrm>
            <a:off x="5798726" y="1431710"/>
            <a:ext cx="6149340" cy="132343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GEO</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imager observations provide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better estimates of fine particulate pollution</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(PM2.5) and the resulting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exposure of harmful levels of pollution compared to LEO or surface observations</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Google Shape;230;p8">
            <a:extLst>
              <a:ext uri="{FF2B5EF4-FFF2-40B4-BE49-F238E27FC236}">
                <a16:creationId xmlns:a16="http://schemas.microsoft.com/office/drawing/2014/main" id="{6CA79BB6-BEEA-4326-A463-6CCBE7B133B0}"/>
              </a:ext>
            </a:extLst>
          </p:cNvPr>
          <p:cNvSpPr txBox="1"/>
          <p:nvPr/>
        </p:nvSpPr>
        <p:spPr>
          <a:xfrm>
            <a:off x="5632005" y="5476914"/>
            <a:ext cx="609600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Zhang et al., </a:t>
            </a:r>
            <a:r>
              <a:rPr kumimoji="0" lang="en-US" sz="1400" b="1" i="1" u="none" strike="noStrike" kern="0" cap="none" spc="0" normalizeH="0" baseline="0" noProof="0" dirty="0">
                <a:ln>
                  <a:noFill/>
                </a:ln>
                <a:solidFill>
                  <a:srgbClr val="000000"/>
                </a:solidFill>
                <a:effectLst/>
                <a:uLnTx/>
                <a:uFillTx/>
                <a:latin typeface="Calibri"/>
                <a:ea typeface="Calibri"/>
                <a:cs typeface="Calibri"/>
                <a:sym typeface="Calibri"/>
              </a:rPr>
              <a:t>Nowcasting applications of geostationary satellite hourly surface PM2.5 data</a:t>
            </a: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 Weather and Forecasting, 2022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Google Shape;232;p8">
            <a:extLst>
              <a:ext uri="{FF2B5EF4-FFF2-40B4-BE49-F238E27FC236}">
                <a16:creationId xmlns:a16="http://schemas.microsoft.com/office/drawing/2014/main" id="{DCD5AC05-17CD-4121-A689-AD6EAF588C81}"/>
              </a:ext>
            </a:extLst>
          </p:cNvPr>
          <p:cNvSpPr/>
          <p:nvPr/>
        </p:nvSpPr>
        <p:spPr>
          <a:xfrm>
            <a:off x="2296886" y="166077"/>
            <a:ext cx="8754291" cy="720429"/>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black"/>
                </a:solidFill>
                <a:effectLst/>
                <a:uLnTx/>
                <a:uFillTx/>
                <a:latin typeface="Calibri"/>
                <a:ea typeface="Calibri"/>
                <a:cs typeface="Calibri"/>
                <a:sym typeface="Calibri"/>
              </a:rPr>
              <a:t>Value of Geostationary Satellite Observations of Air Quality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233;p8">
            <a:extLst>
              <a:ext uri="{FF2B5EF4-FFF2-40B4-BE49-F238E27FC236}">
                <a16:creationId xmlns:a16="http://schemas.microsoft.com/office/drawing/2014/main" id="{466C37A9-3DD1-4FBB-950F-CACD64D1122A}"/>
              </a:ext>
            </a:extLst>
          </p:cNvPr>
          <p:cNvSpPr txBox="1"/>
          <p:nvPr/>
        </p:nvSpPr>
        <p:spPr>
          <a:xfrm>
            <a:off x="5798726" y="2922369"/>
            <a:ext cx="5875020" cy="22467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1" u="none" strike="noStrike" kern="0" cap="none" spc="0" normalizeH="0" baseline="0" noProof="0" dirty="0">
                <a:ln>
                  <a:noFill/>
                </a:ln>
                <a:solidFill>
                  <a:srgbClr val="000000"/>
                </a:solidFill>
                <a:effectLst/>
                <a:uLnTx/>
                <a:uFillTx/>
                <a:latin typeface="Calibri"/>
                <a:ea typeface="Calibri"/>
                <a:cs typeface="Calibri"/>
                <a:sym typeface="Calibri"/>
              </a:rPr>
              <a:t>Example: 2020 </a:t>
            </a:r>
            <a:r>
              <a:rPr kumimoji="0" lang="en-US" sz="2000" b="0" i="1" u="none" strike="noStrike" kern="0" cap="none" spc="0" normalizeH="0" baseline="0" noProof="0" dirty="0" err="1">
                <a:ln>
                  <a:noFill/>
                </a:ln>
                <a:solidFill>
                  <a:srgbClr val="000000"/>
                </a:solidFill>
                <a:effectLst/>
                <a:uLnTx/>
                <a:uFillTx/>
                <a:latin typeface="Calibri"/>
                <a:ea typeface="Calibri"/>
                <a:cs typeface="Calibri"/>
                <a:sym typeface="Calibri"/>
              </a:rPr>
              <a:t>Gigafire</a:t>
            </a:r>
            <a:r>
              <a:rPr kumimoji="0" lang="en-US" sz="2000" b="0" i="1" u="none" strike="noStrike" kern="0" cap="none" spc="0" normalizeH="0" baseline="0" noProof="0" dirty="0">
                <a:ln>
                  <a:noFill/>
                </a:ln>
                <a:solidFill>
                  <a:srgbClr val="000000"/>
                </a:solidFill>
                <a:effectLst/>
                <a:uLnTx/>
                <a:uFillTx/>
                <a:latin typeface="Calibri"/>
                <a:ea typeface="Calibri"/>
                <a:cs typeface="Calibri"/>
                <a:sym typeface="Calibri"/>
              </a:rPr>
              <a:t> event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On a daily basis, about 40% more people would be  informed about harmful air quality using GEO observations compared with LEO data.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On an hourly basis, 10 times as many people would be informed about air pollution using GEO observations compared with surface-based data.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0500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30;p8">
            <a:extLst>
              <a:ext uri="{FF2B5EF4-FFF2-40B4-BE49-F238E27FC236}">
                <a16:creationId xmlns:a16="http://schemas.microsoft.com/office/drawing/2014/main" id="{6CA79BB6-BEEA-4326-A463-6CCBE7B133B0}"/>
              </a:ext>
            </a:extLst>
          </p:cNvPr>
          <p:cNvSpPr txBox="1"/>
          <p:nvPr/>
        </p:nvSpPr>
        <p:spPr>
          <a:xfrm>
            <a:off x="2845254" y="5969775"/>
            <a:ext cx="609600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Zhang et al., </a:t>
            </a:r>
            <a:r>
              <a:rPr kumimoji="0" lang="en-US" sz="1400" b="1" i="1" u="none" strike="noStrike" kern="0" cap="none" spc="0" normalizeH="0" baseline="0" noProof="0" dirty="0">
                <a:ln>
                  <a:noFill/>
                </a:ln>
                <a:solidFill>
                  <a:srgbClr val="000000"/>
                </a:solidFill>
                <a:effectLst/>
                <a:uLnTx/>
                <a:uFillTx/>
                <a:latin typeface="Calibri"/>
                <a:ea typeface="Calibri"/>
                <a:cs typeface="Calibri"/>
                <a:sym typeface="Calibri"/>
              </a:rPr>
              <a:t>Nowcasting applications of geostationary satellite hourly surface PM2.5 data</a:t>
            </a: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 Weather and Forecasting, 2022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Google Shape;232;p8">
            <a:extLst>
              <a:ext uri="{FF2B5EF4-FFF2-40B4-BE49-F238E27FC236}">
                <a16:creationId xmlns:a16="http://schemas.microsoft.com/office/drawing/2014/main" id="{DCD5AC05-17CD-4121-A689-AD6EAF588C81}"/>
              </a:ext>
            </a:extLst>
          </p:cNvPr>
          <p:cNvSpPr/>
          <p:nvPr/>
        </p:nvSpPr>
        <p:spPr>
          <a:xfrm>
            <a:off x="2296886" y="166077"/>
            <a:ext cx="8754291" cy="720429"/>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black"/>
                </a:solidFill>
                <a:effectLst/>
                <a:uLnTx/>
                <a:uFillTx/>
                <a:latin typeface="Calibri"/>
                <a:ea typeface="Calibri"/>
                <a:cs typeface="Calibri"/>
                <a:sym typeface="Calibri"/>
              </a:rPr>
              <a:t>Value of Geostationary Satellite Observations of Air Quality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57619279-9023-4DFC-AE14-B84F96125E79}"/>
              </a:ext>
            </a:extLst>
          </p:cNvPr>
          <p:cNvPicPr>
            <a:picLocks noChangeAspect="1"/>
          </p:cNvPicPr>
          <p:nvPr/>
        </p:nvPicPr>
        <p:blipFill>
          <a:blip r:embed="rId3"/>
          <a:stretch>
            <a:fillRect/>
          </a:stretch>
        </p:blipFill>
        <p:spPr>
          <a:xfrm>
            <a:off x="1844031" y="920491"/>
            <a:ext cx="8503937" cy="5017018"/>
          </a:xfrm>
          <a:prstGeom prst="rect">
            <a:avLst/>
          </a:prstGeom>
        </p:spPr>
      </p:pic>
      <p:pic>
        <p:nvPicPr>
          <p:cNvPr id="14" name="Picture 13">
            <a:extLst>
              <a:ext uri="{FF2B5EF4-FFF2-40B4-BE49-F238E27FC236}">
                <a16:creationId xmlns:a16="http://schemas.microsoft.com/office/drawing/2014/main" id="{7D92B6C5-A1F5-432F-AF4E-D2A011380D67}"/>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847088" y="923544"/>
            <a:ext cx="8622792" cy="5020056"/>
          </a:xfrm>
          <a:prstGeom prst="rect">
            <a:avLst/>
          </a:prstGeom>
        </p:spPr>
      </p:pic>
      <p:pic>
        <p:nvPicPr>
          <p:cNvPr id="5" name="Picture 4">
            <a:extLst>
              <a:ext uri="{FF2B5EF4-FFF2-40B4-BE49-F238E27FC236}">
                <a16:creationId xmlns:a16="http://schemas.microsoft.com/office/drawing/2014/main" id="{A1698011-6D9C-43A3-8D79-9DF28F4E290B}"/>
              </a:ext>
            </a:extLst>
          </p:cNvPr>
          <p:cNvPicPr>
            <a:picLocks/>
          </p:cNvPicPr>
          <p:nvPr/>
        </p:nvPicPr>
        <p:blipFill>
          <a:blip r:embed="rId5"/>
          <a:stretch>
            <a:fillRect/>
          </a:stretch>
        </p:blipFill>
        <p:spPr>
          <a:xfrm>
            <a:off x="1844030" y="920491"/>
            <a:ext cx="8622792" cy="5017018"/>
          </a:xfrm>
          <a:prstGeom prst="rect">
            <a:avLst/>
          </a:prstGeom>
        </p:spPr>
      </p:pic>
    </p:spTree>
    <p:extLst>
      <p:ext uri="{BB962C8B-B14F-4D97-AF65-F5344CB8AC3E}">
        <p14:creationId xmlns:p14="http://schemas.microsoft.com/office/powerpoint/2010/main" val="424076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4F3C0D-A4AE-4B66-B0BB-F8EAD8A82754}"/>
              </a:ext>
            </a:extLst>
          </p:cNvPr>
          <p:cNvSpPr txBox="1"/>
          <p:nvPr/>
        </p:nvSpPr>
        <p:spPr>
          <a:xfrm>
            <a:off x="9630614" y="1905506"/>
            <a:ext cx="1808071" cy="3046988"/>
          </a:xfrm>
          <a:prstGeom prst="rect">
            <a:avLst/>
          </a:prstGeom>
          <a:noFill/>
          <a:ln>
            <a:solidFill>
              <a:srgbClr val="1F497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000000"/>
                </a:solidFill>
                <a:effectLst/>
                <a:uLnTx/>
                <a:uFillTx/>
                <a:latin typeface="Arial"/>
                <a:cs typeface="Arial"/>
                <a:sym typeface="Arial"/>
              </a:rPr>
              <a:t>Advisors: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Andrew </a:t>
            </a:r>
            <a:r>
              <a:rPr kumimoji="0" lang="en-US" sz="1600" b="0" i="0" u="none" strike="noStrike" kern="0" cap="none" spc="0" normalizeH="0" baseline="0" noProof="0" dirty="0" err="1">
                <a:ln>
                  <a:noFill/>
                </a:ln>
                <a:solidFill>
                  <a:srgbClr val="000000"/>
                </a:solidFill>
                <a:effectLst/>
                <a:uLnTx/>
                <a:uFillTx/>
                <a:latin typeface="Arial"/>
                <a:cs typeface="Arial"/>
                <a:sym typeface="Arial"/>
              </a:rPr>
              <a:t>Heidinger</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Dan Lindsey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Mitch Goldberg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Walter Wolf</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Monika Kopacz</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Kathryn </a:t>
            </a:r>
            <a:r>
              <a:rPr kumimoji="0" lang="en-US" sz="1600" b="0" i="0" u="none" strike="noStrike" kern="0" cap="none" spc="0" normalizeH="0" baseline="0" noProof="0" dirty="0" err="1">
                <a:ln>
                  <a:noFill/>
                </a:ln>
                <a:solidFill>
                  <a:srgbClr val="000000"/>
                </a:solidFill>
                <a:effectLst/>
                <a:uLnTx/>
                <a:uFillTx/>
                <a:latin typeface="Arial"/>
                <a:cs typeface="Arial"/>
                <a:sym typeface="Arial"/>
              </a:rPr>
              <a:t>Mozer</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Barry </a:t>
            </a:r>
            <a:r>
              <a:rPr kumimoji="0" lang="en-US" sz="1600" b="0" i="0" u="none" strike="noStrike" kern="0" cap="none" spc="0" normalizeH="0" baseline="0" noProof="0" dirty="0" err="1">
                <a:ln>
                  <a:noFill/>
                </a:ln>
                <a:solidFill>
                  <a:srgbClr val="000000"/>
                </a:solidFill>
                <a:effectLst/>
                <a:uLnTx/>
                <a:uFillTx/>
                <a:latin typeface="Arial"/>
                <a:cs typeface="Arial"/>
                <a:sym typeface="Arial"/>
              </a:rPr>
              <a:t>Lefer</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000000"/>
                </a:solidFill>
                <a:effectLst/>
                <a:uLnTx/>
                <a:uFillTx/>
                <a:latin typeface="Arial"/>
                <a:cs typeface="Arial"/>
                <a:sym typeface="Arial"/>
              </a:rPr>
              <a:t>Support: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Victoria Breeze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Shiv Das</a:t>
            </a:r>
          </a:p>
        </p:txBody>
      </p:sp>
      <p:grpSp>
        <p:nvGrpSpPr>
          <p:cNvPr id="13" name="Group 12">
            <a:extLst>
              <a:ext uri="{FF2B5EF4-FFF2-40B4-BE49-F238E27FC236}">
                <a16:creationId xmlns:a16="http://schemas.microsoft.com/office/drawing/2014/main" id="{CF864685-99DA-46D7-92A7-F6876DBBBEFA}"/>
              </a:ext>
            </a:extLst>
          </p:cNvPr>
          <p:cNvGrpSpPr/>
          <p:nvPr/>
        </p:nvGrpSpPr>
        <p:grpSpPr>
          <a:xfrm>
            <a:off x="517205" y="5863942"/>
            <a:ext cx="6916260" cy="352746"/>
            <a:chOff x="5089205" y="5863942"/>
            <a:chExt cx="6916260" cy="352746"/>
          </a:xfrm>
        </p:grpSpPr>
        <p:sp>
          <p:nvSpPr>
            <p:cNvPr id="6" name="Rectangle 5">
              <a:extLst>
                <a:ext uri="{FF2B5EF4-FFF2-40B4-BE49-F238E27FC236}">
                  <a16:creationId xmlns:a16="http://schemas.microsoft.com/office/drawing/2014/main" id="{98AC4A7D-A078-426E-9499-D3972D4345DF}"/>
                </a:ext>
              </a:extLst>
            </p:cNvPr>
            <p:cNvSpPr/>
            <p:nvPr/>
          </p:nvSpPr>
          <p:spPr>
            <a:xfrm>
              <a:off x="7560461" y="5863942"/>
              <a:ext cx="268316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30000" noProof="0" dirty="0">
                  <a:ln>
                    <a:noFill/>
                  </a:ln>
                  <a:solidFill>
                    <a:srgbClr val="000000"/>
                  </a:solidFill>
                  <a:effectLst/>
                  <a:uLnTx/>
                  <a:uFillTx/>
                  <a:latin typeface="Arial"/>
                  <a:cs typeface="Arial"/>
                  <a:sym typeface="Arial"/>
                </a:rPr>
                <a:t>2</a:t>
              </a:r>
              <a:r>
                <a:rPr kumimoji="0" lang="en-US" sz="1600" b="0" i="0" u="none" strike="noStrike" kern="0" cap="none" spc="0" normalizeH="0" baseline="0" noProof="0" dirty="0">
                  <a:ln>
                    <a:noFill/>
                  </a:ln>
                  <a:solidFill>
                    <a:srgbClr val="000000"/>
                  </a:solidFill>
                  <a:effectLst/>
                  <a:uLnTx/>
                  <a:uFillTx/>
                  <a:latin typeface="Arial"/>
                  <a:cs typeface="Arial"/>
                  <a:sym typeface="Arial"/>
                </a:rPr>
                <a:t>ACX Product Scientist</a:t>
              </a:r>
            </a:p>
          </p:txBody>
        </p:sp>
        <p:sp>
          <p:nvSpPr>
            <p:cNvPr id="7" name="Rectangle 6">
              <a:extLst>
                <a:ext uri="{FF2B5EF4-FFF2-40B4-BE49-F238E27FC236}">
                  <a16:creationId xmlns:a16="http://schemas.microsoft.com/office/drawing/2014/main" id="{D32BF9D0-1A96-4A18-A041-5C77A8724B9D}"/>
                </a:ext>
              </a:extLst>
            </p:cNvPr>
            <p:cNvSpPr/>
            <p:nvPr/>
          </p:nvSpPr>
          <p:spPr>
            <a:xfrm>
              <a:off x="9805737" y="5878134"/>
              <a:ext cx="219972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30000" noProof="0" dirty="0">
                  <a:ln>
                    <a:noFill/>
                  </a:ln>
                  <a:solidFill>
                    <a:srgbClr val="000000"/>
                  </a:solidFill>
                  <a:effectLst/>
                  <a:uLnTx/>
                  <a:uFillTx/>
                  <a:latin typeface="Arial"/>
                  <a:cs typeface="Arial"/>
                  <a:sym typeface="Arial"/>
                </a:rPr>
                <a:t>3</a:t>
              </a:r>
              <a:r>
                <a:rPr kumimoji="0" lang="en-US" sz="1600" b="0" i="0" u="none" strike="noStrike" kern="0" cap="none" spc="0" normalizeH="0" baseline="0" noProof="0" dirty="0">
                  <a:ln>
                    <a:noFill/>
                  </a:ln>
                  <a:solidFill>
                    <a:srgbClr val="000000"/>
                  </a:solidFill>
                  <a:effectLst/>
                  <a:uLnTx/>
                  <a:uFillTx/>
                  <a:latin typeface="Arial"/>
                  <a:cs typeface="Arial"/>
                  <a:sym typeface="Arial"/>
                </a:rPr>
                <a:t>ACX User Scientist</a:t>
              </a:r>
            </a:p>
          </p:txBody>
        </p:sp>
        <p:sp>
          <p:nvSpPr>
            <p:cNvPr id="8" name="Rectangle 7">
              <a:extLst>
                <a:ext uri="{FF2B5EF4-FFF2-40B4-BE49-F238E27FC236}">
                  <a16:creationId xmlns:a16="http://schemas.microsoft.com/office/drawing/2014/main" id="{29B63DA6-B3C0-4C78-998E-9B967D29B95E}"/>
                </a:ext>
              </a:extLst>
            </p:cNvPr>
            <p:cNvSpPr/>
            <p:nvPr/>
          </p:nvSpPr>
          <p:spPr>
            <a:xfrm>
              <a:off x="5089205" y="5865122"/>
              <a:ext cx="2560284"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30000" noProof="0" dirty="0">
                  <a:ln>
                    <a:noFill/>
                  </a:ln>
                  <a:solidFill>
                    <a:srgbClr val="000000"/>
                  </a:solidFill>
                  <a:effectLst/>
                  <a:uLnTx/>
                  <a:uFillTx/>
                  <a:latin typeface="Arial"/>
                  <a:cs typeface="Arial"/>
                  <a:sym typeface="Arial"/>
                </a:rPr>
                <a:t>1</a:t>
              </a:r>
              <a:r>
                <a:rPr kumimoji="0" lang="en-US" sz="1600" b="0" i="0" u="none" strike="noStrike" kern="0" cap="none" spc="0" normalizeH="0" baseline="0" noProof="0" dirty="0">
                  <a:ln>
                    <a:noFill/>
                  </a:ln>
                  <a:solidFill>
                    <a:srgbClr val="000000"/>
                  </a:solidFill>
                  <a:effectLst/>
                  <a:uLnTx/>
                  <a:uFillTx/>
                  <a:latin typeface="Arial"/>
                  <a:cs typeface="Arial"/>
                  <a:sym typeface="Arial"/>
                </a:rPr>
                <a:t>ACX Instrument Scientist</a:t>
              </a:r>
            </a:p>
          </p:txBody>
        </p:sp>
      </p:grpSp>
      <p:sp>
        <p:nvSpPr>
          <p:cNvPr id="11" name="Rectangle 10">
            <a:extLst>
              <a:ext uri="{FF2B5EF4-FFF2-40B4-BE49-F238E27FC236}">
                <a16:creationId xmlns:a16="http://schemas.microsoft.com/office/drawing/2014/main" id="{F8FE98E5-C67D-42AE-B033-9F9EDF4B3837}"/>
              </a:ext>
            </a:extLst>
          </p:cNvPr>
          <p:cNvSpPr/>
          <p:nvPr/>
        </p:nvSpPr>
        <p:spPr>
          <a:xfrm>
            <a:off x="7106781" y="5564473"/>
            <a:ext cx="202097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30000" noProof="0" dirty="0">
                <a:ln>
                  <a:noFill/>
                </a:ln>
                <a:solidFill>
                  <a:srgbClr val="000000"/>
                </a:solidFill>
                <a:effectLst/>
                <a:uLnTx/>
                <a:uFillTx/>
                <a:latin typeface="Arial"/>
                <a:cs typeface="Arial"/>
                <a:sym typeface="Arial"/>
              </a:rPr>
              <a:t>‡</a:t>
            </a:r>
            <a:r>
              <a:rPr kumimoji="0" lang="en-US" sz="1000" b="0" i="0" u="none" strike="noStrike" kern="0" cap="none" spc="0" normalizeH="0" baseline="0" noProof="0" dirty="0">
                <a:ln>
                  <a:noFill/>
                </a:ln>
                <a:solidFill>
                  <a:srgbClr val="000000"/>
                </a:solidFill>
                <a:effectLst/>
                <a:uLnTx/>
                <a:uFillTx/>
                <a:latin typeface="Arial"/>
                <a:cs typeface="Arial"/>
                <a:sym typeface="Arial"/>
              </a:rPr>
              <a:t>Starting May 2024</a:t>
            </a:r>
          </a:p>
        </p:txBody>
      </p:sp>
      <p:graphicFrame>
        <p:nvGraphicFramePr>
          <p:cNvPr id="12" name="Table 11">
            <a:extLst>
              <a:ext uri="{FF2B5EF4-FFF2-40B4-BE49-F238E27FC236}">
                <a16:creationId xmlns:a16="http://schemas.microsoft.com/office/drawing/2014/main" id="{8800B1E1-29EE-4752-999A-1F4DA9B785AE}"/>
              </a:ext>
            </a:extLst>
          </p:cNvPr>
          <p:cNvGraphicFramePr>
            <a:graphicFrameLocks noGrp="1"/>
          </p:cNvGraphicFramePr>
          <p:nvPr>
            <p:extLst/>
          </p:nvPr>
        </p:nvGraphicFramePr>
        <p:xfrm>
          <a:off x="363021" y="842454"/>
          <a:ext cx="8128000" cy="4968240"/>
        </p:xfrm>
        <a:graphic>
          <a:graphicData uri="http://schemas.openxmlformats.org/drawingml/2006/table">
            <a:tbl>
              <a:tblPr firstRow="1" bandRow="1">
                <a:tableStyleId>{3B4B98B0-60AC-42C2-AFA5-B58CD77FA1E5}</a:tableStyleId>
              </a:tblPr>
              <a:tblGrid>
                <a:gridCol w="4064000">
                  <a:extLst>
                    <a:ext uri="{9D8B030D-6E8A-4147-A177-3AD203B41FA5}">
                      <a16:colId xmlns:a16="http://schemas.microsoft.com/office/drawing/2014/main" val="827483655"/>
                    </a:ext>
                  </a:extLst>
                </a:gridCol>
                <a:gridCol w="4064000">
                  <a:extLst>
                    <a:ext uri="{9D8B030D-6E8A-4147-A177-3AD203B41FA5}">
                      <a16:colId xmlns:a16="http://schemas.microsoft.com/office/drawing/2014/main" val="882014516"/>
                    </a:ext>
                  </a:extLst>
                </a:gridCol>
              </a:tblGrid>
              <a:tr h="0">
                <a:tc gridSpan="2">
                  <a:txBody>
                    <a:bodyPr/>
                    <a:lstStyle/>
                    <a:p>
                      <a:pPr algn="ctr"/>
                      <a:r>
                        <a:rPr lang="en-US" sz="2800" dirty="0"/>
                        <a:t>ACX Science Team Members</a:t>
                      </a:r>
                    </a:p>
                  </a:txBody>
                  <a:tcPr/>
                </a:tc>
                <a:tc hMerge="1">
                  <a:txBody>
                    <a:bodyPr/>
                    <a:lstStyle/>
                    <a:p>
                      <a:endParaRPr lang="en-US" dirty="0"/>
                    </a:p>
                  </a:txBody>
                  <a:tcPr/>
                </a:tc>
                <a:extLst>
                  <a:ext uri="{0D108BD9-81ED-4DB2-BD59-A6C34878D82A}">
                    <a16:rowId xmlns:a16="http://schemas.microsoft.com/office/drawing/2014/main" val="221334144"/>
                  </a:ext>
                </a:extLst>
              </a:tr>
              <a:tr h="370840">
                <a:tc>
                  <a:txBody>
                    <a:bodyPr/>
                    <a:lstStyle/>
                    <a:p>
                      <a:r>
                        <a:rPr lang="en-US" dirty="0"/>
                        <a:t>Susan </a:t>
                      </a:r>
                      <a:r>
                        <a:rPr lang="en-US" dirty="0" err="1"/>
                        <a:t>Anenberg</a:t>
                      </a:r>
                      <a:endParaRPr lang="en-US" dirty="0"/>
                    </a:p>
                  </a:txBody>
                  <a:tcPr/>
                </a:tc>
                <a:tc>
                  <a:txBody>
                    <a:bodyPr/>
                    <a:lstStyle/>
                    <a:p>
                      <a:r>
                        <a:rPr lang="en-US" dirty="0"/>
                        <a:t>Laura Judd</a:t>
                      </a:r>
                    </a:p>
                  </a:txBody>
                  <a:tcPr/>
                </a:tc>
                <a:extLst>
                  <a:ext uri="{0D108BD9-81ED-4DB2-BD59-A6C34878D82A}">
                    <a16:rowId xmlns:a16="http://schemas.microsoft.com/office/drawing/2014/main" val="144170510"/>
                  </a:ext>
                </a:extLst>
              </a:tr>
              <a:tr h="370840">
                <a:tc>
                  <a:txBody>
                    <a:bodyPr/>
                    <a:lstStyle/>
                    <a:p>
                      <a:r>
                        <a:rPr lang="en-US" dirty="0"/>
                        <a:t>Jerome Barre</a:t>
                      </a:r>
                    </a:p>
                  </a:txBody>
                  <a:tcPr/>
                </a:tc>
                <a:tc>
                  <a:txBody>
                    <a:bodyPr/>
                    <a:lstStyle/>
                    <a:p>
                      <a:r>
                        <a:rPr lang="en-US" b="1" dirty="0"/>
                        <a:t>Shobha Kondragunta</a:t>
                      </a:r>
                      <a:r>
                        <a:rPr lang="en-US" b="1" baseline="30000" dirty="0"/>
                        <a:t>2</a:t>
                      </a:r>
                    </a:p>
                  </a:txBody>
                  <a:tcPr/>
                </a:tc>
                <a:extLst>
                  <a:ext uri="{0D108BD9-81ED-4DB2-BD59-A6C34878D82A}">
                    <a16:rowId xmlns:a16="http://schemas.microsoft.com/office/drawing/2014/main" val="4075402223"/>
                  </a:ext>
                </a:extLst>
              </a:tr>
              <a:tr h="370840">
                <a:tc>
                  <a:txBody>
                    <a:bodyPr/>
                    <a:lstStyle/>
                    <a:p>
                      <a:r>
                        <a:rPr lang="en-US" dirty="0"/>
                        <a:t>Trevor Beck</a:t>
                      </a:r>
                    </a:p>
                  </a:txBody>
                  <a:tcPr/>
                </a:tc>
                <a:tc>
                  <a:txBody>
                    <a:bodyPr/>
                    <a:lstStyle/>
                    <a:p>
                      <a:r>
                        <a:rPr lang="en-US" dirty="0"/>
                        <a:t>Istvan Laszlo</a:t>
                      </a:r>
                    </a:p>
                  </a:txBody>
                  <a:tcPr/>
                </a:tc>
                <a:extLst>
                  <a:ext uri="{0D108BD9-81ED-4DB2-BD59-A6C34878D82A}">
                    <a16:rowId xmlns:a16="http://schemas.microsoft.com/office/drawing/2014/main" val="511996531"/>
                  </a:ext>
                </a:extLst>
              </a:tr>
              <a:tr h="370840">
                <a:tc>
                  <a:txBody>
                    <a:bodyPr/>
                    <a:lstStyle/>
                    <a:p>
                      <a:r>
                        <a:rPr lang="en-US" dirty="0"/>
                        <a:t>Patricia Castellanos</a:t>
                      </a:r>
                    </a:p>
                  </a:txBody>
                  <a:tcPr/>
                </a:tc>
                <a:tc>
                  <a:txBody>
                    <a:bodyPr/>
                    <a:lstStyle/>
                    <a:p>
                      <a:r>
                        <a:rPr lang="en-US" dirty="0"/>
                        <a:t>Randall Martin</a:t>
                      </a:r>
                    </a:p>
                  </a:txBody>
                  <a:tcPr/>
                </a:tc>
                <a:extLst>
                  <a:ext uri="{0D108BD9-81ED-4DB2-BD59-A6C34878D82A}">
                    <a16:rowId xmlns:a16="http://schemas.microsoft.com/office/drawing/2014/main" val="930034251"/>
                  </a:ext>
                </a:extLst>
              </a:tr>
              <a:tr h="370840">
                <a:tc>
                  <a:txBody>
                    <a:bodyPr/>
                    <a:lstStyle/>
                    <a:p>
                      <a:r>
                        <a:rPr lang="en-US" dirty="0"/>
                        <a:t>David Edwards</a:t>
                      </a:r>
                    </a:p>
                  </a:txBody>
                  <a:tcPr/>
                </a:tc>
                <a:tc>
                  <a:txBody>
                    <a:bodyPr/>
                    <a:lstStyle/>
                    <a:p>
                      <a:r>
                        <a:rPr lang="en-US" dirty="0"/>
                        <a:t>Brian McDonald</a:t>
                      </a:r>
                    </a:p>
                  </a:txBody>
                  <a:tcPr/>
                </a:tc>
                <a:extLst>
                  <a:ext uri="{0D108BD9-81ED-4DB2-BD59-A6C34878D82A}">
                    <a16:rowId xmlns:a16="http://schemas.microsoft.com/office/drawing/2014/main" val="2374982155"/>
                  </a:ext>
                </a:extLst>
              </a:tr>
              <a:tr h="370840">
                <a:tc>
                  <a:txBody>
                    <a:bodyPr/>
                    <a:lstStyle/>
                    <a:p>
                      <a:r>
                        <a:rPr lang="en-US" dirty="0"/>
                        <a:t>Lawrence Flynn</a:t>
                      </a:r>
                    </a:p>
                  </a:txBody>
                  <a:tcPr/>
                </a:tc>
                <a:tc>
                  <a:txBody>
                    <a:bodyPr/>
                    <a:lstStyle/>
                    <a:p>
                      <a:r>
                        <a:rPr lang="en-US" dirty="0"/>
                        <a:t>R. Bradley Pierce</a:t>
                      </a:r>
                    </a:p>
                  </a:txBody>
                  <a:tcPr/>
                </a:tc>
                <a:extLst>
                  <a:ext uri="{0D108BD9-81ED-4DB2-BD59-A6C34878D82A}">
                    <a16:rowId xmlns:a16="http://schemas.microsoft.com/office/drawing/2014/main" val="1257572598"/>
                  </a:ext>
                </a:extLst>
              </a:tr>
              <a:tr h="370840">
                <a:tc>
                  <a:txBody>
                    <a:bodyPr/>
                    <a:lstStyle/>
                    <a:p>
                      <a:r>
                        <a:rPr lang="en-US" b="1" dirty="0"/>
                        <a:t>Gregory Frost</a:t>
                      </a:r>
                      <a:r>
                        <a:rPr lang="en-US" b="1" baseline="30000" dirty="0"/>
                        <a:t>3</a:t>
                      </a:r>
                    </a:p>
                  </a:txBody>
                  <a:tcPr/>
                </a:tc>
                <a:tc>
                  <a:txBody>
                    <a:bodyPr/>
                    <a:lstStyle/>
                    <a:p>
                      <a:r>
                        <a:rPr lang="en-US" dirty="0"/>
                        <a:t>Ivanka </a:t>
                      </a:r>
                      <a:r>
                        <a:rPr lang="en-US" dirty="0" err="1"/>
                        <a:t>Stajner</a:t>
                      </a:r>
                      <a:endParaRPr lang="en-US" dirty="0"/>
                    </a:p>
                  </a:txBody>
                  <a:tcPr/>
                </a:tc>
                <a:extLst>
                  <a:ext uri="{0D108BD9-81ED-4DB2-BD59-A6C34878D82A}">
                    <a16:rowId xmlns:a16="http://schemas.microsoft.com/office/drawing/2014/main" val="571288323"/>
                  </a:ext>
                </a:extLst>
              </a:tr>
              <a:tr h="370840">
                <a:tc>
                  <a:txBody>
                    <a:bodyPr/>
                    <a:lstStyle/>
                    <a:p>
                      <a:r>
                        <a:rPr lang="en-US" dirty="0"/>
                        <a:t>Gonzalo Gonzalez Abad</a:t>
                      </a:r>
                    </a:p>
                  </a:txBody>
                  <a:tcPr/>
                </a:tc>
                <a:tc>
                  <a:txBody>
                    <a:bodyPr/>
                    <a:lstStyle/>
                    <a:p>
                      <a:r>
                        <a:rPr lang="en-US" dirty="0"/>
                        <a:t>James </a:t>
                      </a:r>
                      <a:r>
                        <a:rPr lang="en-US" dirty="0" err="1"/>
                        <a:t>Szykman</a:t>
                      </a:r>
                      <a:endParaRPr lang="en-US" dirty="0"/>
                    </a:p>
                  </a:txBody>
                  <a:tcPr/>
                </a:tc>
                <a:extLst>
                  <a:ext uri="{0D108BD9-81ED-4DB2-BD59-A6C34878D82A}">
                    <a16:rowId xmlns:a16="http://schemas.microsoft.com/office/drawing/2014/main" val="3604090637"/>
                  </a:ext>
                </a:extLst>
              </a:tr>
              <a:tr h="370840">
                <a:tc>
                  <a:txBody>
                    <a:bodyPr/>
                    <a:lstStyle/>
                    <a:p>
                      <a:r>
                        <a:rPr lang="en-US" dirty="0"/>
                        <a:t>Katherine Hawley</a:t>
                      </a:r>
                    </a:p>
                  </a:txBody>
                  <a:tcPr/>
                </a:tc>
                <a:tc>
                  <a:txBody>
                    <a:bodyPr/>
                    <a:lstStyle/>
                    <a:p>
                      <a:r>
                        <a:rPr lang="en-US" dirty="0"/>
                        <a:t>Omar Torres</a:t>
                      </a:r>
                    </a:p>
                  </a:txBody>
                  <a:tcPr/>
                </a:tc>
                <a:extLst>
                  <a:ext uri="{0D108BD9-81ED-4DB2-BD59-A6C34878D82A}">
                    <a16:rowId xmlns:a16="http://schemas.microsoft.com/office/drawing/2014/main" val="3676808796"/>
                  </a:ext>
                </a:extLst>
              </a:tr>
              <a:tr h="370840">
                <a:tc>
                  <a:txBody>
                    <a:bodyPr/>
                    <a:lstStyle/>
                    <a:p>
                      <a:r>
                        <a:rPr lang="en-US" dirty="0"/>
                        <a:t>Barron Henderson</a:t>
                      </a:r>
                    </a:p>
                  </a:txBody>
                  <a:tcPr/>
                </a:tc>
                <a:tc>
                  <a:txBody>
                    <a:bodyPr/>
                    <a:lstStyle/>
                    <a:p>
                      <a:r>
                        <a:rPr lang="en-US" dirty="0"/>
                        <a:t>Luke Valin</a:t>
                      </a:r>
                    </a:p>
                  </a:txBody>
                  <a:tcPr/>
                </a:tc>
                <a:extLst>
                  <a:ext uri="{0D108BD9-81ED-4DB2-BD59-A6C34878D82A}">
                    <a16:rowId xmlns:a16="http://schemas.microsoft.com/office/drawing/2014/main" val="1817932205"/>
                  </a:ext>
                </a:extLst>
              </a:tr>
              <a:tr h="370840">
                <a:tc>
                  <a:txBody>
                    <a:bodyPr/>
                    <a:lstStyle/>
                    <a:p>
                      <a:r>
                        <a:rPr lang="en-US" dirty="0"/>
                        <a:t>Daven </a:t>
                      </a:r>
                      <a:r>
                        <a:rPr lang="en-US" dirty="0" err="1"/>
                        <a:t>Henze</a:t>
                      </a:r>
                      <a:endParaRPr lang="en-US" dirty="0"/>
                    </a:p>
                  </a:txBody>
                  <a:tcPr/>
                </a:tc>
                <a:tc>
                  <a:txBody>
                    <a:bodyPr/>
                    <a:lstStyle/>
                    <a:p>
                      <a:r>
                        <a:rPr lang="en-US" dirty="0"/>
                        <a:t>Jun Wang</a:t>
                      </a:r>
                    </a:p>
                  </a:txBody>
                  <a:tcPr/>
                </a:tc>
                <a:extLst>
                  <a:ext uri="{0D108BD9-81ED-4DB2-BD59-A6C34878D82A}">
                    <a16:rowId xmlns:a16="http://schemas.microsoft.com/office/drawing/2014/main" val="1167499198"/>
                  </a:ext>
                </a:extLst>
              </a:tr>
              <a:tr h="370840">
                <a:tc>
                  <a:txBody>
                    <a:bodyPr/>
                    <a:lstStyle/>
                    <a:p>
                      <a:r>
                        <a:rPr lang="en-US" b="1" dirty="0"/>
                        <a:t>Joanna Joiner</a:t>
                      </a:r>
                      <a:r>
                        <a:rPr lang="en-US" b="1" baseline="30000" dirty="0"/>
                        <a:t>1</a:t>
                      </a:r>
                    </a:p>
                  </a:txBody>
                  <a:tcPr/>
                </a:tc>
                <a:tc>
                  <a:txBody>
                    <a:bodyPr/>
                    <a:lstStyle/>
                    <a:p>
                      <a:endParaRPr lang="en-US" dirty="0"/>
                    </a:p>
                  </a:txBody>
                  <a:tcPr/>
                </a:tc>
                <a:extLst>
                  <a:ext uri="{0D108BD9-81ED-4DB2-BD59-A6C34878D82A}">
                    <a16:rowId xmlns:a16="http://schemas.microsoft.com/office/drawing/2014/main" val="2759519692"/>
                  </a:ext>
                </a:extLst>
              </a:tr>
            </a:tbl>
          </a:graphicData>
        </a:graphic>
      </p:graphicFrame>
    </p:spTree>
    <p:extLst>
      <p:ext uri="{BB962C8B-B14F-4D97-AF65-F5344CB8AC3E}">
        <p14:creationId xmlns:p14="http://schemas.microsoft.com/office/powerpoint/2010/main" val="3739429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1"/>
          <p:cNvSpPr txBox="1">
            <a:spLocks noGrp="1"/>
          </p:cNvSpPr>
          <p:nvPr>
            <p:ph type="body" idx="1"/>
          </p:nvPr>
        </p:nvSpPr>
        <p:spPr>
          <a:xfrm>
            <a:off x="324233" y="2148840"/>
            <a:ext cx="5089015" cy="3843964"/>
          </a:xfrm>
          <a:prstGeom prst="rect">
            <a:avLst/>
          </a:prstGeom>
          <a:noFill/>
          <a:ln>
            <a:noFill/>
          </a:ln>
        </p:spPr>
        <p:txBody>
          <a:bodyPr spcFirstLastPara="1" wrap="square" lIns="91425" tIns="45700" rIns="91425" bIns="45700" anchor="t" anchorCtr="0">
            <a:noAutofit/>
          </a:bodyPr>
          <a:lstStyle/>
          <a:p>
            <a:pPr marL="285750" indent="-285750">
              <a:lnSpc>
                <a:spcPct val="150000"/>
              </a:lnSpc>
              <a:spcBef>
                <a:spcPts val="0"/>
              </a:spcBef>
              <a:buSzPts val="1800"/>
            </a:pPr>
            <a:r>
              <a:rPr lang="en-US" sz="1800" dirty="0"/>
              <a:t>Room for improvement</a:t>
            </a:r>
          </a:p>
          <a:p>
            <a:pPr marL="285750" indent="-285750">
              <a:lnSpc>
                <a:spcPct val="150000"/>
              </a:lnSpc>
              <a:spcBef>
                <a:spcPts val="0"/>
              </a:spcBef>
              <a:buSzPts val="1800"/>
            </a:pPr>
            <a:r>
              <a:rPr lang="en-US" sz="1800" dirty="0"/>
              <a:t>Collaborative constellation approach</a:t>
            </a:r>
          </a:p>
          <a:p>
            <a:pPr marL="285750" indent="-285750">
              <a:lnSpc>
                <a:spcPct val="100000"/>
              </a:lnSpc>
              <a:spcBef>
                <a:spcPts val="0"/>
              </a:spcBef>
              <a:buSzPts val="1800"/>
            </a:pPr>
            <a:r>
              <a:rPr lang="en-US" sz="1800" dirty="0"/>
              <a:t>Not covered by other inter-agency coordinating groups</a:t>
            </a:r>
          </a:p>
          <a:p>
            <a:pPr marL="285750" indent="-285750">
              <a:lnSpc>
                <a:spcPct val="150000"/>
              </a:lnSpc>
              <a:spcBef>
                <a:spcPts val="0"/>
              </a:spcBef>
              <a:buSzPts val="1800"/>
            </a:pPr>
            <a:r>
              <a:rPr lang="en-US" sz="1800" dirty="0"/>
              <a:t>AC-VC gathered experts on </a:t>
            </a:r>
          </a:p>
          <a:p>
            <a:pPr marL="742950" lvl="1" indent="-285750">
              <a:lnSpc>
                <a:spcPct val="150000"/>
              </a:lnSpc>
              <a:spcBef>
                <a:spcPts val="0"/>
              </a:spcBef>
              <a:buSzPts val="1800"/>
            </a:pPr>
            <a:r>
              <a:rPr lang="en-US" sz="1400" dirty="0"/>
              <a:t>aerosol observations </a:t>
            </a:r>
          </a:p>
          <a:p>
            <a:pPr marL="742950" lvl="1" indent="-285750">
              <a:lnSpc>
                <a:spcPct val="150000"/>
              </a:lnSpc>
              <a:spcBef>
                <a:spcPts val="0"/>
              </a:spcBef>
              <a:buSzPts val="1800"/>
            </a:pPr>
            <a:r>
              <a:rPr lang="en-US" sz="1400" dirty="0"/>
              <a:t>air quality modelling </a:t>
            </a:r>
          </a:p>
          <a:p>
            <a:pPr marL="285750" indent="-285750">
              <a:lnSpc>
                <a:spcPct val="100000"/>
              </a:lnSpc>
              <a:spcBef>
                <a:spcPts val="0"/>
              </a:spcBef>
              <a:buSzPts val="1800"/>
            </a:pPr>
            <a:r>
              <a:rPr lang="en-US" sz="1800" dirty="0"/>
              <a:t>Whitepaper with actionable recommendations</a:t>
            </a:r>
          </a:p>
          <a:p>
            <a:pPr marL="228600" lvl="0" indent="-50800" algn="l" rtl="0">
              <a:lnSpc>
                <a:spcPct val="90000"/>
              </a:lnSpc>
              <a:spcBef>
                <a:spcPts val="0"/>
              </a:spcBef>
              <a:spcAft>
                <a:spcPts val="0"/>
              </a:spcAft>
              <a:buClr>
                <a:schemeClr val="dk1"/>
              </a:buClr>
              <a:buSzPts val="2800"/>
              <a:buFont typeface="Noto Sans Symbols"/>
              <a:buNone/>
            </a:pPr>
            <a:endParaRPr dirty="0"/>
          </a:p>
        </p:txBody>
      </p:sp>
      <p:sp>
        <p:nvSpPr>
          <p:cNvPr id="94" name="Google Shape;94;p11"/>
          <p:cNvSpPr txBox="1">
            <a:spLocks noGrp="1"/>
          </p:cNvSpPr>
          <p:nvPr>
            <p:ph type="title"/>
          </p:nvPr>
        </p:nvSpPr>
        <p:spPr>
          <a:xfrm>
            <a:off x="167039" y="108373"/>
            <a:ext cx="9571546" cy="864586"/>
          </a:xfrm>
          <a:prstGeom prst="rect">
            <a:avLst/>
          </a:prstGeom>
          <a:noFill/>
          <a:ln>
            <a:noFill/>
          </a:ln>
        </p:spPr>
        <p:txBody>
          <a:bodyPr spcFirstLastPara="1" wrap="square" lIns="91425" tIns="45700" rIns="91425" bIns="45700" anchor="t" anchorCtr="0">
            <a:noAutofit/>
          </a:bodyPr>
          <a:lstStyle/>
          <a:p>
            <a:pPr lvl="0"/>
            <a:r>
              <a:rPr lang="en-GB" dirty="0"/>
              <a:t>Purpose</a:t>
            </a:r>
            <a:endParaRP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95" y="2012018"/>
            <a:ext cx="7607205" cy="4279053"/>
          </a:xfrm>
          <a:prstGeom prst="rect">
            <a:avLst/>
          </a:prstGeom>
        </p:spPr>
      </p:pic>
      <p:sp>
        <p:nvSpPr>
          <p:cNvPr id="6" name="Google Shape;93;p11"/>
          <p:cNvSpPr txBox="1">
            <a:spLocks/>
          </p:cNvSpPr>
          <p:nvPr/>
        </p:nvSpPr>
        <p:spPr>
          <a:xfrm>
            <a:off x="324233" y="1449762"/>
            <a:ext cx="11291695" cy="112451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285750" indent="-285750">
              <a:lnSpc>
                <a:spcPct val="100000"/>
              </a:lnSpc>
              <a:spcBef>
                <a:spcPts val="0"/>
              </a:spcBef>
              <a:buSzPts val="1800"/>
            </a:pPr>
            <a:r>
              <a:rPr lang="en-US" sz="1800" dirty="0"/>
              <a:t>Objective: </a:t>
            </a:r>
            <a:r>
              <a:rPr lang="en-US" sz="1800" b="1" dirty="0"/>
              <a:t>Strengthen the role of satellite missions with aerosol observation capabilities in monitoring particulate pollution of air </a:t>
            </a:r>
          </a:p>
          <a:p>
            <a:pPr marL="228600" indent="-50800">
              <a:spcBef>
                <a:spcPts val="0"/>
              </a:spcBef>
              <a:buFont typeface="Noto Sans Symbols"/>
              <a:buNone/>
            </a:pPr>
            <a:endParaRPr lang="en-US" dirty="0"/>
          </a:p>
        </p:txBody>
      </p:sp>
    </p:spTree>
    <p:extLst>
      <p:ext uri="{BB962C8B-B14F-4D97-AF65-F5344CB8AC3E}">
        <p14:creationId xmlns:p14="http://schemas.microsoft.com/office/powerpoint/2010/main" val="852682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1"/>
          <p:cNvSpPr txBox="1">
            <a:spLocks noGrp="1"/>
          </p:cNvSpPr>
          <p:nvPr>
            <p:ph type="body" idx="1"/>
          </p:nvPr>
        </p:nvSpPr>
        <p:spPr>
          <a:xfrm>
            <a:off x="324233" y="1371600"/>
            <a:ext cx="6200392" cy="4849804"/>
          </a:xfrm>
          <a:prstGeom prst="rect">
            <a:avLst/>
          </a:prstGeom>
          <a:noFill/>
          <a:ln>
            <a:noFill/>
          </a:ln>
        </p:spPr>
        <p:txBody>
          <a:bodyPr spcFirstLastPara="1" wrap="square" lIns="91425" tIns="45700" rIns="91425" bIns="45700" anchor="t" anchorCtr="0">
            <a:noAutofit/>
          </a:bodyPr>
          <a:lstStyle/>
          <a:p>
            <a:pPr marL="285750" indent="-285750">
              <a:lnSpc>
                <a:spcPct val="100000"/>
              </a:lnSpc>
              <a:spcBef>
                <a:spcPts val="0"/>
              </a:spcBef>
              <a:buSzPts val="1800"/>
            </a:pPr>
            <a:r>
              <a:rPr lang="en-US" sz="1800" dirty="0"/>
              <a:t>Title: “</a:t>
            </a:r>
            <a:r>
              <a:rPr lang="en-US" sz="1800" i="1" dirty="0"/>
              <a:t>Monitoring Surface PM</a:t>
            </a:r>
            <a:r>
              <a:rPr lang="en-US" sz="1800" i="1" baseline="-25000" dirty="0"/>
              <a:t>2.5</a:t>
            </a:r>
            <a:r>
              <a:rPr lang="en-US" sz="1800" i="1" dirty="0"/>
              <a:t>: An International Constellation Approach to Enhancing the Role of Satellite Observations</a:t>
            </a:r>
            <a:r>
              <a:rPr lang="en-US" sz="1800" dirty="0"/>
              <a:t>”</a:t>
            </a:r>
          </a:p>
          <a:p>
            <a:pPr marL="285750" indent="-285750">
              <a:lnSpc>
                <a:spcPct val="100000"/>
              </a:lnSpc>
              <a:spcBef>
                <a:spcPts val="0"/>
              </a:spcBef>
              <a:buSzPts val="1800"/>
            </a:pPr>
            <a:r>
              <a:rPr lang="en-US" sz="1800" dirty="0"/>
              <a:t>Authors: 46 from academia and space agencies, </a:t>
            </a:r>
            <a:r>
              <a:rPr lang="en-US" sz="1800" dirty="0">
                <a:solidFill>
                  <a:schemeClr val="tx1"/>
                </a:solidFill>
              </a:rPr>
              <a:t>led</a:t>
            </a:r>
            <a:r>
              <a:rPr lang="en-US" sz="1800" dirty="0"/>
              <a:t> by S. </a:t>
            </a:r>
            <a:r>
              <a:rPr lang="en-US" sz="1800" dirty="0" err="1"/>
              <a:t>Kondragunta</a:t>
            </a:r>
            <a:r>
              <a:rPr lang="en-US" sz="1800" dirty="0"/>
              <a:t> (NOAA) and B. Veihelmann (ESA)</a:t>
            </a:r>
          </a:p>
          <a:p>
            <a:pPr marL="285750" indent="-285750">
              <a:lnSpc>
                <a:spcPct val="150000"/>
              </a:lnSpc>
              <a:spcBef>
                <a:spcPts val="0"/>
              </a:spcBef>
              <a:buSzPts val="1800"/>
            </a:pPr>
            <a:r>
              <a:rPr lang="en-US" sz="1800" dirty="0"/>
              <a:t>Executive Summary (1/2 page)</a:t>
            </a:r>
          </a:p>
          <a:p>
            <a:pPr marL="285750" indent="-285750">
              <a:lnSpc>
                <a:spcPct val="150000"/>
              </a:lnSpc>
              <a:spcBef>
                <a:spcPts val="0"/>
              </a:spcBef>
              <a:buSzPts val="1800"/>
            </a:pPr>
            <a:r>
              <a:rPr lang="en-US" sz="1800" dirty="0"/>
              <a:t>Recommendations (1 page)</a:t>
            </a:r>
          </a:p>
          <a:p>
            <a:pPr marL="285750" indent="-285750">
              <a:lnSpc>
                <a:spcPct val="150000"/>
              </a:lnSpc>
              <a:spcBef>
                <a:spcPts val="0"/>
              </a:spcBef>
              <a:buSzPts val="1800"/>
            </a:pPr>
            <a:r>
              <a:rPr lang="en-US" sz="1800" dirty="0"/>
              <a:t>Detailed discussion: status, needs, best practices</a:t>
            </a:r>
          </a:p>
          <a:p>
            <a:pPr marL="742950" lvl="1" indent="-285750">
              <a:lnSpc>
                <a:spcPct val="150000"/>
              </a:lnSpc>
              <a:spcBef>
                <a:spcPts val="0"/>
              </a:spcBef>
              <a:buSzPts val="1800"/>
            </a:pPr>
            <a:r>
              <a:rPr lang="en-US" sz="1400" dirty="0"/>
              <a:t>Satellite sensors that bring PM information</a:t>
            </a:r>
          </a:p>
          <a:p>
            <a:pPr marL="742950" lvl="1" indent="-285750">
              <a:lnSpc>
                <a:spcPct val="150000"/>
              </a:lnSpc>
              <a:spcBef>
                <a:spcPts val="0"/>
              </a:spcBef>
              <a:buSzPts val="1800"/>
            </a:pPr>
            <a:r>
              <a:rPr lang="en-US" sz="1400" dirty="0"/>
              <a:t>Satellite products and consistency </a:t>
            </a:r>
          </a:p>
          <a:p>
            <a:pPr marL="742950" lvl="1" indent="-285750">
              <a:lnSpc>
                <a:spcPct val="150000"/>
              </a:lnSpc>
              <a:spcBef>
                <a:spcPts val="0"/>
              </a:spcBef>
              <a:buSzPts val="1800"/>
            </a:pPr>
            <a:r>
              <a:rPr lang="en-US" sz="1400" dirty="0"/>
              <a:t>Approaches to constrain particulate pollution levels</a:t>
            </a:r>
          </a:p>
          <a:p>
            <a:pPr marL="742950" lvl="1" indent="-285750">
              <a:lnSpc>
                <a:spcPct val="150000"/>
              </a:lnSpc>
              <a:spcBef>
                <a:spcPts val="0"/>
              </a:spcBef>
              <a:buSzPts val="1800"/>
            </a:pPr>
            <a:r>
              <a:rPr lang="en-US" sz="1400" dirty="0"/>
              <a:t>Validation</a:t>
            </a:r>
          </a:p>
          <a:p>
            <a:pPr marL="285750" indent="-285750">
              <a:lnSpc>
                <a:spcPct val="150000"/>
              </a:lnSpc>
              <a:spcBef>
                <a:spcPts val="0"/>
              </a:spcBef>
              <a:buSzPts val="1800"/>
            </a:pPr>
            <a:r>
              <a:rPr lang="en-US" sz="1800" dirty="0"/>
              <a:t>References</a:t>
            </a:r>
          </a:p>
          <a:p>
            <a:pPr marL="285750" indent="-285750">
              <a:lnSpc>
                <a:spcPct val="150000"/>
              </a:lnSpc>
              <a:spcBef>
                <a:spcPts val="0"/>
              </a:spcBef>
              <a:buSzPts val="1800"/>
            </a:pPr>
            <a:r>
              <a:rPr lang="en-US" sz="1800" dirty="0"/>
              <a:t>Appendices</a:t>
            </a:r>
          </a:p>
          <a:p>
            <a:pPr marL="228600" lvl="0" indent="-50800" algn="l" rtl="0">
              <a:lnSpc>
                <a:spcPct val="90000"/>
              </a:lnSpc>
              <a:spcBef>
                <a:spcPts val="0"/>
              </a:spcBef>
              <a:spcAft>
                <a:spcPts val="0"/>
              </a:spcAft>
              <a:buClr>
                <a:schemeClr val="dk1"/>
              </a:buClr>
              <a:buSzPts val="2800"/>
              <a:buFont typeface="Noto Sans Symbols"/>
              <a:buNone/>
            </a:pPr>
            <a:endParaRPr dirty="0"/>
          </a:p>
        </p:txBody>
      </p:sp>
      <p:sp>
        <p:nvSpPr>
          <p:cNvPr id="94" name="Google Shape;94;p11"/>
          <p:cNvSpPr txBox="1">
            <a:spLocks noGrp="1"/>
          </p:cNvSpPr>
          <p:nvPr>
            <p:ph type="title"/>
          </p:nvPr>
        </p:nvSpPr>
        <p:spPr>
          <a:xfrm>
            <a:off x="167039" y="108373"/>
            <a:ext cx="9571546" cy="864586"/>
          </a:xfrm>
          <a:prstGeom prst="rect">
            <a:avLst/>
          </a:prstGeom>
          <a:noFill/>
          <a:ln>
            <a:noFill/>
          </a:ln>
        </p:spPr>
        <p:txBody>
          <a:bodyPr spcFirstLastPara="1" wrap="square" lIns="91425" tIns="45700" rIns="91425" bIns="45700" anchor="t" anchorCtr="0">
            <a:noAutofit/>
          </a:bodyPr>
          <a:lstStyle/>
          <a:p>
            <a:pPr lvl="0"/>
            <a:r>
              <a:rPr lang="en-US" dirty="0"/>
              <a:t>White Paper</a:t>
            </a:r>
            <a:endParaRPr dirty="0"/>
          </a:p>
        </p:txBody>
      </p:sp>
      <p:pic>
        <p:nvPicPr>
          <p:cNvPr id="2" name="Picture 1">
            <a:extLst>
              <a:ext uri="{FF2B5EF4-FFF2-40B4-BE49-F238E27FC236}">
                <a16:creationId xmlns:a16="http://schemas.microsoft.com/office/drawing/2014/main" id="{CD59D13A-6F0C-4B5C-BE41-F3E77AA82B7D}"/>
              </a:ext>
            </a:extLst>
          </p:cNvPr>
          <p:cNvPicPr>
            <a:picLocks noChangeAspect="1"/>
          </p:cNvPicPr>
          <p:nvPr/>
        </p:nvPicPr>
        <p:blipFill rotWithShape="1">
          <a:blip r:embed="rId3"/>
          <a:srcRect l="28385" t="20001" r="45486" b="10277"/>
          <a:stretch/>
        </p:blipFill>
        <p:spPr>
          <a:xfrm>
            <a:off x="8201025" y="-49934"/>
            <a:ext cx="3990975" cy="6656042"/>
          </a:xfrm>
          <a:prstGeom prst="rect">
            <a:avLst/>
          </a:prstGeom>
        </p:spPr>
      </p:pic>
    </p:spTree>
    <p:extLst>
      <p:ext uri="{BB962C8B-B14F-4D97-AF65-F5344CB8AC3E}">
        <p14:creationId xmlns:p14="http://schemas.microsoft.com/office/powerpoint/2010/main" val="4142207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1"/>
          <p:cNvSpPr txBox="1">
            <a:spLocks noGrp="1"/>
          </p:cNvSpPr>
          <p:nvPr>
            <p:ph type="body" idx="1"/>
          </p:nvPr>
        </p:nvSpPr>
        <p:spPr>
          <a:xfrm>
            <a:off x="324233" y="1318690"/>
            <a:ext cx="11546342" cy="5246701"/>
          </a:xfrm>
          <a:prstGeom prst="rect">
            <a:avLst/>
          </a:prstGeom>
          <a:noFill/>
          <a:ln>
            <a:noFill/>
          </a:ln>
        </p:spPr>
        <p:txBody>
          <a:bodyPr spcFirstLastPara="1" wrap="square" lIns="91425" tIns="45700" rIns="91425" bIns="45700" anchor="t" anchorCtr="0">
            <a:noAutofit/>
          </a:bodyPr>
          <a:lstStyle/>
          <a:p>
            <a:pPr marL="342900" indent="-342900">
              <a:lnSpc>
                <a:spcPct val="100000"/>
              </a:lnSpc>
              <a:spcBef>
                <a:spcPts val="0"/>
              </a:spcBef>
              <a:spcAft>
                <a:spcPts val="600"/>
              </a:spcAft>
              <a:buSzPct val="100000"/>
              <a:buFont typeface="Wingdings" panose="05000000000000000000" pitchFamily="2" charset="2"/>
              <a:buChar char="v"/>
            </a:pPr>
            <a:r>
              <a:rPr lang="en-US" sz="1600" dirty="0"/>
              <a:t>Exploit NRT information from meteorological imagers</a:t>
            </a:r>
          </a:p>
          <a:p>
            <a:pPr marL="342900" indent="-342900">
              <a:lnSpc>
                <a:spcPct val="100000"/>
              </a:lnSpc>
              <a:spcBef>
                <a:spcPts val="0"/>
              </a:spcBef>
              <a:spcAft>
                <a:spcPts val="600"/>
              </a:spcAft>
              <a:buSzPct val="100000"/>
              <a:buFont typeface="Wingdings" panose="05000000000000000000" pitchFamily="2" charset="2"/>
              <a:buChar char="v"/>
            </a:pPr>
            <a:r>
              <a:rPr lang="en-US" sz="1600" dirty="0"/>
              <a:t>Exploit information from multi-angle </a:t>
            </a:r>
            <a:r>
              <a:rPr lang="en-US" sz="1600" dirty="0" err="1"/>
              <a:t>polarimetric</a:t>
            </a:r>
            <a:r>
              <a:rPr lang="en-US" sz="1600" dirty="0"/>
              <a:t> imagers</a:t>
            </a:r>
          </a:p>
          <a:p>
            <a:pPr marL="342900" indent="-342900">
              <a:lnSpc>
                <a:spcPct val="100000"/>
              </a:lnSpc>
              <a:spcBef>
                <a:spcPts val="0"/>
              </a:spcBef>
              <a:spcAft>
                <a:spcPts val="600"/>
              </a:spcAft>
              <a:buSzPct val="100000"/>
              <a:buFont typeface="Wingdings" panose="05000000000000000000" pitchFamily="2" charset="2"/>
              <a:buChar char="v"/>
            </a:pPr>
            <a:r>
              <a:rPr lang="en-US" sz="1600" dirty="0"/>
              <a:t>Exploit vertical information from spectrometers</a:t>
            </a:r>
          </a:p>
          <a:p>
            <a:pPr marL="342900" indent="-342900">
              <a:lnSpc>
                <a:spcPct val="100000"/>
              </a:lnSpc>
              <a:spcBef>
                <a:spcPts val="0"/>
              </a:spcBef>
              <a:spcAft>
                <a:spcPts val="600"/>
              </a:spcAft>
              <a:buSzPct val="100000"/>
              <a:buFont typeface="Wingdings" panose="05000000000000000000" pitchFamily="2" charset="2"/>
              <a:buChar char="v"/>
            </a:pPr>
            <a:r>
              <a:rPr lang="en-US" sz="1600" dirty="0"/>
              <a:t>Develop synergetic aerosol retrievals from multiple sensors</a:t>
            </a:r>
          </a:p>
          <a:p>
            <a:pPr marL="342900" indent="-342900">
              <a:lnSpc>
                <a:spcPct val="100000"/>
              </a:lnSpc>
              <a:spcBef>
                <a:spcPts val="0"/>
              </a:spcBef>
              <a:spcAft>
                <a:spcPts val="600"/>
              </a:spcAft>
              <a:buSzPct val="100000"/>
              <a:buFont typeface="Wingdings" panose="05000000000000000000" pitchFamily="2" charset="2"/>
              <a:buChar char="v"/>
            </a:pPr>
            <a:r>
              <a:rPr lang="en-US" sz="1600" dirty="0"/>
              <a:t>Enhance consistency of aerosol products (</a:t>
            </a:r>
            <a:r>
              <a:rPr lang="en-US" sz="1600" dirty="0">
                <a:sym typeface="Wingdings" panose="05000000000000000000" pitchFamily="2" charset="2"/>
              </a:rPr>
              <a:t> </a:t>
            </a:r>
            <a:r>
              <a:rPr lang="en-US" sz="1600" dirty="0"/>
              <a:t>AEROSAT)</a:t>
            </a:r>
          </a:p>
          <a:p>
            <a:pPr marL="342900" indent="-342900">
              <a:lnSpc>
                <a:spcPct val="100000"/>
              </a:lnSpc>
              <a:spcBef>
                <a:spcPts val="0"/>
              </a:spcBef>
              <a:spcAft>
                <a:spcPts val="600"/>
              </a:spcAft>
              <a:buSzPct val="100000"/>
              <a:buFont typeface="Wingdings" panose="05000000000000000000" pitchFamily="2" charset="2"/>
              <a:buChar char="v"/>
            </a:pPr>
            <a:r>
              <a:rPr lang="en-US" sz="1600" dirty="0"/>
              <a:t>Enhance radiometric consistency of space-borne sensors (</a:t>
            </a:r>
            <a:r>
              <a:rPr lang="en-US" sz="1600" dirty="0">
                <a:sym typeface="Wingdings" panose="05000000000000000000" pitchFamily="2" charset="2"/>
              </a:rPr>
              <a:t> </a:t>
            </a:r>
            <a:r>
              <a:rPr lang="en-US" sz="1600" dirty="0"/>
              <a:t>GSICS)</a:t>
            </a:r>
          </a:p>
          <a:p>
            <a:pPr marL="342900" indent="-342900">
              <a:lnSpc>
                <a:spcPct val="100000"/>
              </a:lnSpc>
              <a:spcBef>
                <a:spcPts val="0"/>
              </a:spcBef>
              <a:spcAft>
                <a:spcPts val="600"/>
              </a:spcAft>
              <a:buSzPct val="100000"/>
              <a:buFont typeface="Wingdings" panose="05000000000000000000" pitchFamily="2" charset="2"/>
              <a:buChar char="v"/>
            </a:pPr>
            <a:r>
              <a:rPr lang="en-US" sz="1600" dirty="0"/>
              <a:t>Develop fast forward operators for assimilation of satellite observations  </a:t>
            </a:r>
          </a:p>
          <a:p>
            <a:pPr marL="342900" indent="-342900">
              <a:lnSpc>
                <a:spcPct val="100000"/>
              </a:lnSpc>
              <a:spcBef>
                <a:spcPts val="0"/>
              </a:spcBef>
              <a:spcAft>
                <a:spcPts val="600"/>
              </a:spcAft>
              <a:buSzPct val="100000"/>
              <a:buFont typeface="Wingdings" panose="05000000000000000000" pitchFamily="2" charset="2"/>
              <a:buChar char="v"/>
            </a:pPr>
            <a:r>
              <a:rPr lang="en-US" sz="1600" dirty="0"/>
              <a:t>Improve consistency of aerosol representation in models and satellite products</a:t>
            </a:r>
          </a:p>
          <a:p>
            <a:pPr marL="342900" indent="-342900">
              <a:lnSpc>
                <a:spcPct val="100000"/>
              </a:lnSpc>
              <a:spcBef>
                <a:spcPts val="0"/>
              </a:spcBef>
              <a:spcAft>
                <a:spcPts val="600"/>
              </a:spcAft>
              <a:buSzPct val="100000"/>
              <a:buFont typeface="Wingdings" panose="05000000000000000000" pitchFamily="2" charset="2"/>
              <a:buChar char="v"/>
            </a:pPr>
            <a:r>
              <a:rPr lang="en-US" sz="1600" dirty="0"/>
              <a:t>Improve uncertainty estimates in satellite aerosol products, </a:t>
            </a:r>
          </a:p>
          <a:p>
            <a:pPr marL="342900" indent="-342900">
              <a:lnSpc>
                <a:spcPct val="100000"/>
              </a:lnSpc>
              <a:spcBef>
                <a:spcPts val="0"/>
              </a:spcBef>
              <a:spcAft>
                <a:spcPts val="600"/>
              </a:spcAft>
              <a:buSzPct val="100000"/>
              <a:buFont typeface="Wingdings" panose="05000000000000000000" pitchFamily="2" charset="2"/>
              <a:buChar char="v"/>
            </a:pPr>
            <a:r>
              <a:rPr lang="en-US" sz="1600" dirty="0"/>
              <a:t>Develop schemes for assimilation of Level-1 satellite data</a:t>
            </a:r>
          </a:p>
          <a:p>
            <a:pPr marL="342900" indent="-342900">
              <a:lnSpc>
                <a:spcPct val="100000"/>
              </a:lnSpc>
              <a:spcBef>
                <a:spcPts val="0"/>
              </a:spcBef>
              <a:spcAft>
                <a:spcPts val="600"/>
              </a:spcAft>
              <a:buSzPct val="100000"/>
              <a:buFont typeface="Wingdings" panose="05000000000000000000" pitchFamily="2" charset="2"/>
              <a:buChar char="v"/>
            </a:pPr>
            <a:r>
              <a:rPr lang="en-US" sz="1600" dirty="0"/>
              <a:t>Improve aerosol models </a:t>
            </a:r>
            <a:r>
              <a:rPr lang="en-US" sz="1600" dirty="0">
                <a:solidFill>
                  <a:schemeClr val="tx1"/>
                </a:solidFill>
              </a:rPr>
              <a:t>and Level-2 </a:t>
            </a:r>
            <a:r>
              <a:rPr lang="en-US" sz="1600" dirty="0"/>
              <a:t>assimilation schemes (</a:t>
            </a:r>
            <a:r>
              <a:rPr lang="en-US" sz="1600" dirty="0">
                <a:sym typeface="Wingdings" panose="05000000000000000000" pitchFamily="2" charset="2"/>
              </a:rPr>
              <a:t> AEROCOM)</a:t>
            </a:r>
            <a:endParaRPr lang="en-US" sz="1600" dirty="0"/>
          </a:p>
          <a:p>
            <a:pPr marL="342900" indent="-342900">
              <a:lnSpc>
                <a:spcPct val="100000"/>
              </a:lnSpc>
              <a:spcBef>
                <a:spcPts val="0"/>
              </a:spcBef>
              <a:spcAft>
                <a:spcPts val="600"/>
              </a:spcAft>
              <a:buSzPct val="100000"/>
              <a:buFont typeface="Wingdings" panose="05000000000000000000" pitchFamily="2" charset="2"/>
              <a:buChar char="v"/>
            </a:pPr>
            <a:r>
              <a:rPr lang="en-US" sz="1600" dirty="0"/>
              <a:t>Develop data processing tools incl. machine learning</a:t>
            </a:r>
          </a:p>
          <a:p>
            <a:pPr marL="342900" indent="-342900">
              <a:lnSpc>
                <a:spcPct val="100000"/>
              </a:lnSpc>
              <a:spcBef>
                <a:spcPts val="0"/>
              </a:spcBef>
              <a:spcAft>
                <a:spcPts val="600"/>
              </a:spcAft>
              <a:buSzPct val="100000"/>
              <a:buFont typeface="Wingdings" panose="05000000000000000000" pitchFamily="2" charset="2"/>
              <a:buChar char="v"/>
            </a:pPr>
            <a:r>
              <a:rPr lang="en-US" sz="1600" dirty="0"/>
              <a:t>Create ground-based validation </a:t>
            </a:r>
            <a:r>
              <a:rPr lang="en-US" sz="1600" dirty="0">
                <a:solidFill>
                  <a:schemeClr val="tx1"/>
                </a:solidFill>
              </a:rPr>
              <a:t>supersites</a:t>
            </a:r>
            <a:r>
              <a:rPr lang="en-US" sz="1600" dirty="0"/>
              <a:t> with comprehensive sets of sensors</a:t>
            </a:r>
          </a:p>
          <a:p>
            <a:pPr marL="342900" indent="-342900">
              <a:lnSpc>
                <a:spcPct val="100000"/>
              </a:lnSpc>
              <a:spcBef>
                <a:spcPts val="0"/>
              </a:spcBef>
              <a:spcAft>
                <a:spcPts val="600"/>
              </a:spcAft>
              <a:buSzPct val="100000"/>
              <a:buFont typeface="Wingdings" panose="05000000000000000000" pitchFamily="2" charset="2"/>
              <a:buChar char="v"/>
            </a:pPr>
            <a:r>
              <a:rPr lang="en-US" sz="1600" dirty="0"/>
              <a:t>Enhance ground-based observation infrastructure </a:t>
            </a:r>
            <a:r>
              <a:rPr lang="en-US" sz="1600" dirty="0">
                <a:solidFill>
                  <a:schemeClr val="tx1"/>
                </a:solidFill>
              </a:rPr>
              <a:t>including</a:t>
            </a:r>
            <a:r>
              <a:rPr lang="en-US" sz="1600" dirty="0"/>
              <a:t> low-cost PM sensors</a:t>
            </a:r>
          </a:p>
          <a:p>
            <a:pPr marL="342900" indent="-342900">
              <a:lnSpc>
                <a:spcPct val="100000"/>
              </a:lnSpc>
              <a:spcBef>
                <a:spcPts val="0"/>
              </a:spcBef>
              <a:spcAft>
                <a:spcPts val="600"/>
              </a:spcAft>
              <a:buSzPct val="100000"/>
              <a:buFont typeface="Wingdings" panose="05000000000000000000" pitchFamily="2" charset="2"/>
              <a:buChar char="v"/>
            </a:pPr>
            <a:r>
              <a:rPr lang="en-US" sz="1600" dirty="0"/>
              <a:t>Facilitate data access</a:t>
            </a:r>
          </a:p>
          <a:p>
            <a:pPr marL="228600" lvl="0" indent="-50800" algn="l" rtl="0">
              <a:lnSpc>
                <a:spcPct val="100000"/>
              </a:lnSpc>
              <a:spcBef>
                <a:spcPts val="0"/>
              </a:spcBef>
              <a:spcAft>
                <a:spcPts val="600"/>
              </a:spcAft>
              <a:buClr>
                <a:schemeClr val="dk1"/>
              </a:buClr>
              <a:buSzPts val="2800"/>
              <a:buFont typeface="Noto Sans Symbols"/>
              <a:buNone/>
            </a:pPr>
            <a:endParaRPr sz="2000" dirty="0"/>
          </a:p>
        </p:txBody>
      </p:sp>
      <p:sp>
        <p:nvSpPr>
          <p:cNvPr id="94" name="Google Shape;94;p11"/>
          <p:cNvSpPr txBox="1">
            <a:spLocks noGrp="1"/>
          </p:cNvSpPr>
          <p:nvPr>
            <p:ph type="title"/>
          </p:nvPr>
        </p:nvSpPr>
        <p:spPr>
          <a:xfrm>
            <a:off x="167039" y="108373"/>
            <a:ext cx="9571546" cy="864586"/>
          </a:xfrm>
          <a:prstGeom prst="rect">
            <a:avLst/>
          </a:prstGeom>
          <a:noFill/>
          <a:ln>
            <a:noFill/>
          </a:ln>
        </p:spPr>
        <p:txBody>
          <a:bodyPr spcFirstLastPara="1" wrap="square" lIns="91425" tIns="45700" rIns="91425" bIns="45700" anchor="t" anchorCtr="0">
            <a:noAutofit/>
          </a:bodyPr>
          <a:lstStyle/>
          <a:p>
            <a:pPr lvl="0"/>
            <a:r>
              <a:rPr lang="en-US" dirty="0"/>
              <a:t>White Paper Recommendations</a:t>
            </a:r>
            <a:endParaRPr dirty="0"/>
          </a:p>
        </p:txBody>
      </p:sp>
      <p:sp>
        <p:nvSpPr>
          <p:cNvPr id="2" name="TextBox 1"/>
          <p:cNvSpPr txBox="1"/>
          <p:nvPr/>
        </p:nvSpPr>
        <p:spPr>
          <a:xfrm>
            <a:off x="9325361" y="2096512"/>
            <a:ext cx="1579278" cy="307777"/>
          </a:xfrm>
          <a:prstGeom prst="rect">
            <a:avLst/>
          </a:prstGeom>
          <a:noFill/>
        </p:spPr>
        <p:txBody>
          <a:bodyPr wrap="none" rtlCol="0">
            <a:spAutoFit/>
          </a:bodyPr>
          <a:lstStyle/>
          <a:p>
            <a:r>
              <a:rPr lang="en-US" dirty="0">
                <a:solidFill>
                  <a:srgbClr val="00B0F0"/>
                </a:solidFill>
              </a:rPr>
              <a:t>Satellite Products</a:t>
            </a:r>
            <a:endParaRPr lang="en-GB" dirty="0">
              <a:solidFill>
                <a:srgbClr val="00B0F0"/>
              </a:solidFill>
            </a:endParaRPr>
          </a:p>
        </p:txBody>
      </p:sp>
      <p:sp>
        <p:nvSpPr>
          <p:cNvPr id="7" name="TextBox 6"/>
          <p:cNvSpPr txBox="1"/>
          <p:nvPr/>
        </p:nvSpPr>
        <p:spPr>
          <a:xfrm>
            <a:off x="9325361" y="4015228"/>
            <a:ext cx="1786066" cy="307777"/>
          </a:xfrm>
          <a:prstGeom prst="rect">
            <a:avLst/>
          </a:prstGeom>
          <a:noFill/>
        </p:spPr>
        <p:txBody>
          <a:bodyPr wrap="none" rtlCol="0">
            <a:spAutoFit/>
          </a:bodyPr>
          <a:lstStyle/>
          <a:p>
            <a:pPr algn="ctr"/>
            <a:r>
              <a:rPr lang="en-US" dirty="0">
                <a:solidFill>
                  <a:srgbClr val="00B0F0"/>
                </a:solidFill>
              </a:rPr>
              <a:t>Interface with Model</a:t>
            </a:r>
            <a:endParaRPr lang="en-GB" dirty="0">
              <a:solidFill>
                <a:srgbClr val="00B0F0"/>
              </a:solidFill>
            </a:endParaRPr>
          </a:p>
        </p:txBody>
      </p:sp>
      <p:sp>
        <p:nvSpPr>
          <p:cNvPr id="9" name="TextBox 8"/>
          <p:cNvSpPr txBox="1"/>
          <p:nvPr/>
        </p:nvSpPr>
        <p:spPr>
          <a:xfrm>
            <a:off x="9325361" y="5361038"/>
            <a:ext cx="971741" cy="307777"/>
          </a:xfrm>
          <a:prstGeom prst="rect">
            <a:avLst/>
          </a:prstGeom>
          <a:noFill/>
        </p:spPr>
        <p:txBody>
          <a:bodyPr wrap="none" rtlCol="0">
            <a:spAutoFit/>
          </a:bodyPr>
          <a:lstStyle/>
          <a:p>
            <a:r>
              <a:rPr lang="en-US" dirty="0">
                <a:solidFill>
                  <a:srgbClr val="00B0F0"/>
                </a:solidFill>
              </a:rPr>
              <a:t>Validation</a:t>
            </a:r>
            <a:endParaRPr lang="en-GB" dirty="0">
              <a:solidFill>
                <a:srgbClr val="00B0F0"/>
              </a:solidFill>
            </a:endParaRPr>
          </a:p>
        </p:txBody>
      </p:sp>
      <p:sp>
        <p:nvSpPr>
          <p:cNvPr id="6" name="Right Brace 5"/>
          <p:cNvSpPr/>
          <p:nvPr/>
        </p:nvSpPr>
        <p:spPr>
          <a:xfrm>
            <a:off x="8339328" y="1318690"/>
            <a:ext cx="731520" cy="1863422"/>
          </a:xfrm>
          <a:prstGeom prst="righ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Right Brace 11"/>
          <p:cNvSpPr/>
          <p:nvPr/>
        </p:nvSpPr>
        <p:spPr>
          <a:xfrm>
            <a:off x="8339328" y="3290746"/>
            <a:ext cx="731520" cy="1756742"/>
          </a:xfrm>
          <a:prstGeom prst="righ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Right Brace 12"/>
          <p:cNvSpPr/>
          <p:nvPr/>
        </p:nvSpPr>
        <p:spPr>
          <a:xfrm>
            <a:off x="8339328" y="5156122"/>
            <a:ext cx="731520" cy="717610"/>
          </a:xfrm>
          <a:prstGeom prst="righ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774896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1"/>
          <p:cNvSpPr txBox="1">
            <a:spLocks noGrp="1"/>
          </p:cNvSpPr>
          <p:nvPr>
            <p:ph type="body" idx="1"/>
          </p:nvPr>
        </p:nvSpPr>
        <p:spPr>
          <a:xfrm>
            <a:off x="324233" y="1124713"/>
            <a:ext cx="11495400" cy="5096692"/>
          </a:xfrm>
          <a:prstGeom prst="rect">
            <a:avLst/>
          </a:prstGeom>
          <a:noFill/>
          <a:ln>
            <a:noFill/>
          </a:ln>
        </p:spPr>
        <p:txBody>
          <a:bodyPr spcFirstLastPara="1" wrap="square" lIns="91425" tIns="45700" rIns="91425" bIns="45700" anchor="t" anchorCtr="0">
            <a:noAutofit/>
          </a:bodyPr>
          <a:lstStyle/>
          <a:p>
            <a:pPr marL="285750" indent="-285750">
              <a:lnSpc>
                <a:spcPct val="150000"/>
              </a:lnSpc>
              <a:spcBef>
                <a:spcPts val="0"/>
              </a:spcBef>
              <a:buSzPts val="1800"/>
            </a:pPr>
            <a:endParaRPr lang="en-US" sz="1800" dirty="0"/>
          </a:p>
          <a:p>
            <a:pPr marL="285750" indent="-285750">
              <a:lnSpc>
                <a:spcPct val="150000"/>
              </a:lnSpc>
              <a:spcBef>
                <a:spcPts val="0"/>
              </a:spcBef>
              <a:buSzPts val="1800"/>
            </a:pPr>
            <a:r>
              <a:rPr lang="en-US" sz="2000" dirty="0"/>
              <a:t>Use cases (proposed by AC-VC leadership)</a:t>
            </a:r>
          </a:p>
          <a:p>
            <a:pPr marL="742950" lvl="1" indent="-285750">
              <a:lnSpc>
                <a:spcPct val="100000"/>
              </a:lnSpc>
              <a:spcBef>
                <a:spcPts val="0"/>
              </a:spcBef>
              <a:buSzPts val="1800"/>
            </a:pPr>
            <a:r>
              <a:rPr lang="en-US" sz="1600" dirty="0"/>
              <a:t>Integrating Satellite Derived PM</a:t>
            </a:r>
            <a:r>
              <a:rPr lang="en-US" sz="1600" baseline="-25000" dirty="0"/>
              <a:t>2.5</a:t>
            </a:r>
            <a:r>
              <a:rPr lang="en-US" sz="1600" dirty="0"/>
              <a:t> into EPA’s </a:t>
            </a:r>
            <a:r>
              <a:rPr lang="en-US" sz="1600" dirty="0" err="1"/>
              <a:t>AirNow</a:t>
            </a:r>
            <a:r>
              <a:rPr lang="en-US" sz="1600" dirty="0"/>
              <a:t> System</a:t>
            </a:r>
          </a:p>
          <a:p>
            <a:pPr marL="742950" lvl="1" indent="-285750">
              <a:lnSpc>
                <a:spcPct val="100000"/>
              </a:lnSpc>
              <a:spcBef>
                <a:spcPts val="0"/>
              </a:spcBef>
              <a:buSzPts val="1800"/>
            </a:pPr>
            <a:endParaRPr lang="en-US" sz="1600" dirty="0"/>
          </a:p>
          <a:p>
            <a:pPr marL="742950" lvl="1" indent="-285750">
              <a:lnSpc>
                <a:spcPct val="100000"/>
              </a:lnSpc>
              <a:spcBef>
                <a:spcPts val="0"/>
              </a:spcBef>
              <a:buSzPts val="1800"/>
            </a:pPr>
            <a:r>
              <a:rPr lang="en-US" sz="1600" dirty="0"/>
              <a:t>Copernicus Atmospheric Monitoring System use of satellite aerosol products </a:t>
            </a:r>
          </a:p>
          <a:p>
            <a:pPr marL="742950" lvl="1" indent="-285750">
              <a:lnSpc>
                <a:spcPct val="100000"/>
              </a:lnSpc>
              <a:spcBef>
                <a:spcPts val="0"/>
              </a:spcBef>
              <a:buSzPts val="1800"/>
            </a:pPr>
            <a:endParaRPr lang="en-US" sz="1600" dirty="0">
              <a:latin typeface="Arial" panose="020B0604020202020204" pitchFamily="34" charset="0"/>
              <a:cs typeface="Arial" panose="020B0604020202020204" pitchFamily="34" charset="0"/>
            </a:endParaRPr>
          </a:p>
          <a:p>
            <a:pPr marL="742950" lvl="1" indent="-285750">
              <a:lnSpc>
                <a:spcPct val="100000"/>
              </a:lnSpc>
              <a:spcBef>
                <a:spcPts val="0"/>
              </a:spcBef>
              <a:buSzPts val="1800"/>
            </a:pPr>
            <a:r>
              <a:rPr lang="en-US" sz="1600" dirty="0">
                <a:latin typeface="Arial" panose="020B0604020202020204" pitchFamily="34" charset="0"/>
                <a:cs typeface="Arial" panose="020B0604020202020204" pitchFamily="34" charset="0"/>
              </a:rPr>
              <a:t>Enhancing Air Quality Decision-making Activity in Indian Megacities through Assimilation of NASA Earth Observations and Development of a Decision Support System</a:t>
            </a:r>
          </a:p>
          <a:p>
            <a:pPr marL="742950" lvl="1" indent="-285750">
              <a:lnSpc>
                <a:spcPct val="100000"/>
              </a:lnSpc>
              <a:spcBef>
                <a:spcPts val="0"/>
              </a:spcBef>
              <a:buSzPts val="1800"/>
            </a:pPr>
            <a:endParaRPr lang="en-US" sz="1600" dirty="0"/>
          </a:p>
          <a:p>
            <a:pPr marL="742950" lvl="1" indent="-285750">
              <a:lnSpc>
                <a:spcPct val="100000"/>
              </a:lnSpc>
              <a:spcBef>
                <a:spcPts val="0"/>
              </a:spcBef>
              <a:buSzPts val="1800"/>
            </a:pPr>
            <a:r>
              <a:rPr lang="en-US" sz="1600" dirty="0"/>
              <a:t>Monitoring, Forecasting Air Quality and Building Capacity in Asia through NASA-USAID Partnership</a:t>
            </a:r>
          </a:p>
          <a:p>
            <a:pPr marL="457200" lvl="1" indent="0">
              <a:lnSpc>
                <a:spcPct val="150000"/>
              </a:lnSpc>
              <a:spcBef>
                <a:spcPts val="0"/>
              </a:spcBef>
              <a:buSzPts val="1800"/>
              <a:buNone/>
            </a:pPr>
            <a:endParaRPr lang="en-US" sz="1400" dirty="0"/>
          </a:p>
        </p:txBody>
      </p:sp>
      <p:sp>
        <p:nvSpPr>
          <p:cNvPr id="94" name="Google Shape;94;p11"/>
          <p:cNvSpPr txBox="1">
            <a:spLocks noGrp="1"/>
          </p:cNvSpPr>
          <p:nvPr>
            <p:ph type="title"/>
          </p:nvPr>
        </p:nvSpPr>
        <p:spPr>
          <a:xfrm>
            <a:off x="167039" y="108373"/>
            <a:ext cx="9571546" cy="864586"/>
          </a:xfrm>
          <a:prstGeom prst="rect">
            <a:avLst/>
          </a:prstGeom>
          <a:noFill/>
          <a:ln>
            <a:noFill/>
          </a:ln>
        </p:spPr>
        <p:txBody>
          <a:bodyPr spcFirstLastPara="1" wrap="square" lIns="91425" tIns="45700" rIns="91425" bIns="45700" anchor="t" anchorCtr="0">
            <a:noAutofit/>
          </a:bodyPr>
          <a:lstStyle/>
          <a:p>
            <a:pPr lvl="0"/>
            <a:r>
              <a:rPr lang="en-US" sz="3200" dirty="0"/>
              <a:t>Way Forward: Roadmap for the implementation of the white paper</a:t>
            </a:r>
            <a:endParaRPr sz="3200" dirty="0"/>
          </a:p>
        </p:txBody>
      </p:sp>
    </p:spTree>
    <p:extLst>
      <p:ext uri="{BB962C8B-B14F-4D97-AF65-F5344CB8AC3E}">
        <p14:creationId xmlns:p14="http://schemas.microsoft.com/office/powerpoint/2010/main" val="4028917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7;p53">
            <a:extLst>
              <a:ext uri="{FF2B5EF4-FFF2-40B4-BE49-F238E27FC236}">
                <a16:creationId xmlns:a16="http://schemas.microsoft.com/office/drawing/2014/main" id="{5CE4EDA1-1988-994A-9536-69AFC572FC3E}"/>
              </a:ext>
            </a:extLst>
          </p:cNvPr>
          <p:cNvSpPr txBox="1"/>
          <p:nvPr/>
        </p:nvSpPr>
        <p:spPr>
          <a:xfrm>
            <a:off x="5038791" y="1588287"/>
            <a:ext cx="7008126" cy="1454221"/>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Arial"/>
                <a:cs typeface="Arial"/>
                <a:sym typeface="Arial"/>
              </a:rPr>
              <a:t>GeoXO</a:t>
            </a:r>
            <a:r>
              <a:rPr kumimoji="0" lang="en-US" sz="4400" b="0" i="0" u="none" strike="noStrike" kern="0" cap="none" spc="0" normalizeH="0" baseline="0" noProof="0" dirty="0">
                <a:ln>
                  <a:noFill/>
                </a:ln>
                <a:solidFill>
                  <a:srgbClr val="000000"/>
                </a:solidFill>
                <a:effectLst/>
                <a:uLnTx/>
                <a:uFillTx/>
                <a:latin typeface="Arial"/>
                <a:cs typeface="Arial"/>
                <a:sym typeface="Arial"/>
              </a:rPr>
              <a:t> Atmospheric Composition Capabilities</a:t>
            </a:r>
            <a:endParaRPr kumimoji="0" lang="en-US" sz="49600" b="0" i="0" u="none" strike="noStrike" kern="0" cap="none" spc="0" normalizeH="0" baseline="0" noProof="0" dirty="0">
              <a:ln>
                <a:noFill/>
              </a:ln>
              <a:solidFill>
                <a:srgbClr val="FF0000"/>
              </a:solidFill>
              <a:effectLst/>
              <a:uLnTx/>
              <a:uFillTx/>
              <a:latin typeface="Arial"/>
              <a:cs typeface="Arial"/>
              <a:sym typeface="Arial"/>
            </a:endParaRPr>
          </a:p>
        </p:txBody>
      </p:sp>
      <p:sp>
        <p:nvSpPr>
          <p:cNvPr id="5" name="Google Shape;702;p53">
            <a:extLst>
              <a:ext uri="{FF2B5EF4-FFF2-40B4-BE49-F238E27FC236}">
                <a16:creationId xmlns:a16="http://schemas.microsoft.com/office/drawing/2014/main" id="{CA8B16E1-4B13-4F4B-9151-E12185097568}"/>
              </a:ext>
            </a:extLst>
          </p:cNvPr>
          <p:cNvSpPr txBox="1"/>
          <p:nvPr/>
        </p:nvSpPr>
        <p:spPr>
          <a:xfrm>
            <a:off x="5130648" y="3074215"/>
            <a:ext cx="6481512" cy="42890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Presented by Shobha Kondragunta</a:t>
            </a:r>
            <a:endParaRPr kumimoji="0" lang="sv-SE" sz="3200" b="1" i="0" u="none" strike="noStrike" kern="0" cap="none" spc="0" normalizeH="0" baseline="30000" noProof="0" dirty="0">
              <a:ln>
                <a:noFill/>
              </a:ln>
              <a:solidFill>
                <a:srgbClr val="2F5496"/>
              </a:solidFill>
              <a:effectLst/>
              <a:uLnTx/>
              <a:uFillTx/>
              <a:latin typeface="Calibri"/>
              <a:ea typeface="Calibri"/>
              <a:cs typeface="Calibri"/>
              <a:sym typeface="Calibri"/>
            </a:endParaRPr>
          </a:p>
        </p:txBody>
      </p:sp>
      <p:sp>
        <p:nvSpPr>
          <p:cNvPr id="3" name="Rectangle 2"/>
          <p:cNvSpPr/>
          <p:nvPr/>
        </p:nvSpPr>
        <p:spPr>
          <a:xfrm>
            <a:off x="304801" y="6391673"/>
            <a:ext cx="4419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Disclaimer: The scientific results and conclusions, as well as any views or opinions expressed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herein, are those of the author(s) and do not necessarily reflect those of NOAA 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the Department of Commerce.</a:t>
            </a:r>
          </a:p>
        </p:txBody>
      </p:sp>
      <p:pic>
        <p:nvPicPr>
          <p:cNvPr id="6" name="Picture 5">
            <a:extLst>
              <a:ext uri="{FF2B5EF4-FFF2-40B4-BE49-F238E27FC236}">
                <a16:creationId xmlns:a16="http://schemas.microsoft.com/office/drawing/2014/main" id="{2ACCA07C-1D05-41A2-AA2D-55B246B3D414}"/>
              </a:ext>
            </a:extLst>
          </p:cNvPr>
          <p:cNvPicPr>
            <a:picLocks noChangeAspect="1"/>
          </p:cNvPicPr>
          <p:nvPr/>
        </p:nvPicPr>
        <p:blipFill>
          <a:blip r:embed="rId3"/>
          <a:stretch>
            <a:fillRect/>
          </a:stretch>
        </p:blipFill>
        <p:spPr>
          <a:xfrm>
            <a:off x="9713976" y="-293913"/>
            <a:ext cx="2478024" cy="1914837"/>
          </a:xfrm>
          <a:prstGeom prst="rect">
            <a:avLst/>
          </a:prstGeom>
        </p:spPr>
      </p:pic>
      <p:pic>
        <p:nvPicPr>
          <p:cNvPr id="7" name="Picture 6">
            <a:extLst>
              <a:ext uri="{FF2B5EF4-FFF2-40B4-BE49-F238E27FC236}">
                <a16:creationId xmlns:a16="http://schemas.microsoft.com/office/drawing/2014/main" id="{27FD5839-BC24-4E20-B469-C76BF5DA1276}"/>
              </a:ext>
            </a:extLst>
          </p:cNvPr>
          <p:cNvPicPr>
            <a:picLocks noChangeAspect="1"/>
          </p:cNvPicPr>
          <p:nvPr/>
        </p:nvPicPr>
        <p:blipFill>
          <a:blip r:embed="rId4"/>
          <a:stretch>
            <a:fillRect/>
          </a:stretch>
        </p:blipFill>
        <p:spPr>
          <a:xfrm>
            <a:off x="4814314" y="4484914"/>
            <a:ext cx="2545548" cy="2373086"/>
          </a:xfrm>
          <a:prstGeom prst="rect">
            <a:avLst/>
          </a:prstGeom>
        </p:spPr>
      </p:pic>
      <p:pic>
        <p:nvPicPr>
          <p:cNvPr id="8" name="Picture 7">
            <a:extLst>
              <a:ext uri="{FF2B5EF4-FFF2-40B4-BE49-F238E27FC236}">
                <a16:creationId xmlns:a16="http://schemas.microsoft.com/office/drawing/2014/main" id="{E743D714-B57F-4A03-B303-5089D088C0FE}"/>
              </a:ext>
            </a:extLst>
          </p:cNvPr>
          <p:cNvPicPr>
            <a:picLocks noChangeAspect="1"/>
          </p:cNvPicPr>
          <p:nvPr/>
        </p:nvPicPr>
        <p:blipFill>
          <a:blip r:embed="rId5"/>
          <a:stretch>
            <a:fillRect/>
          </a:stretch>
        </p:blipFill>
        <p:spPr>
          <a:xfrm>
            <a:off x="7359862" y="4464093"/>
            <a:ext cx="2189699" cy="2414728"/>
          </a:xfrm>
          <a:prstGeom prst="rect">
            <a:avLst/>
          </a:prstGeom>
        </p:spPr>
      </p:pic>
      <p:pic>
        <p:nvPicPr>
          <p:cNvPr id="9" name="Picture 8">
            <a:extLst>
              <a:ext uri="{FF2B5EF4-FFF2-40B4-BE49-F238E27FC236}">
                <a16:creationId xmlns:a16="http://schemas.microsoft.com/office/drawing/2014/main" id="{3B695641-26F4-4630-8E3D-6B4E50C51B20}"/>
              </a:ext>
            </a:extLst>
          </p:cNvPr>
          <p:cNvPicPr>
            <a:picLocks noChangeAspect="1"/>
          </p:cNvPicPr>
          <p:nvPr/>
        </p:nvPicPr>
        <p:blipFill>
          <a:blip r:embed="rId6"/>
          <a:stretch>
            <a:fillRect/>
          </a:stretch>
        </p:blipFill>
        <p:spPr>
          <a:xfrm>
            <a:off x="9549561" y="4464093"/>
            <a:ext cx="2261024" cy="2417328"/>
          </a:xfrm>
          <a:prstGeom prst="rect">
            <a:avLst/>
          </a:prstGeom>
        </p:spPr>
      </p:pic>
      <p:sp>
        <p:nvSpPr>
          <p:cNvPr id="11" name="TextBox 10">
            <a:extLst>
              <a:ext uri="{FF2B5EF4-FFF2-40B4-BE49-F238E27FC236}">
                <a16:creationId xmlns:a16="http://schemas.microsoft.com/office/drawing/2014/main" id="{071BF8AB-EC32-4BD0-BC24-353DC3B6BCB7}"/>
              </a:ext>
            </a:extLst>
          </p:cNvPr>
          <p:cNvSpPr txBox="1"/>
          <p:nvPr/>
        </p:nvSpPr>
        <p:spPr>
          <a:xfrm>
            <a:off x="4724401" y="4100443"/>
            <a:ext cx="25455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Joanna Joiner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Instrument Scientist</a:t>
            </a:r>
          </a:p>
        </p:txBody>
      </p:sp>
      <p:sp>
        <p:nvSpPr>
          <p:cNvPr id="12" name="TextBox 11">
            <a:extLst>
              <a:ext uri="{FF2B5EF4-FFF2-40B4-BE49-F238E27FC236}">
                <a16:creationId xmlns:a16="http://schemas.microsoft.com/office/drawing/2014/main" id="{3FEE075D-62EF-4B70-A8F1-D2B0E0C6E0AF}"/>
              </a:ext>
            </a:extLst>
          </p:cNvPr>
          <p:cNvSpPr txBox="1"/>
          <p:nvPr/>
        </p:nvSpPr>
        <p:spPr>
          <a:xfrm>
            <a:off x="7269949" y="4097843"/>
            <a:ext cx="26914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Shobha Kondragunta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Product Scientist</a:t>
            </a:r>
          </a:p>
        </p:txBody>
      </p:sp>
      <p:sp>
        <p:nvSpPr>
          <p:cNvPr id="13" name="TextBox 12">
            <a:extLst>
              <a:ext uri="{FF2B5EF4-FFF2-40B4-BE49-F238E27FC236}">
                <a16:creationId xmlns:a16="http://schemas.microsoft.com/office/drawing/2014/main" id="{0705F78F-6C56-4602-A87E-684D264C1227}"/>
              </a:ext>
            </a:extLst>
          </p:cNvPr>
          <p:cNvSpPr txBox="1"/>
          <p:nvPr/>
        </p:nvSpPr>
        <p:spPr>
          <a:xfrm>
            <a:off x="9502556" y="4100443"/>
            <a:ext cx="25455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Greg Frost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User Scientist</a:t>
            </a:r>
          </a:p>
        </p:txBody>
      </p:sp>
    </p:spTree>
    <p:extLst>
      <p:ext uri="{BB962C8B-B14F-4D97-AF65-F5344CB8AC3E}">
        <p14:creationId xmlns:p14="http://schemas.microsoft.com/office/powerpoint/2010/main" val="1820120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a:extLst>
              <a:ext uri="{FF2B5EF4-FFF2-40B4-BE49-F238E27FC236}">
                <a16:creationId xmlns:a16="http://schemas.microsoft.com/office/drawing/2014/main" id="{3C3196E3-FF02-4339-A097-22FEC63B7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823214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E12B086-7E96-4842-8A51-26471D1FBC6D}"/>
              </a:ext>
            </a:extLst>
          </p:cNvPr>
          <p:cNvPicPr>
            <a:picLocks noChangeAspect="1"/>
          </p:cNvPicPr>
          <p:nvPr/>
        </p:nvPicPr>
        <p:blipFill rotWithShape="1">
          <a:blip r:embed="rId4"/>
          <a:srcRect l="31693" t="24739" r="32664" b="27872"/>
          <a:stretch/>
        </p:blipFill>
        <p:spPr>
          <a:xfrm>
            <a:off x="8581850" y="-9915"/>
            <a:ext cx="3610150" cy="2999985"/>
          </a:xfrm>
          <a:prstGeom prst="rect">
            <a:avLst/>
          </a:prstGeom>
        </p:spPr>
      </p:pic>
      <p:pic>
        <p:nvPicPr>
          <p:cNvPr id="13" name="Picture 12">
            <a:extLst>
              <a:ext uri="{FF2B5EF4-FFF2-40B4-BE49-F238E27FC236}">
                <a16:creationId xmlns:a16="http://schemas.microsoft.com/office/drawing/2014/main" id="{E170B2C1-E4DA-482A-BF7F-63241BA65A95}"/>
              </a:ext>
            </a:extLst>
          </p:cNvPr>
          <p:cNvPicPr>
            <a:picLocks noChangeAspect="1"/>
          </p:cNvPicPr>
          <p:nvPr/>
        </p:nvPicPr>
        <p:blipFill>
          <a:blip r:embed="rId5"/>
          <a:stretch>
            <a:fillRect/>
          </a:stretch>
        </p:blipFill>
        <p:spPr>
          <a:xfrm>
            <a:off x="8980819" y="3257596"/>
            <a:ext cx="2985104" cy="2999985"/>
          </a:xfrm>
          <a:prstGeom prst="rect">
            <a:avLst/>
          </a:prstGeom>
        </p:spPr>
      </p:pic>
    </p:spTree>
    <p:extLst>
      <p:ext uri="{BB962C8B-B14F-4D97-AF65-F5344CB8AC3E}">
        <p14:creationId xmlns:p14="http://schemas.microsoft.com/office/powerpoint/2010/main" val="311937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8"/>
          <p:cNvSpPr txBox="1">
            <a:spLocks noGrp="1"/>
          </p:cNvSpPr>
          <p:nvPr>
            <p:ph type="title"/>
          </p:nvPr>
        </p:nvSpPr>
        <p:spPr>
          <a:xfrm>
            <a:off x="1140600" y="96614"/>
            <a:ext cx="9910800" cy="1325600"/>
          </a:xfrm>
          <a:prstGeom prst="rect">
            <a:avLst/>
          </a:prstGeom>
          <a:noFill/>
          <a:ln>
            <a:noFill/>
          </a:ln>
        </p:spPr>
        <p:txBody>
          <a:bodyPr spcFirstLastPara="1" vert="horz" wrap="square" lIns="91433" tIns="45700" rIns="91433" bIns="45700" rtlCol="0" anchor="ctr" anchorCtr="0">
            <a:noAutofit/>
          </a:bodyPr>
          <a:lstStyle/>
          <a:p>
            <a:pPr algn="ctr">
              <a:spcBef>
                <a:spcPts val="0"/>
              </a:spcBef>
              <a:buClr>
                <a:schemeClr val="dk1"/>
              </a:buClr>
              <a:buSzPts val="1400"/>
            </a:pPr>
            <a:r>
              <a:rPr lang="en-US" dirty="0">
                <a:latin typeface="Calibri Light" panose="020F0302020204030204" pitchFamily="34" charset="0"/>
                <a:ea typeface="Candara"/>
                <a:cs typeface="Calibri Light" panose="020F0302020204030204" pitchFamily="34" charset="0"/>
                <a:sym typeface="Candara"/>
              </a:rPr>
              <a:t>NOAA’s Legacy of </a:t>
            </a:r>
            <a:r>
              <a:rPr lang="en" dirty="0">
                <a:latin typeface="Calibri Light" panose="020F0302020204030204" pitchFamily="34" charset="0"/>
                <a:ea typeface="Candara"/>
                <a:cs typeface="Calibri Light" panose="020F0302020204030204" pitchFamily="34" charset="0"/>
                <a:sym typeface="Candara"/>
              </a:rPr>
              <a:t>Geostationary </a:t>
            </a:r>
            <a:endParaRPr dirty="0">
              <a:latin typeface="Calibri Light" panose="020F0302020204030204" pitchFamily="34" charset="0"/>
              <a:ea typeface="Candara"/>
              <a:cs typeface="Calibri Light" panose="020F0302020204030204" pitchFamily="34" charset="0"/>
              <a:sym typeface="Candara"/>
            </a:endParaRPr>
          </a:p>
          <a:p>
            <a:pPr algn="ctr">
              <a:spcBef>
                <a:spcPts val="0"/>
              </a:spcBef>
              <a:buClr>
                <a:schemeClr val="dk1"/>
              </a:buClr>
              <a:buSzPts val="1400"/>
            </a:pPr>
            <a:r>
              <a:rPr lang="en" dirty="0">
                <a:latin typeface="Calibri Light" panose="020F0302020204030204" pitchFamily="34" charset="0"/>
                <a:ea typeface="Candara"/>
                <a:cs typeface="Calibri Light" panose="020F0302020204030204" pitchFamily="34" charset="0"/>
                <a:sym typeface="Candara"/>
              </a:rPr>
              <a:t>Operational Environmental Satellites</a:t>
            </a:r>
            <a:endParaRPr dirty="0">
              <a:latin typeface="Calibri Light" panose="020F0302020204030204" pitchFamily="34" charset="0"/>
              <a:ea typeface="Candara"/>
              <a:cs typeface="Calibri Light" panose="020F0302020204030204" pitchFamily="34" charset="0"/>
              <a:sym typeface="Candara"/>
            </a:endParaRPr>
          </a:p>
        </p:txBody>
      </p:sp>
      <p:pic>
        <p:nvPicPr>
          <p:cNvPr id="196" name="Google Shape;196;p38"/>
          <p:cNvPicPr preferRelativeResize="0"/>
          <p:nvPr/>
        </p:nvPicPr>
        <p:blipFill rotWithShape="1">
          <a:blip r:embed="rId3">
            <a:alphaModFix/>
          </a:blip>
          <a:srcRect/>
          <a:stretch/>
        </p:blipFill>
        <p:spPr>
          <a:xfrm>
            <a:off x="1024417" y="1149251"/>
            <a:ext cx="10143168" cy="5704100"/>
          </a:xfrm>
          <a:prstGeom prst="rect">
            <a:avLst/>
          </a:prstGeom>
          <a:noFill/>
          <a:ln>
            <a:noFill/>
          </a:ln>
        </p:spPr>
      </p:pic>
      <p:sp>
        <p:nvSpPr>
          <p:cNvPr id="197" name="Google Shape;197;p38"/>
          <p:cNvSpPr txBox="1"/>
          <p:nvPr/>
        </p:nvSpPr>
        <p:spPr>
          <a:xfrm>
            <a:off x="1651925" y="2640926"/>
            <a:ext cx="1056800" cy="615539"/>
          </a:xfrm>
          <a:prstGeom prst="rect">
            <a:avLst/>
          </a:prstGeom>
          <a:noFill/>
          <a:ln>
            <a:noFill/>
          </a:ln>
        </p:spPr>
        <p:txBody>
          <a:bodyPr spcFirstLastPara="1" wrap="square" lIns="91433" tIns="91433" rIns="91433" bIns="9143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100"/>
              <a:buFontTx/>
              <a:buNone/>
              <a:tabLst/>
              <a:defRPr/>
            </a:pPr>
            <a:r>
              <a:rPr kumimoji="0" lang="en" sz="2800" b="1" i="0" u="none" strike="noStrike" kern="1200" cap="none" spc="0" normalizeH="0" baseline="0" noProof="0">
                <a:ln>
                  <a:noFill/>
                </a:ln>
                <a:solidFill>
                  <a:srgbClr val="000000"/>
                </a:solidFill>
                <a:effectLst/>
                <a:uLnTx/>
                <a:uFillTx/>
                <a:latin typeface="Arial"/>
                <a:ea typeface="Arial"/>
                <a:cs typeface="Arial"/>
                <a:sym typeface="Arial"/>
              </a:rPr>
              <a:t>1975</a:t>
            </a:r>
            <a:endParaRPr kumimoji="0" sz="2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8" name="Google Shape;198;p38"/>
          <p:cNvSpPr txBox="1"/>
          <p:nvPr/>
        </p:nvSpPr>
        <p:spPr>
          <a:xfrm>
            <a:off x="2789175" y="3693500"/>
            <a:ext cx="1056800" cy="615539"/>
          </a:xfrm>
          <a:prstGeom prst="rect">
            <a:avLst/>
          </a:prstGeom>
          <a:noFill/>
          <a:ln>
            <a:noFill/>
          </a:ln>
        </p:spPr>
        <p:txBody>
          <a:bodyPr spcFirstLastPara="1" wrap="square" lIns="91433" tIns="91433" rIns="91433" bIns="9143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100"/>
              <a:buFontTx/>
              <a:buNone/>
              <a:tabLst/>
              <a:defRPr/>
            </a:pPr>
            <a:r>
              <a:rPr kumimoji="0" lang="en" sz="2800" b="1" i="0" u="none" strike="noStrike" kern="1200" cap="none" spc="0" normalizeH="0" baseline="0" noProof="0">
                <a:ln>
                  <a:noFill/>
                </a:ln>
                <a:solidFill>
                  <a:srgbClr val="000000"/>
                </a:solidFill>
                <a:effectLst/>
                <a:uLnTx/>
                <a:uFillTx/>
                <a:latin typeface="Arial"/>
                <a:ea typeface="Arial"/>
                <a:cs typeface="Arial"/>
                <a:sym typeface="Arial"/>
              </a:rPr>
              <a:t>1980</a:t>
            </a:r>
            <a:endParaRPr kumimoji="0" sz="2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9" name="Google Shape;199;p38"/>
          <p:cNvSpPr txBox="1"/>
          <p:nvPr/>
        </p:nvSpPr>
        <p:spPr>
          <a:xfrm>
            <a:off x="3980100" y="2640926"/>
            <a:ext cx="1056800" cy="615539"/>
          </a:xfrm>
          <a:prstGeom prst="rect">
            <a:avLst/>
          </a:prstGeom>
          <a:noFill/>
          <a:ln>
            <a:noFill/>
          </a:ln>
        </p:spPr>
        <p:txBody>
          <a:bodyPr spcFirstLastPara="1" wrap="square" lIns="91433" tIns="91433" rIns="91433" bIns="9143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100"/>
              <a:buFontTx/>
              <a:buNone/>
              <a:tabLst/>
              <a:defRPr/>
            </a:pPr>
            <a:r>
              <a:rPr kumimoji="0" lang="en" sz="2800" b="1" i="0" u="none" strike="noStrike" kern="1200" cap="none" spc="0" normalizeH="0" baseline="0" noProof="0">
                <a:ln>
                  <a:noFill/>
                </a:ln>
                <a:solidFill>
                  <a:srgbClr val="000000"/>
                </a:solidFill>
                <a:effectLst/>
                <a:uLnTx/>
                <a:uFillTx/>
                <a:latin typeface="Arial"/>
                <a:ea typeface="Arial"/>
                <a:cs typeface="Arial"/>
                <a:sym typeface="Arial"/>
              </a:rPr>
              <a:t>1994</a:t>
            </a:r>
            <a:endParaRPr kumimoji="0" sz="2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0" name="Google Shape;200;p38"/>
          <p:cNvSpPr txBox="1"/>
          <p:nvPr/>
        </p:nvSpPr>
        <p:spPr>
          <a:xfrm>
            <a:off x="5206875" y="3693500"/>
            <a:ext cx="1056800" cy="615539"/>
          </a:xfrm>
          <a:prstGeom prst="rect">
            <a:avLst/>
          </a:prstGeom>
          <a:noFill/>
          <a:ln>
            <a:noFill/>
          </a:ln>
        </p:spPr>
        <p:txBody>
          <a:bodyPr spcFirstLastPara="1" wrap="square" lIns="91433" tIns="91433" rIns="91433" bIns="9143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100"/>
              <a:buFontTx/>
              <a:buNone/>
              <a:tabLst/>
              <a:defRPr/>
            </a:pPr>
            <a:r>
              <a:rPr kumimoji="0" lang="en" sz="2800" b="1" i="0" u="none" strike="noStrike" kern="1200" cap="none" spc="0" normalizeH="0" baseline="0" noProof="0">
                <a:ln>
                  <a:noFill/>
                </a:ln>
                <a:solidFill>
                  <a:srgbClr val="000000"/>
                </a:solidFill>
                <a:effectLst/>
                <a:uLnTx/>
                <a:uFillTx/>
                <a:latin typeface="Arial"/>
                <a:ea typeface="Arial"/>
                <a:cs typeface="Arial"/>
                <a:sym typeface="Arial"/>
              </a:rPr>
              <a:t>2006</a:t>
            </a:r>
            <a:endParaRPr kumimoji="0" sz="2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1" name="Google Shape;201;p38"/>
          <p:cNvSpPr txBox="1"/>
          <p:nvPr/>
        </p:nvSpPr>
        <p:spPr>
          <a:xfrm>
            <a:off x="6433625" y="2640926"/>
            <a:ext cx="1056800" cy="615539"/>
          </a:xfrm>
          <a:prstGeom prst="rect">
            <a:avLst/>
          </a:prstGeom>
          <a:noFill/>
          <a:ln>
            <a:noFill/>
          </a:ln>
        </p:spPr>
        <p:txBody>
          <a:bodyPr spcFirstLastPara="1" wrap="square" lIns="91433" tIns="91433" rIns="91433" bIns="9143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100"/>
              <a:buFontTx/>
              <a:buNone/>
              <a:tabLst/>
              <a:defRPr/>
            </a:pPr>
            <a:r>
              <a:rPr kumimoji="0" lang="en" sz="2800" b="1" i="0" u="none" strike="noStrike" kern="1200" cap="none" spc="0" normalizeH="0" baseline="0" noProof="0">
                <a:ln>
                  <a:noFill/>
                </a:ln>
                <a:solidFill>
                  <a:srgbClr val="000000"/>
                </a:solidFill>
                <a:effectLst/>
                <a:uLnTx/>
                <a:uFillTx/>
                <a:latin typeface="Arial"/>
                <a:ea typeface="Arial"/>
                <a:cs typeface="Arial"/>
                <a:sym typeface="Arial"/>
              </a:rPr>
              <a:t>2016</a:t>
            </a:r>
            <a:endParaRPr kumimoji="0" sz="2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2" name="Google Shape;202;p38"/>
          <p:cNvSpPr txBox="1"/>
          <p:nvPr/>
        </p:nvSpPr>
        <p:spPr>
          <a:xfrm>
            <a:off x="7624575" y="3693500"/>
            <a:ext cx="1056800" cy="615539"/>
          </a:xfrm>
          <a:prstGeom prst="rect">
            <a:avLst/>
          </a:prstGeom>
          <a:noFill/>
          <a:ln>
            <a:noFill/>
          </a:ln>
        </p:spPr>
        <p:txBody>
          <a:bodyPr spcFirstLastPara="1" wrap="square" lIns="91433" tIns="91433" rIns="91433" bIns="9143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100"/>
              <a:buFontTx/>
              <a:buNone/>
              <a:tabLst/>
              <a:defRPr/>
            </a:pPr>
            <a:r>
              <a:rPr kumimoji="0" lang="en" sz="2800" b="1" i="0" u="none" strike="noStrike" kern="1200" cap="none" spc="0" normalizeH="0" baseline="0" noProof="0">
                <a:ln>
                  <a:noFill/>
                </a:ln>
                <a:solidFill>
                  <a:srgbClr val="000000"/>
                </a:solidFill>
                <a:effectLst/>
                <a:uLnTx/>
                <a:uFillTx/>
                <a:latin typeface="Arial"/>
                <a:ea typeface="Arial"/>
                <a:cs typeface="Arial"/>
                <a:sym typeface="Arial"/>
              </a:rPr>
              <a:t>2032</a:t>
            </a:r>
            <a:endParaRPr kumimoji="0" sz="2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 name="Slide Number Placeholder 2">
            <a:extLst>
              <a:ext uri="{FF2B5EF4-FFF2-40B4-BE49-F238E27FC236}">
                <a16:creationId xmlns:a16="http://schemas.microsoft.com/office/drawing/2014/main" id="{56E8BE23-5FC7-4869-A9CF-B2BCDE7BA99A}"/>
              </a:ext>
            </a:extLst>
          </p:cNvPr>
          <p:cNvSpPr>
            <a:spLocks noGrp="1"/>
          </p:cNvSpPr>
          <p:nvPr>
            <p:ph type="sldNum" sz="quarter" idx="12"/>
          </p:nvPr>
        </p:nvSpPr>
        <p:spPr>
          <a:xfrm>
            <a:off x="9303787" y="646127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35BBC-6D4D-4499-ABE4-AFD1D306B3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54665"/>
    </mc:Choice>
    <mc:Fallback xmlns="">
      <p:transition spd="slow" advTm="5466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0513" y="-16868"/>
            <a:ext cx="11290974" cy="919033"/>
          </a:xfrm>
        </p:spPr>
        <p:txBody>
          <a:bodyPr>
            <a:noAutofit/>
          </a:bodyPr>
          <a:lstStyle/>
          <a:p>
            <a:pPr algn="ctr"/>
            <a:r>
              <a:rPr lang="en-US" sz="3600" dirty="0"/>
              <a:t>Atmospheric Composition: A Multi-Instrument Synergy</a:t>
            </a:r>
          </a:p>
        </p:txBody>
      </p:sp>
      <p:sp>
        <p:nvSpPr>
          <p:cNvPr id="6" name="Slide Number Placeholder 5"/>
          <p:cNvSpPr>
            <a:spLocks noGrp="1"/>
          </p:cNvSpPr>
          <p:nvPr>
            <p:ph type="sldNum" sz="quarter" idx="12"/>
          </p:nvPr>
        </p:nvSpPr>
        <p:spPr>
          <a:xfrm>
            <a:off x="9344926" y="643402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35BBC-6D4D-4499-ABE4-AFD1D306B3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EF167E46-A30A-4744-A340-AB5DC8035E92}"/>
              </a:ext>
            </a:extLst>
          </p:cNvPr>
          <p:cNvGrpSpPr>
            <a:grpSpLocks noChangeAspect="1"/>
          </p:cNvGrpSpPr>
          <p:nvPr/>
        </p:nvGrpSpPr>
        <p:grpSpPr>
          <a:xfrm>
            <a:off x="8449291" y="4739178"/>
            <a:ext cx="2935406" cy="2152632"/>
            <a:chOff x="8490884" y="1868933"/>
            <a:chExt cx="3229582" cy="2368361"/>
          </a:xfrm>
        </p:grpSpPr>
        <p:pic>
          <p:nvPicPr>
            <p:cNvPr id="8" name="Picture 7">
              <a:extLst>
                <a:ext uri="{FF2B5EF4-FFF2-40B4-BE49-F238E27FC236}">
                  <a16:creationId xmlns:a16="http://schemas.microsoft.com/office/drawing/2014/main" id="{164FAACB-1DE2-48EB-BECC-3E1B35BB2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0884" y="1868933"/>
              <a:ext cx="3229582" cy="2368361"/>
            </a:xfrm>
            <a:prstGeom prst="rect">
              <a:avLst/>
            </a:prstGeom>
          </p:spPr>
        </p:pic>
        <p:sp>
          <p:nvSpPr>
            <p:cNvPr id="9" name="Google Shape;367;p28">
              <a:extLst>
                <a:ext uri="{FF2B5EF4-FFF2-40B4-BE49-F238E27FC236}">
                  <a16:creationId xmlns:a16="http://schemas.microsoft.com/office/drawing/2014/main" id="{287316F1-957B-4229-B2D5-2C9EE379EC15}"/>
                </a:ext>
              </a:extLst>
            </p:cNvPr>
            <p:cNvSpPr txBox="1"/>
            <p:nvPr/>
          </p:nvSpPr>
          <p:spPr>
            <a:xfrm>
              <a:off x="8687447" y="1937980"/>
              <a:ext cx="2836455" cy="342981"/>
            </a:xfrm>
            <a:prstGeom prst="rect">
              <a:avLst/>
            </a:prstGeom>
            <a:solidFill>
              <a:schemeClr val="bg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Calibri"/>
                  <a:cs typeface="Calibri"/>
                  <a:sym typeface="Calibri"/>
                </a:rPr>
                <a:t>OMI NO</a:t>
              </a:r>
              <a:r>
                <a:rPr kumimoji="0" lang="en-US" sz="1000" b="1" i="0" u="none" strike="noStrike" kern="1200" cap="none" spc="0" normalizeH="0" baseline="-25000" noProof="0" dirty="0">
                  <a:ln>
                    <a:noFill/>
                  </a:ln>
                  <a:solidFill>
                    <a:prstClr val="black"/>
                  </a:solidFill>
                  <a:effectLst/>
                  <a:uLnTx/>
                  <a:uFillTx/>
                  <a:latin typeface="Calibri"/>
                  <a:ea typeface="Calibri"/>
                  <a:cs typeface="Calibri"/>
                  <a:sym typeface="Calibri"/>
                </a:rPr>
                <a:t>2</a:t>
              </a:r>
              <a:r>
                <a:rPr kumimoji="0" lang="en-US" sz="1000" b="1" i="0" u="none" strike="noStrike" kern="1200" cap="none" spc="0" normalizeH="0" baseline="0" noProof="0" dirty="0">
                  <a:ln>
                    <a:noFill/>
                  </a:ln>
                  <a:solidFill>
                    <a:prstClr val="black"/>
                  </a:solidFill>
                  <a:effectLst/>
                  <a:uLnTx/>
                  <a:uFillTx/>
                  <a:latin typeface="Calibri"/>
                  <a:ea typeface="Calibri"/>
                  <a:cs typeface="Calibri"/>
                  <a:sym typeface="Calibri"/>
                </a:rPr>
                <a:t> over TEMPO field of regard</a:t>
              </a:r>
              <a:endParaRPr kumimoji="0" sz="10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sp>
        <p:nvSpPr>
          <p:cNvPr id="10" name="Rectangle 9">
            <a:extLst>
              <a:ext uri="{FF2B5EF4-FFF2-40B4-BE49-F238E27FC236}">
                <a16:creationId xmlns:a16="http://schemas.microsoft.com/office/drawing/2014/main" id="{9571146C-F2B0-4838-AFAB-A829771F010C}"/>
              </a:ext>
            </a:extLst>
          </p:cNvPr>
          <p:cNvSpPr/>
          <p:nvPr/>
        </p:nvSpPr>
        <p:spPr>
          <a:xfrm>
            <a:off x="5732264" y="943236"/>
            <a:ext cx="2777855"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a:cs typeface="Calibri" panose="020F0502020204030204" pitchFamily="34" charset="0"/>
                <a:sym typeface="Calibri"/>
              </a:rPr>
              <a:t>Vis/IR Imager (GXI)</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Fire detection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Fire radiative power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Aerosol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Aerosol optical depth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Aerosol concentration </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 name="Rectangle 10">
            <a:extLst>
              <a:ext uri="{FF2B5EF4-FFF2-40B4-BE49-F238E27FC236}">
                <a16:creationId xmlns:a16="http://schemas.microsoft.com/office/drawing/2014/main" id="{139DFBA0-5E82-4DCB-9841-53EFF7325063}"/>
              </a:ext>
            </a:extLst>
          </p:cNvPr>
          <p:cNvSpPr/>
          <p:nvPr/>
        </p:nvSpPr>
        <p:spPr>
          <a:xfrm>
            <a:off x="5732264" y="2652339"/>
            <a:ext cx="282891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a:cs typeface="Calibri" panose="020F0502020204030204" pitchFamily="34" charset="0"/>
                <a:sym typeface="Calibri"/>
              </a:rPr>
              <a:t>IR Sounder (GXS)</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Ozone</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Calibri"/>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Carbon monoxide</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Calibri"/>
              </a:rPr>
              <a:t>Carbon dioxide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Calibri"/>
              </a:rPr>
              <a:t>Ammonia</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p:txBody>
      </p:sp>
      <p:grpSp>
        <p:nvGrpSpPr>
          <p:cNvPr id="17" name="Group 16">
            <a:extLst>
              <a:ext uri="{FF2B5EF4-FFF2-40B4-BE49-F238E27FC236}">
                <a16:creationId xmlns:a16="http://schemas.microsoft.com/office/drawing/2014/main" id="{85A3B089-2A69-432A-AEF7-4F6C8FD01017}"/>
              </a:ext>
            </a:extLst>
          </p:cNvPr>
          <p:cNvGrpSpPr>
            <a:grpSpLocks noChangeAspect="1"/>
          </p:cNvGrpSpPr>
          <p:nvPr/>
        </p:nvGrpSpPr>
        <p:grpSpPr>
          <a:xfrm>
            <a:off x="8407097" y="2749930"/>
            <a:ext cx="3105203" cy="1582174"/>
            <a:chOff x="8393153" y="2453269"/>
            <a:chExt cx="3695958" cy="1883177"/>
          </a:xfrm>
        </p:grpSpPr>
        <p:pic>
          <p:nvPicPr>
            <p:cNvPr id="18" name="Picture 17">
              <a:extLst>
                <a:ext uri="{FF2B5EF4-FFF2-40B4-BE49-F238E27FC236}">
                  <a16:creationId xmlns:a16="http://schemas.microsoft.com/office/drawing/2014/main" id="{8DF68BB7-6787-452C-AE8A-92DB4970766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393153" y="2453269"/>
              <a:ext cx="3695958" cy="1883177"/>
            </a:xfrm>
            <a:prstGeom prst="rect">
              <a:avLst/>
            </a:prstGeom>
            <a:ln>
              <a:solidFill>
                <a:schemeClr val="accent1"/>
              </a:solidFill>
            </a:ln>
          </p:spPr>
        </p:pic>
        <p:sp>
          <p:nvSpPr>
            <p:cNvPr id="19" name="Google Shape;367;p28">
              <a:extLst>
                <a:ext uri="{FF2B5EF4-FFF2-40B4-BE49-F238E27FC236}">
                  <a16:creationId xmlns:a16="http://schemas.microsoft.com/office/drawing/2014/main" id="{17F39CE4-5870-42C7-8A48-79BCCAE835CE}"/>
                </a:ext>
              </a:extLst>
            </p:cNvPr>
            <p:cNvSpPr txBox="1"/>
            <p:nvPr/>
          </p:nvSpPr>
          <p:spPr>
            <a:xfrm>
              <a:off x="8393153" y="4047402"/>
              <a:ext cx="3382258" cy="289044"/>
            </a:xfrm>
            <a:prstGeom prst="rect">
              <a:avLst/>
            </a:prstGeom>
            <a:solidFill>
              <a:schemeClr val="bg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Calibri"/>
                  <a:cs typeface="Calibri"/>
                  <a:sym typeface="Calibri"/>
                </a:rPr>
                <a:t>CO total column, </a:t>
              </a:r>
              <a:r>
                <a:rPr kumimoji="0" lang="en-US" sz="1000" b="1" i="0" u="none" strike="noStrike" kern="1200" cap="none" spc="0" normalizeH="0" baseline="0" noProof="0" dirty="0" err="1">
                  <a:ln>
                    <a:noFill/>
                  </a:ln>
                  <a:solidFill>
                    <a:prstClr val="black"/>
                  </a:solidFill>
                  <a:effectLst/>
                  <a:uLnTx/>
                  <a:uFillTx/>
                  <a:latin typeface="Calibri"/>
                  <a:ea typeface="Calibri"/>
                  <a:cs typeface="Calibri"/>
                  <a:sym typeface="Calibri"/>
                </a:rPr>
                <a:t>CrIS</a:t>
              </a:r>
              <a:r>
                <a:rPr kumimoji="0" lang="en-US" sz="1000" b="1" i="0" u="none" strike="noStrike" kern="1200" cap="none" spc="0" normalizeH="0" baseline="0" noProof="0" dirty="0">
                  <a:ln>
                    <a:noFill/>
                  </a:ln>
                  <a:solidFill>
                    <a:prstClr val="black"/>
                  </a:solidFill>
                  <a:effectLst/>
                  <a:uLnTx/>
                  <a:uFillTx/>
                  <a:latin typeface="Calibri"/>
                  <a:ea typeface="Calibri"/>
                  <a:cs typeface="Calibri"/>
                  <a:sym typeface="Calibri"/>
                </a:rPr>
                <a:t> on NOAA-20, 14 Sep 2020</a:t>
              </a:r>
              <a:endParaRPr kumimoji="0" sz="10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sp>
        <p:nvSpPr>
          <p:cNvPr id="12" name="Rectangle 11">
            <a:extLst>
              <a:ext uri="{FF2B5EF4-FFF2-40B4-BE49-F238E27FC236}">
                <a16:creationId xmlns:a16="http://schemas.microsoft.com/office/drawing/2014/main" id="{143A7894-3511-4A37-BEF2-66793D66A5A1}"/>
              </a:ext>
            </a:extLst>
          </p:cNvPr>
          <p:cNvSpPr/>
          <p:nvPr/>
        </p:nvSpPr>
        <p:spPr>
          <a:xfrm>
            <a:off x="5735724" y="4176335"/>
            <a:ext cx="2802896"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a:cs typeface="Calibri" panose="020F0502020204030204" pitchFamily="34" charset="0"/>
                <a:sym typeface="Calibri"/>
              </a:rPr>
              <a:t>UV/Vis Spectrometer (ACX)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a:cs typeface="Calibri" panose="020F0502020204030204" pitchFamily="34" charset="0"/>
                <a:sym typeface="Calibri"/>
              </a:rPr>
              <a:t>(TEMPO analog)</a:t>
            </a:r>
            <a:endParaRPr kumimoji="0" lang="en-US" sz="1800" b="1" i="1"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Calibri"/>
              </a:rPr>
              <a:t>Ozone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Calibri"/>
              </a:rPr>
              <a:t>Nitrogen dioxide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Calibri"/>
              </a:rPr>
              <a:t>Sulfur dioxide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Calibri"/>
              </a:rPr>
              <a:t>Formaldehyde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Calibri"/>
              </a:rPr>
              <a:t>Aerosol layer height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prstClr val="black"/>
                </a:solidFill>
                <a:latin typeface="Calibri" panose="020F0502020204030204" pitchFamily="34" charset="0"/>
                <a:cs typeface="Calibri" panose="020F0502020204030204" pitchFamily="34" charset="0"/>
                <a:sym typeface="Calibri"/>
              </a:rPr>
              <a:t>UV AI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Calibri"/>
              </a:rPr>
              <a:t>UV</a:t>
            </a:r>
            <a:r>
              <a:rPr kumimoji="0" lang="en-US" sz="1800" b="0" i="0" u="none" strike="noStrike" kern="1200" cap="none" spc="0" normalizeH="0" noProof="0" dirty="0">
                <a:ln>
                  <a:noFill/>
                </a:ln>
                <a:solidFill>
                  <a:prstClr val="black"/>
                </a:solidFill>
                <a:effectLst/>
                <a:uLnTx/>
                <a:uFillTx/>
                <a:latin typeface="Calibri" panose="020F0502020204030204" pitchFamily="34" charset="0"/>
                <a:ea typeface="Arial"/>
                <a:cs typeface="Calibri" panose="020F0502020204030204" pitchFamily="34" charset="0"/>
                <a:sym typeface="Calibri"/>
              </a:rPr>
              <a:t> aerosol optical depth</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p:txBody>
      </p:sp>
      <p:grpSp>
        <p:nvGrpSpPr>
          <p:cNvPr id="38" name="Group 37">
            <a:extLst>
              <a:ext uri="{FF2B5EF4-FFF2-40B4-BE49-F238E27FC236}">
                <a16:creationId xmlns:a16="http://schemas.microsoft.com/office/drawing/2014/main" id="{4A65B320-9C6F-4609-AA39-9D12979CDDFA}"/>
              </a:ext>
            </a:extLst>
          </p:cNvPr>
          <p:cNvGrpSpPr>
            <a:grpSpLocks noChangeAspect="1"/>
          </p:cNvGrpSpPr>
          <p:nvPr/>
        </p:nvGrpSpPr>
        <p:grpSpPr>
          <a:xfrm>
            <a:off x="601806" y="3941592"/>
            <a:ext cx="4423426" cy="1280611"/>
            <a:chOff x="684157" y="4724776"/>
            <a:chExt cx="5656104" cy="1637480"/>
          </a:xfrm>
        </p:grpSpPr>
        <p:sp>
          <p:nvSpPr>
            <p:cNvPr id="41" name="TextBox 40">
              <a:extLst>
                <a:ext uri="{FF2B5EF4-FFF2-40B4-BE49-F238E27FC236}">
                  <a16:creationId xmlns:a16="http://schemas.microsoft.com/office/drawing/2014/main" id="{4FC72D1A-BF95-4F11-A666-3293500E704D}"/>
                </a:ext>
              </a:extLst>
            </p:cNvPr>
            <p:cNvSpPr txBox="1"/>
            <p:nvPr/>
          </p:nvSpPr>
          <p:spPr>
            <a:xfrm>
              <a:off x="2693514" y="4724776"/>
              <a:ext cx="1661786" cy="3541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IR Sounding</a:t>
              </a:r>
            </a:p>
          </p:txBody>
        </p:sp>
        <p:pic>
          <p:nvPicPr>
            <p:cNvPr id="42" name="Picture 41">
              <a:extLst>
                <a:ext uri="{FF2B5EF4-FFF2-40B4-BE49-F238E27FC236}">
                  <a16:creationId xmlns:a16="http://schemas.microsoft.com/office/drawing/2014/main" id="{2CC05964-35EA-4CAE-A73C-1EC079ABEC6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41727" y="5053921"/>
              <a:ext cx="1792328" cy="1308335"/>
            </a:xfrm>
            <a:prstGeom prst="rect">
              <a:avLst/>
            </a:prstGeom>
          </p:spPr>
        </p:pic>
        <p:sp>
          <p:nvSpPr>
            <p:cNvPr id="43" name="TextBox 42">
              <a:extLst>
                <a:ext uri="{FF2B5EF4-FFF2-40B4-BE49-F238E27FC236}">
                  <a16:creationId xmlns:a16="http://schemas.microsoft.com/office/drawing/2014/main" id="{723F8B56-1248-465C-A144-45750CB7FA48}"/>
                </a:ext>
              </a:extLst>
            </p:cNvPr>
            <p:cNvSpPr txBox="1"/>
            <p:nvPr/>
          </p:nvSpPr>
          <p:spPr>
            <a:xfrm>
              <a:off x="684157" y="4724776"/>
              <a:ext cx="1889016" cy="3541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Vis/Near-IR Imagery</a:t>
              </a:r>
            </a:p>
          </p:txBody>
        </p:sp>
        <p:pic>
          <p:nvPicPr>
            <p:cNvPr id="46" name="Picture 45">
              <a:extLst>
                <a:ext uri="{FF2B5EF4-FFF2-40B4-BE49-F238E27FC236}">
                  <a16:creationId xmlns:a16="http://schemas.microsoft.com/office/drawing/2014/main" id="{100757AA-1477-4D58-A817-1D02620CE0A2}"/>
                </a:ext>
              </a:extLst>
            </p:cNvPr>
            <p:cNvPicPr/>
            <p:nvPr/>
          </p:nvPicPr>
          <p:blipFill rotWithShape="1">
            <a:blip r:embed="rId7" cstate="email">
              <a:extLst>
                <a:ext uri="{28A0092B-C50C-407E-A947-70E740481C1C}">
                  <a14:useLocalDpi xmlns:a14="http://schemas.microsoft.com/office/drawing/2010/main"/>
                </a:ext>
              </a:extLst>
            </a:blip>
            <a:srcRect/>
            <a:stretch/>
          </p:blipFill>
          <p:spPr bwMode="auto">
            <a:xfrm>
              <a:off x="4462035" y="5056306"/>
              <a:ext cx="1731579" cy="1303567"/>
            </a:xfrm>
            <a:prstGeom prst="rect">
              <a:avLst/>
            </a:prstGeom>
            <a:ln>
              <a:noFill/>
            </a:ln>
            <a:extLst>
              <a:ext uri="{53640926-AAD7-44D8-BBD7-CCE9431645EC}">
                <a14:shadowObscured xmlns:a14="http://schemas.microsoft.com/office/drawing/2010/main"/>
              </a:ext>
            </a:extLst>
          </p:spPr>
        </p:pic>
        <p:sp>
          <p:nvSpPr>
            <p:cNvPr id="47" name="TextBox 46">
              <a:extLst>
                <a:ext uri="{FF2B5EF4-FFF2-40B4-BE49-F238E27FC236}">
                  <a16:creationId xmlns:a16="http://schemas.microsoft.com/office/drawing/2014/main" id="{C3D0AA77-DF6A-4279-85CF-0E888C5B3478}"/>
                </a:ext>
              </a:extLst>
            </p:cNvPr>
            <p:cNvSpPr txBox="1"/>
            <p:nvPr/>
          </p:nvSpPr>
          <p:spPr>
            <a:xfrm>
              <a:off x="4315387" y="4724776"/>
              <a:ext cx="2024874" cy="3541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Atmos. Composition</a:t>
              </a:r>
            </a:p>
          </p:txBody>
        </p:sp>
        <p:pic>
          <p:nvPicPr>
            <p:cNvPr id="51" name="Picture 50">
              <a:extLst>
                <a:ext uri="{FF2B5EF4-FFF2-40B4-BE49-F238E27FC236}">
                  <a16:creationId xmlns:a16="http://schemas.microsoft.com/office/drawing/2014/main" id="{0F9709D4-69F4-428A-A175-D77E92D3DA6D}"/>
                </a:ext>
              </a:extLst>
            </p:cNvPr>
            <p:cNvPicPr>
              <a:picLocks noChangeAspect="1"/>
            </p:cNvPicPr>
            <p:nvPr/>
          </p:nvPicPr>
          <p:blipFill rotWithShape="1">
            <a:blip r:embed="rId8"/>
            <a:srcRect l="38351" t="6937" r="17276" b="57154"/>
            <a:stretch/>
          </p:blipFill>
          <p:spPr>
            <a:xfrm>
              <a:off x="2693515" y="5066110"/>
              <a:ext cx="1661786" cy="1283958"/>
            </a:xfrm>
            <a:prstGeom prst="rect">
              <a:avLst/>
            </a:prstGeom>
          </p:spPr>
        </p:pic>
      </p:grpSp>
      <p:grpSp>
        <p:nvGrpSpPr>
          <p:cNvPr id="66" name="Group 65">
            <a:extLst>
              <a:ext uri="{FF2B5EF4-FFF2-40B4-BE49-F238E27FC236}">
                <a16:creationId xmlns:a16="http://schemas.microsoft.com/office/drawing/2014/main" id="{64AFEE73-052F-48BC-89F4-DB86FAC3BB06}"/>
              </a:ext>
            </a:extLst>
          </p:cNvPr>
          <p:cNvGrpSpPr>
            <a:grpSpLocks noChangeAspect="1"/>
          </p:cNvGrpSpPr>
          <p:nvPr/>
        </p:nvGrpSpPr>
        <p:grpSpPr>
          <a:xfrm>
            <a:off x="671675" y="5368528"/>
            <a:ext cx="4283688" cy="1293323"/>
            <a:chOff x="6104133" y="4724776"/>
            <a:chExt cx="5477427" cy="1653734"/>
          </a:xfrm>
        </p:grpSpPr>
        <p:sp>
          <p:nvSpPr>
            <p:cNvPr id="67" name="TextBox 66">
              <a:extLst>
                <a:ext uri="{FF2B5EF4-FFF2-40B4-BE49-F238E27FC236}">
                  <a16:creationId xmlns:a16="http://schemas.microsoft.com/office/drawing/2014/main" id="{66A1A7D3-C1FD-46A2-AFA9-B0E9F31CDA42}"/>
                </a:ext>
              </a:extLst>
            </p:cNvPr>
            <p:cNvSpPr txBox="1"/>
            <p:nvPr/>
          </p:nvSpPr>
          <p:spPr>
            <a:xfrm>
              <a:off x="7598066" y="5500400"/>
              <a:ext cx="3957849" cy="7477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Joint ABI/VIIRS Flood Product used to help response in Nicaragua</a:t>
              </a:r>
            </a:p>
          </p:txBody>
        </p:sp>
        <p:sp>
          <p:nvSpPr>
            <p:cNvPr id="68" name="TextBox 67">
              <a:extLst>
                <a:ext uri="{FF2B5EF4-FFF2-40B4-BE49-F238E27FC236}">
                  <a16:creationId xmlns:a16="http://schemas.microsoft.com/office/drawing/2014/main" id="{AAB172D9-B34D-4469-AB8A-5FD96AEF4CA1}"/>
                </a:ext>
              </a:extLst>
            </p:cNvPr>
            <p:cNvSpPr txBox="1"/>
            <p:nvPr/>
          </p:nvSpPr>
          <p:spPr>
            <a:xfrm>
              <a:off x="8017707" y="4724776"/>
              <a:ext cx="1780917" cy="3541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Day/Night Imagery</a:t>
              </a:r>
            </a:p>
          </p:txBody>
        </p:sp>
        <p:sp>
          <p:nvSpPr>
            <p:cNvPr id="72" name="TextBox 71">
              <a:extLst>
                <a:ext uri="{FF2B5EF4-FFF2-40B4-BE49-F238E27FC236}">
                  <a16:creationId xmlns:a16="http://schemas.microsoft.com/office/drawing/2014/main" id="{43D4460A-5B09-46F1-914B-A6ACF62F3469}"/>
                </a:ext>
              </a:extLst>
            </p:cNvPr>
            <p:cNvSpPr txBox="1"/>
            <p:nvPr/>
          </p:nvSpPr>
          <p:spPr>
            <a:xfrm>
              <a:off x="6107475" y="4724776"/>
              <a:ext cx="1853407" cy="3541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Lightning Mapping</a:t>
              </a:r>
            </a:p>
          </p:txBody>
        </p:sp>
        <p:pic>
          <p:nvPicPr>
            <p:cNvPr id="73" name="Picture 72">
              <a:extLst>
                <a:ext uri="{FF2B5EF4-FFF2-40B4-BE49-F238E27FC236}">
                  <a16:creationId xmlns:a16="http://schemas.microsoft.com/office/drawing/2014/main" id="{01363418-7E69-4B79-8F62-94F2D4500F2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017706" y="5043308"/>
              <a:ext cx="1780918" cy="1329564"/>
            </a:xfrm>
            <a:prstGeom prst="rect">
              <a:avLst/>
            </a:prstGeom>
          </p:spPr>
        </p:pic>
        <p:sp>
          <p:nvSpPr>
            <p:cNvPr id="76" name="TextBox 75">
              <a:extLst>
                <a:ext uri="{FF2B5EF4-FFF2-40B4-BE49-F238E27FC236}">
                  <a16:creationId xmlns:a16="http://schemas.microsoft.com/office/drawing/2014/main" id="{4FDC7122-233F-401D-972D-EBE8EEDB193D}"/>
                </a:ext>
              </a:extLst>
            </p:cNvPr>
            <p:cNvSpPr txBox="1"/>
            <p:nvPr/>
          </p:nvSpPr>
          <p:spPr>
            <a:xfrm>
              <a:off x="10034789" y="4724776"/>
              <a:ext cx="1355036" cy="3541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Ocean Color</a:t>
              </a:r>
            </a:p>
          </p:txBody>
        </p:sp>
        <p:pic>
          <p:nvPicPr>
            <p:cNvPr id="77" name="Picture 76">
              <a:extLst>
                <a:ext uri="{FF2B5EF4-FFF2-40B4-BE49-F238E27FC236}">
                  <a16:creationId xmlns:a16="http://schemas.microsoft.com/office/drawing/2014/main" id="{AC37D850-A421-44A6-BFCB-72864F741DF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843053" y="5037670"/>
              <a:ext cx="1738507" cy="1340840"/>
            </a:xfrm>
            <a:prstGeom prst="rect">
              <a:avLst/>
            </a:prstGeom>
          </p:spPr>
        </p:pic>
        <p:pic>
          <p:nvPicPr>
            <p:cNvPr id="78" name="Picture 77">
              <a:extLst>
                <a:ext uri="{FF2B5EF4-FFF2-40B4-BE49-F238E27FC236}">
                  <a16:creationId xmlns:a16="http://schemas.microsoft.com/office/drawing/2014/main" id="{D29DA472-EEB6-4609-B41D-41027E47A974}"/>
                </a:ext>
              </a:extLst>
            </p:cNvPr>
            <p:cNvPicPr/>
            <p:nvPr/>
          </p:nvPicPr>
          <p:blipFill rotWithShape="1">
            <a:blip r:embed="rId11" cstate="email">
              <a:extLst>
                <a:ext uri="{28A0092B-C50C-407E-A947-70E740481C1C}">
                  <a14:useLocalDpi xmlns:a14="http://schemas.microsoft.com/office/drawing/2010/main"/>
                </a:ext>
              </a:extLst>
            </a:blip>
            <a:srcRect/>
            <a:stretch/>
          </p:blipFill>
          <p:spPr bwMode="auto">
            <a:xfrm>
              <a:off x="6104133" y="5043308"/>
              <a:ext cx="1860090" cy="1329564"/>
            </a:xfrm>
            <a:prstGeom prst="rect">
              <a:avLst/>
            </a:prstGeom>
            <a:noFill/>
          </p:spPr>
        </p:pic>
      </p:grpSp>
      <p:cxnSp>
        <p:nvCxnSpPr>
          <p:cNvPr id="3" name="Straight Connector 2">
            <a:extLst>
              <a:ext uri="{FF2B5EF4-FFF2-40B4-BE49-F238E27FC236}">
                <a16:creationId xmlns:a16="http://schemas.microsoft.com/office/drawing/2014/main" id="{DE60CC77-F74F-4FD5-BA20-BF283ACE8E7E}"/>
              </a:ext>
            </a:extLst>
          </p:cNvPr>
          <p:cNvCxnSpPr/>
          <p:nvPr/>
        </p:nvCxnSpPr>
        <p:spPr>
          <a:xfrm flipV="1">
            <a:off x="5012901" y="3645326"/>
            <a:ext cx="604043" cy="25741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934E831-0D1C-4423-9E92-B33AA296EA58}"/>
              </a:ext>
            </a:extLst>
          </p:cNvPr>
          <p:cNvCxnSpPr>
            <a:cxnSpLocks/>
          </p:cNvCxnSpPr>
          <p:nvPr/>
        </p:nvCxnSpPr>
        <p:spPr>
          <a:xfrm>
            <a:off x="5014029" y="5389635"/>
            <a:ext cx="602915" cy="50202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46EBF63-96F4-4E61-89F5-DAEB6B221B64}"/>
              </a:ext>
            </a:extLst>
          </p:cNvPr>
          <p:cNvSpPr/>
          <p:nvPr/>
        </p:nvSpPr>
        <p:spPr>
          <a:xfrm>
            <a:off x="568580" y="3891463"/>
            <a:ext cx="4456652" cy="150792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CA6C252-2043-4945-88FC-F77B8C6D380D}"/>
              </a:ext>
            </a:extLst>
          </p:cNvPr>
          <p:cNvSpPr/>
          <p:nvPr/>
        </p:nvSpPr>
        <p:spPr>
          <a:xfrm>
            <a:off x="5612074" y="792224"/>
            <a:ext cx="6038900" cy="602352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Google Shape;328;p50">
            <a:extLst>
              <a:ext uri="{FF2B5EF4-FFF2-40B4-BE49-F238E27FC236}">
                <a16:creationId xmlns:a16="http://schemas.microsoft.com/office/drawing/2014/main" id="{3F7F4A3B-BE2D-4635-8540-808A2F557813}"/>
              </a:ext>
            </a:extLst>
          </p:cNvPr>
          <p:cNvPicPr preferRelativeResize="0"/>
          <p:nvPr/>
        </p:nvPicPr>
        <p:blipFill>
          <a:blip r:embed="rId12">
            <a:alphaModFix/>
          </a:blip>
          <a:stretch>
            <a:fillRect/>
          </a:stretch>
        </p:blipFill>
        <p:spPr>
          <a:xfrm>
            <a:off x="237078" y="780055"/>
            <a:ext cx="5036028" cy="2887851"/>
          </a:xfrm>
          <a:prstGeom prst="rect">
            <a:avLst/>
          </a:prstGeom>
          <a:noFill/>
          <a:ln>
            <a:noFill/>
          </a:ln>
        </p:spPr>
      </p:pic>
      <p:pic>
        <p:nvPicPr>
          <p:cNvPr id="37" name="Picture 2" descr="https://lh6.googleusercontent.com/FCB0aTmk51DiAWNrxPA69vR9piHU8r_VLK5DExZggOTu17xXDQt0kB8KJKamUndWA2FMUPj6V79FWRJsb89sp38hcpcH9WwEMVYPJ8Vr7nw68hxCVClQj5IpSAtagLrMMdYW2XG5gmAC32NWPNCMKA=s2048">
            <a:extLst>
              <a:ext uri="{FF2B5EF4-FFF2-40B4-BE49-F238E27FC236}">
                <a16:creationId xmlns:a16="http://schemas.microsoft.com/office/drawing/2014/main" id="{FEB6D0C2-B6AB-4EF6-BE6F-C7342C277E17}"/>
              </a:ext>
            </a:extLst>
          </p:cNvPr>
          <p:cNvPicPr>
            <a:picLocks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374700" y="986296"/>
            <a:ext cx="3108960" cy="1581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25271535"/>
      </p:ext>
    </p:extLst>
  </p:cSld>
  <p:clrMapOvr>
    <a:masterClrMapping/>
  </p:clrMapOvr>
  <mc:AlternateContent xmlns:mc="http://schemas.openxmlformats.org/markup-compatibility/2006" xmlns:p14="http://schemas.microsoft.com/office/powerpoint/2010/main">
    <mc:Choice Requires="p14">
      <p:transition spd="slow" p14:dur="2000" advTm="71787"/>
    </mc:Choice>
    <mc:Fallback xmlns="">
      <p:transition spd="slow" advTm="717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4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4"/>
</p:tagLst>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lternate Interior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TotalTime>
  <Words>1609</Words>
  <Application>Microsoft Office PowerPoint</Application>
  <PresentationFormat>Widescreen</PresentationFormat>
  <Paragraphs>203</Paragraphs>
  <Slides>16</Slides>
  <Notes>14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Arial</vt:lpstr>
      <vt:lpstr>Calibri</vt:lpstr>
      <vt:lpstr>Calibri Light</vt:lpstr>
      <vt:lpstr>Candara</vt:lpstr>
      <vt:lpstr>Courier New</vt:lpstr>
      <vt:lpstr>Noto Sans Symbols</vt:lpstr>
      <vt:lpstr>System Font Regular</vt:lpstr>
      <vt:lpstr>Wingdings</vt:lpstr>
      <vt:lpstr>ceos</vt:lpstr>
      <vt:lpstr>Office Theme</vt:lpstr>
      <vt:lpstr>Alternate Interior </vt:lpstr>
      <vt:lpstr>1_Office Theme</vt:lpstr>
      <vt:lpstr>AC-VC Atmospheric Composition Virtual Constellation   Whitepaper: “Monitoring Surface PM2.5:  An International Constellation Approach  to Enhancing the Role of  Satellite Observations”  B. Veihelmann, ESA, AC-VC Co-Chair S. Kondragunta, NOAA, AC-VC Topical Lead   </vt:lpstr>
      <vt:lpstr>Purpose</vt:lpstr>
      <vt:lpstr>White Paper</vt:lpstr>
      <vt:lpstr>White Paper Recommendations</vt:lpstr>
      <vt:lpstr>Way Forward: Roadmap for the implementation of the white paper</vt:lpstr>
      <vt:lpstr>PowerPoint Presentation</vt:lpstr>
      <vt:lpstr>PowerPoint Presentation</vt:lpstr>
      <vt:lpstr>NOAA’s Legacy of Geostationary  Operational Environmental Satellites</vt:lpstr>
      <vt:lpstr>Atmospheric Composition: A Multi-Instrument Synergy</vt:lpstr>
      <vt:lpstr>GeoXO ACX Instrument</vt:lpstr>
      <vt:lpstr>PowerPoint Presentation</vt:lpstr>
      <vt:lpstr>Preparing for GeoXO ACX and TEMPO using GEMS Data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SIT-37 Presentation Template and Guidance</dc:title>
  <dc:creator>Ben Veihelmann</dc:creator>
  <cp:lastModifiedBy>Shobha Kondragunta</cp:lastModifiedBy>
  <cp:revision>53</cp:revision>
  <dcterms:modified xsi:type="dcterms:W3CDTF">2023-02-27T15:38:00Z</dcterms:modified>
</cp:coreProperties>
</file>