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sldIdLst>
    <p:sldId id="277" r:id="rId2"/>
    <p:sldId id="671" r:id="rId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3" d="100"/>
          <a:sy n="63" d="100"/>
        </p:scale>
        <p:origin x="732"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0DA176-B977-40C8-8C07-80C747A84D7C}" type="datetimeFigureOut">
              <a:rPr lang="en-US" smtClean="0"/>
              <a:t>3/1/2023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7040F0-0CAB-4CFD-A632-C251768BE774}" type="slidenum">
              <a:rPr lang="en-US" smtClean="0"/>
              <a:t>‹#›</a:t>
            </a:fld>
            <a:endParaRPr lang="en-US"/>
          </a:p>
        </p:txBody>
      </p:sp>
    </p:spTree>
    <p:extLst>
      <p:ext uri="{BB962C8B-B14F-4D97-AF65-F5344CB8AC3E}">
        <p14:creationId xmlns:p14="http://schemas.microsoft.com/office/powerpoint/2010/main" val="33012296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want to start by highlighting the unique role that HAQAST plays. John Haynes and Tracey Holloway have built on previous programs, and created a collaborative space where satellite assets bring teams together.</a:t>
            </a:r>
          </a:p>
          <a:p>
            <a:endParaRPr lang="en-US" dirty="0"/>
          </a:p>
          <a:p>
            <a:r>
              <a:rPr lang="en-US" dirty="0"/>
              <a:t>Today, I’ll be highlighting the great work that Pawan is leading with Phil Dickerson and I at the EPA and Shobha Kondragunta at NOAA. Bringing together academics and three federal agencies. The goal here is to bring Geostationary satellite data into the AirNow system at EPA.</a:t>
            </a:r>
          </a:p>
        </p:txBody>
      </p:sp>
      <p:sp>
        <p:nvSpPr>
          <p:cNvPr id="4" name="Slide Number Placeholder 3"/>
          <p:cNvSpPr>
            <a:spLocks noGrp="1"/>
          </p:cNvSpPr>
          <p:nvPr>
            <p:ph type="sldNum" sz="quarter" idx="5"/>
          </p:nvPr>
        </p:nvSpPr>
        <p:spPr/>
        <p:txBody>
          <a:bodyPr/>
          <a:lstStyle/>
          <a:p>
            <a:fld id="{694447AA-2F72-489A-A863-2D72145B5999}" type="slidenum">
              <a:rPr lang="en-US" smtClean="0"/>
              <a:t>1</a:t>
            </a:fld>
            <a:endParaRPr lang="en-US"/>
          </a:p>
        </p:txBody>
      </p:sp>
    </p:spTree>
    <p:extLst>
      <p:ext uri="{BB962C8B-B14F-4D97-AF65-F5344CB8AC3E}">
        <p14:creationId xmlns:p14="http://schemas.microsoft.com/office/powerpoint/2010/main" val="1957173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flow chart explains how the system works. AirNow collects data from state, local, and tribal agencies. The </a:t>
            </a:r>
            <a:r>
              <a:rPr lang="en-US" dirty="0" err="1"/>
              <a:t>AirNowAPI</a:t>
            </a:r>
            <a:r>
              <a:rPr lang="en-US" dirty="0"/>
              <a:t> shares that data with anyone including our federal partners. NOAA captures the satellite aerosol optical depth and pairs it with EPA’s surface monitors. NOAA then develops a linear relationship that spatially varies and accounts for spatial correlation. That product will then go through an error correction algorithm, and be delivered in standard geospatial formats. The standard geospatial formats can then be displayed via AirNow to the public.</a:t>
            </a:r>
          </a:p>
        </p:txBody>
      </p:sp>
      <p:sp>
        <p:nvSpPr>
          <p:cNvPr id="4" name="Slide Number Placeholder 3"/>
          <p:cNvSpPr>
            <a:spLocks noGrp="1"/>
          </p:cNvSpPr>
          <p:nvPr>
            <p:ph type="sldNum" sz="quarter" idx="5"/>
          </p:nvPr>
        </p:nvSpPr>
        <p:spPr/>
        <p:txBody>
          <a:bodyPr/>
          <a:lstStyle/>
          <a:p>
            <a:fld id="{1390C542-D4A9-4370-B2EC-89B4DBC4E7EC}" type="slidenum">
              <a:rPr lang="en-US" smtClean="0"/>
              <a:t>2</a:t>
            </a:fld>
            <a:endParaRPr lang="en-US"/>
          </a:p>
        </p:txBody>
      </p:sp>
    </p:spTree>
    <p:extLst>
      <p:ext uri="{BB962C8B-B14F-4D97-AF65-F5344CB8AC3E}">
        <p14:creationId xmlns:p14="http://schemas.microsoft.com/office/powerpoint/2010/main" val="285974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3C763-0482-2096-5080-957E56C9BB0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CFCD746-633B-F646-BA81-EF9BFA292B6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6FB14EF-92CE-1522-5F6B-B6625890ADAB}"/>
              </a:ext>
            </a:extLst>
          </p:cNvPr>
          <p:cNvSpPr>
            <a:spLocks noGrp="1"/>
          </p:cNvSpPr>
          <p:nvPr>
            <p:ph type="dt" sz="half" idx="10"/>
          </p:nvPr>
        </p:nvSpPr>
        <p:spPr/>
        <p:txBody>
          <a:bodyPr/>
          <a:lstStyle/>
          <a:p>
            <a:fld id="{2239920E-F3E7-444E-A228-3C7F7F635734}" type="datetimeFigureOut">
              <a:rPr lang="en-US" smtClean="0"/>
              <a:t>3/1/2023</a:t>
            </a:fld>
            <a:endParaRPr lang="en-US"/>
          </a:p>
        </p:txBody>
      </p:sp>
      <p:sp>
        <p:nvSpPr>
          <p:cNvPr id="5" name="Footer Placeholder 4">
            <a:extLst>
              <a:ext uri="{FF2B5EF4-FFF2-40B4-BE49-F238E27FC236}">
                <a16:creationId xmlns:a16="http://schemas.microsoft.com/office/drawing/2014/main" id="{4BF14348-4BC6-F888-A922-AF79E8AFD3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7D0AB7-C2AE-E5D6-3775-80CF66DAD8FB}"/>
              </a:ext>
            </a:extLst>
          </p:cNvPr>
          <p:cNvSpPr>
            <a:spLocks noGrp="1"/>
          </p:cNvSpPr>
          <p:nvPr>
            <p:ph type="sldNum" sz="quarter" idx="12"/>
          </p:nvPr>
        </p:nvSpPr>
        <p:spPr/>
        <p:txBody>
          <a:bodyPr/>
          <a:lstStyle/>
          <a:p>
            <a:fld id="{E4AB14D9-DAB4-461A-A74C-0F416F36E13C}" type="slidenum">
              <a:rPr lang="en-US" smtClean="0"/>
              <a:t>‹#›</a:t>
            </a:fld>
            <a:endParaRPr lang="en-US"/>
          </a:p>
        </p:txBody>
      </p:sp>
    </p:spTree>
    <p:extLst>
      <p:ext uri="{BB962C8B-B14F-4D97-AF65-F5344CB8AC3E}">
        <p14:creationId xmlns:p14="http://schemas.microsoft.com/office/powerpoint/2010/main" val="14931580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D9E7B-A772-2009-6668-F12F22F86D8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87269B3-74B7-E1BC-7EAF-6CA61574642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95DDAE-78EB-4DCD-902A-DF9B09D05DAA}"/>
              </a:ext>
            </a:extLst>
          </p:cNvPr>
          <p:cNvSpPr>
            <a:spLocks noGrp="1"/>
          </p:cNvSpPr>
          <p:nvPr>
            <p:ph type="dt" sz="half" idx="10"/>
          </p:nvPr>
        </p:nvSpPr>
        <p:spPr/>
        <p:txBody>
          <a:bodyPr/>
          <a:lstStyle/>
          <a:p>
            <a:fld id="{2239920E-F3E7-444E-A228-3C7F7F635734}" type="datetimeFigureOut">
              <a:rPr lang="en-US" smtClean="0"/>
              <a:t>3/1/2023</a:t>
            </a:fld>
            <a:endParaRPr lang="en-US"/>
          </a:p>
        </p:txBody>
      </p:sp>
      <p:sp>
        <p:nvSpPr>
          <p:cNvPr id="5" name="Footer Placeholder 4">
            <a:extLst>
              <a:ext uri="{FF2B5EF4-FFF2-40B4-BE49-F238E27FC236}">
                <a16:creationId xmlns:a16="http://schemas.microsoft.com/office/drawing/2014/main" id="{54C9E0F9-6F76-E0AD-BA6D-66F475C5A6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09C486-564E-8F2F-036D-14020DE64FB5}"/>
              </a:ext>
            </a:extLst>
          </p:cNvPr>
          <p:cNvSpPr>
            <a:spLocks noGrp="1"/>
          </p:cNvSpPr>
          <p:nvPr>
            <p:ph type="sldNum" sz="quarter" idx="12"/>
          </p:nvPr>
        </p:nvSpPr>
        <p:spPr/>
        <p:txBody>
          <a:bodyPr/>
          <a:lstStyle/>
          <a:p>
            <a:fld id="{E4AB14D9-DAB4-461A-A74C-0F416F36E13C}" type="slidenum">
              <a:rPr lang="en-US" smtClean="0"/>
              <a:t>‹#›</a:t>
            </a:fld>
            <a:endParaRPr lang="en-US"/>
          </a:p>
        </p:txBody>
      </p:sp>
    </p:spTree>
    <p:extLst>
      <p:ext uri="{BB962C8B-B14F-4D97-AF65-F5344CB8AC3E}">
        <p14:creationId xmlns:p14="http://schemas.microsoft.com/office/powerpoint/2010/main" val="7104560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E45A9C4-864F-069A-C499-0B9DA97BCDA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193D394-E85B-BD25-9BB1-866F4980DC1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6A4AA5-47FA-0EA9-C9CE-FADC80B0D716}"/>
              </a:ext>
            </a:extLst>
          </p:cNvPr>
          <p:cNvSpPr>
            <a:spLocks noGrp="1"/>
          </p:cNvSpPr>
          <p:nvPr>
            <p:ph type="dt" sz="half" idx="10"/>
          </p:nvPr>
        </p:nvSpPr>
        <p:spPr/>
        <p:txBody>
          <a:bodyPr/>
          <a:lstStyle/>
          <a:p>
            <a:fld id="{2239920E-F3E7-444E-A228-3C7F7F635734}" type="datetimeFigureOut">
              <a:rPr lang="en-US" smtClean="0"/>
              <a:t>3/1/2023</a:t>
            </a:fld>
            <a:endParaRPr lang="en-US"/>
          </a:p>
        </p:txBody>
      </p:sp>
      <p:sp>
        <p:nvSpPr>
          <p:cNvPr id="5" name="Footer Placeholder 4">
            <a:extLst>
              <a:ext uri="{FF2B5EF4-FFF2-40B4-BE49-F238E27FC236}">
                <a16:creationId xmlns:a16="http://schemas.microsoft.com/office/drawing/2014/main" id="{5A57269E-A76A-2C2B-16EE-E9A2DD473C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47E706-FC38-B447-97FD-7E6BA4067710}"/>
              </a:ext>
            </a:extLst>
          </p:cNvPr>
          <p:cNvSpPr>
            <a:spLocks noGrp="1"/>
          </p:cNvSpPr>
          <p:nvPr>
            <p:ph type="sldNum" sz="quarter" idx="12"/>
          </p:nvPr>
        </p:nvSpPr>
        <p:spPr/>
        <p:txBody>
          <a:bodyPr/>
          <a:lstStyle/>
          <a:p>
            <a:fld id="{E4AB14D9-DAB4-461A-A74C-0F416F36E13C}" type="slidenum">
              <a:rPr lang="en-US" smtClean="0"/>
              <a:t>‹#›</a:t>
            </a:fld>
            <a:endParaRPr lang="en-US"/>
          </a:p>
        </p:txBody>
      </p:sp>
    </p:spTree>
    <p:extLst>
      <p:ext uri="{BB962C8B-B14F-4D97-AF65-F5344CB8AC3E}">
        <p14:creationId xmlns:p14="http://schemas.microsoft.com/office/powerpoint/2010/main" val="599589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09C38-1B3E-79A5-12E4-D11C42E4AE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C2E9697-2673-723B-A328-8AC76F6E9A0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F1E389-57D1-BB73-467E-2A1D87C60807}"/>
              </a:ext>
            </a:extLst>
          </p:cNvPr>
          <p:cNvSpPr>
            <a:spLocks noGrp="1"/>
          </p:cNvSpPr>
          <p:nvPr>
            <p:ph type="dt" sz="half" idx="10"/>
          </p:nvPr>
        </p:nvSpPr>
        <p:spPr/>
        <p:txBody>
          <a:bodyPr/>
          <a:lstStyle/>
          <a:p>
            <a:fld id="{2239920E-F3E7-444E-A228-3C7F7F635734}" type="datetimeFigureOut">
              <a:rPr lang="en-US" smtClean="0"/>
              <a:t>3/1/2023</a:t>
            </a:fld>
            <a:endParaRPr lang="en-US"/>
          </a:p>
        </p:txBody>
      </p:sp>
      <p:sp>
        <p:nvSpPr>
          <p:cNvPr id="5" name="Footer Placeholder 4">
            <a:extLst>
              <a:ext uri="{FF2B5EF4-FFF2-40B4-BE49-F238E27FC236}">
                <a16:creationId xmlns:a16="http://schemas.microsoft.com/office/drawing/2014/main" id="{9612AEEC-9D85-66DE-FD14-18DBA2F93C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0F3A4F-7693-5FFE-98CC-05306149A013}"/>
              </a:ext>
            </a:extLst>
          </p:cNvPr>
          <p:cNvSpPr>
            <a:spLocks noGrp="1"/>
          </p:cNvSpPr>
          <p:nvPr>
            <p:ph type="sldNum" sz="quarter" idx="12"/>
          </p:nvPr>
        </p:nvSpPr>
        <p:spPr/>
        <p:txBody>
          <a:bodyPr/>
          <a:lstStyle/>
          <a:p>
            <a:fld id="{E4AB14D9-DAB4-461A-A74C-0F416F36E13C}" type="slidenum">
              <a:rPr lang="en-US" smtClean="0"/>
              <a:t>‹#›</a:t>
            </a:fld>
            <a:endParaRPr lang="en-US"/>
          </a:p>
        </p:txBody>
      </p:sp>
    </p:spTree>
    <p:extLst>
      <p:ext uri="{BB962C8B-B14F-4D97-AF65-F5344CB8AC3E}">
        <p14:creationId xmlns:p14="http://schemas.microsoft.com/office/powerpoint/2010/main" val="16709683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7E76E-E377-ECFF-33C3-8BB9C784059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B8FC6F8-B027-1126-5BE4-85BB5D86F27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A1A3260-1DE1-E8A9-4AA5-583F99DF2B38}"/>
              </a:ext>
            </a:extLst>
          </p:cNvPr>
          <p:cNvSpPr>
            <a:spLocks noGrp="1"/>
          </p:cNvSpPr>
          <p:nvPr>
            <p:ph type="dt" sz="half" idx="10"/>
          </p:nvPr>
        </p:nvSpPr>
        <p:spPr/>
        <p:txBody>
          <a:bodyPr/>
          <a:lstStyle/>
          <a:p>
            <a:fld id="{2239920E-F3E7-444E-A228-3C7F7F635734}" type="datetimeFigureOut">
              <a:rPr lang="en-US" smtClean="0"/>
              <a:t>3/1/2023</a:t>
            </a:fld>
            <a:endParaRPr lang="en-US"/>
          </a:p>
        </p:txBody>
      </p:sp>
      <p:sp>
        <p:nvSpPr>
          <p:cNvPr id="5" name="Footer Placeholder 4">
            <a:extLst>
              <a:ext uri="{FF2B5EF4-FFF2-40B4-BE49-F238E27FC236}">
                <a16:creationId xmlns:a16="http://schemas.microsoft.com/office/drawing/2014/main" id="{6AEFBAF3-15CE-8A22-F8AA-43C33D6943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C91824-2160-6680-55B7-5F6F1E01CFA2}"/>
              </a:ext>
            </a:extLst>
          </p:cNvPr>
          <p:cNvSpPr>
            <a:spLocks noGrp="1"/>
          </p:cNvSpPr>
          <p:nvPr>
            <p:ph type="sldNum" sz="quarter" idx="12"/>
          </p:nvPr>
        </p:nvSpPr>
        <p:spPr/>
        <p:txBody>
          <a:bodyPr/>
          <a:lstStyle/>
          <a:p>
            <a:fld id="{E4AB14D9-DAB4-461A-A74C-0F416F36E13C}" type="slidenum">
              <a:rPr lang="en-US" smtClean="0"/>
              <a:t>‹#›</a:t>
            </a:fld>
            <a:endParaRPr lang="en-US"/>
          </a:p>
        </p:txBody>
      </p:sp>
    </p:spTree>
    <p:extLst>
      <p:ext uri="{BB962C8B-B14F-4D97-AF65-F5344CB8AC3E}">
        <p14:creationId xmlns:p14="http://schemas.microsoft.com/office/powerpoint/2010/main" val="37472298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70A3C-EDFF-D27B-1C82-B9971C24482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D45F055-2173-9942-D083-D4DE4E2B784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EA01697-B4C3-A447-2B51-004DB3ACEE8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9979FD9-9E91-D0C5-6714-AD19BA5CED05}"/>
              </a:ext>
            </a:extLst>
          </p:cNvPr>
          <p:cNvSpPr>
            <a:spLocks noGrp="1"/>
          </p:cNvSpPr>
          <p:nvPr>
            <p:ph type="dt" sz="half" idx="10"/>
          </p:nvPr>
        </p:nvSpPr>
        <p:spPr/>
        <p:txBody>
          <a:bodyPr/>
          <a:lstStyle/>
          <a:p>
            <a:fld id="{2239920E-F3E7-444E-A228-3C7F7F635734}" type="datetimeFigureOut">
              <a:rPr lang="en-US" smtClean="0"/>
              <a:t>3/1/2023</a:t>
            </a:fld>
            <a:endParaRPr lang="en-US"/>
          </a:p>
        </p:txBody>
      </p:sp>
      <p:sp>
        <p:nvSpPr>
          <p:cNvPr id="6" name="Footer Placeholder 5">
            <a:extLst>
              <a:ext uri="{FF2B5EF4-FFF2-40B4-BE49-F238E27FC236}">
                <a16:creationId xmlns:a16="http://schemas.microsoft.com/office/drawing/2014/main" id="{E67CB7A5-0DBF-FEF5-8C4E-8C36453A492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3919840-0BB7-B74F-3460-2E6CD7064CD4}"/>
              </a:ext>
            </a:extLst>
          </p:cNvPr>
          <p:cNvSpPr>
            <a:spLocks noGrp="1"/>
          </p:cNvSpPr>
          <p:nvPr>
            <p:ph type="sldNum" sz="quarter" idx="12"/>
          </p:nvPr>
        </p:nvSpPr>
        <p:spPr/>
        <p:txBody>
          <a:bodyPr/>
          <a:lstStyle/>
          <a:p>
            <a:fld id="{E4AB14D9-DAB4-461A-A74C-0F416F36E13C}" type="slidenum">
              <a:rPr lang="en-US" smtClean="0"/>
              <a:t>‹#›</a:t>
            </a:fld>
            <a:endParaRPr lang="en-US"/>
          </a:p>
        </p:txBody>
      </p:sp>
    </p:spTree>
    <p:extLst>
      <p:ext uri="{BB962C8B-B14F-4D97-AF65-F5344CB8AC3E}">
        <p14:creationId xmlns:p14="http://schemas.microsoft.com/office/powerpoint/2010/main" val="15239568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F8D1C-9A4A-4BA0-153F-C6818E7E1BA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C77B56E-3C51-F765-5D30-9A784CD9F8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4056BF3-9986-D63D-6480-36D538DD50A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4EFC6BB-8028-E042-3B58-A97E7503BC3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22941FD-A02A-AE22-3F0B-CD64D47A4AB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38C938C-4063-BCA8-4714-F35697440934}"/>
              </a:ext>
            </a:extLst>
          </p:cNvPr>
          <p:cNvSpPr>
            <a:spLocks noGrp="1"/>
          </p:cNvSpPr>
          <p:nvPr>
            <p:ph type="dt" sz="half" idx="10"/>
          </p:nvPr>
        </p:nvSpPr>
        <p:spPr/>
        <p:txBody>
          <a:bodyPr/>
          <a:lstStyle/>
          <a:p>
            <a:fld id="{2239920E-F3E7-444E-A228-3C7F7F635734}" type="datetimeFigureOut">
              <a:rPr lang="en-US" smtClean="0"/>
              <a:t>3/1/2023</a:t>
            </a:fld>
            <a:endParaRPr lang="en-US"/>
          </a:p>
        </p:txBody>
      </p:sp>
      <p:sp>
        <p:nvSpPr>
          <p:cNvPr id="8" name="Footer Placeholder 7">
            <a:extLst>
              <a:ext uri="{FF2B5EF4-FFF2-40B4-BE49-F238E27FC236}">
                <a16:creationId xmlns:a16="http://schemas.microsoft.com/office/drawing/2014/main" id="{E25135D4-C5FD-8134-6332-E0FD155EE9A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1A10E90-A6E9-D13D-74D5-6E368B64EFD4}"/>
              </a:ext>
            </a:extLst>
          </p:cNvPr>
          <p:cNvSpPr>
            <a:spLocks noGrp="1"/>
          </p:cNvSpPr>
          <p:nvPr>
            <p:ph type="sldNum" sz="quarter" idx="12"/>
          </p:nvPr>
        </p:nvSpPr>
        <p:spPr/>
        <p:txBody>
          <a:bodyPr/>
          <a:lstStyle/>
          <a:p>
            <a:fld id="{E4AB14D9-DAB4-461A-A74C-0F416F36E13C}" type="slidenum">
              <a:rPr lang="en-US" smtClean="0"/>
              <a:t>‹#›</a:t>
            </a:fld>
            <a:endParaRPr lang="en-US"/>
          </a:p>
        </p:txBody>
      </p:sp>
    </p:spTree>
    <p:extLst>
      <p:ext uri="{BB962C8B-B14F-4D97-AF65-F5344CB8AC3E}">
        <p14:creationId xmlns:p14="http://schemas.microsoft.com/office/powerpoint/2010/main" val="17298051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8198B-A8B7-ED60-63E0-08F0BE5EA64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B70A3A6-CA77-7420-136F-6C803D8EF6AF}"/>
              </a:ext>
            </a:extLst>
          </p:cNvPr>
          <p:cNvSpPr>
            <a:spLocks noGrp="1"/>
          </p:cNvSpPr>
          <p:nvPr>
            <p:ph type="dt" sz="half" idx="10"/>
          </p:nvPr>
        </p:nvSpPr>
        <p:spPr/>
        <p:txBody>
          <a:bodyPr/>
          <a:lstStyle/>
          <a:p>
            <a:fld id="{2239920E-F3E7-444E-A228-3C7F7F635734}" type="datetimeFigureOut">
              <a:rPr lang="en-US" smtClean="0"/>
              <a:t>3/1/2023</a:t>
            </a:fld>
            <a:endParaRPr lang="en-US"/>
          </a:p>
        </p:txBody>
      </p:sp>
      <p:sp>
        <p:nvSpPr>
          <p:cNvPr id="4" name="Footer Placeholder 3">
            <a:extLst>
              <a:ext uri="{FF2B5EF4-FFF2-40B4-BE49-F238E27FC236}">
                <a16:creationId xmlns:a16="http://schemas.microsoft.com/office/drawing/2014/main" id="{1DDF5D17-FFA3-9C47-2246-86FDC4DF6B8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4DE4804-F042-FCE9-99D4-1FADF676D20E}"/>
              </a:ext>
            </a:extLst>
          </p:cNvPr>
          <p:cNvSpPr>
            <a:spLocks noGrp="1"/>
          </p:cNvSpPr>
          <p:nvPr>
            <p:ph type="sldNum" sz="quarter" idx="12"/>
          </p:nvPr>
        </p:nvSpPr>
        <p:spPr/>
        <p:txBody>
          <a:bodyPr/>
          <a:lstStyle/>
          <a:p>
            <a:fld id="{E4AB14D9-DAB4-461A-A74C-0F416F36E13C}" type="slidenum">
              <a:rPr lang="en-US" smtClean="0"/>
              <a:t>‹#›</a:t>
            </a:fld>
            <a:endParaRPr lang="en-US"/>
          </a:p>
        </p:txBody>
      </p:sp>
    </p:spTree>
    <p:extLst>
      <p:ext uri="{BB962C8B-B14F-4D97-AF65-F5344CB8AC3E}">
        <p14:creationId xmlns:p14="http://schemas.microsoft.com/office/powerpoint/2010/main" val="25863342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FAFA5C7-9BB5-B23D-2B51-3E35C7042A81}"/>
              </a:ext>
            </a:extLst>
          </p:cNvPr>
          <p:cNvSpPr>
            <a:spLocks noGrp="1"/>
          </p:cNvSpPr>
          <p:nvPr>
            <p:ph type="dt" sz="half" idx="10"/>
          </p:nvPr>
        </p:nvSpPr>
        <p:spPr/>
        <p:txBody>
          <a:bodyPr/>
          <a:lstStyle/>
          <a:p>
            <a:fld id="{2239920E-F3E7-444E-A228-3C7F7F635734}" type="datetimeFigureOut">
              <a:rPr lang="en-US" smtClean="0"/>
              <a:t>3/1/2023</a:t>
            </a:fld>
            <a:endParaRPr lang="en-US"/>
          </a:p>
        </p:txBody>
      </p:sp>
      <p:sp>
        <p:nvSpPr>
          <p:cNvPr id="3" name="Footer Placeholder 2">
            <a:extLst>
              <a:ext uri="{FF2B5EF4-FFF2-40B4-BE49-F238E27FC236}">
                <a16:creationId xmlns:a16="http://schemas.microsoft.com/office/drawing/2014/main" id="{97942152-A5F3-8B40-A91A-5F1A8520D86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1A34961-3E2A-5FEF-9026-3AC0D78A8CF2}"/>
              </a:ext>
            </a:extLst>
          </p:cNvPr>
          <p:cNvSpPr>
            <a:spLocks noGrp="1"/>
          </p:cNvSpPr>
          <p:nvPr>
            <p:ph type="sldNum" sz="quarter" idx="12"/>
          </p:nvPr>
        </p:nvSpPr>
        <p:spPr/>
        <p:txBody>
          <a:bodyPr/>
          <a:lstStyle/>
          <a:p>
            <a:fld id="{E4AB14D9-DAB4-461A-A74C-0F416F36E13C}" type="slidenum">
              <a:rPr lang="en-US" smtClean="0"/>
              <a:t>‹#›</a:t>
            </a:fld>
            <a:endParaRPr lang="en-US"/>
          </a:p>
        </p:txBody>
      </p:sp>
    </p:spTree>
    <p:extLst>
      <p:ext uri="{BB962C8B-B14F-4D97-AF65-F5344CB8AC3E}">
        <p14:creationId xmlns:p14="http://schemas.microsoft.com/office/powerpoint/2010/main" val="28311027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6ECD9-2292-CA14-573E-E0821FD7E6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A23750C-DDA8-94D0-4E04-043912D736A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0AB8505-35F1-8396-212C-EFC1E2A5BF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9B1D9D-5B2B-8F0D-E1A7-3155CFF33054}"/>
              </a:ext>
            </a:extLst>
          </p:cNvPr>
          <p:cNvSpPr>
            <a:spLocks noGrp="1"/>
          </p:cNvSpPr>
          <p:nvPr>
            <p:ph type="dt" sz="half" idx="10"/>
          </p:nvPr>
        </p:nvSpPr>
        <p:spPr/>
        <p:txBody>
          <a:bodyPr/>
          <a:lstStyle/>
          <a:p>
            <a:fld id="{2239920E-F3E7-444E-A228-3C7F7F635734}" type="datetimeFigureOut">
              <a:rPr lang="en-US" smtClean="0"/>
              <a:t>3/1/2023</a:t>
            </a:fld>
            <a:endParaRPr lang="en-US"/>
          </a:p>
        </p:txBody>
      </p:sp>
      <p:sp>
        <p:nvSpPr>
          <p:cNvPr id="6" name="Footer Placeholder 5">
            <a:extLst>
              <a:ext uri="{FF2B5EF4-FFF2-40B4-BE49-F238E27FC236}">
                <a16:creationId xmlns:a16="http://schemas.microsoft.com/office/drawing/2014/main" id="{92D547F5-809B-B2DD-3C0B-9BDB0819D8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DF77649-09A6-804D-F6F6-824DE6226130}"/>
              </a:ext>
            </a:extLst>
          </p:cNvPr>
          <p:cNvSpPr>
            <a:spLocks noGrp="1"/>
          </p:cNvSpPr>
          <p:nvPr>
            <p:ph type="sldNum" sz="quarter" idx="12"/>
          </p:nvPr>
        </p:nvSpPr>
        <p:spPr/>
        <p:txBody>
          <a:bodyPr/>
          <a:lstStyle/>
          <a:p>
            <a:fld id="{E4AB14D9-DAB4-461A-A74C-0F416F36E13C}" type="slidenum">
              <a:rPr lang="en-US" smtClean="0"/>
              <a:t>‹#›</a:t>
            </a:fld>
            <a:endParaRPr lang="en-US"/>
          </a:p>
        </p:txBody>
      </p:sp>
    </p:spTree>
    <p:extLst>
      <p:ext uri="{BB962C8B-B14F-4D97-AF65-F5344CB8AC3E}">
        <p14:creationId xmlns:p14="http://schemas.microsoft.com/office/powerpoint/2010/main" val="1164959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F569B-5CA5-C72A-3424-8F780F54F86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8DF7B6A-CE32-5AEA-F53E-E4D495446EA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ACF26E5-73F3-3FA1-0591-789229CD03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C07BA6-D5B0-5612-F0A6-F730F4F02C06}"/>
              </a:ext>
            </a:extLst>
          </p:cNvPr>
          <p:cNvSpPr>
            <a:spLocks noGrp="1"/>
          </p:cNvSpPr>
          <p:nvPr>
            <p:ph type="dt" sz="half" idx="10"/>
          </p:nvPr>
        </p:nvSpPr>
        <p:spPr/>
        <p:txBody>
          <a:bodyPr/>
          <a:lstStyle/>
          <a:p>
            <a:fld id="{2239920E-F3E7-444E-A228-3C7F7F635734}" type="datetimeFigureOut">
              <a:rPr lang="en-US" smtClean="0"/>
              <a:t>3/1/2023</a:t>
            </a:fld>
            <a:endParaRPr lang="en-US"/>
          </a:p>
        </p:txBody>
      </p:sp>
      <p:sp>
        <p:nvSpPr>
          <p:cNvPr id="6" name="Footer Placeholder 5">
            <a:extLst>
              <a:ext uri="{FF2B5EF4-FFF2-40B4-BE49-F238E27FC236}">
                <a16:creationId xmlns:a16="http://schemas.microsoft.com/office/drawing/2014/main" id="{AC3BE7DA-2AF8-F1FC-54D9-196AF60F9A9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AC872FE-A642-4A65-F48D-F7F77FC1033B}"/>
              </a:ext>
            </a:extLst>
          </p:cNvPr>
          <p:cNvSpPr>
            <a:spLocks noGrp="1"/>
          </p:cNvSpPr>
          <p:nvPr>
            <p:ph type="sldNum" sz="quarter" idx="12"/>
          </p:nvPr>
        </p:nvSpPr>
        <p:spPr/>
        <p:txBody>
          <a:bodyPr/>
          <a:lstStyle/>
          <a:p>
            <a:fld id="{E4AB14D9-DAB4-461A-A74C-0F416F36E13C}" type="slidenum">
              <a:rPr lang="en-US" smtClean="0"/>
              <a:t>‹#›</a:t>
            </a:fld>
            <a:endParaRPr lang="en-US"/>
          </a:p>
        </p:txBody>
      </p:sp>
    </p:spTree>
    <p:extLst>
      <p:ext uri="{BB962C8B-B14F-4D97-AF65-F5344CB8AC3E}">
        <p14:creationId xmlns:p14="http://schemas.microsoft.com/office/powerpoint/2010/main" val="41043440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A9A50C9-CC25-5633-C2BB-774AA77A006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0FD9CC2-5603-B31E-6126-3135A717E92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A16B62-87C3-20F8-015B-33562E65EC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39920E-F3E7-444E-A228-3C7F7F635734}" type="datetimeFigureOut">
              <a:rPr lang="en-US" smtClean="0"/>
              <a:t>3/1/2023</a:t>
            </a:fld>
            <a:endParaRPr lang="en-US"/>
          </a:p>
        </p:txBody>
      </p:sp>
      <p:sp>
        <p:nvSpPr>
          <p:cNvPr id="5" name="Footer Placeholder 4">
            <a:extLst>
              <a:ext uri="{FF2B5EF4-FFF2-40B4-BE49-F238E27FC236}">
                <a16:creationId xmlns:a16="http://schemas.microsoft.com/office/drawing/2014/main" id="{57AEFFF7-2574-F674-1DDA-C11403A97BE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99F719B-AD81-5447-3DD6-46351E84B49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AB14D9-DAB4-461A-A74C-0F416F36E13C}" type="slidenum">
              <a:rPr lang="en-US" smtClean="0"/>
              <a:t>‹#›</a:t>
            </a:fld>
            <a:endParaRPr lang="en-US"/>
          </a:p>
        </p:txBody>
      </p:sp>
    </p:spTree>
    <p:extLst>
      <p:ext uri="{BB962C8B-B14F-4D97-AF65-F5344CB8AC3E}">
        <p14:creationId xmlns:p14="http://schemas.microsoft.com/office/powerpoint/2010/main" val="9963067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jpeg"/></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90EBB7-2E24-43AC-A24C-C0D2C68C93D5}"/>
              </a:ext>
            </a:extLst>
          </p:cNvPr>
          <p:cNvSpPr>
            <a:spLocks noGrp="1"/>
          </p:cNvSpPr>
          <p:nvPr>
            <p:ph type="title"/>
          </p:nvPr>
        </p:nvSpPr>
        <p:spPr>
          <a:xfrm>
            <a:off x="838200" y="365125"/>
            <a:ext cx="7652706" cy="1325563"/>
          </a:xfrm>
        </p:spPr>
        <p:txBody>
          <a:bodyPr/>
          <a:lstStyle/>
          <a:p>
            <a:r>
              <a:rPr lang="en-US" dirty="0"/>
              <a:t>AirNow HAQAST “Tiger Team”</a:t>
            </a:r>
          </a:p>
        </p:txBody>
      </p:sp>
      <p:sp>
        <p:nvSpPr>
          <p:cNvPr id="4" name="Date Placeholder 3">
            <a:extLst>
              <a:ext uri="{FF2B5EF4-FFF2-40B4-BE49-F238E27FC236}">
                <a16:creationId xmlns:a16="http://schemas.microsoft.com/office/drawing/2014/main" id="{DDD612CC-FAB6-4E98-A14D-D8131027E737}"/>
              </a:ext>
            </a:extLst>
          </p:cNvPr>
          <p:cNvSpPr>
            <a:spLocks noGrp="1"/>
          </p:cNvSpPr>
          <p:nvPr>
            <p:ph type="dt" sz="half" idx="10"/>
          </p:nvPr>
        </p:nvSpPr>
        <p:spPr/>
        <p:txBody>
          <a:bodyPr/>
          <a:lstStyle/>
          <a:p>
            <a:r>
              <a:rPr lang="en-US"/>
              <a:t>2022-03-15</a:t>
            </a:r>
          </a:p>
        </p:txBody>
      </p:sp>
      <p:sp>
        <p:nvSpPr>
          <p:cNvPr id="6" name="Slide Number Placeholder 5">
            <a:extLst>
              <a:ext uri="{FF2B5EF4-FFF2-40B4-BE49-F238E27FC236}">
                <a16:creationId xmlns:a16="http://schemas.microsoft.com/office/drawing/2014/main" id="{78759B00-AEFE-419C-87A0-78D6B87FC4EE}"/>
              </a:ext>
            </a:extLst>
          </p:cNvPr>
          <p:cNvSpPr>
            <a:spLocks noGrp="1"/>
          </p:cNvSpPr>
          <p:nvPr>
            <p:ph type="sldNum" sz="quarter" idx="12"/>
          </p:nvPr>
        </p:nvSpPr>
        <p:spPr/>
        <p:txBody>
          <a:bodyPr/>
          <a:lstStyle/>
          <a:p>
            <a:fld id="{BE2166F2-8710-46EF-BA57-51668C8BB01D}" type="slidenum">
              <a:rPr lang="en-US" smtClean="0"/>
              <a:t>1</a:t>
            </a:fld>
            <a:endParaRPr lang="en-US"/>
          </a:p>
        </p:txBody>
      </p:sp>
      <p:sp>
        <p:nvSpPr>
          <p:cNvPr id="8" name="Content Placeholder 7">
            <a:extLst>
              <a:ext uri="{FF2B5EF4-FFF2-40B4-BE49-F238E27FC236}">
                <a16:creationId xmlns:a16="http://schemas.microsoft.com/office/drawing/2014/main" id="{F8764C4C-94C4-447D-9AE3-AD4C5C182A95}"/>
              </a:ext>
            </a:extLst>
          </p:cNvPr>
          <p:cNvSpPr>
            <a:spLocks noGrp="1"/>
          </p:cNvSpPr>
          <p:nvPr>
            <p:ph idx="1"/>
          </p:nvPr>
        </p:nvSpPr>
        <p:spPr>
          <a:xfrm>
            <a:off x="647208" y="5581478"/>
            <a:ext cx="7584347" cy="837010"/>
          </a:xfrm>
        </p:spPr>
        <p:txBody>
          <a:bodyPr>
            <a:normAutofit fontScale="85000" lnSpcReduction="10000"/>
          </a:bodyPr>
          <a:lstStyle/>
          <a:p>
            <a:pPr marL="0" indent="0">
              <a:buNone/>
            </a:pPr>
            <a:r>
              <a:rPr lang="en-US" i="1" dirty="0"/>
              <a:t>Tiger Team Goal: Integrate near-real-time satellite-derived PM2.5 from NOAA’s GOES-East/West into AirNow.</a:t>
            </a:r>
          </a:p>
        </p:txBody>
      </p:sp>
      <p:pic>
        <p:nvPicPr>
          <p:cNvPr id="10" name="Picture 9">
            <a:extLst>
              <a:ext uri="{FF2B5EF4-FFF2-40B4-BE49-F238E27FC236}">
                <a16:creationId xmlns:a16="http://schemas.microsoft.com/office/drawing/2014/main" id="{214D0E13-9002-4058-B494-EA5CC512F434}"/>
              </a:ext>
            </a:extLst>
          </p:cNvPr>
          <p:cNvPicPr>
            <a:picLocks noChangeAspect="1"/>
          </p:cNvPicPr>
          <p:nvPr/>
        </p:nvPicPr>
        <p:blipFill>
          <a:blip r:embed="rId3"/>
          <a:stretch>
            <a:fillRect/>
          </a:stretch>
        </p:blipFill>
        <p:spPr>
          <a:xfrm>
            <a:off x="475478" y="3002722"/>
            <a:ext cx="9604696" cy="2600213"/>
          </a:xfrm>
          <a:prstGeom prst="rect">
            <a:avLst/>
          </a:prstGeom>
        </p:spPr>
      </p:pic>
      <p:sp>
        <p:nvSpPr>
          <p:cNvPr id="9" name="TextBox 8">
            <a:extLst>
              <a:ext uri="{FF2B5EF4-FFF2-40B4-BE49-F238E27FC236}">
                <a16:creationId xmlns:a16="http://schemas.microsoft.com/office/drawing/2014/main" id="{AF51AA3A-8A60-48F9-AC8D-0B425D73F292}"/>
              </a:ext>
            </a:extLst>
          </p:cNvPr>
          <p:cNvSpPr txBox="1"/>
          <p:nvPr/>
        </p:nvSpPr>
        <p:spPr>
          <a:xfrm>
            <a:off x="7972425" y="6049156"/>
            <a:ext cx="3213072" cy="369332"/>
          </a:xfrm>
          <a:prstGeom prst="rect">
            <a:avLst/>
          </a:prstGeom>
          <a:noFill/>
        </p:spPr>
        <p:txBody>
          <a:bodyPr wrap="square">
            <a:spAutoFit/>
          </a:bodyPr>
          <a:lstStyle/>
          <a:p>
            <a:r>
              <a:rPr lang="en-US" dirty="0"/>
              <a:t>https://haqast.org/tiger-teams/</a:t>
            </a:r>
          </a:p>
        </p:txBody>
      </p:sp>
      <p:pic>
        <p:nvPicPr>
          <p:cNvPr id="11" name="Picture 2" descr="HAQAST logo">
            <a:extLst>
              <a:ext uri="{FF2B5EF4-FFF2-40B4-BE49-F238E27FC236}">
                <a16:creationId xmlns:a16="http://schemas.microsoft.com/office/drawing/2014/main" id="{F63C4179-E32C-44D5-BB5D-92CE710DB7E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28478" y="452762"/>
            <a:ext cx="1939400" cy="169758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National Oceanic and Atmospheric Administration - Wikipedia">
            <a:extLst>
              <a:ext uri="{FF2B5EF4-FFF2-40B4-BE49-F238E27FC236}">
                <a16:creationId xmlns:a16="http://schemas.microsoft.com/office/drawing/2014/main" id="{1DFDC635-2433-4252-BF8A-BE3054CDF14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66391" y="4707653"/>
            <a:ext cx="1162050" cy="116205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Symbols of NASA | NASA">
            <a:extLst>
              <a:ext uri="{FF2B5EF4-FFF2-40B4-BE49-F238E27FC236}">
                <a16:creationId xmlns:a16="http://schemas.microsoft.com/office/drawing/2014/main" id="{C557C0EA-D271-4318-9A22-0B7B0F5A0E0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75815" y="3365521"/>
            <a:ext cx="2743201" cy="1371601"/>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United States Environmental Protection Agency - Wikipedia">
            <a:extLst>
              <a:ext uri="{FF2B5EF4-FFF2-40B4-BE49-F238E27FC236}">
                <a16:creationId xmlns:a16="http://schemas.microsoft.com/office/drawing/2014/main" id="{6A218D28-106A-48B5-944B-B6EB42BE4B3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466391" y="2319695"/>
            <a:ext cx="1075924" cy="107592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Headshot of John Haynes">
            <a:extLst>
              <a:ext uri="{FF2B5EF4-FFF2-40B4-BE49-F238E27FC236}">
                <a16:creationId xmlns:a16="http://schemas.microsoft.com/office/drawing/2014/main" id="{DBE3C8B7-189E-48F3-BA20-EC334A15323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606206" y="34072"/>
            <a:ext cx="1406972" cy="154026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a:extLst>
              <a:ext uri="{FF2B5EF4-FFF2-40B4-BE49-F238E27FC236}">
                <a16:creationId xmlns:a16="http://schemas.microsoft.com/office/drawing/2014/main" id="{EAE8A17A-AD80-4ED6-8F6A-2175AF26602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610600" y="1532012"/>
            <a:ext cx="1406973" cy="1664162"/>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2825E7ED-E271-4584-A150-6D1C0C1013D5}"/>
              </a:ext>
            </a:extLst>
          </p:cNvPr>
          <p:cNvSpPr txBox="1"/>
          <p:nvPr/>
        </p:nvSpPr>
        <p:spPr>
          <a:xfrm rot="16200000">
            <a:off x="7781614" y="665704"/>
            <a:ext cx="1256885" cy="276999"/>
          </a:xfrm>
          <a:prstGeom prst="rect">
            <a:avLst/>
          </a:prstGeom>
          <a:noFill/>
        </p:spPr>
        <p:txBody>
          <a:bodyPr wrap="square" lIns="0" tIns="0" rIns="0" bIns="0">
            <a:spAutoFit/>
          </a:bodyPr>
          <a:lstStyle/>
          <a:p>
            <a:r>
              <a:rPr lang="en-US" dirty="0"/>
              <a:t>John Haynes</a:t>
            </a:r>
          </a:p>
        </p:txBody>
      </p:sp>
      <p:sp>
        <p:nvSpPr>
          <p:cNvPr id="16" name="TextBox 15">
            <a:extLst>
              <a:ext uri="{FF2B5EF4-FFF2-40B4-BE49-F238E27FC236}">
                <a16:creationId xmlns:a16="http://schemas.microsoft.com/office/drawing/2014/main" id="{6F25ADE5-07FE-4F5B-9C9A-0D7CD9B87595}"/>
              </a:ext>
            </a:extLst>
          </p:cNvPr>
          <p:cNvSpPr txBox="1"/>
          <p:nvPr/>
        </p:nvSpPr>
        <p:spPr>
          <a:xfrm rot="16200000">
            <a:off x="7633508" y="2300396"/>
            <a:ext cx="1505366" cy="276999"/>
          </a:xfrm>
          <a:prstGeom prst="rect">
            <a:avLst/>
          </a:prstGeom>
          <a:noFill/>
        </p:spPr>
        <p:txBody>
          <a:bodyPr wrap="square" lIns="0" tIns="0" rIns="0" bIns="0">
            <a:spAutoFit/>
          </a:bodyPr>
          <a:lstStyle/>
          <a:p>
            <a:r>
              <a:rPr lang="en-US" dirty="0"/>
              <a:t>Tracey Holloway</a:t>
            </a:r>
          </a:p>
        </p:txBody>
      </p:sp>
      <p:sp>
        <p:nvSpPr>
          <p:cNvPr id="19" name="TextBox 18">
            <a:extLst>
              <a:ext uri="{FF2B5EF4-FFF2-40B4-BE49-F238E27FC236}">
                <a16:creationId xmlns:a16="http://schemas.microsoft.com/office/drawing/2014/main" id="{D68F4D9D-1996-4BBF-A568-4C3758A213F0}"/>
              </a:ext>
            </a:extLst>
          </p:cNvPr>
          <p:cNvSpPr txBox="1"/>
          <p:nvPr/>
        </p:nvSpPr>
        <p:spPr>
          <a:xfrm>
            <a:off x="465622" y="1686213"/>
            <a:ext cx="7493305" cy="1323439"/>
          </a:xfrm>
          <a:prstGeom prst="rect">
            <a:avLst/>
          </a:prstGeom>
          <a:noFill/>
        </p:spPr>
        <p:txBody>
          <a:bodyPr wrap="square">
            <a:spAutoFit/>
          </a:bodyPr>
          <a:lstStyle/>
          <a:p>
            <a:r>
              <a:rPr lang="en-US" sz="2000" u="sng" dirty="0"/>
              <a:t>H</a:t>
            </a:r>
            <a:r>
              <a:rPr lang="en-US" sz="2000" dirty="0"/>
              <a:t>ealth and </a:t>
            </a:r>
            <a:r>
              <a:rPr lang="en-US" sz="2000" u="sng" dirty="0"/>
              <a:t>A</a:t>
            </a:r>
            <a:r>
              <a:rPr lang="en-US" sz="2000" dirty="0"/>
              <a:t>ir </a:t>
            </a:r>
            <a:r>
              <a:rPr lang="en-US" sz="2000" u="sng" dirty="0"/>
              <a:t>Q</a:t>
            </a:r>
            <a:r>
              <a:rPr lang="en-US" sz="2000" dirty="0"/>
              <a:t>uality </a:t>
            </a:r>
            <a:r>
              <a:rPr lang="en-US" sz="2000" u="sng" dirty="0"/>
              <a:t>A</a:t>
            </a:r>
            <a:r>
              <a:rPr lang="en-US" sz="2000" dirty="0"/>
              <a:t>pplied </a:t>
            </a:r>
            <a:r>
              <a:rPr lang="en-US" sz="2000" u="sng" dirty="0"/>
              <a:t>S</a:t>
            </a:r>
            <a:r>
              <a:rPr lang="en-US" sz="2000" dirty="0"/>
              <a:t>cience </a:t>
            </a:r>
            <a:r>
              <a:rPr lang="en-US" sz="2000" u="sng" dirty="0"/>
              <a:t>T</a:t>
            </a:r>
            <a:r>
              <a:rPr lang="en-US" sz="2000" dirty="0"/>
              <a:t>eam (said hay-cast)</a:t>
            </a:r>
          </a:p>
          <a:p>
            <a:pPr lvl="1" indent="-342900">
              <a:buFont typeface="Arial" panose="020B0604020202020204" pitchFamily="34" charset="0"/>
              <a:buChar char="•"/>
            </a:pPr>
            <a:r>
              <a:rPr lang="en-US" sz="2000" dirty="0"/>
              <a:t>Program Manager: John Haynes; Team Lead: Tracey Holloway</a:t>
            </a:r>
          </a:p>
          <a:p>
            <a:pPr lvl="1" indent="-342900">
              <a:buFont typeface="Arial" panose="020B0604020202020204" pitchFamily="34" charset="0"/>
              <a:buChar char="•"/>
            </a:pPr>
            <a:r>
              <a:rPr lang="en-US" sz="2000" dirty="0"/>
              <a:t>Similar to Air Quality Applied Science Team (AQAST)</a:t>
            </a:r>
          </a:p>
          <a:p>
            <a:pPr lvl="1" indent="-342900">
              <a:buFont typeface="Arial" panose="020B0604020202020204" pitchFamily="34" charset="0"/>
              <a:buChar char="•"/>
            </a:pPr>
            <a:r>
              <a:rPr lang="en-US" sz="2000" dirty="0"/>
              <a:t>Combines PI-specific projects and Tiger Teams</a:t>
            </a:r>
          </a:p>
        </p:txBody>
      </p:sp>
      <p:sp>
        <p:nvSpPr>
          <p:cNvPr id="20" name="TextBox 19">
            <a:extLst>
              <a:ext uri="{FF2B5EF4-FFF2-40B4-BE49-F238E27FC236}">
                <a16:creationId xmlns:a16="http://schemas.microsoft.com/office/drawing/2014/main" id="{65DDA2C2-852C-4663-BB05-C8FB42C1F9FC}"/>
              </a:ext>
            </a:extLst>
          </p:cNvPr>
          <p:cNvSpPr txBox="1"/>
          <p:nvPr/>
        </p:nvSpPr>
        <p:spPr>
          <a:xfrm>
            <a:off x="8230612" y="5116139"/>
            <a:ext cx="1505366" cy="276999"/>
          </a:xfrm>
          <a:prstGeom prst="rect">
            <a:avLst/>
          </a:prstGeom>
          <a:noFill/>
        </p:spPr>
        <p:txBody>
          <a:bodyPr wrap="square" lIns="0" tIns="0" rIns="0" bIns="0">
            <a:spAutoFit/>
          </a:bodyPr>
          <a:lstStyle/>
          <a:p>
            <a:r>
              <a:rPr lang="en-US" dirty="0"/>
              <a:t>Pawan Gupta</a:t>
            </a:r>
          </a:p>
        </p:txBody>
      </p:sp>
    </p:spTree>
    <p:extLst>
      <p:ext uri="{BB962C8B-B14F-4D97-AF65-F5344CB8AC3E}">
        <p14:creationId xmlns:p14="http://schemas.microsoft.com/office/powerpoint/2010/main" val="1902094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Environmental Protection in Indian Country | US EPA">
            <a:extLst>
              <a:ext uri="{FF2B5EF4-FFF2-40B4-BE49-F238E27FC236}">
                <a16:creationId xmlns:a16="http://schemas.microsoft.com/office/drawing/2014/main" id="{20216050-0B01-4A43-BADE-B14E55C7AA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0114" y="457200"/>
            <a:ext cx="2344090" cy="1771090"/>
          </a:xfrm>
          <a:prstGeom prst="rect">
            <a:avLst/>
          </a:prstGeom>
          <a:noFill/>
          <a:extLst>
            <a:ext uri="{909E8E84-426E-40DD-AFC4-6F175D3DCCD1}">
              <a14:hiddenFill xmlns:a14="http://schemas.microsoft.com/office/drawing/2010/main">
                <a:solidFill>
                  <a:srgbClr val="FFFFFF"/>
                </a:solidFill>
              </a14:hiddenFill>
            </a:ext>
          </a:extLst>
        </p:spPr>
      </p:pic>
      <p:sp>
        <p:nvSpPr>
          <p:cNvPr id="69" name="Rectangle 68">
            <a:extLst>
              <a:ext uri="{FF2B5EF4-FFF2-40B4-BE49-F238E27FC236}">
                <a16:creationId xmlns:a16="http://schemas.microsoft.com/office/drawing/2014/main" id="{FB7C5E81-9E26-4606-94FF-4A40BD92C3AE}"/>
              </a:ext>
            </a:extLst>
          </p:cNvPr>
          <p:cNvSpPr/>
          <p:nvPr/>
        </p:nvSpPr>
        <p:spPr>
          <a:xfrm>
            <a:off x="7091645" y="3829192"/>
            <a:ext cx="3213797" cy="1685097"/>
          </a:xfrm>
          <a:prstGeom prst="rect">
            <a:avLst/>
          </a:prstGeom>
          <a:solidFill>
            <a:schemeClr val="bg1"/>
          </a:solidFill>
          <a:ln w="571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49AE8084-27E1-4E65-87B7-C90099312FBF}"/>
              </a:ext>
            </a:extLst>
          </p:cNvPr>
          <p:cNvSpPr/>
          <p:nvPr/>
        </p:nvSpPr>
        <p:spPr>
          <a:xfrm>
            <a:off x="4940548" y="2300658"/>
            <a:ext cx="5580439" cy="1588650"/>
          </a:xfrm>
          <a:prstGeom prst="rect">
            <a:avLst/>
          </a:prstGeom>
          <a:solidFill>
            <a:schemeClr val="bg1"/>
          </a:solidFill>
          <a:ln w="571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03A8EF90-DB05-4B62-B96F-B0E545FDA347}"/>
              </a:ext>
            </a:extLst>
          </p:cNvPr>
          <p:cNvPicPr>
            <a:picLocks noChangeAspect="1"/>
          </p:cNvPicPr>
          <p:nvPr/>
        </p:nvPicPr>
        <p:blipFill rotWithShape="1">
          <a:blip r:embed="rId4"/>
          <a:srcRect r="22285"/>
          <a:stretch/>
        </p:blipFill>
        <p:spPr>
          <a:xfrm>
            <a:off x="7362829" y="675996"/>
            <a:ext cx="2503173" cy="1557216"/>
          </a:xfrm>
          <a:prstGeom prst="rect">
            <a:avLst/>
          </a:prstGeom>
        </p:spPr>
      </p:pic>
      <p:sp>
        <p:nvSpPr>
          <p:cNvPr id="26" name="Arrow: Left 25">
            <a:extLst>
              <a:ext uri="{FF2B5EF4-FFF2-40B4-BE49-F238E27FC236}">
                <a16:creationId xmlns:a16="http://schemas.microsoft.com/office/drawing/2014/main" id="{43B04EA1-9F29-4A23-AD73-2AC8F1E9D945}"/>
              </a:ext>
            </a:extLst>
          </p:cNvPr>
          <p:cNvSpPr/>
          <p:nvPr/>
        </p:nvSpPr>
        <p:spPr>
          <a:xfrm rot="7497216">
            <a:off x="6139170" y="2378744"/>
            <a:ext cx="1652703" cy="432284"/>
          </a:xfrm>
          <a:prstGeom prst="leftArrow">
            <a:avLst/>
          </a:prstGeom>
          <a:solidFill>
            <a:schemeClr val="bg1"/>
          </a:solidFill>
          <a:ln w="38100">
            <a:solidFill>
              <a:srgbClr val="45A94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Arrow: Left 37">
            <a:extLst>
              <a:ext uri="{FF2B5EF4-FFF2-40B4-BE49-F238E27FC236}">
                <a16:creationId xmlns:a16="http://schemas.microsoft.com/office/drawing/2014/main" id="{EC53B598-790B-4EDC-A808-07468AC2F0A2}"/>
              </a:ext>
            </a:extLst>
          </p:cNvPr>
          <p:cNvSpPr/>
          <p:nvPr/>
        </p:nvSpPr>
        <p:spPr>
          <a:xfrm rot="1727151">
            <a:off x="9524784" y="2863431"/>
            <a:ext cx="844505" cy="294943"/>
          </a:xfrm>
          <a:prstGeom prst="leftArrow">
            <a:avLst/>
          </a:prstGeom>
          <a:solidFill>
            <a:schemeClr val="bg1"/>
          </a:solidFill>
          <a:ln w="38100">
            <a:solidFill>
              <a:srgbClr val="45A94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Arrow: Left 38">
            <a:extLst>
              <a:ext uri="{FF2B5EF4-FFF2-40B4-BE49-F238E27FC236}">
                <a16:creationId xmlns:a16="http://schemas.microsoft.com/office/drawing/2014/main" id="{0E1130FD-0338-4DE1-81DA-47FB09D4BA4F}"/>
              </a:ext>
            </a:extLst>
          </p:cNvPr>
          <p:cNvSpPr/>
          <p:nvPr/>
        </p:nvSpPr>
        <p:spPr>
          <a:xfrm rot="10800000">
            <a:off x="7027663" y="3180633"/>
            <a:ext cx="938327" cy="339432"/>
          </a:xfrm>
          <a:prstGeom prst="leftArrow">
            <a:avLst/>
          </a:prstGeom>
          <a:solidFill>
            <a:schemeClr val="bg1"/>
          </a:solidFill>
          <a:ln w="38100">
            <a:solidFill>
              <a:srgbClr val="45A94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Rectangle 62">
            <a:extLst>
              <a:ext uri="{FF2B5EF4-FFF2-40B4-BE49-F238E27FC236}">
                <a16:creationId xmlns:a16="http://schemas.microsoft.com/office/drawing/2014/main" id="{58828F63-FFA7-40AD-AC07-EEEB76474770}"/>
              </a:ext>
            </a:extLst>
          </p:cNvPr>
          <p:cNvSpPr/>
          <p:nvPr/>
        </p:nvSpPr>
        <p:spPr>
          <a:xfrm>
            <a:off x="5090357" y="2940092"/>
            <a:ext cx="2091342" cy="802249"/>
          </a:xfrm>
          <a:prstGeom prst="rect">
            <a:avLst/>
          </a:prstGeom>
          <a:solidFill>
            <a:schemeClr val="bg1"/>
          </a:solidFill>
          <a:ln w="57150">
            <a:solidFill>
              <a:srgbClr val="007EC6"/>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4" descr="Chapter 9 Geographically Weighted Regression | Spatial Modelling for Data  Scientists">
            <a:extLst>
              <a:ext uri="{FF2B5EF4-FFF2-40B4-BE49-F238E27FC236}">
                <a16:creationId xmlns:a16="http://schemas.microsoft.com/office/drawing/2014/main" id="{73FE0E56-9911-4DBA-BB2B-DCD9D1DDA7F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0386"/>
          <a:stretch/>
        </p:blipFill>
        <p:spPr bwMode="auto">
          <a:xfrm>
            <a:off x="7233071" y="4123929"/>
            <a:ext cx="2932105" cy="1239757"/>
          </a:xfrm>
          <a:prstGeom prst="rect">
            <a:avLst/>
          </a:prstGeom>
          <a:noFill/>
          <a:ln w="57150">
            <a:solidFill>
              <a:srgbClr val="007EC6"/>
            </a:solidFill>
            <a:prstDash val="solid"/>
          </a:ln>
        </p:spPr>
      </p:pic>
      <p:sp>
        <p:nvSpPr>
          <p:cNvPr id="19" name="Arrow: Bent-Up 18">
            <a:extLst>
              <a:ext uri="{FF2B5EF4-FFF2-40B4-BE49-F238E27FC236}">
                <a16:creationId xmlns:a16="http://schemas.microsoft.com/office/drawing/2014/main" id="{D210142D-87F4-4E04-A45D-208AC6472BAB}"/>
              </a:ext>
            </a:extLst>
          </p:cNvPr>
          <p:cNvSpPr/>
          <p:nvPr/>
        </p:nvSpPr>
        <p:spPr>
          <a:xfrm rot="16200000" flipH="1">
            <a:off x="9227455" y="2818848"/>
            <a:ext cx="3289782" cy="976331"/>
          </a:xfrm>
          <a:prstGeom prst="bentUpArrow">
            <a:avLst>
              <a:gd name="adj1" fmla="val 26739"/>
              <a:gd name="adj2" fmla="val 37346"/>
              <a:gd name="adj3" fmla="val 49463"/>
            </a:avLst>
          </a:prstGeom>
          <a:solidFill>
            <a:schemeClr val="accent6">
              <a:lumMod val="60000"/>
              <a:lumOff val="40000"/>
            </a:schemeClr>
          </a:solidFill>
          <a:ln w="38100">
            <a:solidFill>
              <a:srgbClr val="45A9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38100">
                <a:solidFill>
                  <a:schemeClr val="bg1"/>
                </a:solidFill>
              </a:ln>
            </a:endParaRPr>
          </a:p>
        </p:txBody>
      </p:sp>
      <p:sp>
        <p:nvSpPr>
          <p:cNvPr id="27" name="Arrow: Bent-Up 26">
            <a:extLst>
              <a:ext uri="{FF2B5EF4-FFF2-40B4-BE49-F238E27FC236}">
                <a16:creationId xmlns:a16="http://schemas.microsoft.com/office/drawing/2014/main" id="{DDFA081C-FA5E-45E0-A712-2EE8873AEF4A}"/>
              </a:ext>
            </a:extLst>
          </p:cNvPr>
          <p:cNvSpPr/>
          <p:nvPr/>
        </p:nvSpPr>
        <p:spPr>
          <a:xfrm rot="16200000">
            <a:off x="10374204" y="4388087"/>
            <a:ext cx="1004171" cy="976331"/>
          </a:xfrm>
          <a:prstGeom prst="bentUpArrow">
            <a:avLst>
              <a:gd name="adj1" fmla="val 27133"/>
              <a:gd name="adj2" fmla="val 36111"/>
              <a:gd name="adj3" fmla="val 50000"/>
            </a:avLst>
          </a:prstGeom>
          <a:solidFill>
            <a:srgbClr val="8FAADC"/>
          </a:solidFill>
          <a:ln w="38100">
            <a:solidFill>
              <a:srgbClr val="007EC6"/>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38100">
                <a:solidFill>
                  <a:schemeClr val="bg1"/>
                </a:solidFill>
              </a:ln>
            </a:endParaRPr>
          </a:p>
        </p:txBody>
      </p:sp>
      <p:sp>
        <p:nvSpPr>
          <p:cNvPr id="2" name="Title 1">
            <a:extLst>
              <a:ext uri="{FF2B5EF4-FFF2-40B4-BE49-F238E27FC236}">
                <a16:creationId xmlns:a16="http://schemas.microsoft.com/office/drawing/2014/main" id="{0DAE51B9-F5F3-4409-AAF8-A38949886451}"/>
              </a:ext>
            </a:extLst>
          </p:cNvPr>
          <p:cNvSpPr>
            <a:spLocks noGrp="1"/>
          </p:cNvSpPr>
          <p:nvPr>
            <p:ph type="title"/>
          </p:nvPr>
        </p:nvSpPr>
        <p:spPr>
          <a:xfrm>
            <a:off x="839788" y="457200"/>
            <a:ext cx="3932237" cy="997404"/>
          </a:xfrm>
        </p:spPr>
        <p:txBody>
          <a:bodyPr>
            <a:normAutofit/>
          </a:bodyPr>
          <a:lstStyle/>
          <a:p>
            <a:r>
              <a:rPr lang="en-US" dirty="0"/>
              <a:t>Final Product Data/Process Flow</a:t>
            </a:r>
          </a:p>
        </p:txBody>
      </p:sp>
      <p:sp>
        <p:nvSpPr>
          <p:cNvPr id="4" name="Text Placeholder 3">
            <a:extLst>
              <a:ext uri="{FF2B5EF4-FFF2-40B4-BE49-F238E27FC236}">
                <a16:creationId xmlns:a16="http://schemas.microsoft.com/office/drawing/2014/main" id="{81CD8FCD-1506-4981-BCBA-2C6125EB068E}"/>
              </a:ext>
            </a:extLst>
          </p:cNvPr>
          <p:cNvSpPr>
            <a:spLocks noGrp="1"/>
          </p:cNvSpPr>
          <p:nvPr>
            <p:ph type="body" sz="half" idx="2"/>
          </p:nvPr>
        </p:nvSpPr>
        <p:spPr>
          <a:xfrm>
            <a:off x="839789" y="1454604"/>
            <a:ext cx="3930274" cy="5065184"/>
          </a:xfrm>
        </p:spPr>
        <p:txBody>
          <a:bodyPr>
            <a:normAutofit fontScale="92500" lnSpcReduction="20000"/>
          </a:bodyPr>
          <a:lstStyle/>
          <a:p>
            <a:pPr marL="285750" indent="-285750">
              <a:buFont typeface="Arial" panose="020B0604020202020204" pitchFamily="34" charset="0"/>
              <a:buChar char="•"/>
            </a:pPr>
            <a:r>
              <a:rPr lang="en-US" dirty="0"/>
              <a:t>Combines established data links, operationalization of existing data, and new developments from HAQAST.</a:t>
            </a:r>
          </a:p>
          <a:p>
            <a:pPr marL="285750" indent="-285750">
              <a:buFont typeface="Arial" panose="020B0604020202020204" pitchFamily="34" charset="0"/>
              <a:buChar char="•"/>
            </a:pPr>
            <a:r>
              <a:rPr lang="en-US" dirty="0"/>
              <a:t>SLT Monitor reporting</a:t>
            </a:r>
          </a:p>
          <a:p>
            <a:pPr marL="742950" lvl="1" indent="-285750">
              <a:buFont typeface="Arial" panose="020B0604020202020204" pitchFamily="34" charset="0"/>
              <a:buChar char="•"/>
            </a:pPr>
            <a:r>
              <a:rPr lang="en-US" dirty="0"/>
              <a:t>Received by </a:t>
            </a:r>
            <a:r>
              <a:rPr lang="en-US" dirty="0" err="1"/>
              <a:t>AirNow</a:t>
            </a:r>
            <a:endParaRPr lang="en-US" dirty="0"/>
          </a:p>
          <a:p>
            <a:pPr marL="742950" lvl="1" indent="-285750">
              <a:buFont typeface="Arial" panose="020B0604020202020204" pitchFamily="34" charset="0"/>
              <a:buChar char="•"/>
            </a:pPr>
            <a:r>
              <a:rPr lang="en-US" dirty="0"/>
              <a:t>Distributed via API</a:t>
            </a:r>
          </a:p>
          <a:p>
            <a:pPr marL="742950" lvl="1" indent="-285750">
              <a:buFont typeface="Arial" panose="020B0604020202020204" pitchFamily="34" charset="0"/>
              <a:buChar char="•"/>
            </a:pPr>
            <a:r>
              <a:rPr lang="en-US" dirty="0"/>
              <a:t>QA and processing: ~1 hourly</a:t>
            </a:r>
          </a:p>
          <a:p>
            <a:pPr marL="285750" indent="-285750">
              <a:buFont typeface="Arial" panose="020B0604020202020204" pitchFamily="34" charset="0"/>
              <a:buChar char="•"/>
            </a:pPr>
            <a:r>
              <a:rPr lang="en-US" dirty="0"/>
              <a:t>NOAA GOES Satellite Products</a:t>
            </a:r>
          </a:p>
          <a:p>
            <a:pPr marL="742950" lvl="1" indent="-285750">
              <a:buFont typeface="Arial" panose="020B0604020202020204" pitchFamily="34" charset="0"/>
              <a:buChar char="•"/>
            </a:pPr>
            <a:r>
              <a:rPr lang="en-US" dirty="0"/>
              <a:t>~5-minute scans</a:t>
            </a:r>
          </a:p>
          <a:p>
            <a:pPr marL="742950" lvl="1" indent="-285750">
              <a:buFont typeface="Arial" panose="020B0604020202020204" pitchFamily="34" charset="0"/>
              <a:buChar char="•"/>
            </a:pPr>
            <a:r>
              <a:rPr lang="en-US" dirty="0"/>
              <a:t>L0,L1,L2 on AWS &lt; 10min</a:t>
            </a:r>
          </a:p>
          <a:p>
            <a:pPr marL="742950" lvl="1" indent="-285750">
              <a:buFont typeface="Arial" panose="020B0604020202020204" pitchFamily="34" charset="0"/>
              <a:buChar char="•"/>
            </a:pPr>
            <a:r>
              <a:rPr lang="en-US" dirty="0"/>
              <a:t>Adjustments to over water cells.</a:t>
            </a:r>
          </a:p>
          <a:p>
            <a:pPr marL="285750" indent="-285750">
              <a:buFont typeface="Arial" panose="020B0604020202020204" pitchFamily="34" charset="0"/>
              <a:buChar char="•"/>
            </a:pPr>
            <a:r>
              <a:rPr lang="en-US" dirty="0"/>
              <a:t>NOAA GWR starts after monitors and L2 data is retrieved</a:t>
            </a:r>
          </a:p>
          <a:p>
            <a:pPr marL="742950" lvl="1" indent="-285750">
              <a:buFont typeface="Arial" panose="020B0604020202020204" pitchFamily="34" charset="0"/>
              <a:buChar char="•"/>
            </a:pPr>
            <a:r>
              <a:rPr lang="en-US" dirty="0"/>
              <a:t>Zhang and Kondragunta (2021)</a:t>
            </a:r>
          </a:p>
          <a:p>
            <a:pPr marL="742950" lvl="1" indent="-285750">
              <a:buFont typeface="Arial" panose="020B0604020202020204" pitchFamily="34" charset="0"/>
              <a:buChar char="•"/>
            </a:pPr>
            <a:r>
              <a:rPr lang="en-US" dirty="0"/>
              <a:t>Updates and further evaluation in manuscript</a:t>
            </a:r>
          </a:p>
          <a:p>
            <a:pPr marL="285750" indent="-285750">
              <a:buFont typeface="Arial" panose="020B0604020202020204" pitchFamily="34" charset="0"/>
              <a:buChar char="•"/>
            </a:pPr>
            <a:r>
              <a:rPr lang="en-US" dirty="0"/>
              <a:t>GWR Adjustments: Post-processed based on error characterization</a:t>
            </a:r>
          </a:p>
          <a:p>
            <a:pPr marL="285750" indent="-285750">
              <a:buFont typeface="Arial" panose="020B0604020202020204" pitchFamily="34" charset="0"/>
              <a:buChar char="•"/>
            </a:pPr>
            <a:r>
              <a:rPr lang="en-US" dirty="0"/>
              <a:t>Estimated initial latency: 2-hours</a:t>
            </a:r>
          </a:p>
          <a:p>
            <a:pPr marL="742950" lvl="1" indent="-285750">
              <a:buFont typeface="Arial" panose="020B0604020202020204" pitchFamily="34" charset="0"/>
              <a:buChar char="•"/>
            </a:pPr>
            <a:r>
              <a:rPr lang="en-US" dirty="0"/>
              <a:t>Meets current analysis of time needs</a:t>
            </a:r>
          </a:p>
          <a:p>
            <a:pPr marL="742950" lvl="1" indent="-285750">
              <a:buFont typeface="Arial" panose="020B0604020202020204" pitchFamily="34" charset="0"/>
              <a:buChar char="•"/>
            </a:pPr>
            <a:r>
              <a:rPr lang="en-US" dirty="0"/>
              <a:t>Also, considering methods of “</a:t>
            </a:r>
            <a:r>
              <a:rPr lang="en-US" dirty="0" err="1"/>
              <a:t>NowCasting</a:t>
            </a:r>
            <a:r>
              <a:rPr lang="en-US" dirty="0"/>
              <a:t>” satellite-derived PM2.5</a:t>
            </a:r>
          </a:p>
          <a:p>
            <a:pPr marL="285750" indent="-285750">
              <a:buFont typeface="Arial" panose="020B0604020202020204" pitchFamily="34" charset="0"/>
              <a:buChar char="•"/>
            </a:pPr>
            <a:r>
              <a:rPr lang="en-US" dirty="0"/>
              <a:t>How would this be brought in?</a:t>
            </a:r>
          </a:p>
        </p:txBody>
      </p:sp>
      <p:sp>
        <p:nvSpPr>
          <p:cNvPr id="5" name="Date Placeholder 4">
            <a:extLst>
              <a:ext uri="{FF2B5EF4-FFF2-40B4-BE49-F238E27FC236}">
                <a16:creationId xmlns:a16="http://schemas.microsoft.com/office/drawing/2014/main" id="{DE01EF9C-541A-4A0F-804F-A58671ECA7A0}"/>
              </a:ext>
            </a:extLst>
          </p:cNvPr>
          <p:cNvSpPr>
            <a:spLocks noGrp="1"/>
          </p:cNvSpPr>
          <p:nvPr>
            <p:ph type="dt" sz="half" idx="10"/>
          </p:nvPr>
        </p:nvSpPr>
        <p:spPr/>
        <p:txBody>
          <a:bodyPr/>
          <a:lstStyle/>
          <a:p>
            <a:r>
              <a:rPr lang="en-US"/>
              <a:t>2022-03-15</a:t>
            </a:r>
          </a:p>
        </p:txBody>
      </p:sp>
      <p:sp>
        <p:nvSpPr>
          <p:cNvPr id="6" name="Slide Number Placeholder 5">
            <a:extLst>
              <a:ext uri="{FF2B5EF4-FFF2-40B4-BE49-F238E27FC236}">
                <a16:creationId xmlns:a16="http://schemas.microsoft.com/office/drawing/2014/main" id="{BCE8B871-5E13-4904-8FC6-FDCBD1E437BF}"/>
              </a:ext>
            </a:extLst>
          </p:cNvPr>
          <p:cNvSpPr>
            <a:spLocks noGrp="1"/>
          </p:cNvSpPr>
          <p:nvPr>
            <p:ph type="sldNum" sz="quarter" idx="12"/>
          </p:nvPr>
        </p:nvSpPr>
        <p:spPr/>
        <p:txBody>
          <a:bodyPr/>
          <a:lstStyle/>
          <a:p>
            <a:fld id="{60142F9A-7778-460D-9426-84FC6CDDCF69}" type="slidenum">
              <a:rPr lang="en-US" smtClean="0"/>
              <a:t>2</a:t>
            </a:fld>
            <a:endParaRPr lang="en-US"/>
          </a:p>
        </p:txBody>
      </p:sp>
      <p:pic>
        <p:nvPicPr>
          <p:cNvPr id="7" name="Picture 2" descr="NOAA&amp;#39;s newest geostationary satellite will be positioned as GOES-East this  fall | National Oceanic and Atmospheric Administration">
            <a:extLst>
              <a:ext uri="{FF2B5EF4-FFF2-40B4-BE49-F238E27FC236}">
                <a16:creationId xmlns:a16="http://schemas.microsoft.com/office/drawing/2014/main" id="{3393C8CA-EF43-4966-950D-3E53D15CE9AD}"/>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8644" r="21396" b="35300"/>
          <a:stretch/>
        </p:blipFill>
        <p:spPr bwMode="auto">
          <a:xfrm>
            <a:off x="4867851" y="5130411"/>
            <a:ext cx="2078560" cy="161165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636A6137-667D-49F3-8224-C144AA470113}"/>
              </a:ext>
            </a:extLst>
          </p:cNvPr>
          <p:cNvSpPr txBox="1"/>
          <p:nvPr/>
        </p:nvSpPr>
        <p:spPr>
          <a:xfrm>
            <a:off x="4911249" y="5144655"/>
            <a:ext cx="1991764" cy="313932"/>
          </a:xfrm>
          <a:prstGeom prst="rect">
            <a:avLst/>
          </a:prstGeom>
          <a:solidFill>
            <a:srgbClr val="09597E"/>
          </a:solidFill>
        </p:spPr>
        <p:txBody>
          <a:bodyPr wrap="square" tIns="18288" bIns="18288">
            <a:spAutoFit/>
          </a:bodyPr>
          <a:lstStyle/>
          <a:p>
            <a:pPr algn="ctr"/>
            <a:r>
              <a:rPr lang="en-US" dirty="0">
                <a:solidFill>
                  <a:schemeClr val="bg1"/>
                </a:solidFill>
              </a:rPr>
              <a:t>NOAA GOES AOD</a:t>
            </a:r>
          </a:p>
        </p:txBody>
      </p:sp>
      <p:sp>
        <p:nvSpPr>
          <p:cNvPr id="9" name="Flowchart: Multidocument 8">
            <a:extLst>
              <a:ext uri="{FF2B5EF4-FFF2-40B4-BE49-F238E27FC236}">
                <a16:creationId xmlns:a16="http://schemas.microsoft.com/office/drawing/2014/main" id="{3D74006B-2C00-40D7-8AAF-02CD13E5FD78}"/>
              </a:ext>
            </a:extLst>
          </p:cNvPr>
          <p:cNvSpPr/>
          <p:nvPr/>
        </p:nvSpPr>
        <p:spPr>
          <a:xfrm>
            <a:off x="7362829" y="5876961"/>
            <a:ext cx="1123950" cy="752475"/>
          </a:xfrm>
          <a:prstGeom prst="flowChartMultidocument">
            <a:avLst/>
          </a:prstGeom>
          <a:solidFill>
            <a:srgbClr val="007EC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L0,L1 Files</a:t>
            </a:r>
          </a:p>
        </p:txBody>
      </p:sp>
      <p:sp>
        <p:nvSpPr>
          <p:cNvPr id="10" name="Flowchart: Multidocument 9">
            <a:extLst>
              <a:ext uri="{FF2B5EF4-FFF2-40B4-BE49-F238E27FC236}">
                <a16:creationId xmlns:a16="http://schemas.microsoft.com/office/drawing/2014/main" id="{7251E783-AF90-4E1E-9529-B6A4D0BBCD92}"/>
              </a:ext>
            </a:extLst>
          </p:cNvPr>
          <p:cNvSpPr/>
          <p:nvPr/>
        </p:nvSpPr>
        <p:spPr>
          <a:xfrm>
            <a:off x="8752550" y="5619987"/>
            <a:ext cx="1123950" cy="1071636"/>
          </a:xfrm>
          <a:prstGeom prst="flowChartMultidocument">
            <a:avLst/>
          </a:prstGeom>
          <a:solidFill>
            <a:srgbClr val="007EC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AOD CONUS Files</a:t>
            </a:r>
          </a:p>
        </p:txBody>
      </p:sp>
      <p:pic>
        <p:nvPicPr>
          <p:cNvPr id="12" name="Picture 11">
            <a:extLst>
              <a:ext uri="{FF2B5EF4-FFF2-40B4-BE49-F238E27FC236}">
                <a16:creationId xmlns:a16="http://schemas.microsoft.com/office/drawing/2014/main" id="{90B63C03-C534-4150-8F40-60602C994A4C}"/>
              </a:ext>
            </a:extLst>
          </p:cNvPr>
          <p:cNvPicPr>
            <a:picLocks noChangeAspect="1"/>
          </p:cNvPicPr>
          <p:nvPr/>
        </p:nvPicPr>
        <p:blipFill>
          <a:blip r:embed="rId7"/>
          <a:stretch>
            <a:fillRect/>
          </a:stretch>
        </p:blipFill>
        <p:spPr>
          <a:xfrm>
            <a:off x="7598115" y="770711"/>
            <a:ext cx="2215623" cy="1258877"/>
          </a:xfrm>
          <a:prstGeom prst="rect">
            <a:avLst/>
          </a:prstGeom>
        </p:spPr>
      </p:pic>
      <p:sp>
        <p:nvSpPr>
          <p:cNvPr id="15" name="TextBox 14">
            <a:extLst>
              <a:ext uri="{FF2B5EF4-FFF2-40B4-BE49-F238E27FC236}">
                <a16:creationId xmlns:a16="http://schemas.microsoft.com/office/drawing/2014/main" id="{5A3B0381-BAB3-4B1B-B02E-E0BE579F28E8}"/>
              </a:ext>
            </a:extLst>
          </p:cNvPr>
          <p:cNvSpPr txBox="1"/>
          <p:nvPr/>
        </p:nvSpPr>
        <p:spPr>
          <a:xfrm>
            <a:off x="4940548" y="931384"/>
            <a:ext cx="1505885" cy="523220"/>
          </a:xfrm>
          <a:prstGeom prst="rect">
            <a:avLst/>
          </a:prstGeom>
          <a:solidFill>
            <a:schemeClr val="bg1"/>
          </a:solidFill>
        </p:spPr>
        <p:txBody>
          <a:bodyPr wrap="square">
            <a:spAutoFit/>
          </a:bodyPr>
          <a:lstStyle/>
          <a:p>
            <a:r>
              <a:rPr lang="en-US" sz="1400" dirty="0"/>
              <a:t>State/Local/Tribe</a:t>
            </a:r>
          </a:p>
          <a:p>
            <a:pPr algn="ctr"/>
            <a:r>
              <a:rPr lang="en-US" sz="1400" dirty="0"/>
              <a:t>Monitor Data</a:t>
            </a:r>
          </a:p>
        </p:txBody>
      </p:sp>
      <p:sp>
        <p:nvSpPr>
          <p:cNvPr id="17" name="Arrow: Left 16">
            <a:extLst>
              <a:ext uri="{FF2B5EF4-FFF2-40B4-BE49-F238E27FC236}">
                <a16:creationId xmlns:a16="http://schemas.microsoft.com/office/drawing/2014/main" id="{A0C688B2-E937-4B64-AE89-0185677335B2}"/>
              </a:ext>
            </a:extLst>
          </p:cNvPr>
          <p:cNvSpPr/>
          <p:nvPr/>
        </p:nvSpPr>
        <p:spPr>
          <a:xfrm rot="11530031">
            <a:off x="6348967" y="1148599"/>
            <a:ext cx="1471406" cy="471186"/>
          </a:xfrm>
          <a:prstGeom prst="leftArrow">
            <a:avLst/>
          </a:prstGeom>
          <a:solidFill>
            <a:schemeClr val="bg1">
              <a:lumMod val="75000"/>
            </a:schemeClr>
          </a:solid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Predefined Process 17">
            <a:extLst>
              <a:ext uri="{FF2B5EF4-FFF2-40B4-BE49-F238E27FC236}">
                <a16:creationId xmlns:a16="http://schemas.microsoft.com/office/drawing/2014/main" id="{68E94D45-367A-42D4-B7A6-D1BD3DF7E744}"/>
              </a:ext>
            </a:extLst>
          </p:cNvPr>
          <p:cNvSpPr/>
          <p:nvPr/>
        </p:nvSpPr>
        <p:spPr>
          <a:xfrm>
            <a:off x="10309384" y="1153623"/>
            <a:ext cx="1704334" cy="752475"/>
          </a:xfrm>
          <a:prstGeom prst="flowChartPredefinedProcess">
            <a:avLst/>
          </a:prstGeom>
          <a:solidFill>
            <a:schemeClr val="accent6">
              <a:lumMod val="40000"/>
              <a:lumOff val="60000"/>
            </a:schemeClr>
          </a:solidFill>
          <a:ln w="28575">
            <a:solidFill>
              <a:srgbClr val="45A9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tx1"/>
                </a:solidFill>
              </a:rPr>
              <a:t>AirNow</a:t>
            </a:r>
            <a:r>
              <a:rPr lang="en-US" dirty="0">
                <a:solidFill>
                  <a:schemeClr val="tx1"/>
                </a:solidFill>
              </a:rPr>
              <a:t> API</a:t>
            </a:r>
          </a:p>
        </p:txBody>
      </p:sp>
      <p:sp>
        <p:nvSpPr>
          <p:cNvPr id="20" name="Arrow: Left 19">
            <a:extLst>
              <a:ext uri="{FF2B5EF4-FFF2-40B4-BE49-F238E27FC236}">
                <a16:creationId xmlns:a16="http://schemas.microsoft.com/office/drawing/2014/main" id="{8939DC4B-B722-4F02-88A3-BC6E575037B9}"/>
              </a:ext>
            </a:extLst>
          </p:cNvPr>
          <p:cNvSpPr/>
          <p:nvPr/>
        </p:nvSpPr>
        <p:spPr>
          <a:xfrm rot="10800000">
            <a:off x="9878840" y="1130552"/>
            <a:ext cx="572673" cy="471186"/>
          </a:xfrm>
          <a:prstGeom prst="leftArrow">
            <a:avLst/>
          </a:prstGeom>
          <a:solidFill>
            <a:schemeClr val="accent6">
              <a:lumMod val="60000"/>
              <a:lumOff val="40000"/>
            </a:schemeClr>
          </a:solidFill>
          <a:ln w="38100">
            <a:solidFill>
              <a:srgbClr val="45A9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lowchart: Predefined Process 24">
            <a:extLst>
              <a:ext uri="{FF2B5EF4-FFF2-40B4-BE49-F238E27FC236}">
                <a16:creationId xmlns:a16="http://schemas.microsoft.com/office/drawing/2014/main" id="{E726D651-1804-4B7F-B3C4-CF300E1C9374}"/>
              </a:ext>
            </a:extLst>
          </p:cNvPr>
          <p:cNvSpPr/>
          <p:nvPr/>
        </p:nvSpPr>
        <p:spPr>
          <a:xfrm>
            <a:off x="10309385" y="5378340"/>
            <a:ext cx="1704334" cy="698214"/>
          </a:xfrm>
          <a:prstGeom prst="flowChartPredefinedProcess">
            <a:avLst/>
          </a:prstGeom>
          <a:solidFill>
            <a:srgbClr val="8FAADC"/>
          </a:solidFill>
          <a:ln w="28575">
            <a:solidFill>
              <a:srgbClr val="007E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AOD Correction</a:t>
            </a:r>
          </a:p>
        </p:txBody>
      </p:sp>
      <p:sp>
        <p:nvSpPr>
          <p:cNvPr id="28" name="Arrow: Left 27">
            <a:extLst>
              <a:ext uri="{FF2B5EF4-FFF2-40B4-BE49-F238E27FC236}">
                <a16:creationId xmlns:a16="http://schemas.microsoft.com/office/drawing/2014/main" id="{DDE54A7B-B3EB-42D9-B47E-0986E6C9C13E}"/>
              </a:ext>
            </a:extLst>
          </p:cNvPr>
          <p:cNvSpPr/>
          <p:nvPr/>
        </p:nvSpPr>
        <p:spPr>
          <a:xfrm rot="10800000">
            <a:off x="6868584" y="6074229"/>
            <a:ext cx="618208" cy="471186"/>
          </a:xfrm>
          <a:prstGeom prst="leftArrow">
            <a:avLst/>
          </a:prstGeom>
          <a:solidFill>
            <a:srgbClr val="8FAADC"/>
          </a:solidFill>
          <a:ln w="38100">
            <a:solidFill>
              <a:srgbClr val="007EC6"/>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38100">
                <a:solidFill>
                  <a:schemeClr val="bg1"/>
                </a:solidFill>
              </a:ln>
            </a:endParaRPr>
          </a:p>
        </p:txBody>
      </p:sp>
      <p:sp>
        <p:nvSpPr>
          <p:cNvPr id="29" name="Arrow: Left 28">
            <a:extLst>
              <a:ext uri="{FF2B5EF4-FFF2-40B4-BE49-F238E27FC236}">
                <a16:creationId xmlns:a16="http://schemas.microsoft.com/office/drawing/2014/main" id="{6068EB54-E991-46B1-A1CA-4878CD3A39D1}"/>
              </a:ext>
            </a:extLst>
          </p:cNvPr>
          <p:cNvSpPr/>
          <p:nvPr/>
        </p:nvSpPr>
        <p:spPr>
          <a:xfrm rot="10800000">
            <a:off x="8390777" y="5959693"/>
            <a:ext cx="414109" cy="471186"/>
          </a:xfrm>
          <a:prstGeom prst="leftArrow">
            <a:avLst/>
          </a:prstGeom>
          <a:solidFill>
            <a:srgbClr val="8FAADC"/>
          </a:solidFill>
          <a:ln w="38100">
            <a:solidFill>
              <a:srgbClr val="007EC6"/>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38100">
                <a:solidFill>
                  <a:schemeClr val="bg1"/>
                </a:solidFill>
              </a:ln>
            </a:endParaRPr>
          </a:p>
        </p:txBody>
      </p:sp>
      <p:sp>
        <p:nvSpPr>
          <p:cNvPr id="30" name="Arrow: Left 29">
            <a:extLst>
              <a:ext uri="{FF2B5EF4-FFF2-40B4-BE49-F238E27FC236}">
                <a16:creationId xmlns:a16="http://schemas.microsoft.com/office/drawing/2014/main" id="{029E79CB-D4AE-443D-A87B-2AA14237D2CF}"/>
              </a:ext>
            </a:extLst>
          </p:cNvPr>
          <p:cNvSpPr/>
          <p:nvPr/>
        </p:nvSpPr>
        <p:spPr>
          <a:xfrm rot="9323470">
            <a:off x="9629560" y="5749946"/>
            <a:ext cx="831063" cy="471186"/>
          </a:xfrm>
          <a:prstGeom prst="leftArrow">
            <a:avLst/>
          </a:prstGeom>
          <a:solidFill>
            <a:srgbClr val="8FAADC"/>
          </a:solidFill>
          <a:ln w="38100">
            <a:solidFill>
              <a:srgbClr val="007EC6"/>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38100">
                <a:solidFill>
                  <a:schemeClr val="bg1"/>
                </a:solidFill>
              </a:ln>
            </a:endParaRPr>
          </a:p>
        </p:txBody>
      </p:sp>
      <p:sp>
        <p:nvSpPr>
          <p:cNvPr id="31" name="Flowchart: Predefined Process 30">
            <a:extLst>
              <a:ext uri="{FF2B5EF4-FFF2-40B4-BE49-F238E27FC236}">
                <a16:creationId xmlns:a16="http://schemas.microsoft.com/office/drawing/2014/main" id="{BB07DF47-FDFB-4F7A-8BE9-2A576141C39E}"/>
              </a:ext>
            </a:extLst>
          </p:cNvPr>
          <p:cNvSpPr/>
          <p:nvPr/>
        </p:nvSpPr>
        <p:spPr>
          <a:xfrm>
            <a:off x="5167636" y="3020854"/>
            <a:ext cx="1904883" cy="614444"/>
          </a:xfrm>
          <a:prstGeom prst="flowChartPredefinedProcess">
            <a:avLst/>
          </a:prstGeom>
          <a:solidFill>
            <a:schemeClr val="bg1"/>
          </a:solidFill>
          <a:ln w="28575">
            <a:solidFill>
              <a:srgbClr val="45A94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Periodic Error Eval</a:t>
            </a:r>
          </a:p>
        </p:txBody>
      </p:sp>
      <p:pic>
        <p:nvPicPr>
          <p:cNvPr id="21" name="Picture 20">
            <a:extLst>
              <a:ext uri="{FF2B5EF4-FFF2-40B4-BE49-F238E27FC236}">
                <a16:creationId xmlns:a16="http://schemas.microsoft.com/office/drawing/2014/main" id="{7D00A646-925C-4185-B06C-7C3DF80F932E}"/>
              </a:ext>
            </a:extLst>
          </p:cNvPr>
          <p:cNvPicPr>
            <a:picLocks noChangeAspect="1"/>
          </p:cNvPicPr>
          <p:nvPr/>
        </p:nvPicPr>
        <p:blipFill rotWithShape="1">
          <a:blip r:embed="rId8"/>
          <a:srcRect t="30440" r="12355" b="27535"/>
          <a:stretch/>
        </p:blipFill>
        <p:spPr>
          <a:xfrm>
            <a:off x="8571892" y="4162525"/>
            <a:ext cx="1541606" cy="203200"/>
          </a:xfrm>
          <a:prstGeom prst="rect">
            <a:avLst/>
          </a:prstGeom>
          <a:noFill/>
        </p:spPr>
      </p:pic>
      <p:sp>
        <p:nvSpPr>
          <p:cNvPr id="33" name="Arrow: Left 32">
            <a:extLst>
              <a:ext uri="{FF2B5EF4-FFF2-40B4-BE49-F238E27FC236}">
                <a16:creationId xmlns:a16="http://schemas.microsoft.com/office/drawing/2014/main" id="{BAF4FB63-490C-4089-AE4E-7624EFBF4D0E}"/>
              </a:ext>
            </a:extLst>
          </p:cNvPr>
          <p:cNvSpPr/>
          <p:nvPr/>
        </p:nvSpPr>
        <p:spPr>
          <a:xfrm rot="1808255">
            <a:off x="6297444" y="3878132"/>
            <a:ext cx="991941" cy="326557"/>
          </a:xfrm>
          <a:prstGeom prst="leftArrow">
            <a:avLst/>
          </a:prstGeom>
          <a:solidFill>
            <a:schemeClr val="bg1"/>
          </a:solidFill>
          <a:ln w="38100">
            <a:solidFill>
              <a:srgbClr val="007EC6"/>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Content Placeholder 4">
            <a:extLst>
              <a:ext uri="{FF2B5EF4-FFF2-40B4-BE49-F238E27FC236}">
                <a16:creationId xmlns:a16="http://schemas.microsoft.com/office/drawing/2014/main" id="{75F93458-B8BB-4EE6-832C-737CB46BD35D}"/>
              </a:ext>
            </a:extLst>
          </p:cNvPr>
          <p:cNvPicPr>
            <a:picLocks noChangeAspect="1"/>
          </p:cNvPicPr>
          <p:nvPr/>
        </p:nvPicPr>
        <p:blipFill rotWithShape="1">
          <a:blip r:embed="rId9">
            <a:extLst>
              <a:ext uri="{28A0092B-C50C-407E-A947-70E740481C1C}">
                <a14:useLocalDpi xmlns:a14="http://schemas.microsoft.com/office/drawing/2010/main" val="0"/>
              </a:ext>
            </a:extLst>
          </a:blip>
          <a:srcRect t="26278" b="26278"/>
          <a:stretch/>
        </p:blipFill>
        <p:spPr>
          <a:xfrm>
            <a:off x="7516024" y="2463947"/>
            <a:ext cx="1991764" cy="560190"/>
          </a:xfrm>
          <a:prstGeom prst="rect">
            <a:avLst/>
          </a:prstGeom>
          <a:ln w="57150">
            <a:solidFill>
              <a:srgbClr val="45A942"/>
            </a:solidFill>
            <a:prstDash val="solid"/>
          </a:ln>
        </p:spPr>
      </p:pic>
      <p:sp>
        <p:nvSpPr>
          <p:cNvPr id="35" name="TextBox 34">
            <a:extLst>
              <a:ext uri="{FF2B5EF4-FFF2-40B4-BE49-F238E27FC236}">
                <a16:creationId xmlns:a16="http://schemas.microsoft.com/office/drawing/2014/main" id="{090401D4-2236-4099-80C1-FA3E3C8F1671}"/>
              </a:ext>
            </a:extLst>
          </p:cNvPr>
          <p:cNvSpPr txBox="1"/>
          <p:nvPr/>
        </p:nvSpPr>
        <p:spPr>
          <a:xfrm>
            <a:off x="7583963" y="2633589"/>
            <a:ext cx="1913728" cy="276999"/>
          </a:xfrm>
          <a:prstGeom prst="rect">
            <a:avLst/>
          </a:prstGeom>
          <a:solidFill>
            <a:srgbClr val="FFFFFF">
              <a:alpha val="74902"/>
            </a:srgbClr>
          </a:solidFill>
        </p:spPr>
        <p:txBody>
          <a:bodyPr wrap="square" lIns="0" tIns="0" rIns="0" bIns="0">
            <a:spAutoFit/>
          </a:bodyPr>
          <a:lstStyle/>
          <a:p>
            <a:pPr algn="ctr"/>
            <a:r>
              <a:rPr lang="en-US" dirty="0"/>
              <a:t>Web Service</a:t>
            </a:r>
          </a:p>
        </p:txBody>
      </p:sp>
      <p:sp>
        <p:nvSpPr>
          <p:cNvPr id="36" name="Flowchart: Predefined Process 35">
            <a:extLst>
              <a:ext uri="{FF2B5EF4-FFF2-40B4-BE49-F238E27FC236}">
                <a16:creationId xmlns:a16="http://schemas.microsoft.com/office/drawing/2014/main" id="{555778FE-F0C1-470A-ADA7-89880D2C6C7B}"/>
              </a:ext>
            </a:extLst>
          </p:cNvPr>
          <p:cNvSpPr/>
          <p:nvPr/>
        </p:nvSpPr>
        <p:spPr>
          <a:xfrm>
            <a:off x="7938287" y="3164035"/>
            <a:ext cx="2390943" cy="363727"/>
          </a:xfrm>
          <a:prstGeom prst="flowChartPredefinedProcess">
            <a:avLst/>
          </a:prstGeom>
          <a:solidFill>
            <a:schemeClr val="bg1"/>
          </a:solidFill>
          <a:ln w="28575">
            <a:solidFill>
              <a:srgbClr val="45A94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Error Correction</a:t>
            </a:r>
          </a:p>
        </p:txBody>
      </p:sp>
      <p:sp>
        <p:nvSpPr>
          <p:cNvPr id="34" name="Arrow: Left 33">
            <a:extLst>
              <a:ext uri="{FF2B5EF4-FFF2-40B4-BE49-F238E27FC236}">
                <a16:creationId xmlns:a16="http://schemas.microsoft.com/office/drawing/2014/main" id="{1D59DB38-DB83-4017-A1B0-B4DF3CD8821F}"/>
              </a:ext>
            </a:extLst>
          </p:cNvPr>
          <p:cNvSpPr/>
          <p:nvPr/>
        </p:nvSpPr>
        <p:spPr>
          <a:xfrm rot="5400000">
            <a:off x="8318939" y="1963214"/>
            <a:ext cx="490937" cy="386930"/>
          </a:xfrm>
          <a:prstGeom prst="leftArrow">
            <a:avLst/>
          </a:prstGeom>
          <a:solidFill>
            <a:schemeClr val="bg1"/>
          </a:solidFill>
          <a:ln w="38100">
            <a:solidFill>
              <a:srgbClr val="45A94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Arrow: Left 36">
            <a:extLst>
              <a:ext uri="{FF2B5EF4-FFF2-40B4-BE49-F238E27FC236}">
                <a16:creationId xmlns:a16="http://schemas.microsoft.com/office/drawing/2014/main" id="{26F7F155-CACE-4989-AF45-10F9A98327EB}"/>
              </a:ext>
            </a:extLst>
          </p:cNvPr>
          <p:cNvSpPr/>
          <p:nvPr/>
        </p:nvSpPr>
        <p:spPr>
          <a:xfrm rot="6904313">
            <a:off x="8202310" y="3721613"/>
            <a:ext cx="727104" cy="341326"/>
          </a:xfrm>
          <a:prstGeom prst="leftArrow">
            <a:avLst>
              <a:gd name="adj1" fmla="val 50000"/>
              <a:gd name="adj2" fmla="val 50000"/>
            </a:avLst>
          </a:prstGeom>
          <a:solidFill>
            <a:schemeClr val="bg1"/>
          </a:solidFill>
          <a:ln w="38100">
            <a:solidFill>
              <a:srgbClr val="007EC6"/>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6C1458CC-8584-4F6D-BD82-531CD86D78AE}"/>
              </a:ext>
            </a:extLst>
          </p:cNvPr>
          <p:cNvSpPr txBox="1"/>
          <p:nvPr/>
        </p:nvSpPr>
        <p:spPr>
          <a:xfrm>
            <a:off x="8407754" y="4959302"/>
            <a:ext cx="1759394" cy="369332"/>
          </a:xfrm>
          <a:prstGeom prst="rect">
            <a:avLst/>
          </a:prstGeom>
          <a:solidFill>
            <a:schemeClr val="bg1"/>
          </a:solidFill>
        </p:spPr>
        <p:txBody>
          <a:bodyPr wrap="square">
            <a:spAutoFit/>
          </a:bodyPr>
          <a:lstStyle/>
          <a:p>
            <a:r>
              <a:rPr lang="en-US" i="1" dirty="0"/>
              <a:t>Operationalizing</a:t>
            </a:r>
          </a:p>
        </p:txBody>
      </p:sp>
      <p:sp>
        <p:nvSpPr>
          <p:cNvPr id="70" name="TextBox 69">
            <a:extLst>
              <a:ext uri="{FF2B5EF4-FFF2-40B4-BE49-F238E27FC236}">
                <a16:creationId xmlns:a16="http://schemas.microsoft.com/office/drawing/2014/main" id="{AD088A9E-FD28-400E-89AA-B20998D5452D}"/>
              </a:ext>
            </a:extLst>
          </p:cNvPr>
          <p:cNvSpPr txBox="1"/>
          <p:nvPr/>
        </p:nvSpPr>
        <p:spPr>
          <a:xfrm>
            <a:off x="4915610" y="2287714"/>
            <a:ext cx="1506541" cy="646331"/>
          </a:xfrm>
          <a:prstGeom prst="rect">
            <a:avLst/>
          </a:prstGeom>
          <a:noFill/>
        </p:spPr>
        <p:txBody>
          <a:bodyPr wrap="square">
            <a:spAutoFit/>
          </a:bodyPr>
          <a:lstStyle/>
          <a:p>
            <a:r>
              <a:rPr lang="en-US" dirty="0"/>
              <a:t>Project</a:t>
            </a:r>
          </a:p>
          <a:p>
            <a:r>
              <a:rPr lang="en-US" dirty="0"/>
              <a:t>Development</a:t>
            </a:r>
          </a:p>
        </p:txBody>
      </p:sp>
      <p:sp>
        <p:nvSpPr>
          <p:cNvPr id="41" name="TextBox 40">
            <a:extLst>
              <a:ext uri="{FF2B5EF4-FFF2-40B4-BE49-F238E27FC236}">
                <a16:creationId xmlns:a16="http://schemas.microsoft.com/office/drawing/2014/main" id="{0B668FFA-2D28-4E8D-B6A6-63DF755EDB65}"/>
              </a:ext>
            </a:extLst>
          </p:cNvPr>
          <p:cNvSpPr txBox="1"/>
          <p:nvPr/>
        </p:nvSpPr>
        <p:spPr>
          <a:xfrm>
            <a:off x="36389" y="6561399"/>
            <a:ext cx="6280220" cy="307777"/>
          </a:xfrm>
          <a:prstGeom prst="rect">
            <a:avLst/>
          </a:prstGeom>
          <a:noFill/>
        </p:spPr>
        <p:txBody>
          <a:bodyPr wrap="square">
            <a:spAutoFit/>
          </a:bodyPr>
          <a:lstStyle/>
          <a:p>
            <a:r>
              <a:rPr lang="en-US" sz="1400" dirty="0"/>
              <a:t>Zhang and Kondragunta (2021) </a:t>
            </a:r>
            <a:r>
              <a:rPr lang="en-US" sz="1400" dirty="0" err="1"/>
              <a:t>doi</a:t>
            </a:r>
            <a:r>
              <a:rPr lang="en-US" sz="1400" dirty="0"/>
              <a:t>: 10.1029/2020EA001599</a:t>
            </a:r>
          </a:p>
        </p:txBody>
      </p:sp>
    </p:spTree>
    <p:extLst>
      <p:ext uri="{BB962C8B-B14F-4D97-AF65-F5344CB8AC3E}">
        <p14:creationId xmlns:p14="http://schemas.microsoft.com/office/powerpoint/2010/main" val="961391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7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P spid="56" grpId="0" animBg="1"/>
      <p:bldP spid="26" grpId="0" animBg="1"/>
      <p:bldP spid="38" grpId="0" animBg="1"/>
      <p:bldP spid="39" grpId="0" animBg="1"/>
      <p:bldP spid="63" grpId="0" animBg="1"/>
      <p:bldP spid="19" grpId="0" animBg="1"/>
      <p:bldP spid="27" grpId="0" animBg="1"/>
      <p:bldP spid="25" grpId="0" animBg="1"/>
      <p:bldP spid="30" grpId="0" animBg="1"/>
      <p:bldP spid="31" grpId="0" animBg="1"/>
      <p:bldP spid="33" grpId="0" animBg="1"/>
      <p:bldP spid="35" grpId="0" animBg="1"/>
      <p:bldP spid="36" grpId="0" animBg="1"/>
      <p:bldP spid="34" grpId="0" animBg="1"/>
      <p:bldP spid="37" grpId="0" animBg="1"/>
      <p:bldP spid="60" grpId="0" animBg="1"/>
      <p:bldP spid="7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420</Words>
  <Application>Microsoft Office PowerPoint</Application>
  <PresentationFormat>Widescreen</PresentationFormat>
  <Paragraphs>52</Paragraphs>
  <Slides>2</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Calibri</vt:lpstr>
      <vt:lpstr>Calibri Light</vt:lpstr>
      <vt:lpstr>Office Theme</vt:lpstr>
      <vt:lpstr>AirNow HAQAST “Tiger Team”</vt:lpstr>
      <vt:lpstr>Final Product Data/Process Flow</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AirNow HAQAST “Tiger Team”</dc:title>
  <dc:creator>Henderson, Barron</dc:creator>
  <cp:lastModifiedBy>Henderson, Barron</cp:lastModifiedBy>
  <cp:revision>1</cp:revision>
  <dcterms:created xsi:type="dcterms:W3CDTF">2023-03-01T13:13:33Z</dcterms:created>
  <dcterms:modified xsi:type="dcterms:W3CDTF">2023-03-01T13:13:53Z</dcterms:modified>
</cp:coreProperties>
</file>