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9" r:id="rId2"/>
    <p:sldId id="351" r:id="rId3"/>
    <p:sldId id="350" r:id="rId4"/>
    <p:sldId id="346" r:id="rId5"/>
    <p:sldId id="352" r:id="rId6"/>
    <p:sldId id="353" r:id="rId7"/>
    <p:sldId id="34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4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DAFA-027E-4376-86AD-ADF8710A1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2C39B6-6FB0-4501-A9AF-32DA60B54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5CF90-931C-4856-A690-A3A1AE0FF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BD28-7F1A-4D8E-813B-892AD5B3DFF1}" type="datetime1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B446A-5DD1-4DE6-81FE-E0751783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2F054-2656-4F65-AB65-E561A66B1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1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0301-98ED-4696-8D02-55DC2BEC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668F5-9796-4016-807D-3DE35B457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61FCF-7C89-4284-B8FB-102938BCB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4BBB-4919-4B99-85DD-42C4B61BD199}" type="datetime1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ED84-D1AC-42C0-BEB1-8805B9EFF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172DC-34A6-45AB-B1FA-BB6518EA2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80E55-EE47-4049-8175-FBEFACDD83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8A0D87-0A4B-4317-93AB-2E6095183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9DF89-DC1E-498E-89A7-B62AE73EE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48524-1FE2-4C82-84DE-3CA4C07F61C2}" type="datetime1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D2DEC-670D-487D-AB7F-A63FA8A0C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6F00D-F606-4571-8871-B77508C3C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0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40E1-252D-4ED1-B5CA-920AFDFA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234634"/>
            <a:ext cx="10515600" cy="43053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15125-92DB-4661-A432-11C7D652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DE801-B11D-45D6-9450-80351166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4747" y="6356350"/>
            <a:ext cx="2743200" cy="3651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40B6B02-F67E-4BAE-BEAE-4A401037C6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488CDE-7860-4D3D-9977-5DC6F7F369E2}"/>
              </a:ext>
            </a:extLst>
          </p:cNvPr>
          <p:cNvCxnSpPr/>
          <p:nvPr userDrawn="1"/>
        </p:nvCxnSpPr>
        <p:spPr>
          <a:xfrm>
            <a:off x="0" y="807720"/>
            <a:ext cx="880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47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8B681-FF7E-4C51-BCA3-54E3DF37F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71C15-35FB-4421-B5BF-A72B56416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834CE-BE60-40E8-A253-FF41FA943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E2C9E-4529-4DFB-837F-7611AFC729AB}" type="datetime1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F10E6-4AA2-4363-9CC9-3BDF0DCD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6A2D0-93E4-4700-A334-3647D585F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87BA-AB62-47F1-AFDB-8534F3C26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4B7DF-3703-41D4-A87E-9D5D57A37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4ECC4-E88C-46E5-A28F-B73D3E7C7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8309-7191-4FE1-B07E-E587D848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9FFF-8781-4E86-B62D-9ACDE1044B16}" type="datetime1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6EAFF-276A-470E-9F63-66BE4A48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247E4-104E-452A-B968-91E102D7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9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964F2-7EE3-46DC-9D02-30C3C36EE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5B33F-59FB-4E7A-A837-53BD1E6A3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72E60-89CE-4767-801E-788A852B2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78653-9C69-40DF-A81A-309EEE31D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9284A9-0171-462F-A97B-E14807047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52C76C-6AD1-466C-94B4-C5F09E8F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06FD-CFE4-4CE7-AB6E-F89CE3FF6808}" type="datetime1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772CE-AF69-4C39-97AF-44559EEBE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B32DF-82FC-455C-9A2D-FC223327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1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CE67F-33EF-425C-A23B-C759DA141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525" y="138128"/>
            <a:ext cx="10515600" cy="62146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C57661-E45E-416C-92FA-17195284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4749" y="6357941"/>
            <a:ext cx="2743200" cy="3651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40B6B02-F67E-4BAE-BEAE-4A401037C6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8B897B-063F-48D8-9D20-14BD7F74E6B0}"/>
              </a:ext>
            </a:extLst>
          </p:cNvPr>
          <p:cNvCxnSpPr/>
          <p:nvPr userDrawn="1"/>
        </p:nvCxnSpPr>
        <p:spPr>
          <a:xfrm>
            <a:off x="0" y="807720"/>
            <a:ext cx="880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53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0E3F67-023D-4D37-A79F-A78D5BB5F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B5D9-ACA8-41EC-9075-CC9CA13E3658}" type="datetime1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25C627-6D72-4652-A639-365787A6D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8D880-5B88-4122-ADFD-7BF3F22E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6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DE2D-A737-4009-A4BB-DEDD3DEC0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951A6-B8A4-4F27-AE0E-AFE18C322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AB590-75C9-4FF1-A12C-34853447C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72A0F-F710-4504-ADA1-8F6D6ADB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339E-64C8-4016-83DD-50767AD039DF}" type="datetime1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FE88A-91B9-4DD3-B255-6B8F0E7F8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AFAF4-829D-450A-B69A-011026309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2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C8846-8BB5-4D71-AF87-9D9CC61F9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8508FF-2A7B-4B6B-B32F-645AF561A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A33D12-C298-49D7-B4EB-216CC347A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1B0CB-45A7-4AC5-B4EE-CE53E7DA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3E18-5FA9-4768-B083-A26A8CBFB2B1}" type="datetime1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4FDAF-89BC-4D81-AAEB-B5FBF1655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AF6FF-EA33-43D9-B0E9-8E899EA8A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7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8D986-4D69-4234-8408-4F90706E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74C71-74A7-4CE0-AC7D-AC38CBFBA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A4D79-75A8-4277-9319-2A58476A6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3DA93-F63A-4A19-BCEA-836F9F0DCD08}" type="datetime1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BC22-F849-47A5-84B0-9112BEA14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2A5D8-6D84-4656-8AA5-66C783779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B6B02-F67E-4BAE-BEAE-4A401037C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8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96977-648C-4AD4-8D58-3610BF6D38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Climate Energy </a:t>
            </a:r>
            <a:r>
              <a:rPr lang="en-US"/>
              <a:t>Scenario Efforts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E3458-539C-413F-8D78-1E0487D6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49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C9A0-2A91-4E38-8C05-380E6B2BE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" y="234634"/>
            <a:ext cx="10874071" cy="430530"/>
          </a:xfrm>
        </p:spPr>
        <p:txBody>
          <a:bodyPr/>
          <a:lstStyle/>
          <a:p>
            <a:r>
              <a:rPr lang="en-US" sz="3000" dirty="0"/>
              <a:t>Implications of changing energy systems for climate-air quality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F1CEC-9E31-4FF1-BA22-CFA8669EF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19" y="1253331"/>
            <a:ext cx="659030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100" dirty="0"/>
              <a:t>Changes in the energy system affect emission rates of pollutants of concern for OAQPS (e.g. CAPs, toxics, short-lived climate forcers like black carbon)</a:t>
            </a:r>
          </a:p>
          <a:p>
            <a:endParaRPr lang="en-US" sz="2100" dirty="0"/>
          </a:p>
          <a:p>
            <a:r>
              <a:rPr lang="en-US" sz="2100" dirty="0"/>
              <a:t>Having tools that can effectively </a:t>
            </a:r>
            <a:r>
              <a:rPr lang="en-US" sz="2100" b="1" dirty="0"/>
              <a:t>quantify and track these energy-emission-air quality connections across local, state, national, and global scales </a:t>
            </a:r>
            <a:r>
              <a:rPr lang="en-US" sz="2100" dirty="0"/>
              <a:t>is important given the variable scale of relevant energy/climate policy decisions in play (e.g. city, state, country, international) </a:t>
            </a:r>
          </a:p>
          <a:p>
            <a:endParaRPr lang="en-US" sz="2100" dirty="0"/>
          </a:p>
          <a:p>
            <a:r>
              <a:rPr lang="en-US" sz="2100" dirty="0"/>
              <a:t>Streamlining the connectivity between in-house EPA tools for energy systems modeling and air quality impact assessments would allow </a:t>
            </a:r>
            <a:r>
              <a:rPr lang="en-US" sz="2100" b="1" dirty="0"/>
              <a:t>more robust estimates of air quality changes associated with different energy/climate policy scenarios  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88ACF-8DC7-45F1-A0EC-526C62A22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90FD53-39C5-42B0-8F52-47CF39FB9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789" y="1253331"/>
            <a:ext cx="4564195" cy="387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BFE518-68C3-4B35-AFF0-6573D1019E84}"/>
              </a:ext>
            </a:extLst>
          </p:cNvPr>
          <p:cNvSpPr txBox="1"/>
          <p:nvPr/>
        </p:nvSpPr>
        <p:spPr>
          <a:xfrm>
            <a:off x="7364895" y="5378204"/>
            <a:ext cx="5198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GCAMv5.1 info graphic, from Calvin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et al.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360135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3CB0A-162A-4C66-9A25-01E0711BC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Energy Systems Modeling across scales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C851CF-38CB-41CC-96DA-4E2C1D04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E163014-1596-469A-B5D7-0A4078FCD71D}"/>
              </a:ext>
            </a:extLst>
          </p:cNvPr>
          <p:cNvSpPr txBox="1">
            <a:spLocks/>
          </p:cNvSpPr>
          <p:nvPr/>
        </p:nvSpPr>
        <p:spPr>
          <a:xfrm>
            <a:off x="495758" y="1099094"/>
            <a:ext cx="11314323" cy="53788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Sector level models (e.g., IPM, MOVES, industry sector models):</a:t>
            </a:r>
          </a:p>
          <a:p>
            <a:pPr lvl="1"/>
            <a:r>
              <a:rPr lang="en-US" sz="2200" dirty="0"/>
              <a:t>Characterize</a:t>
            </a:r>
            <a:r>
              <a:rPr lang="en-US" sz="2600" dirty="0"/>
              <a:t> </a:t>
            </a:r>
            <a:r>
              <a:rPr lang="en-US" sz="2200" dirty="0"/>
              <a:t>individual sectors within an energy system in detail at high spatial/temporal resolution</a:t>
            </a:r>
          </a:p>
          <a:p>
            <a:pPr lvl="1"/>
            <a:endParaRPr lang="en-US" sz="2600" dirty="0"/>
          </a:p>
          <a:p>
            <a:r>
              <a:rPr lang="en-US" sz="2600" dirty="0"/>
              <a:t>Multi-sector optimization approaches (e.g., MARKAL):</a:t>
            </a:r>
          </a:p>
          <a:p>
            <a:pPr lvl="1"/>
            <a:r>
              <a:rPr lang="en-US" sz="2200" dirty="0"/>
              <a:t>Represent connections across different components and sectors of an energy system</a:t>
            </a:r>
          </a:p>
          <a:p>
            <a:pPr marL="457200" lvl="1" indent="0">
              <a:buNone/>
            </a:pPr>
            <a:endParaRPr lang="en-US" sz="2600" dirty="0"/>
          </a:p>
          <a:p>
            <a:r>
              <a:rPr lang="en-US" sz="2600" dirty="0"/>
              <a:t>Integrated Assessment Models (IAMs; e.g. GCAM-USA):</a:t>
            </a:r>
          </a:p>
          <a:p>
            <a:pPr lvl="1"/>
            <a:r>
              <a:rPr lang="en-US" sz="2200" dirty="0"/>
              <a:t>Represent national/global scale interactions between the energy system and other social, economic, and environmental components of the GHG emission landscape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53223B-AE9F-460A-B19F-BF5C30502F7B}"/>
              </a:ext>
            </a:extLst>
          </p:cNvPr>
          <p:cNvSpPr txBox="1"/>
          <p:nvPr/>
        </p:nvSpPr>
        <p:spPr>
          <a:xfrm>
            <a:off x="8359952" y="6171171"/>
            <a:ext cx="4712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Shi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et al.,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2017,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Applied Energy</a:t>
            </a:r>
          </a:p>
        </p:txBody>
      </p:sp>
    </p:spTree>
    <p:extLst>
      <p:ext uri="{BB962C8B-B14F-4D97-AF65-F5344CB8AC3E}">
        <p14:creationId xmlns:p14="http://schemas.microsoft.com/office/powerpoint/2010/main" val="326419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8B98-FC3F-430A-9336-6F551D80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AQMG-ORD pilot linking GCAM-USA to FAST-CE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597FB-3074-48CF-8B88-94F909D69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907952"/>
            <a:ext cx="11629445" cy="5378824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AQMG pilot project linking GCAM to FAST-CE is underway: linking to reduced form tools like FAST-CE would allow for </a:t>
            </a:r>
            <a:r>
              <a:rPr lang="en-US" sz="2200" b="1" dirty="0"/>
              <a:t>more rapid estimation of air quality impacts </a:t>
            </a:r>
            <a:r>
              <a:rPr lang="en-US" sz="2200" dirty="0"/>
              <a:t>associated with individual energy/climate policy options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FAST-CE relationships are based on instrumented modeling results (e.g. source apportionment modeling) that is </a:t>
            </a:r>
            <a:r>
              <a:rPr lang="en-US" sz="2200" b="1" dirty="0"/>
              <a:t>resource intensive </a:t>
            </a:r>
            <a:r>
              <a:rPr lang="en-US" sz="2200" dirty="0"/>
              <a:t>(both time and money)</a:t>
            </a:r>
          </a:p>
          <a:p>
            <a:endParaRPr lang="en-US" sz="2200" dirty="0"/>
          </a:p>
          <a:p>
            <a:r>
              <a:rPr lang="en-US" sz="2200" b="1" dirty="0"/>
              <a:t>Funding for additional source apportionment modeling </a:t>
            </a:r>
            <a:r>
              <a:rPr lang="en-US" sz="2200" dirty="0"/>
              <a:t>could expand source-receptor relationships implemented in FAST-CE to increase coverage of:</a:t>
            </a:r>
          </a:p>
          <a:p>
            <a:pPr marL="0" indent="0">
              <a:buNone/>
            </a:pPr>
            <a:endParaRPr lang="en-US" sz="2200" dirty="0"/>
          </a:p>
          <a:p>
            <a:pPr lvl="1"/>
            <a:r>
              <a:rPr lang="en-US" sz="2200" b="1" dirty="0"/>
              <a:t>Geographic regions: </a:t>
            </a:r>
            <a:r>
              <a:rPr lang="en-US" sz="2200" dirty="0"/>
              <a:t>most existing SA results focus on Northeast U.S.</a:t>
            </a:r>
          </a:p>
          <a:p>
            <a:pPr lvl="1"/>
            <a:r>
              <a:rPr lang="en-US" sz="2200" b="1" dirty="0"/>
              <a:t>Emissions sectors: </a:t>
            </a:r>
            <a:r>
              <a:rPr lang="en-US" sz="2200" dirty="0"/>
              <a:t>focus of existing SA is mainly EGUs - relationships for mobile, residential, industrial sectors would allow for more comprehensive air quality estimates</a:t>
            </a:r>
          </a:p>
          <a:p>
            <a:pPr lvl="1"/>
            <a:r>
              <a:rPr lang="en-US" sz="2200" b="1" dirty="0"/>
              <a:t>Pollutants</a:t>
            </a:r>
            <a:r>
              <a:rPr lang="en-US" sz="2200" dirty="0"/>
              <a:t> of interest: historical focus on NOx/ozone relationships in SA modeling and reduced form tools, applications for PM require additional development</a:t>
            </a:r>
          </a:p>
          <a:p>
            <a:pPr marL="457200" lvl="1" indent="0">
              <a:buNone/>
            </a:pPr>
            <a:endParaRPr lang="en-US" sz="2200" dirty="0"/>
          </a:p>
          <a:p>
            <a:pPr marL="457200" lvl="1" indent="0">
              <a:buNone/>
            </a:pP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36C14-BB18-4387-B7A2-02377707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0B6B02-F67E-4BAE-BEAE-4A401037C6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24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1588-29E7-417E-B831-AF8ABD6FC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234634"/>
            <a:ext cx="11072854" cy="430530"/>
          </a:xfrm>
        </p:spPr>
        <p:txBody>
          <a:bodyPr/>
          <a:lstStyle/>
          <a:p>
            <a:r>
              <a:rPr lang="en-US" sz="3000" dirty="0"/>
              <a:t>Ongoing OAQPS Coordination with ORD/OAP/OTAQ on Energy Systems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4248D-17C2-4E61-B49F-95E4ECD5B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138" y="1193697"/>
            <a:ext cx="11155192" cy="4948686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AQAD/EIAG – ongoing coordination with OTAQ on MOVES modeling results for use in regulatory applications (Alison Eyth)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AQAD/EIAG – ongoing coordination with CAMD on IPM modeling results for use in regulatory applications (Alison Eyth, Norm Possiel)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HEID/Economics group – NOx cost-abatement curves (Region 3 RARE project, Alex Macpherson)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AQAD/AQMG – pilot project with ORD connecting GCAM-USA with FAST-CE (Shannon Koplitz, Kirk Baker, Carey Jang)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AQAD/AQMG – coordination with ORD, Regions, and states to harmonize existing reduced form modeling tools with available energy systems approaches (Kirk Baker)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41E72-9C13-4527-95AE-0F13AC0C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03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74D8-4F09-46CC-9343-AE9DCF92A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6" y="205246"/>
            <a:ext cx="11589689" cy="430530"/>
          </a:xfrm>
        </p:spPr>
        <p:txBody>
          <a:bodyPr/>
          <a:lstStyle/>
          <a:p>
            <a:r>
              <a:rPr lang="en-US" sz="3000" dirty="0"/>
              <a:t>Funding needs to support ongoing energy systems-AQ work across HEID/AQAD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7B04C-F34E-47CF-B840-DD4F7F488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747" y="1623323"/>
            <a:ext cx="11572636" cy="4351338"/>
          </a:xfrm>
        </p:spPr>
        <p:txBody>
          <a:bodyPr>
            <a:normAutofit/>
          </a:bodyPr>
          <a:lstStyle/>
          <a:p>
            <a:r>
              <a:rPr lang="en-US" sz="2400" dirty="0"/>
              <a:t>Emissions modeling for sector specific interactions and rules (IPM, MOVES/coordination with CAMD and OTAQ) – </a:t>
            </a:r>
            <a:r>
              <a:rPr lang="en-US" sz="2400" b="1" dirty="0"/>
              <a:t>AQAD/EIAG</a:t>
            </a:r>
          </a:p>
          <a:p>
            <a:endParaRPr lang="en-US" sz="2400" dirty="0"/>
          </a:p>
          <a:p>
            <a:r>
              <a:rPr lang="en-US" sz="2400" dirty="0"/>
              <a:t>Development of energy system-economics linkages (coordination with ORD, Regions) - </a:t>
            </a:r>
            <a:r>
              <a:rPr lang="en-US" sz="2400" b="1" dirty="0"/>
              <a:t>HEID</a:t>
            </a:r>
          </a:p>
          <a:p>
            <a:endParaRPr lang="en-US" sz="2400" dirty="0"/>
          </a:p>
          <a:p>
            <a:r>
              <a:rPr lang="en-US" sz="2400" dirty="0"/>
              <a:t>Additional source apportionment modeling to strengthen connectivity between in-house energy systems modeling tools (GCAM-USA, COMET) and reduced form air quality approaches (FAST-CE, COBRA; coordination with ORD, Regions) – </a:t>
            </a:r>
            <a:r>
              <a:rPr lang="en-US" sz="2400" b="1" dirty="0"/>
              <a:t>AQAD/AQMG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B6DFA-1516-42F6-A3DA-8307523FB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B6B02-F67E-4BAE-BEAE-4A401037C6C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35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E4014-7530-4416-9558-02641AF8D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Key Questions Related to Methane and Climate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E5F29-BBB4-4400-B022-C35F35CA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0B6B02-F67E-4BAE-BEAE-4A401037C6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F291F7-9846-4DE5-9E2F-B6462645F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747" y="1195940"/>
            <a:ext cx="11522940" cy="4351338"/>
          </a:xfrm>
        </p:spPr>
        <p:txBody>
          <a:bodyPr>
            <a:noAutofit/>
          </a:bodyPr>
          <a:lstStyle/>
          <a:p>
            <a:r>
              <a:rPr lang="en-US" sz="2000" dirty="0"/>
              <a:t>Changes in the energy system could also result in changes in methane, either through targeted reductions or as a by-product of system dynamics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Methane affects oxidant budgets and therefore the atmospheric chemical environment relevant for formation of other pollutions (e.g. ozone)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Some key questions to address related to representing changing methane budgets in atmospheric models: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How can we better </a:t>
            </a:r>
            <a:r>
              <a:rPr lang="en-US" sz="2000" b="1" dirty="0"/>
              <a:t>characterize/bound the impacts of methane chemistry assumptions </a:t>
            </a:r>
            <a:r>
              <a:rPr lang="en-US" sz="2000" dirty="0"/>
              <a:t>in existing modeling tools/chemical mechanisms?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How can we </a:t>
            </a:r>
            <a:r>
              <a:rPr lang="en-US" sz="2000" b="1" dirty="0"/>
              <a:t>improve the characterization of methane in model-ready emission inventories</a:t>
            </a:r>
            <a:r>
              <a:rPr lang="en-US" sz="2000" dirty="0"/>
              <a:t>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How might changes in methane concentrations and other species affecting atmospheric oxidants (e.g. NO</a:t>
            </a:r>
            <a:r>
              <a:rPr lang="en-US" sz="2000" baseline="-25000" dirty="0"/>
              <a:t>x</a:t>
            </a:r>
            <a:r>
              <a:rPr lang="en-US" sz="2000" dirty="0"/>
              <a:t>) due to changes in climate/energy policies </a:t>
            </a:r>
            <a:r>
              <a:rPr lang="en-US" sz="2000" b="1" dirty="0"/>
              <a:t>further affect pollutant distributions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51455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743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Climate Energy Scenario Efforts</vt:lpstr>
      <vt:lpstr>Implications of changing energy systems for climate-air quality </vt:lpstr>
      <vt:lpstr>Energy Systems Modeling across scales</vt:lpstr>
      <vt:lpstr>AQMG-ORD pilot linking GCAM-USA to FAST-CE</vt:lpstr>
      <vt:lpstr>Ongoing OAQPS Coordination with ORD/OAP/OTAQ on Energy Systems Modeling</vt:lpstr>
      <vt:lpstr>Funding needs to support ongoing energy systems-AQ work across HEID/AQAD</vt:lpstr>
      <vt:lpstr>Key Questions Related to Methane and Climate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Energy Scenario Efforts</dc:title>
  <dc:creator>Fox, Tyler</dc:creator>
  <cp:lastModifiedBy>Koplitz, Shannon</cp:lastModifiedBy>
  <cp:revision>7</cp:revision>
  <dcterms:created xsi:type="dcterms:W3CDTF">2021-04-19T17:17:19Z</dcterms:created>
  <dcterms:modified xsi:type="dcterms:W3CDTF">2021-04-19T21:29:37Z</dcterms:modified>
</cp:coreProperties>
</file>