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73" r:id="rId14"/>
    <p:sldId id="269" r:id="rId15"/>
    <p:sldId id="270" r:id="rId16"/>
    <p:sldId id="271" r:id="rId17"/>
    <p:sldId id="272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34" autoAdjust="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B430-8684-4821-8E62-D1786C4ED7D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CA11E-5991-45DB-AEAC-CD286F00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4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2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mMolecules</a:t>
            </a:r>
            <a:r>
              <a:rPr lang="en-US" dirty="0"/>
              <a:t>/cm2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8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6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Trinidad Head, California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3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Broader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8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Taiwan monitor cluster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7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these simply be in the wrong unit?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A11E-5991-45DB-AEAC-CD286F00D5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F4BD-2D9B-4988-8FFC-68D89F18C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DEC4-B173-499A-A428-15D5D1BBF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69D99-3469-4954-8A70-6CBCC1E0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F4BA-6820-4AFE-AD3A-221BD6C4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4F68D-A8D9-41DA-8036-EBB2E070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B3EA-3A86-411F-9B18-DD2E46B2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F7982-D3DB-4C10-9735-73C3F71FA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8B12F-1A78-4F18-A57D-D9A4111C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AE5A-781D-4AEC-8C65-71E20427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61E15-302C-4094-A1BF-3F506E55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3344B-EE4D-4E69-B79D-F13011E38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A1F38-329E-46B1-848A-894A207ED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69E2B-3489-42E1-8449-1BC0D8F9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B4DC2-9395-49C3-ADF7-B033F41C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5B017-A37E-4E8C-BB6C-0E8CF613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C46F-ACD5-4593-8F43-0990D788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8EC6-7D95-4D91-BCEC-2D90A9F27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B1649-CF21-433B-B7A3-D0EA2006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9E5F6-6B2B-47EE-821B-1B1D2B01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27D9E-0274-4959-9F02-0543EBB3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F71B-4DE1-49E6-8218-EE4DDF05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FE92C-33B0-457B-BCB4-755FE6CC5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FA7A-FA0D-4068-B6BF-648CAF7C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D6FC3-A3C4-404A-94DD-D6978A83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581C1-0457-4315-AC80-9F5C5F39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1A6A-8050-4DC0-81D1-537A2035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A2098-8248-4C82-822A-8E47A298A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5F394-7A25-41A0-A155-ADFA59A83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F76B8-316B-4352-AD88-B8D221EB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0690A-8CFE-4F6C-9289-7A98C626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D4453-15BA-4A07-B25F-5B9D65F0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0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9430-B38F-4196-AED9-68A74BE4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17201-FAA3-4E23-932F-D56FC8ECE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DF04B-7590-443B-BC27-BBF4730EC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CFE09-1AB3-4D53-A577-A8536C6B0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04A18-9288-4FA4-AC9C-F5A8A8D14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0911E-D033-465B-BB11-AFEB19D2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736F7-A7B7-41A8-B5CC-DB88BCFF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2AE53-D735-495F-B601-DF9486FC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0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6D1C-DD92-4735-8B5A-8C24ABE6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963BB-9053-491E-AED5-2AE91828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9FC9F-4B81-41EA-BF92-B5F2B960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714C-094A-42E3-9CDF-08E9FDAC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EE3CA-3E1C-4523-BDD0-0DC3B453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CD725-E416-40FB-B7C2-8FACA472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5548E-E249-4A4A-9188-5795E744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EF38-5CEE-4D2D-B68C-3CF3346B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011B-B823-4045-B5E2-ABE9E430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D48EF-8B5D-4437-818C-33BD2329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E8D28-139E-4306-AEF6-AEE91065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CA3D3-8A60-48BE-990A-4123E736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A0006-8B45-444F-86EF-07FE6375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3B69-F7C8-47FC-B095-003039AD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3B73B-FF21-4A6B-9420-306BA2F92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DCDF3-219E-43A1-91E0-16C54E98F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3C521-5432-4B58-9A0B-D97B43D2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0E27D-3580-40CC-9E0E-9A026B1A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C8D68-436B-4921-B3DE-E732697F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FA418-FE7D-498A-880C-05240AFA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F3AEB-5BDB-414B-8C84-71DE0D68E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7E1B6-1723-4422-8379-DA72457B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2021-04-07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C7A90-3E67-4341-BD80-1B1824DB3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476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 - Do Not Cite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C711-385C-4D59-9B71-205D074DA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4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C537-C9BB-46B1-A569-55F0EDEEA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B4F3-3200-4324-A1F3-361F43B0B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CMAQ v53 2017ga Northern Hemispheric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98EBE-D405-4160-94D9-F0C9510DD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Presenter: Barron H. Henderson</a:t>
            </a:r>
          </a:p>
          <a:p>
            <a:r>
              <a:rPr lang="en-US" dirty="0"/>
              <a:t>Contributors: EIAG and AQMG</a:t>
            </a:r>
          </a:p>
          <a:p>
            <a:r>
              <a:rPr lang="en-US" dirty="0"/>
              <a:t>2021-04-07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836C-2651-43A0-9624-4C43AC5A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51639-CF66-45FC-9D50-AFA9AD7F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CA1FB-01DD-4EF0-BDFE-31FC4D39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340142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163B-5C34-40CA-B0D5-A07F4EE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Sondes – Seasonality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ADD4834-6932-480C-BF6C-3DFABCF4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03B594-6957-4A58-A8C1-13A5AAB5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E9AB5-B6CF-4949-BB14-F28BE403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7107" y="1351079"/>
            <a:ext cx="7068105" cy="46251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DDB681-73AB-4297-8A15-4B6E6E725FD9}"/>
              </a:ext>
            </a:extLst>
          </p:cNvPr>
          <p:cNvSpPr/>
          <p:nvPr/>
        </p:nvSpPr>
        <p:spPr>
          <a:xfrm>
            <a:off x="5525142" y="5976257"/>
            <a:ext cx="171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JFMAMJJASOND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FA1C38-868E-4CEC-9720-BC0C744E7F7F}"/>
              </a:ext>
            </a:extLst>
          </p:cNvPr>
          <p:cNvSpPr/>
          <p:nvPr/>
        </p:nvSpPr>
        <p:spPr>
          <a:xfrm>
            <a:off x="7295718" y="5971143"/>
            <a:ext cx="171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JFMAMJJASOND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73A70-CFBD-4822-8863-1DAFDFDD228E}"/>
              </a:ext>
            </a:extLst>
          </p:cNvPr>
          <p:cNvSpPr/>
          <p:nvPr/>
        </p:nvSpPr>
        <p:spPr>
          <a:xfrm>
            <a:off x="9100798" y="5971143"/>
            <a:ext cx="171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JFMAMJJASOND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3F1A9-646D-4F85-920B-F27AEB8AF7A8}"/>
              </a:ext>
            </a:extLst>
          </p:cNvPr>
          <p:cNvSpPr/>
          <p:nvPr/>
        </p:nvSpPr>
        <p:spPr>
          <a:xfrm>
            <a:off x="5998444" y="6248791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Sonde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87F6E6-A301-4738-AC1B-B281AC203F2C}"/>
              </a:ext>
            </a:extLst>
          </p:cNvPr>
          <p:cNvSpPr/>
          <p:nvPr/>
        </p:nvSpPr>
        <p:spPr>
          <a:xfrm>
            <a:off x="7786273" y="6248791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114293-D822-4021-89F0-03C665339909}"/>
              </a:ext>
            </a:extLst>
          </p:cNvPr>
          <p:cNvSpPr/>
          <p:nvPr/>
        </p:nvSpPr>
        <p:spPr>
          <a:xfrm>
            <a:off x="9504244" y="6248791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NMB%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336538-6743-441F-AECD-D886EE5CB3AA}"/>
              </a:ext>
            </a:extLst>
          </p:cNvPr>
          <p:cNvSpPr/>
          <p:nvPr/>
        </p:nvSpPr>
        <p:spPr>
          <a:xfrm rot="16200000">
            <a:off x="4255449" y="4594162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ppb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D6AE51-EECF-4297-83D6-FFEC94F09997}"/>
              </a:ext>
            </a:extLst>
          </p:cNvPr>
          <p:cNvSpPr/>
          <p:nvPr/>
        </p:nvSpPr>
        <p:spPr>
          <a:xfrm rot="16200000">
            <a:off x="4291587" y="2292111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ppb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BB6082-AFF9-45F9-8009-6DC57E867B7C}"/>
              </a:ext>
            </a:extLst>
          </p:cNvPr>
          <p:cNvSpPr/>
          <p:nvPr/>
        </p:nvSpPr>
        <p:spPr>
          <a:xfrm rot="16200000">
            <a:off x="3567384" y="2397115"/>
            <a:ext cx="13255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45N to 90N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9D87E5-A2E5-47D7-BA4A-4DFA73265004}"/>
              </a:ext>
            </a:extLst>
          </p:cNvPr>
          <p:cNvSpPr/>
          <p:nvPr/>
        </p:nvSpPr>
        <p:spPr>
          <a:xfrm rot="16200000">
            <a:off x="3567383" y="4584263"/>
            <a:ext cx="1325563" cy="3693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0N to 45N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DFCB7-6985-45C4-8E0D-694A18F0E579}"/>
              </a:ext>
            </a:extLst>
          </p:cNvPr>
          <p:cNvSpPr/>
          <p:nvPr/>
        </p:nvSpPr>
        <p:spPr>
          <a:xfrm>
            <a:off x="546788" y="1713080"/>
            <a:ext cx="32523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Broader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Seasonality is clear across N. Hemi Sondes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Worse farther north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Tropopause at higher pressure further north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93FD22-A3BA-4659-BB0D-975FDBF6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56728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77BF023-B372-49F7-8059-39410A8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45287" cy="1888218"/>
          </a:xfrm>
        </p:spPr>
        <p:txBody>
          <a:bodyPr/>
          <a:lstStyle/>
          <a:p>
            <a:r>
              <a:rPr lang="en-US" dirty="0"/>
              <a:t>NCORE/CASTNet:</a:t>
            </a:r>
            <a:br>
              <a:rPr lang="en-US" dirty="0"/>
            </a:br>
            <a:r>
              <a:rPr lang="en-US" dirty="0"/>
              <a:t>West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8EB8A1-E069-4110-BC6C-2B01B8FD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B36E8-B348-4944-AB32-A092D93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2FD1A2-57C1-4514-91BA-193EBEE9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380" y="2644058"/>
            <a:ext cx="5918276" cy="3642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8C11CE-F30C-4E38-9CCC-946BBE305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124" y="365125"/>
            <a:ext cx="5599281" cy="63112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D1DB10-7BE0-4D1B-9689-6C54705C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323257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77BF023-B372-49F7-8059-39410A8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45287" cy="1888218"/>
          </a:xfrm>
        </p:spPr>
        <p:txBody>
          <a:bodyPr/>
          <a:lstStyle/>
          <a:p>
            <a:r>
              <a:rPr lang="en-US" dirty="0"/>
              <a:t>NCORE/CASTNet:</a:t>
            </a:r>
            <a:br>
              <a:rPr lang="en-US" dirty="0"/>
            </a:br>
            <a:r>
              <a:rPr lang="en-US" dirty="0"/>
              <a:t>East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8EB8A1-E069-4110-BC6C-2B01B8FD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B36E8-B348-4944-AB32-A092D93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2FD1A2-57C1-4514-91BA-193EBEE9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380" y="2637309"/>
            <a:ext cx="5918276" cy="3656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8C11CE-F30C-4E38-9CCC-946BBE305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608" y="365125"/>
            <a:ext cx="5570313" cy="63112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7921DC-505D-4155-B4EA-8FC354CB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421083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156149-3350-42FE-BDAF-69B1240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network/regions?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264869-26EC-4A7E-BF0B-16467F929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favorite region?</a:t>
            </a:r>
          </a:p>
          <a:p>
            <a:r>
              <a:rPr lang="en-US" dirty="0"/>
              <a:t>Your favorite network?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5A721-E062-44E2-89C5-10D54C2F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11EE4-6757-46D9-B2AB-7DD0DF5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59CE98-3B63-4D66-BF34-EE14E644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353035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4CFE-C19A-4236-AC35-49AFD970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OpenAQ</a:t>
            </a:r>
            <a:r>
              <a:rPr lang="en-US" dirty="0"/>
              <a:t> via </a:t>
            </a:r>
            <a:r>
              <a:rPr lang="en-US" dirty="0" err="1"/>
              <a:t>ScrapenAQ</a:t>
            </a:r>
            <a:r>
              <a:rPr lang="en-US" dirty="0"/>
              <a:t> – 10-17 LST average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43302-7FF2-4209-8557-9C0DE8CA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ED344-88C6-4CDB-8B20-6BDDA4A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2F1AE-F888-470C-A0E1-26948CA75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061657" cy="2674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74787-88E6-4D35-8BA4-C0A0A998F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908" y="4233046"/>
            <a:ext cx="7907837" cy="25035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1F9BF4-1E09-47A5-B2F5-33CEDCBF528A}"/>
              </a:ext>
            </a:extLst>
          </p:cNvPr>
          <p:cNvSpPr/>
          <p:nvPr/>
        </p:nvSpPr>
        <p:spPr>
          <a:xfrm>
            <a:off x="8410487" y="1321356"/>
            <a:ext cx="314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github.com/barronh/</a:t>
            </a:r>
            <a:r>
              <a:rPr lang="en-US" dirty="0" err="1"/>
              <a:t>scrapenaq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32EDF9-DEFA-48FF-8BFB-9D4F16B5E9E2}"/>
              </a:ext>
            </a:extLst>
          </p:cNvPr>
          <p:cNvCxnSpPr/>
          <p:nvPr/>
        </p:nvCxnSpPr>
        <p:spPr>
          <a:xfrm flipH="1" flipV="1">
            <a:off x="7239000" y="3581400"/>
            <a:ext cx="2743200" cy="359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843DD8-8DF7-4D97-8FD7-B5681D07B816}"/>
              </a:ext>
            </a:extLst>
          </p:cNvPr>
          <p:cNvCxnSpPr>
            <a:cxnSpLocks/>
          </p:cNvCxnSpPr>
          <p:nvPr/>
        </p:nvCxnSpPr>
        <p:spPr>
          <a:xfrm flipH="1" flipV="1">
            <a:off x="7674428" y="2984184"/>
            <a:ext cx="2307771" cy="304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325071-A39A-4CB5-83A5-CB21C7862733}"/>
              </a:ext>
            </a:extLst>
          </p:cNvPr>
          <p:cNvCxnSpPr>
            <a:cxnSpLocks/>
          </p:cNvCxnSpPr>
          <p:nvPr/>
        </p:nvCxnSpPr>
        <p:spPr>
          <a:xfrm flipH="1">
            <a:off x="7239001" y="1684497"/>
            <a:ext cx="435427" cy="609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A797D7-15BB-4557-9B7C-4843007076AA}"/>
              </a:ext>
            </a:extLst>
          </p:cNvPr>
          <p:cNvCxnSpPr>
            <a:cxnSpLocks/>
          </p:cNvCxnSpPr>
          <p:nvPr/>
        </p:nvCxnSpPr>
        <p:spPr>
          <a:xfrm>
            <a:off x="6439685" y="1513943"/>
            <a:ext cx="152401" cy="886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763F1-3FB2-4FD7-ACFB-D8DBF7C8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405603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4CFE-C19A-4236-AC35-49AFD970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OpenAQ</a:t>
            </a:r>
            <a:r>
              <a:rPr lang="en-US" dirty="0"/>
              <a:t> via </a:t>
            </a:r>
            <a:r>
              <a:rPr lang="en-US" dirty="0" err="1"/>
              <a:t>ScrapenAQ</a:t>
            </a:r>
            <a:r>
              <a:rPr lang="en-US" dirty="0"/>
              <a:t> – 10-17 LST average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43302-7FF2-4209-8557-9C0DE8CA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ED344-88C6-4CDB-8B20-6BDDA4A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2F1AE-F888-470C-A0E1-26948CA75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12607"/>
            <a:ext cx="8061657" cy="2630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74787-88E6-4D35-8BA4-C0A0A998F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822" y="4233046"/>
            <a:ext cx="7600008" cy="25035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1F9BF4-1E09-47A5-B2F5-33CEDCBF528A}"/>
              </a:ext>
            </a:extLst>
          </p:cNvPr>
          <p:cNvSpPr/>
          <p:nvPr/>
        </p:nvSpPr>
        <p:spPr>
          <a:xfrm>
            <a:off x="8410487" y="1321356"/>
            <a:ext cx="314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github.com/barronh/</a:t>
            </a:r>
            <a:r>
              <a:rPr lang="en-US" dirty="0" err="1"/>
              <a:t>scrapenaq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83550-199F-40E6-86E0-4D61E25916D8}"/>
              </a:ext>
            </a:extLst>
          </p:cNvPr>
          <p:cNvSpPr/>
          <p:nvPr/>
        </p:nvSpPr>
        <p:spPr>
          <a:xfrm>
            <a:off x="8899857" y="2169676"/>
            <a:ext cx="2769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Taiwan monitor cluster has medium performance in the Spring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4A0D4-DBDC-4310-A758-9B4417F2FD91}"/>
              </a:ext>
            </a:extLst>
          </p:cNvPr>
          <p:cNvSpPr/>
          <p:nvPr/>
        </p:nvSpPr>
        <p:spPr>
          <a:xfrm>
            <a:off x="9890457" y="4680691"/>
            <a:ext cx="2083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Taiwan monitor cluster has high bias in Summer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97882BE-9186-487C-9DB6-1C0560BF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120370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4CFE-C19A-4236-AC35-49AFD970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OpenAQ</a:t>
            </a:r>
            <a:r>
              <a:rPr lang="en-US" dirty="0"/>
              <a:t> via </a:t>
            </a:r>
            <a:r>
              <a:rPr lang="en-US" dirty="0" err="1"/>
              <a:t>ScrapenAQ</a:t>
            </a:r>
            <a:r>
              <a:rPr lang="en-US" dirty="0"/>
              <a:t> – 10-17 LST average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43302-7FF2-4209-8557-9C0DE8CA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ED344-88C6-4CDB-8B20-6BDDA4A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2F1AE-F888-470C-A0E1-26948CA75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19096"/>
            <a:ext cx="8061657" cy="2617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74787-88E6-4D35-8BA4-C0A0A998F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4908" y="4242816"/>
            <a:ext cx="7907837" cy="24839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1F9BF4-1E09-47A5-B2F5-33CEDCBF528A}"/>
              </a:ext>
            </a:extLst>
          </p:cNvPr>
          <p:cNvSpPr/>
          <p:nvPr/>
        </p:nvSpPr>
        <p:spPr>
          <a:xfrm>
            <a:off x="8410487" y="1321356"/>
            <a:ext cx="314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github.com/barronh/</a:t>
            </a:r>
            <a:r>
              <a:rPr lang="en-US" dirty="0" err="1"/>
              <a:t>scrapenaq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49C132-0317-4B5A-A469-81CEE1D3C196}"/>
              </a:ext>
            </a:extLst>
          </p:cNvPr>
          <p:cNvSpPr/>
          <p:nvPr/>
        </p:nvSpPr>
        <p:spPr>
          <a:xfrm>
            <a:off x="8899857" y="2169676"/>
            <a:ext cx="2769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Europe has mixed performance, but unbiased or low during in the Spring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A746F3-DDD7-4FD3-909E-A22234DD56E1}"/>
              </a:ext>
            </a:extLst>
          </p:cNvPr>
          <p:cNvSpPr/>
          <p:nvPr/>
        </p:nvSpPr>
        <p:spPr>
          <a:xfrm>
            <a:off x="10212745" y="4680691"/>
            <a:ext cx="1761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tends higher biased in the Summer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D98CF9B-6BDB-4491-B5DD-83B20FB5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3143953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4CFE-C19A-4236-AC35-49AFD970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OpenAQ</a:t>
            </a:r>
            <a:r>
              <a:rPr lang="en-US" dirty="0"/>
              <a:t> via </a:t>
            </a:r>
            <a:r>
              <a:rPr lang="en-US" dirty="0" err="1"/>
              <a:t>ScrapenAQ</a:t>
            </a:r>
            <a:r>
              <a:rPr lang="en-US" dirty="0"/>
              <a:t> – 10-17 LST average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43302-7FF2-4209-8557-9C0DE8CA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ED344-88C6-4CDB-8B20-6BDDA4A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2F1AE-F888-470C-A0E1-26948CA75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760017"/>
            <a:ext cx="8061657" cy="253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74787-88E6-4D35-8BA4-C0A0A998F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0453" y="4242816"/>
            <a:ext cx="7696747" cy="24839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1F9BF4-1E09-47A5-B2F5-33CEDCBF528A}"/>
              </a:ext>
            </a:extLst>
          </p:cNvPr>
          <p:cNvSpPr/>
          <p:nvPr/>
        </p:nvSpPr>
        <p:spPr>
          <a:xfrm>
            <a:off x="8410487" y="1321356"/>
            <a:ext cx="314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github.com/barronh/</a:t>
            </a:r>
            <a:r>
              <a:rPr lang="en-US" dirty="0" err="1"/>
              <a:t>scrapenaq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F8CF6-F5AA-4D7F-BD71-834F3993E7BB}"/>
              </a:ext>
            </a:extLst>
          </p:cNvPr>
          <p:cNvSpPr/>
          <p:nvPr/>
        </p:nvSpPr>
        <p:spPr>
          <a:xfrm>
            <a:off x="3468511" y="3665114"/>
            <a:ext cx="53380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Could these simply be in the wrong unit?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Reported in ug/m3 according to meta-data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Converted to ppb for comparison to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reference, 80 ug/m3 is ~40 ppb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6BC5FE-DEC8-4759-BCDF-FDA18EF6EEDC}"/>
              </a:ext>
            </a:extLst>
          </p:cNvPr>
          <p:cNvSpPr/>
          <p:nvPr/>
        </p:nvSpPr>
        <p:spPr>
          <a:xfrm>
            <a:off x="8899857" y="2169676"/>
            <a:ext cx="2769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India has consistent over-predictions, but </a:t>
            </a:r>
            <a:r>
              <a:rPr lang="en-US" b="1" i="1" dirty="0"/>
              <a:t>this may be an artifact.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7E2BB1-85AE-4EF6-B53D-CB82B2F7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394121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00DBA-8117-4D7D-98A5-74D00C7C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OMI NO2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17EB13-24A8-4587-A290-03EA2AEF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1825625"/>
            <a:ext cx="32004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Colorscale</a:t>
            </a:r>
            <a:endParaRPr lang="en-US" sz="1800" dirty="0"/>
          </a:p>
          <a:p>
            <a:pPr lvl="1"/>
            <a:r>
              <a:rPr lang="en-US" sz="1800" dirty="0"/>
              <a:t>Dark: +/- 50-100%</a:t>
            </a:r>
          </a:p>
          <a:p>
            <a:pPr lvl="1"/>
            <a:r>
              <a:rPr lang="en-US" sz="1800" dirty="0"/>
              <a:t>Medium: +/- 25-50%</a:t>
            </a:r>
          </a:p>
          <a:p>
            <a:pPr lvl="1"/>
            <a:r>
              <a:rPr lang="en-US" sz="1800" dirty="0"/>
              <a:t>White: +/- 25%</a:t>
            </a:r>
          </a:p>
          <a:p>
            <a:pPr lvl="1"/>
            <a:r>
              <a:rPr lang="en-US" sz="1800" dirty="0"/>
              <a:t>Grey: missing</a:t>
            </a:r>
          </a:p>
          <a:p>
            <a:r>
              <a:rPr lang="en-US" sz="1800" dirty="0"/>
              <a:t>Spring on top</a:t>
            </a:r>
          </a:p>
          <a:p>
            <a:pPr lvl="1"/>
            <a:r>
              <a:rPr lang="en-US" sz="1400" dirty="0"/>
              <a:t>Lower-bias than 2016 modeling</a:t>
            </a:r>
          </a:p>
          <a:p>
            <a:r>
              <a:rPr lang="en-US" sz="1800" dirty="0"/>
              <a:t>Summer on bottom</a:t>
            </a:r>
          </a:p>
          <a:p>
            <a:pPr lvl="1"/>
            <a:r>
              <a:rPr lang="en-US" sz="1400" dirty="0"/>
              <a:t>Low-bias similar to the 2016 platform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5287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B20770-0DA7-4138-817A-533750A0E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684" y="1459684"/>
            <a:ext cx="6152180" cy="389509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6ABA4-D951-4BE1-9698-2CEA68D9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2021-04-07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4A661-D738-448F-84FC-F3F65B1F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8945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Draft - Do Not Cite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B87AA-51DB-4912-AE50-C84D503C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5284" y="6356350"/>
            <a:ext cx="9585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D35C537-C9BB-46B1-A569-55F0EDEEA68A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08952C-C43E-4441-A767-EBB1AB750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515" y="505568"/>
            <a:ext cx="2315256" cy="2160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B661F1-B594-4408-B8CB-896950D47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532" y="4178717"/>
            <a:ext cx="2115239" cy="20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DC3E5C-34CB-4F8C-9D2D-DDFEB579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E352C-E60A-4EFF-817A-B64BE3E4C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Hemispheric CMAQ has a persistent Ozone low-bias in the spring</a:t>
            </a:r>
          </a:p>
          <a:p>
            <a:pPr lvl="1"/>
            <a:r>
              <a:rPr lang="en-US" dirty="0"/>
              <a:t>Worse at higher latitudes and altitudes</a:t>
            </a:r>
          </a:p>
          <a:p>
            <a:r>
              <a:rPr lang="en-US" dirty="0"/>
              <a:t>Hemispheric CMAQ has a persistent NO2 low-bias in winter</a:t>
            </a:r>
          </a:p>
          <a:p>
            <a:r>
              <a:rPr lang="en-US" dirty="0"/>
              <a:t>GEOS-Chem shows better spring-time performance (not shown)</a:t>
            </a:r>
          </a:p>
          <a:p>
            <a:r>
              <a:rPr lang="en-US" dirty="0"/>
              <a:t>Current plan, build BCON from GEOS-Chem instead of HCMAQ for 2017-2019</a:t>
            </a:r>
          </a:p>
          <a:p>
            <a:r>
              <a:rPr lang="en-US" dirty="0"/>
              <a:t>Problems likely related to halogens and stratosphere</a:t>
            </a:r>
          </a:p>
          <a:p>
            <a:pPr lvl="1"/>
            <a:r>
              <a:rPr lang="en-US" dirty="0"/>
              <a:t>ORD has been improving halogen chemistry, but not included here.</a:t>
            </a:r>
          </a:p>
          <a:p>
            <a:pPr lvl="1"/>
            <a:r>
              <a:rPr lang="en-US" dirty="0"/>
              <a:t>GEOS-Chem has often seen similar problems when updating halogens.</a:t>
            </a:r>
          </a:p>
          <a:p>
            <a:pPr lvl="1"/>
            <a:r>
              <a:rPr lang="en-US" dirty="0"/>
              <a:t>Run with halogens disabled?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FCCA9-3568-4D72-AA2A-D3C18DEE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08003-6CFB-4593-9159-7600262A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19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3C2D42-0124-47D3-A3DF-2729E374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132110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6DAF-C03C-4B48-ADE3-8FDF8524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84AB-6152-44C8-8D0A-5F637F9E9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  <a:p>
            <a:r>
              <a:rPr lang="en-US" dirty="0"/>
              <a:t>Ozone Evaluation</a:t>
            </a:r>
          </a:p>
          <a:p>
            <a:pPr lvl="1"/>
            <a:r>
              <a:rPr lang="en-US" dirty="0"/>
              <a:t>Sondes - ppm</a:t>
            </a:r>
          </a:p>
          <a:p>
            <a:pPr lvl="1"/>
            <a:r>
              <a:rPr lang="en-US" dirty="0"/>
              <a:t>AQS – MDA8 ppb</a:t>
            </a:r>
          </a:p>
          <a:p>
            <a:pPr lvl="1"/>
            <a:r>
              <a:rPr lang="en-US" dirty="0" err="1"/>
              <a:t>OpenAQ</a:t>
            </a:r>
            <a:r>
              <a:rPr lang="en-US" dirty="0"/>
              <a:t> – daytime average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2B06A-0F28-49AC-BBAB-8EC3B3E9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609A3-648A-4D10-A8D4-8F973F55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E13A2-E1A6-42FB-9B8B-96B66144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361206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C232-CACE-4275-8A48-F7BE5A33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Setup: v5.3 2017ga_hemi_cb6_17jh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4A03C-70EB-4B1E-ACAD-10D55475A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9612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17jh meteorology (thanks Chris M)</a:t>
            </a:r>
          </a:p>
          <a:p>
            <a:pPr lvl="1"/>
            <a:r>
              <a:rPr lang="en-US" altLang="en-US" dirty="0">
                <a:latin typeface="var(--jp-code-font-family)"/>
              </a:rPr>
              <a:t>WRF v4.1.1; Hybrid; </a:t>
            </a:r>
            <a:r>
              <a:rPr lang="en-US" dirty="0"/>
              <a:t>Kain-Fritsch, Morrison 2</a:t>
            </a:r>
            <a:endParaRPr lang="en-US" altLang="en-US" dirty="0">
              <a:latin typeface="var(--jp-code-font-family)"/>
            </a:endParaRPr>
          </a:p>
          <a:p>
            <a:pPr lvl="1"/>
            <a:r>
              <a:rPr lang="en-US" dirty="0"/>
              <a:t>PX LSM, ACM2 mixing, MODIS LULC, RRTMG</a:t>
            </a:r>
          </a:p>
          <a:p>
            <a:pPr lvl="1"/>
            <a:r>
              <a:rPr lang="en-US" dirty="0"/>
              <a:t>GRID Nudging</a:t>
            </a:r>
          </a:p>
          <a:p>
            <a:r>
              <a:rPr lang="en-US" dirty="0"/>
              <a:t>2017ga emissions (4 streams, thanks EIAG/GDIT)</a:t>
            </a:r>
          </a:p>
          <a:p>
            <a:pPr lvl="1"/>
            <a:r>
              <a:rPr lang="en-US" dirty="0" err="1"/>
              <a:t>nobeis_withrwc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Has land-based </a:t>
            </a:r>
            <a:r>
              <a:rPr lang="en-US" dirty="0" err="1"/>
              <a:t>anthro</a:t>
            </a:r>
            <a:r>
              <a:rPr lang="en-US" dirty="0"/>
              <a:t>, aircraft </a:t>
            </a:r>
            <a:r>
              <a:rPr lang="en-US" dirty="0" err="1"/>
              <a:t>anthro</a:t>
            </a:r>
            <a:endParaRPr lang="en-US" dirty="0"/>
          </a:p>
          <a:p>
            <a:pPr lvl="2"/>
            <a:r>
              <a:rPr lang="en-US" dirty="0"/>
              <a:t>has lightning, has ocean cl2 &lt;- future move </a:t>
            </a:r>
            <a:r>
              <a:rPr lang="en-US" dirty="0" err="1"/>
              <a:t>thesejjjjq</a:t>
            </a:r>
            <a:endParaRPr lang="en-US" dirty="0"/>
          </a:p>
          <a:p>
            <a:pPr lvl="2"/>
            <a:r>
              <a:rPr lang="en-US" dirty="0"/>
              <a:t>no </a:t>
            </a:r>
            <a:r>
              <a:rPr lang="en-US" dirty="0" err="1"/>
              <a:t>beis</a:t>
            </a:r>
            <a:r>
              <a:rPr lang="en-US" dirty="0"/>
              <a:t>, no fires, no shipping</a:t>
            </a:r>
          </a:p>
          <a:p>
            <a:pPr lvl="1"/>
            <a:r>
              <a:rPr lang="en-US" dirty="0"/>
              <a:t>+fires + </a:t>
            </a:r>
            <a:r>
              <a:rPr lang="en-US" dirty="0" err="1"/>
              <a:t>beis</a:t>
            </a:r>
            <a:r>
              <a:rPr lang="en-US" dirty="0"/>
              <a:t> + shipping</a:t>
            </a:r>
          </a:p>
          <a:p>
            <a:r>
              <a:rPr lang="en-US" dirty="0"/>
              <a:t>CAMS MEGAN: (thanks Katerina Sindelarova[1])</a:t>
            </a:r>
          </a:p>
          <a:p>
            <a:r>
              <a:rPr lang="en-US" dirty="0"/>
              <a:t>CAMS Soil NOx (thanks David Simpson[2])</a:t>
            </a:r>
          </a:p>
          <a:p>
            <a:r>
              <a:rPr lang="en-US" dirty="0"/>
              <a:t>CMAQ v5.3 release (thanks Heather Simon for DESIDE setup)</a:t>
            </a:r>
          </a:p>
          <a:p>
            <a:pPr lvl="1"/>
            <a:r>
              <a:rPr lang="en-US" dirty="0"/>
              <a:t>CB6 with AE7 </a:t>
            </a:r>
            <a:r>
              <a:rPr lang="en-US" dirty="0" err="1"/>
              <a:t>nvPOA</a:t>
            </a:r>
            <a:endParaRPr lang="en-US" dirty="0"/>
          </a:p>
          <a:p>
            <a:pPr lvl="1"/>
            <a:r>
              <a:rPr lang="en-US" dirty="0"/>
              <a:t>Linear halogen chemistry (</a:t>
            </a:r>
            <a:r>
              <a:rPr lang="en-US" b="1" i="1" dirty="0"/>
              <a:t>redone for v5.3, more updates in pull request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Stratosphere represented by potential vorticity scaling (&gt;100hPa; more layers with hybrid coordinate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4619FD-225D-4213-8031-2707A83F0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580" y="1498321"/>
            <a:ext cx="3060740" cy="3035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EF5627-FC9F-48B5-A00C-A4BA924D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977" y="1172124"/>
            <a:ext cx="1495646" cy="54217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7E1114-FD7E-4463-BCA2-CBF78CDDA5B0}"/>
              </a:ext>
            </a:extLst>
          </p:cNvPr>
          <p:cNvSpPr/>
          <p:nvPr/>
        </p:nvSpPr>
        <p:spPr>
          <a:xfrm>
            <a:off x="7373580" y="4557950"/>
            <a:ext cx="343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108NHEMI2 domain with 44 layers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654722D-ED49-4C38-A1BB-3D84CFDD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0FC8FB1-D8A2-49E9-99BA-478E03B6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5FA0D-80BA-47D9-895E-577204A1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659F5-2085-40D4-A365-3AC9A53F2D36}"/>
              </a:ext>
            </a:extLst>
          </p:cNvPr>
          <p:cNvSpPr/>
          <p:nvPr/>
        </p:nvSpPr>
        <p:spPr>
          <a:xfrm>
            <a:off x="677427" y="6040745"/>
            <a:ext cx="1029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[1] Sindelarova et al., Global data set of biogenic VOC emissions calculated by the MEGAN model over the last 30 years, Atmos. Chem. Phys., 14, https://doi.org/10.5194/acp-14-9317-2014, 2014.</a:t>
            </a:r>
          </a:p>
          <a:p>
            <a:r>
              <a:rPr lang="en-US" sz="1200" dirty="0"/>
              <a:t>[2] Simpson: CAMS_81 - Global and Regional Emissions: Soil N emissions for 2000-present. Aug 2020, Ref: CAMS81_2017SC1_D81.3.8.2-202008_v1.docx</a:t>
            </a:r>
          </a:p>
        </p:txBody>
      </p:sp>
    </p:spTree>
    <p:extLst>
      <p:ext uri="{BB962C8B-B14F-4D97-AF65-F5344CB8AC3E}">
        <p14:creationId xmlns:p14="http://schemas.microsoft.com/office/powerpoint/2010/main" val="8176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3EA8AD-A112-4883-A94B-15D0BD9A0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371600"/>
            <a:ext cx="8229600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0163B-5C34-40CA-B0D5-A07F4EE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Sondes – Annual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4FCDFB-4700-4FB4-A0BF-C9EF007C71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962400" y="3248025"/>
            <a:ext cx="8229600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B0494D-3B4E-4B9D-9382-CA175186E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800600"/>
            <a:ext cx="8229600" cy="2057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658C1F-B2BD-40B7-BDBC-FF88F280CFD6}"/>
              </a:ext>
            </a:extLst>
          </p:cNvPr>
          <p:cNvSpPr/>
          <p:nvPr/>
        </p:nvSpPr>
        <p:spPr>
          <a:xfrm rot="16200000">
            <a:off x="3336812" y="5742656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750hPa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0FDE7-5735-4F1C-A26B-5DF1CC2810F0}"/>
              </a:ext>
            </a:extLst>
          </p:cNvPr>
          <p:cNvSpPr/>
          <p:nvPr/>
        </p:nvSpPr>
        <p:spPr>
          <a:xfrm rot="16200000">
            <a:off x="3336812" y="4020621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500hPa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99858-9FA5-4654-88F3-751BB253FB3A}"/>
              </a:ext>
            </a:extLst>
          </p:cNvPr>
          <p:cNvSpPr/>
          <p:nvPr/>
        </p:nvSpPr>
        <p:spPr>
          <a:xfrm rot="16200000">
            <a:off x="3336812" y="2298587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250hPa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938884-3B68-41FA-AE2F-F0932F9E5EBA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3777734" y="4646209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1EF8505-C622-4168-97EF-942098C2B522}"/>
              </a:ext>
            </a:extLst>
          </p:cNvPr>
          <p:cNvSpPr/>
          <p:nvPr/>
        </p:nvSpPr>
        <p:spPr>
          <a:xfrm rot="16200000">
            <a:off x="3366082" y="489377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40D496-B0C7-4D6A-870F-300AB17261B4}"/>
              </a:ext>
            </a:extLst>
          </p:cNvPr>
          <p:cNvCxnSpPr/>
          <p:nvPr/>
        </p:nvCxnSpPr>
        <p:spPr>
          <a:xfrm flipV="1">
            <a:off x="3777734" y="2914538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A525-EB25-4519-ABFE-4E6D31105794}"/>
              </a:ext>
            </a:extLst>
          </p:cNvPr>
          <p:cNvSpPr/>
          <p:nvPr/>
        </p:nvSpPr>
        <p:spPr>
          <a:xfrm rot="16200000">
            <a:off x="3366082" y="316210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ADD4834-6932-480C-BF6C-3DFABCF4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03B594-6957-4A58-A8C1-13A5AAB5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4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CEB0D4-DB0F-415A-8742-72C3D7733A69}"/>
              </a:ext>
            </a:extLst>
          </p:cNvPr>
          <p:cNvSpPr/>
          <p:nvPr/>
        </p:nvSpPr>
        <p:spPr>
          <a:xfrm>
            <a:off x="489857" y="1915358"/>
            <a:ext cx="30044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World Ozone and Ultraviolet Data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Operated by Env </a:t>
            </a:r>
            <a:r>
              <a:rPr lang="en-US" dirty="0" err="1"/>
              <a:t>Clim</a:t>
            </a:r>
            <a:r>
              <a:rPr lang="en-US" dirty="0"/>
              <a:t> </a:t>
            </a:r>
            <a:r>
              <a:rPr lang="en-US" dirty="0" err="1"/>
              <a:t>Chg</a:t>
            </a:r>
            <a:r>
              <a:rPr lang="en-US" dirty="0"/>
              <a:t>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World </a:t>
            </a:r>
            <a:r>
              <a:rPr lang="en-US" dirty="0" err="1"/>
              <a:t>Meteo</a:t>
            </a:r>
            <a:r>
              <a:rPr lang="en-US" dirty="0"/>
              <a:t> 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Global Atmos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Averaged within layers, </a:t>
            </a:r>
            <a:r>
              <a:rPr lang="en-US" b="1" i="1" dirty="0"/>
              <a:t>sigma approximation…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1,525 releases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dot is sized by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Near surface: +2%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750hPa: -17%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500hPa: -18%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250hPa: -44%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922AC-6C58-493A-AF03-041E35B4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2C1F1F-4F7A-49E6-8BAD-DD8B86DFA677}"/>
              </a:ext>
            </a:extLst>
          </p:cNvPr>
          <p:cNvSpPr/>
          <p:nvPr/>
        </p:nvSpPr>
        <p:spPr>
          <a:xfrm>
            <a:off x="9931632" y="1066039"/>
            <a:ext cx="1997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https://woudc.org/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0F402-00F2-49E6-9FFD-D400C401F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573095"/>
            <a:ext cx="3315097" cy="5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3EA8AD-A112-4883-A94B-15D0BD9A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1" y="1371600"/>
            <a:ext cx="8229598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0163B-5C34-40CA-B0D5-A07F4EE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Sondes – Winter (Dec17, Jan, Feb)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4FCDFB-4700-4FB4-A0BF-C9EF007C71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1" y="3248025"/>
            <a:ext cx="8229598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B0494D-3B4E-4B9D-9382-CA175186E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1" y="4800600"/>
            <a:ext cx="8229598" cy="2057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658C1F-B2BD-40B7-BDBC-FF88F280CFD6}"/>
              </a:ext>
            </a:extLst>
          </p:cNvPr>
          <p:cNvSpPr/>
          <p:nvPr/>
        </p:nvSpPr>
        <p:spPr>
          <a:xfrm rot="16200000">
            <a:off x="3336812" y="5742656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750hPa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0FDE7-5735-4F1C-A26B-5DF1CC2810F0}"/>
              </a:ext>
            </a:extLst>
          </p:cNvPr>
          <p:cNvSpPr/>
          <p:nvPr/>
        </p:nvSpPr>
        <p:spPr>
          <a:xfrm rot="16200000">
            <a:off x="3336812" y="4020621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500hPa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99858-9FA5-4654-88F3-751BB253FB3A}"/>
              </a:ext>
            </a:extLst>
          </p:cNvPr>
          <p:cNvSpPr/>
          <p:nvPr/>
        </p:nvSpPr>
        <p:spPr>
          <a:xfrm rot="16200000">
            <a:off x="3336812" y="2298587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250hPa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938884-3B68-41FA-AE2F-F0932F9E5EBA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3777734" y="4646209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1EF8505-C622-4168-97EF-942098C2B522}"/>
              </a:ext>
            </a:extLst>
          </p:cNvPr>
          <p:cNvSpPr/>
          <p:nvPr/>
        </p:nvSpPr>
        <p:spPr>
          <a:xfrm rot="16200000">
            <a:off x="3366082" y="489377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40D496-B0C7-4D6A-870F-300AB17261B4}"/>
              </a:ext>
            </a:extLst>
          </p:cNvPr>
          <p:cNvCxnSpPr/>
          <p:nvPr/>
        </p:nvCxnSpPr>
        <p:spPr>
          <a:xfrm flipV="1">
            <a:off x="3777734" y="2914538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A525-EB25-4519-ABFE-4E6D31105794}"/>
              </a:ext>
            </a:extLst>
          </p:cNvPr>
          <p:cNvSpPr/>
          <p:nvPr/>
        </p:nvSpPr>
        <p:spPr>
          <a:xfrm rot="16200000">
            <a:off x="3366082" y="316210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ADD4834-6932-480C-BF6C-3DFABCF4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03B594-6957-4A58-A8C1-13A5AAB5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5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CEB0D4-DB0F-415A-8742-72C3D7733A69}"/>
              </a:ext>
            </a:extLst>
          </p:cNvPr>
          <p:cNvSpPr/>
          <p:nvPr/>
        </p:nvSpPr>
        <p:spPr>
          <a:xfrm>
            <a:off x="489857" y="1915358"/>
            <a:ext cx="3004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392 releases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dot is sized by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Near surface: +4%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750hPa: -22%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500hPa: -25%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250hPa: -49%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30B98-B638-4084-BB7D-5A8BAB54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166052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3EA8AD-A112-4883-A94B-15D0BD9A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1" y="1371600"/>
            <a:ext cx="8229598" cy="2057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0163B-5C34-40CA-B0D5-A07F4EE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Sondes – Spring (Mar, Apr, May)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4FCDFB-4700-4FB4-A0BF-C9EF007C71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1" y="3248025"/>
            <a:ext cx="8229598" cy="2057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B0494D-3B4E-4B9D-9382-CA175186E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1" y="4800600"/>
            <a:ext cx="8229598" cy="20573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658C1F-B2BD-40B7-BDBC-FF88F280CFD6}"/>
              </a:ext>
            </a:extLst>
          </p:cNvPr>
          <p:cNvSpPr/>
          <p:nvPr/>
        </p:nvSpPr>
        <p:spPr>
          <a:xfrm rot="16200000">
            <a:off x="3336812" y="5742656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750hPa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0FDE7-5735-4F1C-A26B-5DF1CC2810F0}"/>
              </a:ext>
            </a:extLst>
          </p:cNvPr>
          <p:cNvSpPr/>
          <p:nvPr/>
        </p:nvSpPr>
        <p:spPr>
          <a:xfrm rot="16200000">
            <a:off x="3336812" y="4020621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500hPa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99858-9FA5-4654-88F3-751BB253FB3A}"/>
              </a:ext>
            </a:extLst>
          </p:cNvPr>
          <p:cNvSpPr/>
          <p:nvPr/>
        </p:nvSpPr>
        <p:spPr>
          <a:xfrm rot="16200000">
            <a:off x="3336812" y="2298587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250hPa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938884-3B68-41FA-AE2F-F0932F9E5EBA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3777734" y="4646209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1EF8505-C622-4168-97EF-942098C2B522}"/>
              </a:ext>
            </a:extLst>
          </p:cNvPr>
          <p:cNvSpPr/>
          <p:nvPr/>
        </p:nvSpPr>
        <p:spPr>
          <a:xfrm rot="16200000">
            <a:off x="3366082" y="489377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40D496-B0C7-4D6A-870F-300AB17261B4}"/>
              </a:ext>
            </a:extLst>
          </p:cNvPr>
          <p:cNvCxnSpPr/>
          <p:nvPr/>
        </p:nvCxnSpPr>
        <p:spPr>
          <a:xfrm flipV="1">
            <a:off x="3777734" y="2914538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A525-EB25-4519-ABFE-4E6D31105794}"/>
              </a:ext>
            </a:extLst>
          </p:cNvPr>
          <p:cNvSpPr/>
          <p:nvPr/>
        </p:nvSpPr>
        <p:spPr>
          <a:xfrm rot="16200000">
            <a:off x="3366082" y="316210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ADD4834-6932-480C-BF6C-3DFABCF4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03B594-6957-4A58-A8C1-13A5AAB5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6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CEB0D4-DB0F-415A-8742-72C3D7733A69}"/>
              </a:ext>
            </a:extLst>
          </p:cNvPr>
          <p:cNvSpPr/>
          <p:nvPr/>
        </p:nvSpPr>
        <p:spPr>
          <a:xfrm>
            <a:off x="489857" y="1915358"/>
            <a:ext cx="3004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455 releases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dot is sized by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Near surface: -6%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750hPa: -22%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500hPa: -26%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250hPa: -55%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ED7CC-437C-497E-8798-36215D04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324632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3EA8AD-A112-4883-A94B-15D0BD9A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3" y="1371600"/>
            <a:ext cx="8229594" cy="2057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0163B-5C34-40CA-B0D5-A07F4EE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Sondes – Spring (Jun, Jul, Aug)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4FCDFB-4700-4FB4-A0BF-C9EF007C71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3" y="3248025"/>
            <a:ext cx="8229594" cy="2057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B0494D-3B4E-4B9D-9382-CA175186E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3" y="4800600"/>
            <a:ext cx="8229594" cy="20573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658C1F-B2BD-40B7-BDBC-FF88F280CFD6}"/>
              </a:ext>
            </a:extLst>
          </p:cNvPr>
          <p:cNvSpPr/>
          <p:nvPr/>
        </p:nvSpPr>
        <p:spPr>
          <a:xfrm rot="16200000">
            <a:off x="3336812" y="5742656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750hPa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0FDE7-5735-4F1C-A26B-5DF1CC2810F0}"/>
              </a:ext>
            </a:extLst>
          </p:cNvPr>
          <p:cNvSpPr/>
          <p:nvPr/>
        </p:nvSpPr>
        <p:spPr>
          <a:xfrm rot="16200000">
            <a:off x="3336812" y="4020621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500hPa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99858-9FA5-4654-88F3-751BB253FB3A}"/>
              </a:ext>
            </a:extLst>
          </p:cNvPr>
          <p:cNvSpPr/>
          <p:nvPr/>
        </p:nvSpPr>
        <p:spPr>
          <a:xfrm rot="16200000">
            <a:off x="3336812" y="2298587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250hPa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938884-3B68-41FA-AE2F-F0932F9E5EBA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3777734" y="4646209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1EF8505-C622-4168-97EF-942098C2B522}"/>
              </a:ext>
            </a:extLst>
          </p:cNvPr>
          <p:cNvSpPr/>
          <p:nvPr/>
        </p:nvSpPr>
        <p:spPr>
          <a:xfrm rot="16200000">
            <a:off x="3366082" y="489377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40D496-B0C7-4D6A-870F-300AB17261B4}"/>
              </a:ext>
            </a:extLst>
          </p:cNvPr>
          <p:cNvCxnSpPr/>
          <p:nvPr/>
        </p:nvCxnSpPr>
        <p:spPr>
          <a:xfrm flipV="1">
            <a:off x="3777734" y="2914538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A525-EB25-4519-ABFE-4E6D31105794}"/>
              </a:ext>
            </a:extLst>
          </p:cNvPr>
          <p:cNvSpPr/>
          <p:nvPr/>
        </p:nvSpPr>
        <p:spPr>
          <a:xfrm rot="16200000">
            <a:off x="3366082" y="316210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ADD4834-6932-480C-BF6C-3DFABCF4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03B594-6957-4A58-A8C1-13A5AAB5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7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CEB0D4-DB0F-415A-8742-72C3D7733A69}"/>
              </a:ext>
            </a:extLst>
          </p:cNvPr>
          <p:cNvSpPr/>
          <p:nvPr/>
        </p:nvSpPr>
        <p:spPr>
          <a:xfrm>
            <a:off x="489857" y="1915358"/>
            <a:ext cx="3004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350 releases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dot is sized by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Near surface: +5%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750hPa: -7%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500hPa: -10%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250hPa: -30%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12091-CDAC-45BD-BB55-EC0523DA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166975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3EA8AD-A112-4883-A94B-15D0BD9A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3" y="1371600"/>
            <a:ext cx="8229594" cy="2057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0163B-5C34-40CA-B0D5-A07F4EE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WOUDC Sondes – Spring (Sep, Oct, Nov)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4FCDFB-4700-4FB4-A0BF-C9EF007C71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3" y="3248025"/>
            <a:ext cx="8229594" cy="2057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B0494D-3B4E-4B9D-9382-CA175186E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3" y="4800600"/>
            <a:ext cx="8229594" cy="20573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658C1F-B2BD-40B7-BDBC-FF88F280CFD6}"/>
              </a:ext>
            </a:extLst>
          </p:cNvPr>
          <p:cNvSpPr/>
          <p:nvPr/>
        </p:nvSpPr>
        <p:spPr>
          <a:xfrm rot="16200000">
            <a:off x="3336812" y="5742656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750hPa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0FDE7-5735-4F1C-A26B-5DF1CC2810F0}"/>
              </a:ext>
            </a:extLst>
          </p:cNvPr>
          <p:cNvSpPr/>
          <p:nvPr/>
        </p:nvSpPr>
        <p:spPr>
          <a:xfrm rot="16200000">
            <a:off x="3336812" y="4020621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500hPa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99858-9FA5-4654-88F3-751BB253FB3A}"/>
              </a:ext>
            </a:extLst>
          </p:cNvPr>
          <p:cNvSpPr/>
          <p:nvPr/>
        </p:nvSpPr>
        <p:spPr>
          <a:xfrm rot="16200000">
            <a:off x="3336812" y="2298587"/>
            <a:ext cx="88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250hPa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938884-3B68-41FA-AE2F-F0932F9E5EBA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3777734" y="4646209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1EF8505-C622-4168-97EF-942098C2B522}"/>
              </a:ext>
            </a:extLst>
          </p:cNvPr>
          <p:cNvSpPr/>
          <p:nvPr/>
        </p:nvSpPr>
        <p:spPr>
          <a:xfrm rot="16200000">
            <a:off x="3366082" y="489377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40D496-B0C7-4D6A-870F-300AB17261B4}"/>
              </a:ext>
            </a:extLst>
          </p:cNvPr>
          <p:cNvCxnSpPr/>
          <p:nvPr/>
        </p:nvCxnSpPr>
        <p:spPr>
          <a:xfrm flipV="1">
            <a:off x="3777734" y="2914538"/>
            <a:ext cx="0" cy="840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A525-EB25-4519-ABFE-4E6D31105794}"/>
              </a:ext>
            </a:extLst>
          </p:cNvPr>
          <p:cNvSpPr/>
          <p:nvPr/>
        </p:nvSpPr>
        <p:spPr>
          <a:xfrm rot="16200000">
            <a:off x="3366082" y="316210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Up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ADD4834-6932-480C-BF6C-3DFABCF4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03B594-6957-4A58-A8C1-13A5AAB5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8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CEB0D4-DB0F-415A-8742-72C3D7733A69}"/>
              </a:ext>
            </a:extLst>
          </p:cNvPr>
          <p:cNvSpPr/>
          <p:nvPr/>
        </p:nvSpPr>
        <p:spPr>
          <a:xfrm>
            <a:off x="489857" y="1915358"/>
            <a:ext cx="3004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332 releases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dot is sized by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Near surface: +7%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750hPa: -11%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500hPa: -5%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250hPa: -30%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90068-05DB-404B-85A8-6260D42D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421508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163B-5C34-40CA-B0D5-A07F4EE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US Sondes – Seasonality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ADD4834-6932-480C-BF6C-3DFABCF4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2021-04-07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03B594-6957-4A58-A8C1-13A5AAB5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C537-C9BB-46B1-A569-55F0EDEEA68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E9AB5-B6CF-4949-BB14-F28BE403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378" y="1351079"/>
            <a:ext cx="7195564" cy="46251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DDB681-73AB-4297-8A15-4B6E6E725FD9}"/>
              </a:ext>
            </a:extLst>
          </p:cNvPr>
          <p:cNvSpPr/>
          <p:nvPr/>
        </p:nvSpPr>
        <p:spPr>
          <a:xfrm>
            <a:off x="5525142" y="5976257"/>
            <a:ext cx="171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JFMAMJJASOND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FA1C38-868E-4CEC-9720-BC0C744E7F7F}"/>
              </a:ext>
            </a:extLst>
          </p:cNvPr>
          <p:cNvSpPr/>
          <p:nvPr/>
        </p:nvSpPr>
        <p:spPr>
          <a:xfrm>
            <a:off x="7295718" y="5971143"/>
            <a:ext cx="171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JFMAMJJASOND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73A70-CFBD-4822-8863-1DAFDFDD228E}"/>
              </a:ext>
            </a:extLst>
          </p:cNvPr>
          <p:cNvSpPr/>
          <p:nvPr/>
        </p:nvSpPr>
        <p:spPr>
          <a:xfrm>
            <a:off x="9100798" y="5971143"/>
            <a:ext cx="171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JFMAMJJASOND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3F1A9-646D-4F85-920B-F27AEB8AF7A8}"/>
              </a:ext>
            </a:extLst>
          </p:cNvPr>
          <p:cNvSpPr/>
          <p:nvPr/>
        </p:nvSpPr>
        <p:spPr>
          <a:xfrm>
            <a:off x="5998444" y="6248791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Sonde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87F6E6-A301-4738-AC1B-B281AC203F2C}"/>
              </a:ext>
            </a:extLst>
          </p:cNvPr>
          <p:cNvSpPr/>
          <p:nvPr/>
        </p:nvSpPr>
        <p:spPr>
          <a:xfrm>
            <a:off x="7786273" y="6248791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114293-D822-4021-89F0-03C665339909}"/>
              </a:ext>
            </a:extLst>
          </p:cNvPr>
          <p:cNvSpPr/>
          <p:nvPr/>
        </p:nvSpPr>
        <p:spPr>
          <a:xfrm>
            <a:off x="9504244" y="6248791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NMB%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336538-6743-441F-AECD-D886EE5CB3AA}"/>
              </a:ext>
            </a:extLst>
          </p:cNvPr>
          <p:cNvSpPr/>
          <p:nvPr/>
        </p:nvSpPr>
        <p:spPr>
          <a:xfrm rot="16200000">
            <a:off x="4255449" y="4594162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ppb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D6AE51-EECF-4297-83D6-FFEC94F09997}"/>
              </a:ext>
            </a:extLst>
          </p:cNvPr>
          <p:cNvSpPr/>
          <p:nvPr/>
        </p:nvSpPr>
        <p:spPr>
          <a:xfrm rot="16200000">
            <a:off x="4291587" y="2292111"/>
            <a:ext cx="5501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ppb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2E8D979E-7C3C-4EDD-85E7-EC317C4F1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5264"/>
              </p:ext>
            </p:extLst>
          </p:nvPr>
        </p:nvGraphicFramePr>
        <p:xfrm>
          <a:off x="313690" y="1429261"/>
          <a:ext cx="3713164" cy="224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>
                  <a:extLst>
                    <a:ext uri="{9D8B030D-6E8A-4147-A177-3AD203B41FA5}">
                      <a16:colId xmlns:a16="http://schemas.microsoft.com/office/drawing/2014/main" val="1912356902"/>
                    </a:ext>
                  </a:extLst>
                </a:gridCol>
                <a:gridCol w="653415">
                  <a:extLst>
                    <a:ext uri="{9D8B030D-6E8A-4147-A177-3AD203B41FA5}">
                      <a16:colId xmlns:a16="http://schemas.microsoft.com/office/drawing/2014/main" val="2263728988"/>
                    </a:ext>
                  </a:extLst>
                </a:gridCol>
                <a:gridCol w="797878">
                  <a:extLst>
                    <a:ext uri="{9D8B030D-6E8A-4147-A177-3AD203B41FA5}">
                      <a16:colId xmlns:a16="http://schemas.microsoft.com/office/drawing/2014/main" val="2971414661"/>
                    </a:ext>
                  </a:extLst>
                </a:gridCol>
                <a:gridCol w="797878">
                  <a:extLst>
                    <a:ext uri="{9D8B030D-6E8A-4147-A177-3AD203B41FA5}">
                      <a16:colId xmlns:a16="http://schemas.microsoft.com/office/drawing/2014/main" val="3971054354"/>
                    </a:ext>
                  </a:extLst>
                </a:gridCol>
                <a:gridCol w="797878">
                  <a:extLst>
                    <a:ext uri="{9D8B030D-6E8A-4147-A177-3AD203B41FA5}">
                      <a16:colId xmlns:a16="http://schemas.microsoft.com/office/drawing/2014/main" val="2193119261"/>
                    </a:ext>
                  </a:extLst>
                </a:gridCol>
              </a:tblGrid>
              <a:tr h="4704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1-0.8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0.8-0.6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0.6-0.4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0.4-0.2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23476327"/>
                  </a:ext>
                </a:extLst>
              </a:tr>
              <a:tr h="47041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DJF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-7%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-26%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-26%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-30%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8820609"/>
                  </a:ext>
                </a:extLst>
              </a:tr>
              <a:tr h="47041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MAM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-22%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-33%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-25%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-18%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15290220"/>
                  </a:ext>
                </a:extLst>
              </a:tr>
              <a:tr h="47041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JJA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+11%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-11%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-14%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89921225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+19%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-14%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-9%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-6%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00174012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69F981E-4C03-4B60-B89A-183052899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33784"/>
              </p:ext>
            </p:extLst>
          </p:nvPr>
        </p:nvGraphicFramePr>
        <p:xfrm>
          <a:off x="274305" y="4001359"/>
          <a:ext cx="3713164" cy="224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15">
                  <a:extLst>
                    <a:ext uri="{9D8B030D-6E8A-4147-A177-3AD203B41FA5}">
                      <a16:colId xmlns:a16="http://schemas.microsoft.com/office/drawing/2014/main" val="1912356902"/>
                    </a:ext>
                  </a:extLst>
                </a:gridCol>
                <a:gridCol w="653415">
                  <a:extLst>
                    <a:ext uri="{9D8B030D-6E8A-4147-A177-3AD203B41FA5}">
                      <a16:colId xmlns:a16="http://schemas.microsoft.com/office/drawing/2014/main" val="2263728988"/>
                    </a:ext>
                  </a:extLst>
                </a:gridCol>
                <a:gridCol w="797878">
                  <a:extLst>
                    <a:ext uri="{9D8B030D-6E8A-4147-A177-3AD203B41FA5}">
                      <a16:colId xmlns:a16="http://schemas.microsoft.com/office/drawing/2014/main" val="2971414661"/>
                    </a:ext>
                  </a:extLst>
                </a:gridCol>
                <a:gridCol w="797878">
                  <a:extLst>
                    <a:ext uri="{9D8B030D-6E8A-4147-A177-3AD203B41FA5}">
                      <a16:colId xmlns:a16="http://schemas.microsoft.com/office/drawing/2014/main" val="3971054354"/>
                    </a:ext>
                  </a:extLst>
                </a:gridCol>
                <a:gridCol w="797878">
                  <a:extLst>
                    <a:ext uri="{9D8B030D-6E8A-4147-A177-3AD203B41FA5}">
                      <a16:colId xmlns:a16="http://schemas.microsoft.com/office/drawing/2014/main" val="2193119261"/>
                    </a:ext>
                  </a:extLst>
                </a:gridCol>
              </a:tblGrid>
              <a:tr h="4704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1-0.8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0.8-0.6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0.6-0.4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0.4-0.2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23476327"/>
                  </a:ext>
                </a:extLst>
              </a:tr>
              <a:tr h="47041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DJF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+7%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-17%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-12%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-49%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8820609"/>
                  </a:ext>
                </a:extLst>
              </a:tr>
              <a:tr h="47041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MAM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-8%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-20%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-22%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-35%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15290220"/>
                  </a:ext>
                </a:extLst>
              </a:tr>
              <a:tr h="47041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JJA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-7%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-4%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+1%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+1%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89921225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+12%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-4%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+5%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+3%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00174012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A5BB6082-AFF9-45F9-8009-6DC57E867B7C}"/>
              </a:ext>
            </a:extLst>
          </p:cNvPr>
          <p:cNvSpPr/>
          <p:nvPr/>
        </p:nvSpPr>
        <p:spPr>
          <a:xfrm rot="16200000">
            <a:off x="2964657" y="2331467"/>
            <a:ext cx="26295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Trinidad Head, California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9D87E5-A2E5-47D7-BA4A-4DFA73265004}"/>
              </a:ext>
            </a:extLst>
          </p:cNvPr>
          <p:cNvSpPr/>
          <p:nvPr/>
        </p:nvSpPr>
        <p:spPr>
          <a:xfrm rot="16200000">
            <a:off x="3236048" y="4915599"/>
            <a:ext cx="19882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Boulder, Colorado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25010-36A2-49AF-A7FA-D810D638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Do Not Cite</a:t>
            </a:r>
          </a:p>
        </p:txBody>
      </p:sp>
    </p:spTree>
    <p:extLst>
      <p:ext uri="{BB962C8B-B14F-4D97-AF65-F5344CB8AC3E}">
        <p14:creationId xmlns:p14="http://schemas.microsoft.com/office/powerpoint/2010/main" val="312925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1148</Words>
  <Application>Microsoft Office PowerPoint</Application>
  <PresentationFormat>Widescreen</PresentationFormat>
  <Paragraphs>290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CMAQ v53 2017ga Northern Hemispheric Evaluation</vt:lpstr>
      <vt:lpstr>Outline</vt:lpstr>
      <vt:lpstr>Model Setup: v5.3 2017ga_hemi_cb6_17jh</vt:lpstr>
      <vt:lpstr>WOUDC Sondes – Annual</vt:lpstr>
      <vt:lpstr>WOUDC Sondes – Winter (Dec17, Jan, Feb)</vt:lpstr>
      <vt:lpstr>WOUDC Sondes – Spring (Mar, Apr, May)</vt:lpstr>
      <vt:lpstr>WOUDC Sondes – Spring (Jun, Jul, Aug)</vt:lpstr>
      <vt:lpstr>WOUDC Sondes – Spring (Sep, Oct, Nov)</vt:lpstr>
      <vt:lpstr>Western US Sondes – Seasonality</vt:lpstr>
      <vt:lpstr>WOUDC Sondes – Seasonality</vt:lpstr>
      <vt:lpstr>NCORE/CASTNet: West</vt:lpstr>
      <vt:lpstr>NCORE/CASTNet: East</vt:lpstr>
      <vt:lpstr>Other network/regions?</vt:lpstr>
      <vt:lpstr>OpenAQ via ScrapenAQ – 10-17 LST average</vt:lpstr>
      <vt:lpstr>OpenAQ via ScrapenAQ – 10-17 LST average</vt:lpstr>
      <vt:lpstr>OpenAQ via ScrapenAQ – 10-17 LST average</vt:lpstr>
      <vt:lpstr>OpenAQ via ScrapenAQ – 10-17 LST average</vt:lpstr>
      <vt:lpstr>OMI NO2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CMAQ v53 2017ga Northern Hemispheric Evaluation</dc:title>
  <dc:creator>Henderson, Barron</dc:creator>
  <cp:lastModifiedBy>Henderson, Barron</cp:lastModifiedBy>
  <cp:revision>3</cp:revision>
  <dcterms:created xsi:type="dcterms:W3CDTF">2021-04-07T13:15:21Z</dcterms:created>
  <dcterms:modified xsi:type="dcterms:W3CDTF">2021-04-07T15:37:29Z</dcterms:modified>
</cp:coreProperties>
</file>