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5"/>
  </p:notesMasterIdLst>
  <p:sldIdLst>
    <p:sldId id="256" r:id="rId7"/>
    <p:sldId id="297" r:id="rId8"/>
    <p:sldId id="287" r:id="rId9"/>
    <p:sldId id="288" r:id="rId10"/>
    <p:sldId id="295" r:id="rId11"/>
    <p:sldId id="291" r:id="rId12"/>
    <p:sldId id="344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e, Havala" initials="PH" lastIdx="28" clrIdx="0">
    <p:extLst>
      <p:ext uri="{19B8F6BF-5375-455C-9EA6-DF929625EA0E}">
        <p15:presenceInfo xmlns:p15="http://schemas.microsoft.com/office/powerpoint/2012/main" userId="S::Pye.Havala@epa.gov::9f81b1e5-bd31-4f40-9666-9c20bcecc960" providerId="AD"/>
      </p:ext>
    </p:extLst>
  </p:cmAuthor>
  <p:cmAuthor id="2" name="Mathur, Rohit" initials="MR" lastIdx="6" clrIdx="1">
    <p:extLst>
      <p:ext uri="{19B8F6BF-5375-455C-9EA6-DF929625EA0E}">
        <p15:presenceInfo xmlns:p15="http://schemas.microsoft.com/office/powerpoint/2012/main" userId="S::mathur.rohit@epa.gov::169eff07-661e-4136-b664-cffc4eb3a891" providerId="AD"/>
      </p:ext>
    </p:extLst>
  </p:cmAuthor>
  <p:cmAuthor id="3" name="Seltzer, Karl" initials="SK" lastIdx="9" clrIdx="2">
    <p:extLst>
      <p:ext uri="{19B8F6BF-5375-455C-9EA6-DF929625EA0E}">
        <p15:presenceInfo xmlns:p15="http://schemas.microsoft.com/office/powerpoint/2012/main" userId="S::seltzer.karl@epa.gov::edd99a79-8cbe-43ea-a0d5-19cae1f00f23" providerId="AD"/>
      </p:ext>
    </p:extLst>
  </p:cmAuthor>
  <p:cmAuthor id="4" name="Schwede, Donna" initials="SD" lastIdx="19" clrIdx="3">
    <p:extLst>
      <p:ext uri="{19B8F6BF-5375-455C-9EA6-DF929625EA0E}">
        <p15:presenceInfo xmlns:p15="http://schemas.microsoft.com/office/powerpoint/2012/main" userId="S::schwede.donna@epa.gov::378724c7-e1f4-4d7b-87f4-34967cc34acf" providerId="AD"/>
      </p:ext>
    </p:extLst>
  </p:cmAuthor>
  <p:cmAuthor id="5" name="Murphy, Benjamin" initials="MB" lastIdx="16" clrIdx="4">
    <p:extLst>
      <p:ext uri="{19B8F6BF-5375-455C-9EA6-DF929625EA0E}">
        <p15:presenceInfo xmlns:p15="http://schemas.microsoft.com/office/powerpoint/2012/main" userId="S::murphy.benjamin@epa.gov::454af59d-8b81-4194-86ad-1a731206de65" providerId="AD"/>
      </p:ext>
    </p:extLst>
  </p:cmAuthor>
  <p:cmAuthor id="6" name="Hutzell, Bill" initials="HB" lastIdx="7" clrIdx="5">
    <p:extLst>
      <p:ext uri="{19B8F6BF-5375-455C-9EA6-DF929625EA0E}">
        <p15:presenceInfo xmlns:p15="http://schemas.microsoft.com/office/powerpoint/2012/main" userId="S::hutzell.bill@epa.gov::bd5ef358-f042-4b0a-aa78-af5c6819f6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7F29-CA50-4988-BC8C-52401437DB8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1F6C-C00D-4324-9100-D737C0CC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F1F6C-C00D-4324-9100-D737C0CC6F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3433-CAA4-418F-BEEC-CD9D6725A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D3043-4382-4BF9-A2F1-B21A6B19E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F836-FA94-4175-9F8C-27E19F0B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B5BD-F83C-4F58-A6B5-87D89492FCCF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9DEA8-8D9D-4D94-8C22-05360F91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FCDA-D7B1-4099-9024-79827E39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40AF-2A32-450B-8D39-91871DBC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916F-56F8-42D5-859E-A51988B7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B09-F035-4162-BBE6-9CC7BB4B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910E-6ECC-4B14-9A62-CFAA1D14A304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F43B-67B5-42B7-9287-CCD61036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5C3D-5BE6-4D2F-A7C3-7C71C764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4C286-6F2F-4AF0-9B1F-20EB3ED59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35D5A-EEEE-40B5-AB71-354B7EBC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2378-FBDD-4594-A7F5-F3DA3C72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0FDE-7685-4C73-BF35-51280868AC5F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11B9-AF07-4C25-8DCC-DD2B1743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49D9-5640-43AD-8443-18072B75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1D2E-4D7D-4D56-AA63-79976294D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7E11-6A3D-4694-8296-E8706042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2AA-DB32-4FD8-B56F-5130E28A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0EE5-F3DB-4E46-9858-77E3B806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D3DB-6CA1-483B-AFEC-461C7306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63C5-1362-4A22-83C9-A48EB69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53D5-5B42-400D-A67A-B4EDB3F4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F4AA-F1A5-454B-97AA-E57555C8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F0D8-09DE-4631-BDA0-180BD701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26F6-CCA6-4128-976D-20A9D069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647B-7A08-4E15-B4CF-B2ED164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743C-56DE-4F07-9594-845CF2BE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EC07F-1133-49BB-B4B8-C56B2723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3355-3937-4567-813D-ABE8A13C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6359-2679-42E7-B05D-DC12BF5D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9FBE-A5D2-4F80-8B0B-80D19B0B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7885-E2C9-41BD-95D1-F39E9140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403E7-A979-40C3-8E8A-AB4691368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E0DC4-E7C2-4E47-A892-F875EF60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9680-8EA5-45AB-8C52-9ED865FE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9468-C8EB-405C-9C41-0162E07A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1042-6232-4571-AE12-100F9EAF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45806-68A8-4C23-9293-C62DA4FB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84977-D39C-4D38-B63A-3338FE62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9770-6525-4E29-9742-8DC212C33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15383-3E7B-4D1D-B914-1AF0BAF4E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45836-D23F-4166-BD82-FA00C844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3ED6B-79DF-469A-A084-C494A164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18D80-3483-447C-B7F5-01A44F72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0EDA-EF99-49D6-86AC-E45B40FA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A0195-551A-49FE-9128-0B279D9F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A99F7-3BAB-4AA7-AD25-86F97633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A8D76-7820-4745-9AC1-A889F898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A2D2-6858-4359-9C22-D202C3BC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8E448-01BE-4B2F-9546-A1ED667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0C28E-0D7B-4878-8FFA-6744501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F92D-5153-40A1-B7EF-DA8E726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298E-C070-4210-96A9-D9C31B4D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64F98-A339-4753-9CF6-5EBBD70AC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9489F-48C8-46A6-996C-2AF11524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74E40-AD40-471A-8DDA-324AD527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A5624-69FC-4B56-A1F1-97A7274F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C0C7-9A91-43A4-B93F-1FB39DD7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4E36-DAF4-4CD8-ABCE-EF8BBD1A1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54D1-3DB8-4DEE-872C-0959D4E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55D-3B92-42C2-88AE-5A0BC68FA4B6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374C-EFAB-4439-AA77-68C71F9F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5B9E-8FA9-4F9F-876D-5D26F1A0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3556-F388-4E98-81A5-BCC0141A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8880D-2C6D-4D62-BBDF-46DBA7B2F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90DB-E598-4F5F-9F35-5117AEACC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F5417-DA8C-488B-BF7F-F3145FA4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53E3-7034-4D7D-89AE-8AF9BDE1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DC8C6-7263-4227-B874-216FA451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581B-4C65-44BC-8BC0-A76D5713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DC43C-4272-4A47-B635-FB6FF00B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B23A0-35A0-4970-ABC1-06BCB85A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ECA1-CAD6-4698-B63E-A91AB34F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2C692-27E7-4FE7-9CDB-3873C9EA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BC482-C2CC-4425-8BA0-28356AC01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C9376-FA35-4E5E-AF8D-C2608B039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168C-B1AC-410A-89B4-08CE7D58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B2B4-8046-4C91-A71C-012524AB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B441-A90C-46DA-9B38-D11A095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522B-1410-4F73-8742-421B263B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365A-692E-4943-B336-3B0CA13C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F356-7E22-4586-88C0-E4DD7A08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D71-B78A-44DF-ACAB-DB82987E0AD4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E16C-14B8-4B6A-AEB0-E0DDFE95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E733-063D-4ADE-B2EF-3AA166A3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4DF5-BBBF-435D-8494-5C8C2001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1A1D-C12C-47C1-921D-38AB72DDE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AFE3E-09CC-44B5-A12E-229A17E4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47C75-901A-4FF7-94DF-6B00E0E2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D5D-6D64-4688-9AD5-162CC8654C42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8BFAF-5947-417B-836E-A8B58EA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4F256-897E-4C5F-A901-4D8C62FE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EF68-5F79-46B6-B8C6-A919709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9A788-358C-41D6-B613-DDE12A68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B3E8D-6642-442C-A821-03AF312C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14858-FF01-4F33-BEEC-747E7CC5A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80B02-B45C-45CF-B6A3-9E4737C03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A83A8-CEEF-4B30-8718-EF54CFD1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D41-6587-4493-B60B-50640D2A93D7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B7B23-8559-4A18-A484-CB6B3B03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417C-24CD-4715-A6EE-1AA826B1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2115-BBD2-4737-839A-29866D0D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4BAD7-F356-41E1-9F41-41788B5D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CB8C-2520-40FC-A808-CD9DFFCEFCFD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31723-9275-40F0-AE3F-CB565B54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8F090-0C31-4B2F-B303-394B3253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A160D-092B-4B80-9980-C4ED1114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6F0-7AE9-4652-A075-639B8D1445AF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31EB3-88E8-4FAE-8CF4-F4097532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372D-0AE7-4E4B-90A2-02D019B6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4128-99AE-4CA4-BEAC-6FACEA0B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C1A0-C49C-421D-852E-6CAC486A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26311-3ADD-44E3-BF36-2CDF01C79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FF00-EB80-46EC-92DF-9B2D4E3B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96B-09D9-4C74-983B-B1BE02AF57DA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9D3D0-A9FA-46F6-A313-84148B7B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21E5D-045D-408D-9893-A74EC35F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6E49-C16C-41C6-9433-F50F69B3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1DD7C-E68F-4498-9046-337C3EDBE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3B6E9-94C3-47F2-ABA0-1AF7EA581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C61BC-4500-4428-8010-6583AB99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D22-2B16-4369-854F-F877DF842B48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5A812-3632-42B1-9CCF-6AC34117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FF05-3429-4051-8205-ADE603E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3F041-34D7-44F6-9C87-F816C4A2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E16FF-6193-473B-80F2-9270F521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4BBB-F377-4771-8B4B-3E7959B67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4001-E26F-4CB1-A0D4-6FAE6D314198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1A9F0-C1CF-42F9-8060-FFB42147A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B6801-BBD2-40C8-A7E8-E67754E46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5D94C-0B29-42E3-A6A2-DD3A76AF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2B48-2457-41BD-AA5D-847E5C08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744B-E28E-491C-BB9E-75E45B3F7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92C1-4257-46F5-8655-35569237148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4E75-CF17-45D9-8C74-5505DC47C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FA1F-3C79-40C3-887C-C7C497088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24CB-94B8-4DC0-B8E3-4690B328E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NEXUS EJ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20530-97BE-41D5-AE4B-703E9378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76870"/>
            <a:ext cx="9458227" cy="1480930"/>
          </a:xfrm>
        </p:spPr>
        <p:txBody>
          <a:bodyPr>
            <a:normAutofit/>
          </a:bodyPr>
          <a:lstStyle/>
          <a:p>
            <a:r>
              <a:rPr lang="en-US"/>
              <a:t>March 2021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008F0-581E-434E-BB76-FA55635A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3FD3-61AE-422D-B0A5-F69F4BCA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31" y="430681"/>
            <a:ext cx="10515600" cy="817499"/>
          </a:xfrm>
        </p:spPr>
        <p:txBody>
          <a:bodyPr>
            <a:noAutofit/>
          </a:bodyPr>
          <a:lstStyle/>
          <a:p>
            <a:r>
              <a:rPr lang="en-US" sz="3600" dirty="0"/>
              <a:t>Illustrative EJ Analytical framework</a:t>
            </a:r>
            <a:r>
              <a:rPr lang="en-US" sz="3600" baseline="30000" dirty="0"/>
              <a:t>*</a:t>
            </a:r>
            <a:r>
              <a:rPr lang="en-US" sz="3600" dirty="0"/>
              <a:t> used to provide context for the use and value of NEXUS tool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624942-011F-43AF-8220-61AE4EA93972}"/>
              </a:ext>
            </a:extLst>
          </p:cNvPr>
          <p:cNvGrpSpPr/>
          <p:nvPr/>
        </p:nvGrpSpPr>
        <p:grpSpPr>
          <a:xfrm>
            <a:off x="503099" y="1724320"/>
            <a:ext cx="11431976" cy="4793810"/>
            <a:chOff x="578513" y="1988271"/>
            <a:chExt cx="11431976" cy="47938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86E49-516D-4898-9E77-4250A80454D7}"/>
                </a:ext>
              </a:extLst>
            </p:cNvPr>
            <p:cNvSpPr txBox="1"/>
            <p:nvPr/>
          </p:nvSpPr>
          <p:spPr>
            <a:xfrm>
              <a:off x="578513" y="2049826"/>
              <a:ext cx="35881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Contextual data &amp; analysis</a:t>
              </a:r>
              <a:r>
                <a:rPr lang="en-US" dirty="0"/>
                <a:t> based on emissions, monitoring, and modeling to understand exposure to air pollution by EJ communities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F1BDD5-B0C4-477C-9232-CAF3CCE41135}"/>
                </a:ext>
              </a:extLst>
            </p:cNvPr>
            <p:cNvSpPr txBox="1"/>
            <p:nvPr/>
          </p:nvSpPr>
          <p:spPr>
            <a:xfrm>
              <a:off x="5478103" y="1988271"/>
              <a:ext cx="4900807" cy="12618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Initial Screening of EPA Actions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EJSCREEN and prior experience used to identify potential low, med, high EJ impacts of actions to inform need for early engagement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51F15-A2F9-48F7-9EEC-19AFA6ED1FED}"/>
                </a:ext>
              </a:extLst>
            </p:cNvPr>
            <p:cNvSpPr txBox="1"/>
            <p:nvPr/>
          </p:nvSpPr>
          <p:spPr>
            <a:xfrm>
              <a:off x="3528375" y="3865472"/>
              <a:ext cx="4663712" cy="1538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Screening Analysis of 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Qualitative/narrative and proximity analyses based on demographics, risk, and other factors to inform outreach and reg/policy development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FB55E8-FA66-4948-9502-ED7526F65965}"/>
                </a:ext>
              </a:extLst>
            </p:cNvPr>
            <p:cNvSpPr txBox="1"/>
            <p:nvPr/>
          </p:nvSpPr>
          <p:spPr>
            <a:xfrm>
              <a:off x="8382328" y="5243198"/>
              <a:ext cx="3628161" cy="1538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Refined Analysis of 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Apply refined tools/models to estimate impacts and consider options to address disparate impacts, if necessary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BBF043-BB92-49BF-BD83-5B70D3CD28A1}"/>
                </a:ext>
              </a:extLst>
            </p:cNvPr>
            <p:cNvSpPr txBox="1"/>
            <p:nvPr/>
          </p:nvSpPr>
          <p:spPr>
            <a:xfrm>
              <a:off x="4808888" y="5956588"/>
              <a:ext cx="196898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Action has broad disparate impact? 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42E6C6B-4CE7-44AB-A106-0D99CC49A21F}"/>
                </a:ext>
              </a:extLst>
            </p:cNvPr>
            <p:cNvSpPr/>
            <p:nvPr/>
          </p:nvSpPr>
          <p:spPr>
            <a:xfrm rot="3099407">
              <a:off x="2795521" y="3541120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7CCEDCD-C43B-4BCA-8ABA-717C8FF8A5A5}"/>
                </a:ext>
              </a:extLst>
            </p:cNvPr>
            <p:cNvSpPr/>
            <p:nvPr/>
          </p:nvSpPr>
          <p:spPr>
            <a:xfrm>
              <a:off x="4320712" y="2483906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A9E2CF7-6FED-443B-9D3F-8C198E163BD4}"/>
                </a:ext>
              </a:extLst>
            </p:cNvPr>
            <p:cNvSpPr/>
            <p:nvPr/>
          </p:nvSpPr>
          <p:spPr>
            <a:xfrm rot="5400000">
              <a:off x="6536331" y="3405646"/>
              <a:ext cx="369958" cy="3016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1C97704-BAB4-462B-A6FB-C5218BDB358C}"/>
                </a:ext>
              </a:extLst>
            </p:cNvPr>
            <p:cNvSpPr/>
            <p:nvPr/>
          </p:nvSpPr>
          <p:spPr>
            <a:xfrm rot="5400000">
              <a:off x="5626680" y="5550284"/>
              <a:ext cx="334117" cy="290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028BE18-9291-467C-AFA6-F6116552C38A}"/>
                </a:ext>
              </a:extLst>
            </p:cNvPr>
            <p:cNvSpPr/>
            <p:nvPr/>
          </p:nvSpPr>
          <p:spPr>
            <a:xfrm>
              <a:off x="7259058" y="6144446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1AF199-2890-4D5E-84B4-5C6032A0D1C9}"/>
                </a:ext>
              </a:extLst>
            </p:cNvPr>
            <p:cNvSpPr txBox="1"/>
            <p:nvPr/>
          </p:nvSpPr>
          <p:spPr>
            <a:xfrm>
              <a:off x="7297730" y="5776755"/>
              <a:ext cx="491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B0ED87-1A62-4523-B06C-80FC0B2958F8}"/>
              </a:ext>
            </a:extLst>
          </p:cNvPr>
          <p:cNvSpPr txBox="1"/>
          <p:nvPr/>
        </p:nvSpPr>
        <p:spPr>
          <a:xfrm>
            <a:off x="128131" y="6518131"/>
            <a:ext cx="76975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baseline="30000" dirty="0"/>
              <a:t>*</a:t>
            </a:r>
            <a:r>
              <a:rPr lang="en-US" sz="1500" i="1" dirty="0"/>
              <a:t>Adapted from OID EJ Concept diagram </a:t>
            </a:r>
            <a:r>
              <a:rPr lang="en-US" sz="1500" i="1"/>
              <a:t>(per Wood 2/17 e-mail) </a:t>
            </a:r>
            <a:r>
              <a:rPr lang="en-US" sz="1500" i="1" dirty="0"/>
              <a:t>and OAQPS team discussions  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307829F-4553-4A88-8193-6BF4E29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3396A0-728F-4650-B25D-0D481CD0B54D}"/>
              </a:ext>
            </a:extLst>
          </p:cNvPr>
          <p:cNvSpPr/>
          <p:nvPr/>
        </p:nvSpPr>
        <p:spPr>
          <a:xfrm>
            <a:off x="2735861" y="3241223"/>
            <a:ext cx="5874739" cy="224806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403EB-578F-4CB2-980D-7C90ECF347E2}"/>
              </a:ext>
            </a:extLst>
          </p:cNvPr>
          <p:cNvSpPr txBox="1"/>
          <p:nvPr/>
        </p:nvSpPr>
        <p:spPr>
          <a:xfrm>
            <a:off x="1" y="4160072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NEXUS TOOL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4FB50-ECF7-4353-AE4F-52418EAAB455}"/>
              </a:ext>
            </a:extLst>
          </p:cNvPr>
          <p:cNvCxnSpPr>
            <a:cxnSpLocks/>
          </p:cNvCxnSpPr>
          <p:nvPr/>
        </p:nvCxnSpPr>
        <p:spPr>
          <a:xfrm flipV="1">
            <a:off x="2093319" y="4410966"/>
            <a:ext cx="589280" cy="93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1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098F-557A-4571-B12D-7FC0FD6F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48"/>
            <a:ext cx="10515600" cy="1121763"/>
          </a:xfrm>
        </p:spPr>
        <p:txBody>
          <a:bodyPr/>
          <a:lstStyle/>
          <a:p>
            <a:r>
              <a:rPr lang="en-US" dirty="0"/>
              <a:t>Current Practice for EJ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497C-CA5C-4BB8-B79E-A8673154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89"/>
            <a:ext cx="10679130" cy="5491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“Proximity analysis” is the primary EJ screening approach because close proximity to air pollutant sources, such as </a:t>
            </a:r>
            <a:r>
              <a:rPr lang="en-US"/>
              <a:t>industrial plants </a:t>
            </a:r>
            <a:r>
              <a:rPr lang="en-US" dirty="0"/>
              <a:t>and major highways, is correlated with exposure and adverse health risks.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Involves comparison of demographic distributions near source(s) (e.g., within 5, 10, 50 km) to those for the state, region, and nation</a:t>
            </a:r>
          </a:p>
          <a:p>
            <a:pPr>
              <a:lnSpc>
                <a:spcPct val="100000"/>
              </a:lnSpc>
            </a:pPr>
            <a:r>
              <a:rPr lang="en-US" dirty="0"/>
              <a:t>Types of Proximity Analysis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Demographic analysis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Risk-based demographic analysis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consider other factors for use (</a:t>
            </a:r>
            <a:r>
              <a:rPr lang="en-US"/>
              <a:t>next</a:t>
            </a:r>
            <a:r>
              <a:rPr lang="en-US" dirty="0"/>
              <a:t> slide)</a:t>
            </a:r>
          </a:p>
          <a:p>
            <a:pPr>
              <a:lnSpc>
                <a:spcPct val="100000"/>
              </a:lnSpc>
            </a:pPr>
            <a:r>
              <a:rPr lang="en-US" dirty="0"/>
              <a:t>Current Tools Used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EJSCREEN by OID for initial screening and rules (with added GIS scripting)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Project specific efforts for criteria and toxic rules (in-house or contractor)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02548-C06A-455A-B92B-BA250C97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02" y="3303846"/>
            <a:ext cx="2629017" cy="22897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D667-80FC-43A2-85C9-9E7E5126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04BD-E3C5-4D54-9EA5-8E93D336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0" y="176589"/>
            <a:ext cx="11259879" cy="1325563"/>
          </a:xfrm>
        </p:spPr>
        <p:txBody>
          <a:bodyPr>
            <a:normAutofit/>
          </a:bodyPr>
          <a:lstStyle/>
          <a:p>
            <a:r>
              <a:rPr lang="en-US" dirty="0"/>
              <a:t>How to Improve EJ Screening: </a:t>
            </a:r>
            <a:br>
              <a:rPr lang="en-US" sz="4200" dirty="0"/>
            </a:br>
            <a:r>
              <a:rPr lang="en-US" sz="4200" dirty="0"/>
              <a:t>(1) Identifying and Characterizing EJ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83B1-C8B2-4AE2-BF8C-A77FC5AE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210"/>
            <a:ext cx="10515600" cy="4789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Consider use of NEXUS tool to codify and augment proximity analyses for outreach and regulatory/policy use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Incorporate EJSCREEN data layers into NEXUS to be consistent with past practice and codify an approach for OAQPS </a:t>
            </a:r>
            <a:r>
              <a:rPr lang="en-US"/>
              <a:t>EJ purposes</a:t>
            </a:r>
            <a:endParaRPr lang="en-US" dirty="0"/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Ease of use, transparency of data, efficiently and consistently apply across programs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Codify and expand demographic proximity analyses to include emissions density, pop-weighted concentrations, and risk across all pollutants </a:t>
            </a:r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improved screening approach as it better reflects air pollutant exposure by source/sector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Account for multi-pollutant exposure/risk to EJ communities rather than single pollutant to better measure harm from air pollution exposures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Consistency in data, approach, tool for use in screening for our outreach efforts and in regulatory/policy context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DAFD2-9751-4007-8CBC-1CADF4BC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797753"/>
          </a:xfrm>
        </p:spPr>
        <p:txBody>
          <a:bodyPr>
            <a:normAutofit/>
          </a:bodyPr>
          <a:lstStyle/>
          <a:p>
            <a:r>
              <a:rPr lang="en-US" sz="4000" dirty="0"/>
              <a:t>NEXUS Multipollutant 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FBE0-FF78-4662-BBC0-CDE09E7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78"/>
            <a:ext cx="11260756" cy="5695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PC-based software that enables visualization and querying of spatial data on emissions, air quality, and risk for criteria and toxic pollutants.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Developed to inform screening analyses to identify areas that could benefit from multipollutant air quality management strategies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Adaptable to OAQPS needs -- based on recent feedback, is being expanded to facilitate screening analyses relevant for EJ and climate applications (e.g., demographic/risk proximity for criteria &amp; air toxics, GHG emissions, climate vulnerability)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Informs other EPA needs – OAQPS currently provides data layers to EJSCREEN 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EJ relevance</a:t>
            </a:r>
            <a:r>
              <a:rPr lang="en-US" sz="2400" dirty="0"/>
              <a:t>: 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Enables rapid identification of areas with elevated ozone, PM</a:t>
            </a:r>
            <a:r>
              <a:rPr lang="en-US" sz="2000" baseline="-25000" dirty="0"/>
              <a:t>2.5</a:t>
            </a:r>
            <a:r>
              <a:rPr lang="en-US" sz="2000" dirty="0"/>
              <a:t>, and toxics risk (also working on sector capabilities per Peter request in previous briefing)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Enables identification of air quality levels and top emitting sources/sectors near disadvantaged communities to inform efforts to prioritize sectors and areas for our programs and outreach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Proximity analyses can be codified in NEXUS for ease of use, transparency, and access to more recent and relevant data/metrics for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4232-8D7C-47F0-836E-72A09ACE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25"/>
            <a:ext cx="10515600" cy="821423"/>
          </a:xfrm>
        </p:spPr>
        <p:txBody>
          <a:bodyPr>
            <a:normAutofit/>
          </a:bodyPr>
          <a:lstStyle/>
          <a:p>
            <a:r>
              <a:rPr lang="en-US" sz="4200" dirty="0"/>
              <a:t>NEXUS Illustrative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6ACA-445D-402D-B1B8-7B843369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75" y="4275229"/>
            <a:ext cx="2703485" cy="2047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E5D31A-EE13-4E46-8498-2B5D184D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55" y="4272815"/>
            <a:ext cx="2786884" cy="210618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294EF96D-6B4D-4834-8C87-393BAC492DD7}"/>
              </a:ext>
            </a:extLst>
          </p:cNvPr>
          <p:cNvSpPr txBox="1"/>
          <p:nvPr/>
        </p:nvSpPr>
        <p:spPr>
          <a:xfrm>
            <a:off x="3901615" y="3995816"/>
            <a:ext cx="283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EJSCREEN Low Income Population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A24EBF-CF41-4031-99A4-EF94EC70F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56" y="4495265"/>
            <a:ext cx="1298498" cy="18288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7E7EE9-E2B2-48B5-A6AF-82DA3A210F55}"/>
              </a:ext>
            </a:extLst>
          </p:cNvPr>
          <p:cNvGrpSpPr/>
          <p:nvPr/>
        </p:nvGrpSpPr>
        <p:grpSpPr>
          <a:xfrm>
            <a:off x="1937820" y="4565313"/>
            <a:ext cx="245207" cy="272062"/>
            <a:chOff x="5461807" y="2841435"/>
            <a:chExt cx="537827" cy="537827"/>
          </a:xfrm>
        </p:grpSpPr>
        <p:pic>
          <p:nvPicPr>
            <p:cNvPr id="41" name="Graphic 15" descr="Water">
              <a:extLst>
                <a:ext uri="{FF2B5EF4-FFF2-40B4-BE49-F238E27FC236}">
                  <a16:creationId xmlns:a16="http://schemas.microsoft.com/office/drawing/2014/main" id="{2E7ECCFC-9813-40E2-9A65-D9789821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38C1D-EE85-47FB-9093-B046A3F3B0D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E63C12-6FA6-45A7-A9FD-B80201050249}"/>
              </a:ext>
            </a:extLst>
          </p:cNvPr>
          <p:cNvGrpSpPr/>
          <p:nvPr/>
        </p:nvGrpSpPr>
        <p:grpSpPr>
          <a:xfrm>
            <a:off x="7881262" y="4565313"/>
            <a:ext cx="245207" cy="272062"/>
            <a:chOff x="5461807" y="2841435"/>
            <a:chExt cx="537827" cy="537827"/>
          </a:xfrm>
        </p:grpSpPr>
        <p:pic>
          <p:nvPicPr>
            <p:cNvPr id="37" name="Graphic 22" descr="Water">
              <a:extLst>
                <a:ext uri="{FF2B5EF4-FFF2-40B4-BE49-F238E27FC236}">
                  <a16:creationId xmlns:a16="http://schemas.microsoft.com/office/drawing/2014/main" id="{0E5F976F-AC6B-461F-9190-0186FC9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86960D-54A0-44CD-A63F-7A8694E71C3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CF185B-046B-4B3D-B148-94A8E3D588EC}"/>
              </a:ext>
            </a:extLst>
          </p:cNvPr>
          <p:cNvGrpSpPr/>
          <p:nvPr/>
        </p:nvGrpSpPr>
        <p:grpSpPr>
          <a:xfrm>
            <a:off x="3069713" y="5065770"/>
            <a:ext cx="245207" cy="272062"/>
            <a:chOff x="5461807" y="2841435"/>
            <a:chExt cx="537827" cy="537827"/>
          </a:xfrm>
        </p:grpSpPr>
        <p:pic>
          <p:nvPicPr>
            <p:cNvPr id="35" name="Graphic 25" descr="Water">
              <a:extLst>
                <a:ext uri="{FF2B5EF4-FFF2-40B4-BE49-F238E27FC236}">
                  <a16:creationId xmlns:a16="http://schemas.microsoft.com/office/drawing/2014/main" id="{297A03E5-28EC-4BEA-B2B9-89613279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1D79E41-CB01-4CB2-A829-A6915809D7E2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551483-CC15-47B4-A47F-7DB1EAA015E8}"/>
              </a:ext>
            </a:extLst>
          </p:cNvPr>
          <p:cNvGrpSpPr/>
          <p:nvPr/>
        </p:nvGrpSpPr>
        <p:grpSpPr>
          <a:xfrm>
            <a:off x="9073978" y="5080983"/>
            <a:ext cx="245207" cy="272062"/>
            <a:chOff x="5461807" y="2841435"/>
            <a:chExt cx="537827" cy="537827"/>
          </a:xfrm>
        </p:grpSpPr>
        <p:pic>
          <p:nvPicPr>
            <p:cNvPr id="31" name="Graphic 31" descr="Water">
              <a:extLst>
                <a:ext uri="{FF2B5EF4-FFF2-40B4-BE49-F238E27FC236}">
                  <a16:creationId xmlns:a16="http://schemas.microsoft.com/office/drawing/2014/main" id="{D2E8F027-51F8-49EC-A438-37C24708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273C22-4304-4C92-9D60-76A287BE648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48698C96-06EC-46AE-87A6-17758E80C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990" t="35589" r="12626" b="19777"/>
          <a:stretch/>
        </p:blipFill>
        <p:spPr>
          <a:xfrm>
            <a:off x="6434723" y="1173767"/>
            <a:ext cx="1672639" cy="2743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B77639-D40F-40C6-B7AD-56A10122F2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64" t="34819" r="76653" b="19361"/>
          <a:stretch/>
        </p:blipFill>
        <p:spPr>
          <a:xfrm>
            <a:off x="4858417" y="1121057"/>
            <a:ext cx="1554297" cy="2743200"/>
          </a:xfrm>
          <a:prstGeom prst="rect">
            <a:avLst/>
          </a:prstGeom>
        </p:spPr>
      </p:pic>
      <p:sp>
        <p:nvSpPr>
          <p:cNvPr id="46" name="TextBox 7">
            <a:extLst>
              <a:ext uri="{FF2B5EF4-FFF2-40B4-BE49-F238E27FC236}">
                <a16:creationId xmlns:a16="http://schemas.microsoft.com/office/drawing/2014/main" id="{FDAF50F2-A23F-4293-A063-57923592F430}"/>
              </a:ext>
            </a:extLst>
          </p:cNvPr>
          <p:cNvSpPr txBox="1"/>
          <p:nvPr/>
        </p:nvSpPr>
        <p:spPr>
          <a:xfrm>
            <a:off x="4799163" y="957995"/>
            <a:ext cx="1595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AK Steel</a:t>
            </a: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521FBDFC-57B4-4CCE-94D6-84CF8A6B5DF3}"/>
              </a:ext>
            </a:extLst>
          </p:cNvPr>
          <p:cNvSpPr txBox="1"/>
          <p:nvPr/>
        </p:nvSpPr>
        <p:spPr>
          <a:xfrm>
            <a:off x="6145585" y="955731"/>
            <a:ext cx="166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US Steel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6A9491-B2C9-4900-BC60-E302104D06AE}"/>
              </a:ext>
            </a:extLst>
          </p:cNvPr>
          <p:cNvSpPr/>
          <p:nvPr/>
        </p:nvSpPr>
        <p:spPr>
          <a:xfrm>
            <a:off x="8222353" y="1428059"/>
            <a:ext cx="3756573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Arial" panose="020B0604020202020204" pitchFamily="34" charset="0"/>
              </a:rPr>
              <a:t>NEXUS is used to quickly identify top emitters of NOx, SO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2200" dirty="0">
                <a:cs typeface="Arial" panose="020B0604020202020204" pitchFamily="34" charset="0"/>
              </a:rPr>
              <a:t>, PM</a:t>
            </a:r>
            <a:r>
              <a:rPr lang="en-US" sz="2200" baseline="-25000" dirty="0">
                <a:cs typeface="Arial" panose="020B0604020202020204" pitchFamily="34" charset="0"/>
              </a:rPr>
              <a:t>2.5</a:t>
            </a:r>
            <a:r>
              <a:rPr lang="en-US" sz="2200" dirty="0">
                <a:cs typeface="Arial" panose="020B0604020202020204" pitchFamily="34" charset="0"/>
              </a:rPr>
              <a:t>, and heavy-metal HAPs near elevated demographic index and has developing proximity capability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DB1F790-4B16-4098-91B9-9A1388C8C392}"/>
              </a:ext>
            </a:extLst>
          </p:cNvPr>
          <p:cNvSpPr txBox="1"/>
          <p:nvPr/>
        </p:nvSpPr>
        <p:spPr>
          <a:xfrm>
            <a:off x="1142877" y="3939197"/>
            <a:ext cx="27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EJSCREEN Demographic Index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78B47-F6D5-416F-830D-CEDD480F7485}"/>
              </a:ext>
            </a:extLst>
          </p:cNvPr>
          <p:cNvGrpSpPr/>
          <p:nvPr/>
        </p:nvGrpSpPr>
        <p:grpSpPr>
          <a:xfrm>
            <a:off x="838200" y="1205681"/>
            <a:ext cx="4358446" cy="2573952"/>
            <a:chOff x="1622167" y="839934"/>
            <a:chExt cx="4358446" cy="25739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C4C94C-DB91-45BE-AA4C-FFB31092C897}"/>
                </a:ext>
              </a:extLst>
            </p:cNvPr>
            <p:cNvGrpSpPr/>
            <p:nvPr/>
          </p:nvGrpSpPr>
          <p:grpSpPr>
            <a:xfrm>
              <a:off x="1930782" y="839934"/>
              <a:ext cx="3454410" cy="2573952"/>
              <a:chOff x="2655224" y="2707183"/>
              <a:chExt cx="3717012" cy="265371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94FA7E9-6C2B-4816-B780-A51F4DB698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3726" t="35966" r="30312" b="12440"/>
              <a:stretch/>
            </p:blipFill>
            <p:spPr>
              <a:xfrm>
                <a:off x="4912659" y="2707183"/>
                <a:ext cx="1459577" cy="265371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C48E7E2-4E8A-4CEF-B57E-F2A6AAE757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036" t="35967" r="46276" b="12439"/>
              <a:stretch/>
            </p:blipFill>
            <p:spPr>
              <a:xfrm>
                <a:off x="2655224" y="2707184"/>
                <a:ext cx="2257435" cy="2653709"/>
              </a:xfrm>
              <a:prstGeom prst="rect">
                <a:avLst/>
              </a:prstGeom>
            </p:spPr>
          </p:pic>
        </p:grp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E582777C-DED7-4642-940B-EC98A1E5FF42}"/>
                </a:ext>
              </a:extLst>
            </p:cNvPr>
            <p:cNvSpPr txBox="1"/>
            <p:nvPr/>
          </p:nvSpPr>
          <p:spPr>
            <a:xfrm>
              <a:off x="1622167" y="1062312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AK Steel</a:t>
              </a:r>
            </a:p>
          </p:txBody>
        </p:sp>
        <p:sp>
          <p:nvSpPr>
            <p:cNvPr id="55" name="TextBox 34">
              <a:extLst>
                <a:ext uri="{FF2B5EF4-FFF2-40B4-BE49-F238E27FC236}">
                  <a16:creationId xmlns:a16="http://schemas.microsoft.com/office/drawing/2014/main" id="{4062BCDE-E6BC-4D00-BAB9-47840CCD341F}"/>
                </a:ext>
              </a:extLst>
            </p:cNvPr>
            <p:cNvSpPr txBox="1"/>
            <p:nvPr/>
          </p:nvSpPr>
          <p:spPr>
            <a:xfrm>
              <a:off x="3820343" y="2031041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US Steel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1B3DD9-459F-4370-A84F-FD5EA05BE4B8}"/>
              </a:ext>
            </a:extLst>
          </p:cNvPr>
          <p:cNvSpPr txBox="1"/>
          <p:nvPr/>
        </p:nvSpPr>
        <p:spPr>
          <a:xfrm>
            <a:off x="128132" y="6576075"/>
            <a:ext cx="290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Beth Landis and Carey Jang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763479-10C2-4974-B892-DB7C3BEBB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346" r="12295" b="3907"/>
          <a:stretch/>
        </p:blipFill>
        <p:spPr bwMode="auto">
          <a:xfrm>
            <a:off x="8529433" y="4166431"/>
            <a:ext cx="3449494" cy="254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2FA22B1-5800-4F7C-88D0-3F39B8F3EAB9}"/>
              </a:ext>
            </a:extLst>
          </p:cNvPr>
          <p:cNvGrpSpPr/>
          <p:nvPr/>
        </p:nvGrpSpPr>
        <p:grpSpPr>
          <a:xfrm>
            <a:off x="5906906" y="5133380"/>
            <a:ext cx="245207" cy="272062"/>
            <a:chOff x="5461807" y="2841435"/>
            <a:chExt cx="537827" cy="537827"/>
          </a:xfrm>
        </p:grpSpPr>
        <p:pic>
          <p:nvPicPr>
            <p:cNvPr id="51" name="Graphic 25" descr="Water">
              <a:extLst>
                <a:ext uri="{FF2B5EF4-FFF2-40B4-BE49-F238E27FC236}">
                  <a16:creationId xmlns:a16="http://schemas.microsoft.com/office/drawing/2014/main" id="{AD3BF6A1-A0DF-4C1F-B48D-25C6D59D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A41507-F9D3-44CC-9456-514053087FFC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0D0E4F-5933-4F74-96A8-57C18C959B3F}"/>
              </a:ext>
            </a:extLst>
          </p:cNvPr>
          <p:cNvGrpSpPr/>
          <p:nvPr/>
        </p:nvGrpSpPr>
        <p:grpSpPr>
          <a:xfrm>
            <a:off x="4765227" y="4590627"/>
            <a:ext cx="245207" cy="272062"/>
            <a:chOff x="5461807" y="2841435"/>
            <a:chExt cx="537827" cy="537827"/>
          </a:xfrm>
        </p:grpSpPr>
        <p:pic>
          <p:nvPicPr>
            <p:cNvPr id="60" name="Graphic 15" descr="Water">
              <a:extLst>
                <a:ext uri="{FF2B5EF4-FFF2-40B4-BE49-F238E27FC236}">
                  <a16:creationId xmlns:a16="http://schemas.microsoft.com/office/drawing/2014/main" id="{0E0EB011-97D6-4056-9CFD-B5BFBF328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0A0425-580D-405C-A4F4-3ADD2F630427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88E24-18F1-4043-AF7A-470DEF48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1830-273D-402E-8B9A-F49F3EDE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Codifying Screening Proximity Analysis in NEXUS: Future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DFF7-40AB-4C4A-9EBE-DFEFE7C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B6B02-F67E-4BAE-BEAE-4A401037C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282F5-7631-4780-A11A-B300A18C7457}"/>
              </a:ext>
            </a:extLst>
          </p:cNvPr>
          <p:cNvPicPr/>
          <p:nvPr/>
        </p:nvPicPr>
        <p:blipFill rotWithShape="1">
          <a:blip r:embed="rId2"/>
          <a:srcRect l="12346" r="12295"/>
          <a:stretch/>
        </p:blipFill>
        <p:spPr bwMode="auto">
          <a:xfrm>
            <a:off x="7260609" y="838527"/>
            <a:ext cx="3684895" cy="2832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9E340-9893-422D-8F12-5741810B4129}"/>
              </a:ext>
            </a:extLst>
          </p:cNvPr>
          <p:cNvPicPr/>
          <p:nvPr/>
        </p:nvPicPr>
        <p:blipFill rotWithShape="1">
          <a:blip r:embed="rId3"/>
          <a:srcRect l="12347" r="12197"/>
          <a:stretch/>
        </p:blipFill>
        <p:spPr bwMode="auto">
          <a:xfrm>
            <a:off x="7260609" y="3706190"/>
            <a:ext cx="3842924" cy="2832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7D900-D3C0-4390-B75A-9784414736B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595582" y="2254888"/>
            <a:ext cx="1665027" cy="117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5B43D7-793C-4334-9D58-DA7CB1F2A48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595582" y="3429000"/>
            <a:ext cx="1665027" cy="1693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1B420C7-0C5C-4556-BBE6-425B7052F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" y="1371600"/>
            <a:ext cx="5285983" cy="39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1830-273D-402E-8B9A-F49F3EDE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" y="234634"/>
            <a:ext cx="11508327" cy="43053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Screening Proximity Analysis in NEXUS: Tabular Data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DFF7-40AB-4C4A-9EBE-DFEFE7C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B6B02-F67E-4BAE-BEAE-4A401037C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F4C89F-6396-4835-BC4F-DD990C847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70522"/>
              </p:ext>
            </p:extLst>
          </p:nvPr>
        </p:nvGraphicFramePr>
        <p:xfrm>
          <a:off x="1219200" y="942975"/>
          <a:ext cx="10207371" cy="55054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4779">
                  <a:extLst>
                    <a:ext uri="{9D8B030D-6E8A-4147-A177-3AD203B41FA5}">
                      <a16:colId xmlns:a16="http://schemas.microsoft.com/office/drawing/2014/main" val="1799803541"/>
                    </a:ext>
                  </a:extLst>
                </a:gridCol>
                <a:gridCol w="795990">
                  <a:extLst>
                    <a:ext uri="{9D8B030D-6E8A-4147-A177-3AD203B41FA5}">
                      <a16:colId xmlns:a16="http://schemas.microsoft.com/office/drawing/2014/main" val="599552830"/>
                    </a:ext>
                  </a:extLst>
                </a:gridCol>
                <a:gridCol w="1584052">
                  <a:extLst>
                    <a:ext uri="{9D8B030D-6E8A-4147-A177-3AD203B41FA5}">
                      <a16:colId xmlns:a16="http://schemas.microsoft.com/office/drawing/2014/main" val="2615061180"/>
                    </a:ext>
                  </a:extLst>
                </a:gridCol>
                <a:gridCol w="1015268">
                  <a:extLst>
                    <a:ext uri="{9D8B030D-6E8A-4147-A177-3AD203B41FA5}">
                      <a16:colId xmlns:a16="http://schemas.microsoft.com/office/drawing/2014/main" val="4226041850"/>
                    </a:ext>
                  </a:extLst>
                </a:gridCol>
                <a:gridCol w="1068470">
                  <a:extLst>
                    <a:ext uri="{9D8B030D-6E8A-4147-A177-3AD203B41FA5}">
                      <a16:colId xmlns:a16="http://schemas.microsoft.com/office/drawing/2014/main" val="3757021452"/>
                    </a:ext>
                  </a:extLst>
                </a:gridCol>
                <a:gridCol w="962068">
                  <a:extLst>
                    <a:ext uri="{9D8B030D-6E8A-4147-A177-3AD203B41FA5}">
                      <a16:colId xmlns:a16="http://schemas.microsoft.com/office/drawing/2014/main" val="3742905865"/>
                    </a:ext>
                  </a:extLst>
                </a:gridCol>
                <a:gridCol w="1070690">
                  <a:extLst>
                    <a:ext uri="{9D8B030D-6E8A-4147-A177-3AD203B41FA5}">
                      <a16:colId xmlns:a16="http://schemas.microsoft.com/office/drawing/2014/main" val="1105871955"/>
                    </a:ext>
                  </a:extLst>
                </a:gridCol>
                <a:gridCol w="1709111">
                  <a:extLst>
                    <a:ext uri="{9D8B030D-6E8A-4147-A177-3AD203B41FA5}">
                      <a16:colId xmlns:a16="http://schemas.microsoft.com/office/drawing/2014/main" val="3187374303"/>
                    </a:ext>
                  </a:extLst>
                </a:gridCol>
                <a:gridCol w="1686943">
                  <a:extLst>
                    <a:ext uri="{9D8B030D-6E8A-4147-A177-3AD203B41FA5}">
                      <a16:colId xmlns:a16="http://schemas.microsoft.com/office/drawing/2014/main" val="1140719009"/>
                    </a:ext>
                  </a:extLst>
                </a:gridCol>
              </a:tblGrid>
              <a:tr h="547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Name: American Synthesis Rubber Co., Louisville, 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Name: Organic Chemical Manufacturing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35068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Radius of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 Region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(within radius) National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(within radius) Top 25 MSAs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903669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23474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PM2.5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37479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Ozone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880100"/>
                  </a:ext>
                </a:extLst>
              </a:tr>
              <a:tr h="48690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Toxics: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Cancer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585765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risks: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Flood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39149"/>
                  </a:ext>
                </a:extLst>
              </a:tr>
              <a:tr h="3300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Sea level rise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43017"/>
                  </a:ext>
                </a:extLst>
              </a:tr>
              <a:tr h="2174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Fire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23739"/>
                  </a:ext>
                </a:extLst>
              </a:tr>
              <a:tr h="3300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Disease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589027"/>
                  </a:ext>
                </a:extLst>
              </a:tr>
              <a:tr h="63898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Minority group (%tile)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4762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Low-income group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447285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Demographic Index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40517"/>
                  </a:ext>
                </a:extLst>
              </a:tr>
              <a:tr h="48690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Linguistic Isolation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58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4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0486ce66-eaeb-467b-b5ae-aa2abf232b08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2021-02-01T22:01:36+00:00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0486ce66-eaeb-467b-b5ae-aa2abf232b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DBE4A9FA20D4AB38933DADCAEFC8C" ma:contentTypeVersion="36" ma:contentTypeDescription="Create a new document." ma:contentTypeScope="" ma:versionID="5d0747dda42047efc65138b56bb7bf66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0486ce66-eaeb-467b-b5ae-aa2abf232b08" xmlns:ns7="a9ec81c2-f640-41e2-a8c3-f700ef492055" targetNamespace="http://schemas.microsoft.com/office/2006/metadata/properties" ma:root="true" ma:fieldsID="3ac48b6e05d1da80a9ab90aaa4c89977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0486ce66-eaeb-467b-b5ae-aa2abf232b08"/>
    <xsd:import namespace="a9ec81c2-f640-41e2-a8c3-f700ef492055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Details" minOccurs="0"/>
                <xsd:element ref="ns6:SharedWithUsers" minOccurs="0"/>
                <xsd:element ref="ns6:SharingHintHash" minOccurs="0"/>
                <xsd:element ref="ns6:Records_x0020_Status" minOccurs="0"/>
                <xsd:element ref="ns6:Records_x0020_Date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49b9fe6-29b7-42b8-b466-858a21913de9}" ma:internalName="TaxCatchAllLabel" ma:readOnly="true" ma:showField="CatchAllDataLabel" ma:web="0486ce66-eaeb-467b-b5ae-aa2abf232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49b9fe6-29b7-42b8-b466-858a21913de9}" ma:internalName="TaxCatchAll" ma:showField="CatchAllData" ma:web="0486ce66-eaeb-467b-b5ae-aa2abf232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6ce66-eaeb-467b-b5ae-aa2abf232b0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1" nillable="true" ma:displayName="Records Status" ma:default="Pending" ma:internalName="Records_x0020_Status">
      <xsd:simpleType>
        <xsd:restriction base="dms:Text"/>
      </xsd:simpleType>
    </xsd:element>
    <xsd:element name="Records_x0020_Date" ma:index="32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81c2-f640-41e2-a8c3-f700ef492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5A267-EE77-44A8-A633-3623EA2E6D9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sharepoint.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9ec81c2-f640-41e2-a8c3-f700ef492055"/>
    <ds:schemaRef ds:uri="http://schemas.microsoft.com/sharepoint/v3/fields"/>
    <ds:schemaRef ds:uri="0486ce66-eaeb-467b-b5ae-aa2abf232b08"/>
    <ds:schemaRef ds:uri="4ffa91fb-a0ff-4ac5-b2db-65c790d184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7E351D-B4B2-431D-8B96-F118F5301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B0B2B-3587-4D09-B346-A92A57028C2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8418BFE-7B5F-414F-89C6-B054ABF4713D}">
  <ds:schemaRefs>
    <ds:schemaRef ds:uri="0486ce66-eaeb-467b-b5ae-aa2abf232b08"/>
    <ds:schemaRef ds:uri="4ffa91fb-a0ff-4ac5-b2db-65c790d184a4"/>
    <ds:schemaRef ds:uri="a9ec81c2-f640-41e2-a8c3-f700ef4920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956</Words>
  <Application>Microsoft Office PowerPoint</Application>
  <PresentationFormat>Widescreen</PresentationFormat>
  <Paragraphs>171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NEXUS EJ Considerations</vt:lpstr>
      <vt:lpstr>Illustrative EJ Analytical framework* used to provide context for the use and value of NEXUS tool</vt:lpstr>
      <vt:lpstr>Current Practice for EJ Screening</vt:lpstr>
      <vt:lpstr>How to Improve EJ Screening:  (1) Identifying and Characterizing EJ Concerns</vt:lpstr>
      <vt:lpstr>NEXUS Multipollutant Screening Tool</vt:lpstr>
      <vt:lpstr>NEXUS Illustrative Example</vt:lpstr>
      <vt:lpstr>Codifying Screening Proximity Analysis in NEXUS: Future Direction</vt:lpstr>
      <vt:lpstr>Screening Proximity Analysis in NEXUS: Tabular Data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Mechanism Development in CMAQ</dc:title>
  <dc:creator>Pye, Havala</dc:creator>
  <cp:lastModifiedBy>Jang, Carey</cp:lastModifiedBy>
  <cp:revision>10</cp:revision>
  <dcterms:created xsi:type="dcterms:W3CDTF">2021-02-01T21:54:13Z</dcterms:created>
  <dcterms:modified xsi:type="dcterms:W3CDTF">2021-03-23T12:56:32Z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0x010100752DBE4A9FA20D4AB38933DADCAEFC8C</vt:lpwstr>
  </property>
</Properties>
</file>