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1236" r:id="rId2"/>
    <p:sldId id="1243" r:id="rId3"/>
    <p:sldId id="1248" r:id="rId4"/>
    <p:sldId id="1326" r:id="rId5"/>
    <p:sldId id="1266" r:id="rId6"/>
    <p:sldId id="1216" r:id="rId7"/>
    <p:sldId id="1265" r:id="rId8"/>
    <p:sldId id="1237" r:id="rId9"/>
    <p:sldId id="1238" r:id="rId10"/>
    <p:sldId id="1239" r:id="rId11"/>
    <p:sldId id="1330" r:id="rId12"/>
    <p:sldId id="1329" r:id="rId13"/>
    <p:sldId id="1240" r:id="rId14"/>
    <p:sldId id="1241" r:id="rId15"/>
    <p:sldId id="1242" r:id="rId16"/>
    <p:sldId id="1244" r:id="rId17"/>
    <p:sldId id="1245" r:id="rId18"/>
    <p:sldId id="1246" r:id="rId19"/>
    <p:sldId id="1264" r:id="rId20"/>
    <p:sldId id="1338" r:id="rId21"/>
    <p:sldId id="1342" r:id="rId22"/>
    <p:sldId id="1292" r:id="rId23"/>
    <p:sldId id="1331" r:id="rId24"/>
    <p:sldId id="1319" r:id="rId25"/>
    <p:sldId id="1313" r:id="rId26"/>
    <p:sldId id="1336" r:id="rId27"/>
    <p:sldId id="1337" r:id="rId28"/>
    <p:sldId id="1316" r:id="rId29"/>
    <p:sldId id="1317" r:id="rId30"/>
    <p:sldId id="1323" r:id="rId31"/>
    <p:sldId id="1324" r:id="rId32"/>
    <p:sldId id="1314" r:id="rId33"/>
    <p:sldId id="131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1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  <p:cmAuthor id="2" name="Scavo, Kimber" initials="SK" lastIdx="2" clrIdx="1">
    <p:extLst>
      <p:ext uri="{19B8F6BF-5375-455C-9EA6-DF929625EA0E}">
        <p15:presenceInfo xmlns:p15="http://schemas.microsoft.com/office/powerpoint/2012/main" userId="S::Scavo.Kimber@epa.gov::f2acd1a6-3918-4b31-b259-77af37031b64" providerId="AD"/>
      </p:ext>
    </p:extLst>
  </p:cmAuthor>
  <p:cmAuthor id="3" name="Landis, Elizabeth" initials="LE" lastIdx="3" clrIdx="2">
    <p:extLst>
      <p:ext uri="{19B8F6BF-5375-455C-9EA6-DF929625EA0E}">
        <p15:presenceInfo xmlns:p15="http://schemas.microsoft.com/office/powerpoint/2012/main" userId="S::Landis.Elizabeth@epa.gov::ab5a0f48-4954-4e8f-b852-9bcaf16ccf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4234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x, Tyler" userId="d3ca8bf6-d2c8-45ae-bf9b-8f74647f8102" providerId="ADAL" clId="{BF858315-868D-4DCF-BF5E-293BDEE4DFFB}"/>
    <pc:docChg chg="custSel delSld modSld sldOrd">
      <pc:chgData name="Fox, Tyler" userId="d3ca8bf6-d2c8-45ae-bf9b-8f74647f8102" providerId="ADAL" clId="{BF858315-868D-4DCF-BF5E-293BDEE4DFFB}" dt="2021-03-23T17:18:42.914" v="613" actId="20577"/>
      <pc:docMkLst>
        <pc:docMk/>
      </pc:docMkLst>
      <pc:sldChg chg="del">
        <pc:chgData name="Fox, Tyler" userId="d3ca8bf6-d2c8-45ae-bf9b-8f74647f8102" providerId="ADAL" clId="{BF858315-868D-4DCF-BF5E-293BDEE4DFFB}" dt="2021-03-23T17:08:10.852" v="93" actId="2696"/>
        <pc:sldMkLst>
          <pc:docMk/>
          <pc:sldMk cId="1148400365" sldId="1216"/>
        </pc:sldMkLst>
      </pc:sldChg>
      <pc:sldChg chg="modSp mod ord">
        <pc:chgData name="Fox, Tyler" userId="d3ca8bf6-d2c8-45ae-bf9b-8f74647f8102" providerId="ADAL" clId="{BF858315-868D-4DCF-BF5E-293BDEE4DFFB}" dt="2021-03-23T17:13:22.376" v="224" actId="20577"/>
        <pc:sldMkLst>
          <pc:docMk/>
          <pc:sldMk cId="1044114061" sldId="1237"/>
        </pc:sldMkLst>
        <pc:spChg chg="mod">
          <ac:chgData name="Fox, Tyler" userId="d3ca8bf6-d2c8-45ae-bf9b-8f74647f8102" providerId="ADAL" clId="{BF858315-868D-4DCF-BF5E-293BDEE4DFFB}" dt="2021-03-23T17:13:22.376" v="224" actId="20577"/>
          <ac:spMkLst>
            <pc:docMk/>
            <pc:sldMk cId="1044114061" sldId="1237"/>
            <ac:spMk id="2" creationId="{8BC2C775-8236-4993-8C89-0E0E88E50B2B}"/>
          </ac:spMkLst>
        </pc:spChg>
      </pc:sldChg>
      <pc:sldChg chg="modSp mod ord">
        <pc:chgData name="Fox, Tyler" userId="d3ca8bf6-d2c8-45ae-bf9b-8f74647f8102" providerId="ADAL" clId="{BF858315-868D-4DCF-BF5E-293BDEE4DFFB}" dt="2021-03-23T17:13:34.077" v="228" actId="20577"/>
        <pc:sldMkLst>
          <pc:docMk/>
          <pc:sldMk cId="154089694" sldId="1238"/>
        </pc:sldMkLst>
        <pc:spChg chg="mod">
          <ac:chgData name="Fox, Tyler" userId="d3ca8bf6-d2c8-45ae-bf9b-8f74647f8102" providerId="ADAL" clId="{BF858315-868D-4DCF-BF5E-293BDEE4DFFB}" dt="2021-03-23T17:13:34.077" v="228" actId="20577"/>
          <ac:spMkLst>
            <pc:docMk/>
            <pc:sldMk cId="154089694" sldId="1238"/>
            <ac:spMk id="2" creationId="{8BC2C775-8236-4993-8C89-0E0E88E50B2B}"/>
          </ac:spMkLst>
        </pc:spChg>
      </pc:sldChg>
      <pc:sldChg chg="modSp mod ord">
        <pc:chgData name="Fox, Tyler" userId="d3ca8bf6-d2c8-45ae-bf9b-8f74647f8102" providerId="ADAL" clId="{BF858315-868D-4DCF-BF5E-293BDEE4DFFB}" dt="2021-03-23T17:13:53.203" v="253" actId="20577"/>
        <pc:sldMkLst>
          <pc:docMk/>
          <pc:sldMk cId="14208993" sldId="1239"/>
        </pc:sldMkLst>
        <pc:spChg chg="mod">
          <ac:chgData name="Fox, Tyler" userId="d3ca8bf6-d2c8-45ae-bf9b-8f74647f8102" providerId="ADAL" clId="{BF858315-868D-4DCF-BF5E-293BDEE4DFFB}" dt="2021-03-23T17:13:53.203" v="253" actId="20577"/>
          <ac:spMkLst>
            <pc:docMk/>
            <pc:sldMk cId="14208993" sldId="1239"/>
            <ac:spMk id="2" creationId="{8BC2C775-8236-4993-8C89-0E0E88E50B2B}"/>
          </ac:spMkLst>
        </pc:spChg>
      </pc:sldChg>
      <pc:sldChg chg="modSp mod">
        <pc:chgData name="Fox, Tyler" userId="d3ca8bf6-d2c8-45ae-bf9b-8f74647f8102" providerId="ADAL" clId="{BF858315-868D-4DCF-BF5E-293BDEE4DFFB}" dt="2021-03-23T17:15:55.685" v="406" actId="20577"/>
        <pc:sldMkLst>
          <pc:docMk/>
          <pc:sldMk cId="259153920" sldId="1240"/>
        </pc:sldMkLst>
        <pc:spChg chg="mod">
          <ac:chgData name="Fox, Tyler" userId="d3ca8bf6-d2c8-45ae-bf9b-8f74647f8102" providerId="ADAL" clId="{BF858315-868D-4DCF-BF5E-293BDEE4DFFB}" dt="2021-03-23T17:15:55.685" v="406" actId="20577"/>
          <ac:spMkLst>
            <pc:docMk/>
            <pc:sldMk cId="259153920" sldId="1240"/>
            <ac:spMk id="2" creationId="{8BC2C775-8236-4993-8C89-0E0E88E50B2B}"/>
          </ac:spMkLst>
        </pc:spChg>
      </pc:sldChg>
      <pc:sldChg chg="modSp mod">
        <pc:chgData name="Fox, Tyler" userId="d3ca8bf6-d2c8-45ae-bf9b-8f74647f8102" providerId="ADAL" clId="{BF858315-868D-4DCF-BF5E-293BDEE4DFFB}" dt="2021-03-23T17:16:07.199" v="411" actId="20577"/>
        <pc:sldMkLst>
          <pc:docMk/>
          <pc:sldMk cId="2590556155" sldId="1241"/>
        </pc:sldMkLst>
        <pc:spChg chg="mod">
          <ac:chgData name="Fox, Tyler" userId="d3ca8bf6-d2c8-45ae-bf9b-8f74647f8102" providerId="ADAL" clId="{BF858315-868D-4DCF-BF5E-293BDEE4DFFB}" dt="2021-03-23T17:16:07.199" v="411" actId="20577"/>
          <ac:spMkLst>
            <pc:docMk/>
            <pc:sldMk cId="2590556155" sldId="1241"/>
            <ac:spMk id="2" creationId="{8BC2C775-8236-4993-8C89-0E0E88E50B2B}"/>
          </ac:spMkLst>
        </pc:spChg>
      </pc:sldChg>
      <pc:sldChg chg="modSp mod">
        <pc:chgData name="Fox, Tyler" userId="d3ca8bf6-d2c8-45ae-bf9b-8f74647f8102" providerId="ADAL" clId="{BF858315-868D-4DCF-BF5E-293BDEE4DFFB}" dt="2021-03-23T17:16:13.975" v="412" actId="20577"/>
        <pc:sldMkLst>
          <pc:docMk/>
          <pc:sldMk cId="171234477" sldId="1242"/>
        </pc:sldMkLst>
        <pc:spChg chg="mod">
          <ac:chgData name="Fox, Tyler" userId="d3ca8bf6-d2c8-45ae-bf9b-8f74647f8102" providerId="ADAL" clId="{BF858315-868D-4DCF-BF5E-293BDEE4DFFB}" dt="2021-03-23T17:16:13.975" v="412" actId="20577"/>
          <ac:spMkLst>
            <pc:docMk/>
            <pc:sldMk cId="171234477" sldId="1242"/>
            <ac:spMk id="2" creationId="{8BC2C775-8236-4993-8C89-0E0E88E50B2B}"/>
          </ac:spMkLst>
        </pc:spChg>
      </pc:sldChg>
      <pc:sldChg chg="modSp mod">
        <pc:chgData name="Fox, Tyler" userId="d3ca8bf6-d2c8-45ae-bf9b-8f74647f8102" providerId="ADAL" clId="{BF858315-868D-4DCF-BF5E-293BDEE4DFFB}" dt="2021-03-23T17:07:27.015" v="90" actId="20577"/>
        <pc:sldMkLst>
          <pc:docMk/>
          <pc:sldMk cId="999219906" sldId="1243"/>
        </pc:sldMkLst>
        <pc:spChg chg="mod">
          <ac:chgData name="Fox, Tyler" userId="d3ca8bf6-d2c8-45ae-bf9b-8f74647f8102" providerId="ADAL" clId="{BF858315-868D-4DCF-BF5E-293BDEE4DFFB}" dt="2021-03-23T17:07:27.015" v="90" actId="20577"/>
          <ac:spMkLst>
            <pc:docMk/>
            <pc:sldMk cId="999219906" sldId="1243"/>
            <ac:spMk id="3" creationId="{D911144F-31E7-4ACE-833F-F707465CEFC3}"/>
          </ac:spMkLst>
        </pc:spChg>
      </pc:sldChg>
      <pc:sldChg chg="modSp mod">
        <pc:chgData name="Fox, Tyler" userId="d3ca8bf6-d2c8-45ae-bf9b-8f74647f8102" providerId="ADAL" clId="{BF858315-868D-4DCF-BF5E-293BDEE4DFFB}" dt="2021-03-23T17:16:38.940" v="436" actId="20577"/>
        <pc:sldMkLst>
          <pc:docMk/>
          <pc:sldMk cId="420246514" sldId="1244"/>
        </pc:sldMkLst>
        <pc:spChg chg="mod">
          <ac:chgData name="Fox, Tyler" userId="d3ca8bf6-d2c8-45ae-bf9b-8f74647f8102" providerId="ADAL" clId="{BF858315-868D-4DCF-BF5E-293BDEE4DFFB}" dt="2021-03-23T17:16:38.940" v="436" actId="20577"/>
          <ac:spMkLst>
            <pc:docMk/>
            <pc:sldMk cId="420246514" sldId="1244"/>
            <ac:spMk id="2" creationId="{8BC2C775-8236-4993-8C89-0E0E88E50B2B}"/>
          </ac:spMkLst>
        </pc:spChg>
      </pc:sldChg>
      <pc:sldChg chg="modSp mod">
        <pc:chgData name="Fox, Tyler" userId="d3ca8bf6-d2c8-45ae-bf9b-8f74647f8102" providerId="ADAL" clId="{BF858315-868D-4DCF-BF5E-293BDEE4DFFB}" dt="2021-03-23T17:16:47.880" v="440" actId="20577"/>
        <pc:sldMkLst>
          <pc:docMk/>
          <pc:sldMk cId="4269764819" sldId="1245"/>
        </pc:sldMkLst>
        <pc:spChg chg="mod">
          <ac:chgData name="Fox, Tyler" userId="d3ca8bf6-d2c8-45ae-bf9b-8f74647f8102" providerId="ADAL" clId="{BF858315-868D-4DCF-BF5E-293BDEE4DFFB}" dt="2021-03-23T17:16:47.880" v="440" actId="20577"/>
          <ac:spMkLst>
            <pc:docMk/>
            <pc:sldMk cId="4269764819" sldId="1245"/>
            <ac:spMk id="2" creationId="{8BC2C775-8236-4993-8C89-0E0E88E50B2B}"/>
          </ac:spMkLst>
        </pc:spChg>
      </pc:sldChg>
      <pc:sldChg chg="modSp mod">
        <pc:chgData name="Fox, Tyler" userId="d3ca8bf6-d2c8-45ae-bf9b-8f74647f8102" providerId="ADAL" clId="{BF858315-868D-4DCF-BF5E-293BDEE4DFFB}" dt="2021-03-23T17:17:15.862" v="483" actId="20577"/>
        <pc:sldMkLst>
          <pc:docMk/>
          <pc:sldMk cId="3679484806" sldId="1246"/>
        </pc:sldMkLst>
        <pc:spChg chg="mod">
          <ac:chgData name="Fox, Tyler" userId="d3ca8bf6-d2c8-45ae-bf9b-8f74647f8102" providerId="ADAL" clId="{BF858315-868D-4DCF-BF5E-293BDEE4DFFB}" dt="2021-03-23T17:17:15.862" v="483" actId="20577"/>
          <ac:spMkLst>
            <pc:docMk/>
            <pc:sldMk cId="3679484806" sldId="1246"/>
            <ac:spMk id="2" creationId="{8BC2C775-8236-4993-8C89-0E0E88E50B2B}"/>
          </ac:spMkLst>
        </pc:spChg>
      </pc:sldChg>
      <pc:sldChg chg="modSp mod">
        <pc:chgData name="Fox, Tyler" userId="d3ca8bf6-d2c8-45ae-bf9b-8f74647f8102" providerId="ADAL" clId="{BF858315-868D-4DCF-BF5E-293BDEE4DFFB}" dt="2021-03-23T17:09:51.327" v="126" actId="20577"/>
        <pc:sldMkLst>
          <pc:docMk/>
          <pc:sldMk cId="3566165504" sldId="1248"/>
        </pc:sldMkLst>
        <pc:spChg chg="mod">
          <ac:chgData name="Fox, Tyler" userId="d3ca8bf6-d2c8-45ae-bf9b-8f74647f8102" providerId="ADAL" clId="{BF858315-868D-4DCF-BF5E-293BDEE4DFFB}" dt="2021-03-23T17:09:51.327" v="126" actId="20577"/>
          <ac:spMkLst>
            <pc:docMk/>
            <pc:sldMk cId="3566165504" sldId="1248"/>
            <ac:spMk id="3" creationId="{73453E8D-C225-4F35-8E62-2D2F8A8FF5D5}"/>
          </ac:spMkLst>
        </pc:spChg>
      </pc:sldChg>
      <pc:sldChg chg="modSp mod">
        <pc:chgData name="Fox, Tyler" userId="d3ca8bf6-d2c8-45ae-bf9b-8f74647f8102" providerId="ADAL" clId="{BF858315-868D-4DCF-BF5E-293BDEE4DFFB}" dt="2021-03-23T17:18:42.914" v="613" actId="20577"/>
        <pc:sldMkLst>
          <pc:docMk/>
          <pc:sldMk cId="3626429207" sldId="1264"/>
        </pc:sldMkLst>
        <pc:spChg chg="mod">
          <ac:chgData name="Fox, Tyler" userId="d3ca8bf6-d2c8-45ae-bf9b-8f74647f8102" providerId="ADAL" clId="{BF858315-868D-4DCF-BF5E-293BDEE4DFFB}" dt="2021-03-23T17:18:42.914" v="613" actId="20577"/>
          <ac:spMkLst>
            <pc:docMk/>
            <pc:sldMk cId="3626429207" sldId="1264"/>
            <ac:spMk id="3" creationId="{5C35D3F4-27B0-4EDB-9F94-25B4C8FA31F1}"/>
          </ac:spMkLst>
        </pc:spChg>
      </pc:sldChg>
      <pc:sldChg chg="modSp mod">
        <pc:chgData name="Fox, Tyler" userId="d3ca8bf6-d2c8-45ae-bf9b-8f74647f8102" providerId="ADAL" clId="{BF858315-868D-4DCF-BF5E-293BDEE4DFFB}" dt="2021-03-23T17:11:48.154" v="188" actId="20577"/>
        <pc:sldMkLst>
          <pc:docMk/>
          <pc:sldMk cId="1761419592" sldId="1265"/>
        </pc:sldMkLst>
        <pc:spChg chg="mod">
          <ac:chgData name="Fox, Tyler" userId="d3ca8bf6-d2c8-45ae-bf9b-8f74647f8102" providerId="ADAL" clId="{BF858315-868D-4DCF-BF5E-293BDEE4DFFB}" dt="2021-03-23T17:11:48.154" v="188" actId="20577"/>
          <ac:spMkLst>
            <pc:docMk/>
            <pc:sldMk cId="1761419592" sldId="1265"/>
            <ac:spMk id="2" creationId="{48BA94B6-75D7-4C6F-80DB-18CF4B6450C7}"/>
          </ac:spMkLst>
        </pc:spChg>
      </pc:sldChg>
      <pc:sldChg chg="modSp mod">
        <pc:chgData name="Fox, Tyler" userId="d3ca8bf6-d2c8-45ae-bf9b-8f74647f8102" providerId="ADAL" clId="{BF858315-868D-4DCF-BF5E-293BDEE4DFFB}" dt="2021-03-23T17:10:39.102" v="169" actId="20577"/>
        <pc:sldMkLst>
          <pc:docMk/>
          <pc:sldMk cId="3832285575" sldId="1266"/>
        </pc:sldMkLst>
        <pc:spChg chg="mod">
          <ac:chgData name="Fox, Tyler" userId="d3ca8bf6-d2c8-45ae-bf9b-8f74647f8102" providerId="ADAL" clId="{BF858315-868D-4DCF-BF5E-293BDEE4DFFB}" dt="2021-03-23T17:10:39.102" v="169" actId="20577"/>
          <ac:spMkLst>
            <pc:docMk/>
            <pc:sldMk cId="3832285575" sldId="1266"/>
            <ac:spMk id="3" creationId="{158DD0F4-6D62-47A1-8076-67C35504D45B}"/>
          </ac:spMkLst>
        </pc:spChg>
      </pc:sldChg>
      <pc:sldChg chg="del">
        <pc:chgData name="Fox, Tyler" userId="d3ca8bf6-d2c8-45ae-bf9b-8f74647f8102" providerId="ADAL" clId="{BF858315-868D-4DCF-BF5E-293BDEE4DFFB}" dt="2021-03-23T17:09:03.010" v="99" actId="47"/>
        <pc:sldMkLst>
          <pc:docMk/>
          <pc:sldMk cId="1186335798" sldId="1268"/>
        </pc:sldMkLst>
      </pc:sldChg>
      <pc:sldChg chg="ord">
        <pc:chgData name="Fox, Tyler" userId="d3ca8bf6-d2c8-45ae-bf9b-8f74647f8102" providerId="ADAL" clId="{BF858315-868D-4DCF-BF5E-293BDEE4DFFB}" dt="2021-03-23T17:11:18.942" v="171"/>
        <pc:sldMkLst>
          <pc:docMk/>
          <pc:sldMk cId="2180924048" sldId="1292"/>
        </pc:sldMkLst>
      </pc:sldChg>
      <pc:sldChg chg="del">
        <pc:chgData name="Fox, Tyler" userId="d3ca8bf6-d2c8-45ae-bf9b-8f74647f8102" providerId="ADAL" clId="{BF858315-868D-4DCF-BF5E-293BDEE4DFFB}" dt="2021-03-23T17:12:50.472" v="196" actId="47"/>
        <pc:sldMkLst>
          <pc:docMk/>
          <pc:sldMk cId="2967699451" sldId="1293"/>
        </pc:sldMkLst>
      </pc:sldChg>
      <pc:sldChg chg="modSp mod ord">
        <pc:chgData name="Fox, Tyler" userId="d3ca8bf6-d2c8-45ae-bf9b-8f74647f8102" providerId="ADAL" clId="{BF858315-868D-4DCF-BF5E-293BDEE4DFFB}" dt="2021-03-23T17:10:18.849" v="159" actId="20577"/>
        <pc:sldMkLst>
          <pc:docMk/>
          <pc:sldMk cId="1228654399" sldId="1326"/>
        </pc:sldMkLst>
        <pc:spChg chg="mod">
          <ac:chgData name="Fox, Tyler" userId="d3ca8bf6-d2c8-45ae-bf9b-8f74647f8102" providerId="ADAL" clId="{BF858315-868D-4DCF-BF5E-293BDEE4DFFB}" dt="2021-03-23T17:10:18.849" v="159" actId="20577"/>
          <ac:spMkLst>
            <pc:docMk/>
            <pc:sldMk cId="1228654399" sldId="1326"/>
            <ac:spMk id="2" creationId="{0E1BAAC2-553B-4104-BA51-F4F49FA9EAC3}"/>
          </ac:spMkLst>
        </pc:spChg>
      </pc:sldChg>
      <pc:sldChg chg="modSp mod">
        <pc:chgData name="Fox, Tyler" userId="d3ca8bf6-d2c8-45ae-bf9b-8f74647f8102" providerId="ADAL" clId="{BF858315-868D-4DCF-BF5E-293BDEE4DFFB}" dt="2021-03-23T17:15:27.616" v="383" actId="20577"/>
        <pc:sldMkLst>
          <pc:docMk/>
          <pc:sldMk cId="4063394927" sldId="1329"/>
        </pc:sldMkLst>
        <pc:spChg chg="mod">
          <ac:chgData name="Fox, Tyler" userId="d3ca8bf6-d2c8-45ae-bf9b-8f74647f8102" providerId="ADAL" clId="{BF858315-868D-4DCF-BF5E-293BDEE4DFFB}" dt="2021-03-23T17:15:27.616" v="383" actId="20577"/>
          <ac:spMkLst>
            <pc:docMk/>
            <pc:sldMk cId="4063394927" sldId="1329"/>
            <ac:spMk id="33" creationId="{A76BD74A-0AD4-4FFB-B560-8B7E9CD3BEA4}"/>
          </ac:spMkLst>
        </pc:spChg>
      </pc:sldChg>
      <pc:sldChg chg="modSp mod">
        <pc:chgData name="Fox, Tyler" userId="d3ca8bf6-d2c8-45ae-bf9b-8f74647f8102" providerId="ADAL" clId="{BF858315-868D-4DCF-BF5E-293BDEE4DFFB}" dt="2021-03-23T17:14:45.525" v="351" actId="20577"/>
        <pc:sldMkLst>
          <pc:docMk/>
          <pc:sldMk cId="1263749374" sldId="1330"/>
        </pc:sldMkLst>
        <pc:spChg chg="mod">
          <ac:chgData name="Fox, Tyler" userId="d3ca8bf6-d2c8-45ae-bf9b-8f74647f8102" providerId="ADAL" clId="{BF858315-868D-4DCF-BF5E-293BDEE4DFFB}" dt="2021-03-23T17:14:45.525" v="351" actId="20577"/>
          <ac:spMkLst>
            <pc:docMk/>
            <pc:sldMk cId="1263749374" sldId="1330"/>
            <ac:spMk id="12" creationId="{7C8F30A5-EF9F-4152-AE99-4D3DF807318F}"/>
          </ac:spMkLst>
        </pc:spChg>
      </pc:sldChg>
      <pc:sldChg chg="del ord">
        <pc:chgData name="Fox, Tyler" userId="d3ca8bf6-d2c8-45ae-bf9b-8f74647f8102" providerId="ADAL" clId="{BF858315-868D-4DCF-BF5E-293BDEE4DFFB}" dt="2021-03-23T17:12:44.378" v="195" actId="47"/>
        <pc:sldMkLst>
          <pc:docMk/>
          <pc:sldMk cId="2734815118" sldId="1339"/>
        </pc:sldMkLst>
      </pc:sldChg>
      <pc:sldChg chg="modSp mod">
        <pc:chgData name="Fox, Tyler" userId="d3ca8bf6-d2c8-45ae-bf9b-8f74647f8102" providerId="ADAL" clId="{BF858315-868D-4DCF-BF5E-293BDEE4DFFB}" dt="2021-03-23T17:09:08.558" v="101" actId="20577"/>
        <pc:sldMkLst>
          <pc:docMk/>
          <pc:sldMk cId="4150325867" sldId="1342"/>
        </pc:sldMkLst>
        <pc:spChg chg="mod">
          <ac:chgData name="Fox, Tyler" userId="d3ca8bf6-d2c8-45ae-bf9b-8f74647f8102" providerId="ADAL" clId="{BF858315-868D-4DCF-BF5E-293BDEE4DFFB}" dt="2021-03-23T17:09:08.558" v="101" actId="20577"/>
          <ac:spMkLst>
            <pc:docMk/>
            <pc:sldMk cId="4150325867" sldId="1342"/>
            <ac:spMk id="2" creationId="{F59B3B97-A878-478A-9EB1-ED2C4BB4AA2D}"/>
          </ac:spMkLst>
        </pc:spChg>
      </pc:sldChg>
      <pc:sldChg chg="del">
        <pc:chgData name="Fox, Tyler" userId="d3ca8bf6-d2c8-45ae-bf9b-8f74647f8102" providerId="ADAL" clId="{BF858315-868D-4DCF-BF5E-293BDEE4DFFB}" dt="2021-03-23T17:08:30.021" v="94" actId="47"/>
        <pc:sldMkLst>
          <pc:docMk/>
          <pc:sldMk cId="492090865" sldId="134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ey\Documents\Carey\2_NEXUS\Sector_Facility_Emis_CBSAs\table2.2017%20with%20top%2050%20CBSAs%20with%20top%2020%20facilities_CJ2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ey\Documents\Carey\2_NEXUS\Sector_Facility_Emis_CBSAs\table2.2017%20with%20top%2050%20CBSAs%20with%20top%2020%20facilities_CJ2.xls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baseline="0">
                <a:effectLst/>
              </a:rPr>
              <a:t>Total </a:t>
            </a:r>
            <a:r>
              <a:rPr lang="en-US" altLang="zh-CN" sz="1800" b="1" i="0" u="none" strike="noStrike" baseline="0">
                <a:effectLst/>
              </a:rPr>
              <a:t>SO2 &amp; </a:t>
            </a:r>
            <a:r>
              <a:rPr lang="en-US" sz="1800" b="1" i="0" u="none" strike="noStrike" baseline="0">
                <a:effectLst/>
              </a:rPr>
              <a:t>NOx emissions (tpy) from top Sector groups </a:t>
            </a:r>
            <a:endParaRPr lang="en-US" sz="1800" b="1"/>
          </a:p>
        </c:rich>
      </c:tx>
      <c:layout>
        <c:manualLayout>
          <c:xMode val="edge"/>
          <c:yMode val="edge"/>
          <c:x val="0.20439241112430165"/>
          <c:y val="2.69607843137254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SO2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Coke Ovens</c:v>
                </c:pt>
                <c:pt idx="3">
                  <c:v>Pesticides and Agricultural Chemical Manufacturing</c:v>
                </c:pt>
                <c:pt idx="4">
                  <c:v>Inorganic Chemical Manufacturing</c:v>
                </c:pt>
                <c:pt idx="5">
                  <c:v>Mineral Processing</c:v>
                </c:pt>
                <c:pt idx="6">
                  <c:v>Iron and Steel Production</c:v>
                </c:pt>
                <c:pt idx="7">
                  <c:v>Cement Manufacturing</c:v>
                </c:pt>
                <c:pt idx="8">
                  <c:v>Air Transportation</c:v>
                </c:pt>
                <c:pt idx="9">
                  <c:v>Pulp and Paper Industry</c:v>
                </c:pt>
                <c:pt idx="10">
                  <c:v>Organic Chemical Manufacturing</c:v>
                </c:pt>
                <c:pt idx="11">
                  <c:v>Landfills</c:v>
                </c:pt>
                <c:pt idx="12">
                  <c:v>Consumer Products (Cleaning, Photographic, etc.)</c:v>
                </c:pt>
                <c:pt idx="13">
                  <c:v>Oil and Gas Production and Distribution</c:v>
                </c:pt>
                <c:pt idx="14">
                  <c:v>Food Products Manufacturing</c:v>
                </c:pt>
                <c:pt idx="15">
                  <c:v>Non-Ferrous Metals Production</c:v>
                </c:pt>
                <c:pt idx="16">
                  <c:v>Glass Manufacturing</c:v>
                </c:pt>
                <c:pt idx="17">
                  <c:v>Clay Products Manufacturing</c:v>
                </c:pt>
                <c:pt idx="18">
                  <c:v>Waste Incineration</c:v>
                </c:pt>
                <c:pt idx="19">
                  <c:v>Asphalt Products Manufacturing</c:v>
                </c:pt>
                <c:pt idx="20">
                  <c:v>Mining Activities</c:v>
                </c:pt>
              </c:strCache>
            </c:strRef>
          </c:cat>
          <c:val>
            <c:numRef>
              <c:f>table2!$B$3:$B$23</c:f>
              <c:numCache>
                <c:formatCode>0</c:formatCode>
                <c:ptCount val="21"/>
                <c:pt idx="0">
                  <c:v>276526.30617490032</c:v>
                </c:pt>
                <c:pt idx="1">
                  <c:v>52943.173366150004</c:v>
                </c:pt>
                <c:pt idx="2">
                  <c:v>22404.806470179999</c:v>
                </c:pt>
                <c:pt idx="3">
                  <c:v>17644.080425569999</c:v>
                </c:pt>
                <c:pt idx="4">
                  <c:v>14521.603336528</c:v>
                </c:pt>
                <c:pt idx="5">
                  <c:v>13714.431756237007</c:v>
                </c:pt>
                <c:pt idx="6">
                  <c:v>10678.703050121108</c:v>
                </c:pt>
                <c:pt idx="7">
                  <c:v>10566.429008594001</c:v>
                </c:pt>
                <c:pt idx="8">
                  <c:v>8126.8387530543678</c:v>
                </c:pt>
                <c:pt idx="9">
                  <c:v>7412.9792806810019</c:v>
                </c:pt>
                <c:pt idx="10">
                  <c:v>6239.8282863994418</c:v>
                </c:pt>
                <c:pt idx="11">
                  <c:v>2952.1672738947195</c:v>
                </c:pt>
                <c:pt idx="12">
                  <c:v>2814.5235377608537</c:v>
                </c:pt>
                <c:pt idx="13">
                  <c:v>2716.7565368941368</c:v>
                </c:pt>
                <c:pt idx="14">
                  <c:v>2704.9000662269027</c:v>
                </c:pt>
                <c:pt idx="15">
                  <c:v>2693.8076360763243</c:v>
                </c:pt>
                <c:pt idx="16">
                  <c:v>2354.6043630599997</c:v>
                </c:pt>
                <c:pt idx="17">
                  <c:v>1348.7496881</c:v>
                </c:pt>
                <c:pt idx="18">
                  <c:v>1024.3244507258</c:v>
                </c:pt>
                <c:pt idx="19">
                  <c:v>917.41225795720038</c:v>
                </c:pt>
                <c:pt idx="20">
                  <c:v>860.11157770750015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80-480F-888A-1E6081E21170}"/>
            </c:ext>
          </c:extLst>
        </c:ser>
        <c:ser>
          <c:idx val="1"/>
          <c:order val="1"/>
          <c:tx>
            <c:v>NOx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Coke Ovens</c:v>
                </c:pt>
                <c:pt idx="3">
                  <c:v>Pesticides and Agricultural Chemical Manufacturing</c:v>
                </c:pt>
                <c:pt idx="4">
                  <c:v>Inorganic Chemical Manufacturing</c:v>
                </c:pt>
                <c:pt idx="5">
                  <c:v>Mineral Processing</c:v>
                </c:pt>
                <c:pt idx="6">
                  <c:v>Iron and Steel Production</c:v>
                </c:pt>
                <c:pt idx="7">
                  <c:v>Cement Manufacturing</c:v>
                </c:pt>
                <c:pt idx="8">
                  <c:v>Air Transportation</c:v>
                </c:pt>
                <c:pt idx="9">
                  <c:v>Pulp and Paper Industry</c:v>
                </c:pt>
                <c:pt idx="10">
                  <c:v>Organic Chemical Manufacturing</c:v>
                </c:pt>
                <c:pt idx="11">
                  <c:v>Landfills</c:v>
                </c:pt>
                <c:pt idx="12">
                  <c:v>Consumer Products (Cleaning, Photographic, etc.)</c:v>
                </c:pt>
                <c:pt idx="13">
                  <c:v>Oil and Gas Production and Distribution</c:v>
                </c:pt>
                <c:pt idx="14">
                  <c:v>Food Products Manufacturing</c:v>
                </c:pt>
                <c:pt idx="15">
                  <c:v>Non-Ferrous Metals Production</c:v>
                </c:pt>
                <c:pt idx="16">
                  <c:v>Glass Manufacturing</c:v>
                </c:pt>
                <c:pt idx="17">
                  <c:v>Clay Products Manufacturing</c:v>
                </c:pt>
                <c:pt idx="18">
                  <c:v>Waste Incineration</c:v>
                </c:pt>
                <c:pt idx="19">
                  <c:v>Asphalt Products Manufacturing</c:v>
                </c:pt>
                <c:pt idx="20">
                  <c:v>Mining Activities</c:v>
                </c:pt>
              </c:strCache>
            </c:strRef>
          </c:cat>
          <c:val>
            <c:numRef>
              <c:f>table2!$C$3:$C$23</c:f>
              <c:numCache>
                <c:formatCode>0</c:formatCode>
                <c:ptCount val="21"/>
                <c:pt idx="0">
                  <c:v>195864.5327924458</c:v>
                </c:pt>
                <c:pt idx="1">
                  <c:v>40168.867478199325</c:v>
                </c:pt>
                <c:pt idx="2">
                  <c:v>15472.633777719999</c:v>
                </c:pt>
                <c:pt idx="3">
                  <c:v>5861.2174392594006</c:v>
                </c:pt>
                <c:pt idx="4">
                  <c:v>7272.880366680999</c:v>
                </c:pt>
                <c:pt idx="5">
                  <c:v>12628.2753354</c:v>
                </c:pt>
                <c:pt idx="6">
                  <c:v>13345.462195199994</c:v>
                </c:pt>
                <c:pt idx="7">
                  <c:v>44083.407195024003</c:v>
                </c:pt>
                <c:pt idx="8">
                  <c:v>63034.783500325619</c:v>
                </c:pt>
                <c:pt idx="9">
                  <c:v>9790.7400952750049</c:v>
                </c:pt>
                <c:pt idx="10">
                  <c:v>38070.469182898916</c:v>
                </c:pt>
                <c:pt idx="11">
                  <c:v>9872.4187871600025</c:v>
                </c:pt>
                <c:pt idx="12">
                  <c:v>1980.2362862991004</c:v>
                </c:pt>
                <c:pt idx="13">
                  <c:v>28271.167025878985</c:v>
                </c:pt>
                <c:pt idx="14">
                  <c:v>6197.3418705071981</c:v>
                </c:pt>
                <c:pt idx="15">
                  <c:v>3510.7027779665309</c:v>
                </c:pt>
                <c:pt idx="16">
                  <c:v>5832.2554721999995</c:v>
                </c:pt>
                <c:pt idx="17">
                  <c:v>684.75214150000022</c:v>
                </c:pt>
                <c:pt idx="18">
                  <c:v>11871.941043986</c:v>
                </c:pt>
                <c:pt idx="19">
                  <c:v>1211.091708706</c:v>
                </c:pt>
                <c:pt idx="20">
                  <c:v>3246.8550642350006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80-480F-888A-1E6081E21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362136"/>
        <c:axId val="322363120"/>
      </c:barChart>
      <c:catAx>
        <c:axId val="322362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2363120"/>
        <c:crosses val="autoZero"/>
        <c:auto val="1"/>
        <c:lblAlgn val="ctr"/>
        <c:lblOffset val="100"/>
        <c:noMultiLvlLbl val="0"/>
      </c:catAx>
      <c:valAx>
        <c:axId val="322363120"/>
        <c:scaling>
          <c:orientation val="minMax"/>
          <c:max val="8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362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169042738270853"/>
          <c:y val="0.17948953984668198"/>
          <c:w val="0.23758852687706167"/>
          <c:h val="6.58399951914407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table2!$K$3:$K$23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Iron and Steel Production</c:v>
                </c:pt>
                <c:pt idx="4">
                  <c:v>Landfills</c:v>
                </c:pt>
                <c:pt idx="5">
                  <c:v>Cement Manufacturing</c:v>
                </c:pt>
                <c:pt idx="6">
                  <c:v>Air Transportation</c:v>
                </c:pt>
                <c:pt idx="7">
                  <c:v>Pesticides and Agricultural Chemical Manufacturing</c:v>
                </c:pt>
                <c:pt idx="8">
                  <c:v>Coke Ovens</c:v>
                </c:pt>
                <c:pt idx="9">
                  <c:v>Oil and Gas Production and Distribution</c:v>
                </c:pt>
                <c:pt idx="10">
                  <c:v>Pulp and Paper Industry</c:v>
                </c:pt>
                <c:pt idx="11">
                  <c:v>Waste Incineration</c:v>
                </c:pt>
                <c:pt idx="12">
                  <c:v>Mineral Processing</c:v>
                </c:pt>
                <c:pt idx="13">
                  <c:v>Inorganic Chemical Manufacturing</c:v>
                </c:pt>
                <c:pt idx="14">
                  <c:v>Construction and Related Industries</c:v>
                </c:pt>
                <c:pt idx="15">
                  <c:v>Polymers and Resins Production</c:v>
                </c:pt>
                <c:pt idx="16">
                  <c:v>Business Activities</c:v>
                </c:pt>
                <c:pt idx="17">
                  <c:v>Food Products Manufacturing</c:v>
                </c:pt>
                <c:pt idx="18">
                  <c:v>Mining Activities</c:v>
                </c:pt>
                <c:pt idx="19">
                  <c:v>Non-Ferrous Metals Production</c:v>
                </c:pt>
                <c:pt idx="20">
                  <c:v>Waste Treatment and Disposal</c:v>
                </c:pt>
              </c:strCache>
            </c:strRef>
          </c:cat>
          <c:val>
            <c:numRef>
              <c:f>table2!$L$3:$L$23</c:f>
              <c:numCache>
                <c:formatCode>General</c:formatCode>
                <c:ptCount val="21"/>
                <c:pt idx="0">
                  <c:v>3264</c:v>
                </c:pt>
                <c:pt idx="1">
                  <c:v>493</c:v>
                </c:pt>
                <c:pt idx="2">
                  <c:v>601</c:v>
                </c:pt>
                <c:pt idx="3">
                  <c:v>272</c:v>
                </c:pt>
                <c:pt idx="4">
                  <c:v>1132</c:v>
                </c:pt>
                <c:pt idx="5">
                  <c:v>595</c:v>
                </c:pt>
                <c:pt idx="6">
                  <c:v>672</c:v>
                </c:pt>
                <c:pt idx="7">
                  <c:v>118</c:v>
                </c:pt>
                <c:pt idx="8">
                  <c:v>87</c:v>
                </c:pt>
                <c:pt idx="9">
                  <c:v>291</c:v>
                </c:pt>
                <c:pt idx="10">
                  <c:v>215</c:v>
                </c:pt>
                <c:pt idx="11">
                  <c:v>136</c:v>
                </c:pt>
                <c:pt idx="12">
                  <c:v>219</c:v>
                </c:pt>
                <c:pt idx="13">
                  <c:v>32</c:v>
                </c:pt>
                <c:pt idx="14">
                  <c:v>119</c:v>
                </c:pt>
                <c:pt idx="15">
                  <c:v>150</c:v>
                </c:pt>
                <c:pt idx="16">
                  <c:v>118</c:v>
                </c:pt>
                <c:pt idx="17">
                  <c:v>327</c:v>
                </c:pt>
                <c:pt idx="18">
                  <c:v>34</c:v>
                </c:pt>
                <c:pt idx="19">
                  <c:v>269</c:v>
                </c:pt>
                <c:pt idx="20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60-41EF-AD12-9E02C9B6B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9871416"/>
        <c:axId val="529873712"/>
      </c:barChart>
      <c:catAx>
        <c:axId val="52987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9873712"/>
        <c:crosses val="autoZero"/>
        <c:auto val="1"/>
        <c:lblAlgn val="ctr"/>
        <c:lblOffset val="100"/>
        <c:noMultiLvlLbl val="0"/>
      </c:catAx>
      <c:valAx>
        <c:axId val="52987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987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8379588782903201E-2"/>
          <c:y val="6.3895286525437273E-2"/>
          <c:w val="0.90547054041606323"/>
          <c:h val="0.45809056778991947"/>
        </c:manualLayout>
      </c:layout>
      <c:barChart>
        <c:barDir val="col"/>
        <c:grouping val="clustered"/>
        <c:varyColors val="0"/>
        <c:ser>
          <c:idx val="0"/>
          <c:order val="0"/>
          <c:tx>
            <c:v>SO2</c:v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table2!$K$3:$K$23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Coke Ovens</c:v>
                </c:pt>
                <c:pt idx="3">
                  <c:v>Pesticides and Agricultural Chemical Manufacturing</c:v>
                </c:pt>
                <c:pt idx="4">
                  <c:v>Inorganic Chemical Manufacturing</c:v>
                </c:pt>
                <c:pt idx="5">
                  <c:v>Mineral Processing</c:v>
                </c:pt>
                <c:pt idx="6">
                  <c:v>Iron and Steel Production</c:v>
                </c:pt>
                <c:pt idx="7">
                  <c:v>Cement Manufacturing</c:v>
                </c:pt>
                <c:pt idx="8">
                  <c:v>Air Transportation</c:v>
                </c:pt>
                <c:pt idx="9">
                  <c:v>Pulp and Paper Industry</c:v>
                </c:pt>
                <c:pt idx="10">
                  <c:v>Organic Chemical Manufacturing</c:v>
                </c:pt>
                <c:pt idx="11">
                  <c:v>Landfills</c:v>
                </c:pt>
                <c:pt idx="12">
                  <c:v>Consumer Products (Cleaning, Photographic, etc.)</c:v>
                </c:pt>
                <c:pt idx="13">
                  <c:v>Oil and Gas Production and Distribution</c:v>
                </c:pt>
                <c:pt idx="14">
                  <c:v>Food Products Manufacturing</c:v>
                </c:pt>
                <c:pt idx="15">
                  <c:v>Non-Ferrous Metals Production</c:v>
                </c:pt>
                <c:pt idx="16">
                  <c:v>Glass Manufacturing</c:v>
                </c:pt>
                <c:pt idx="17">
                  <c:v>Clay Products Manufacturing</c:v>
                </c:pt>
                <c:pt idx="18">
                  <c:v>Waste Incineration</c:v>
                </c:pt>
                <c:pt idx="19">
                  <c:v>Asphalt Products Manufacturing</c:v>
                </c:pt>
                <c:pt idx="20">
                  <c:v>Mining Activities</c:v>
                </c:pt>
              </c:strCache>
            </c:strRef>
          </c:cat>
          <c:val>
            <c:numRef>
              <c:f>table2!$L$3:$L$23</c:f>
              <c:numCache>
                <c:formatCode>General</c:formatCode>
                <c:ptCount val="21"/>
                <c:pt idx="0">
                  <c:v>2014</c:v>
                </c:pt>
                <c:pt idx="1">
                  <c:v>574</c:v>
                </c:pt>
                <c:pt idx="2">
                  <c:v>132</c:v>
                </c:pt>
                <c:pt idx="3">
                  <c:v>153</c:v>
                </c:pt>
                <c:pt idx="4">
                  <c:v>190</c:v>
                </c:pt>
                <c:pt idx="5">
                  <c:v>256</c:v>
                </c:pt>
                <c:pt idx="6">
                  <c:v>375</c:v>
                </c:pt>
                <c:pt idx="7">
                  <c:v>444</c:v>
                </c:pt>
                <c:pt idx="8">
                  <c:v>1380</c:v>
                </c:pt>
                <c:pt idx="9">
                  <c:v>251</c:v>
                </c:pt>
                <c:pt idx="10">
                  <c:v>299</c:v>
                </c:pt>
                <c:pt idx="11">
                  <c:v>563</c:v>
                </c:pt>
                <c:pt idx="12">
                  <c:v>66</c:v>
                </c:pt>
                <c:pt idx="13">
                  <c:v>466</c:v>
                </c:pt>
                <c:pt idx="14">
                  <c:v>327</c:v>
                </c:pt>
                <c:pt idx="15">
                  <c:v>212</c:v>
                </c:pt>
                <c:pt idx="16">
                  <c:v>210</c:v>
                </c:pt>
                <c:pt idx="17">
                  <c:v>311</c:v>
                </c:pt>
                <c:pt idx="18">
                  <c:v>189</c:v>
                </c:pt>
                <c:pt idx="19">
                  <c:v>389</c:v>
                </c:pt>
                <c:pt idx="20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3E-478F-9E3D-D284C2E74172}"/>
            </c:ext>
          </c:extLst>
        </c:ser>
        <c:ser>
          <c:idx val="1"/>
          <c:order val="1"/>
          <c:tx>
            <c:v>NOx</c:v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table2!$K$3:$K$23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Coke Ovens</c:v>
                </c:pt>
                <c:pt idx="3">
                  <c:v>Pesticides and Agricultural Chemical Manufacturing</c:v>
                </c:pt>
                <c:pt idx="4">
                  <c:v>Inorganic Chemical Manufacturing</c:v>
                </c:pt>
                <c:pt idx="5">
                  <c:v>Mineral Processing</c:v>
                </c:pt>
                <c:pt idx="6">
                  <c:v>Iron and Steel Production</c:v>
                </c:pt>
                <c:pt idx="7">
                  <c:v>Cement Manufacturing</c:v>
                </c:pt>
                <c:pt idx="8">
                  <c:v>Air Transportation</c:v>
                </c:pt>
                <c:pt idx="9">
                  <c:v>Pulp and Paper Industry</c:v>
                </c:pt>
                <c:pt idx="10">
                  <c:v>Organic Chemical Manufacturing</c:v>
                </c:pt>
                <c:pt idx="11">
                  <c:v>Landfills</c:v>
                </c:pt>
                <c:pt idx="12">
                  <c:v>Consumer Products (Cleaning, Photographic, etc.)</c:v>
                </c:pt>
                <c:pt idx="13">
                  <c:v>Oil and Gas Production and Distribution</c:v>
                </c:pt>
                <c:pt idx="14">
                  <c:v>Food Products Manufacturing</c:v>
                </c:pt>
                <c:pt idx="15">
                  <c:v>Non-Ferrous Metals Production</c:v>
                </c:pt>
                <c:pt idx="16">
                  <c:v>Glass Manufacturing</c:v>
                </c:pt>
                <c:pt idx="17">
                  <c:v>Clay Products Manufacturing</c:v>
                </c:pt>
                <c:pt idx="18">
                  <c:v>Waste Incineration</c:v>
                </c:pt>
                <c:pt idx="19">
                  <c:v>Asphalt Products Manufacturing</c:v>
                </c:pt>
                <c:pt idx="20">
                  <c:v>Mining Activities</c:v>
                </c:pt>
              </c:strCache>
            </c:strRef>
          </c:cat>
          <c:val>
            <c:numRef>
              <c:f>table2!$M$3:$M$23</c:f>
              <c:numCache>
                <c:formatCode>General</c:formatCode>
                <c:ptCount val="21"/>
                <c:pt idx="0">
                  <c:v>2463</c:v>
                </c:pt>
                <c:pt idx="1">
                  <c:v>492</c:v>
                </c:pt>
                <c:pt idx="2">
                  <c:v>100</c:v>
                </c:pt>
                <c:pt idx="3">
                  <c:v>102</c:v>
                </c:pt>
                <c:pt idx="4">
                  <c:v>97</c:v>
                </c:pt>
                <c:pt idx="5">
                  <c:v>263</c:v>
                </c:pt>
                <c:pt idx="6">
                  <c:v>287</c:v>
                </c:pt>
                <c:pt idx="7">
                  <c:v>547</c:v>
                </c:pt>
                <c:pt idx="8">
                  <c:v>1163</c:v>
                </c:pt>
                <c:pt idx="9">
                  <c:v>237</c:v>
                </c:pt>
                <c:pt idx="10">
                  <c:v>397</c:v>
                </c:pt>
                <c:pt idx="11">
                  <c:v>208</c:v>
                </c:pt>
                <c:pt idx="12">
                  <c:v>73</c:v>
                </c:pt>
                <c:pt idx="13">
                  <c:v>806</c:v>
                </c:pt>
                <c:pt idx="14">
                  <c:v>283</c:v>
                </c:pt>
                <c:pt idx="15">
                  <c:v>172</c:v>
                </c:pt>
                <c:pt idx="16">
                  <c:v>183</c:v>
                </c:pt>
                <c:pt idx="17">
                  <c:v>53</c:v>
                </c:pt>
                <c:pt idx="18">
                  <c:v>242</c:v>
                </c:pt>
                <c:pt idx="19">
                  <c:v>17</c:v>
                </c:pt>
                <c:pt idx="20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3E-478F-9E3D-D284C2E74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383920"/>
        <c:axId val="1"/>
      </c:barChart>
      <c:catAx>
        <c:axId val="31938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38392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54600516703382473"/>
          <c:y val="0.22362935638308667"/>
          <c:w val="0.33885974779468359"/>
          <c:h val="4.8491718707575349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table2!$D$2</c:f>
              <c:strCache>
                <c:ptCount val="1"/>
                <c:pt idx="0">
                  <c:v>PM2.5 (TON)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Iron and Steel Production</c:v>
                </c:pt>
                <c:pt idx="4">
                  <c:v>Coke Ovens</c:v>
                </c:pt>
                <c:pt idx="5">
                  <c:v>Cement Manufacturing</c:v>
                </c:pt>
                <c:pt idx="6">
                  <c:v>Food Products Manufacturing</c:v>
                </c:pt>
                <c:pt idx="7">
                  <c:v>Pulp and Paper Industry</c:v>
                </c:pt>
                <c:pt idx="8">
                  <c:v>Air Transportation</c:v>
                </c:pt>
                <c:pt idx="9">
                  <c:v>Landfills</c:v>
                </c:pt>
                <c:pt idx="10">
                  <c:v>Oil and Gas Production and Distribution</c:v>
                </c:pt>
                <c:pt idx="11">
                  <c:v>Mining Activities</c:v>
                </c:pt>
                <c:pt idx="12">
                  <c:v>Non-Ferrous Metals Production</c:v>
                </c:pt>
                <c:pt idx="13">
                  <c:v>Mineral Processing</c:v>
                </c:pt>
                <c:pt idx="14">
                  <c:v>Polymers and Resins Production</c:v>
                </c:pt>
                <c:pt idx="15">
                  <c:v>Iron and Steel Foundries</c:v>
                </c:pt>
                <c:pt idx="16">
                  <c:v>Inorganic Chemical Manufacturing</c:v>
                </c:pt>
                <c:pt idx="17">
                  <c:v>Pesticides and Agricultural Chemical Manufacturing</c:v>
                </c:pt>
                <c:pt idx="18">
                  <c:v>Glass Manufacturing</c:v>
                </c:pt>
                <c:pt idx="19">
                  <c:v>Asphalt Products Manufacturing</c:v>
                </c:pt>
                <c:pt idx="20">
                  <c:v>Government (non-Defense)</c:v>
                </c:pt>
              </c:strCache>
            </c:strRef>
          </c:cat>
          <c:val>
            <c:numRef>
              <c:f>table2!$D$3:$D$23</c:f>
              <c:numCache>
                <c:formatCode>0</c:formatCode>
                <c:ptCount val="21"/>
                <c:pt idx="0">
                  <c:v>25827.986253339182</c:v>
                </c:pt>
                <c:pt idx="1">
                  <c:v>12437.633021250384</c:v>
                </c:pt>
                <c:pt idx="2">
                  <c:v>6254.3809238062977</c:v>
                </c:pt>
                <c:pt idx="3">
                  <c:v>5690.8713326832094</c:v>
                </c:pt>
                <c:pt idx="4">
                  <c:v>5158.3212605150011</c:v>
                </c:pt>
                <c:pt idx="5">
                  <c:v>5007.435617130739</c:v>
                </c:pt>
                <c:pt idx="6">
                  <c:v>3084.5060829409208</c:v>
                </c:pt>
                <c:pt idx="7">
                  <c:v>2778.9607054111602</c:v>
                </c:pt>
                <c:pt idx="8">
                  <c:v>2684.9839461355414</c:v>
                </c:pt>
                <c:pt idx="9">
                  <c:v>2356.4402360220515</c:v>
                </c:pt>
                <c:pt idx="10">
                  <c:v>2258.6925773325752</c:v>
                </c:pt>
                <c:pt idx="11">
                  <c:v>2089.5650638708139</c:v>
                </c:pt>
                <c:pt idx="12">
                  <c:v>1695.4921371636092</c:v>
                </c:pt>
                <c:pt idx="13">
                  <c:v>1659.0548710724838</c:v>
                </c:pt>
                <c:pt idx="14">
                  <c:v>1505.6629341735079</c:v>
                </c:pt>
                <c:pt idx="15">
                  <c:v>1480.2526609604699</c:v>
                </c:pt>
                <c:pt idx="16">
                  <c:v>1404.6369444515919</c:v>
                </c:pt>
                <c:pt idx="17">
                  <c:v>1292.0852156060898</c:v>
                </c:pt>
                <c:pt idx="18">
                  <c:v>953.29367900286809</c:v>
                </c:pt>
                <c:pt idx="19">
                  <c:v>928.96637192122648</c:v>
                </c:pt>
                <c:pt idx="20">
                  <c:v>856.46769622093348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C8-4849-92C6-2F3047BAD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5839120"/>
        <c:axId val="465831576"/>
      </c:barChart>
      <c:catAx>
        <c:axId val="46583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5831576"/>
        <c:crosses val="autoZero"/>
        <c:auto val="1"/>
        <c:lblAlgn val="ctr"/>
        <c:lblOffset val="100"/>
        <c:noMultiLvlLbl val="0"/>
      </c:catAx>
      <c:valAx>
        <c:axId val="465831576"/>
        <c:scaling>
          <c:orientation val="minMax"/>
          <c:max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83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table2!$L$2</c:f>
              <c:strCache>
                <c:ptCount val="1"/>
                <c:pt idx="0">
                  <c:v>PM2.5 top20 score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table2!$K$3:$K$23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Iron and Steel Production</c:v>
                </c:pt>
                <c:pt idx="4">
                  <c:v>Coke Ovens</c:v>
                </c:pt>
                <c:pt idx="5">
                  <c:v>Cement Manufacturing</c:v>
                </c:pt>
                <c:pt idx="6">
                  <c:v>Food Products Manufacturing</c:v>
                </c:pt>
                <c:pt idx="7">
                  <c:v>Pulp and Paper Industry</c:v>
                </c:pt>
                <c:pt idx="8">
                  <c:v>Air Transportation</c:v>
                </c:pt>
                <c:pt idx="9">
                  <c:v>Landfills</c:v>
                </c:pt>
                <c:pt idx="10">
                  <c:v>Oil and Gas Production and Distribution</c:v>
                </c:pt>
                <c:pt idx="11">
                  <c:v>Mining Activities</c:v>
                </c:pt>
                <c:pt idx="12">
                  <c:v>Non-Ferrous Metals Production</c:v>
                </c:pt>
                <c:pt idx="13">
                  <c:v>Mineral Processing</c:v>
                </c:pt>
                <c:pt idx="14">
                  <c:v>Polymers and Resins Production</c:v>
                </c:pt>
                <c:pt idx="15">
                  <c:v>Iron and Steel Foundries</c:v>
                </c:pt>
                <c:pt idx="16">
                  <c:v>Inorganic Chemical Manufacturing</c:v>
                </c:pt>
                <c:pt idx="17">
                  <c:v>Pesticides and Agricultural Chemical Manufacturing</c:v>
                </c:pt>
                <c:pt idx="18">
                  <c:v>Glass Manufacturing</c:v>
                </c:pt>
                <c:pt idx="19">
                  <c:v>Asphalt Products Manufacturing</c:v>
                </c:pt>
                <c:pt idx="20">
                  <c:v>Government (non-Defense)</c:v>
                </c:pt>
              </c:strCache>
            </c:strRef>
          </c:cat>
          <c:val>
            <c:numRef>
              <c:f>table2!$L$3:$L$23</c:f>
              <c:numCache>
                <c:formatCode>General</c:formatCode>
                <c:ptCount val="21"/>
                <c:pt idx="0">
                  <c:v>2539</c:v>
                </c:pt>
                <c:pt idx="1">
                  <c:v>617</c:v>
                </c:pt>
                <c:pt idx="2">
                  <c:v>364</c:v>
                </c:pt>
                <c:pt idx="3">
                  <c:v>345</c:v>
                </c:pt>
                <c:pt idx="4">
                  <c:v>138</c:v>
                </c:pt>
                <c:pt idx="5">
                  <c:v>480</c:v>
                </c:pt>
                <c:pt idx="6">
                  <c:v>479</c:v>
                </c:pt>
                <c:pt idx="7">
                  <c:v>326</c:v>
                </c:pt>
                <c:pt idx="8">
                  <c:v>716</c:v>
                </c:pt>
                <c:pt idx="9">
                  <c:v>362</c:v>
                </c:pt>
                <c:pt idx="10">
                  <c:v>356</c:v>
                </c:pt>
                <c:pt idx="11">
                  <c:v>234</c:v>
                </c:pt>
                <c:pt idx="12">
                  <c:v>324</c:v>
                </c:pt>
                <c:pt idx="13">
                  <c:v>228</c:v>
                </c:pt>
                <c:pt idx="14">
                  <c:v>164</c:v>
                </c:pt>
                <c:pt idx="15">
                  <c:v>229</c:v>
                </c:pt>
                <c:pt idx="16">
                  <c:v>120</c:v>
                </c:pt>
                <c:pt idx="17">
                  <c:v>129</c:v>
                </c:pt>
                <c:pt idx="18">
                  <c:v>186</c:v>
                </c:pt>
                <c:pt idx="19">
                  <c:v>143</c:v>
                </c:pt>
                <c:pt idx="20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D7-463C-B0D4-8806FF5D58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5834200"/>
        <c:axId val="465829608"/>
      </c:barChart>
      <c:catAx>
        <c:axId val="465834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5829608"/>
        <c:crosses val="autoZero"/>
        <c:auto val="1"/>
        <c:lblAlgn val="ctr"/>
        <c:lblOffset val="100"/>
        <c:noMultiLvlLbl val="0"/>
      </c:catAx>
      <c:valAx>
        <c:axId val="465829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834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table2!$F$2</c:f>
              <c:strCache>
                <c:ptCount val="1"/>
                <c:pt idx="0">
                  <c:v>Gas_VOC_HAPs (LB)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Air Transportation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Pulp and Paper Industry</c:v>
                </c:pt>
                <c:pt idx="4">
                  <c:v>Polymers and Resins Production</c:v>
                </c:pt>
                <c:pt idx="5">
                  <c:v>Plastic and Metal Parts Manufacturing</c:v>
                </c:pt>
                <c:pt idx="6">
                  <c:v>Electric Utilities</c:v>
                </c:pt>
                <c:pt idx="7">
                  <c:v>Oil and Gas Production and Distribution</c:v>
                </c:pt>
                <c:pt idx="8">
                  <c:v>Food Products Manufacturing</c:v>
                </c:pt>
                <c:pt idx="9">
                  <c:v>Non-Ferrous Metals Production</c:v>
                </c:pt>
                <c:pt idx="10">
                  <c:v>Landfills</c:v>
                </c:pt>
                <c:pt idx="11">
                  <c:v>Transportation Equipment Auto and Light Duty Truck</c:v>
                </c:pt>
                <c:pt idx="12">
                  <c:v>Wholesale and Retail Trade</c:v>
                </c:pt>
                <c:pt idx="13">
                  <c:v>Coke Ovens</c:v>
                </c:pt>
                <c:pt idx="14">
                  <c:v>Transportation Equipment Ship/Boat Building &amp; Repair</c:v>
                </c:pt>
                <c:pt idx="15">
                  <c:v>Pesticides and Agricultural Chemical Manufacturing</c:v>
                </c:pt>
                <c:pt idx="16">
                  <c:v>Cement Manufacturing</c:v>
                </c:pt>
                <c:pt idx="17">
                  <c:v>Consumer Products (Cleaning, Photographic, etc.)</c:v>
                </c:pt>
                <c:pt idx="18">
                  <c:v>Metal Fabrication</c:v>
                </c:pt>
                <c:pt idx="19">
                  <c:v>Inorganic Chemical Manufacturing</c:v>
                </c:pt>
                <c:pt idx="20">
                  <c:v>Petroleum Products Distribution</c:v>
                </c:pt>
              </c:strCache>
            </c:strRef>
          </c:cat>
          <c:val>
            <c:numRef>
              <c:f>table2!$F$3:$F$23</c:f>
              <c:numCache>
                <c:formatCode>0</c:formatCode>
                <c:ptCount val="21"/>
                <c:pt idx="0">
                  <c:v>10417526.399013903</c:v>
                </c:pt>
                <c:pt idx="1">
                  <c:v>10295620.988971924</c:v>
                </c:pt>
                <c:pt idx="2">
                  <c:v>10280694.057014067</c:v>
                </c:pt>
                <c:pt idx="3">
                  <c:v>7227413.2437442113</c:v>
                </c:pt>
                <c:pt idx="4">
                  <c:v>7153760.6784206834</c:v>
                </c:pt>
                <c:pt idx="5">
                  <c:v>6573090.6333485255</c:v>
                </c:pt>
                <c:pt idx="6">
                  <c:v>6432706.8108574674</c:v>
                </c:pt>
                <c:pt idx="7">
                  <c:v>4467061.3349739248</c:v>
                </c:pt>
                <c:pt idx="8">
                  <c:v>4110211.5325616319</c:v>
                </c:pt>
                <c:pt idx="9">
                  <c:v>3663066.9479332399</c:v>
                </c:pt>
                <c:pt idx="10">
                  <c:v>2799469.9444756396</c:v>
                </c:pt>
                <c:pt idx="11">
                  <c:v>2602184.4013824593</c:v>
                </c:pt>
                <c:pt idx="12">
                  <c:v>2136286.2907213555</c:v>
                </c:pt>
                <c:pt idx="13">
                  <c:v>1787622.2228740593</c:v>
                </c:pt>
                <c:pt idx="14">
                  <c:v>1769261.2720783995</c:v>
                </c:pt>
                <c:pt idx="15">
                  <c:v>1627958.0554715139</c:v>
                </c:pt>
                <c:pt idx="16">
                  <c:v>1472497.63926254</c:v>
                </c:pt>
                <c:pt idx="17">
                  <c:v>1363143.8320198958</c:v>
                </c:pt>
                <c:pt idx="18">
                  <c:v>1239126.7811323795</c:v>
                </c:pt>
                <c:pt idx="19">
                  <c:v>1073204.5378539229</c:v>
                </c:pt>
                <c:pt idx="20">
                  <c:v>1057320.5515136488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DB-4243-98E0-8F456C521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4026856"/>
        <c:axId val="524028824"/>
      </c:barChart>
      <c:catAx>
        <c:axId val="524026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4028824"/>
        <c:crosses val="autoZero"/>
        <c:auto val="1"/>
        <c:lblAlgn val="ctr"/>
        <c:lblOffset val="100"/>
        <c:noMultiLvlLbl val="0"/>
      </c:catAx>
      <c:valAx>
        <c:axId val="524028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02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table2!$L$2</c:f>
              <c:strCache>
                <c:ptCount val="1"/>
                <c:pt idx="0">
                  <c:v>Gas_VOC_HAPs top20 score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table2!$K$3:$K$23</c:f>
              <c:strCache>
                <c:ptCount val="21"/>
                <c:pt idx="0">
                  <c:v>Air Transportation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Pulp and Paper Industry</c:v>
                </c:pt>
                <c:pt idx="4">
                  <c:v>Polymers and Resins Production</c:v>
                </c:pt>
                <c:pt idx="5">
                  <c:v>Plastic and Metal Parts Manufacturing</c:v>
                </c:pt>
                <c:pt idx="6">
                  <c:v>Electric Utilities</c:v>
                </c:pt>
                <c:pt idx="7">
                  <c:v>Oil and Gas Production and Distribution</c:v>
                </c:pt>
                <c:pt idx="8">
                  <c:v>Food Products Manufacturing</c:v>
                </c:pt>
                <c:pt idx="9">
                  <c:v>Non-Ferrous Metals Production</c:v>
                </c:pt>
                <c:pt idx="10">
                  <c:v>Landfills</c:v>
                </c:pt>
                <c:pt idx="11">
                  <c:v>Transportation Equipment Auto and Light Duty Truck</c:v>
                </c:pt>
                <c:pt idx="12">
                  <c:v>Wholesale and Retail Trade</c:v>
                </c:pt>
                <c:pt idx="13">
                  <c:v>Coke Ovens</c:v>
                </c:pt>
                <c:pt idx="14">
                  <c:v>Transportation Equipment Ship/Boat Building &amp; Repair</c:v>
                </c:pt>
                <c:pt idx="15">
                  <c:v>Pesticides and Agricultural Chemical Manufacturing</c:v>
                </c:pt>
                <c:pt idx="16">
                  <c:v>Cement Manufacturing</c:v>
                </c:pt>
                <c:pt idx="17">
                  <c:v>Consumer Products (Cleaning, Photographic, etc.)</c:v>
                </c:pt>
                <c:pt idx="18">
                  <c:v>Metal Fabrication</c:v>
                </c:pt>
                <c:pt idx="19">
                  <c:v>Inorganic Chemical Manufacturing</c:v>
                </c:pt>
                <c:pt idx="20">
                  <c:v>Petroleum Products Distribution</c:v>
                </c:pt>
              </c:strCache>
            </c:strRef>
          </c:cat>
          <c:val>
            <c:numRef>
              <c:f>table2!$L$3:$L$23</c:f>
              <c:numCache>
                <c:formatCode>General</c:formatCode>
                <c:ptCount val="21"/>
                <c:pt idx="0">
                  <c:v>1422</c:v>
                </c:pt>
                <c:pt idx="1">
                  <c:v>544</c:v>
                </c:pt>
                <c:pt idx="2">
                  <c:v>655</c:v>
                </c:pt>
                <c:pt idx="3">
                  <c:v>372</c:v>
                </c:pt>
                <c:pt idx="4">
                  <c:v>449</c:v>
                </c:pt>
                <c:pt idx="5">
                  <c:v>570</c:v>
                </c:pt>
                <c:pt idx="6">
                  <c:v>1058</c:v>
                </c:pt>
                <c:pt idx="7">
                  <c:v>530</c:v>
                </c:pt>
                <c:pt idx="8">
                  <c:v>261</c:v>
                </c:pt>
                <c:pt idx="9">
                  <c:v>377</c:v>
                </c:pt>
                <c:pt idx="10">
                  <c:v>440</c:v>
                </c:pt>
                <c:pt idx="11">
                  <c:v>266</c:v>
                </c:pt>
                <c:pt idx="12">
                  <c:v>179</c:v>
                </c:pt>
                <c:pt idx="13">
                  <c:v>102</c:v>
                </c:pt>
                <c:pt idx="14">
                  <c:v>183</c:v>
                </c:pt>
                <c:pt idx="15">
                  <c:v>154</c:v>
                </c:pt>
                <c:pt idx="16">
                  <c:v>256</c:v>
                </c:pt>
                <c:pt idx="17">
                  <c:v>181</c:v>
                </c:pt>
                <c:pt idx="18">
                  <c:v>175</c:v>
                </c:pt>
                <c:pt idx="19">
                  <c:v>80</c:v>
                </c:pt>
                <c:pt idx="20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4B-4CF0-AF87-CAB6E4E74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9866168"/>
        <c:axId val="529875680"/>
      </c:barChart>
      <c:catAx>
        <c:axId val="529866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9875680"/>
        <c:crosses val="autoZero"/>
        <c:auto val="1"/>
        <c:lblAlgn val="ctr"/>
        <c:lblOffset val="100"/>
        <c:noMultiLvlLbl val="0"/>
      </c:catAx>
      <c:valAx>
        <c:axId val="52987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866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table2!$G$2</c:f>
              <c:strCache>
                <c:ptCount val="1"/>
                <c:pt idx="0">
                  <c:v>Heavy_Metal_HAPs (LB)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Air Transportation</c:v>
                </c:pt>
                <c:pt idx="2">
                  <c:v>Iron and Steel Production</c:v>
                </c:pt>
                <c:pt idx="3">
                  <c:v>Petroleum Refining</c:v>
                </c:pt>
                <c:pt idx="4">
                  <c:v>Non-Ferrous Metals Production</c:v>
                </c:pt>
                <c:pt idx="5">
                  <c:v>Inorganic Chemical Manufacturing</c:v>
                </c:pt>
                <c:pt idx="6">
                  <c:v>Transportation Equipment Auto and Light Duty Truck</c:v>
                </c:pt>
                <c:pt idx="7">
                  <c:v>Mineral Processing</c:v>
                </c:pt>
                <c:pt idx="8">
                  <c:v>Coke Ovens</c:v>
                </c:pt>
                <c:pt idx="9">
                  <c:v>Metal Fabrication</c:v>
                </c:pt>
                <c:pt idx="10">
                  <c:v>Cement Manufacturing</c:v>
                </c:pt>
                <c:pt idx="11">
                  <c:v>Pulp and Paper Industry</c:v>
                </c:pt>
                <c:pt idx="12">
                  <c:v>Iron and Steel Foundries</c:v>
                </c:pt>
                <c:pt idx="13">
                  <c:v>Organic Chemical Manufacturing</c:v>
                </c:pt>
                <c:pt idx="14">
                  <c:v>Glass Manufacturing</c:v>
                </c:pt>
                <c:pt idx="15">
                  <c:v>Transportation Equipment Ship/Boat Building &amp; Repair</c:v>
                </c:pt>
                <c:pt idx="16">
                  <c:v>Business Activities</c:v>
                </c:pt>
                <c:pt idx="17">
                  <c:v>Transportation Equipment Aerospace Industry</c:v>
                </c:pt>
                <c:pt idx="18">
                  <c:v>Waste Treatment and Disposal</c:v>
                </c:pt>
                <c:pt idx="19">
                  <c:v>Building Products Manufacturing</c:v>
                </c:pt>
                <c:pt idx="20">
                  <c:v>Plastic and Metal Parts Manufacturing</c:v>
                </c:pt>
              </c:strCache>
            </c:strRef>
          </c:cat>
          <c:val>
            <c:numRef>
              <c:f>table2!$G$3:$G$23</c:f>
              <c:numCache>
                <c:formatCode>0</c:formatCode>
                <c:ptCount val="21"/>
                <c:pt idx="0">
                  <c:v>127029.76456829171</c:v>
                </c:pt>
                <c:pt idx="1">
                  <c:v>122776.7046425403</c:v>
                </c:pt>
                <c:pt idx="2">
                  <c:v>110756.80697375129</c:v>
                </c:pt>
                <c:pt idx="3">
                  <c:v>99736.236418277767</c:v>
                </c:pt>
                <c:pt idx="4">
                  <c:v>91643.107567005994</c:v>
                </c:pt>
                <c:pt idx="5">
                  <c:v>48966.397922331635</c:v>
                </c:pt>
                <c:pt idx="6">
                  <c:v>36095.370594442691</c:v>
                </c:pt>
                <c:pt idx="7">
                  <c:v>33740.105662963921</c:v>
                </c:pt>
                <c:pt idx="8">
                  <c:v>29716.321061336424</c:v>
                </c:pt>
                <c:pt idx="9">
                  <c:v>26233.007358587365</c:v>
                </c:pt>
                <c:pt idx="10">
                  <c:v>25009.707814802179</c:v>
                </c:pt>
                <c:pt idx="11">
                  <c:v>23704.034260182016</c:v>
                </c:pt>
                <c:pt idx="12">
                  <c:v>23233.769662688224</c:v>
                </c:pt>
                <c:pt idx="13">
                  <c:v>20059.448622110143</c:v>
                </c:pt>
                <c:pt idx="14">
                  <c:v>9990.1172699450963</c:v>
                </c:pt>
                <c:pt idx="15">
                  <c:v>7759.1710384335611</c:v>
                </c:pt>
                <c:pt idx="16">
                  <c:v>7100.5413634447759</c:v>
                </c:pt>
                <c:pt idx="17">
                  <c:v>6357.3919427716346</c:v>
                </c:pt>
                <c:pt idx="18">
                  <c:v>5996.8863526947762</c:v>
                </c:pt>
                <c:pt idx="19">
                  <c:v>5187.5464288932289</c:v>
                </c:pt>
                <c:pt idx="20">
                  <c:v>4799.6811771988068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71-4701-8BB9-5A953C2C5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361480"/>
        <c:axId val="322361808"/>
      </c:barChart>
      <c:catAx>
        <c:axId val="322361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2361808"/>
        <c:crosses val="autoZero"/>
        <c:auto val="1"/>
        <c:lblAlgn val="ctr"/>
        <c:lblOffset val="100"/>
        <c:noMultiLvlLbl val="0"/>
      </c:catAx>
      <c:valAx>
        <c:axId val="32236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361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table2!$L$2</c:f>
              <c:strCache>
                <c:ptCount val="1"/>
                <c:pt idx="0">
                  <c:v>Heavy_Metal_HAPs top20 score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table2!$K$3:$K$23</c:f>
              <c:strCache>
                <c:ptCount val="21"/>
                <c:pt idx="0">
                  <c:v>Electric Utilities</c:v>
                </c:pt>
                <c:pt idx="1">
                  <c:v>Air Transportation</c:v>
                </c:pt>
                <c:pt idx="2">
                  <c:v>Iron and Steel Production</c:v>
                </c:pt>
                <c:pt idx="3">
                  <c:v>Petroleum Refining</c:v>
                </c:pt>
                <c:pt idx="4">
                  <c:v>Non-Ferrous Metals Production</c:v>
                </c:pt>
                <c:pt idx="5">
                  <c:v>Inorganic Chemical Manufacturing</c:v>
                </c:pt>
                <c:pt idx="6">
                  <c:v>Transportation Equipment Auto and Light Duty Truck</c:v>
                </c:pt>
                <c:pt idx="7">
                  <c:v>Mineral Processing</c:v>
                </c:pt>
                <c:pt idx="8">
                  <c:v>Coke Ovens</c:v>
                </c:pt>
                <c:pt idx="9">
                  <c:v>Metal Fabrication</c:v>
                </c:pt>
                <c:pt idx="10">
                  <c:v>Cement Manufacturing</c:v>
                </c:pt>
                <c:pt idx="11">
                  <c:v>Pulp and Paper Industry</c:v>
                </c:pt>
                <c:pt idx="12">
                  <c:v>Iron and Steel Foundries</c:v>
                </c:pt>
                <c:pt idx="13">
                  <c:v>Organic Chemical Manufacturing</c:v>
                </c:pt>
                <c:pt idx="14">
                  <c:v>Glass Manufacturing</c:v>
                </c:pt>
                <c:pt idx="15">
                  <c:v>Transportation Equipment Ship/Boat Building &amp; Repair</c:v>
                </c:pt>
                <c:pt idx="16">
                  <c:v>Business Activities</c:v>
                </c:pt>
                <c:pt idx="17">
                  <c:v>Transportation Equipment Aerospace Industry</c:v>
                </c:pt>
                <c:pt idx="18">
                  <c:v>Waste Treatment and Disposal</c:v>
                </c:pt>
                <c:pt idx="19">
                  <c:v>Building Products Manufacturing</c:v>
                </c:pt>
                <c:pt idx="20">
                  <c:v>Plastic and Metal Parts Manufacturing</c:v>
                </c:pt>
              </c:strCache>
            </c:strRef>
          </c:cat>
          <c:val>
            <c:numRef>
              <c:f>table2!$L$3:$L$23</c:f>
              <c:numCache>
                <c:formatCode>General</c:formatCode>
                <c:ptCount val="21"/>
                <c:pt idx="0">
                  <c:v>1169</c:v>
                </c:pt>
                <c:pt idx="1">
                  <c:v>3286</c:v>
                </c:pt>
                <c:pt idx="2">
                  <c:v>520</c:v>
                </c:pt>
                <c:pt idx="3">
                  <c:v>404</c:v>
                </c:pt>
                <c:pt idx="4">
                  <c:v>1113</c:v>
                </c:pt>
                <c:pt idx="5">
                  <c:v>163</c:v>
                </c:pt>
                <c:pt idx="6">
                  <c:v>169</c:v>
                </c:pt>
                <c:pt idx="7">
                  <c:v>139</c:v>
                </c:pt>
                <c:pt idx="8">
                  <c:v>33</c:v>
                </c:pt>
                <c:pt idx="9">
                  <c:v>391</c:v>
                </c:pt>
                <c:pt idx="10">
                  <c:v>328</c:v>
                </c:pt>
                <c:pt idx="11">
                  <c:v>202</c:v>
                </c:pt>
                <c:pt idx="12">
                  <c:v>241</c:v>
                </c:pt>
                <c:pt idx="13">
                  <c:v>225</c:v>
                </c:pt>
                <c:pt idx="14">
                  <c:v>118</c:v>
                </c:pt>
                <c:pt idx="15">
                  <c:v>83</c:v>
                </c:pt>
                <c:pt idx="16">
                  <c:v>108</c:v>
                </c:pt>
                <c:pt idx="17">
                  <c:v>88</c:v>
                </c:pt>
                <c:pt idx="18">
                  <c:v>79</c:v>
                </c:pt>
                <c:pt idx="19">
                  <c:v>44</c:v>
                </c:pt>
                <c:pt idx="20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49-4C14-A8C4-30FC5D263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6465120"/>
        <c:axId val="556469056"/>
      </c:barChart>
      <c:catAx>
        <c:axId val="55646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6469056"/>
        <c:crosses val="autoZero"/>
        <c:auto val="1"/>
        <c:lblAlgn val="ctr"/>
        <c:lblOffset val="100"/>
        <c:noMultiLvlLbl val="0"/>
      </c:catAx>
      <c:valAx>
        <c:axId val="55646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6465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CO2e emissions (ton/</a:t>
            </a:r>
            <a:r>
              <a:rPr lang="en-US" sz="1800" b="1" i="0" baseline="0" dirty="0" err="1">
                <a:effectLst/>
              </a:rPr>
              <a:t>yr</a:t>
            </a:r>
            <a:r>
              <a:rPr lang="en-US" sz="1800" b="1" i="0" baseline="0" dirty="0">
                <a:effectLst/>
              </a:rPr>
              <a:t>) from top Sector groups </a:t>
            </a:r>
            <a:endParaRPr lang="en-US" dirty="0">
              <a:effectLst/>
            </a:endParaRPr>
          </a:p>
        </c:rich>
      </c:tx>
      <c:layout>
        <c:manualLayout>
          <c:xMode val="edge"/>
          <c:yMode val="edge"/>
          <c:x val="0.23620843474524147"/>
          <c:y val="9.432182607055273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table2!$I$2</c:f>
              <c:strCache>
                <c:ptCount val="1"/>
                <c:pt idx="0">
                  <c:v>CO2e (TON)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table2!$A$3:$A$23</c:f>
              <c:strCache>
                <c:ptCount val="21"/>
                <c:pt idx="0">
                  <c:v>Electric Utilities</c:v>
                </c:pt>
                <c:pt idx="1">
                  <c:v>Petroleum Refining</c:v>
                </c:pt>
                <c:pt idx="2">
                  <c:v>Organic Chemical Manufacturing</c:v>
                </c:pt>
                <c:pt idx="3">
                  <c:v>Iron and Steel Production</c:v>
                </c:pt>
                <c:pt idx="4">
                  <c:v>Landfills</c:v>
                </c:pt>
                <c:pt idx="5">
                  <c:v>Cement Manufacturing</c:v>
                </c:pt>
                <c:pt idx="6">
                  <c:v>Air Transportation</c:v>
                </c:pt>
                <c:pt idx="7">
                  <c:v>Pesticides and Agricultural Chemical Manufacturing</c:v>
                </c:pt>
                <c:pt idx="8">
                  <c:v>Coke Ovens</c:v>
                </c:pt>
                <c:pt idx="9">
                  <c:v>Oil and Gas Production and Distribution</c:v>
                </c:pt>
                <c:pt idx="10">
                  <c:v>Pulp and Paper Industry</c:v>
                </c:pt>
                <c:pt idx="11">
                  <c:v>Waste Incineration</c:v>
                </c:pt>
                <c:pt idx="12">
                  <c:v>Mineral Processing</c:v>
                </c:pt>
                <c:pt idx="13">
                  <c:v>Inorganic Chemical Manufacturing</c:v>
                </c:pt>
                <c:pt idx="14">
                  <c:v>Construction and Related Industries</c:v>
                </c:pt>
                <c:pt idx="15">
                  <c:v>Polymers and Resins Production</c:v>
                </c:pt>
                <c:pt idx="16">
                  <c:v>Business Activities</c:v>
                </c:pt>
                <c:pt idx="17">
                  <c:v>Food Products Manufacturing</c:v>
                </c:pt>
                <c:pt idx="18">
                  <c:v>Mining Activities</c:v>
                </c:pt>
                <c:pt idx="19">
                  <c:v>Non-Ferrous Metals Production</c:v>
                </c:pt>
                <c:pt idx="20">
                  <c:v>Waste Treatment and Disposal</c:v>
                </c:pt>
              </c:strCache>
            </c:strRef>
          </c:cat>
          <c:val>
            <c:numRef>
              <c:f>table2!$I$3:$I$23</c:f>
              <c:numCache>
                <c:formatCode>0</c:formatCode>
                <c:ptCount val="21"/>
                <c:pt idx="0">
                  <c:v>485754073.39992809</c:v>
                </c:pt>
                <c:pt idx="1">
                  <c:v>95097997.613732889</c:v>
                </c:pt>
                <c:pt idx="2">
                  <c:v>82521408.47430639</c:v>
                </c:pt>
                <c:pt idx="3">
                  <c:v>33030867.61199474</c:v>
                </c:pt>
                <c:pt idx="4">
                  <c:v>28651639.037148785</c:v>
                </c:pt>
                <c:pt idx="5">
                  <c:v>27859267.62069976</c:v>
                </c:pt>
                <c:pt idx="6">
                  <c:v>18485626.988190737</c:v>
                </c:pt>
                <c:pt idx="7">
                  <c:v>18233480.21298974</c:v>
                </c:pt>
                <c:pt idx="8">
                  <c:v>14570119.245172676</c:v>
                </c:pt>
                <c:pt idx="9">
                  <c:v>12342770.65010236</c:v>
                </c:pt>
                <c:pt idx="10">
                  <c:v>10517197.21912265</c:v>
                </c:pt>
                <c:pt idx="11">
                  <c:v>9825912.8829930332</c:v>
                </c:pt>
                <c:pt idx="12">
                  <c:v>8364045.7709224513</c:v>
                </c:pt>
                <c:pt idx="13">
                  <c:v>5231826.3359826216</c:v>
                </c:pt>
                <c:pt idx="14">
                  <c:v>5161734.6425761282</c:v>
                </c:pt>
                <c:pt idx="15">
                  <c:v>4612128.375231375</c:v>
                </c:pt>
                <c:pt idx="16">
                  <c:v>3506487.8326016921</c:v>
                </c:pt>
                <c:pt idx="17">
                  <c:v>3408089.4848861946</c:v>
                </c:pt>
                <c:pt idx="18">
                  <c:v>2184543.3442776981</c:v>
                </c:pt>
                <c:pt idx="19">
                  <c:v>2165692.081720945</c:v>
                </c:pt>
                <c:pt idx="20">
                  <c:v>1901478.4230240178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6B-4579-B1A1-E1FF050D4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9863216"/>
        <c:axId val="529859936"/>
      </c:barChart>
      <c:catAx>
        <c:axId val="52986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9859936"/>
        <c:crosses val="autoZero"/>
        <c:auto val="1"/>
        <c:lblAlgn val="ctr"/>
        <c:lblOffset val="100"/>
        <c:noMultiLvlLbl val="0"/>
      </c:catAx>
      <c:valAx>
        <c:axId val="529859936"/>
        <c:scaling>
          <c:orientation val="minMax"/>
          <c:max val="125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86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199DC5-E0E8-41DB-95ED-516A794133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57080F-ECBC-4A40-B667-F6C93C33CA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E5AED-C528-4CA2-A5F1-D8D6738173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EE382-5C9D-4960-BB9C-092552407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BB360-5525-4E44-BC5B-6DB57C670D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16EA2-F6CE-498B-A1B6-BA5BBDD39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90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5B47F-577F-497A-AA60-BAA59A43D53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932F-FBD6-4440-AC0F-3B3D67F5C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8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AD92F-F22A-4727-B555-C340A4DD36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807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46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64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150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75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896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06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7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65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32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47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135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4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171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099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0131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970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141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5851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0475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267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468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852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619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4101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21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144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7086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740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2B698-0BE7-4873-91D4-3CBAF01F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54" y="2462657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3999" y="1"/>
            <a:ext cx="9144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Analysis Tool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Development: Status Update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33988" y="5643389"/>
            <a:ext cx="9144000" cy="104644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HEID/AQAD Briefing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March 23, 2021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Carey Jang &amp; Beth Landis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1725536" y="1927595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Viewer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4794747" y="1907748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2D98-6667-45ED-BC1D-D1BD6AC7DC74}"/>
              </a:ext>
            </a:extLst>
          </p:cNvPr>
          <p:cNvSpPr txBox="1"/>
          <p:nvPr/>
        </p:nvSpPr>
        <p:spPr>
          <a:xfrm>
            <a:off x="7824410" y="1916892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Query Module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150921-0BB7-4FC2-B610-E15BFC9B0149}"/>
              </a:ext>
            </a:extLst>
          </p:cNvPr>
          <p:cNvSpPr/>
          <p:nvPr/>
        </p:nvSpPr>
        <p:spPr>
          <a:xfrm>
            <a:off x="2036064" y="2761488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BFDB7-CA98-430A-BECF-07FA96CCC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4686004" y="2456251"/>
            <a:ext cx="2839968" cy="210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1954136" y="4657809"/>
            <a:ext cx="857672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微软雅黑"/>
              </a:rPr>
              <a:t>“NEXUS 1.5” </a:t>
            </a:r>
            <a:r>
              <a:rPr lang="en-US" b="1" dirty="0">
                <a:solidFill>
                  <a:prstClr val="black"/>
                </a:solidFill>
                <a:latin typeface="Calibri"/>
                <a:ea typeface="微软雅黑"/>
              </a:rPr>
              <a:t>available on OAQPS’s Shared Drive at:  </a:t>
            </a:r>
            <a:r>
              <a:rPr lang="en-US" b="1" dirty="0">
                <a:solidFill>
                  <a:srgbClr val="0000FF"/>
                </a:solidFill>
                <a:latin typeface="Calibri"/>
                <a:ea typeface="微软雅黑"/>
              </a:rPr>
              <a:t>“</a:t>
            </a:r>
            <a:r>
              <a:rPr lang="en-US" b="1" i="1" dirty="0">
                <a:solidFill>
                  <a:srgbClr val="0000FF"/>
                </a:solidFill>
                <a:latin typeface="Calibri"/>
                <a:ea typeface="微软雅黑"/>
              </a:rPr>
              <a:t>G:\SHARE\NEXUS\NEXUS 1.5\”</a:t>
            </a:r>
          </a:p>
          <a:p>
            <a:pPr defTabSz="914400" fontAlgn="base"/>
            <a:r>
              <a:rPr lang="en-US" sz="2000" dirty="0">
                <a:solidFill>
                  <a:prstClr val="black"/>
                </a:solidFill>
                <a:latin typeface="Calibri"/>
                <a:ea typeface="微软雅黑"/>
              </a:rPr>
              <a:t>   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or at EPA’s new FTP site:</a:t>
            </a:r>
            <a:r>
              <a:rPr lang="en-US" sz="2400" i="1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lang="en-US" i="1" u="sng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ftp://newftp.epa.gov/aqmg/cjang/NEXUS/NEXUS 1.5/</a:t>
            </a:r>
            <a:endParaRPr lang="en-US" sz="2000" i="1" u="sng" dirty="0">
              <a:solidFill>
                <a:srgbClr val="0000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endParaRPr lang="en-US" b="1" i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F4EF2-74E0-4A32-B5D3-BB0C08D99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476" y="2478994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14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Chicago CBSA: US Steel Gary Works &amp; EJ Screening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5A19D3-7502-42FA-82F3-02C0AD81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06" y="864940"/>
            <a:ext cx="8591550" cy="3733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44855F-BC47-4852-AAB8-177B6E833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38" t="16067" b="5908"/>
          <a:stretch/>
        </p:blipFill>
        <p:spPr>
          <a:xfrm>
            <a:off x="129741" y="4726136"/>
            <a:ext cx="3941083" cy="1926973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B713E24-7D5E-4EFD-8148-6F2946646E9D}"/>
              </a:ext>
            </a:extLst>
          </p:cNvPr>
          <p:cNvSpPr txBox="1"/>
          <p:nvPr/>
        </p:nvSpPr>
        <p:spPr>
          <a:xfrm>
            <a:off x="271159" y="6493162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Demographic Index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303417C-1742-4ACC-9E0F-435773F9D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4" t="16209" b="5627"/>
          <a:stretch/>
        </p:blipFill>
        <p:spPr>
          <a:xfrm>
            <a:off x="4160988" y="4759589"/>
            <a:ext cx="3909600" cy="192697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9830213-1718-4F4B-B912-4E160A047111}"/>
              </a:ext>
            </a:extLst>
          </p:cNvPr>
          <p:cNvSpPr txBox="1"/>
          <p:nvPr/>
        </p:nvSpPr>
        <p:spPr>
          <a:xfrm>
            <a:off x="445127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People of Color Population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D3EB3FA-EA74-471E-B6B8-334B7B1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06" t="16162" b="5944"/>
          <a:stretch/>
        </p:blipFill>
        <p:spPr>
          <a:xfrm>
            <a:off x="8181422" y="4759589"/>
            <a:ext cx="3941084" cy="193165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0AC7B08-5E2E-4362-866B-768421B75F76}"/>
              </a:ext>
            </a:extLst>
          </p:cNvPr>
          <p:cNvSpPr txBox="1"/>
          <p:nvPr/>
        </p:nvSpPr>
        <p:spPr>
          <a:xfrm>
            <a:off x="829413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Income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3D5C2CC-68D0-413E-8A80-9B8A22306811}"/>
              </a:ext>
            </a:extLst>
          </p:cNvPr>
          <p:cNvGrpSpPr/>
          <p:nvPr/>
        </p:nvGrpSpPr>
        <p:grpSpPr>
          <a:xfrm>
            <a:off x="2290486" y="5088696"/>
            <a:ext cx="187642" cy="318499"/>
            <a:chOff x="819225" y="2208944"/>
            <a:chExt cx="208191" cy="416912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2799C60-2FDB-4529-A732-6E193DFF676E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C4AF63A5-21D0-44DE-B18B-373506292D4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09472E2-0957-4DDE-B0F5-801D6778F234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3006144-16CF-4ED4-891C-707119C80690}"/>
              </a:ext>
            </a:extLst>
          </p:cNvPr>
          <p:cNvGrpSpPr/>
          <p:nvPr/>
        </p:nvGrpSpPr>
        <p:grpSpPr>
          <a:xfrm>
            <a:off x="10309287" y="5100139"/>
            <a:ext cx="187642" cy="318499"/>
            <a:chOff x="819225" y="2208944"/>
            <a:chExt cx="208191" cy="41691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8ECD9E6-AAEA-4FC9-90CB-59B87174E63F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CDCF1ACB-A890-4C86-B8E7-6AAEA0068BD3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EACE1D0-5044-4C7B-B306-20832AAA85C5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F2299BD-CF7C-41CF-8D7C-786B3E557C68}"/>
              </a:ext>
            </a:extLst>
          </p:cNvPr>
          <p:cNvGrpSpPr/>
          <p:nvPr/>
        </p:nvGrpSpPr>
        <p:grpSpPr>
          <a:xfrm>
            <a:off x="6262290" y="5100139"/>
            <a:ext cx="187642" cy="318499"/>
            <a:chOff x="819225" y="2208944"/>
            <a:chExt cx="208191" cy="416912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7028856-D7D4-44FA-BD3A-523DA5A2B92C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59A3FAF7-4464-4346-883B-22608E62B1E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9E6B252-55D5-494C-BF02-E843159C26A3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973FE079-F081-441E-A915-43482A7C6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4365" y="1573414"/>
            <a:ext cx="1800225" cy="27432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4513C79-45DE-4D78-B535-F7BE0F7641A3}"/>
              </a:ext>
            </a:extLst>
          </p:cNvPr>
          <p:cNvSpPr txBox="1"/>
          <p:nvPr/>
        </p:nvSpPr>
        <p:spPr>
          <a:xfrm>
            <a:off x="9835589" y="981307"/>
            <a:ext cx="210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National Percentiles</a:t>
            </a:r>
          </a:p>
        </p:txBody>
      </p:sp>
      <p:sp>
        <p:nvSpPr>
          <p:cNvPr id="92" name="Slide Number Placeholder 1">
            <a:extLst>
              <a:ext uri="{FF2B5EF4-FFF2-40B4-BE49-F238E27FC236}">
                <a16:creationId xmlns:a16="http://schemas.microsoft.com/office/drawing/2014/main" id="{BB3EA0B1-878B-431E-9CDB-4A6F5E3AA5A2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EFB3B-29B3-4EE2-904F-02A96C56F8CF}"/>
              </a:ext>
            </a:extLst>
          </p:cNvPr>
          <p:cNvSpPr txBox="1"/>
          <p:nvPr/>
        </p:nvSpPr>
        <p:spPr>
          <a:xfrm>
            <a:off x="7805887" y="885064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B3D92CA-9937-4FA7-8B9A-78F5C2069936}"/>
              </a:ext>
            </a:extLst>
          </p:cNvPr>
          <p:cNvSpPr txBox="1"/>
          <p:nvPr/>
        </p:nvSpPr>
        <p:spPr>
          <a:xfrm>
            <a:off x="129741" y="4723137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7CBE84A-4EA0-4D01-A0C6-0FBE90F8C9B4}"/>
              </a:ext>
            </a:extLst>
          </p:cNvPr>
          <p:cNvSpPr txBox="1"/>
          <p:nvPr/>
        </p:nvSpPr>
        <p:spPr>
          <a:xfrm>
            <a:off x="4160988" y="4759589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A99C287-A602-4C89-9DD8-141892A5BBED}"/>
              </a:ext>
            </a:extLst>
          </p:cNvPr>
          <p:cNvSpPr txBox="1"/>
          <p:nvPr/>
        </p:nvSpPr>
        <p:spPr>
          <a:xfrm>
            <a:off x="8160752" y="475509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</p:spTree>
    <p:extLst>
      <p:ext uri="{BB962C8B-B14F-4D97-AF65-F5344CB8AC3E}">
        <p14:creationId xmlns:p14="http://schemas.microsoft.com/office/powerpoint/2010/main" val="1420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2AD6020A-5576-4CCD-8EEB-5EFBE880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62" y="828454"/>
            <a:ext cx="9018253" cy="5992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126" y="65882"/>
            <a:ext cx="8229600" cy="669103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Example of Multi-Pollutant Proximity Analysis Module: </a:t>
            </a:r>
            <a:r>
              <a:rPr lang="en-US" altLang="zh-CN" sz="2400" dirty="0">
                <a:solidFill>
                  <a:srgbClr val="FFFF00"/>
                </a:solidFill>
              </a:rPr>
              <a:t>Spatial Analysis </a:t>
            </a:r>
            <a:endParaRPr lang="zh-CN" altLang="en-US" sz="2400" dirty="0">
              <a:solidFill>
                <a:srgbClr val="FFC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3987642" y="7152793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A52F0FCA-4207-4B16-9B48-8A3118377D63}"/>
              </a:ext>
            </a:extLst>
          </p:cNvPr>
          <p:cNvSpPr/>
          <p:nvPr/>
        </p:nvSpPr>
        <p:spPr bwMode="auto">
          <a:xfrm>
            <a:off x="4670345" y="2032171"/>
            <a:ext cx="3182111" cy="2800906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D6380-9E7E-4871-8935-9D308B7AF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028"/>
          <a:stretch/>
        </p:blipFill>
        <p:spPr>
          <a:xfrm>
            <a:off x="4473504" y="5122085"/>
            <a:ext cx="6106000" cy="11741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691BF3-5FA0-408F-A462-6B98FC7160B6}"/>
              </a:ext>
            </a:extLst>
          </p:cNvPr>
          <p:cNvSpPr/>
          <p:nvPr/>
        </p:nvSpPr>
        <p:spPr bwMode="auto">
          <a:xfrm flipV="1">
            <a:off x="4446072" y="6253771"/>
            <a:ext cx="6106000" cy="45719"/>
          </a:xfrm>
          <a:prstGeom prst="rect">
            <a:avLst/>
          </a:prstGeom>
          <a:solidFill>
            <a:schemeClr val="bg2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20978B-1ABA-4B95-8BB1-F4DE170A2154}"/>
              </a:ext>
            </a:extLst>
          </p:cNvPr>
          <p:cNvSpPr/>
          <p:nvPr/>
        </p:nvSpPr>
        <p:spPr>
          <a:xfrm>
            <a:off x="4455216" y="5116261"/>
            <a:ext cx="6121998" cy="369332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4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Proximity-based Source/Sector Multi-Pollutant Risk &amp; EJ Analysis  </a:t>
            </a:r>
            <a:r>
              <a:rPr lang="en-US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en-US" sz="14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74655-35C0-4A1D-B93B-59DA2AC47F31}"/>
              </a:ext>
            </a:extLst>
          </p:cNvPr>
          <p:cNvSpPr/>
          <p:nvPr/>
        </p:nvSpPr>
        <p:spPr>
          <a:xfrm>
            <a:off x="6164927" y="5493852"/>
            <a:ext cx="1287329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1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Spatial Analysis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D36652-9C01-4B4B-B051-9238FE158AB7}"/>
              </a:ext>
            </a:extLst>
          </p:cNvPr>
          <p:cNvSpPr/>
          <p:nvPr/>
        </p:nvSpPr>
        <p:spPr bwMode="auto">
          <a:xfrm>
            <a:off x="7744864" y="6069890"/>
            <a:ext cx="201168" cy="168973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CD7749-26CB-4576-8C94-FA0794EFCF1C}"/>
              </a:ext>
            </a:extLst>
          </p:cNvPr>
          <p:cNvSpPr txBox="1"/>
          <p:nvPr/>
        </p:nvSpPr>
        <p:spPr>
          <a:xfrm>
            <a:off x="4426325" y="5765057"/>
            <a:ext cx="720184" cy="5311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EJ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Indicators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287EC6-8878-460E-9728-E1FCA6B30FF6}"/>
              </a:ext>
            </a:extLst>
          </p:cNvPr>
          <p:cNvSpPr txBox="1"/>
          <p:nvPr/>
        </p:nvSpPr>
        <p:spPr>
          <a:xfrm>
            <a:off x="5891502" y="5779380"/>
            <a:ext cx="666780" cy="483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Climate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Risk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7E2E3A-F397-474A-95F9-03129425AEE4}"/>
              </a:ext>
            </a:extLst>
          </p:cNvPr>
          <p:cNvSpPr/>
          <p:nvPr/>
        </p:nvSpPr>
        <p:spPr bwMode="auto">
          <a:xfrm>
            <a:off x="5111393" y="6069889"/>
            <a:ext cx="809001" cy="2093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A579B7-381D-459B-9F0D-948F196E2173}"/>
              </a:ext>
            </a:extLst>
          </p:cNvPr>
          <p:cNvSpPr/>
          <p:nvPr/>
        </p:nvSpPr>
        <p:spPr bwMode="auto">
          <a:xfrm>
            <a:off x="6491830" y="6127951"/>
            <a:ext cx="960299" cy="1586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8E3F3F9-9D75-4DEA-AE6B-0B6427C0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413" y="1093866"/>
            <a:ext cx="1827575" cy="257395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07FA197-7AED-4165-AE0D-5493E826BFB8}"/>
              </a:ext>
            </a:extLst>
          </p:cNvPr>
          <p:cNvGrpSpPr/>
          <p:nvPr/>
        </p:nvGrpSpPr>
        <p:grpSpPr>
          <a:xfrm>
            <a:off x="6055346" y="3228838"/>
            <a:ext cx="425089" cy="438979"/>
            <a:chOff x="5461807" y="2841435"/>
            <a:chExt cx="537827" cy="537827"/>
          </a:xfrm>
        </p:grpSpPr>
        <p:pic>
          <p:nvPicPr>
            <p:cNvPr id="37" name="Graphic 36" descr="Water">
              <a:extLst>
                <a:ext uri="{FF2B5EF4-FFF2-40B4-BE49-F238E27FC236}">
                  <a16:creationId xmlns:a16="http://schemas.microsoft.com/office/drawing/2014/main" id="{25229B63-1865-4FA4-A2EB-8216C5B5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DB44E79-A456-47E5-97E5-F3B35FC70171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dirty="0">
                <a:ln>
                  <a:solidFill>
                    <a:srgbClr val="000000"/>
                  </a:solidFill>
                </a:ln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6DC3706-C353-463B-946A-AC7515AABABE}"/>
              </a:ext>
            </a:extLst>
          </p:cNvPr>
          <p:cNvSpPr/>
          <p:nvPr/>
        </p:nvSpPr>
        <p:spPr bwMode="auto">
          <a:xfrm>
            <a:off x="6261401" y="5483290"/>
            <a:ext cx="1190727" cy="30204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24B286-7F17-4812-85AE-3DB5EACA6C5F}"/>
              </a:ext>
            </a:extLst>
          </p:cNvPr>
          <p:cNvSpPr/>
          <p:nvPr/>
        </p:nvSpPr>
        <p:spPr bwMode="auto">
          <a:xfrm>
            <a:off x="7479560" y="5826639"/>
            <a:ext cx="3055839" cy="484497"/>
          </a:xfrm>
          <a:prstGeom prst="rect">
            <a:avLst/>
          </a:prstGeom>
          <a:solidFill>
            <a:schemeClr val="bg2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ABA552D-5313-4D09-B1BB-EC878CD505B4}"/>
              </a:ext>
            </a:extLst>
          </p:cNvPr>
          <p:cNvSpPr/>
          <p:nvPr/>
        </p:nvSpPr>
        <p:spPr>
          <a:xfrm>
            <a:off x="5038241" y="5826638"/>
            <a:ext cx="699871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Minority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4DC6B8-05D7-4F9E-AD8E-197D8CBFF4E0}"/>
              </a:ext>
            </a:extLst>
          </p:cNvPr>
          <p:cNvSpPr/>
          <p:nvPr/>
        </p:nvSpPr>
        <p:spPr>
          <a:xfrm>
            <a:off x="6491830" y="5852018"/>
            <a:ext cx="699871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Fire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878FB0-0D10-418A-92F6-2C4EE4AE07A5}"/>
              </a:ext>
            </a:extLst>
          </p:cNvPr>
          <p:cNvSpPr/>
          <p:nvPr/>
        </p:nvSpPr>
        <p:spPr>
          <a:xfrm>
            <a:off x="4439842" y="5503446"/>
            <a:ext cx="1823258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100" b="1" kern="100" dirty="0">
                <a:solidFill>
                  <a:srgbClr val="00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Source/Sector Analysis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2B95549-029C-4C97-A540-CDEEAB26F075}"/>
              </a:ext>
            </a:extLst>
          </p:cNvPr>
          <p:cNvSpPr/>
          <p:nvPr/>
        </p:nvSpPr>
        <p:spPr>
          <a:xfrm>
            <a:off x="7488705" y="5512590"/>
            <a:ext cx="119072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765D253-0200-44A9-B208-8537C4A4995D}"/>
              </a:ext>
            </a:extLst>
          </p:cNvPr>
          <p:cNvGrpSpPr/>
          <p:nvPr/>
        </p:nvGrpSpPr>
        <p:grpSpPr>
          <a:xfrm>
            <a:off x="2035442" y="1055003"/>
            <a:ext cx="1785843" cy="3773904"/>
            <a:chOff x="211229" y="2168020"/>
            <a:chExt cx="1785843" cy="37739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86B0F77-466C-4F8A-A2D4-831B2D4F1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9999" t="44360" r="50471" b="1"/>
            <a:stretch/>
          </p:blipFill>
          <p:spPr>
            <a:xfrm>
              <a:off x="211229" y="2186308"/>
              <a:ext cx="1785842" cy="37556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077FFE0-B798-4F72-A12D-644DA0F39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9998" t="48194" r="60714" b="36905"/>
            <a:stretch/>
          </p:blipFill>
          <p:spPr>
            <a:xfrm>
              <a:off x="335250" y="3844626"/>
              <a:ext cx="849322" cy="10779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1B45A28-29DD-40D0-993A-B52C06ACC093}"/>
                </a:ext>
              </a:extLst>
            </p:cNvPr>
            <p:cNvSpPr/>
            <p:nvPr/>
          </p:nvSpPr>
          <p:spPr>
            <a:xfrm>
              <a:off x="335250" y="3497366"/>
              <a:ext cx="135966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Climate Risks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5C949FC-A241-4C18-9D1D-8E1EE010C580}"/>
                </a:ext>
              </a:extLst>
            </p:cNvPr>
            <p:cNvSpPr/>
            <p:nvPr/>
          </p:nvSpPr>
          <p:spPr>
            <a:xfrm>
              <a:off x="303819" y="2168020"/>
              <a:ext cx="1090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Air Quality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84B875A-753C-40DD-A805-52D5A79E20A0}"/>
                </a:ext>
              </a:extLst>
            </p:cNvPr>
            <p:cNvSpPr/>
            <p:nvPr/>
          </p:nvSpPr>
          <p:spPr>
            <a:xfrm>
              <a:off x="544420" y="2492507"/>
              <a:ext cx="1452651" cy="907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PM2.5 risk</a:t>
              </a:r>
            </a:p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O3 risk</a:t>
              </a:r>
            </a:p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Air Toxics risk</a:t>
              </a:r>
            </a:p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Cancer risk</a:t>
              </a:r>
            </a:p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Non-Cancer risk</a:t>
              </a: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C910B22-3D9D-4DE5-8054-06270B403110}"/>
                </a:ext>
              </a:extLst>
            </p:cNvPr>
            <p:cNvSpPr/>
            <p:nvPr/>
          </p:nvSpPr>
          <p:spPr>
            <a:xfrm>
              <a:off x="668442" y="3899491"/>
              <a:ext cx="1328630" cy="1100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Flood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Fire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Sea Level Rise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Heat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Disease</a:t>
              </a:r>
            </a:p>
            <a:p>
              <a:pPr defTabSz="914400">
                <a:defRPr/>
              </a:pP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D936632-0D28-4033-ACFC-D1075D855BAD}"/>
                </a:ext>
              </a:extLst>
            </p:cNvPr>
            <p:cNvSpPr/>
            <p:nvPr/>
          </p:nvSpPr>
          <p:spPr>
            <a:xfrm>
              <a:off x="298673" y="4932557"/>
              <a:ext cx="166182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defTabSz="914400">
                <a:defRPr/>
              </a:pP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47F7365-31C3-471B-8AB7-E6EB094B8A6C}"/>
              </a:ext>
            </a:extLst>
          </p:cNvPr>
          <p:cNvGrpSpPr/>
          <p:nvPr/>
        </p:nvGrpSpPr>
        <p:grpSpPr>
          <a:xfrm>
            <a:off x="2025920" y="2377241"/>
            <a:ext cx="1785843" cy="3773904"/>
            <a:chOff x="211229" y="2168020"/>
            <a:chExt cx="1785843" cy="3773904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3B2D9C0-E82D-4F01-90E8-CCDE2ADB3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9999" t="44360" r="50471" b="1"/>
            <a:stretch/>
          </p:blipFill>
          <p:spPr>
            <a:xfrm>
              <a:off x="211229" y="2186308"/>
              <a:ext cx="1785842" cy="37556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A68E7F1-E784-491F-A300-80D03626D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9998" t="48194" r="60714" b="36905"/>
            <a:stretch/>
          </p:blipFill>
          <p:spPr>
            <a:xfrm>
              <a:off x="335250" y="3844626"/>
              <a:ext cx="849322" cy="10779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69C08D0-6543-414A-871C-7179CC3CE860}"/>
                </a:ext>
              </a:extLst>
            </p:cNvPr>
            <p:cNvSpPr/>
            <p:nvPr/>
          </p:nvSpPr>
          <p:spPr>
            <a:xfrm>
              <a:off x="335250" y="3497366"/>
              <a:ext cx="135966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Climate Risks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48E1E5D-10BE-4143-9954-C83F71008D76}"/>
                </a:ext>
              </a:extLst>
            </p:cNvPr>
            <p:cNvSpPr/>
            <p:nvPr/>
          </p:nvSpPr>
          <p:spPr>
            <a:xfrm>
              <a:off x="303819" y="2168020"/>
              <a:ext cx="130837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EJ Indicators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1F1D8EE-E673-4A24-B51B-C2AD92622D93}"/>
                </a:ext>
              </a:extLst>
            </p:cNvPr>
            <p:cNvSpPr/>
            <p:nvPr/>
          </p:nvSpPr>
          <p:spPr>
            <a:xfrm>
              <a:off x="544420" y="2492507"/>
              <a:ext cx="1452651" cy="938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Population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Minority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Income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Education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Language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51B1891-4034-4CFA-8E0B-869726B951BC}"/>
                </a:ext>
              </a:extLst>
            </p:cNvPr>
            <p:cNvSpPr/>
            <p:nvPr/>
          </p:nvSpPr>
          <p:spPr>
            <a:xfrm>
              <a:off x="668442" y="3899491"/>
              <a:ext cx="1328630" cy="1100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Flood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Fire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Sea Level Rise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Heat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Disease</a:t>
              </a:r>
            </a:p>
            <a:p>
              <a:pPr defTabSz="914400">
                <a:defRPr/>
              </a:pP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EF834B3-9C09-4D1B-A7DE-2553D30FB20B}"/>
                </a:ext>
              </a:extLst>
            </p:cNvPr>
            <p:cNvSpPr/>
            <p:nvPr/>
          </p:nvSpPr>
          <p:spPr>
            <a:xfrm>
              <a:off x="298673" y="4932557"/>
              <a:ext cx="166182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defTabSz="914400">
                <a:defRPr/>
              </a:pP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43" name="Slide Number Placeholder 1">
            <a:extLst>
              <a:ext uri="{FF2B5EF4-FFF2-40B4-BE49-F238E27FC236}">
                <a16:creationId xmlns:a16="http://schemas.microsoft.com/office/drawing/2014/main" id="{E4665400-5ED0-423E-93A3-0A1135CDAB1D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63749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A76BD74A-0AD4-4FFB-B560-8B7E9CD3BEA4}"/>
              </a:ext>
            </a:extLst>
          </p:cNvPr>
          <p:cNvSpPr txBox="1">
            <a:spLocks/>
          </p:cNvSpPr>
          <p:nvPr/>
        </p:nvSpPr>
        <p:spPr bwMode="auto">
          <a:xfrm>
            <a:off x="647699" y="74075"/>
            <a:ext cx="10925175" cy="6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lvl="0">
              <a:defRPr/>
            </a:pPr>
            <a:r>
              <a:rPr lang="en-US" sz="2800" dirty="0">
                <a:solidFill>
                  <a:srgbClr val="FFFF00"/>
                </a:solidFill>
              </a:rPr>
              <a:t>Multi-pollutant Screening Proximity Analysis in NEXUS: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Example Chart</a:t>
            </a:r>
            <a:endParaRPr lang="zh-CN" altLang="en-US" sz="2800" kern="0" dirty="0">
              <a:solidFill>
                <a:srgbClr val="FFFF00"/>
              </a:solidFill>
              <a:latin typeface="微软雅黑"/>
              <a:ea typeface="微软雅黑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C56059-6E73-4A41-8F01-5935C29E7BA4}"/>
              </a:ext>
            </a:extLst>
          </p:cNvPr>
          <p:cNvGrpSpPr/>
          <p:nvPr/>
        </p:nvGrpSpPr>
        <p:grpSpPr>
          <a:xfrm>
            <a:off x="3169920" y="1035038"/>
            <a:ext cx="7545399" cy="5305475"/>
            <a:chOff x="938784" y="745350"/>
            <a:chExt cx="8264851" cy="56282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FFCA284-735A-4471-9850-FC285259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784" y="937992"/>
              <a:ext cx="8066881" cy="538051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6CA807-5A5C-4924-8034-68827C5BB9B1}"/>
                </a:ext>
              </a:extLst>
            </p:cNvPr>
            <p:cNvCxnSpPr/>
            <p:nvPr/>
          </p:nvCxnSpPr>
          <p:spPr bwMode="auto">
            <a:xfrm>
              <a:off x="2862072" y="5094268"/>
              <a:ext cx="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84A689-EAF8-4ED7-B733-7717143C2A70}"/>
                </a:ext>
              </a:extLst>
            </p:cNvPr>
            <p:cNvSpPr/>
            <p:nvPr/>
          </p:nvSpPr>
          <p:spPr>
            <a:xfrm>
              <a:off x="1435608" y="5883872"/>
              <a:ext cx="7671816" cy="48975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2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    Within Radius     County avg.         State avg.       EPA region avg.     Nation avg.     Sector Group avg.</a:t>
              </a:r>
            </a:p>
            <a:p>
              <a:pPr defTabSz="914400">
                <a:defRPr/>
              </a:pPr>
              <a:r>
                <a:rPr lang="en-US" sz="12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         of Facility					   (Within Radius)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D209C9-B360-45AD-930F-9D139956D480}"/>
                </a:ext>
              </a:extLst>
            </p:cNvPr>
            <p:cNvSpPr/>
            <p:nvPr/>
          </p:nvSpPr>
          <p:spPr>
            <a:xfrm>
              <a:off x="1551432" y="745350"/>
              <a:ext cx="7114032" cy="62035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600" b="1" u="sng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Facility</a:t>
              </a:r>
              <a:r>
                <a:rPr lang="en-US" sz="16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: </a:t>
              </a:r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American Synthesis Rubber Co., Louisville, KY</a:t>
              </a:r>
              <a:r>
                <a:rPr lang="en-US" sz="16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                         </a:t>
              </a:r>
            </a:p>
            <a:p>
              <a:pPr algn="ctr" defTabSz="914400">
                <a:defRPr/>
              </a:pPr>
              <a:r>
                <a:rPr lang="en-US" sz="1600" b="1" u="sng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Sector Group</a:t>
              </a:r>
              <a:r>
                <a:rPr lang="en-US" sz="1600" b="1" kern="1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: </a:t>
              </a:r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Polymers and Resins Production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7F7204-6F9D-4D2D-91CD-1762EEE3A1FB}"/>
                </a:ext>
              </a:extLst>
            </p:cNvPr>
            <p:cNvCxnSpPr/>
            <p:nvPr/>
          </p:nvCxnSpPr>
          <p:spPr bwMode="auto">
            <a:xfrm>
              <a:off x="7348728" y="1463085"/>
              <a:ext cx="0" cy="433805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48485B-8B05-4B72-B1BC-FACA57E6C0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22120" y="3352053"/>
              <a:ext cx="677265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CA6A4E3-64FD-4299-BDAD-F247D51F150E}"/>
                </a:ext>
              </a:extLst>
            </p:cNvPr>
            <p:cNvSpPr/>
            <p:nvPr/>
          </p:nvSpPr>
          <p:spPr>
            <a:xfrm>
              <a:off x="8369547" y="2901349"/>
              <a:ext cx="834088" cy="12407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1400" b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Nation </a:t>
              </a:r>
            </a:p>
            <a:p>
              <a:pPr algn="ctr" defTabSz="914400">
                <a:defRPr/>
              </a:pPr>
              <a:r>
                <a:rPr lang="en-US" sz="1400" b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avg. (%tile)</a:t>
              </a:r>
            </a:p>
            <a:p>
              <a:pPr algn="ctr" defTabSz="914400">
                <a:defRPr/>
              </a:pPr>
              <a:endParaRPr lang="en-US" sz="14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ctr" defTabSz="914400">
                <a:defRPr/>
              </a:pPr>
              <a:r>
                <a:rPr lang="en-US" sz="1400" b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endParaRPr lang="en-US" sz="1400" dirty="0">
                <a:solidFill>
                  <a:srgbClr val="0000FF"/>
                </a:solidFill>
                <a:latin typeface="微软雅黑"/>
                <a:ea typeface="微软雅黑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E7545CA-3BCF-469F-8A2B-90E4392937E5}"/>
              </a:ext>
            </a:extLst>
          </p:cNvPr>
          <p:cNvGrpSpPr/>
          <p:nvPr/>
        </p:nvGrpSpPr>
        <p:grpSpPr>
          <a:xfrm>
            <a:off x="1744752" y="1022650"/>
            <a:ext cx="1785843" cy="3773904"/>
            <a:chOff x="211229" y="2168020"/>
            <a:chExt cx="1785843" cy="37739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04190DC-9072-4E80-9CA1-B2B88D299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999" t="44360" r="50471" b="1"/>
            <a:stretch/>
          </p:blipFill>
          <p:spPr>
            <a:xfrm>
              <a:off x="211229" y="2186308"/>
              <a:ext cx="1785842" cy="37556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C66328B-508F-44E0-854C-0CC490AA4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998" t="48194" r="60714" b="36905"/>
            <a:stretch/>
          </p:blipFill>
          <p:spPr>
            <a:xfrm>
              <a:off x="335250" y="3844626"/>
              <a:ext cx="849322" cy="10779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0F367D5-79C3-4147-A99C-BC2F11CD852E}"/>
                </a:ext>
              </a:extLst>
            </p:cNvPr>
            <p:cNvSpPr/>
            <p:nvPr/>
          </p:nvSpPr>
          <p:spPr>
            <a:xfrm>
              <a:off x="335250" y="3497366"/>
              <a:ext cx="135966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Climate Risks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FD7CFB3-FD85-4F6A-8A4B-8FACA434F6C9}"/>
                </a:ext>
              </a:extLst>
            </p:cNvPr>
            <p:cNvSpPr/>
            <p:nvPr/>
          </p:nvSpPr>
          <p:spPr>
            <a:xfrm>
              <a:off x="303819" y="2168020"/>
              <a:ext cx="1090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Air Quality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B7C60C3-0234-4536-A296-CE330190A4F4}"/>
                </a:ext>
              </a:extLst>
            </p:cNvPr>
            <p:cNvSpPr/>
            <p:nvPr/>
          </p:nvSpPr>
          <p:spPr>
            <a:xfrm>
              <a:off x="544420" y="2492507"/>
              <a:ext cx="1452651" cy="907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PM2.5 risk</a:t>
              </a:r>
            </a:p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O3 risk</a:t>
              </a:r>
            </a:p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Air Toxics risk</a:t>
              </a:r>
            </a:p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Cancer risk</a:t>
              </a:r>
            </a:p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Non-Cancer risk</a:t>
              </a: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07D0763-8501-47F5-8148-63C7764053C7}"/>
                </a:ext>
              </a:extLst>
            </p:cNvPr>
            <p:cNvSpPr/>
            <p:nvPr/>
          </p:nvSpPr>
          <p:spPr>
            <a:xfrm>
              <a:off x="668442" y="3899491"/>
              <a:ext cx="1328630" cy="1100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Flood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Fire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Sea Level Rise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Heat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Disease</a:t>
              </a:r>
            </a:p>
            <a:p>
              <a:pPr defTabSz="914400">
                <a:defRPr/>
              </a:pP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1945599-066D-42A8-A708-5E11AC5140A5}"/>
                </a:ext>
              </a:extLst>
            </p:cNvPr>
            <p:cNvSpPr/>
            <p:nvPr/>
          </p:nvSpPr>
          <p:spPr>
            <a:xfrm>
              <a:off x="298673" y="4932557"/>
              <a:ext cx="166182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defTabSz="914400">
                <a:defRPr/>
              </a:pP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05846C-6F17-4E5B-B164-5277B15A92FF}"/>
              </a:ext>
            </a:extLst>
          </p:cNvPr>
          <p:cNvGrpSpPr/>
          <p:nvPr/>
        </p:nvGrpSpPr>
        <p:grpSpPr>
          <a:xfrm>
            <a:off x="1735230" y="2344888"/>
            <a:ext cx="1785843" cy="3773904"/>
            <a:chOff x="211229" y="2168020"/>
            <a:chExt cx="1785843" cy="377390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807862-E2CA-4FF0-988D-9065D79F9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999" t="44360" r="50471" b="1"/>
            <a:stretch/>
          </p:blipFill>
          <p:spPr>
            <a:xfrm>
              <a:off x="211229" y="2186308"/>
              <a:ext cx="1785842" cy="37556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82D7C09-BFDB-4417-91BA-7C49C8C6F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998" t="48194" r="60714" b="36905"/>
            <a:stretch/>
          </p:blipFill>
          <p:spPr>
            <a:xfrm>
              <a:off x="335250" y="3844626"/>
              <a:ext cx="849322" cy="10779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6F80C64-677F-4EBA-9D2A-745ED16569D3}"/>
                </a:ext>
              </a:extLst>
            </p:cNvPr>
            <p:cNvSpPr/>
            <p:nvPr/>
          </p:nvSpPr>
          <p:spPr>
            <a:xfrm>
              <a:off x="335250" y="3497366"/>
              <a:ext cx="135966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Climate Risks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814F82-A65D-43E3-8943-BAAF7F3A2E27}"/>
                </a:ext>
              </a:extLst>
            </p:cNvPr>
            <p:cNvSpPr/>
            <p:nvPr/>
          </p:nvSpPr>
          <p:spPr>
            <a:xfrm>
              <a:off x="303819" y="2168020"/>
              <a:ext cx="130837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EJ Indicators</a:t>
              </a:r>
              <a:endParaRPr lang="en-US" sz="14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131B25-33C7-48AE-80F1-BBB91B8DC219}"/>
                </a:ext>
              </a:extLst>
            </p:cNvPr>
            <p:cNvSpPr/>
            <p:nvPr/>
          </p:nvSpPr>
          <p:spPr>
            <a:xfrm>
              <a:off x="544420" y="2492507"/>
              <a:ext cx="1452651" cy="938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Population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Minority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Income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Education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Language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0E8C25-E0B0-47EB-893E-6423A2D7DF23}"/>
                </a:ext>
              </a:extLst>
            </p:cNvPr>
            <p:cNvSpPr/>
            <p:nvPr/>
          </p:nvSpPr>
          <p:spPr>
            <a:xfrm>
              <a:off x="668442" y="3899491"/>
              <a:ext cx="1328630" cy="1100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05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Flood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Fire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Sea Level Rise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Heat</a:t>
              </a:r>
            </a:p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Disease</a:t>
              </a:r>
            </a:p>
            <a:p>
              <a:pPr defTabSz="914400">
                <a:defRPr/>
              </a:pP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1BA5B39-F2D1-449D-95E8-584261B518AA}"/>
                </a:ext>
              </a:extLst>
            </p:cNvPr>
            <p:cNvSpPr/>
            <p:nvPr/>
          </p:nvSpPr>
          <p:spPr>
            <a:xfrm>
              <a:off x="298673" y="4932557"/>
              <a:ext cx="166182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defTabSz="914400">
                <a:defRPr/>
              </a:pPr>
              <a:endParaRPr lang="en-US" sz="11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32ACE382-F85E-474E-AAE1-93B8E979C051}"/>
              </a:ext>
            </a:extLst>
          </p:cNvPr>
          <p:cNvSpPr/>
          <p:nvPr/>
        </p:nvSpPr>
        <p:spPr>
          <a:xfrm>
            <a:off x="3517819" y="1612003"/>
            <a:ext cx="73449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(%tile</a:t>
            </a:r>
            <a:endParaRPr lang="en-US" sz="1600" dirty="0">
              <a:solidFill>
                <a:srgbClr val="000000"/>
              </a:solidFill>
              <a:latin typeface="微软雅黑"/>
              <a:ea typeface="微软雅黑"/>
            </a:endParaRP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11776202-4E24-4B99-96E0-AD3186136A4E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63394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3 Example—</a:t>
            </a:r>
            <a:r>
              <a:rPr lang="en-US" dirty="0">
                <a:solidFill>
                  <a:srgbClr val="FFFF00"/>
                </a:solidFill>
              </a:rPr>
              <a:t>Pittsburgh CBSA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A065A-D345-4E58-9E77-78DCF5A5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14" y="1181342"/>
            <a:ext cx="11702171" cy="508564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FA86BCC-7484-4907-9305-749C7CE576AC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39183-D37C-4459-9207-E55AB37883FD}"/>
              </a:ext>
            </a:extLst>
          </p:cNvPr>
          <p:cNvSpPr txBox="1"/>
          <p:nvPr/>
        </p:nvSpPr>
        <p:spPr>
          <a:xfrm>
            <a:off x="5233064" y="6425659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259153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8" y="71440"/>
            <a:ext cx="12151112" cy="66910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Pittsburgh CBSA:  Top Emission Sources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E19CABE5-8EF6-4EBD-9F71-0A98E67AE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5" b="12195"/>
          <a:stretch/>
        </p:blipFill>
        <p:spPr>
          <a:xfrm>
            <a:off x="331769" y="823873"/>
            <a:ext cx="11541512" cy="6021659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36169209-9E02-4A79-80DB-93012D030908}"/>
              </a:ext>
            </a:extLst>
          </p:cNvPr>
          <p:cNvSpPr/>
          <p:nvPr/>
        </p:nvSpPr>
        <p:spPr>
          <a:xfrm>
            <a:off x="463952" y="2428739"/>
            <a:ext cx="19008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7104F3B-617D-4469-95C8-5D0619B6EF71}"/>
              </a:ext>
            </a:extLst>
          </p:cNvPr>
          <p:cNvSpPr/>
          <p:nvPr/>
        </p:nvSpPr>
        <p:spPr>
          <a:xfrm>
            <a:off x="4267735" y="2428738"/>
            <a:ext cx="1828265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CB0F724-42E1-4D56-BB60-F7CC5B1A855C}"/>
              </a:ext>
            </a:extLst>
          </p:cNvPr>
          <p:cNvSpPr/>
          <p:nvPr/>
        </p:nvSpPr>
        <p:spPr>
          <a:xfrm>
            <a:off x="6180811" y="2908829"/>
            <a:ext cx="1848068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DA48172-37F3-42EC-95BF-06DA4F541CCE}"/>
              </a:ext>
            </a:extLst>
          </p:cNvPr>
          <p:cNvSpPr/>
          <p:nvPr/>
        </p:nvSpPr>
        <p:spPr>
          <a:xfrm>
            <a:off x="8060606" y="2428737"/>
            <a:ext cx="1848068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EA7203F-A20D-4DDD-8425-DADCCA9F5CE2}"/>
              </a:ext>
            </a:extLst>
          </p:cNvPr>
          <p:cNvSpPr/>
          <p:nvPr/>
        </p:nvSpPr>
        <p:spPr>
          <a:xfrm>
            <a:off x="463952" y="2908828"/>
            <a:ext cx="1900949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2BDD1C9-C58C-4CC7-A19A-A183B005E8D9}"/>
              </a:ext>
            </a:extLst>
          </p:cNvPr>
          <p:cNvSpPr/>
          <p:nvPr/>
        </p:nvSpPr>
        <p:spPr>
          <a:xfrm>
            <a:off x="2386152" y="2908828"/>
            <a:ext cx="1881583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29458CE-D053-46FA-82A6-9F50C7A15D8B}"/>
              </a:ext>
            </a:extLst>
          </p:cNvPr>
          <p:cNvSpPr/>
          <p:nvPr/>
        </p:nvSpPr>
        <p:spPr>
          <a:xfrm>
            <a:off x="4299229" y="3382185"/>
            <a:ext cx="1796772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5C324CA-17B7-454C-8397-D65DFA156E36}"/>
              </a:ext>
            </a:extLst>
          </p:cNvPr>
          <p:cNvSpPr/>
          <p:nvPr/>
        </p:nvSpPr>
        <p:spPr>
          <a:xfrm>
            <a:off x="6180810" y="4363331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87E4E7D-B42C-4011-B42F-9311CE149621}"/>
              </a:ext>
            </a:extLst>
          </p:cNvPr>
          <p:cNvSpPr/>
          <p:nvPr/>
        </p:nvSpPr>
        <p:spPr>
          <a:xfrm>
            <a:off x="8060607" y="2892405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101C69B-A5C2-4094-9A33-2DE8A32FFD76}"/>
              </a:ext>
            </a:extLst>
          </p:cNvPr>
          <p:cNvSpPr/>
          <p:nvPr/>
        </p:nvSpPr>
        <p:spPr>
          <a:xfrm>
            <a:off x="9908674" y="6300961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D642A5A-03D9-42B0-B379-BAAF7A72F694}"/>
              </a:ext>
            </a:extLst>
          </p:cNvPr>
          <p:cNvSpPr/>
          <p:nvPr/>
        </p:nvSpPr>
        <p:spPr>
          <a:xfrm>
            <a:off x="463952" y="3393334"/>
            <a:ext cx="1900949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1DBF09B-79B0-4DBD-9D47-3D54A0AFAAE5}"/>
              </a:ext>
            </a:extLst>
          </p:cNvPr>
          <p:cNvSpPr/>
          <p:nvPr/>
        </p:nvSpPr>
        <p:spPr>
          <a:xfrm>
            <a:off x="4283482" y="5336434"/>
            <a:ext cx="18282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F09C45C-AB59-4941-98D8-FB60FC1F5C1A}"/>
              </a:ext>
            </a:extLst>
          </p:cNvPr>
          <p:cNvSpPr/>
          <p:nvPr/>
        </p:nvSpPr>
        <p:spPr>
          <a:xfrm>
            <a:off x="6180812" y="3382184"/>
            <a:ext cx="18480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00B901-7BBA-4728-A400-A570FD52DCD0}"/>
              </a:ext>
            </a:extLst>
          </p:cNvPr>
          <p:cNvSpPr/>
          <p:nvPr/>
        </p:nvSpPr>
        <p:spPr>
          <a:xfrm>
            <a:off x="8060609" y="3382183"/>
            <a:ext cx="18480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F3D9C24-DFCA-4D02-94D6-0629DD4970EE}"/>
              </a:ext>
            </a:extLst>
          </p:cNvPr>
          <p:cNvSpPr/>
          <p:nvPr/>
        </p:nvSpPr>
        <p:spPr>
          <a:xfrm>
            <a:off x="463952" y="3877840"/>
            <a:ext cx="190094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11CCD373-B637-4C69-AC53-6755B27D10D9}"/>
              </a:ext>
            </a:extLst>
          </p:cNvPr>
          <p:cNvSpPr/>
          <p:nvPr/>
        </p:nvSpPr>
        <p:spPr>
          <a:xfrm>
            <a:off x="4277977" y="2892405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0224C9E-13ED-4841-B37A-568E39E5F177}"/>
              </a:ext>
            </a:extLst>
          </p:cNvPr>
          <p:cNvSpPr/>
          <p:nvPr/>
        </p:nvSpPr>
        <p:spPr>
          <a:xfrm>
            <a:off x="6180810" y="3855539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DC81FBA-5716-41EA-9C84-CD2D8B28C473}"/>
              </a:ext>
            </a:extLst>
          </p:cNvPr>
          <p:cNvSpPr/>
          <p:nvPr/>
        </p:nvSpPr>
        <p:spPr>
          <a:xfrm>
            <a:off x="8060606" y="3868142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E37D2DA-8D6D-4309-B4CD-F4756EFB8292}"/>
              </a:ext>
            </a:extLst>
          </p:cNvPr>
          <p:cNvSpPr/>
          <p:nvPr/>
        </p:nvSpPr>
        <p:spPr>
          <a:xfrm>
            <a:off x="485203" y="4362346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BEE2ED5-CB3F-4E93-A054-F80675AE4816}"/>
              </a:ext>
            </a:extLst>
          </p:cNvPr>
          <p:cNvSpPr/>
          <p:nvPr/>
        </p:nvSpPr>
        <p:spPr>
          <a:xfrm>
            <a:off x="2398280" y="3868141"/>
            <a:ext cx="186945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F146A3F-419A-40EC-A8DF-A328FF354909}"/>
              </a:ext>
            </a:extLst>
          </p:cNvPr>
          <p:cNvSpPr/>
          <p:nvPr/>
        </p:nvSpPr>
        <p:spPr>
          <a:xfrm>
            <a:off x="4299229" y="4357922"/>
            <a:ext cx="18282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0215517-602F-4474-A627-CF99E1C7E00F}"/>
              </a:ext>
            </a:extLst>
          </p:cNvPr>
          <p:cNvSpPr/>
          <p:nvPr/>
        </p:nvSpPr>
        <p:spPr>
          <a:xfrm>
            <a:off x="6180810" y="2414636"/>
            <a:ext cx="18480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A59EB6C-844D-41D3-BEB5-C92913899498}"/>
              </a:ext>
            </a:extLst>
          </p:cNvPr>
          <p:cNvSpPr/>
          <p:nvPr/>
        </p:nvSpPr>
        <p:spPr>
          <a:xfrm>
            <a:off x="8060609" y="5329849"/>
            <a:ext cx="18480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4CA8DF3-9A4E-4401-8F6F-5ABF65C47B9F}"/>
              </a:ext>
            </a:extLst>
          </p:cNvPr>
          <p:cNvSpPr/>
          <p:nvPr/>
        </p:nvSpPr>
        <p:spPr>
          <a:xfrm>
            <a:off x="463917" y="5326941"/>
            <a:ext cx="1900949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75FEFF3-5D02-4B6E-BD86-5BE21EEC85EC}"/>
              </a:ext>
            </a:extLst>
          </p:cNvPr>
          <p:cNvSpPr/>
          <p:nvPr/>
        </p:nvSpPr>
        <p:spPr>
          <a:xfrm>
            <a:off x="2398280" y="5826142"/>
            <a:ext cx="1869455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243DD2E-4210-45A9-BF19-A10C0AD7DB15}"/>
              </a:ext>
            </a:extLst>
          </p:cNvPr>
          <p:cNvSpPr/>
          <p:nvPr/>
        </p:nvSpPr>
        <p:spPr>
          <a:xfrm>
            <a:off x="4299230" y="3855539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8C1878B-9550-4369-B798-59D4CF0CAD21}"/>
              </a:ext>
            </a:extLst>
          </p:cNvPr>
          <p:cNvSpPr/>
          <p:nvPr/>
        </p:nvSpPr>
        <p:spPr>
          <a:xfrm>
            <a:off x="6168400" y="5326940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C5B8C0C-03B8-41FC-8C72-0C3EDC9E5821}"/>
              </a:ext>
            </a:extLst>
          </p:cNvPr>
          <p:cNvSpPr/>
          <p:nvPr/>
        </p:nvSpPr>
        <p:spPr>
          <a:xfrm>
            <a:off x="8060606" y="6301984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7BEFCE7-BFE8-4850-9934-89CADC9C630A}"/>
              </a:ext>
            </a:extLst>
          </p:cNvPr>
          <p:cNvSpPr/>
          <p:nvPr/>
        </p:nvSpPr>
        <p:spPr>
          <a:xfrm>
            <a:off x="463917" y="5826142"/>
            <a:ext cx="1900881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1C250DB-8E77-4081-B4A9-51267B0D20F8}"/>
              </a:ext>
            </a:extLst>
          </p:cNvPr>
          <p:cNvSpPr/>
          <p:nvPr/>
        </p:nvSpPr>
        <p:spPr>
          <a:xfrm>
            <a:off x="2386152" y="2434313"/>
            <a:ext cx="1900881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97F92F7-715E-441B-8427-001AFC51F05C}"/>
              </a:ext>
            </a:extLst>
          </p:cNvPr>
          <p:cNvSpPr/>
          <p:nvPr/>
        </p:nvSpPr>
        <p:spPr>
          <a:xfrm>
            <a:off x="6180810" y="4838825"/>
            <a:ext cx="1848065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FB239DD-849D-43A5-9AF9-B5D3F0E2B0D2}"/>
              </a:ext>
            </a:extLst>
          </p:cNvPr>
          <p:cNvSpPr/>
          <p:nvPr/>
        </p:nvSpPr>
        <p:spPr>
          <a:xfrm>
            <a:off x="9922653" y="2414636"/>
            <a:ext cx="1805395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718C2566-7CCB-4105-B45B-DE6F4984ADE2}"/>
              </a:ext>
            </a:extLst>
          </p:cNvPr>
          <p:cNvSpPr/>
          <p:nvPr/>
        </p:nvSpPr>
        <p:spPr>
          <a:xfrm>
            <a:off x="485202" y="4844643"/>
            <a:ext cx="1879595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64A3829-AA4C-4E21-BCB8-A343FCA9668B}"/>
              </a:ext>
            </a:extLst>
          </p:cNvPr>
          <p:cNvSpPr/>
          <p:nvPr/>
        </p:nvSpPr>
        <p:spPr>
          <a:xfrm>
            <a:off x="4273563" y="5822390"/>
            <a:ext cx="1822437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F61430F-91B4-4B73-B3D3-794CCDE0DCBB}"/>
              </a:ext>
            </a:extLst>
          </p:cNvPr>
          <p:cNvSpPr/>
          <p:nvPr/>
        </p:nvSpPr>
        <p:spPr>
          <a:xfrm>
            <a:off x="6168400" y="6300960"/>
            <a:ext cx="1822437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Star: 5 Points 152">
            <a:extLst>
              <a:ext uri="{FF2B5EF4-FFF2-40B4-BE49-F238E27FC236}">
                <a16:creationId xmlns:a16="http://schemas.microsoft.com/office/drawing/2014/main" id="{067F8905-90AE-4C7A-9990-9934F938B283}"/>
              </a:ext>
            </a:extLst>
          </p:cNvPr>
          <p:cNvSpPr/>
          <p:nvPr/>
        </p:nvSpPr>
        <p:spPr>
          <a:xfrm>
            <a:off x="7809258" y="5503178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Star: 5 Points 153">
            <a:extLst>
              <a:ext uri="{FF2B5EF4-FFF2-40B4-BE49-F238E27FC236}">
                <a16:creationId xmlns:a16="http://schemas.microsoft.com/office/drawing/2014/main" id="{6243B6E8-78A1-455A-85A9-4534DDB5AC61}"/>
              </a:ext>
            </a:extLst>
          </p:cNvPr>
          <p:cNvSpPr/>
          <p:nvPr/>
        </p:nvSpPr>
        <p:spPr>
          <a:xfrm>
            <a:off x="7781558" y="2590874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Star: 5 Points 154">
            <a:extLst>
              <a:ext uri="{FF2B5EF4-FFF2-40B4-BE49-F238E27FC236}">
                <a16:creationId xmlns:a16="http://schemas.microsoft.com/office/drawing/2014/main" id="{B6671DB6-FACE-471A-A4C8-B8C09C2BC5E0}"/>
              </a:ext>
            </a:extLst>
          </p:cNvPr>
          <p:cNvSpPr/>
          <p:nvPr/>
        </p:nvSpPr>
        <p:spPr>
          <a:xfrm>
            <a:off x="7809258" y="4527196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Star: 5 Points 155">
            <a:extLst>
              <a:ext uri="{FF2B5EF4-FFF2-40B4-BE49-F238E27FC236}">
                <a16:creationId xmlns:a16="http://schemas.microsoft.com/office/drawing/2014/main" id="{E30B739B-CBA8-4B5A-BFFC-D0F96C1BC196}"/>
              </a:ext>
            </a:extLst>
          </p:cNvPr>
          <p:cNvSpPr/>
          <p:nvPr/>
        </p:nvSpPr>
        <p:spPr>
          <a:xfrm>
            <a:off x="7761192" y="6482900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Star: 5 Points 156">
            <a:extLst>
              <a:ext uri="{FF2B5EF4-FFF2-40B4-BE49-F238E27FC236}">
                <a16:creationId xmlns:a16="http://schemas.microsoft.com/office/drawing/2014/main" id="{3B011EA5-D567-4779-BDFF-31D7F2E09739}"/>
              </a:ext>
            </a:extLst>
          </p:cNvPr>
          <p:cNvSpPr/>
          <p:nvPr/>
        </p:nvSpPr>
        <p:spPr>
          <a:xfrm>
            <a:off x="7781555" y="5993431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Star: 5 Points 157">
            <a:extLst>
              <a:ext uri="{FF2B5EF4-FFF2-40B4-BE49-F238E27FC236}">
                <a16:creationId xmlns:a16="http://schemas.microsoft.com/office/drawing/2014/main" id="{6D3166AE-C980-4F02-8EB4-A6EFC233E6AB}"/>
              </a:ext>
            </a:extLst>
          </p:cNvPr>
          <p:cNvSpPr/>
          <p:nvPr/>
        </p:nvSpPr>
        <p:spPr>
          <a:xfrm>
            <a:off x="7781555" y="309353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Star: 5 Points 158">
            <a:extLst>
              <a:ext uri="{FF2B5EF4-FFF2-40B4-BE49-F238E27FC236}">
                <a16:creationId xmlns:a16="http://schemas.microsoft.com/office/drawing/2014/main" id="{C6F25AC4-2C9C-4573-A2DC-F679CEF0BB11}"/>
              </a:ext>
            </a:extLst>
          </p:cNvPr>
          <p:cNvSpPr/>
          <p:nvPr/>
        </p:nvSpPr>
        <p:spPr>
          <a:xfrm>
            <a:off x="7800263" y="3591545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Star: 5 Points 159">
            <a:extLst>
              <a:ext uri="{FF2B5EF4-FFF2-40B4-BE49-F238E27FC236}">
                <a16:creationId xmlns:a16="http://schemas.microsoft.com/office/drawing/2014/main" id="{E44DFE84-C8C0-4E9F-BE30-915A68FBA311}"/>
              </a:ext>
            </a:extLst>
          </p:cNvPr>
          <p:cNvSpPr/>
          <p:nvPr/>
        </p:nvSpPr>
        <p:spPr>
          <a:xfrm>
            <a:off x="7809257" y="405580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Star: 5 Points 160">
            <a:extLst>
              <a:ext uri="{FF2B5EF4-FFF2-40B4-BE49-F238E27FC236}">
                <a16:creationId xmlns:a16="http://schemas.microsoft.com/office/drawing/2014/main" id="{39CFF0CC-B540-4E52-9022-54E2FDBA1A2B}"/>
              </a:ext>
            </a:extLst>
          </p:cNvPr>
          <p:cNvSpPr/>
          <p:nvPr/>
        </p:nvSpPr>
        <p:spPr>
          <a:xfrm>
            <a:off x="8465619" y="171629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783DF0E-17C7-404F-B4D4-B32C23CF2FBE}"/>
              </a:ext>
            </a:extLst>
          </p:cNvPr>
          <p:cNvSpPr txBox="1"/>
          <p:nvPr/>
        </p:nvSpPr>
        <p:spPr>
          <a:xfrm>
            <a:off x="8599434" y="1593006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EGUs</a:t>
            </a:r>
          </a:p>
        </p:txBody>
      </p:sp>
      <p:sp>
        <p:nvSpPr>
          <p:cNvPr id="163" name="Slide Number Placeholder 1">
            <a:extLst>
              <a:ext uri="{FF2B5EF4-FFF2-40B4-BE49-F238E27FC236}">
                <a16:creationId xmlns:a16="http://schemas.microsoft.com/office/drawing/2014/main" id="{E8C5F52A-6365-4CFB-8212-A74B23EC2D8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D8CE8BE2-874F-41B5-B9E0-38EFFC270B0B}"/>
              </a:ext>
            </a:extLst>
          </p:cNvPr>
          <p:cNvSpPr txBox="1"/>
          <p:nvPr/>
        </p:nvSpPr>
        <p:spPr>
          <a:xfrm>
            <a:off x="10147412" y="1337129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2590556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Pittsburgh CBSA –  Dominated by EGUs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F96DB-524F-4011-93A0-931BA470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41" y="1055419"/>
            <a:ext cx="10923317" cy="4747162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4BDAF8-D8AE-45F3-AAB2-A95B10D8B61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10946-0156-47D7-AB60-D2D496DA52AF}"/>
              </a:ext>
            </a:extLst>
          </p:cNvPr>
          <p:cNvSpPr txBox="1"/>
          <p:nvPr/>
        </p:nvSpPr>
        <p:spPr>
          <a:xfrm>
            <a:off x="5233064" y="6117457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7123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6 Example–</a:t>
            </a:r>
            <a:r>
              <a:rPr lang="en-US" dirty="0">
                <a:solidFill>
                  <a:srgbClr val="FFFF00"/>
                </a:solidFill>
              </a:rPr>
              <a:t>Houston CBSA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1C8EB-3E91-4E5E-B7F7-141705FA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19" y="1082598"/>
            <a:ext cx="11313561" cy="4916758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96CF1E8-20CD-4B2E-BD52-4FC0675C0A8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9AF13-459D-4D2A-81EC-442FA729D9B8}"/>
              </a:ext>
            </a:extLst>
          </p:cNvPr>
          <p:cNvSpPr txBox="1"/>
          <p:nvPr/>
        </p:nvSpPr>
        <p:spPr>
          <a:xfrm>
            <a:off x="5233064" y="6200348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420246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Houston CBSA: Top Emission Sources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BF39A02-331C-42E6-9C4A-507610B90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8" b="12195"/>
          <a:stretch/>
        </p:blipFill>
        <p:spPr>
          <a:xfrm>
            <a:off x="256478" y="800939"/>
            <a:ext cx="11519210" cy="602165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9EC902D-F7C4-44D6-83E3-5AF280714B73}"/>
              </a:ext>
            </a:extLst>
          </p:cNvPr>
          <p:cNvSpPr/>
          <p:nvPr/>
        </p:nvSpPr>
        <p:spPr>
          <a:xfrm>
            <a:off x="405161" y="2394367"/>
            <a:ext cx="19008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05B6503-856B-4568-B605-703CB1140CA6}"/>
              </a:ext>
            </a:extLst>
          </p:cNvPr>
          <p:cNvSpPr/>
          <p:nvPr/>
        </p:nvSpPr>
        <p:spPr>
          <a:xfrm>
            <a:off x="4195120" y="2394366"/>
            <a:ext cx="19113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01AC980-B574-4BB7-A6FE-DE55A05F5EFC}"/>
              </a:ext>
            </a:extLst>
          </p:cNvPr>
          <p:cNvSpPr/>
          <p:nvPr/>
        </p:nvSpPr>
        <p:spPr>
          <a:xfrm>
            <a:off x="6106501" y="2394365"/>
            <a:ext cx="1868014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24C0916-F63F-4DEA-9A82-3D036F994579}"/>
              </a:ext>
            </a:extLst>
          </p:cNvPr>
          <p:cNvSpPr/>
          <p:nvPr/>
        </p:nvSpPr>
        <p:spPr>
          <a:xfrm>
            <a:off x="7998249" y="3359251"/>
            <a:ext cx="1799714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A7F3E07-62F4-46CD-A498-1A7E476DF031}"/>
              </a:ext>
            </a:extLst>
          </p:cNvPr>
          <p:cNvSpPr/>
          <p:nvPr/>
        </p:nvSpPr>
        <p:spPr>
          <a:xfrm>
            <a:off x="416313" y="2876699"/>
            <a:ext cx="1889730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3A289AC-449F-4408-BB06-39FAC6F2F7A8}"/>
              </a:ext>
            </a:extLst>
          </p:cNvPr>
          <p:cNvSpPr/>
          <p:nvPr/>
        </p:nvSpPr>
        <p:spPr>
          <a:xfrm>
            <a:off x="2316542" y="2394364"/>
            <a:ext cx="1889730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E15FFDC-E772-4D44-A166-5905E43C31E0}"/>
              </a:ext>
            </a:extLst>
          </p:cNvPr>
          <p:cNvSpPr/>
          <p:nvPr/>
        </p:nvSpPr>
        <p:spPr>
          <a:xfrm>
            <a:off x="4222734" y="2888457"/>
            <a:ext cx="1873266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CB25CEA-D803-4EF9-A480-A6134A8DB959}"/>
              </a:ext>
            </a:extLst>
          </p:cNvPr>
          <p:cNvSpPr/>
          <p:nvPr/>
        </p:nvSpPr>
        <p:spPr>
          <a:xfrm>
            <a:off x="6101249" y="2888456"/>
            <a:ext cx="1873266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D28A2CC-D0C9-4FFB-B4FB-348722934B56}"/>
              </a:ext>
            </a:extLst>
          </p:cNvPr>
          <p:cNvSpPr/>
          <p:nvPr/>
        </p:nvSpPr>
        <p:spPr>
          <a:xfrm>
            <a:off x="7974515" y="2394363"/>
            <a:ext cx="1823448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3B65068-A122-4447-8F7D-1CBF06999CAA}"/>
              </a:ext>
            </a:extLst>
          </p:cNvPr>
          <p:cNvSpPr/>
          <p:nvPr/>
        </p:nvSpPr>
        <p:spPr>
          <a:xfrm>
            <a:off x="9832590" y="2394361"/>
            <a:ext cx="1823448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AC71E27-20D1-457B-85B6-6053CAA0C035}"/>
              </a:ext>
            </a:extLst>
          </p:cNvPr>
          <p:cNvSpPr/>
          <p:nvPr/>
        </p:nvSpPr>
        <p:spPr>
          <a:xfrm>
            <a:off x="405094" y="3852895"/>
            <a:ext cx="1889730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5701C0E-F6AB-40DA-947C-9E1EBA77AF1F}"/>
              </a:ext>
            </a:extLst>
          </p:cNvPr>
          <p:cNvSpPr/>
          <p:nvPr/>
        </p:nvSpPr>
        <p:spPr>
          <a:xfrm>
            <a:off x="2310932" y="3369190"/>
            <a:ext cx="1900949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1EFB93F-979F-4C52-98C1-1AFD6544CBF0}"/>
              </a:ext>
            </a:extLst>
          </p:cNvPr>
          <p:cNvSpPr/>
          <p:nvPr/>
        </p:nvSpPr>
        <p:spPr>
          <a:xfrm>
            <a:off x="4222735" y="3359251"/>
            <a:ext cx="1873266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4583717-2EEC-4BE5-85D7-6D0A08BDDB28}"/>
              </a:ext>
            </a:extLst>
          </p:cNvPr>
          <p:cNvSpPr/>
          <p:nvPr/>
        </p:nvSpPr>
        <p:spPr>
          <a:xfrm>
            <a:off x="6096000" y="4825709"/>
            <a:ext cx="1873266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76512B3-B8A4-4197-9A6E-00103ED50222}"/>
              </a:ext>
            </a:extLst>
          </p:cNvPr>
          <p:cNvSpPr/>
          <p:nvPr/>
        </p:nvSpPr>
        <p:spPr>
          <a:xfrm>
            <a:off x="9832590" y="2876699"/>
            <a:ext cx="1823448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69516A2-224A-4C10-A91E-FE3ADF21E5CD}"/>
              </a:ext>
            </a:extLst>
          </p:cNvPr>
          <p:cNvSpPr/>
          <p:nvPr/>
        </p:nvSpPr>
        <p:spPr>
          <a:xfrm>
            <a:off x="415594" y="4328238"/>
            <a:ext cx="188972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9AA08BC-B956-4638-9538-935DB0458A67}"/>
              </a:ext>
            </a:extLst>
          </p:cNvPr>
          <p:cNvSpPr/>
          <p:nvPr/>
        </p:nvSpPr>
        <p:spPr>
          <a:xfrm>
            <a:off x="2305323" y="2869707"/>
            <a:ext cx="190094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8517F72-F158-43C2-9352-526FC4171790}"/>
              </a:ext>
            </a:extLst>
          </p:cNvPr>
          <p:cNvSpPr/>
          <p:nvPr/>
        </p:nvSpPr>
        <p:spPr>
          <a:xfrm>
            <a:off x="4222735" y="4828159"/>
            <a:ext cx="1873266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F2EB387-29D9-4FDA-800B-EF792D2C0D45}"/>
              </a:ext>
            </a:extLst>
          </p:cNvPr>
          <p:cNvSpPr/>
          <p:nvPr/>
        </p:nvSpPr>
        <p:spPr>
          <a:xfrm>
            <a:off x="6103875" y="3359251"/>
            <a:ext cx="1873266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393E81A-6218-4E74-96B1-3C8E560D462F}"/>
              </a:ext>
            </a:extLst>
          </p:cNvPr>
          <p:cNvSpPr/>
          <p:nvPr/>
        </p:nvSpPr>
        <p:spPr>
          <a:xfrm>
            <a:off x="9832590" y="5298104"/>
            <a:ext cx="1823448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24ABD1E-4529-4C43-A46A-E4D828303F37}"/>
              </a:ext>
            </a:extLst>
          </p:cNvPr>
          <p:cNvSpPr/>
          <p:nvPr/>
        </p:nvSpPr>
        <p:spPr>
          <a:xfrm>
            <a:off x="393875" y="5796708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8BAC978-A940-48D4-A7DC-808CE80C31C1}"/>
              </a:ext>
            </a:extLst>
          </p:cNvPr>
          <p:cNvSpPr/>
          <p:nvPr/>
        </p:nvSpPr>
        <p:spPr>
          <a:xfrm>
            <a:off x="6082158" y="5796708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E326D77-1834-4011-961D-B77266BE7E9E}"/>
              </a:ext>
            </a:extLst>
          </p:cNvPr>
          <p:cNvSpPr/>
          <p:nvPr/>
        </p:nvSpPr>
        <p:spPr>
          <a:xfrm>
            <a:off x="7998249" y="2876699"/>
            <a:ext cx="18234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D749718-1264-4178-936E-D35EC2FE380B}"/>
              </a:ext>
            </a:extLst>
          </p:cNvPr>
          <p:cNvSpPr/>
          <p:nvPr/>
        </p:nvSpPr>
        <p:spPr>
          <a:xfrm>
            <a:off x="2321785" y="6293905"/>
            <a:ext cx="1900949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063D8E5-6132-46C8-BF9B-A6E7592BA52B}"/>
              </a:ext>
            </a:extLst>
          </p:cNvPr>
          <p:cNvSpPr/>
          <p:nvPr/>
        </p:nvSpPr>
        <p:spPr>
          <a:xfrm>
            <a:off x="4222735" y="3842955"/>
            <a:ext cx="187326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C7BC5C3-EB5B-4647-A56C-F47AFFDFE0BD}"/>
              </a:ext>
            </a:extLst>
          </p:cNvPr>
          <p:cNvSpPr/>
          <p:nvPr/>
        </p:nvSpPr>
        <p:spPr>
          <a:xfrm>
            <a:off x="6095999" y="6284237"/>
            <a:ext cx="187326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Slide Number Placeholder 1">
            <a:extLst>
              <a:ext uri="{FF2B5EF4-FFF2-40B4-BE49-F238E27FC236}">
                <a16:creationId xmlns:a16="http://schemas.microsoft.com/office/drawing/2014/main" id="{1DFEABEC-0A5D-4BF6-A588-82BA3A0E0D09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DE39E6E-A344-4A37-BE61-7109281A9C69}"/>
              </a:ext>
            </a:extLst>
          </p:cNvPr>
          <p:cNvSpPr txBox="1"/>
          <p:nvPr/>
        </p:nvSpPr>
        <p:spPr>
          <a:xfrm>
            <a:off x="10049819" y="1274237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4269764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Houston CBSA: Baytown Chemical Plant &amp; Refinery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973FE079-F081-441E-A915-43482A7C6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365" y="1573414"/>
            <a:ext cx="1800225" cy="27432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4513C79-45DE-4D78-B535-F7BE0F7641A3}"/>
              </a:ext>
            </a:extLst>
          </p:cNvPr>
          <p:cNvSpPr txBox="1"/>
          <p:nvPr/>
        </p:nvSpPr>
        <p:spPr>
          <a:xfrm>
            <a:off x="9835589" y="981307"/>
            <a:ext cx="210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National Percentiles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EDFCBD-4B56-450E-9DB8-7EC2F2813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6" t="16118" r="13903" b="5457"/>
          <a:stretch/>
        </p:blipFill>
        <p:spPr>
          <a:xfrm>
            <a:off x="482486" y="4671532"/>
            <a:ext cx="3355745" cy="20309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1CB9DB-A932-470A-A5C2-8F0FE8E6DF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13" t="16118" r="12935" b="5457"/>
          <a:stretch/>
        </p:blipFill>
        <p:spPr>
          <a:xfrm>
            <a:off x="8353770" y="4671531"/>
            <a:ext cx="3511494" cy="2050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78B5B0-C7D7-483F-9555-58C3899B83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9" t="16118" r="13995" b="5457"/>
          <a:stretch/>
        </p:blipFill>
        <p:spPr>
          <a:xfrm>
            <a:off x="4423985" y="4671532"/>
            <a:ext cx="3344030" cy="203093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226A488-BE6B-462A-BE4E-6170F45FF06B}"/>
              </a:ext>
            </a:extLst>
          </p:cNvPr>
          <p:cNvGrpSpPr/>
          <p:nvPr/>
        </p:nvGrpSpPr>
        <p:grpSpPr>
          <a:xfrm>
            <a:off x="5806766" y="5226072"/>
            <a:ext cx="187642" cy="318499"/>
            <a:chOff x="819225" y="2208944"/>
            <a:chExt cx="208191" cy="41691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62A47F6-3FFE-4AE1-837D-9C9FEC99D22E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CEB87044-4FAC-4E70-8AA6-34608DC862C8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5BC5B94-AFE7-4462-A7F0-919D55CACDA9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CA411F-33EE-4BC0-916B-730F068BDF52}"/>
              </a:ext>
            </a:extLst>
          </p:cNvPr>
          <p:cNvGrpSpPr/>
          <p:nvPr/>
        </p:nvGrpSpPr>
        <p:grpSpPr>
          <a:xfrm>
            <a:off x="1847418" y="5179919"/>
            <a:ext cx="187642" cy="318499"/>
            <a:chOff x="819225" y="2208944"/>
            <a:chExt cx="208191" cy="41691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965C56-8F53-4A66-A714-6372FB213BB7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B20F9D5-966D-4D23-B49A-7F1407FD7B01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228F20A-4F0A-45B8-A34D-0C2DCBEFAFDB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856310-AD5B-4721-89C2-495C99411168}"/>
              </a:ext>
            </a:extLst>
          </p:cNvPr>
          <p:cNvGrpSpPr/>
          <p:nvPr/>
        </p:nvGrpSpPr>
        <p:grpSpPr>
          <a:xfrm>
            <a:off x="2005849" y="5484146"/>
            <a:ext cx="187642" cy="318499"/>
            <a:chOff x="819225" y="2208944"/>
            <a:chExt cx="208191" cy="41691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55AC4DA-9247-43CE-8F12-4374F7DB3DD1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8C74250A-AF2C-4870-B5F5-CA954E18307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896E0A-54E9-4461-A90C-4F728A396FD1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117EDB-DABC-4013-8D99-F1F92425EBEE}"/>
              </a:ext>
            </a:extLst>
          </p:cNvPr>
          <p:cNvGrpSpPr/>
          <p:nvPr/>
        </p:nvGrpSpPr>
        <p:grpSpPr>
          <a:xfrm>
            <a:off x="5951148" y="5491900"/>
            <a:ext cx="187642" cy="318499"/>
            <a:chOff x="819225" y="2208944"/>
            <a:chExt cx="208191" cy="41691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2AE167D-4D57-4C6A-B3E2-675AC56C69F9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039E933-467C-4A2A-BEE2-1A521A0612C1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F07F2FD-FBB0-46B2-A76E-D5B2B28A1CA2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CC2083-27FC-40F6-BC13-BFE87B8B6892}"/>
              </a:ext>
            </a:extLst>
          </p:cNvPr>
          <p:cNvGrpSpPr/>
          <p:nvPr/>
        </p:nvGrpSpPr>
        <p:grpSpPr>
          <a:xfrm>
            <a:off x="9829144" y="5250558"/>
            <a:ext cx="187642" cy="318499"/>
            <a:chOff x="819225" y="2208944"/>
            <a:chExt cx="208191" cy="41691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BA5B058-5B71-44AD-B972-783FB4447332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B17197D2-73F9-4E19-B3FE-F1BEF89C733A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FB4E400-3254-406A-A5E5-09A2A8EA8BE4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B3ACFB-9A39-4418-9559-35B9BD37FE86}"/>
              </a:ext>
            </a:extLst>
          </p:cNvPr>
          <p:cNvGrpSpPr/>
          <p:nvPr/>
        </p:nvGrpSpPr>
        <p:grpSpPr>
          <a:xfrm>
            <a:off x="9982599" y="5517974"/>
            <a:ext cx="187642" cy="318499"/>
            <a:chOff x="819225" y="2208944"/>
            <a:chExt cx="208191" cy="41691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E8473E8-FB55-4D9E-B0FC-515FB97C5A2D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51962A83-7AF0-4B77-9619-0D06B5AC305F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3CE145A-C980-4AE7-9B20-D5C1B504A65C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E2E1806-0298-4926-9A75-493743122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039" y="864448"/>
            <a:ext cx="8591550" cy="37338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8F927E4-73EE-4AC6-B64F-A22123FB7348}"/>
              </a:ext>
            </a:extLst>
          </p:cNvPr>
          <p:cNvSpPr txBox="1"/>
          <p:nvPr/>
        </p:nvSpPr>
        <p:spPr>
          <a:xfrm>
            <a:off x="4186595" y="2909830"/>
            <a:ext cx="148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Baytown Refinery (Petroleum)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06C8793-0DFF-4D75-BDFF-287AFF1A384E}"/>
              </a:ext>
            </a:extLst>
          </p:cNvPr>
          <p:cNvSpPr txBox="1"/>
          <p:nvPr/>
        </p:nvSpPr>
        <p:spPr>
          <a:xfrm>
            <a:off x="3344440" y="2013350"/>
            <a:ext cx="168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Baytown Olefins Plant (Chemical Plant)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B713E24-7D5E-4EFD-8148-6F2946646E9D}"/>
              </a:ext>
            </a:extLst>
          </p:cNvPr>
          <p:cNvSpPr txBox="1"/>
          <p:nvPr/>
        </p:nvSpPr>
        <p:spPr>
          <a:xfrm>
            <a:off x="271159" y="6493162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Demographic Index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830213-1718-4F4B-B912-4E160A047111}"/>
              </a:ext>
            </a:extLst>
          </p:cNvPr>
          <p:cNvSpPr txBox="1"/>
          <p:nvPr/>
        </p:nvSpPr>
        <p:spPr>
          <a:xfrm>
            <a:off x="445127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People of Color Population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0AC7B08-5E2E-4362-866B-768421B75F76}"/>
              </a:ext>
            </a:extLst>
          </p:cNvPr>
          <p:cNvSpPr txBox="1"/>
          <p:nvPr/>
        </p:nvSpPr>
        <p:spPr>
          <a:xfrm>
            <a:off x="829413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Income</a:t>
            </a:r>
          </a:p>
        </p:txBody>
      </p:sp>
      <p:sp>
        <p:nvSpPr>
          <p:cNvPr id="56" name="Slide Number Placeholder 1">
            <a:extLst>
              <a:ext uri="{FF2B5EF4-FFF2-40B4-BE49-F238E27FC236}">
                <a16:creationId xmlns:a16="http://schemas.microsoft.com/office/drawing/2014/main" id="{9FC2BA4E-C07E-4F73-B1BE-44DA8A8A2E84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7A81B1-EF3D-4234-9A77-1D6D5184DE75}"/>
              </a:ext>
            </a:extLst>
          </p:cNvPr>
          <p:cNvSpPr txBox="1"/>
          <p:nvPr/>
        </p:nvSpPr>
        <p:spPr>
          <a:xfrm>
            <a:off x="8109720" y="857402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90EDBB-48BA-411C-9925-36D11ADAAFCE}"/>
              </a:ext>
            </a:extLst>
          </p:cNvPr>
          <p:cNvSpPr txBox="1"/>
          <p:nvPr/>
        </p:nvSpPr>
        <p:spPr>
          <a:xfrm>
            <a:off x="482486" y="4670100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DDEECCB-508A-4A73-9976-50EC66E782C4}"/>
              </a:ext>
            </a:extLst>
          </p:cNvPr>
          <p:cNvSpPr txBox="1"/>
          <p:nvPr/>
        </p:nvSpPr>
        <p:spPr>
          <a:xfrm>
            <a:off x="4418128" y="467404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F9EB5C-A076-4FF7-9882-FD4B5BF255CC}"/>
              </a:ext>
            </a:extLst>
          </p:cNvPr>
          <p:cNvSpPr txBox="1"/>
          <p:nvPr/>
        </p:nvSpPr>
        <p:spPr>
          <a:xfrm>
            <a:off x="8353769" y="4680551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</p:spTree>
    <p:extLst>
      <p:ext uri="{BB962C8B-B14F-4D97-AF65-F5344CB8AC3E}">
        <p14:creationId xmlns:p14="http://schemas.microsoft.com/office/powerpoint/2010/main" val="3679484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82A3-9B35-4261-A616-00B3CDB4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Next Steps / Issues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D3F4-27B0-4EDB-9F94-25B4C8FA3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Next Steps</a:t>
            </a:r>
          </a:p>
          <a:p>
            <a:pPr lvl="1"/>
            <a:r>
              <a:rPr lang="en-US" dirty="0"/>
              <a:t>Follow up with additional EJ discussions/connection with EJSCREEN</a:t>
            </a:r>
          </a:p>
          <a:p>
            <a:pPr lvl="1"/>
            <a:r>
              <a:rPr lang="en-US" dirty="0"/>
              <a:t>Updating existing data to 2017 </a:t>
            </a:r>
          </a:p>
          <a:p>
            <a:pPr lvl="2"/>
            <a:r>
              <a:rPr lang="en-US" dirty="0"/>
              <a:t>Emissions, O</a:t>
            </a:r>
            <a:r>
              <a:rPr lang="en-US" baseline="-25000" dirty="0"/>
              <a:t>3</a:t>
            </a:r>
            <a:r>
              <a:rPr lang="en-US" dirty="0"/>
              <a:t>/PM</a:t>
            </a:r>
            <a:r>
              <a:rPr lang="en-US" baseline="-25000" dirty="0"/>
              <a:t>2.5</a:t>
            </a:r>
            <a:r>
              <a:rPr lang="en-US" dirty="0"/>
              <a:t>/Toxics concentration, O</a:t>
            </a:r>
            <a:r>
              <a:rPr lang="en-US" baseline="-25000" dirty="0"/>
              <a:t>3</a:t>
            </a:r>
            <a:r>
              <a:rPr lang="en-US" dirty="0"/>
              <a:t> and PM</a:t>
            </a:r>
            <a:r>
              <a:rPr lang="en-US" baseline="-25000" dirty="0"/>
              <a:t>2.5</a:t>
            </a:r>
            <a:r>
              <a:rPr lang="en-US" dirty="0"/>
              <a:t> risk</a:t>
            </a:r>
          </a:p>
          <a:p>
            <a:pPr lvl="1"/>
            <a:r>
              <a:rPr lang="en-US"/>
              <a:t>Add </a:t>
            </a:r>
            <a:r>
              <a:rPr lang="en-US" dirty="0"/>
              <a:t>new information </a:t>
            </a:r>
          </a:p>
          <a:p>
            <a:pPr lvl="2"/>
            <a:r>
              <a:rPr lang="en-US" dirty="0"/>
              <a:t>Tribal areas, Advance areas, GHG emissions, monitoring data</a:t>
            </a:r>
          </a:p>
          <a:p>
            <a:pPr lvl="1"/>
            <a:r>
              <a:rPr lang="en-US" dirty="0"/>
              <a:t>Develop MP proximity analysis module for areas</a:t>
            </a:r>
          </a:p>
          <a:p>
            <a:pPr lvl="2"/>
            <a:r>
              <a:rPr lang="en-US" dirty="0"/>
              <a:t>MP risk in context of EJ (and can incorporate climate considerations)</a:t>
            </a:r>
          </a:p>
          <a:p>
            <a:pPr lvl="1"/>
            <a:r>
              <a:rPr lang="en-US" dirty="0"/>
              <a:t>Meeting with economics group</a:t>
            </a:r>
          </a:p>
          <a:p>
            <a:pPr lvl="2"/>
            <a:endParaRPr lang="en-US" dirty="0"/>
          </a:p>
          <a:p>
            <a:r>
              <a:rPr lang="en-US" dirty="0"/>
              <a:t>Issues for Discussion</a:t>
            </a:r>
          </a:p>
          <a:p>
            <a:pPr lvl="1"/>
            <a:r>
              <a:rPr lang="en-US" dirty="0"/>
              <a:t>2017 Air Toxics Risk Data</a:t>
            </a:r>
          </a:p>
          <a:p>
            <a:pPr lvl="1"/>
            <a:r>
              <a:rPr lang="en-US" dirty="0"/>
              <a:t>OAQPS review/prioritization of analytical tools</a:t>
            </a:r>
          </a:p>
          <a:p>
            <a:pPr lvl="1"/>
            <a:r>
              <a:rPr lang="en-US" dirty="0"/>
              <a:t>Funding mechanism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69E47A3-B92B-4A58-9FC2-5CB7F55FBDB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2642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Feedback from OAQPS/SMT Briefing</a:t>
            </a:r>
          </a:p>
          <a:p>
            <a:r>
              <a:rPr lang="en-US" dirty="0"/>
              <a:t>NEXUS Updates</a:t>
            </a:r>
          </a:p>
          <a:p>
            <a:pPr lvl="1"/>
            <a:r>
              <a:rPr lang="en-US" dirty="0"/>
              <a:t>Metrics (Toxics)</a:t>
            </a:r>
          </a:p>
          <a:p>
            <a:pPr lvl="1"/>
            <a:r>
              <a:rPr lang="en-US" dirty="0"/>
              <a:t>2017 Data</a:t>
            </a:r>
          </a:p>
          <a:p>
            <a:pPr lvl="1"/>
            <a:r>
              <a:rPr lang="en-US" dirty="0"/>
              <a:t>Multi-pollutant Proximity Based Module</a:t>
            </a:r>
          </a:p>
          <a:p>
            <a:r>
              <a:rPr lang="en-US" strike="sngStrike" dirty="0">
                <a:highlight>
                  <a:srgbClr val="FFFF00"/>
                </a:highlight>
              </a:rPr>
              <a:t>National Sector Approach – NEXUS Application</a:t>
            </a:r>
          </a:p>
          <a:p>
            <a:r>
              <a:rPr lang="en-US" dirty="0"/>
              <a:t>Ranking of Highest Risk Areas</a:t>
            </a:r>
          </a:p>
          <a:p>
            <a:r>
              <a:rPr lang="en-US" dirty="0"/>
              <a:t>Examples for Regions</a:t>
            </a:r>
          </a:p>
          <a:p>
            <a:pPr lvl="1"/>
            <a:r>
              <a:rPr lang="en-US" dirty="0"/>
              <a:t>Chicago</a:t>
            </a:r>
          </a:p>
          <a:p>
            <a:pPr lvl="1"/>
            <a:r>
              <a:rPr lang="en-US" dirty="0"/>
              <a:t>Pittsburgh</a:t>
            </a:r>
          </a:p>
          <a:p>
            <a:pPr lvl="1"/>
            <a:r>
              <a:rPr lang="en-US" dirty="0"/>
              <a:t>Houston</a:t>
            </a:r>
          </a:p>
          <a:p>
            <a:r>
              <a:rPr lang="en-US" dirty="0"/>
              <a:t>Next Steps / Issues for Discussion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07D34BC-FCC9-4DB3-9168-CFA5BEF897C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9921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0BC7B0-6143-4EEB-9B0B-4F37D0C03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6600" dirty="0"/>
              <a:t>Questions?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A03EA8C-D73C-4094-B37F-5D99D33C768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25396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dirty="0"/>
              <a:t>Appendix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C4004-E3A5-495F-8ADE-4C0A88F18A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NEXUS Sector Ranking within Highest Risk Areas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B83290B-FD6C-4C46-9994-99787F5F3A1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50325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266" y="3"/>
            <a:ext cx="8649477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 Ranking: </a:t>
            </a:r>
            <a:r>
              <a:rPr lang="en-US" altLang="zh-CN" dirty="0">
                <a:solidFill>
                  <a:srgbClr val="FFFF00"/>
                </a:solidFill>
              </a:rPr>
              <a:t>CBSAs w/ Top-Ranked MP Risks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B594DD99-11C5-4C85-B5C9-002130270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038" y="1317239"/>
            <a:ext cx="348410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8BE169-16B9-44F3-ACC8-C95680A312FC}"/>
              </a:ext>
            </a:extLst>
          </p:cNvPr>
          <p:cNvSpPr/>
          <p:nvPr/>
        </p:nvSpPr>
        <p:spPr>
          <a:xfrm>
            <a:off x="1163904" y="841943"/>
            <a:ext cx="10395305" cy="4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CBSAs with top MP risk ranking: Major CBSAs are selected.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178009B-54F7-490E-9735-0EBC6261BB42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3724219-D9A7-44B1-91D7-F8BF28840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001810"/>
              </p:ext>
            </p:extLst>
          </p:nvPr>
        </p:nvGraphicFramePr>
        <p:xfrm>
          <a:off x="302602" y="1455738"/>
          <a:ext cx="5766894" cy="5240251"/>
        </p:xfrm>
        <a:graphic>
          <a:graphicData uri="http://schemas.openxmlformats.org/drawingml/2006/table">
            <a:tbl>
              <a:tblPr/>
              <a:tblGrid>
                <a:gridCol w="235458">
                  <a:extLst>
                    <a:ext uri="{9D8B030D-6E8A-4147-A177-3AD203B41FA5}">
                      <a16:colId xmlns:a16="http://schemas.microsoft.com/office/drawing/2014/main" val="902372365"/>
                    </a:ext>
                  </a:extLst>
                </a:gridCol>
                <a:gridCol w="1070690">
                  <a:extLst>
                    <a:ext uri="{9D8B030D-6E8A-4147-A177-3AD203B41FA5}">
                      <a16:colId xmlns:a16="http://schemas.microsoft.com/office/drawing/2014/main" val="358692631"/>
                    </a:ext>
                  </a:extLst>
                </a:gridCol>
                <a:gridCol w="816690">
                  <a:extLst>
                    <a:ext uri="{9D8B030D-6E8A-4147-A177-3AD203B41FA5}">
                      <a16:colId xmlns:a16="http://schemas.microsoft.com/office/drawing/2014/main" val="3064266357"/>
                    </a:ext>
                  </a:extLst>
                </a:gridCol>
                <a:gridCol w="3105865">
                  <a:extLst>
                    <a:ext uri="{9D8B030D-6E8A-4147-A177-3AD203B41FA5}">
                      <a16:colId xmlns:a16="http://schemas.microsoft.com/office/drawing/2014/main" val="105505425"/>
                    </a:ext>
                  </a:extLst>
                </a:gridCol>
                <a:gridCol w="538191">
                  <a:extLst>
                    <a:ext uri="{9D8B030D-6E8A-4147-A177-3AD203B41FA5}">
                      <a16:colId xmlns:a16="http://schemas.microsoft.com/office/drawing/2014/main" val="1626146044"/>
                    </a:ext>
                  </a:extLst>
                </a:gridCol>
              </a:tblGrid>
              <a:tr h="40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41291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IL-IN-WI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Chicago-Joliet-Naperville, IL-IN-WI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3883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Pittsburgh,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04618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Houston-Sugar Land-Baytown,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26403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Angeles-Long Beach-Santa Ana,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1662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Dallas-Fort Worth-Arlington,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8915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Atlanta-Sandy Springs-Marietta, 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22815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Tampa-St. Petersburg-Clearwater,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63093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Birmingham-Hoover, 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9966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Phoenix-Mesa-Glendale, 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3849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Fresno,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5471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NY-NJ-PA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York-Northern New Jersey-Long Island, NY-NJ-PA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8944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Cleveland-Elyria-Mentor, 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7446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Sacramento--Arden-Arcade--Roseville,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2235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 Vegas-Paradise, 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33144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NC-SC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Charlotte-Gastonia-Rock Hill, NC-SC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78317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Diego-Carlsbad-San Marcos,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960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Detroit-Warren-Livonia,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2783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5 &amp; 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MO-IL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St. Louis, MO-IL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822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Rapids-Wyoming,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45441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Nashville-Davidson--Murfreesboro--Franklin, 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63232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Bakersfield-Delano,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46257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PA-NJ-DE-MD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Philadelphia-Camden-Wilmington, PA-NJ-DE-MD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60506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Riverside-San Bernardino-Ontario,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28071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Miami-Fort Lauderdale-Pompano Beach,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87421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Baton Rouge, 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74844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Paso,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14451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Seattle-Tacoma-Bellevue, WA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3455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Louisville-Jefferson County, 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0683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54D620-F295-4BA7-A9B0-B622135B9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844848"/>
              </p:ext>
            </p:extLst>
          </p:nvPr>
        </p:nvGraphicFramePr>
        <p:xfrm>
          <a:off x="6287604" y="1455738"/>
          <a:ext cx="5601794" cy="5240251"/>
        </p:xfrm>
        <a:graphic>
          <a:graphicData uri="http://schemas.openxmlformats.org/drawingml/2006/table">
            <a:tbl>
              <a:tblPr/>
              <a:tblGrid>
                <a:gridCol w="235458">
                  <a:extLst>
                    <a:ext uri="{9D8B030D-6E8A-4147-A177-3AD203B41FA5}">
                      <a16:colId xmlns:a16="http://schemas.microsoft.com/office/drawing/2014/main" val="4003523498"/>
                    </a:ext>
                  </a:extLst>
                </a:gridCol>
                <a:gridCol w="1070690">
                  <a:extLst>
                    <a:ext uri="{9D8B030D-6E8A-4147-A177-3AD203B41FA5}">
                      <a16:colId xmlns:a16="http://schemas.microsoft.com/office/drawing/2014/main" val="2276800446"/>
                    </a:ext>
                  </a:extLst>
                </a:gridCol>
                <a:gridCol w="899240">
                  <a:extLst>
                    <a:ext uri="{9D8B030D-6E8A-4147-A177-3AD203B41FA5}">
                      <a16:colId xmlns:a16="http://schemas.microsoft.com/office/drawing/2014/main" val="2150586868"/>
                    </a:ext>
                  </a:extLst>
                </a:gridCol>
                <a:gridCol w="2858215">
                  <a:extLst>
                    <a:ext uri="{9D8B030D-6E8A-4147-A177-3AD203B41FA5}">
                      <a16:colId xmlns:a16="http://schemas.microsoft.com/office/drawing/2014/main" val="3218987536"/>
                    </a:ext>
                  </a:extLst>
                </a:gridCol>
                <a:gridCol w="538191">
                  <a:extLst>
                    <a:ext uri="{9D8B030D-6E8A-4147-A177-3AD203B41FA5}">
                      <a16:colId xmlns:a16="http://schemas.microsoft.com/office/drawing/2014/main" val="3677679317"/>
                    </a:ext>
                  </a:extLst>
                </a:gridCol>
              </a:tblGrid>
              <a:tr h="40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75763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Denver-Aurora-Broomfield, CO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04628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Reading,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61272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Visalia-Porterville, CA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80014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Bridgeport-Stamford-Norwalk, CT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30979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TN-MS-AR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Memphis, TN-MS-AR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191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Allentown-Bethlehem-Easton, PA-NJ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32922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Orleans-Metairie-Kenner, LA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31332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Greensboro-High Point, 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10561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Mobile, AL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9472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Chattanooga, TN-GA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54131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Knoxville, TN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854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DC-VA-MD-WV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Washington-Arlington-Alexandria, DC-VA-MD-WV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34859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Tulsa, OK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24334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Tucson, AZ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75385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Charleston-North Charleston-Summerville,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27529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Greenville-Mauldin-Easley,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2915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Charleston, WV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683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Spartanburg, SC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770900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Winston-Salem, NC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69785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Lakeland-Winter Haven,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63264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Akron, OH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246657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Beaumont-Port Arthur, TX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13676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Lansing-East Lansing, MI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571591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Orlando-Kissimmee-Sanford, FL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008549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Eugene-Springfield, OR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797172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Reno-Sparks, NV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550508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4 &amp; 5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OH-KY-IN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Cincinnati-Middletown, OH-KY-IN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957303"/>
                  </a:ext>
                </a:extLst>
              </a:tr>
              <a:tr h="162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Lancaster, PA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120" marR="5120" marT="51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837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924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ABB9ED-B16B-449D-B428-D5FFD31D679D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524596"/>
          <a:ext cx="8909480" cy="4968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03763">
                  <a:extLst>
                    <a:ext uri="{9D8B030D-6E8A-4147-A177-3AD203B41FA5}">
                      <a16:colId xmlns:a16="http://schemas.microsoft.com/office/drawing/2014/main" val="192125384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317374975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1751277888"/>
                    </a:ext>
                  </a:extLst>
                </a:gridCol>
                <a:gridCol w="649224">
                  <a:extLst>
                    <a:ext uri="{9D8B030D-6E8A-4147-A177-3AD203B41FA5}">
                      <a16:colId xmlns:a16="http://schemas.microsoft.com/office/drawing/2014/main" val="87072934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324173238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738059545"/>
                    </a:ext>
                  </a:extLst>
                </a:gridCol>
                <a:gridCol w="795528">
                  <a:extLst>
                    <a:ext uri="{9D8B030D-6E8A-4147-A177-3AD203B41FA5}">
                      <a16:colId xmlns:a16="http://schemas.microsoft.com/office/drawing/2014/main" val="439238523"/>
                    </a:ext>
                  </a:extLst>
                </a:gridCol>
                <a:gridCol w="895905">
                  <a:extLst>
                    <a:ext uri="{9D8B030D-6E8A-4147-A177-3AD203B41FA5}">
                      <a16:colId xmlns:a16="http://schemas.microsoft.com/office/drawing/2014/main" val="2988727084"/>
                    </a:ext>
                  </a:extLst>
                </a:gridCol>
                <a:gridCol w="84116">
                  <a:extLst>
                    <a:ext uri="{9D8B030D-6E8A-4147-A177-3AD203B41FA5}">
                      <a16:colId xmlns:a16="http://schemas.microsoft.com/office/drawing/2014/main" val="1293066426"/>
                    </a:ext>
                  </a:extLst>
                </a:gridCol>
              </a:tblGrid>
              <a:tr h="138629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“Sector group” emissions combined for all 50 Highest Risk Ranked CBSAs  </a:t>
                      </a:r>
                    </a:p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Population:  134,940,816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33545"/>
                  </a:ext>
                </a:extLst>
              </a:tr>
              <a:tr h="3102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 Group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NOx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 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Gas_VOC_HAPs</a:t>
                      </a:r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(LB)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Heavy_Metal_HAPs</a:t>
                      </a:r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(LB)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CO2e </a:t>
                      </a:r>
                    </a:p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(TON)</a:t>
                      </a:r>
                      <a:endParaRPr lang="en-US" sz="1100" b="1" i="0" u="none" strike="noStrike" dirty="0">
                        <a:solidFill>
                          <a:srgbClr val="0000F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SO2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Score 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(freq. &amp; rank)</a:t>
                      </a: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440205617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Utilities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276526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195865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25828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6432707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127030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485754073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414266259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Petroleum Refining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52943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40169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12438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10295621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99736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95097998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574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723971449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Coke Ovens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1787622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29716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14570119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54738396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Pesticides and Agricultural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17644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1627958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18233480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878587901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Inorganic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14522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7273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1073205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48966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5231826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839440508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Mineral Processing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13714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12628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886251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33740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8364046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001762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Iron and Steel Production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10679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13345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858984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110757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33030868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611133245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Cement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10566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44083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1472498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25010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27859268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498190575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Transportation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8127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63035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10417526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122777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18485627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98742300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Pulp and Paper Industry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9791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7227413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23704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10517197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696072597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 Chemical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38070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10280694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82521408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89145749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Landfills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9872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2799470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1880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28651639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75373681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 Products (Cleaning, Photographic, etc.)</a:t>
                      </a:r>
                      <a:endParaRPr lang="en-US" sz="10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1363144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1389978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1531071706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 and Gas Production and Distribution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28271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4467061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1804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12342771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1716656838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Products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6197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4110212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2496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3408089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4184021676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Non-Ferrous Metals Production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3663067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91643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2165692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2042173614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2355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92289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9990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1174855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8012797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Clay Products Manufacturing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1349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685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650323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200293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535151873"/>
                  </a:ext>
                </a:extLst>
              </a:tr>
              <a:tr h="130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 Incineration</a:t>
                      </a:r>
                      <a:endParaRPr lang="en-US" sz="10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11872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679918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1801</a:t>
                      </a:r>
                      <a:endParaRPr lang="en-US" sz="10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9825913</a:t>
                      </a:r>
                      <a:endParaRPr lang="en-US" sz="10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58" marR="3058" marT="3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358" marR="29358" marT="14679" marB="14679"/>
                </a:tc>
                <a:extLst>
                  <a:ext uri="{0D108BD9-81ED-4DB2-BD59-A6C34878D82A}">
                    <a16:rowId xmlns:a16="http://schemas.microsoft.com/office/drawing/2014/main" val="3468328456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1439"/>
            <a:ext cx="91440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Sectors Most Prevalent in Highest Risk Areas</a:t>
            </a:r>
            <a:endParaRPr lang="zh-CN" alt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C8E8AD-BD84-42BD-BC6C-DD62781288CB}"/>
              </a:ext>
            </a:extLst>
          </p:cNvPr>
          <p:cNvSpPr/>
          <p:nvPr/>
        </p:nvSpPr>
        <p:spPr>
          <a:xfrm>
            <a:off x="1641260" y="850973"/>
            <a:ext cx="90267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marR="0" lvl="0" indent="-3476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Method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Highest emitting sectors within top ranked 50 CBSAs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en-US" sz="16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 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acilities are grouped based on “Sector definition” spreadsheet created by Marc H. &amp; SPPD)*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6EFE08A-9033-41A6-8031-7F90841FCC7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1C752-4D9F-4DF3-B158-CFA7F55014EF}"/>
              </a:ext>
            </a:extLst>
          </p:cNvPr>
          <p:cNvSpPr txBox="1"/>
          <p:nvPr/>
        </p:nvSpPr>
        <p:spPr>
          <a:xfrm>
            <a:off x="1428750" y="6490771"/>
            <a:ext cx="704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*Appendix contains graphics with sector ranking by pollutants</a:t>
            </a:r>
          </a:p>
        </p:txBody>
      </p:sp>
    </p:spTree>
    <p:extLst>
      <p:ext uri="{BB962C8B-B14F-4D97-AF65-F5344CB8AC3E}">
        <p14:creationId xmlns:p14="http://schemas.microsoft.com/office/powerpoint/2010/main" val="3471730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0C906DB-1282-40E1-924E-441BA16B5589}"/>
              </a:ext>
            </a:extLst>
          </p:cNvPr>
          <p:cNvGraphicFramePr>
            <a:graphicFrameLocks/>
          </p:cNvGraphicFramePr>
          <p:nvPr/>
        </p:nvGraphicFramePr>
        <p:xfrm>
          <a:off x="1780032" y="963894"/>
          <a:ext cx="8769096" cy="5822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NOx: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1516D-9513-4BF0-8203-EC358FC6921E}"/>
              </a:ext>
            </a:extLst>
          </p:cNvPr>
          <p:cNvSpPr txBox="1"/>
          <p:nvPr/>
        </p:nvSpPr>
        <p:spPr>
          <a:xfrm>
            <a:off x="2433706" y="1321038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over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2AC7120-0F24-455C-9271-21BAC35AE90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318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2176188-3463-4059-89D9-3AEBD5C9E6F5}"/>
              </a:ext>
            </a:extLst>
          </p:cNvPr>
          <p:cNvGraphicFramePr>
            <a:graphicFrameLocks/>
          </p:cNvGraphicFramePr>
          <p:nvPr/>
        </p:nvGraphicFramePr>
        <p:xfrm>
          <a:off x="1743457" y="950975"/>
          <a:ext cx="8650224" cy="5715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3151"/>
            <a:ext cx="91440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NOx: Sector Group “Score”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(Score = Frequency &amp; Rank)</a:t>
            </a:r>
            <a:endParaRPr lang="zh-CN" alt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D6615-1710-4678-AF84-A1221DA16B6A}"/>
              </a:ext>
            </a:extLst>
          </p:cNvPr>
          <p:cNvSpPr/>
          <p:nvPr/>
        </p:nvSpPr>
        <p:spPr>
          <a:xfrm>
            <a:off x="2945892" y="1161286"/>
            <a:ext cx="647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SO2 &amp;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NOx: Score of Top Sector Groups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FE65C47-F2A1-44FD-9C57-76B1BD778A7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42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BEBE8B1-CD45-4972-9A91-CED7FD8A0121}"/>
              </a:ext>
            </a:extLst>
          </p:cNvPr>
          <p:cNvGraphicFramePr>
            <a:graphicFrameLocks/>
          </p:cNvGraphicFramePr>
          <p:nvPr/>
        </p:nvGraphicFramePr>
        <p:xfrm>
          <a:off x="1652016" y="1115567"/>
          <a:ext cx="8878824" cy="5551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PM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BE917-45F9-409A-939A-298286E22137}"/>
              </a:ext>
            </a:extLst>
          </p:cNvPr>
          <p:cNvSpPr txBox="1"/>
          <p:nvPr/>
        </p:nvSpPr>
        <p:spPr>
          <a:xfrm>
            <a:off x="2113666" y="1386222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over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99C910-2752-4C21-8155-911A6605B059}"/>
              </a:ext>
            </a:extLst>
          </p:cNvPr>
          <p:cNvSpPr/>
          <p:nvPr/>
        </p:nvSpPr>
        <p:spPr>
          <a:xfrm>
            <a:off x="3531610" y="1177471"/>
            <a:ext cx="5457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Primary PM2.5 emissions (ton/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yr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) from top Sector groups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0E70E9B-DA7E-4009-8182-CD11CDDF1EAE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92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767B104-59B4-4EDA-BBF2-D5EFD198A9DA}"/>
              </a:ext>
            </a:extLst>
          </p:cNvPr>
          <p:cNvGraphicFramePr>
            <a:graphicFrameLocks/>
          </p:cNvGraphicFramePr>
          <p:nvPr/>
        </p:nvGraphicFramePr>
        <p:xfrm>
          <a:off x="1670304" y="1014985"/>
          <a:ext cx="8814816" cy="558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3151"/>
            <a:ext cx="91440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PM</a:t>
            </a:r>
            <a:r>
              <a:rPr lang="en-US" altLang="zh-CN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Sector Group “Score”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(Score = Frequency &amp; Rank)</a:t>
            </a:r>
            <a:endParaRPr lang="zh-CN" alt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D6615-1710-4678-AF84-A1221DA16B6A}"/>
              </a:ext>
            </a:extLst>
          </p:cNvPr>
          <p:cNvSpPr/>
          <p:nvPr/>
        </p:nvSpPr>
        <p:spPr>
          <a:xfrm>
            <a:off x="2781300" y="1167307"/>
            <a:ext cx="647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Primary PM2.5: Score of Top Sector Groups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1B2A845-CC03-4FFA-B463-38835AF4D0A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399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6FE11F1-E31B-46F1-808E-0F26F1760C0A}"/>
              </a:ext>
            </a:extLst>
          </p:cNvPr>
          <p:cNvGraphicFramePr>
            <a:graphicFrameLocks/>
          </p:cNvGraphicFramePr>
          <p:nvPr/>
        </p:nvGraphicFramePr>
        <p:xfrm>
          <a:off x="1688592" y="1417321"/>
          <a:ext cx="8759952" cy="5249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848" y="62295"/>
            <a:ext cx="9217152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&amp; VOC HAPs: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7FC078-F38E-420F-80FB-9C847D3134E5}"/>
              </a:ext>
            </a:extLst>
          </p:cNvPr>
          <p:cNvSpPr/>
          <p:nvPr/>
        </p:nvSpPr>
        <p:spPr>
          <a:xfrm>
            <a:off x="3371088" y="1109544"/>
            <a:ext cx="6080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Gas &amp; VOC HAPs emissions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yr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) from top Sector groups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5D2D9E-3505-4525-8191-4FAAA5195C64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95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FBF60F9-8EC5-40C1-8FF8-EE8818F85176}"/>
              </a:ext>
            </a:extLst>
          </p:cNvPr>
          <p:cNvGraphicFramePr>
            <a:graphicFrameLocks/>
          </p:cNvGraphicFramePr>
          <p:nvPr/>
        </p:nvGraphicFramePr>
        <p:xfrm>
          <a:off x="1697736" y="1042416"/>
          <a:ext cx="8741664" cy="5624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3151"/>
            <a:ext cx="91440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&amp; VOC HAPs: Sector Group “Score”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(Score = Frequency &amp; Rank)</a:t>
            </a:r>
            <a:endParaRPr lang="zh-CN" alt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D6615-1710-4678-AF84-A1221DA16B6A}"/>
              </a:ext>
            </a:extLst>
          </p:cNvPr>
          <p:cNvSpPr/>
          <p:nvPr/>
        </p:nvSpPr>
        <p:spPr>
          <a:xfrm>
            <a:off x="2726436" y="1167307"/>
            <a:ext cx="647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Gas &amp; VOC HAPs: Score of Top Sector Groups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C76E14D-50F0-4E54-8877-ED569BF1E603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826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3E45-86FF-4CAA-8346-6223399F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Feedback from OAQPS &amp; SMT Briefing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53E8D-C225-4F35-8E62-2D2F8A8FF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76250"/>
            <a:ext cx="10972800" cy="5616624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Improve the national screening metrics for air toxics to reduce possible ‘false-negatives’</a:t>
            </a:r>
          </a:p>
          <a:p>
            <a:pPr>
              <a:spcAft>
                <a:spcPts val="1200"/>
              </a:spcAft>
            </a:pPr>
            <a:r>
              <a:rPr lang="en-US" dirty="0">
                <a:highlight>
                  <a:srgbClr val="FFFF00"/>
                </a:highlight>
              </a:rPr>
              <a:t>Augment current “area” orientation of tool to provide national and areas screening capabilities for sectors in multi-pollutant context</a:t>
            </a:r>
          </a:p>
          <a:p>
            <a:pPr>
              <a:spcAft>
                <a:spcPts val="1200"/>
              </a:spcAft>
            </a:pPr>
            <a:r>
              <a:rPr lang="en-US" dirty="0">
                <a:highlight>
                  <a:srgbClr val="FFFF00"/>
                </a:highlight>
              </a:rPr>
              <a:t>Within high risk areas, provide multi-pollutant “proximity-based“ EJ screening analysis for sources/sectors so accounts for criteria and toxic pollutants</a:t>
            </a:r>
          </a:p>
          <a:p>
            <a:pPr>
              <a:spcAft>
                <a:spcPts val="1200"/>
              </a:spcAft>
            </a:pPr>
            <a:r>
              <a:rPr lang="en-US" strike="sngStrike" dirty="0">
                <a:solidFill>
                  <a:srgbClr val="FF0000"/>
                </a:solidFill>
              </a:rPr>
              <a:t>Provide information that can help prioritize SPPD rules</a:t>
            </a:r>
          </a:p>
          <a:p>
            <a:pPr>
              <a:spcAft>
                <a:spcPts val="1200"/>
              </a:spcAft>
            </a:pPr>
            <a:r>
              <a:rPr lang="en-US" dirty="0"/>
              <a:t>Incorporate Economic information?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4DDC9F8-703E-4E87-AF9A-484D305F6E3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66165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848" y="62295"/>
            <a:ext cx="9217152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Metal HAPs: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7FC078-F38E-420F-80FB-9C847D3134E5}"/>
              </a:ext>
            </a:extLst>
          </p:cNvPr>
          <p:cNvSpPr/>
          <p:nvPr/>
        </p:nvSpPr>
        <p:spPr>
          <a:xfrm>
            <a:off x="3371088" y="1109543"/>
            <a:ext cx="608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Heavy HAPs emissions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 from top Sector groups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58BE5BD-A6AF-4451-9DE7-755A56D27799}"/>
              </a:ext>
            </a:extLst>
          </p:cNvPr>
          <p:cNvGraphicFramePr>
            <a:graphicFrameLocks/>
          </p:cNvGraphicFramePr>
          <p:nvPr/>
        </p:nvGraphicFramePr>
        <p:xfrm>
          <a:off x="1679449" y="950976"/>
          <a:ext cx="8695943" cy="5715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C5A1FAB-D1C9-4DEF-BB28-26A3FBC673B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465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3151"/>
            <a:ext cx="91440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Metal HAPs: Sector Group “Score”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(Score = Frequency &amp; Rank)</a:t>
            </a:r>
            <a:endParaRPr lang="zh-CN" alt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D6615-1710-4678-AF84-A1221DA16B6A}"/>
              </a:ext>
            </a:extLst>
          </p:cNvPr>
          <p:cNvSpPr/>
          <p:nvPr/>
        </p:nvSpPr>
        <p:spPr>
          <a:xfrm>
            <a:off x="2726436" y="1167307"/>
            <a:ext cx="647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Heavy Metal HAPs: Score of Top Sector Groups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A3A4F46-4992-4AE5-B9AE-0D12D53A8D08}"/>
              </a:ext>
            </a:extLst>
          </p:cNvPr>
          <p:cNvGraphicFramePr>
            <a:graphicFrameLocks/>
          </p:cNvGraphicFramePr>
          <p:nvPr/>
        </p:nvGraphicFramePr>
        <p:xfrm>
          <a:off x="1734312" y="996697"/>
          <a:ext cx="8723376" cy="5669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BBCF906-AAE6-4229-8E5D-4C36893D55A7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94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B62601D-B379-49F1-B040-2ED3DA4C02D1}"/>
              </a:ext>
            </a:extLst>
          </p:cNvPr>
          <p:cNvGraphicFramePr>
            <a:graphicFrameLocks/>
          </p:cNvGraphicFramePr>
          <p:nvPr/>
        </p:nvGraphicFramePr>
        <p:xfrm>
          <a:off x="1679448" y="1197864"/>
          <a:ext cx="8805672" cy="538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CO2e: Sector Group emissions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Summed up top 20 facility emissions over 50 major CBSAs  </a:t>
            </a:r>
            <a:endParaRPr lang="zh-CN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BE917-45F9-409A-939A-298286E22137}"/>
              </a:ext>
            </a:extLst>
          </p:cNvPr>
          <p:cNvSpPr txBox="1"/>
          <p:nvPr/>
        </p:nvSpPr>
        <p:spPr>
          <a:xfrm>
            <a:off x="2397130" y="1522206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over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624582D-1829-4C90-B718-E8D12038106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935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FDD245D-9EBF-41EA-9B1C-3254E022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3151"/>
            <a:ext cx="9144000" cy="668337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CO2e: Sector Group “Score”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(Score = Frequency &amp; Rank)</a:t>
            </a:r>
            <a:endParaRPr lang="zh-CN" alt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D6615-1710-4678-AF84-A1221DA16B6A}"/>
              </a:ext>
            </a:extLst>
          </p:cNvPr>
          <p:cNvSpPr/>
          <p:nvPr/>
        </p:nvSpPr>
        <p:spPr>
          <a:xfrm>
            <a:off x="2726436" y="1167307"/>
            <a:ext cx="647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CO2e: Score of Top Sector Groups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CA08DC-DD90-4714-A547-E0CE6075D1EE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0244644-3D80-43BD-AAF4-7990B7805180}"/>
              </a:ext>
            </a:extLst>
          </p:cNvPr>
          <p:cNvGraphicFramePr>
            <a:graphicFrameLocks/>
          </p:cNvGraphicFramePr>
          <p:nvPr/>
        </p:nvGraphicFramePr>
        <p:xfrm>
          <a:off x="1697736" y="996697"/>
          <a:ext cx="8897112" cy="5669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6795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115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NEXUS 1.7 (Under Development)</a:t>
            </a:r>
            <a:endParaRPr lang="zh-CN" alt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BAAC2-553B-4104-BA51-F4F49FA9EAC3}"/>
              </a:ext>
            </a:extLst>
          </p:cNvPr>
          <p:cNvSpPr/>
          <p:nvPr/>
        </p:nvSpPr>
        <p:spPr>
          <a:xfrm>
            <a:off x="487016" y="778527"/>
            <a:ext cx="11330609" cy="6117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Near-term Priorities for 2021 NEXUS development: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741363" indent="-393700">
              <a:lnSpc>
                <a:spcPct val="150000"/>
              </a:lnSpc>
              <a:buFont typeface="+mj-lt"/>
              <a:buAutoNum type="arabicPeriod"/>
              <a:tabLst>
                <a:tab pos="804863" algn="l"/>
              </a:tabLst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Upgrade NEXUS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(modules/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metrics/EJ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beta release</a:t>
            </a:r>
          </a:p>
          <a:p>
            <a:pPr marL="969963" lvl="1" indent="-28416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Revising air toxic (AT) metrics based on AT team’s suggestions </a:t>
            </a:r>
          </a:p>
          <a:p>
            <a:pPr marL="969963" lvl="1" indent="-28416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Include EJ/demographic index &amp; T</a:t>
            </a:r>
            <a:r>
              <a:rPr lang="en-US" sz="2000" b="1" kern="0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ribal</a:t>
            </a:r>
            <a:r>
              <a:rPr lang="en-US" sz="20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areas</a:t>
            </a:r>
          </a:p>
          <a:p>
            <a:pPr marL="741363" indent="-393700" defTabSz="914400">
              <a:lnSpc>
                <a:spcPct val="150000"/>
              </a:lnSpc>
              <a:buFont typeface="+mj-lt"/>
              <a:buAutoNum type="arabicPeriod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2017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emissions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data update (including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GHG &amp; Sector mapping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 </a:t>
            </a:r>
          </a:p>
          <a:p>
            <a:pPr marL="347663" defTabSz="914400">
              <a:lnSpc>
                <a:spcPct val="150000"/>
              </a:lnSpc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	</a:t>
            </a:r>
            <a:r>
              <a:rPr lang="en-US" sz="2400" b="1" strike="sngStrike" kern="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</a:t>
            </a:r>
            <a:r>
              <a:rPr lang="en-US" sz="2400" b="1" u="sng" strike="sngStrike" kern="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Supplemental information</a:t>
            </a:r>
            <a:r>
              <a:rPr lang="en-US" sz="2400" b="1" strike="sngStrike" kern="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provided in “Sector Prioritization” context)</a:t>
            </a:r>
          </a:p>
          <a:p>
            <a:pPr marL="347663" defTabSz="914400">
              <a:lnSpc>
                <a:spcPct val="150000"/>
              </a:lnSpc>
              <a:tabLst>
                <a:tab pos="804863" algn="l"/>
              </a:tabLst>
              <a:defRPr/>
            </a:pPr>
            <a:endParaRPr lang="en-US" sz="2800" b="1" kern="0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804863" indent="-457200" defTabSz="914400">
              <a:lnSpc>
                <a:spcPct val="150000"/>
              </a:lnSpc>
              <a:buFont typeface="+mj-lt"/>
              <a:buAutoNum type="arabicPeriod" startAt="3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2017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AQ concentrations 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(PM</a:t>
            </a:r>
            <a:r>
              <a:rPr lang="en-US" sz="2400" b="1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2.5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O</a:t>
            </a:r>
            <a:r>
              <a:rPr lang="en-US" sz="2400" b="1" kern="0" baseline="-250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AT)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&amp; risk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data update (note: separate discussion on air toxics risk effort with SMT)</a:t>
            </a:r>
          </a:p>
          <a:p>
            <a:pPr marL="804863" indent="-457200" defTabSz="914400">
              <a:lnSpc>
                <a:spcPct val="150000"/>
              </a:lnSpc>
              <a:buFont typeface="+mj-lt"/>
              <a:buAutoNum type="arabicPeriod" startAt="3"/>
              <a:tabLst>
                <a:tab pos="804863" algn="l"/>
              </a:tabLst>
              <a:defRPr/>
            </a:pPr>
            <a:r>
              <a:rPr lang="en-US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Draft design for new Multi-pollutant based “</a:t>
            </a:r>
            <a:r>
              <a:rPr lang="en-US" sz="2400" b="1" kern="0" dirty="0">
                <a:solidFill>
                  <a:srgbClr val="0000FF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Proximity</a:t>
            </a:r>
            <a:r>
              <a:rPr lang="en-US" sz="2400" b="1" kern="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analysis” module for EJ and related considerations (census tract and block level)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155A7-1A11-4D8A-8580-1B32A3A167CA}"/>
              </a:ext>
            </a:extLst>
          </p:cNvPr>
          <p:cNvCxnSpPr/>
          <p:nvPr/>
        </p:nvCxnSpPr>
        <p:spPr bwMode="auto">
          <a:xfrm>
            <a:off x="1569720" y="4389120"/>
            <a:ext cx="9052560" cy="0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C4639B8-A039-4039-B460-D751B6B6D588}"/>
              </a:ext>
            </a:extLst>
          </p:cNvPr>
          <p:cNvSpPr txBox="1"/>
          <p:nvPr/>
        </p:nvSpPr>
        <p:spPr>
          <a:xfrm>
            <a:off x="2967732" y="3966861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pc="300" dirty="0">
                <a:solidFill>
                  <a:srgbClr val="FF0000"/>
                </a:solidFill>
                <a:latin typeface="Arial Black" panose="020B0A04020102020204" pitchFamily="34" charset="0"/>
              </a:rPr>
              <a:t>Ongoing</a:t>
            </a:r>
            <a:endParaRPr lang="en-US" sz="2000" i="1" spc="3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89EACB-4550-4CB7-B3B5-DC159116DA79}"/>
              </a:ext>
            </a:extLst>
          </p:cNvPr>
          <p:cNvCxnSpPr/>
          <p:nvPr/>
        </p:nvCxnSpPr>
        <p:spPr bwMode="auto">
          <a:xfrm flipV="1">
            <a:off x="4898136" y="4027733"/>
            <a:ext cx="182880" cy="32004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FB93645-068A-4354-9A67-C59FF8678A8E}"/>
              </a:ext>
            </a:extLst>
          </p:cNvPr>
          <p:cNvSpPr txBox="1"/>
          <p:nvPr/>
        </p:nvSpPr>
        <p:spPr>
          <a:xfrm>
            <a:off x="6104634" y="4333811"/>
            <a:ext cx="1838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300" dirty="0">
                <a:solidFill>
                  <a:srgbClr val="FF0000"/>
                </a:solidFill>
                <a:latin typeface="Arial Black" panose="020B0A04020102020204" pitchFamily="34" charset="0"/>
              </a:rPr>
              <a:t>Planned</a:t>
            </a:r>
            <a:endParaRPr lang="en-US" sz="2000" i="1" spc="3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090EA7-E1B6-4B36-A6C9-784EEDEC648E}"/>
              </a:ext>
            </a:extLst>
          </p:cNvPr>
          <p:cNvCxnSpPr>
            <a:cxnSpLocks/>
          </p:cNvCxnSpPr>
          <p:nvPr/>
        </p:nvCxnSpPr>
        <p:spPr bwMode="auto">
          <a:xfrm flipH="1">
            <a:off x="8007098" y="4428526"/>
            <a:ext cx="192685" cy="36397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9917738-B1B1-4D52-8FB1-4246357BACBD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286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D946-773E-47D7-B3DB-AC7F9FCC3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Need to Improve Air Toxics Metrics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DD0F4-6D62-47A1-8076-67C35504D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28328"/>
            <a:ext cx="10972800" cy="56166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MP Team engaged with Air Toxics Team to improve upon current national screening metrics for air toxics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Current risk metrics were based on county-level population weighted averages (not appropriately accounting for local nature of risks) so false negatives could influence the areas ranking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ATAG provided input on improving these metrics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New metrics now reflect more local risk (at census-tract level) and expressed in “X in a million”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Update use of percentiles based on risk value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4793800-7741-47FE-A972-C58F70348EB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3228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NEXUS Updates: New Air Toxics Metrics</a:t>
            </a:r>
            <a:endParaRPr lang="zh-CN" alt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91930" y="429874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F700348-B40D-4CE5-988E-7D71275B3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12" y="1239456"/>
            <a:ext cx="3434789" cy="1704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06773A-E20E-4842-BAF3-19B2C6D6137E}"/>
              </a:ext>
            </a:extLst>
          </p:cNvPr>
          <p:cNvSpPr txBox="1"/>
          <p:nvPr/>
        </p:nvSpPr>
        <p:spPr>
          <a:xfrm>
            <a:off x="5154965" y="1026870"/>
            <a:ext cx="5513036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Risk: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□  Cancer Risk (max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tract-level risk in the county):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(default checked)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    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Top risk Percentile (higher than x%)     90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(Note: default checked)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    o  Risk value (x-in-1 million)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?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(Note: use 90 %tile risk value)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□  Non-cancer Hazard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max tract-level HI in the county):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   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Top risk Percentile (higher than x%)   90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(default if above box checked)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   o Hazard Index (HI)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?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(Note: use 90 %tile value, find a reasonable range)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Note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: Add up all “HI” in “NATA_2014_Tract_HIs_FINAL” file.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         “HI” &gt; 1 means likely adverse non-cancer hazard; &lt;1 means unlikely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41E4DC-F739-44A2-B80A-7EF29461C076}"/>
              </a:ext>
            </a:extLst>
          </p:cNvPr>
          <p:cNvSpPr/>
          <p:nvPr/>
        </p:nvSpPr>
        <p:spPr>
          <a:xfrm>
            <a:off x="8331297" y="1736884"/>
            <a:ext cx="255985" cy="171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61957D-9066-4ADB-BBF0-A92370CEFCC0}"/>
              </a:ext>
            </a:extLst>
          </p:cNvPr>
          <p:cNvSpPr/>
          <p:nvPr/>
        </p:nvSpPr>
        <p:spPr>
          <a:xfrm>
            <a:off x="7561728" y="1908338"/>
            <a:ext cx="244412" cy="2203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239082-E09D-451D-B53A-5868B26E96DC}"/>
              </a:ext>
            </a:extLst>
          </p:cNvPr>
          <p:cNvSpPr/>
          <p:nvPr/>
        </p:nvSpPr>
        <p:spPr>
          <a:xfrm>
            <a:off x="8214878" y="2596565"/>
            <a:ext cx="244411" cy="179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075E0F4-CA6F-4397-9232-C3FBE971C098}"/>
              </a:ext>
            </a:extLst>
          </p:cNvPr>
          <p:cNvSpPr txBox="1">
            <a:spLocks/>
          </p:cNvSpPr>
          <p:nvPr/>
        </p:nvSpPr>
        <p:spPr>
          <a:xfrm>
            <a:off x="2243997" y="900969"/>
            <a:ext cx="1000994" cy="31988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+mj-cs"/>
              </a:rPr>
              <a:t>Current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微软雅黑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CE0353F-5B71-45AC-983E-AC2E5F9CA9C7}"/>
              </a:ext>
            </a:extLst>
          </p:cNvPr>
          <p:cNvSpPr txBox="1">
            <a:spLocks/>
          </p:cNvSpPr>
          <p:nvPr/>
        </p:nvSpPr>
        <p:spPr>
          <a:xfrm>
            <a:off x="7054305" y="805995"/>
            <a:ext cx="1426878" cy="3198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+mj-cs"/>
              </a:rPr>
              <a:t>New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EE432A-421E-4C47-90B7-F38840261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12" y="3627660"/>
            <a:ext cx="3438717" cy="3032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9C3754-78AE-4ADE-828C-C9E7DC930465}"/>
              </a:ext>
            </a:extLst>
          </p:cNvPr>
          <p:cNvSpPr txBox="1"/>
          <p:nvPr/>
        </p:nvSpPr>
        <p:spPr>
          <a:xfrm>
            <a:off x="5163816" y="3549856"/>
            <a:ext cx="5504183" cy="3284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Cancer Risk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max tract-level risk in the county):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□  PM &amp; 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etal HAPs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Pollutant: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All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Top risk percentile (higher &gt; %)  90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Risk value (x-in-1 million)             ?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□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Gas &amp; VOC HAPs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Pollutant: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All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Top risk Percentile (higher &gt; %)  90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Risk value (x-in-1 million)             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49A9AE-28BA-44BD-8D79-FF07DA96753A}"/>
              </a:ext>
            </a:extLst>
          </p:cNvPr>
          <p:cNvSpPr/>
          <p:nvPr/>
        </p:nvSpPr>
        <p:spPr>
          <a:xfrm>
            <a:off x="7024474" y="2804553"/>
            <a:ext cx="244411" cy="1736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8FA5A-EC98-45D1-AA64-B6148829480E}"/>
              </a:ext>
            </a:extLst>
          </p:cNvPr>
          <p:cNvSpPr/>
          <p:nvPr/>
        </p:nvSpPr>
        <p:spPr>
          <a:xfrm>
            <a:off x="8406408" y="4948914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E0E793-FD36-4735-8596-969DDAFD015F}"/>
              </a:ext>
            </a:extLst>
          </p:cNvPr>
          <p:cNvSpPr/>
          <p:nvPr/>
        </p:nvSpPr>
        <p:spPr>
          <a:xfrm>
            <a:off x="8418848" y="5325252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7B52B1-AA6A-4E51-A977-37325DEF6415}"/>
              </a:ext>
            </a:extLst>
          </p:cNvPr>
          <p:cNvSpPr/>
          <p:nvPr/>
        </p:nvSpPr>
        <p:spPr>
          <a:xfrm>
            <a:off x="8428177" y="6202332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99112D-3D2D-4E3F-8C6F-7B5F9AF350ED}"/>
              </a:ext>
            </a:extLst>
          </p:cNvPr>
          <p:cNvSpPr/>
          <p:nvPr/>
        </p:nvSpPr>
        <p:spPr>
          <a:xfrm>
            <a:off x="8440617" y="6569339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2D3C33-51B9-40F9-96A0-EBE6CFDFE726}"/>
              </a:ext>
            </a:extLst>
          </p:cNvPr>
          <p:cNvSpPr/>
          <p:nvPr/>
        </p:nvSpPr>
        <p:spPr>
          <a:xfrm flipH="1">
            <a:off x="6685629" y="4575243"/>
            <a:ext cx="1593733" cy="2551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C8436B8-BB26-42AA-AFBD-5E3C1F7EF14C}"/>
              </a:ext>
            </a:extLst>
          </p:cNvPr>
          <p:cNvSpPr/>
          <p:nvPr/>
        </p:nvSpPr>
        <p:spPr>
          <a:xfrm flipH="1">
            <a:off x="6685628" y="5867283"/>
            <a:ext cx="1593733" cy="2551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F8244-2F5A-48E8-A1C0-2ED9E41210EC}"/>
              </a:ext>
            </a:extLst>
          </p:cNvPr>
          <p:cNvSpPr/>
          <p:nvPr/>
        </p:nvSpPr>
        <p:spPr>
          <a:xfrm>
            <a:off x="5109136" y="3559409"/>
            <a:ext cx="2034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[ ] Advanced Options: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7333AF58-682B-4071-B7C3-83621E4FBE20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98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94B6-75D7-4C6F-80DB-18CF4B64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1440"/>
            <a:ext cx="12106275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Regional Engagement: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MP Risk Areas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A2611A-2FE7-487B-9E33-5DDD52EE3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232718"/>
              </p:ext>
            </p:extLst>
          </p:nvPr>
        </p:nvGraphicFramePr>
        <p:xfrm>
          <a:off x="222838" y="946228"/>
          <a:ext cx="5665788" cy="371475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1754799264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105184589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664416972"/>
                    </a:ext>
                  </a:extLst>
                </a:gridCol>
                <a:gridCol w="3108325">
                  <a:extLst>
                    <a:ext uri="{9D8B030D-6E8A-4147-A177-3AD203B41FA5}">
                      <a16:colId xmlns:a16="http://schemas.microsoft.com/office/drawing/2014/main" val="407591456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6402401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1004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IL-IN-WI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Chicago-Joliet-Naperville, IL-IN-WI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9882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Pittsburgh, 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770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Houston-Sugar Land-Baytown,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3090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Angeles-Long Beach-Santa Ana,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4007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Dallas-Fort Worth-Arlington,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63799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Atlanta-Sandy Springs-Marietta, GA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3416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Tampa-St. Petersburg-Clearwater, 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7834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Birmingham-Hoover, 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7147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Phoenix-Mesa-Glendale, AZ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175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Fresno,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850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NY-NJ-PA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York-Northern New Jersey-Long Island, NY-NJ-PA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350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Cleveland-Elyria-Mentor, OH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7286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Sacramento--Arden-Arcade--Roseville,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5772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 Vegas-Paradise, NV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3665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NC-SC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Charlotte-Gastonia-Rock Hill, NC-SC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4643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Diego-Carlsbad-San Marcos,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2698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Detroit-Warren-Livonia, 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98938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5 &amp; 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MO-IL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St. Louis, MO-IL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8987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D5A27ED-0519-44A9-90B4-398D3CE40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84721"/>
              </p:ext>
            </p:extLst>
          </p:nvPr>
        </p:nvGraphicFramePr>
        <p:xfrm>
          <a:off x="6303376" y="946228"/>
          <a:ext cx="5594350" cy="353060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1887443040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75568835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648644148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164691676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470034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1869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Rapids-Wyoming, 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61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Nashville-Davidson--Murfreesboro--Franklin, TN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91155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Bakersfield-Delano,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163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PA-NJ-DE-MD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Philadelphia-Camden-Wilmington, PA-NJ-DE-MD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4775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Riverside-San Bernardino-Ontario,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167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Miami-Fort Lauderdale-Pompano Beach, 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8452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Baton Rouge, 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93737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Paso,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8629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Seattle-Tacoma-Bellevue, WA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3699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KY-IN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Louisville-Jefferson County, KY-IN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5479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Denver-Aurora-Broomfield, 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9789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Reading, 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722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Visalia-Porterville,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9232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Bridgeport-Stamford-Norwalk, CT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5239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TN-MS-AR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Memphis, TN-MS-AR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0539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Allentown-Bethlehem-Easton, PA-NJ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0465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Orleans-Metairie-Kenner, 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916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81D4B07-321C-48D4-AD92-944202590094}"/>
              </a:ext>
            </a:extLst>
          </p:cNvPr>
          <p:cNvSpPr/>
          <p:nvPr/>
        </p:nvSpPr>
        <p:spPr>
          <a:xfrm>
            <a:off x="222837" y="4795897"/>
            <a:ext cx="117051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NEXUS can be used to identify highest risk areas across 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Air Toxics.  OAQPS could provide area profile packets to Regions to discuss nature of MP issues and possible avenues to address or conduct more refined analyses.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information above was generated in NEXUS &amp; exported into Excel where rankings were applied.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These CBSAs include at least one county that meets ALL the following criteria: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PM Mortality Number Percentile &gt;= 90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Mortality Number Percentile &gt;= 90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Cancer Risk Rate Max Percentile &gt;= 90 (max census tract-level in a county)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5BD706D-DFBE-4B35-8EF5-00951BC9B0D0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6141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5 Example—</a:t>
            </a:r>
            <a:r>
              <a:rPr lang="en-US" dirty="0">
                <a:solidFill>
                  <a:srgbClr val="FFFF00"/>
                </a:solidFill>
              </a:rPr>
              <a:t>Chicago CBSA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8B68B-0E6F-447F-90B5-8D9C10075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85" y="1196748"/>
            <a:ext cx="11466629" cy="532651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CE3F1A0-1D45-4382-83B7-2B3AD8287FAE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CB80B-2BB1-4117-8B1C-8E588954F018}"/>
              </a:ext>
            </a:extLst>
          </p:cNvPr>
          <p:cNvSpPr txBox="1"/>
          <p:nvPr/>
        </p:nvSpPr>
        <p:spPr>
          <a:xfrm>
            <a:off x="5233064" y="6575874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044114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Chicago CBSA: Top Emission Sources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BF923A-E543-4E07-B3DD-DFF148AAB7CB}"/>
              </a:ext>
            </a:extLst>
          </p:cNvPr>
          <p:cNvGrpSpPr/>
          <p:nvPr/>
        </p:nvGrpSpPr>
        <p:grpSpPr>
          <a:xfrm>
            <a:off x="185020" y="767515"/>
            <a:ext cx="11591343" cy="5864193"/>
            <a:chOff x="286621" y="564316"/>
            <a:chExt cx="8872446" cy="470230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78D3EFD-5E2B-496B-92D4-CD2305D76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800" b="11245"/>
            <a:stretch/>
          </p:blipFill>
          <p:spPr>
            <a:xfrm>
              <a:off x="286621" y="564316"/>
              <a:ext cx="8872446" cy="470230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9B3032-7117-4323-A162-FD092F8C3155}"/>
                </a:ext>
              </a:extLst>
            </p:cNvPr>
            <p:cNvSpPr/>
            <p:nvPr/>
          </p:nvSpPr>
          <p:spPr>
            <a:xfrm>
              <a:off x="4809494" y="1798863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B84601C-4BDB-4A11-8FD4-59D6C0E6BDC7}"/>
                </a:ext>
              </a:extLst>
            </p:cNvPr>
            <p:cNvSpPr/>
            <p:nvPr/>
          </p:nvSpPr>
          <p:spPr>
            <a:xfrm>
              <a:off x="6264551" y="2167979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D980DE-1CCF-46E7-A439-CF2C94D3B837}"/>
                </a:ext>
              </a:extLst>
            </p:cNvPr>
            <p:cNvSpPr/>
            <p:nvPr/>
          </p:nvSpPr>
          <p:spPr>
            <a:xfrm>
              <a:off x="7686845" y="2538095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22FDFC-9C12-4CBF-BAA3-CDA94FE74075}"/>
                </a:ext>
              </a:extLst>
            </p:cNvPr>
            <p:cNvSpPr/>
            <p:nvPr/>
          </p:nvSpPr>
          <p:spPr>
            <a:xfrm>
              <a:off x="3358172" y="2545352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33C15A2-5128-4BD6-A43E-0334495F5E54}"/>
                </a:ext>
              </a:extLst>
            </p:cNvPr>
            <p:cNvSpPr/>
            <p:nvPr/>
          </p:nvSpPr>
          <p:spPr>
            <a:xfrm>
              <a:off x="1873197" y="3670210"/>
              <a:ext cx="1455005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D918520-5D31-4C0C-9A24-448698D1273B}"/>
                </a:ext>
              </a:extLst>
            </p:cNvPr>
            <p:cNvSpPr/>
            <p:nvPr/>
          </p:nvSpPr>
          <p:spPr>
            <a:xfrm>
              <a:off x="389164" y="1798863"/>
              <a:ext cx="1455005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AE49F70-6595-4E6A-9E07-67D2CDB0839A}"/>
                </a:ext>
              </a:extLst>
            </p:cNvPr>
            <p:cNvSpPr/>
            <p:nvPr/>
          </p:nvSpPr>
          <p:spPr>
            <a:xfrm>
              <a:off x="389164" y="2167979"/>
              <a:ext cx="1455057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74A8C9-BB41-424B-9124-8439A85A8B9D}"/>
                </a:ext>
              </a:extLst>
            </p:cNvPr>
            <p:cNvSpPr/>
            <p:nvPr/>
          </p:nvSpPr>
          <p:spPr>
            <a:xfrm>
              <a:off x="3358173" y="3307352"/>
              <a:ext cx="1407780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42449EC-7A21-4829-B40C-2A3F898D6D02}"/>
                </a:ext>
              </a:extLst>
            </p:cNvPr>
            <p:cNvSpPr/>
            <p:nvPr/>
          </p:nvSpPr>
          <p:spPr>
            <a:xfrm>
              <a:off x="4795925" y="3670210"/>
              <a:ext cx="1421349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937FA3-4E98-4FC6-93D4-04E9497D82D8}"/>
                </a:ext>
              </a:extLst>
            </p:cNvPr>
            <p:cNvSpPr/>
            <p:nvPr/>
          </p:nvSpPr>
          <p:spPr>
            <a:xfrm>
              <a:off x="6265497" y="4424953"/>
              <a:ext cx="1406835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043A8C8-C143-4A9E-B5A1-AFD67B791386}"/>
                </a:ext>
              </a:extLst>
            </p:cNvPr>
            <p:cNvSpPr/>
            <p:nvPr/>
          </p:nvSpPr>
          <p:spPr>
            <a:xfrm>
              <a:off x="389164" y="2915467"/>
              <a:ext cx="1455057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BFE28F4-DCDF-4A97-B0E7-BE571BFE3346}"/>
                </a:ext>
              </a:extLst>
            </p:cNvPr>
            <p:cNvSpPr/>
            <p:nvPr/>
          </p:nvSpPr>
          <p:spPr>
            <a:xfrm>
              <a:off x="3358172" y="4787811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D6DADC-48C3-4538-AF38-715CA1A79587}"/>
                </a:ext>
              </a:extLst>
            </p:cNvPr>
            <p:cNvSpPr/>
            <p:nvPr/>
          </p:nvSpPr>
          <p:spPr>
            <a:xfrm>
              <a:off x="1858603" y="2545352"/>
              <a:ext cx="1455057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5411FF-524F-42BD-B5A5-05E260854429}"/>
                </a:ext>
              </a:extLst>
            </p:cNvPr>
            <p:cNvSpPr/>
            <p:nvPr/>
          </p:nvSpPr>
          <p:spPr>
            <a:xfrm>
              <a:off x="4804105" y="2175237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CD259B2-A37B-4C73-BFE0-D89CD2A6FF0F}"/>
                </a:ext>
              </a:extLst>
            </p:cNvPr>
            <p:cNvSpPr/>
            <p:nvPr/>
          </p:nvSpPr>
          <p:spPr>
            <a:xfrm>
              <a:off x="6264499" y="1798863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F6560C-5277-4AD3-8FF3-4D928C33B662}"/>
                </a:ext>
              </a:extLst>
            </p:cNvPr>
            <p:cNvSpPr/>
            <p:nvPr/>
          </p:nvSpPr>
          <p:spPr>
            <a:xfrm>
              <a:off x="7686845" y="4040325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D16C31F-0F31-475B-91F5-D7D3C08774C0}"/>
                </a:ext>
              </a:extLst>
            </p:cNvPr>
            <p:cNvSpPr/>
            <p:nvPr/>
          </p:nvSpPr>
          <p:spPr>
            <a:xfrm>
              <a:off x="389164" y="3300097"/>
              <a:ext cx="145505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57BC7C6-436E-4D9E-97DB-A28357EDCBAE}"/>
                </a:ext>
              </a:extLst>
            </p:cNvPr>
            <p:cNvSpPr/>
            <p:nvPr/>
          </p:nvSpPr>
          <p:spPr>
            <a:xfrm>
              <a:off x="1869054" y="1798863"/>
              <a:ext cx="145505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2D65D2C-24AD-46CF-9649-5A4BFC7EE0AF}"/>
                </a:ext>
              </a:extLst>
            </p:cNvPr>
            <p:cNvSpPr/>
            <p:nvPr/>
          </p:nvSpPr>
          <p:spPr>
            <a:xfrm>
              <a:off x="4793113" y="3307352"/>
              <a:ext cx="1418773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8AAB46B-983A-40D6-84B4-E1D670E17715}"/>
                </a:ext>
              </a:extLst>
            </p:cNvPr>
            <p:cNvSpPr/>
            <p:nvPr/>
          </p:nvSpPr>
          <p:spPr>
            <a:xfrm>
              <a:off x="6268073" y="2545352"/>
              <a:ext cx="140420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CB1E673-C374-4F60-94AC-BAC1B6A9C9FE}"/>
                </a:ext>
              </a:extLst>
            </p:cNvPr>
            <p:cNvSpPr/>
            <p:nvPr/>
          </p:nvSpPr>
          <p:spPr>
            <a:xfrm>
              <a:off x="388168" y="3670210"/>
              <a:ext cx="1455057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82AA00F-9D1A-4675-9A07-3A087DC6E78B}"/>
                </a:ext>
              </a:extLst>
            </p:cNvPr>
            <p:cNvSpPr/>
            <p:nvPr/>
          </p:nvSpPr>
          <p:spPr>
            <a:xfrm>
              <a:off x="3358173" y="2175237"/>
              <a:ext cx="1406941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08310C7-96BB-41C2-8E0F-D5D9A9EA8DC9}"/>
                </a:ext>
              </a:extLst>
            </p:cNvPr>
            <p:cNvSpPr/>
            <p:nvPr/>
          </p:nvSpPr>
          <p:spPr>
            <a:xfrm>
              <a:off x="4804106" y="2922724"/>
              <a:ext cx="1406941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BC200BF-700A-46F9-9221-0629C2B17AF2}"/>
                </a:ext>
              </a:extLst>
            </p:cNvPr>
            <p:cNvSpPr/>
            <p:nvPr/>
          </p:nvSpPr>
          <p:spPr>
            <a:xfrm>
              <a:off x="1854120" y="2161721"/>
              <a:ext cx="1455057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4282800-B90B-4C2F-91C1-849EBBD26CB7}"/>
                </a:ext>
              </a:extLst>
            </p:cNvPr>
            <p:cNvSpPr/>
            <p:nvPr/>
          </p:nvSpPr>
          <p:spPr>
            <a:xfrm>
              <a:off x="4793113" y="4047581"/>
              <a:ext cx="1432342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4296E30-178C-4863-98CD-13B93221B385}"/>
                </a:ext>
              </a:extLst>
            </p:cNvPr>
            <p:cNvSpPr/>
            <p:nvPr/>
          </p:nvSpPr>
          <p:spPr>
            <a:xfrm>
              <a:off x="7686845" y="3300097"/>
              <a:ext cx="1432342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93FFB22-DA6C-488D-B407-F9239DFDEF4B}"/>
                </a:ext>
              </a:extLst>
            </p:cNvPr>
            <p:cNvSpPr/>
            <p:nvPr/>
          </p:nvSpPr>
          <p:spPr>
            <a:xfrm>
              <a:off x="1868500" y="4040325"/>
              <a:ext cx="1455005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7DF42A6-D6B5-467F-96FC-2C9F68A5BED3}"/>
                </a:ext>
              </a:extLst>
            </p:cNvPr>
            <p:cNvSpPr/>
            <p:nvPr/>
          </p:nvSpPr>
          <p:spPr>
            <a:xfrm>
              <a:off x="4795925" y="4787811"/>
              <a:ext cx="1455005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2C1F03-8CB6-44BE-98D8-3BE769A6FB8E}"/>
                </a:ext>
              </a:extLst>
            </p:cNvPr>
            <p:cNvSpPr/>
            <p:nvPr/>
          </p:nvSpPr>
          <p:spPr>
            <a:xfrm>
              <a:off x="7686846" y="1798863"/>
              <a:ext cx="1432342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22D012D-ABCA-424C-B4C7-2A7D3DB1568C}"/>
                </a:ext>
              </a:extLst>
            </p:cNvPr>
            <p:cNvSpPr/>
            <p:nvPr/>
          </p:nvSpPr>
          <p:spPr>
            <a:xfrm>
              <a:off x="3363332" y="1805123"/>
              <a:ext cx="1406941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C078E44-0A75-407F-AD13-88D7B2121A30}"/>
                </a:ext>
              </a:extLst>
            </p:cNvPr>
            <p:cNvSpPr/>
            <p:nvPr/>
          </p:nvSpPr>
          <p:spPr>
            <a:xfrm>
              <a:off x="4793112" y="4417696"/>
              <a:ext cx="1432342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D33E2BB-D02B-456B-BBD4-C9BE73A3B58C}"/>
                </a:ext>
              </a:extLst>
            </p:cNvPr>
            <p:cNvSpPr/>
            <p:nvPr/>
          </p:nvSpPr>
          <p:spPr>
            <a:xfrm>
              <a:off x="6264499" y="3670210"/>
              <a:ext cx="1432342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Slide Number Placeholder 1">
            <a:extLst>
              <a:ext uri="{FF2B5EF4-FFF2-40B4-BE49-F238E27FC236}">
                <a16:creationId xmlns:a16="http://schemas.microsoft.com/office/drawing/2014/main" id="{FF5854AD-7AB6-479F-82FE-A9D143F2B8F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8B509DD-9BEA-4EF6-BA17-64C714263165}"/>
              </a:ext>
            </a:extLst>
          </p:cNvPr>
          <p:cNvSpPr txBox="1"/>
          <p:nvPr/>
        </p:nvSpPr>
        <p:spPr>
          <a:xfrm>
            <a:off x="10058400" y="1243263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54089694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</TotalTime>
  <Words>2763</Words>
  <Application>Microsoft Office PowerPoint</Application>
  <PresentationFormat>Widescreen</PresentationFormat>
  <Paragraphs>927</Paragraphs>
  <Slides>33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微软雅黑</vt:lpstr>
      <vt:lpstr>黑体</vt:lpstr>
      <vt:lpstr>Arial</vt:lpstr>
      <vt:lpstr>Arial Black</vt:lpstr>
      <vt:lpstr>Calibri</vt:lpstr>
      <vt:lpstr>Calibri Light</vt:lpstr>
      <vt:lpstr>Cambria Math</vt:lpstr>
      <vt:lpstr>Times New Roman</vt:lpstr>
      <vt:lpstr>2_EMPA课题组模板</vt:lpstr>
      <vt:lpstr>“NEXUS” Multi-Pollutant Analysis Tool  Development: Status Update</vt:lpstr>
      <vt:lpstr>Overview</vt:lpstr>
      <vt:lpstr>Feedback from OAQPS &amp; SMT Briefing</vt:lpstr>
      <vt:lpstr>NEXUS 1.7 (Under Development)</vt:lpstr>
      <vt:lpstr>Need to Improve Air Toxics Metrics</vt:lpstr>
      <vt:lpstr>NEXUS Updates: New Air Toxics Metrics</vt:lpstr>
      <vt:lpstr>Regional Engagement: Highest MP Risk Areas</vt:lpstr>
      <vt:lpstr>Region 5 Example—Chicago CBSA</vt:lpstr>
      <vt:lpstr>Chicago CBSA: Top Emission Sources</vt:lpstr>
      <vt:lpstr>Chicago CBSA: US Steel Gary Works &amp; EJ Screening</vt:lpstr>
      <vt:lpstr>Example of Multi-Pollutant Proximity Analysis Module: Spatial Analysis </vt:lpstr>
      <vt:lpstr>PowerPoint Presentation</vt:lpstr>
      <vt:lpstr>Region 3 Example—Pittsburgh CBSA</vt:lpstr>
      <vt:lpstr>Pittsburgh CBSA:  Top Emission Sources</vt:lpstr>
      <vt:lpstr>Pittsburgh CBSA –  Dominated by EGUs </vt:lpstr>
      <vt:lpstr>Region 6 Example–Houston CBSA</vt:lpstr>
      <vt:lpstr>Houston CBSA: Top Emission Sources</vt:lpstr>
      <vt:lpstr>Houston CBSA: Baytown Chemical Plant &amp; Refinery</vt:lpstr>
      <vt:lpstr>Next Steps / Issues for Discussion</vt:lpstr>
      <vt:lpstr>Questions?</vt:lpstr>
      <vt:lpstr>Appendix A</vt:lpstr>
      <vt:lpstr>MP Ranking: CBSAs w/ Top-Ranked MP Risks</vt:lpstr>
      <vt:lpstr>Sectors Most Prevalent in Highest Risk Areas</vt:lpstr>
      <vt:lpstr>SO2 &amp; NOx: Sector Group emissions Summed up top 20 facility emissions over 50 major CBSAs  </vt:lpstr>
      <vt:lpstr>SO2 &amp; NOx: Sector Group “Score” (Score = Frequency &amp; Rank)</vt:lpstr>
      <vt:lpstr>Primary PM2.5: Sector Group emissions Summed up top 20 facility emissions over 50 major CBSAs  </vt:lpstr>
      <vt:lpstr>Primary PM2.5 : Sector Group “Score” (Score = Frequency &amp; Rank)</vt:lpstr>
      <vt:lpstr>Gas &amp; VOC HAPs: Sector Group emissions Summed up top 20 facility emissions over 50 major CBSAs  </vt:lpstr>
      <vt:lpstr>Gas &amp; VOC HAPs: Sector Group “Score” (Score = Frequency &amp; Rank)</vt:lpstr>
      <vt:lpstr>Heavy Metal HAPs: Sector Group emissions Summed up top 20 facility emissions over 50 major CBSAs  </vt:lpstr>
      <vt:lpstr>Heavy Metal HAPs: Sector Group “Score” (Score = Frequency &amp; Rank)</vt:lpstr>
      <vt:lpstr>CO2e: Sector Group emissions Summed up top 20 facility emissions over 50 major CBSAs  </vt:lpstr>
      <vt:lpstr>CO2e: Sector Group “Score” (Score = Frequency &amp; Rank)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Landis, Elizabeth</dc:creator>
  <cp:lastModifiedBy>Fox, Tyler</cp:lastModifiedBy>
  <cp:revision>7</cp:revision>
  <dcterms:created xsi:type="dcterms:W3CDTF">2021-03-15T14:18:19Z</dcterms:created>
  <dcterms:modified xsi:type="dcterms:W3CDTF">2021-03-23T17:18:46Z</dcterms:modified>
</cp:coreProperties>
</file>