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1236" r:id="rId2"/>
    <p:sldId id="1243" r:id="rId3"/>
    <p:sldId id="1248" r:id="rId4"/>
    <p:sldId id="1326" r:id="rId5"/>
    <p:sldId id="1266" r:id="rId6"/>
    <p:sldId id="1350" r:id="rId7"/>
    <p:sldId id="1265" r:id="rId8"/>
    <p:sldId id="1237" r:id="rId9"/>
    <p:sldId id="1238" r:id="rId10"/>
    <p:sldId id="1239" r:id="rId11"/>
    <p:sldId id="1244" r:id="rId12"/>
    <p:sldId id="1245" r:id="rId13"/>
    <p:sldId id="1246" r:id="rId14"/>
    <p:sldId id="1240" r:id="rId15"/>
    <p:sldId id="1241" r:id="rId16"/>
    <p:sldId id="1242" r:id="rId17"/>
    <p:sldId id="1346" r:id="rId18"/>
    <p:sldId id="1348" r:id="rId19"/>
    <p:sldId id="1347" r:id="rId20"/>
    <p:sldId id="1349" r:id="rId21"/>
    <p:sldId id="1343" r:id="rId22"/>
    <p:sldId id="1232" r:id="rId23"/>
    <p:sldId id="1218" r:id="rId24"/>
    <p:sldId id="1344" r:id="rId25"/>
    <p:sldId id="1345" r:id="rId26"/>
    <p:sldId id="1227" r:id="rId27"/>
    <p:sldId id="291" r:id="rId28"/>
    <p:sldId id="344" r:id="rId29"/>
    <p:sldId id="1332" r:id="rId30"/>
    <p:sldId id="1264" r:id="rId31"/>
    <p:sldId id="1338" r:id="rId32"/>
    <p:sldId id="1342" r:id="rId33"/>
    <p:sldId id="1328" r:id="rId34"/>
    <p:sldId id="1351" r:id="rId35"/>
    <p:sldId id="1292" r:id="rId36"/>
    <p:sldId id="1331" r:id="rId37"/>
    <p:sldId id="1319" r:id="rId38"/>
    <p:sldId id="1336" r:id="rId39"/>
    <p:sldId id="1316" r:id="rId40"/>
    <p:sldId id="1323" r:id="rId41"/>
    <p:sldId id="131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Scavo, Kimber" initials="SK" lastIdx="2" clrIdx="1">
    <p:extLst>
      <p:ext uri="{19B8F6BF-5375-455C-9EA6-DF929625EA0E}">
        <p15:presenceInfo xmlns:p15="http://schemas.microsoft.com/office/powerpoint/2012/main" userId="S::Scavo.Kimber@epa.gov::f2acd1a6-3918-4b31-b259-77af37031b64" providerId="AD"/>
      </p:ext>
    </p:extLst>
  </p:cmAuthor>
  <p:cmAuthor id="3" name="Landis, Elizabeth" initials="LE" lastIdx="5" clrIdx="2">
    <p:extLst>
      <p:ext uri="{19B8F6BF-5375-455C-9EA6-DF929625EA0E}">
        <p15:presenceInfo xmlns:p15="http://schemas.microsoft.com/office/powerpoint/2012/main" userId="S::Landis.Elizabeth@epa.gov::ab5a0f48-4954-4e8f-b852-9bcaf16ccf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234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32191-3F7C-40C7-A7C1-72423CB2C16B}" v="18" dt="2021-04-12T17:09:41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>
        <p:scale>
          <a:sx n="81" d="100"/>
          <a:sy n="81" d="100"/>
        </p:scale>
        <p:origin x="-116" y="-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-3016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is, Elizabeth" userId="ab5a0f48-4954-4e8f-b852-9bcaf16ccf62" providerId="ADAL" clId="{1DA32191-3F7C-40C7-A7C1-72423CB2C16B}"/>
    <pc:docChg chg="undo custSel addSld delSld modSld sldOrd">
      <pc:chgData name="Landis, Elizabeth" userId="ab5a0f48-4954-4e8f-b852-9bcaf16ccf62" providerId="ADAL" clId="{1DA32191-3F7C-40C7-A7C1-72423CB2C16B}" dt="2021-04-12T17:09:41.140" v="69"/>
      <pc:docMkLst>
        <pc:docMk/>
      </pc:docMkLst>
      <pc:sldChg chg="addSp delSp modSp mod">
        <pc:chgData name="Landis, Elizabeth" userId="ab5a0f48-4954-4e8f-b852-9bcaf16ccf62" providerId="ADAL" clId="{1DA32191-3F7C-40C7-A7C1-72423CB2C16B}" dt="2021-04-12T17:08:43.571" v="63"/>
        <pc:sldMkLst>
          <pc:docMk/>
          <pc:sldMk cId="951900631" sldId="291"/>
        </pc:sldMkLst>
        <pc:spChg chg="del">
          <ac:chgData name="Landis, Elizabeth" userId="ab5a0f48-4954-4e8f-b852-9bcaf16ccf62" providerId="ADAL" clId="{1DA32191-3F7C-40C7-A7C1-72423CB2C16B}" dt="2021-04-12T17:08:42.672" v="62" actId="478"/>
          <ac:spMkLst>
            <pc:docMk/>
            <pc:sldMk cId="951900631" sldId="291"/>
            <ac:spMk id="3" creationId="{8EA88E24-18F1-4043-AF7A-470DEF48D0EF}"/>
          </ac:spMkLst>
        </pc:spChg>
        <pc:spChg chg="add mod">
          <ac:chgData name="Landis, Elizabeth" userId="ab5a0f48-4954-4e8f-b852-9bcaf16ccf62" providerId="ADAL" clId="{1DA32191-3F7C-40C7-A7C1-72423CB2C16B}" dt="2021-04-12T17:08:43.571" v="63"/>
          <ac:spMkLst>
            <pc:docMk/>
            <pc:sldMk cId="951900631" sldId="291"/>
            <ac:spMk id="39" creationId="{616DD1D4-6F5C-4F37-A929-896FD5634645}"/>
          </ac:spMkLst>
        </pc:spChg>
        <pc:grpChg chg="del">
          <ac:chgData name="Landis, Elizabeth" userId="ab5a0f48-4954-4e8f-b852-9bcaf16ccf62" providerId="ADAL" clId="{1DA32191-3F7C-40C7-A7C1-72423CB2C16B}" dt="2021-04-12T16:38:30.962" v="2" actId="478"/>
          <ac:grpSpMkLst>
            <pc:docMk/>
            <pc:sldMk cId="951900631" sldId="291"/>
            <ac:grpSpMk id="23" creationId="{D3E63C12-6FA6-45A7-A9FD-B80201050249}"/>
          </ac:grpSpMkLst>
        </pc:grpChg>
      </pc:sldChg>
      <pc:sldChg chg="addSp delSp modSp mod">
        <pc:chgData name="Landis, Elizabeth" userId="ab5a0f48-4954-4e8f-b852-9bcaf16ccf62" providerId="ADAL" clId="{1DA32191-3F7C-40C7-A7C1-72423CB2C16B}" dt="2021-04-12T17:08:50.731" v="65"/>
        <pc:sldMkLst>
          <pc:docMk/>
          <pc:sldMk cId="3085793911" sldId="344"/>
        </pc:sldMkLst>
        <pc:spChg chg="del">
          <ac:chgData name="Landis, Elizabeth" userId="ab5a0f48-4954-4e8f-b852-9bcaf16ccf62" providerId="ADAL" clId="{1DA32191-3F7C-40C7-A7C1-72423CB2C16B}" dt="2021-04-12T17:08:49.916" v="64" actId="478"/>
          <ac:spMkLst>
            <pc:docMk/>
            <pc:sldMk cId="3085793911" sldId="344"/>
            <ac:spMk id="4" creationId="{EECCDFF7-40AB-4C4A-9EBE-DFEFE7C9BB01}"/>
          </ac:spMkLst>
        </pc:spChg>
        <pc:spChg chg="add mod">
          <ac:chgData name="Landis, Elizabeth" userId="ab5a0f48-4954-4e8f-b852-9bcaf16ccf62" providerId="ADAL" clId="{1DA32191-3F7C-40C7-A7C1-72423CB2C16B}" dt="2021-04-12T17:08:50.731" v="65"/>
          <ac:spMkLst>
            <pc:docMk/>
            <pc:sldMk cId="3085793911" sldId="344"/>
            <ac:spMk id="12" creationId="{8B38BC2C-3B04-4090-A8F7-11DE8B94D17A}"/>
          </ac:spMkLst>
        </pc:spChg>
      </pc:sldChg>
      <pc:sldChg chg="del">
        <pc:chgData name="Landis, Elizabeth" userId="ab5a0f48-4954-4e8f-b852-9bcaf16ccf62" providerId="ADAL" clId="{1DA32191-3F7C-40C7-A7C1-72423CB2C16B}" dt="2021-04-12T16:31:28.631" v="1" actId="47"/>
        <pc:sldMkLst>
          <pc:docMk/>
          <pc:sldMk cId="2426982565" sldId="1216"/>
        </pc:sldMkLst>
      </pc:sldChg>
      <pc:sldChg chg="addSp delSp modSp mod">
        <pc:chgData name="Landis, Elizabeth" userId="ab5a0f48-4954-4e8f-b852-9bcaf16ccf62" providerId="ADAL" clId="{1DA32191-3F7C-40C7-A7C1-72423CB2C16B}" dt="2021-04-12T17:08:09.768" v="55"/>
        <pc:sldMkLst>
          <pc:docMk/>
          <pc:sldMk cId="114903345" sldId="1218"/>
        </pc:sldMkLst>
        <pc:spChg chg="add mod">
          <ac:chgData name="Landis, Elizabeth" userId="ab5a0f48-4954-4e8f-b852-9bcaf16ccf62" providerId="ADAL" clId="{1DA32191-3F7C-40C7-A7C1-72423CB2C16B}" dt="2021-04-12T17:08:09.768" v="55"/>
          <ac:spMkLst>
            <pc:docMk/>
            <pc:sldMk cId="114903345" sldId="1218"/>
            <ac:spMk id="6" creationId="{91B4D80E-4491-470D-8CFA-379A4D2CDEAB}"/>
          </ac:spMkLst>
        </pc:spChg>
        <pc:spChg chg="del">
          <ac:chgData name="Landis, Elizabeth" userId="ab5a0f48-4954-4e8f-b852-9bcaf16ccf62" providerId="ADAL" clId="{1DA32191-3F7C-40C7-A7C1-72423CB2C16B}" dt="2021-04-12T17:08:08.863" v="54" actId="478"/>
          <ac:spMkLst>
            <pc:docMk/>
            <pc:sldMk cId="114903345" sldId="1218"/>
            <ac:spMk id="8" creationId="{70401AFB-BCDB-4C35-BD97-635B41FD27E6}"/>
          </ac:spMkLst>
        </pc:spChg>
      </pc:sldChg>
      <pc:sldChg chg="addSp delSp modSp mod">
        <pc:chgData name="Landis, Elizabeth" userId="ab5a0f48-4954-4e8f-b852-9bcaf16ccf62" providerId="ADAL" clId="{1DA32191-3F7C-40C7-A7C1-72423CB2C16B}" dt="2021-04-12T17:08:31.500" v="61"/>
        <pc:sldMkLst>
          <pc:docMk/>
          <pc:sldMk cId="3339503387" sldId="1227"/>
        </pc:sldMkLst>
        <pc:spChg chg="add mod">
          <ac:chgData name="Landis, Elizabeth" userId="ab5a0f48-4954-4e8f-b852-9bcaf16ccf62" providerId="ADAL" clId="{1DA32191-3F7C-40C7-A7C1-72423CB2C16B}" dt="2021-04-12T17:08:31.500" v="61"/>
          <ac:spMkLst>
            <pc:docMk/>
            <pc:sldMk cId="3339503387" sldId="1227"/>
            <ac:spMk id="16" creationId="{F164CC68-0166-4510-A16D-7E3ED8283435}"/>
          </ac:spMkLst>
        </pc:spChg>
        <pc:spChg chg="del">
          <ac:chgData name="Landis, Elizabeth" userId="ab5a0f48-4954-4e8f-b852-9bcaf16ccf62" providerId="ADAL" clId="{1DA32191-3F7C-40C7-A7C1-72423CB2C16B}" dt="2021-04-12T17:08:30.849" v="60" actId="478"/>
          <ac:spMkLst>
            <pc:docMk/>
            <pc:sldMk cId="3339503387" sldId="1227"/>
            <ac:spMk id="19" creationId="{C3A62775-A4CC-4069-9EC5-A58773648273}"/>
          </ac:spMkLst>
        </pc:spChg>
      </pc:sldChg>
      <pc:sldChg chg="addSp delSp modSp mod">
        <pc:chgData name="Landis, Elizabeth" userId="ab5a0f48-4954-4e8f-b852-9bcaf16ccf62" providerId="ADAL" clId="{1DA32191-3F7C-40C7-A7C1-72423CB2C16B}" dt="2021-04-12T17:08:04.173" v="53" actId="478"/>
        <pc:sldMkLst>
          <pc:docMk/>
          <pc:sldMk cId="637556850" sldId="1232"/>
        </pc:sldMkLst>
        <pc:spChg chg="del">
          <ac:chgData name="Landis, Elizabeth" userId="ab5a0f48-4954-4e8f-b852-9bcaf16ccf62" providerId="ADAL" clId="{1DA32191-3F7C-40C7-A7C1-72423CB2C16B}" dt="2021-04-12T17:08:04.173" v="53" actId="478"/>
          <ac:spMkLst>
            <pc:docMk/>
            <pc:sldMk cId="637556850" sldId="1232"/>
            <ac:spMk id="27" creationId="{9242871D-0CF9-4B5F-8E8F-445EC6596A71}"/>
          </ac:spMkLst>
        </pc:spChg>
        <pc:spChg chg="add mod">
          <ac:chgData name="Landis, Elizabeth" userId="ab5a0f48-4954-4e8f-b852-9bcaf16ccf62" providerId="ADAL" clId="{1DA32191-3F7C-40C7-A7C1-72423CB2C16B}" dt="2021-04-12T17:08:00.529" v="52"/>
          <ac:spMkLst>
            <pc:docMk/>
            <pc:sldMk cId="637556850" sldId="1232"/>
            <ac:spMk id="28" creationId="{96E160F9-5C84-4FDF-B5A1-B8B451F5205A}"/>
          </ac:spMkLst>
        </pc:spChg>
      </pc:sldChg>
      <pc:sldChg chg="addSp delSp modSp add mod ord">
        <pc:chgData name="Landis, Elizabeth" userId="ab5a0f48-4954-4e8f-b852-9bcaf16ccf62" providerId="ADAL" clId="{1DA32191-3F7C-40C7-A7C1-72423CB2C16B}" dt="2021-04-12T17:09:41.140" v="69"/>
        <pc:sldMkLst>
          <pc:docMk/>
          <pc:sldMk cId="1951717573" sldId="1328"/>
        </pc:sldMkLst>
        <pc:spChg chg="add mod">
          <ac:chgData name="Landis, Elizabeth" userId="ab5a0f48-4954-4e8f-b852-9bcaf16ccf62" providerId="ADAL" clId="{1DA32191-3F7C-40C7-A7C1-72423CB2C16B}" dt="2021-04-12T17:09:41.140" v="69"/>
          <ac:spMkLst>
            <pc:docMk/>
            <pc:sldMk cId="1951717573" sldId="1328"/>
            <ac:spMk id="6" creationId="{56589353-2F38-4BA0-BBCD-24B9451FBF80}"/>
          </ac:spMkLst>
        </pc:spChg>
        <pc:spChg chg="del">
          <ac:chgData name="Landis, Elizabeth" userId="ab5a0f48-4954-4e8f-b852-9bcaf16ccf62" providerId="ADAL" clId="{1DA32191-3F7C-40C7-A7C1-72423CB2C16B}" dt="2021-04-12T17:09:34.545" v="68" actId="478"/>
          <ac:spMkLst>
            <pc:docMk/>
            <pc:sldMk cId="1951717573" sldId="1328"/>
            <ac:spMk id="9" creationId="{2216E742-7434-490B-926C-0123DB6CA58C}"/>
          </ac:spMkLst>
        </pc:spChg>
      </pc:sldChg>
      <pc:sldChg chg="addSp delSp modSp add mod">
        <pc:chgData name="Landis, Elizabeth" userId="ab5a0f48-4954-4e8f-b852-9bcaf16ccf62" providerId="ADAL" clId="{1DA32191-3F7C-40C7-A7C1-72423CB2C16B}" dt="2021-04-12T17:08:57.692" v="67"/>
        <pc:sldMkLst>
          <pc:docMk/>
          <pc:sldMk cId="3832971066" sldId="1332"/>
        </pc:sldMkLst>
        <pc:spChg chg="add mod">
          <ac:chgData name="Landis, Elizabeth" userId="ab5a0f48-4954-4e8f-b852-9bcaf16ccf62" providerId="ADAL" clId="{1DA32191-3F7C-40C7-A7C1-72423CB2C16B}" dt="2021-04-12T17:08:57.692" v="67"/>
          <ac:spMkLst>
            <pc:docMk/>
            <pc:sldMk cId="3832971066" sldId="1332"/>
            <ac:spMk id="6" creationId="{850092AD-E4C9-4034-AE03-478C266D9B5F}"/>
          </ac:spMkLst>
        </pc:spChg>
        <pc:spChg chg="del">
          <ac:chgData name="Landis, Elizabeth" userId="ab5a0f48-4954-4e8f-b852-9bcaf16ccf62" providerId="ADAL" clId="{1DA32191-3F7C-40C7-A7C1-72423CB2C16B}" dt="2021-04-12T17:08:56.912" v="66" actId="478"/>
          <ac:spMkLst>
            <pc:docMk/>
            <pc:sldMk cId="3832971066" sldId="1332"/>
            <ac:spMk id="9" creationId="{2216E742-7434-490B-926C-0123DB6CA58C}"/>
          </ac:spMkLst>
        </pc:spChg>
      </pc:sldChg>
      <pc:sldChg chg="modSp mod">
        <pc:chgData name="Landis, Elizabeth" userId="ab5a0f48-4954-4e8f-b852-9bcaf16ccf62" providerId="ADAL" clId="{1DA32191-3F7C-40C7-A7C1-72423CB2C16B}" dt="2021-04-12T17:00:11.751" v="43" actId="20577"/>
        <pc:sldMkLst>
          <pc:docMk/>
          <pc:sldMk cId="4150325867" sldId="1342"/>
        </pc:sldMkLst>
        <pc:spChg chg="mod">
          <ac:chgData name="Landis, Elizabeth" userId="ab5a0f48-4954-4e8f-b852-9bcaf16ccf62" providerId="ADAL" clId="{1DA32191-3F7C-40C7-A7C1-72423CB2C16B}" dt="2021-04-12T17:00:11.751" v="43" actId="20577"/>
          <ac:spMkLst>
            <pc:docMk/>
            <pc:sldMk cId="4150325867" sldId="1342"/>
            <ac:spMk id="3" creationId="{3A2C4004-E3A5-495F-8ADE-4C0A88F18A8D}"/>
          </ac:spMkLst>
        </pc:spChg>
      </pc:sldChg>
      <pc:sldChg chg="addSp modSp mod">
        <pc:chgData name="Landis, Elizabeth" userId="ab5a0f48-4954-4e8f-b852-9bcaf16ccf62" providerId="ADAL" clId="{1DA32191-3F7C-40C7-A7C1-72423CB2C16B}" dt="2021-04-12T17:07:50.686" v="51" actId="6549"/>
        <pc:sldMkLst>
          <pc:docMk/>
          <pc:sldMk cId="4073305425" sldId="1343"/>
        </pc:sldMkLst>
        <pc:spChg chg="add mod">
          <ac:chgData name="Landis, Elizabeth" userId="ab5a0f48-4954-4e8f-b852-9bcaf16ccf62" providerId="ADAL" clId="{1DA32191-3F7C-40C7-A7C1-72423CB2C16B}" dt="2021-04-12T17:07:47.287" v="50"/>
          <ac:spMkLst>
            <pc:docMk/>
            <pc:sldMk cId="4073305425" sldId="1343"/>
            <ac:spMk id="10" creationId="{504D9D0D-9F59-4FC5-A223-57D9C7087C57}"/>
          </ac:spMkLst>
        </pc:spChg>
        <pc:spChg chg="mod">
          <ac:chgData name="Landis, Elizabeth" userId="ab5a0f48-4954-4e8f-b852-9bcaf16ccf62" providerId="ADAL" clId="{1DA32191-3F7C-40C7-A7C1-72423CB2C16B}" dt="2021-04-12T17:07:50.686" v="51" actId="6549"/>
          <ac:spMkLst>
            <pc:docMk/>
            <pc:sldMk cId="4073305425" sldId="1343"/>
            <ac:spMk id="11" creationId="{D4ED3A1A-CC60-4883-B3D9-1F0CF29127D5}"/>
          </ac:spMkLst>
        </pc:spChg>
      </pc:sldChg>
      <pc:sldChg chg="addSp delSp modSp mod">
        <pc:chgData name="Landis, Elizabeth" userId="ab5a0f48-4954-4e8f-b852-9bcaf16ccf62" providerId="ADAL" clId="{1DA32191-3F7C-40C7-A7C1-72423CB2C16B}" dt="2021-04-12T17:08:17.075" v="57"/>
        <pc:sldMkLst>
          <pc:docMk/>
          <pc:sldMk cId="2093295749" sldId="1344"/>
        </pc:sldMkLst>
        <pc:spChg chg="add mod">
          <ac:chgData name="Landis, Elizabeth" userId="ab5a0f48-4954-4e8f-b852-9bcaf16ccf62" providerId="ADAL" clId="{1DA32191-3F7C-40C7-A7C1-72423CB2C16B}" dt="2021-04-12T17:08:17.075" v="57"/>
          <ac:spMkLst>
            <pc:docMk/>
            <pc:sldMk cId="2093295749" sldId="1344"/>
            <ac:spMk id="12" creationId="{BC9229BB-8486-4FDC-BF2D-88175C2F8AF3}"/>
          </ac:spMkLst>
        </pc:spChg>
        <pc:spChg chg="del">
          <ac:chgData name="Landis, Elizabeth" userId="ab5a0f48-4954-4e8f-b852-9bcaf16ccf62" providerId="ADAL" clId="{1DA32191-3F7C-40C7-A7C1-72423CB2C16B}" dt="2021-04-12T17:08:16.279" v="56" actId="478"/>
          <ac:spMkLst>
            <pc:docMk/>
            <pc:sldMk cId="2093295749" sldId="1344"/>
            <ac:spMk id="16" creationId="{AE076C02-F6E2-4B24-BCE8-C4DAF04C9BA8}"/>
          </ac:spMkLst>
        </pc:spChg>
      </pc:sldChg>
      <pc:sldChg chg="addSp delSp modSp mod">
        <pc:chgData name="Landis, Elizabeth" userId="ab5a0f48-4954-4e8f-b852-9bcaf16ccf62" providerId="ADAL" clId="{1DA32191-3F7C-40C7-A7C1-72423CB2C16B}" dt="2021-04-12T17:08:23.023" v="59"/>
        <pc:sldMkLst>
          <pc:docMk/>
          <pc:sldMk cId="2150120909" sldId="1345"/>
        </pc:sldMkLst>
        <pc:spChg chg="add mod">
          <ac:chgData name="Landis, Elizabeth" userId="ab5a0f48-4954-4e8f-b852-9bcaf16ccf62" providerId="ADAL" clId="{1DA32191-3F7C-40C7-A7C1-72423CB2C16B}" dt="2021-04-12T17:08:23.023" v="59"/>
          <ac:spMkLst>
            <pc:docMk/>
            <pc:sldMk cId="2150120909" sldId="1345"/>
            <ac:spMk id="11" creationId="{3CA6C1D5-D048-4255-98A7-999578C4856D}"/>
          </ac:spMkLst>
        </pc:spChg>
        <pc:spChg chg="del">
          <ac:chgData name="Landis, Elizabeth" userId="ab5a0f48-4954-4e8f-b852-9bcaf16ccf62" providerId="ADAL" clId="{1DA32191-3F7C-40C7-A7C1-72423CB2C16B}" dt="2021-04-12T17:08:22.136" v="58" actId="478"/>
          <ac:spMkLst>
            <pc:docMk/>
            <pc:sldMk cId="2150120909" sldId="1345"/>
            <ac:spMk id="13" creationId="{3127C127-728A-420A-BBC7-0238F1A5CD65}"/>
          </ac:spMkLst>
        </pc:spChg>
      </pc:sldChg>
      <pc:sldChg chg="addSp modSp">
        <pc:chgData name="Landis, Elizabeth" userId="ab5a0f48-4954-4e8f-b852-9bcaf16ccf62" providerId="ADAL" clId="{1DA32191-3F7C-40C7-A7C1-72423CB2C16B}" dt="2021-04-12T17:07:36.387" v="46"/>
        <pc:sldMkLst>
          <pc:docMk/>
          <pc:sldMk cId="3853588894" sldId="1346"/>
        </pc:sldMkLst>
        <pc:spChg chg="add mod">
          <ac:chgData name="Landis, Elizabeth" userId="ab5a0f48-4954-4e8f-b852-9bcaf16ccf62" providerId="ADAL" clId="{1DA32191-3F7C-40C7-A7C1-72423CB2C16B}" dt="2021-04-12T17:07:36.387" v="46"/>
          <ac:spMkLst>
            <pc:docMk/>
            <pc:sldMk cId="3853588894" sldId="1346"/>
            <ac:spMk id="32" creationId="{5C9E17C5-B09C-477D-9DB8-ECC72FDA41E1}"/>
          </ac:spMkLst>
        </pc:spChg>
      </pc:sldChg>
      <pc:sldChg chg="addSp modSp">
        <pc:chgData name="Landis, Elizabeth" userId="ab5a0f48-4954-4e8f-b852-9bcaf16ccf62" providerId="ADAL" clId="{1DA32191-3F7C-40C7-A7C1-72423CB2C16B}" dt="2021-04-12T17:07:42.194" v="48"/>
        <pc:sldMkLst>
          <pc:docMk/>
          <pc:sldMk cId="3535334464" sldId="1347"/>
        </pc:sldMkLst>
        <pc:spChg chg="add mod">
          <ac:chgData name="Landis, Elizabeth" userId="ab5a0f48-4954-4e8f-b852-9bcaf16ccf62" providerId="ADAL" clId="{1DA32191-3F7C-40C7-A7C1-72423CB2C16B}" dt="2021-04-12T17:07:42.194" v="48"/>
          <ac:spMkLst>
            <pc:docMk/>
            <pc:sldMk cId="3535334464" sldId="1347"/>
            <ac:spMk id="13" creationId="{AD47D0BA-AA78-407E-BF10-B2D9A23ADF0D}"/>
          </ac:spMkLst>
        </pc:spChg>
      </pc:sldChg>
      <pc:sldChg chg="addSp modSp">
        <pc:chgData name="Landis, Elizabeth" userId="ab5a0f48-4954-4e8f-b852-9bcaf16ccf62" providerId="ADAL" clId="{1DA32191-3F7C-40C7-A7C1-72423CB2C16B}" dt="2021-04-12T17:07:39.348" v="47"/>
        <pc:sldMkLst>
          <pc:docMk/>
          <pc:sldMk cId="39631200" sldId="1348"/>
        </pc:sldMkLst>
        <pc:spChg chg="add mod">
          <ac:chgData name="Landis, Elizabeth" userId="ab5a0f48-4954-4e8f-b852-9bcaf16ccf62" providerId="ADAL" clId="{1DA32191-3F7C-40C7-A7C1-72423CB2C16B}" dt="2021-04-12T17:07:39.348" v="47"/>
          <ac:spMkLst>
            <pc:docMk/>
            <pc:sldMk cId="39631200" sldId="1348"/>
            <ac:spMk id="19" creationId="{E848D9CC-AE16-451E-8434-1B5615A114B7}"/>
          </ac:spMkLst>
        </pc:spChg>
      </pc:sldChg>
      <pc:sldChg chg="addSp modSp">
        <pc:chgData name="Landis, Elizabeth" userId="ab5a0f48-4954-4e8f-b852-9bcaf16ccf62" providerId="ADAL" clId="{1DA32191-3F7C-40C7-A7C1-72423CB2C16B}" dt="2021-04-12T17:07:44.557" v="49"/>
        <pc:sldMkLst>
          <pc:docMk/>
          <pc:sldMk cId="970094918" sldId="1349"/>
        </pc:sldMkLst>
        <pc:spChg chg="add mod">
          <ac:chgData name="Landis, Elizabeth" userId="ab5a0f48-4954-4e8f-b852-9bcaf16ccf62" providerId="ADAL" clId="{1DA32191-3F7C-40C7-A7C1-72423CB2C16B}" dt="2021-04-12T17:07:44.557" v="49"/>
          <ac:spMkLst>
            <pc:docMk/>
            <pc:sldMk cId="970094918" sldId="1349"/>
            <ac:spMk id="13" creationId="{3967A1F6-1CBA-4075-8D54-4A5316865D66}"/>
          </ac:spMkLst>
        </pc:spChg>
      </pc:sldChg>
      <pc:sldChg chg="add">
        <pc:chgData name="Landis, Elizabeth" userId="ab5a0f48-4954-4e8f-b852-9bcaf16ccf62" providerId="ADAL" clId="{1DA32191-3F7C-40C7-A7C1-72423CB2C16B}" dt="2021-04-12T16:31:24.606" v="0"/>
        <pc:sldMkLst>
          <pc:docMk/>
          <pc:sldMk cId="1088941267" sldId="1350"/>
        </pc:sldMkLst>
      </pc:sldChg>
      <pc:sldChg chg="modSp add mod">
        <pc:chgData name="Landis, Elizabeth" userId="ab5a0f48-4954-4e8f-b852-9bcaf16ccf62" providerId="ADAL" clId="{1DA32191-3F7C-40C7-A7C1-72423CB2C16B}" dt="2021-04-12T17:00:15.589" v="45" actId="20577"/>
        <pc:sldMkLst>
          <pc:docMk/>
          <pc:sldMk cId="1773583545" sldId="1351"/>
        </pc:sldMkLst>
        <pc:spChg chg="mod">
          <ac:chgData name="Landis, Elizabeth" userId="ab5a0f48-4954-4e8f-b852-9bcaf16ccf62" providerId="ADAL" clId="{1DA32191-3F7C-40C7-A7C1-72423CB2C16B}" dt="2021-04-12T17:00:15.589" v="45" actId="20577"/>
          <ac:spMkLst>
            <pc:docMk/>
            <pc:sldMk cId="1773583545" sldId="1351"/>
            <ac:spMk id="2" creationId="{F59B3B97-A878-478A-9EB1-ED2C4BB4AA2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>
                <a:effectLst/>
              </a:rPr>
              <a:t>Total </a:t>
            </a:r>
            <a:r>
              <a:rPr lang="en-US" altLang="zh-CN" sz="1800" b="1" i="0" u="none" strike="noStrike" baseline="0">
                <a:effectLst/>
              </a:rPr>
              <a:t>SO2 &amp; </a:t>
            </a:r>
            <a:r>
              <a:rPr lang="en-US" sz="1800" b="1" i="0" u="none" strike="noStrike" baseline="0">
                <a:effectLst/>
              </a:rPr>
              <a:t>NOx emissions (tpy) from top Sector groups </a:t>
            </a:r>
            <a:endParaRPr lang="en-US" sz="1800" b="1"/>
          </a:p>
        </c:rich>
      </c:tx>
      <c:layout>
        <c:manualLayout>
          <c:xMode val="edge"/>
          <c:yMode val="edge"/>
          <c:x val="0.20439241112430165"/>
          <c:y val="2.6960784313725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SO2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table2!$B$3:$B$23</c:f>
              <c:numCache>
                <c:formatCode>0</c:formatCode>
                <c:ptCount val="21"/>
                <c:pt idx="0">
                  <c:v>276526.30617490032</c:v>
                </c:pt>
                <c:pt idx="1">
                  <c:v>52943.173366150004</c:v>
                </c:pt>
                <c:pt idx="2">
                  <c:v>22404.806470179999</c:v>
                </c:pt>
                <c:pt idx="3">
                  <c:v>17644.080425569999</c:v>
                </c:pt>
                <c:pt idx="4">
                  <c:v>14521.603336528</c:v>
                </c:pt>
                <c:pt idx="5">
                  <c:v>13714.431756237007</c:v>
                </c:pt>
                <c:pt idx="6">
                  <c:v>10678.703050121108</c:v>
                </c:pt>
                <c:pt idx="7">
                  <c:v>10566.429008594001</c:v>
                </c:pt>
                <c:pt idx="8">
                  <c:v>8126.8387530543678</c:v>
                </c:pt>
                <c:pt idx="9">
                  <c:v>7412.9792806810019</c:v>
                </c:pt>
                <c:pt idx="10">
                  <c:v>6239.8282863994418</c:v>
                </c:pt>
                <c:pt idx="11">
                  <c:v>2952.1672738947195</c:v>
                </c:pt>
                <c:pt idx="12">
                  <c:v>2814.5235377608537</c:v>
                </c:pt>
                <c:pt idx="13">
                  <c:v>2716.7565368941368</c:v>
                </c:pt>
                <c:pt idx="14">
                  <c:v>2704.9000662269027</c:v>
                </c:pt>
                <c:pt idx="15">
                  <c:v>2693.8076360763243</c:v>
                </c:pt>
                <c:pt idx="16">
                  <c:v>2354.6043630599997</c:v>
                </c:pt>
                <c:pt idx="17">
                  <c:v>1348.7496881</c:v>
                </c:pt>
                <c:pt idx="18">
                  <c:v>1024.3244507258</c:v>
                </c:pt>
                <c:pt idx="19">
                  <c:v>917.41225795720038</c:v>
                </c:pt>
                <c:pt idx="20">
                  <c:v>860.11157770750015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0-480F-888A-1E6081E21170}"/>
            </c:ext>
          </c:extLst>
        </c:ser>
        <c:ser>
          <c:idx val="1"/>
          <c:order val="1"/>
          <c:tx>
            <c:v>NOx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table2!$C$3:$C$23</c:f>
              <c:numCache>
                <c:formatCode>0</c:formatCode>
                <c:ptCount val="21"/>
                <c:pt idx="0">
                  <c:v>195864.5327924458</c:v>
                </c:pt>
                <c:pt idx="1">
                  <c:v>40168.867478199325</c:v>
                </c:pt>
                <c:pt idx="2">
                  <c:v>15472.633777719999</c:v>
                </c:pt>
                <c:pt idx="3">
                  <c:v>5861.2174392594006</c:v>
                </c:pt>
                <c:pt idx="4">
                  <c:v>7272.880366680999</c:v>
                </c:pt>
                <c:pt idx="5">
                  <c:v>12628.2753354</c:v>
                </c:pt>
                <c:pt idx="6">
                  <c:v>13345.462195199994</c:v>
                </c:pt>
                <c:pt idx="7">
                  <c:v>44083.407195024003</c:v>
                </c:pt>
                <c:pt idx="8">
                  <c:v>63034.783500325619</c:v>
                </c:pt>
                <c:pt idx="9">
                  <c:v>9790.7400952750049</c:v>
                </c:pt>
                <c:pt idx="10">
                  <c:v>38070.469182898916</c:v>
                </c:pt>
                <c:pt idx="11">
                  <c:v>9872.4187871600025</c:v>
                </c:pt>
                <c:pt idx="12">
                  <c:v>1980.2362862991004</c:v>
                </c:pt>
                <c:pt idx="13">
                  <c:v>28271.167025878985</c:v>
                </c:pt>
                <c:pt idx="14">
                  <c:v>6197.3418705071981</c:v>
                </c:pt>
                <c:pt idx="15">
                  <c:v>3510.7027779665309</c:v>
                </c:pt>
                <c:pt idx="16">
                  <c:v>5832.2554721999995</c:v>
                </c:pt>
                <c:pt idx="17">
                  <c:v>684.75214150000022</c:v>
                </c:pt>
                <c:pt idx="18">
                  <c:v>11871.941043986</c:v>
                </c:pt>
                <c:pt idx="19">
                  <c:v>1211.091708706</c:v>
                </c:pt>
                <c:pt idx="20">
                  <c:v>3246.8550642350006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0-480F-888A-1E6081E21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2136"/>
        <c:axId val="322363120"/>
      </c:barChart>
      <c:catAx>
        <c:axId val="32236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3120"/>
        <c:crosses val="autoZero"/>
        <c:auto val="1"/>
        <c:lblAlgn val="ctr"/>
        <c:lblOffset val="100"/>
        <c:noMultiLvlLbl val="0"/>
      </c:catAx>
      <c:valAx>
        <c:axId val="322363120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2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169042738270853"/>
          <c:y val="0.17948953984668198"/>
          <c:w val="0.23758852687706167"/>
          <c:h val="6.5839995191440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table2!$D$2</c:f>
              <c:strCache>
                <c:ptCount val="1"/>
                <c:pt idx="0">
                  <c:v>PM2.5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Coke Ovens</c:v>
                </c:pt>
                <c:pt idx="5">
                  <c:v>Cement Manufacturing</c:v>
                </c:pt>
                <c:pt idx="6">
                  <c:v>Food Products Manufacturing</c:v>
                </c:pt>
                <c:pt idx="7">
                  <c:v>Pulp and Paper Industry</c:v>
                </c:pt>
                <c:pt idx="8">
                  <c:v>Air Transportation</c:v>
                </c:pt>
                <c:pt idx="9">
                  <c:v>Landfills</c:v>
                </c:pt>
                <c:pt idx="10">
                  <c:v>Oil and Gas Production and Distribution</c:v>
                </c:pt>
                <c:pt idx="11">
                  <c:v>Mining Activities</c:v>
                </c:pt>
                <c:pt idx="12">
                  <c:v>Non-Ferrous Metals Production</c:v>
                </c:pt>
                <c:pt idx="13">
                  <c:v>Mineral Processing</c:v>
                </c:pt>
                <c:pt idx="14">
                  <c:v>Polymers and Resins Production</c:v>
                </c:pt>
                <c:pt idx="15">
                  <c:v>Iron and Steel Foundries</c:v>
                </c:pt>
                <c:pt idx="16">
                  <c:v>Inorganic Chemical Manufacturing</c:v>
                </c:pt>
                <c:pt idx="17">
                  <c:v>Pesticides and Agricultural Chemical Manufacturing</c:v>
                </c:pt>
                <c:pt idx="18">
                  <c:v>Glass Manufacturing</c:v>
                </c:pt>
                <c:pt idx="19">
                  <c:v>Asphalt Products Manufacturing</c:v>
                </c:pt>
                <c:pt idx="20">
                  <c:v>Government (non-Defense)</c:v>
                </c:pt>
              </c:strCache>
            </c:strRef>
          </c:cat>
          <c:val>
            <c:numRef>
              <c:f>table2!$D$3:$D$23</c:f>
              <c:numCache>
                <c:formatCode>0</c:formatCode>
                <c:ptCount val="21"/>
                <c:pt idx="0">
                  <c:v>25827.986253339182</c:v>
                </c:pt>
                <c:pt idx="1">
                  <c:v>12437.633021250384</c:v>
                </c:pt>
                <c:pt idx="2">
                  <c:v>6254.3809238062977</c:v>
                </c:pt>
                <c:pt idx="3">
                  <c:v>5690.8713326832094</c:v>
                </c:pt>
                <c:pt idx="4">
                  <c:v>5158.3212605150011</c:v>
                </c:pt>
                <c:pt idx="5">
                  <c:v>5007.435617130739</c:v>
                </c:pt>
                <c:pt idx="6">
                  <c:v>3084.5060829409208</c:v>
                </c:pt>
                <c:pt idx="7">
                  <c:v>2778.9607054111602</c:v>
                </c:pt>
                <c:pt idx="8">
                  <c:v>2684.9839461355414</c:v>
                </c:pt>
                <c:pt idx="9">
                  <c:v>2356.4402360220515</c:v>
                </c:pt>
                <c:pt idx="10">
                  <c:v>2258.6925773325752</c:v>
                </c:pt>
                <c:pt idx="11">
                  <c:v>2089.5650638708139</c:v>
                </c:pt>
                <c:pt idx="12">
                  <c:v>1695.4921371636092</c:v>
                </c:pt>
                <c:pt idx="13">
                  <c:v>1659.0548710724838</c:v>
                </c:pt>
                <c:pt idx="14">
                  <c:v>1505.6629341735079</c:v>
                </c:pt>
                <c:pt idx="15">
                  <c:v>1480.2526609604699</c:v>
                </c:pt>
                <c:pt idx="16">
                  <c:v>1404.6369444515919</c:v>
                </c:pt>
                <c:pt idx="17">
                  <c:v>1292.0852156060898</c:v>
                </c:pt>
                <c:pt idx="18">
                  <c:v>953.29367900286809</c:v>
                </c:pt>
                <c:pt idx="19">
                  <c:v>928.96637192122648</c:v>
                </c:pt>
                <c:pt idx="20">
                  <c:v>856.46769622093348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C8-4849-92C6-2F3047BAD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839120"/>
        <c:axId val="465831576"/>
      </c:barChart>
      <c:catAx>
        <c:axId val="46583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5831576"/>
        <c:crosses val="autoZero"/>
        <c:auto val="1"/>
        <c:lblAlgn val="ctr"/>
        <c:lblOffset val="100"/>
        <c:noMultiLvlLbl val="0"/>
      </c:catAx>
      <c:valAx>
        <c:axId val="465831576"/>
        <c:scaling>
          <c:orientation val="minMax"/>
          <c:max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83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table2!$F$2</c:f>
              <c:strCache>
                <c:ptCount val="1"/>
                <c:pt idx="0">
                  <c:v>Gas_VOC_HAPs (LB)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Air Transportation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Pulp and Paper Industry</c:v>
                </c:pt>
                <c:pt idx="4">
                  <c:v>Polymers and Resins Production</c:v>
                </c:pt>
                <c:pt idx="5">
                  <c:v>Plastic and Metal Parts Manufacturing</c:v>
                </c:pt>
                <c:pt idx="6">
                  <c:v>Electric Utilities</c:v>
                </c:pt>
                <c:pt idx="7">
                  <c:v>Oil and Gas Production and Distribution</c:v>
                </c:pt>
                <c:pt idx="8">
                  <c:v>Food Products Manufacturing</c:v>
                </c:pt>
                <c:pt idx="9">
                  <c:v>Non-Ferrous Metals Production</c:v>
                </c:pt>
                <c:pt idx="10">
                  <c:v>Landfills</c:v>
                </c:pt>
                <c:pt idx="11">
                  <c:v>Transportation Equipment Auto and Light Duty Truck</c:v>
                </c:pt>
                <c:pt idx="12">
                  <c:v>Wholesale and Retail Trade</c:v>
                </c:pt>
                <c:pt idx="13">
                  <c:v>Coke Ovens</c:v>
                </c:pt>
                <c:pt idx="14">
                  <c:v>Transportation Equipment Ship/Boat Building &amp; Repair</c:v>
                </c:pt>
                <c:pt idx="15">
                  <c:v>Pesticides and Agricultural Chemical Manufacturing</c:v>
                </c:pt>
                <c:pt idx="16">
                  <c:v>Cement Manufacturing</c:v>
                </c:pt>
                <c:pt idx="17">
                  <c:v>Consumer Products (Cleaning, Photographic, etc.)</c:v>
                </c:pt>
                <c:pt idx="18">
                  <c:v>Metal Fabrication</c:v>
                </c:pt>
                <c:pt idx="19">
                  <c:v>Inorganic Chemical Manufacturing</c:v>
                </c:pt>
                <c:pt idx="20">
                  <c:v>Petroleum Products Distribution</c:v>
                </c:pt>
              </c:strCache>
            </c:strRef>
          </c:cat>
          <c:val>
            <c:numRef>
              <c:f>table2!$F$3:$F$23</c:f>
              <c:numCache>
                <c:formatCode>0</c:formatCode>
                <c:ptCount val="21"/>
                <c:pt idx="0">
                  <c:v>10417526.399013903</c:v>
                </c:pt>
                <c:pt idx="1">
                  <c:v>10295620.988971924</c:v>
                </c:pt>
                <c:pt idx="2">
                  <c:v>10280694.057014067</c:v>
                </c:pt>
                <c:pt idx="3">
                  <c:v>7227413.2437442113</c:v>
                </c:pt>
                <c:pt idx="4">
                  <c:v>7153760.6784206834</c:v>
                </c:pt>
                <c:pt idx="5">
                  <c:v>6573090.6333485255</c:v>
                </c:pt>
                <c:pt idx="6">
                  <c:v>6432706.8108574674</c:v>
                </c:pt>
                <c:pt idx="7">
                  <c:v>4467061.3349739248</c:v>
                </c:pt>
                <c:pt idx="8">
                  <c:v>4110211.5325616319</c:v>
                </c:pt>
                <c:pt idx="9">
                  <c:v>3663066.9479332399</c:v>
                </c:pt>
                <c:pt idx="10">
                  <c:v>2799469.9444756396</c:v>
                </c:pt>
                <c:pt idx="11">
                  <c:v>2602184.4013824593</c:v>
                </c:pt>
                <c:pt idx="12">
                  <c:v>2136286.2907213555</c:v>
                </c:pt>
                <c:pt idx="13">
                  <c:v>1787622.2228740593</c:v>
                </c:pt>
                <c:pt idx="14">
                  <c:v>1769261.2720783995</c:v>
                </c:pt>
                <c:pt idx="15">
                  <c:v>1627958.0554715139</c:v>
                </c:pt>
                <c:pt idx="16">
                  <c:v>1472497.63926254</c:v>
                </c:pt>
                <c:pt idx="17">
                  <c:v>1363143.8320198958</c:v>
                </c:pt>
                <c:pt idx="18">
                  <c:v>1239126.7811323795</c:v>
                </c:pt>
                <c:pt idx="19">
                  <c:v>1073204.5378539229</c:v>
                </c:pt>
                <c:pt idx="20">
                  <c:v>1057320.5515136488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DB-4243-98E0-8F456C521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026856"/>
        <c:axId val="524028824"/>
      </c:barChart>
      <c:catAx>
        <c:axId val="524026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4028824"/>
        <c:crosses val="autoZero"/>
        <c:auto val="1"/>
        <c:lblAlgn val="ctr"/>
        <c:lblOffset val="100"/>
        <c:noMultiLvlLbl val="0"/>
      </c:catAx>
      <c:valAx>
        <c:axId val="524028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02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table2!$G$2</c:f>
              <c:strCache>
                <c:ptCount val="1"/>
                <c:pt idx="0">
                  <c:v>Heavy_Metal_HAPs (LB)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Air Transportation</c:v>
                </c:pt>
                <c:pt idx="2">
                  <c:v>Iron and Steel Production</c:v>
                </c:pt>
                <c:pt idx="3">
                  <c:v>Petroleum Refining</c:v>
                </c:pt>
                <c:pt idx="4">
                  <c:v>Non-Ferrous Metals Production</c:v>
                </c:pt>
                <c:pt idx="5">
                  <c:v>Inorganic Chemical Manufacturing</c:v>
                </c:pt>
                <c:pt idx="6">
                  <c:v>Transportation Equipment Auto and Light Duty Truck</c:v>
                </c:pt>
                <c:pt idx="7">
                  <c:v>Mineral Processing</c:v>
                </c:pt>
                <c:pt idx="8">
                  <c:v>Coke Ovens</c:v>
                </c:pt>
                <c:pt idx="9">
                  <c:v>Metal Fabrication</c:v>
                </c:pt>
                <c:pt idx="10">
                  <c:v>Cement Manufacturing</c:v>
                </c:pt>
                <c:pt idx="11">
                  <c:v>Pulp and Paper Industry</c:v>
                </c:pt>
                <c:pt idx="12">
                  <c:v>Iron and Steel Foundries</c:v>
                </c:pt>
                <c:pt idx="13">
                  <c:v>Organic Chemical Manufacturing</c:v>
                </c:pt>
                <c:pt idx="14">
                  <c:v>Glass Manufacturing</c:v>
                </c:pt>
                <c:pt idx="15">
                  <c:v>Transportation Equipment Ship/Boat Building &amp; Repair</c:v>
                </c:pt>
                <c:pt idx="16">
                  <c:v>Business Activities</c:v>
                </c:pt>
                <c:pt idx="17">
                  <c:v>Transportation Equipment Aerospace Industry</c:v>
                </c:pt>
                <c:pt idx="18">
                  <c:v>Waste Treatment and Disposal</c:v>
                </c:pt>
                <c:pt idx="19">
                  <c:v>Building Products Manufacturing</c:v>
                </c:pt>
                <c:pt idx="20">
                  <c:v>Plastic and Metal Parts Manufacturing</c:v>
                </c:pt>
              </c:strCache>
            </c:strRef>
          </c:cat>
          <c:val>
            <c:numRef>
              <c:f>table2!$G$3:$G$23</c:f>
              <c:numCache>
                <c:formatCode>0</c:formatCode>
                <c:ptCount val="21"/>
                <c:pt idx="0">
                  <c:v>127029.76456829171</c:v>
                </c:pt>
                <c:pt idx="1">
                  <c:v>122776.7046425403</c:v>
                </c:pt>
                <c:pt idx="2">
                  <c:v>110756.80697375129</c:v>
                </c:pt>
                <c:pt idx="3">
                  <c:v>99736.236418277767</c:v>
                </c:pt>
                <c:pt idx="4">
                  <c:v>91643.107567005994</c:v>
                </c:pt>
                <c:pt idx="5">
                  <c:v>48966.397922331635</c:v>
                </c:pt>
                <c:pt idx="6">
                  <c:v>36095.370594442691</c:v>
                </c:pt>
                <c:pt idx="7">
                  <c:v>33740.105662963921</c:v>
                </c:pt>
                <c:pt idx="8">
                  <c:v>29716.321061336424</c:v>
                </c:pt>
                <c:pt idx="9">
                  <c:v>26233.007358587365</c:v>
                </c:pt>
                <c:pt idx="10">
                  <c:v>25009.707814802179</c:v>
                </c:pt>
                <c:pt idx="11">
                  <c:v>23704.034260182016</c:v>
                </c:pt>
                <c:pt idx="12">
                  <c:v>23233.769662688224</c:v>
                </c:pt>
                <c:pt idx="13">
                  <c:v>20059.448622110143</c:v>
                </c:pt>
                <c:pt idx="14">
                  <c:v>9990.1172699450963</c:v>
                </c:pt>
                <c:pt idx="15">
                  <c:v>7759.1710384335611</c:v>
                </c:pt>
                <c:pt idx="16">
                  <c:v>7100.5413634447759</c:v>
                </c:pt>
                <c:pt idx="17">
                  <c:v>6357.3919427716346</c:v>
                </c:pt>
                <c:pt idx="18">
                  <c:v>5996.8863526947762</c:v>
                </c:pt>
                <c:pt idx="19">
                  <c:v>5187.5464288932289</c:v>
                </c:pt>
                <c:pt idx="20">
                  <c:v>4799.6811771988068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1-4701-8BB9-5A953C2C5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1480"/>
        <c:axId val="322361808"/>
      </c:barChart>
      <c:catAx>
        <c:axId val="32236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1808"/>
        <c:crosses val="autoZero"/>
        <c:auto val="1"/>
        <c:lblAlgn val="ctr"/>
        <c:lblOffset val="100"/>
        <c:noMultiLvlLbl val="0"/>
      </c:catAx>
      <c:valAx>
        <c:axId val="32236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CO2e emissions (ton/</a:t>
            </a:r>
            <a:r>
              <a:rPr lang="en-US" sz="1800" b="1" i="0" baseline="0" dirty="0" err="1">
                <a:effectLst/>
              </a:rPr>
              <a:t>yr</a:t>
            </a:r>
            <a:r>
              <a:rPr lang="en-US" sz="1800" b="1" i="0" baseline="0" dirty="0">
                <a:effectLst/>
              </a:rPr>
              <a:t>) from top Sector groups 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0.23620843474524147"/>
          <c:y val="9.43218260705527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table2!$I$2</c:f>
              <c:strCache>
                <c:ptCount val="1"/>
                <c:pt idx="0">
                  <c:v>CO2e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Landfills</c:v>
                </c:pt>
                <c:pt idx="5">
                  <c:v>Cement Manufacturing</c:v>
                </c:pt>
                <c:pt idx="6">
                  <c:v>Air Transportation</c:v>
                </c:pt>
                <c:pt idx="7">
                  <c:v>Pesticides and Agricultural Chemical Manufacturing</c:v>
                </c:pt>
                <c:pt idx="8">
                  <c:v>Coke Ovens</c:v>
                </c:pt>
                <c:pt idx="9">
                  <c:v>Oil and Gas Production and Distribution</c:v>
                </c:pt>
                <c:pt idx="10">
                  <c:v>Pulp and Paper Industry</c:v>
                </c:pt>
                <c:pt idx="11">
                  <c:v>Waste Incineration</c:v>
                </c:pt>
                <c:pt idx="12">
                  <c:v>Mineral Processing</c:v>
                </c:pt>
                <c:pt idx="13">
                  <c:v>Inorganic Chemical Manufacturing</c:v>
                </c:pt>
                <c:pt idx="14">
                  <c:v>Construction and Related Industries</c:v>
                </c:pt>
                <c:pt idx="15">
                  <c:v>Polymers and Resins Production</c:v>
                </c:pt>
                <c:pt idx="16">
                  <c:v>Business Activities</c:v>
                </c:pt>
                <c:pt idx="17">
                  <c:v>Food Products Manufacturing</c:v>
                </c:pt>
                <c:pt idx="18">
                  <c:v>Mining Activities</c:v>
                </c:pt>
                <c:pt idx="19">
                  <c:v>Non-Ferrous Metals Production</c:v>
                </c:pt>
                <c:pt idx="20">
                  <c:v>Waste Treatment and Disposal</c:v>
                </c:pt>
              </c:strCache>
            </c:strRef>
          </c:cat>
          <c:val>
            <c:numRef>
              <c:f>table2!$I$3:$I$23</c:f>
              <c:numCache>
                <c:formatCode>0</c:formatCode>
                <c:ptCount val="21"/>
                <c:pt idx="0">
                  <c:v>485754073.39992809</c:v>
                </c:pt>
                <c:pt idx="1">
                  <c:v>95097997.613732889</c:v>
                </c:pt>
                <c:pt idx="2">
                  <c:v>82521408.47430639</c:v>
                </c:pt>
                <c:pt idx="3">
                  <c:v>33030867.61199474</c:v>
                </c:pt>
                <c:pt idx="4">
                  <c:v>28651639.037148785</c:v>
                </c:pt>
                <c:pt idx="5">
                  <c:v>27859267.62069976</c:v>
                </c:pt>
                <c:pt idx="6">
                  <c:v>18485626.988190737</c:v>
                </c:pt>
                <c:pt idx="7">
                  <c:v>18233480.21298974</c:v>
                </c:pt>
                <c:pt idx="8">
                  <c:v>14570119.245172676</c:v>
                </c:pt>
                <c:pt idx="9">
                  <c:v>12342770.65010236</c:v>
                </c:pt>
                <c:pt idx="10">
                  <c:v>10517197.21912265</c:v>
                </c:pt>
                <c:pt idx="11">
                  <c:v>9825912.8829930332</c:v>
                </c:pt>
                <c:pt idx="12">
                  <c:v>8364045.7709224513</c:v>
                </c:pt>
                <c:pt idx="13">
                  <c:v>5231826.3359826216</c:v>
                </c:pt>
                <c:pt idx="14">
                  <c:v>5161734.6425761282</c:v>
                </c:pt>
                <c:pt idx="15">
                  <c:v>4612128.375231375</c:v>
                </c:pt>
                <c:pt idx="16">
                  <c:v>3506487.8326016921</c:v>
                </c:pt>
                <c:pt idx="17">
                  <c:v>3408089.4848861946</c:v>
                </c:pt>
                <c:pt idx="18">
                  <c:v>2184543.3442776981</c:v>
                </c:pt>
                <c:pt idx="19">
                  <c:v>2165692.081720945</c:v>
                </c:pt>
                <c:pt idx="20">
                  <c:v>1901478.4230240178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6B-4579-B1A1-E1FF050D4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863216"/>
        <c:axId val="529859936"/>
      </c:barChart>
      <c:catAx>
        <c:axId val="52986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9859936"/>
        <c:crosses val="autoZero"/>
        <c:auto val="1"/>
        <c:lblAlgn val="ctr"/>
        <c:lblOffset val="100"/>
        <c:noMultiLvlLbl val="0"/>
      </c:catAx>
      <c:valAx>
        <c:axId val="529859936"/>
        <c:scaling>
          <c:orientation val="minMax"/>
          <c:max val="125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86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199DC5-E0E8-41DB-95ED-516A79413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7080F-ECBC-4A40-B667-F6C93C33C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E5AED-C528-4CA2-A5F1-D8D673817344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EE382-5C9D-4960-BB9C-092552407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BB360-5525-4E44-BC5B-6DB57C670D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6EA2-F6CE-498B-A1B6-BA5BBDD3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5B47F-577F-497A-AA60-BAA59A43D53C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932F-FBD6-4440-AC0F-3B3D67F5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D92F-F22A-4727-B555-C340A4DD36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64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50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9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7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82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26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7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3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7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0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131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97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141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585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047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267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468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852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1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14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086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740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rcc.illinois.edu/CLIMATE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ady.noaa.gov/HYSPLIT.ph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999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Update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33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HEID/AQAD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April 12, 2021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 &amp; Beth Landis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1725536" y="1927595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4794747" y="1907748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7824410" y="1916892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2036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4686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1954136" y="4657809"/>
            <a:ext cx="857672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  <a:ea typeface="微软雅黑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  <a:ea typeface="微软雅黑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1.5\”</a:t>
            </a:r>
          </a:p>
          <a:p>
            <a:pPr defTabSz="914400" fontAlgn="base"/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76" y="2478994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CBSA: </a:t>
            </a:r>
            <a:r>
              <a:rPr lang="en-US" dirty="0">
                <a:solidFill>
                  <a:srgbClr val="FFFF00"/>
                </a:solidFill>
              </a:rPr>
              <a:t>US Steel Gary Works &amp; EJ Screening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5A19D3-7502-42FA-82F3-02C0AD81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06" y="864940"/>
            <a:ext cx="8591550" cy="3733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44855F-BC47-4852-AAB8-177B6E833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8" t="16067" b="5908"/>
          <a:stretch/>
        </p:blipFill>
        <p:spPr>
          <a:xfrm>
            <a:off x="129741" y="4726136"/>
            <a:ext cx="3941083" cy="192697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303417C-1742-4ACC-9E0F-435773F9D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4" t="16209" b="5627"/>
          <a:stretch/>
        </p:blipFill>
        <p:spPr>
          <a:xfrm>
            <a:off x="4160988" y="4759589"/>
            <a:ext cx="3909600" cy="192697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D3EB3FA-EA74-471E-B6B8-334B7B1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06" t="16162" b="5944"/>
          <a:stretch/>
        </p:blipFill>
        <p:spPr>
          <a:xfrm>
            <a:off x="8181422" y="4759589"/>
            <a:ext cx="3941084" cy="193165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3D5C2CC-68D0-413E-8A80-9B8A22306811}"/>
              </a:ext>
            </a:extLst>
          </p:cNvPr>
          <p:cNvGrpSpPr/>
          <p:nvPr/>
        </p:nvGrpSpPr>
        <p:grpSpPr>
          <a:xfrm>
            <a:off x="2290486" y="5088696"/>
            <a:ext cx="187642" cy="318499"/>
            <a:chOff x="819225" y="2208944"/>
            <a:chExt cx="208191" cy="41691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2799C60-2FDB-4529-A732-6E193DFF676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4AF63A5-21D0-44DE-B18B-373506292D4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09472E2-0957-4DDE-B0F5-801D6778F23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006144-16CF-4ED4-891C-707119C80690}"/>
              </a:ext>
            </a:extLst>
          </p:cNvPr>
          <p:cNvGrpSpPr/>
          <p:nvPr/>
        </p:nvGrpSpPr>
        <p:grpSpPr>
          <a:xfrm>
            <a:off x="10309287" y="5100139"/>
            <a:ext cx="187642" cy="318499"/>
            <a:chOff x="819225" y="2208944"/>
            <a:chExt cx="208191" cy="41691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ECD9E6-AAEA-4FC9-90CB-59B87174E63F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CDCF1ACB-A890-4C86-B8E7-6AAEA0068BD3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EACE1D0-5044-4C7B-B306-20832AAA85C5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2299BD-CF7C-41CF-8D7C-786B3E557C68}"/>
              </a:ext>
            </a:extLst>
          </p:cNvPr>
          <p:cNvGrpSpPr/>
          <p:nvPr/>
        </p:nvGrpSpPr>
        <p:grpSpPr>
          <a:xfrm>
            <a:off x="6262290" y="5100139"/>
            <a:ext cx="187642" cy="318499"/>
            <a:chOff x="819225" y="2208944"/>
            <a:chExt cx="208191" cy="41691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028856-D7D4-44FA-BD3A-523DA5A2B92C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59A3FAF7-4464-4346-883B-22608E62B1E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9E6B252-55D5-494C-BF02-E843159C26A3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sp>
        <p:nvSpPr>
          <p:cNvPr id="92" name="Slide Number Placeholder 1">
            <a:extLst>
              <a:ext uri="{FF2B5EF4-FFF2-40B4-BE49-F238E27FC236}">
                <a16:creationId xmlns:a16="http://schemas.microsoft.com/office/drawing/2014/main" id="{BB3EA0B1-878B-431E-9CDB-4A6F5E3AA5A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EFB3B-29B3-4EE2-904F-02A96C56F8CF}"/>
              </a:ext>
            </a:extLst>
          </p:cNvPr>
          <p:cNvSpPr txBox="1"/>
          <p:nvPr/>
        </p:nvSpPr>
        <p:spPr>
          <a:xfrm>
            <a:off x="7805887" y="88506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3D92CA-9937-4FA7-8B9A-78F5C2069936}"/>
              </a:ext>
            </a:extLst>
          </p:cNvPr>
          <p:cNvSpPr txBox="1"/>
          <p:nvPr/>
        </p:nvSpPr>
        <p:spPr>
          <a:xfrm>
            <a:off x="129741" y="4723137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7CBE84A-4EA0-4D01-A0C6-0FBE90F8C9B4}"/>
              </a:ext>
            </a:extLst>
          </p:cNvPr>
          <p:cNvSpPr txBox="1"/>
          <p:nvPr/>
        </p:nvSpPr>
        <p:spPr>
          <a:xfrm>
            <a:off x="4160988" y="475958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A99C287-A602-4C89-9DD8-141892A5BBED}"/>
              </a:ext>
            </a:extLst>
          </p:cNvPr>
          <p:cNvSpPr txBox="1"/>
          <p:nvPr/>
        </p:nvSpPr>
        <p:spPr>
          <a:xfrm>
            <a:off x="8160752" y="475509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1420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6 Example – </a:t>
            </a:r>
            <a:r>
              <a:rPr lang="en-US" dirty="0">
                <a:solidFill>
                  <a:srgbClr val="FFFF00"/>
                </a:solidFill>
              </a:rPr>
              <a:t>Houston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1C8EB-3E91-4E5E-B7F7-141705FA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19" y="1082598"/>
            <a:ext cx="11313561" cy="4916758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96CF1E8-20CD-4B2E-BD52-4FC0675C0A8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AF13-459D-4D2A-81EC-442FA729D9B8}"/>
              </a:ext>
            </a:extLst>
          </p:cNvPr>
          <p:cNvSpPr txBox="1"/>
          <p:nvPr/>
        </p:nvSpPr>
        <p:spPr>
          <a:xfrm>
            <a:off x="5233064" y="6200348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0201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Houston CBSA: </a:t>
            </a:r>
            <a:r>
              <a:rPr lang="en-US" dirty="0">
                <a:solidFill>
                  <a:srgbClr val="FFFF00"/>
                </a:solidFill>
              </a:rPr>
              <a:t>Top Emission Sources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BF39A02-331C-42E6-9C4A-507610B90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8" b="12195"/>
          <a:stretch/>
        </p:blipFill>
        <p:spPr>
          <a:xfrm>
            <a:off x="256478" y="800939"/>
            <a:ext cx="11519210" cy="602165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9EC902D-F7C4-44D6-83E3-5AF280714B73}"/>
              </a:ext>
            </a:extLst>
          </p:cNvPr>
          <p:cNvSpPr/>
          <p:nvPr/>
        </p:nvSpPr>
        <p:spPr>
          <a:xfrm>
            <a:off x="405161" y="2394367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5B6503-856B-4568-B605-703CB1140CA6}"/>
              </a:ext>
            </a:extLst>
          </p:cNvPr>
          <p:cNvSpPr/>
          <p:nvPr/>
        </p:nvSpPr>
        <p:spPr>
          <a:xfrm>
            <a:off x="4195120" y="2394366"/>
            <a:ext cx="19113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01AC980-B574-4BB7-A6FE-DE55A05F5EFC}"/>
              </a:ext>
            </a:extLst>
          </p:cNvPr>
          <p:cNvSpPr/>
          <p:nvPr/>
        </p:nvSpPr>
        <p:spPr>
          <a:xfrm>
            <a:off x="6106501" y="2394365"/>
            <a:ext cx="18680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24C0916-F63F-4DEA-9A82-3D036F994579}"/>
              </a:ext>
            </a:extLst>
          </p:cNvPr>
          <p:cNvSpPr/>
          <p:nvPr/>
        </p:nvSpPr>
        <p:spPr>
          <a:xfrm>
            <a:off x="7998249" y="3359251"/>
            <a:ext cx="17997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A7F3E07-62F4-46CD-A498-1A7E476DF031}"/>
              </a:ext>
            </a:extLst>
          </p:cNvPr>
          <p:cNvSpPr/>
          <p:nvPr/>
        </p:nvSpPr>
        <p:spPr>
          <a:xfrm>
            <a:off x="416313" y="2876699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A289AC-449F-4408-BB06-39FAC6F2F7A8}"/>
              </a:ext>
            </a:extLst>
          </p:cNvPr>
          <p:cNvSpPr/>
          <p:nvPr/>
        </p:nvSpPr>
        <p:spPr>
          <a:xfrm>
            <a:off x="2316542" y="2394364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E15FFDC-E772-4D44-A166-5905E43C31E0}"/>
              </a:ext>
            </a:extLst>
          </p:cNvPr>
          <p:cNvSpPr/>
          <p:nvPr/>
        </p:nvSpPr>
        <p:spPr>
          <a:xfrm>
            <a:off x="4222734" y="2888457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B25CEA-D803-4EF9-A480-A6134A8DB959}"/>
              </a:ext>
            </a:extLst>
          </p:cNvPr>
          <p:cNvSpPr/>
          <p:nvPr/>
        </p:nvSpPr>
        <p:spPr>
          <a:xfrm>
            <a:off x="6101249" y="2888456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28A2CC-D0C9-4FFB-B4FB-348722934B56}"/>
              </a:ext>
            </a:extLst>
          </p:cNvPr>
          <p:cNvSpPr/>
          <p:nvPr/>
        </p:nvSpPr>
        <p:spPr>
          <a:xfrm>
            <a:off x="7974515" y="2394363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B65068-A122-4447-8F7D-1CBF06999CAA}"/>
              </a:ext>
            </a:extLst>
          </p:cNvPr>
          <p:cNvSpPr/>
          <p:nvPr/>
        </p:nvSpPr>
        <p:spPr>
          <a:xfrm>
            <a:off x="9832590" y="2394361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AC71E27-20D1-457B-85B6-6053CAA0C035}"/>
              </a:ext>
            </a:extLst>
          </p:cNvPr>
          <p:cNvSpPr/>
          <p:nvPr/>
        </p:nvSpPr>
        <p:spPr>
          <a:xfrm>
            <a:off x="405094" y="3852895"/>
            <a:ext cx="1889730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701C0E-F6AB-40DA-947C-9E1EBA77AF1F}"/>
              </a:ext>
            </a:extLst>
          </p:cNvPr>
          <p:cNvSpPr/>
          <p:nvPr/>
        </p:nvSpPr>
        <p:spPr>
          <a:xfrm>
            <a:off x="2310932" y="3369190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1EFB93F-979F-4C52-98C1-1AFD6544CBF0}"/>
              </a:ext>
            </a:extLst>
          </p:cNvPr>
          <p:cNvSpPr/>
          <p:nvPr/>
        </p:nvSpPr>
        <p:spPr>
          <a:xfrm>
            <a:off x="4222735" y="3359251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583717-2EEC-4BE5-85D7-6D0A08BDDB28}"/>
              </a:ext>
            </a:extLst>
          </p:cNvPr>
          <p:cNvSpPr/>
          <p:nvPr/>
        </p:nvSpPr>
        <p:spPr>
          <a:xfrm>
            <a:off x="6096000" y="4825709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76512B3-B8A4-4197-9A6E-00103ED50222}"/>
              </a:ext>
            </a:extLst>
          </p:cNvPr>
          <p:cNvSpPr/>
          <p:nvPr/>
        </p:nvSpPr>
        <p:spPr>
          <a:xfrm>
            <a:off x="9832590" y="2876699"/>
            <a:ext cx="1823448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69516A2-224A-4C10-A91E-FE3ADF21E5CD}"/>
              </a:ext>
            </a:extLst>
          </p:cNvPr>
          <p:cNvSpPr/>
          <p:nvPr/>
        </p:nvSpPr>
        <p:spPr>
          <a:xfrm>
            <a:off x="415594" y="4328238"/>
            <a:ext cx="188972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9AA08BC-B956-4638-9538-935DB0458A67}"/>
              </a:ext>
            </a:extLst>
          </p:cNvPr>
          <p:cNvSpPr/>
          <p:nvPr/>
        </p:nvSpPr>
        <p:spPr>
          <a:xfrm>
            <a:off x="2305323" y="2869707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8517F72-F158-43C2-9352-526FC4171790}"/>
              </a:ext>
            </a:extLst>
          </p:cNvPr>
          <p:cNvSpPr/>
          <p:nvPr/>
        </p:nvSpPr>
        <p:spPr>
          <a:xfrm>
            <a:off x="4222735" y="4828159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2EB387-29D9-4FDA-800B-EF792D2C0D45}"/>
              </a:ext>
            </a:extLst>
          </p:cNvPr>
          <p:cNvSpPr/>
          <p:nvPr/>
        </p:nvSpPr>
        <p:spPr>
          <a:xfrm>
            <a:off x="6103875" y="3359251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393E81A-6218-4E74-96B1-3C8E560D462F}"/>
              </a:ext>
            </a:extLst>
          </p:cNvPr>
          <p:cNvSpPr/>
          <p:nvPr/>
        </p:nvSpPr>
        <p:spPr>
          <a:xfrm>
            <a:off x="9832590" y="5298104"/>
            <a:ext cx="1823448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24ABD1E-4529-4C43-A46A-E4D828303F37}"/>
              </a:ext>
            </a:extLst>
          </p:cNvPr>
          <p:cNvSpPr/>
          <p:nvPr/>
        </p:nvSpPr>
        <p:spPr>
          <a:xfrm>
            <a:off x="393875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BAC978-A940-48D4-A7DC-808CE80C31C1}"/>
              </a:ext>
            </a:extLst>
          </p:cNvPr>
          <p:cNvSpPr/>
          <p:nvPr/>
        </p:nvSpPr>
        <p:spPr>
          <a:xfrm>
            <a:off x="6082158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E326D77-1834-4011-961D-B77266BE7E9E}"/>
              </a:ext>
            </a:extLst>
          </p:cNvPr>
          <p:cNvSpPr/>
          <p:nvPr/>
        </p:nvSpPr>
        <p:spPr>
          <a:xfrm>
            <a:off x="7998249" y="2876699"/>
            <a:ext cx="18234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D749718-1264-4178-936E-D35EC2FE380B}"/>
              </a:ext>
            </a:extLst>
          </p:cNvPr>
          <p:cNvSpPr/>
          <p:nvPr/>
        </p:nvSpPr>
        <p:spPr>
          <a:xfrm>
            <a:off x="2321785" y="6293905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063D8E5-6132-46C8-BF9B-A6E7592BA52B}"/>
              </a:ext>
            </a:extLst>
          </p:cNvPr>
          <p:cNvSpPr/>
          <p:nvPr/>
        </p:nvSpPr>
        <p:spPr>
          <a:xfrm>
            <a:off x="4222735" y="3842955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7BC5C3-EB5B-4647-A56C-F47AFFDFE0BD}"/>
              </a:ext>
            </a:extLst>
          </p:cNvPr>
          <p:cNvSpPr/>
          <p:nvPr/>
        </p:nvSpPr>
        <p:spPr>
          <a:xfrm>
            <a:off x="6095999" y="6284237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3" name="Slide Number Placeholder 1">
            <a:extLst>
              <a:ext uri="{FF2B5EF4-FFF2-40B4-BE49-F238E27FC236}">
                <a16:creationId xmlns:a16="http://schemas.microsoft.com/office/drawing/2014/main" id="{1DFEABEC-0A5D-4BF6-A588-82BA3A0E0D09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DE39E6E-A344-4A37-BE61-7109281A9C69}"/>
              </a:ext>
            </a:extLst>
          </p:cNvPr>
          <p:cNvSpPr txBox="1"/>
          <p:nvPr/>
        </p:nvSpPr>
        <p:spPr>
          <a:xfrm>
            <a:off x="10049819" y="127423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471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Houston CBSA: </a:t>
            </a:r>
            <a:r>
              <a:rPr lang="en-US" dirty="0">
                <a:solidFill>
                  <a:srgbClr val="FFFF00"/>
                </a:solidFill>
              </a:rPr>
              <a:t>Baytown Chemical Plant &amp; Refinery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National Percentiles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EDFCBD-4B56-450E-9DB8-7EC2F2813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6" t="16118" r="13903" b="5457"/>
          <a:stretch/>
        </p:blipFill>
        <p:spPr>
          <a:xfrm>
            <a:off x="482486" y="4671532"/>
            <a:ext cx="3355745" cy="2030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1CB9DB-A932-470A-A5C2-8F0FE8E6D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3" t="16118" r="12935" b="5457"/>
          <a:stretch/>
        </p:blipFill>
        <p:spPr>
          <a:xfrm>
            <a:off x="8353770" y="4671531"/>
            <a:ext cx="3511494" cy="2050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78B5B0-C7D7-483F-9555-58C3899B8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9" t="16118" r="13995" b="5457"/>
          <a:stretch/>
        </p:blipFill>
        <p:spPr>
          <a:xfrm>
            <a:off x="4423985" y="4671532"/>
            <a:ext cx="3344030" cy="20309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226A488-BE6B-462A-BE4E-6170F45FF06B}"/>
              </a:ext>
            </a:extLst>
          </p:cNvPr>
          <p:cNvGrpSpPr/>
          <p:nvPr/>
        </p:nvGrpSpPr>
        <p:grpSpPr>
          <a:xfrm>
            <a:off x="5806766" y="5226072"/>
            <a:ext cx="187642" cy="318499"/>
            <a:chOff x="819225" y="2208944"/>
            <a:chExt cx="208191" cy="41691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2A47F6-3FFE-4AE1-837D-9C9FEC99D22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EB87044-4FAC-4E70-8AA6-34608DC862C8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5BC5B94-AFE7-4462-A7F0-919D55CACDA9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CA411F-33EE-4BC0-916B-730F068BDF52}"/>
              </a:ext>
            </a:extLst>
          </p:cNvPr>
          <p:cNvGrpSpPr/>
          <p:nvPr/>
        </p:nvGrpSpPr>
        <p:grpSpPr>
          <a:xfrm>
            <a:off x="1847418" y="5179919"/>
            <a:ext cx="187642" cy="318499"/>
            <a:chOff x="819225" y="2208944"/>
            <a:chExt cx="208191" cy="4169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965C56-8F53-4A66-A714-6372FB213BB7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B20F9D5-966D-4D23-B49A-7F1407FD7B0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228F20A-4F0A-45B8-A34D-0C2DCBEFAFDB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856310-AD5B-4721-89C2-495C99411168}"/>
              </a:ext>
            </a:extLst>
          </p:cNvPr>
          <p:cNvGrpSpPr/>
          <p:nvPr/>
        </p:nvGrpSpPr>
        <p:grpSpPr>
          <a:xfrm>
            <a:off x="2005849" y="5484146"/>
            <a:ext cx="187642" cy="318499"/>
            <a:chOff x="819225" y="2208944"/>
            <a:chExt cx="208191" cy="41691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55AC4DA-9247-43CE-8F12-4374F7DB3DD1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8C74250A-AF2C-4870-B5F5-CA954E18307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896E0A-54E9-4461-A90C-4F728A396FD1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117EDB-DABC-4013-8D99-F1F92425EBEE}"/>
              </a:ext>
            </a:extLst>
          </p:cNvPr>
          <p:cNvGrpSpPr/>
          <p:nvPr/>
        </p:nvGrpSpPr>
        <p:grpSpPr>
          <a:xfrm>
            <a:off x="5951148" y="5491900"/>
            <a:ext cx="187642" cy="318499"/>
            <a:chOff x="819225" y="2208944"/>
            <a:chExt cx="208191" cy="41691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AE167D-4D57-4C6A-B3E2-675AC56C69F9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039E933-467C-4A2A-BEE2-1A521A0612C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07F2FD-FBB0-46B2-A76E-D5B2B28A1CA2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CC2083-27FC-40F6-BC13-BFE87B8B6892}"/>
              </a:ext>
            </a:extLst>
          </p:cNvPr>
          <p:cNvGrpSpPr/>
          <p:nvPr/>
        </p:nvGrpSpPr>
        <p:grpSpPr>
          <a:xfrm>
            <a:off x="9829144" y="5250558"/>
            <a:ext cx="187642" cy="318499"/>
            <a:chOff x="819225" y="2208944"/>
            <a:chExt cx="208191" cy="41691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BA5B058-5B71-44AD-B972-783FB4447332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17197D2-73F9-4E19-B3FE-F1BEF89C733A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B4E400-3254-406A-A5E5-09A2A8EA8BE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B3ACFB-9A39-4418-9559-35B9BD37FE86}"/>
              </a:ext>
            </a:extLst>
          </p:cNvPr>
          <p:cNvGrpSpPr/>
          <p:nvPr/>
        </p:nvGrpSpPr>
        <p:grpSpPr>
          <a:xfrm>
            <a:off x="9982599" y="5517974"/>
            <a:ext cx="187642" cy="318499"/>
            <a:chOff x="819225" y="2208944"/>
            <a:chExt cx="208191" cy="41691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8473E8-FB55-4D9E-B0FC-515FB97C5A2D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1962A83-7AF0-4B77-9619-0D06B5AC305F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CE145A-C980-4AE7-9B20-D5C1B504A65C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E2E1806-0298-4926-9A75-493743122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039" y="864448"/>
            <a:ext cx="8591550" cy="37338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F927E4-73EE-4AC6-B64F-A22123FB7348}"/>
              </a:ext>
            </a:extLst>
          </p:cNvPr>
          <p:cNvSpPr txBox="1"/>
          <p:nvPr/>
        </p:nvSpPr>
        <p:spPr>
          <a:xfrm>
            <a:off x="4186595" y="2909830"/>
            <a:ext cx="148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Baytown Refinery (Petroleum)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6C8793-0DFF-4D75-BDFF-287AFF1A384E}"/>
              </a:ext>
            </a:extLst>
          </p:cNvPr>
          <p:cNvSpPr txBox="1"/>
          <p:nvPr/>
        </p:nvSpPr>
        <p:spPr>
          <a:xfrm>
            <a:off x="3344440" y="2013350"/>
            <a:ext cx="16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Baytown Olefins Plant (Chemical Plant)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Demographic Index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People of Color Population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Low Income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9FC2BA4E-C07E-4F73-B1BE-44DA8A8A2E8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7A81B1-EF3D-4234-9A77-1D6D5184DE75}"/>
              </a:ext>
            </a:extLst>
          </p:cNvPr>
          <p:cNvSpPr txBox="1"/>
          <p:nvPr/>
        </p:nvSpPr>
        <p:spPr>
          <a:xfrm>
            <a:off x="8109720" y="857402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NEXUS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90EDBB-48BA-411C-9925-36D11ADAAFCE}"/>
              </a:ext>
            </a:extLst>
          </p:cNvPr>
          <p:cNvSpPr txBox="1"/>
          <p:nvPr/>
        </p:nvSpPr>
        <p:spPr>
          <a:xfrm>
            <a:off x="482486" y="4670100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EJSCREEN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DEECCB-508A-4A73-9976-50EC66E782C4}"/>
              </a:ext>
            </a:extLst>
          </p:cNvPr>
          <p:cNvSpPr txBox="1"/>
          <p:nvPr/>
        </p:nvSpPr>
        <p:spPr>
          <a:xfrm>
            <a:off x="4418128" y="467404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EJSCREEN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F9EB5C-A076-4FF7-9882-FD4B5BF255CC}"/>
              </a:ext>
            </a:extLst>
          </p:cNvPr>
          <p:cNvSpPr txBox="1"/>
          <p:nvPr/>
        </p:nvSpPr>
        <p:spPr>
          <a:xfrm>
            <a:off x="8353769" y="4680551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114798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3 Example - </a:t>
            </a:r>
            <a:r>
              <a:rPr lang="en-US" dirty="0">
                <a:solidFill>
                  <a:srgbClr val="FFFF00"/>
                </a:solidFill>
              </a:rPr>
              <a:t>Pittsburgh CBSA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A065A-D345-4E58-9E77-78DCF5A5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4" y="1181342"/>
            <a:ext cx="11702171" cy="508564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A86BCC-7484-4907-9305-749C7CE576AC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39183-D37C-4459-9207-E55AB37883FD}"/>
              </a:ext>
            </a:extLst>
          </p:cNvPr>
          <p:cNvSpPr txBox="1"/>
          <p:nvPr/>
        </p:nvSpPr>
        <p:spPr>
          <a:xfrm>
            <a:off x="5233064" y="642565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15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" y="71440"/>
            <a:ext cx="12151112" cy="669103"/>
          </a:xfrm>
        </p:spPr>
        <p:txBody>
          <a:bodyPr/>
          <a:lstStyle/>
          <a:p>
            <a:r>
              <a:rPr lang="en-US" dirty="0"/>
              <a:t>Pittsburgh CBSA:  </a:t>
            </a:r>
            <a:r>
              <a:rPr lang="en-US" dirty="0">
                <a:solidFill>
                  <a:srgbClr val="FFFF00"/>
                </a:solidFill>
              </a:rPr>
              <a:t>Top Emission Sources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19CABE5-8EF6-4EBD-9F71-0A98E67A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5" b="12195"/>
          <a:stretch/>
        </p:blipFill>
        <p:spPr>
          <a:xfrm>
            <a:off x="331769" y="823873"/>
            <a:ext cx="11541512" cy="6021659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6169209-9E02-4A79-80DB-93012D030908}"/>
              </a:ext>
            </a:extLst>
          </p:cNvPr>
          <p:cNvSpPr/>
          <p:nvPr/>
        </p:nvSpPr>
        <p:spPr>
          <a:xfrm>
            <a:off x="463952" y="2428739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7104F3B-617D-4469-95C8-5D0619B6EF71}"/>
              </a:ext>
            </a:extLst>
          </p:cNvPr>
          <p:cNvSpPr/>
          <p:nvPr/>
        </p:nvSpPr>
        <p:spPr>
          <a:xfrm>
            <a:off x="4267735" y="2428738"/>
            <a:ext cx="1828265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CB0F724-42E1-4D56-BB60-F7CC5B1A855C}"/>
              </a:ext>
            </a:extLst>
          </p:cNvPr>
          <p:cNvSpPr/>
          <p:nvPr/>
        </p:nvSpPr>
        <p:spPr>
          <a:xfrm>
            <a:off x="6180811" y="2908829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DA48172-37F3-42EC-95BF-06DA4F541CCE}"/>
              </a:ext>
            </a:extLst>
          </p:cNvPr>
          <p:cNvSpPr/>
          <p:nvPr/>
        </p:nvSpPr>
        <p:spPr>
          <a:xfrm>
            <a:off x="8060606" y="2428737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EA7203F-A20D-4DDD-8425-DADCCA9F5CE2}"/>
              </a:ext>
            </a:extLst>
          </p:cNvPr>
          <p:cNvSpPr/>
          <p:nvPr/>
        </p:nvSpPr>
        <p:spPr>
          <a:xfrm>
            <a:off x="463952" y="2908828"/>
            <a:ext cx="1900949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2BDD1C9-C58C-4CC7-A19A-A183B005E8D9}"/>
              </a:ext>
            </a:extLst>
          </p:cNvPr>
          <p:cNvSpPr/>
          <p:nvPr/>
        </p:nvSpPr>
        <p:spPr>
          <a:xfrm>
            <a:off x="2386152" y="2908828"/>
            <a:ext cx="1881583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29458CE-D053-46FA-82A6-9F50C7A15D8B}"/>
              </a:ext>
            </a:extLst>
          </p:cNvPr>
          <p:cNvSpPr/>
          <p:nvPr/>
        </p:nvSpPr>
        <p:spPr>
          <a:xfrm>
            <a:off x="4299229" y="3382185"/>
            <a:ext cx="1796772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5C324CA-17B7-454C-8397-D65DFA156E36}"/>
              </a:ext>
            </a:extLst>
          </p:cNvPr>
          <p:cNvSpPr/>
          <p:nvPr/>
        </p:nvSpPr>
        <p:spPr>
          <a:xfrm>
            <a:off x="6180810" y="436333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87E4E7D-B42C-4011-B42F-9311CE149621}"/>
              </a:ext>
            </a:extLst>
          </p:cNvPr>
          <p:cNvSpPr/>
          <p:nvPr/>
        </p:nvSpPr>
        <p:spPr>
          <a:xfrm>
            <a:off x="8060607" y="2892405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101C69B-A5C2-4094-9A33-2DE8A32FFD76}"/>
              </a:ext>
            </a:extLst>
          </p:cNvPr>
          <p:cNvSpPr/>
          <p:nvPr/>
        </p:nvSpPr>
        <p:spPr>
          <a:xfrm>
            <a:off x="9908674" y="630096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D642A5A-03D9-42B0-B379-BAAF7A72F694}"/>
              </a:ext>
            </a:extLst>
          </p:cNvPr>
          <p:cNvSpPr/>
          <p:nvPr/>
        </p:nvSpPr>
        <p:spPr>
          <a:xfrm>
            <a:off x="463952" y="3393334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1DBF09B-79B0-4DBD-9D47-3D54A0AFAAE5}"/>
              </a:ext>
            </a:extLst>
          </p:cNvPr>
          <p:cNvSpPr/>
          <p:nvPr/>
        </p:nvSpPr>
        <p:spPr>
          <a:xfrm>
            <a:off x="4283482" y="5336434"/>
            <a:ext cx="18282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F09C45C-AB59-4941-98D8-FB60FC1F5C1A}"/>
              </a:ext>
            </a:extLst>
          </p:cNvPr>
          <p:cNvSpPr/>
          <p:nvPr/>
        </p:nvSpPr>
        <p:spPr>
          <a:xfrm>
            <a:off x="6180812" y="3382184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00B901-7BBA-4728-A400-A570FD52DCD0}"/>
              </a:ext>
            </a:extLst>
          </p:cNvPr>
          <p:cNvSpPr/>
          <p:nvPr/>
        </p:nvSpPr>
        <p:spPr>
          <a:xfrm>
            <a:off x="8060609" y="3382183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F3D9C24-DFCA-4D02-94D6-0629DD4970EE}"/>
              </a:ext>
            </a:extLst>
          </p:cNvPr>
          <p:cNvSpPr/>
          <p:nvPr/>
        </p:nvSpPr>
        <p:spPr>
          <a:xfrm>
            <a:off x="463952" y="3877840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1CCD373-B637-4C69-AC53-6755B27D10D9}"/>
              </a:ext>
            </a:extLst>
          </p:cNvPr>
          <p:cNvSpPr/>
          <p:nvPr/>
        </p:nvSpPr>
        <p:spPr>
          <a:xfrm>
            <a:off x="4277977" y="2892405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0224C9E-13ED-4841-B37A-568E39E5F177}"/>
              </a:ext>
            </a:extLst>
          </p:cNvPr>
          <p:cNvSpPr/>
          <p:nvPr/>
        </p:nvSpPr>
        <p:spPr>
          <a:xfrm>
            <a:off x="6180810" y="3855539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DC81FBA-5716-41EA-9C84-CD2D8B28C473}"/>
              </a:ext>
            </a:extLst>
          </p:cNvPr>
          <p:cNvSpPr/>
          <p:nvPr/>
        </p:nvSpPr>
        <p:spPr>
          <a:xfrm>
            <a:off x="8060606" y="3868142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E37D2DA-8D6D-4309-B4CD-F4756EFB8292}"/>
              </a:ext>
            </a:extLst>
          </p:cNvPr>
          <p:cNvSpPr/>
          <p:nvPr/>
        </p:nvSpPr>
        <p:spPr>
          <a:xfrm>
            <a:off x="485203" y="4362346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BEE2ED5-CB3F-4E93-A054-F80675AE4816}"/>
              </a:ext>
            </a:extLst>
          </p:cNvPr>
          <p:cNvSpPr/>
          <p:nvPr/>
        </p:nvSpPr>
        <p:spPr>
          <a:xfrm>
            <a:off x="2398280" y="3868141"/>
            <a:ext cx="186945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F146A3F-419A-40EC-A8DF-A328FF354909}"/>
              </a:ext>
            </a:extLst>
          </p:cNvPr>
          <p:cNvSpPr/>
          <p:nvPr/>
        </p:nvSpPr>
        <p:spPr>
          <a:xfrm>
            <a:off x="4299229" y="4357922"/>
            <a:ext cx="18282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0215517-602F-4474-A627-CF99E1C7E00F}"/>
              </a:ext>
            </a:extLst>
          </p:cNvPr>
          <p:cNvSpPr/>
          <p:nvPr/>
        </p:nvSpPr>
        <p:spPr>
          <a:xfrm>
            <a:off x="6180810" y="2414636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A59EB6C-844D-41D3-BEB5-C92913899498}"/>
              </a:ext>
            </a:extLst>
          </p:cNvPr>
          <p:cNvSpPr/>
          <p:nvPr/>
        </p:nvSpPr>
        <p:spPr>
          <a:xfrm>
            <a:off x="8060609" y="5329849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4CA8DF3-9A4E-4401-8F6F-5ABF65C47B9F}"/>
              </a:ext>
            </a:extLst>
          </p:cNvPr>
          <p:cNvSpPr/>
          <p:nvPr/>
        </p:nvSpPr>
        <p:spPr>
          <a:xfrm>
            <a:off x="463917" y="5326941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75FEFF3-5D02-4B6E-BD86-5BE21EEC85EC}"/>
              </a:ext>
            </a:extLst>
          </p:cNvPr>
          <p:cNvSpPr/>
          <p:nvPr/>
        </p:nvSpPr>
        <p:spPr>
          <a:xfrm>
            <a:off x="2398280" y="5826142"/>
            <a:ext cx="1869455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243DD2E-4210-45A9-BF19-A10C0AD7DB15}"/>
              </a:ext>
            </a:extLst>
          </p:cNvPr>
          <p:cNvSpPr/>
          <p:nvPr/>
        </p:nvSpPr>
        <p:spPr>
          <a:xfrm>
            <a:off x="4299230" y="3855539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8C1878B-9550-4369-B798-59D4CF0CAD21}"/>
              </a:ext>
            </a:extLst>
          </p:cNvPr>
          <p:cNvSpPr/>
          <p:nvPr/>
        </p:nvSpPr>
        <p:spPr>
          <a:xfrm>
            <a:off x="6168400" y="5326940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C5B8C0C-03B8-41FC-8C72-0C3EDC9E5821}"/>
              </a:ext>
            </a:extLst>
          </p:cNvPr>
          <p:cNvSpPr/>
          <p:nvPr/>
        </p:nvSpPr>
        <p:spPr>
          <a:xfrm>
            <a:off x="8060606" y="6301984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7BEFCE7-BFE8-4850-9934-89CADC9C630A}"/>
              </a:ext>
            </a:extLst>
          </p:cNvPr>
          <p:cNvSpPr/>
          <p:nvPr/>
        </p:nvSpPr>
        <p:spPr>
          <a:xfrm>
            <a:off x="463917" y="5826142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1C250DB-8E77-4081-B4A9-51267B0D20F8}"/>
              </a:ext>
            </a:extLst>
          </p:cNvPr>
          <p:cNvSpPr/>
          <p:nvPr/>
        </p:nvSpPr>
        <p:spPr>
          <a:xfrm>
            <a:off x="2386152" y="2434313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97F92F7-715E-441B-8427-001AFC51F05C}"/>
              </a:ext>
            </a:extLst>
          </p:cNvPr>
          <p:cNvSpPr/>
          <p:nvPr/>
        </p:nvSpPr>
        <p:spPr>
          <a:xfrm>
            <a:off x="6180810" y="4838825"/>
            <a:ext cx="184806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FB239DD-849D-43A5-9AF9-B5D3F0E2B0D2}"/>
              </a:ext>
            </a:extLst>
          </p:cNvPr>
          <p:cNvSpPr/>
          <p:nvPr/>
        </p:nvSpPr>
        <p:spPr>
          <a:xfrm>
            <a:off x="9922653" y="2414636"/>
            <a:ext cx="180539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18C2566-7CCB-4105-B45B-DE6F4984ADE2}"/>
              </a:ext>
            </a:extLst>
          </p:cNvPr>
          <p:cNvSpPr/>
          <p:nvPr/>
        </p:nvSpPr>
        <p:spPr>
          <a:xfrm>
            <a:off x="485202" y="4844643"/>
            <a:ext cx="1879595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64A3829-AA4C-4E21-BCB8-A343FCA9668B}"/>
              </a:ext>
            </a:extLst>
          </p:cNvPr>
          <p:cNvSpPr/>
          <p:nvPr/>
        </p:nvSpPr>
        <p:spPr>
          <a:xfrm>
            <a:off x="4273563" y="582239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F61430F-91B4-4B73-B3D3-794CCDE0DCBB}"/>
              </a:ext>
            </a:extLst>
          </p:cNvPr>
          <p:cNvSpPr/>
          <p:nvPr/>
        </p:nvSpPr>
        <p:spPr>
          <a:xfrm>
            <a:off x="6168400" y="630096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Star: 5 Points 152">
            <a:extLst>
              <a:ext uri="{FF2B5EF4-FFF2-40B4-BE49-F238E27FC236}">
                <a16:creationId xmlns:a16="http://schemas.microsoft.com/office/drawing/2014/main" id="{067F8905-90AE-4C7A-9990-9934F938B283}"/>
              </a:ext>
            </a:extLst>
          </p:cNvPr>
          <p:cNvSpPr/>
          <p:nvPr/>
        </p:nvSpPr>
        <p:spPr>
          <a:xfrm>
            <a:off x="7809258" y="5503178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Star: 5 Points 153">
            <a:extLst>
              <a:ext uri="{FF2B5EF4-FFF2-40B4-BE49-F238E27FC236}">
                <a16:creationId xmlns:a16="http://schemas.microsoft.com/office/drawing/2014/main" id="{6243B6E8-78A1-455A-85A9-4534DDB5AC61}"/>
              </a:ext>
            </a:extLst>
          </p:cNvPr>
          <p:cNvSpPr/>
          <p:nvPr/>
        </p:nvSpPr>
        <p:spPr>
          <a:xfrm>
            <a:off x="7781558" y="2590874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Star: 5 Points 154">
            <a:extLst>
              <a:ext uri="{FF2B5EF4-FFF2-40B4-BE49-F238E27FC236}">
                <a16:creationId xmlns:a16="http://schemas.microsoft.com/office/drawing/2014/main" id="{B6671DB6-FACE-471A-A4C8-B8C09C2BC5E0}"/>
              </a:ext>
            </a:extLst>
          </p:cNvPr>
          <p:cNvSpPr/>
          <p:nvPr/>
        </p:nvSpPr>
        <p:spPr>
          <a:xfrm>
            <a:off x="7809258" y="4527196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Star: 5 Points 155">
            <a:extLst>
              <a:ext uri="{FF2B5EF4-FFF2-40B4-BE49-F238E27FC236}">
                <a16:creationId xmlns:a16="http://schemas.microsoft.com/office/drawing/2014/main" id="{E30B739B-CBA8-4B5A-BFFC-D0F96C1BC196}"/>
              </a:ext>
            </a:extLst>
          </p:cNvPr>
          <p:cNvSpPr/>
          <p:nvPr/>
        </p:nvSpPr>
        <p:spPr>
          <a:xfrm>
            <a:off x="7761192" y="6482900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Star: 5 Points 156">
            <a:extLst>
              <a:ext uri="{FF2B5EF4-FFF2-40B4-BE49-F238E27FC236}">
                <a16:creationId xmlns:a16="http://schemas.microsoft.com/office/drawing/2014/main" id="{3B011EA5-D567-4779-BDFF-31D7F2E09739}"/>
              </a:ext>
            </a:extLst>
          </p:cNvPr>
          <p:cNvSpPr/>
          <p:nvPr/>
        </p:nvSpPr>
        <p:spPr>
          <a:xfrm>
            <a:off x="7781555" y="5993431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Star: 5 Points 157">
            <a:extLst>
              <a:ext uri="{FF2B5EF4-FFF2-40B4-BE49-F238E27FC236}">
                <a16:creationId xmlns:a16="http://schemas.microsoft.com/office/drawing/2014/main" id="{6D3166AE-C980-4F02-8EB4-A6EFC233E6AB}"/>
              </a:ext>
            </a:extLst>
          </p:cNvPr>
          <p:cNvSpPr/>
          <p:nvPr/>
        </p:nvSpPr>
        <p:spPr>
          <a:xfrm>
            <a:off x="7781555" y="309353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Star: 5 Points 158">
            <a:extLst>
              <a:ext uri="{FF2B5EF4-FFF2-40B4-BE49-F238E27FC236}">
                <a16:creationId xmlns:a16="http://schemas.microsoft.com/office/drawing/2014/main" id="{C6F25AC4-2C9C-4573-A2DC-F679CEF0BB11}"/>
              </a:ext>
            </a:extLst>
          </p:cNvPr>
          <p:cNvSpPr/>
          <p:nvPr/>
        </p:nvSpPr>
        <p:spPr>
          <a:xfrm>
            <a:off x="7800263" y="3591545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Star: 5 Points 159">
            <a:extLst>
              <a:ext uri="{FF2B5EF4-FFF2-40B4-BE49-F238E27FC236}">
                <a16:creationId xmlns:a16="http://schemas.microsoft.com/office/drawing/2014/main" id="{E44DFE84-C8C0-4E9F-BE30-915A68FBA311}"/>
              </a:ext>
            </a:extLst>
          </p:cNvPr>
          <p:cNvSpPr/>
          <p:nvPr/>
        </p:nvSpPr>
        <p:spPr>
          <a:xfrm>
            <a:off x="7809257" y="405580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Star: 5 Points 160">
            <a:extLst>
              <a:ext uri="{FF2B5EF4-FFF2-40B4-BE49-F238E27FC236}">
                <a16:creationId xmlns:a16="http://schemas.microsoft.com/office/drawing/2014/main" id="{39CFF0CC-B540-4E52-9022-54E2FDBA1A2B}"/>
              </a:ext>
            </a:extLst>
          </p:cNvPr>
          <p:cNvSpPr/>
          <p:nvPr/>
        </p:nvSpPr>
        <p:spPr>
          <a:xfrm>
            <a:off x="8465619" y="171629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783DF0E-17C7-404F-B4D4-B32C23CF2FBE}"/>
              </a:ext>
            </a:extLst>
          </p:cNvPr>
          <p:cNvSpPr txBox="1"/>
          <p:nvPr/>
        </p:nvSpPr>
        <p:spPr>
          <a:xfrm>
            <a:off x="8599434" y="1593006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EGUs</a:t>
            </a:r>
          </a:p>
        </p:txBody>
      </p:sp>
      <p:sp>
        <p:nvSpPr>
          <p:cNvPr id="163" name="Slide Number Placeholder 1">
            <a:extLst>
              <a:ext uri="{FF2B5EF4-FFF2-40B4-BE49-F238E27FC236}">
                <a16:creationId xmlns:a16="http://schemas.microsoft.com/office/drawing/2014/main" id="{E8C5F52A-6365-4CFB-8212-A74B23EC2D8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8CE8BE2-874F-41B5-B9E0-38EFFC270B0B}"/>
              </a:ext>
            </a:extLst>
          </p:cNvPr>
          <p:cNvSpPr txBox="1"/>
          <p:nvPr/>
        </p:nvSpPr>
        <p:spPr>
          <a:xfrm>
            <a:off x="10147412" y="133712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0556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 CBSA:  </a:t>
            </a:r>
            <a:r>
              <a:rPr lang="en-US" dirty="0">
                <a:solidFill>
                  <a:srgbClr val="FFFF00"/>
                </a:solidFill>
              </a:rPr>
              <a:t>Dominated by EGUs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F96DB-524F-4011-93A0-931BA470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41" y="1055419"/>
            <a:ext cx="10923317" cy="4747162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4BDAF8-D8AE-45F3-AAB2-A95B10D8B61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10946-0156-47D7-AB60-D2D496DA52AF}"/>
              </a:ext>
            </a:extLst>
          </p:cNvPr>
          <p:cNvSpPr txBox="1"/>
          <p:nvPr/>
        </p:nvSpPr>
        <p:spPr>
          <a:xfrm>
            <a:off x="5233064" y="611745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71234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D5D7-1F35-43ED-9C32-42C7346C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 CBSA: </a:t>
            </a:r>
            <a:r>
              <a:rPr lang="en-US" dirty="0">
                <a:solidFill>
                  <a:srgbClr val="FFFF00"/>
                </a:solidFill>
              </a:rPr>
              <a:t>EJ Concerns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BDA95-7D92-467E-8B4B-79AED9A0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6" y="4102730"/>
            <a:ext cx="3863785" cy="259434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B8F03-6E5A-429D-9EA0-816D4A41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106" y="4090183"/>
            <a:ext cx="3863785" cy="2606891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6F4E1-5D71-418D-B49E-94AC788F1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856" y="4102730"/>
            <a:ext cx="3866749" cy="259434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D9F45A-B5C5-4E38-9F71-5E81BCB0664F}"/>
              </a:ext>
            </a:extLst>
          </p:cNvPr>
          <p:cNvGrpSpPr/>
          <p:nvPr/>
        </p:nvGrpSpPr>
        <p:grpSpPr>
          <a:xfrm>
            <a:off x="4371381" y="944151"/>
            <a:ext cx="3449233" cy="2942423"/>
            <a:chOff x="4371383" y="917196"/>
            <a:chExt cx="3449233" cy="29424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291A9A-A487-4747-8CF2-72F81547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367" r="17425" b="7332"/>
            <a:stretch/>
          </p:blipFill>
          <p:spPr>
            <a:xfrm>
              <a:off x="4371383" y="917196"/>
              <a:ext cx="3449233" cy="29424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21918A-31AC-4AB1-8FE4-BE516A336CA4}"/>
                </a:ext>
              </a:extLst>
            </p:cNvPr>
            <p:cNvSpPr/>
            <p:nvPr/>
          </p:nvSpPr>
          <p:spPr bwMode="auto">
            <a:xfrm>
              <a:off x="5744405" y="2208220"/>
              <a:ext cx="532280" cy="43366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8291B6-88DD-4DC4-A76A-20C57CECD133}"/>
              </a:ext>
            </a:extLst>
          </p:cNvPr>
          <p:cNvCxnSpPr>
            <a:stCxn id="8" idx="2"/>
            <a:endCxn id="5" idx="0"/>
          </p:cNvCxnSpPr>
          <p:nvPr/>
        </p:nvCxnSpPr>
        <p:spPr bwMode="auto">
          <a:xfrm flipH="1">
            <a:off x="2099249" y="2668837"/>
            <a:ext cx="3911294" cy="14338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0E0AB3-8999-42F7-9273-AA7E5AFB648C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 bwMode="auto">
          <a:xfrm>
            <a:off x="6010543" y="2668837"/>
            <a:ext cx="85456" cy="1421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494670-C279-45C4-B691-7E09D8F4356B}"/>
              </a:ext>
            </a:extLst>
          </p:cNvPr>
          <p:cNvCxnSpPr>
            <a:cxnSpLocks/>
            <a:endCxn id="7" idx="0"/>
          </p:cNvCxnSpPr>
          <p:nvPr/>
        </p:nvCxnSpPr>
        <p:spPr bwMode="auto">
          <a:xfrm>
            <a:off x="6034300" y="2641882"/>
            <a:ext cx="4059931" cy="14608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445E336-7E4C-4918-8339-346B98298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78" y="1192769"/>
            <a:ext cx="1800225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0A32A8-8E5F-4BE6-94EA-B27669270BFD}"/>
              </a:ext>
            </a:extLst>
          </p:cNvPr>
          <p:cNvSpPr txBox="1"/>
          <p:nvPr/>
        </p:nvSpPr>
        <p:spPr>
          <a:xfrm>
            <a:off x="81937" y="907304"/>
            <a:ext cx="2706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99A83A-DEDE-4045-8EDE-6315F69BA616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CA631-7241-4BC6-900B-9F56BC2077F6}"/>
              </a:ext>
            </a:extLst>
          </p:cNvPr>
          <p:cNvSpPr txBox="1"/>
          <p:nvPr/>
        </p:nvSpPr>
        <p:spPr>
          <a:xfrm>
            <a:off x="4448885" y="6512408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777CB6-2F79-4C7C-A4A9-669E93FE07CE}"/>
              </a:ext>
            </a:extLst>
          </p:cNvPr>
          <p:cNvSpPr txBox="1"/>
          <p:nvPr/>
        </p:nvSpPr>
        <p:spPr>
          <a:xfrm>
            <a:off x="8330148" y="6479217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41EBC5-83F6-427A-951C-5866404FED33}"/>
              </a:ext>
            </a:extLst>
          </p:cNvPr>
          <p:cNvSpPr txBox="1"/>
          <p:nvPr/>
        </p:nvSpPr>
        <p:spPr>
          <a:xfrm>
            <a:off x="1111533" y="4103387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AB4597-5452-44F2-A234-E547099BE2FC}"/>
              </a:ext>
            </a:extLst>
          </p:cNvPr>
          <p:cNvSpPr txBox="1"/>
          <p:nvPr/>
        </p:nvSpPr>
        <p:spPr>
          <a:xfrm>
            <a:off x="5142780" y="413983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5C4D6B-958C-40A1-B22E-A9CC9EA9CE3C}"/>
              </a:ext>
            </a:extLst>
          </p:cNvPr>
          <p:cNvSpPr txBox="1"/>
          <p:nvPr/>
        </p:nvSpPr>
        <p:spPr>
          <a:xfrm>
            <a:off x="9142544" y="413534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B58581-B9A5-4006-8CAB-2B4071CE9045}"/>
              </a:ext>
            </a:extLst>
          </p:cNvPr>
          <p:cNvSpPr txBox="1"/>
          <p:nvPr/>
        </p:nvSpPr>
        <p:spPr>
          <a:xfrm>
            <a:off x="6276683" y="944151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277699-62A8-4731-8048-C22FF7BD77C3}"/>
              </a:ext>
            </a:extLst>
          </p:cNvPr>
          <p:cNvSpPr txBox="1"/>
          <p:nvPr/>
        </p:nvSpPr>
        <p:spPr>
          <a:xfrm>
            <a:off x="8854354" y="1624576"/>
            <a:ext cx="264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major sources in the downtown area where EJ indicators are highest. Could transport play a role??</a:t>
            </a: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5C9E17C5-B09C-477D-9DB8-ECC72FDA41E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5358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9270B1-4C7D-49A8-8F6D-B82EBECC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5" y="3465493"/>
            <a:ext cx="4422279" cy="3291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CC9BB-18D7-48A9-B9A0-BBE280BE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73" y="4025289"/>
            <a:ext cx="5461659" cy="23735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3C40E99-DC57-4509-9C98-33F48F57FE87}"/>
              </a:ext>
            </a:extLst>
          </p:cNvPr>
          <p:cNvGrpSpPr/>
          <p:nvPr/>
        </p:nvGrpSpPr>
        <p:grpSpPr>
          <a:xfrm>
            <a:off x="1203551" y="871149"/>
            <a:ext cx="3863785" cy="2594344"/>
            <a:chOff x="860367" y="928116"/>
            <a:chExt cx="3863785" cy="25943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B4161F-6B19-4FE5-941C-A7B3E9C2C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367" y="928116"/>
              <a:ext cx="3863785" cy="2594344"/>
            </a:xfrm>
            <a:prstGeom prst="rect">
              <a:avLst/>
            </a:prstGeom>
            <a:ln w="19050">
              <a:noFill/>
              <a:prstDash val="dash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29EFC4-8719-425C-B0EF-9C8E8CA41E92}"/>
                </a:ext>
              </a:extLst>
            </p:cNvPr>
            <p:cNvSpPr/>
            <p:nvPr/>
          </p:nvSpPr>
          <p:spPr bwMode="auto">
            <a:xfrm>
              <a:off x="2749551" y="1327150"/>
              <a:ext cx="731880" cy="6350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ABA263-CFB5-4C2F-B837-39056DCB0E74}"/>
              </a:ext>
            </a:extLst>
          </p:cNvPr>
          <p:cNvCxnSpPr>
            <a:stCxn id="8" idx="3"/>
            <a:endCxn id="4" idx="1"/>
          </p:cNvCxnSpPr>
          <p:nvPr/>
        </p:nvCxnSpPr>
        <p:spPr bwMode="auto">
          <a:xfrm>
            <a:off x="3824615" y="1587683"/>
            <a:ext cx="2177976" cy="6802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1D497F-DA16-40EA-A2C3-3FA0CD746016}"/>
              </a:ext>
            </a:extLst>
          </p:cNvPr>
          <p:cNvGrpSpPr/>
          <p:nvPr/>
        </p:nvGrpSpPr>
        <p:grpSpPr>
          <a:xfrm>
            <a:off x="6002591" y="898257"/>
            <a:ext cx="3028171" cy="2739299"/>
            <a:chOff x="6002591" y="898257"/>
            <a:chExt cx="3028171" cy="27392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75314B-6874-4184-9C3C-FFA8DE32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591" y="898257"/>
              <a:ext cx="3028171" cy="2739299"/>
            </a:xfrm>
            <a:prstGeom prst="rect">
              <a:avLst/>
            </a:prstGeom>
            <a:ln w="15875">
              <a:solidFill>
                <a:schemeClr val="tx1"/>
              </a:solidFill>
              <a:prstDash val="dash"/>
            </a:ln>
          </p:spPr>
        </p:pic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5DEE2DA-63F6-4776-B9C1-11BFDF146F38}"/>
                </a:ext>
              </a:extLst>
            </p:cNvPr>
            <p:cNvSpPr/>
            <p:nvPr/>
          </p:nvSpPr>
          <p:spPr bwMode="auto">
            <a:xfrm>
              <a:off x="7441175" y="1872754"/>
              <a:ext cx="151002" cy="17220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8BBFA27-11E3-4AC5-BEA0-830400909B19}"/>
              </a:ext>
            </a:extLst>
          </p:cNvPr>
          <p:cNvSpPr txBox="1"/>
          <p:nvPr/>
        </p:nvSpPr>
        <p:spPr>
          <a:xfrm>
            <a:off x="9362114" y="989901"/>
            <a:ext cx="2516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Lincoln Park community top 95-100% for demographic index, people of color &amp; low income. Could they be impacted by transport? Predominate winds from NW/W/SW. There are facilities upwind…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F256BC3-ADE5-48D7-B101-6A6DB85B2EFD}"/>
              </a:ext>
            </a:extLst>
          </p:cNvPr>
          <p:cNvSpPr/>
          <p:nvPr/>
        </p:nvSpPr>
        <p:spPr bwMode="auto">
          <a:xfrm>
            <a:off x="9211112" y="1042172"/>
            <a:ext cx="151002" cy="1722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181DBF4-E922-4918-B3D1-7D24F31F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668337"/>
          </a:xfrm>
        </p:spPr>
        <p:txBody>
          <a:bodyPr/>
          <a:lstStyle/>
          <a:p>
            <a:r>
              <a:rPr lang="en-US" dirty="0"/>
              <a:t>Pittsburgh CBSA: </a:t>
            </a:r>
            <a:r>
              <a:rPr lang="en-US" dirty="0">
                <a:solidFill>
                  <a:srgbClr val="FFFF00"/>
                </a:solidFill>
              </a:rPr>
              <a:t>EJ Concerns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E87E6-BBA1-430D-ADFB-3DAB35FC3C62}"/>
              </a:ext>
            </a:extLst>
          </p:cNvPr>
          <p:cNvSpPr txBox="1"/>
          <p:nvPr/>
        </p:nvSpPr>
        <p:spPr>
          <a:xfrm>
            <a:off x="2304784" y="82747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FD9EF-EF3E-4515-8FF0-CE03AF356928}"/>
              </a:ext>
            </a:extLst>
          </p:cNvPr>
          <p:cNvSpPr txBox="1"/>
          <p:nvPr/>
        </p:nvSpPr>
        <p:spPr>
          <a:xfrm>
            <a:off x="7636245" y="6442676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4B99D-3047-4545-A439-328AAC4C82ED}"/>
              </a:ext>
            </a:extLst>
          </p:cNvPr>
          <p:cNvSpPr/>
          <p:nvPr/>
        </p:nvSpPr>
        <p:spPr>
          <a:xfrm>
            <a:off x="410675" y="661250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Generated in MRCC’s Application Tools Environment (</a:t>
            </a:r>
            <a:r>
              <a:rPr lang="en-US" sz="1200" dirty="0">
                <a:hlinkClick r:id="rId6"/>
              </a:rPr>
              <a:t>cli-MATE</a:t>
            </a:r>
            <a:r>
              <a:rPr lang="en-US" sz="12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84816-B164-47C2-8793-E50FF7BDE4C6}"/>
              </a:ext>
            </a:extLst>
          </p:cNvPr>
          <p:cNvSpPr txBox="1"/>
          <p:nvPr/>
        </p:nvSpPr>
        <p:spPr>
          <a:xfrm>
            <a:off x="6540600" y="88672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E848D9CC-AE16-451E-8434-1B5615A114B7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63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083183-F1FE-4C4F-9A58-A63623F7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1" y="972144"/>
            <a:ext cx="3248989" cy="40233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6B2CA5-8863-4BA2-A808-6ECF999ADBF9}"/>
              </a:ext>
            </a:extLst>
          </p:cNvPr>
          <p:cNvGrpSpPr/>
          <p:nvPr/>
        </p:nvGrpSpPr>
        <p:grpSpPr>
          <a:xfrm>
            <a:off x="3768226" y="1371066"/>
            <a:ext cx="8185673" cy="3624438"/>
            <a:chOff x="3768226" y="1729882"/>
            <a:chExt cx="8185673" cy="36244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69A87-68EE-4C79-8550-1F77E557D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8226" y="1729882"/>
              <a:ext cx="8185673" cy="3624438"/>
            </a:xfrm>
            <a:prstGeom prst="rect">
              <a:avLst/>
            </a:prstGeom>
          </p:spPr>
        </p:pic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CD33E627-BB25-4C6E-907C-B18D87790641}"/>
                </a:ext>
              </a:extLst>
            </p:cNvPr>
            <p:cNvSpPr/>
            <p:nvPr/>
          </p:nvSpPr>
          <p:spPr bwMode="auto">
            <a:xfrm>
              <a:off x="10548953" y="4067992"/>
              <a:ext cx="151002" cy="17220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402FCCE-7313-4F13-801B-D884374BF19F}"/>
              </a:ext>
            </a:extLst>
          </p:cNvPr>
          <p:cNvSpPr/>
          <p:nvPr/>
        </p:nvSpPr>
        <p:spPr>
          <a:xfrm>
            <a:off x="9996710" y="5117602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Lincoln Park 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BFDCEAB-6746-487E-AD1A-5BEAB42EE2C6}"/>
              </a:ext>
            </a:extLst>
          </p:cNvPr>
          <p:cNvSpPr/>
          <p:nvPr/>
        </p:nvSpPr>
        <p:spPr bwMode="auto">
          <a:xfrm>
            <a:off x="9845708" y="5216164"/>
            <a:ext cx="151002" cy="17220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151B33-48D2-44EA-B642-921DDB7651D0}"/>
              </a:ext>
            </a:extLst>
          </p:cNvPr>
          <p:cNvCxnSpPr>
            <a:cxnSpLocks/>
          </p:cNvCxnSpPr>
          <p:nvPr/>
        </p:nvCxnSpPr>
        <p:spPr bwMode="auto">
          <a:xfrm>
            <a:off x="5312780" y="3183285"/>
            <a:ext cx="162045" cy="2303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3DFE97-BAB5-4037-B179-92EC4E66D7F0}"/>
              </a:ext>
            </a:extLst>
          </p:cNvPr>
          <p:cNvSpPr txBox="1"/>
          <p:nvPr/>
        </p:nvSpPr>
        <p:spPr>
          <a:xfrm>
            <a:off x="2689743" y="5862706"/>
            <a:ext cx="785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Backtrajectory</a:t>
            </a:r>
            <a:r>
              <a:rPr lang="en-US" dirty="0"/>
              <a:t> passes right over W.H. </a:t>
            </a:r>
            <a:r>
              <a:rPr lang="en-US" dirty="0" err="1"/>
              <a:t>Sammis</a:t>
            </a:r>
            <a:r>
              <a:rPr lang="en-US" dirty="0"/>
              <a:t> Plant (EGU) in Ohio..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42BDD0F-FABF-4232-B5F0-CCFA127E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01" y="71438"/>
            <a:ext cx="11811145" cy="668337"/>
          </a:xfrm>
        </p:spPr>
        <p:txBody>
          <a:bodyPr/>
          <a:lstStyle/>
          <a:p>
            <a:r>
              <a:rPr lang="en-US" sz="2800" dirty="0"/>
              <a:t>Pittsburgh CBSA: </a:t>
            </a:r>
            <a:r>
              <a:rPr lang="en-US" sz="2800" dirty="0">
                <a:solidFill>
                  <a:srgbClr val="FFFF00"/>
                </a:solidFill>
              </a:rPr>
              <a:t>Potential Impacts to Lincoln Park Community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8A6ADB-122D-4803-900A-DB2D56A48BE0}"/>
              </a:ext>
            </a:extLst>
          </p:cNvPr>
          <p:cNvSpPr/>
          <p:nvPr/>
        </p:nvSpPr>
        <p:spPr>
          <a:xfrm>
            <a:off x="474330" y="5073984"/>
            <a:ext cx="2776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Generated in NOAA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400" dirty="0"/>
              <a:t>s </a:t>
            </a:r>
            <a:r>
              <a:rPr lang="en-US" sz="1400" dirty="0">
                <a:hlinkClick r:id="rId4"/>
              </a:rPr>
              <a:t>HYSPLIT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37725-F9A1-48A2-BAF7-8A4EF2FECBC1}"/>
              </a:ext>
            </a:extLst>
          </p:cNvPr>
          <p:cNvSpPr txBox="1"/>
          <p:nvPr/>
        </p:nvSpPr>
        <p:spPr>
          <a:xfrm>
            <a:off x="9686018" y="146962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D47D0BA-AA78-407E-BF10-B2D9A23ADF0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35334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80728"/>
            <a:ext cx="11153775" cy="561662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Feedback from OAQPS/SMT Briefing</a:t>
            </a:r>
          </a:p>
          <a:p>
            <a:r>
              <a:rPr lang="en-US" dirty="0"/>
              <a:t>NEXUS Updates</a:t>
            </a:r>
          </a:p>
          <a:p>
            <a:pPr lvl="1"/>
            <a:r>
              <a:rPr lang="en-US" dirty="0"/>
              <a:t>Metrics (Toxics)</a:t>
            </a:r>
          </a:p>
          <a:p>
            <a:pPr lvl="1"/>
            <a:r>
              <a:rPr lang="en-US" dirty="0"/>
              <a:t>2017 Data</a:t>
            </a:r>
          </a:p>
          <a:p>
            <a:r>
              <a:rPr lang="en-US" dirty="0"/>
              <a:t>Ranking of Highest Risk Areas</a:t>
            </a:r>
          </a:p>
          <a:p>
            <a:r>
              <a:rPr lang="en-US" dirty="0"/>
              <a:t>Examples: NEXUS use for MP &amp; EJ purposes within areas</a:t>
            </a:r>
          </a:p>
          <a:p>
            <a:pPr lvl="1"/>
            <a:r>
              <a:rPr lang="en-US" dirty="0"/>
              <a:t>Region 5 – Chicago</a:t>
            </a:r>
          </a:p>
          <a:p>
            <a:pPr lvl="1"/>
            <a:r>
              <a:rPr lang="en-US" dirty="0"/>
              <a:t>Region 6 – Houston</a:t>
            </a:r>
          </a:p>
          <a:p>
            <a:pPr lvl="1"/>
            <a:r>
              <a:rPr lang="en-US" dirty="0"/>
              <a:t>Region 3 - Pittsburgh</a:t>
            </a:r>
          </a:p>
          <a:p>
            <a:pPr lvl="1"/>
            <a:r>
              <a:rPr lang="en-US" dirty="0"/>
              <a:t>NAA – Atlanta</a:t>
            </a:r>
          </a:p>
          <a:p>
            <a:pPr lvl="1"/>
            <a:r>
              <a:rPr lang="en-US" dirty="0"/>
              <a:t>Advance Area – Louisville</a:t>
            </a:r>
          </a:p>
          <a:p>
            <a:r>
              <a:rPr lang="en-US" dirty="0"/>
              <a:t>Developing a Multi-pollutant Proximity Based Module</a:t>
            </a:r>
          </a:p>
          <a:p>
            <a:r>
              <a:rPr lang="en-US" dirty="0"/>
              <a:t>Next Steps / Issues for Discussion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7D34BC-FCC9-4DB3-9168-CFA5BEF897C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992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0361E-8D66-4D0D-AD69-D407FDB5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 CBSA: </a:t>
            </a:r>
            <a:r>
              <a:rPr lang="en-US" dirty="0">
                <a:solidFill>
                  <a:srgbClr val="FFFF00"/>
                </a:solidFill>
              </a:rPr>
              <a:t>W.H. </a:t>
            </a:r>
            <a:r>
              <a:rPr lang="en-US" dirty="0" err="1">
                <a:solidFill>
                  <a:srgbClr val="FFFF00"/>
                </a:solidFill>
              </a:rPr>
              <a:t>Sammis</a:t>
            </a:r>
            <a:r>
              <a:rPr lang="en-US" dirty="0">
                <a:solidFill>
                  <a:srgbClr val="FFFF00"/>
                </a:solidFill>
              </a:rPr>
              <a:t> Plant EGU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E1193-E802-4380-BD57-B27BBE3CB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8" y="1211007"/>
            <a:ext cx="3137841" cy="4094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33CC2-BF3C-40DC-8A10-62E9FF2F6B98}"/>
              </a:ext>
            </a:extLst>
          </p:cNvPr>
          <p:cNvSpPr txBox="1"/>
          <p:nvPr/>
        </p:nvSpPr>
        <p:spPr>
          <a:xfrm>
            <a:off x="416688" y="6052416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Sammis</a:t>
            </a:r>
            <a:r>
              <a:rPr lang="en-US" dirty="0"/>
              <a:t> Plant (EGU) is a top NOx &amp; VOC emitter for the area. Could it lead to higher concentrations of O</a:t>
            </a:r>
            <a:r>
              <a:rPr lang="en-US" baseline="-25000" dirty="0"/>
              <a:t>3</a:t>
            </a:r>
            <a:r>
              <a:rPr lang="en-US" dirty="0"/>
              <a:t> downwind in the Lincoln Park Community?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6FDD5A-0446-46ED-8686-03E335472528}"/>
              </a:ext>
            </a:extLst>
          </p:cNvPr>
          <p:cNvGrpSpPr/>
          <p:nvPr/>
        </p:nvGrpSpPr>
        <p:grpSpPr>
          <a:xfrm>
            <a:off x="3294071" y="838176"/>
            <a:ext cx="8440324" cy="5116606"/>
            <a:chOff x="3284830" y="848095"/>
            <a:chExt cx="7366324" cy="46151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742913-7211-4EAE-BD17-49C9CFA6F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167" b="12195"/>
            <a:stretch/>
          </p:blipFill>
          <p:spPr>
            <a:xfrm>
              <a:off x="3284830" y="848095"/>
              <a:ext cx="7366324" cy="46151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FAC43A-64E4-4DD9-967D-D2FE0FB94A1B}"/>
                </a:ext>
              </a:extLst>
            </p:cNvPr>
            <p:cNvSpPr/>
            <p:nvPr/>
          </p:nvSpPr>
          <p:spPr>
            <a:xfrm>
              <a:off x="3393704" y="3532476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5D104B-4CFD-48B7-A956-0E9789DDA266}"/>
                </a:ext>
              </a:extLst>
            </p:cNvPr>
            <p:cNvSpPr/>
            <p:nvPr/>
          </p:nvSpPr>
          <p:spPr>
            <a:xfrm>
              <a:off x="4826644" y="3155672"/>
              <a:ext cx="1432940" cy="37680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9076C8-44AB-4700-B966-9225F457F398}"/>
                </a:ext>
              </a:extLst>
            </p:cNvPr>
            <p:cNvSpPr/>
            <p:nvPr/>
          </p:nvSpPr>
          <p:spPr>
            <a:xfrm>
              <a:off x="6329183" y="3532476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9C3E73-DD91-4EFF-B997-DA2691FB3E1F}"/>
                </a:ext>
              </a:extLst>
            </p:cNvPr>
            <p:cNvSpPr/>
            <p:nvPr/>
          </p:nvSpPr>
          <p:spPr>
            <a:xfrm>
              <a:off x="7762123" y="2036226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BB2284-F482-4FD6-8A93-E022A99DABE1}"/>
                </a:ext>
              </a:extLst>
            </p:cNvPr>
            <p:cNvSpPr/>
            <p:nvPr/>
          </p:nvSpPr>
          <p:spPr>
            <a:xfrm>
              <a:off x="9218213" y="4286848"/>
              <a:ext cx="1432940" cy="37976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967A1F6-1CBA-4075-8D54-4A5316865D66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70094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B147-1D5E-4CC5-8181-19C80FB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NAA Example - </a:t>
            </a:r>
            <a:r>
              <a:rPr lang="en-US" altLang="zh-CN" dirty="0">
                <a:solidFill>
                  <a:srgbClr val="FFFF00"/>
                </a:solidFill>
              </a:rPr>
              <a:t>Atlanta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0128C-D826-45B7-817F-ACCFAB3A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7"/>
          <a:stretch/>
        </p:blipFill>
        <p:spPr>
          <a:xfrm>
            <a:off x="1524000" y="857250"/>
            <a:ext cx="9144000" cy="4698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9A6A8-8F34-454A-8F5D-0E249344B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65" r="27391"/>
          <a:stretch/>
        </p:blipFill>
        <p:spPr>
          <a:xfrm>
            <a:off x="6751983" y="3820169"/>
            <a:ext cx="3707297" cy="2879075"/>
          </a:xfrm>
          <a:prstGeom prst="rect">
            <a:avLst/>
          </a:prstGeom>
          <a:ln w="25400">
            <a:solidFill>
              <a:srgbClr val="00053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023929-98C2-4637-8FA7-38C6AE443DEF}"/>
              </a:ext>
            </a:extLst>
          </p:cNvPr>
          <p:cNvSpPr/>
          <p:nvPr/>
        </p:nvSpPr>
        <p:spPr bwMode="auto">
          <a:xfrm>
            <a:off x="4595191" y="3429001"/>
            <a:ext cx="1808922" cy="169986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8F1344-61A1-4EDF-B5E9-7DCBB45469E9}"/>
              </a:ext>
            </a:extLst>
          </p:cNvPr>
          <p:cNvCxnSpPr>
            <a:cxnSpLocks/>
          </p:cNvCxnSpPr>
          <p:nvPr/>
        </p:nvCxnSpPr>
        <p:spPr bwMode="auto">
          <a:xfrm>
            <a:off x="6404114" y="5128861"/>
            <a:ext cx="347869" cy="157038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36A208B-2C2F-45A5-A122-EA02936ECFB3}"/>
              </a:ext>
            </a:extLst>
          </p:cNvPr>
          <p:cNvSpPr/>
          <p:nvPr/>
        </p:nvSpPr>
        <p:spPr>
          <a:xfrm>
            <a:off x="1623391" y="5555975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maps above were generated for the Atlanta CBSA (2014 O</a:t>
            </a:r>
            <a:r>
              <a:rPr lang="en-US" baseline="-25000" dirty="0"/>
              <a:t>3</a:t>
            </a:r>
            <a:r>
              <a:rPr lang="en-US" dirty="0"/>
              <a:t> NAA), using the data query module. The top 10 Gas &amp; VOC HAPS emission sources are plotted.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4ED3A1A-CC60-4883-B3D9-1F0CF29127D5}"/>
              </a:ext>
            </a:extLst>
          </p:cNvPr>
          <p:cNvSpPr txBox="1">
            <a:spLocks/>
          </p:cNvSpPr>
          <p:nvPr/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04D9D0D-9F59-4FC5-A223-57D9C7087C57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7330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4B2D-F8BD-48D2-B86F-A10E350B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NAA Example - </a:t>
            </a:r>
            <a:r>
              <a:rPr lang="en-US" altLang="zh-CN" dirty="0">
                <a:solidFill>
                  <a:srgbClr val="FFFF00"/>
                </a:solidFill>
              </a:rPr>
              <a:t>Atlanta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F669F-359E-4F69-B6F0-CF1DC4605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49"/>
          <a:stretch/>
        </p:blipFill>
        <p:spPr>
          <a:xfrm>
            <a:off x="1524000" y="857251"/>
            <a:ext cx="9144000" cy="48478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98DDA2-408E-4F2F-B3C7-0EC7A54FB8C8}"/>
              </a:ext>
            </a:extLst>
          </p:cNvPr>
          <p:cNvSpPr/>
          <p:nvPr/>
        </p:nvSpPr>
        <p:spPr bwMode="auto">
          <a:xfrm>
            <a:off x="1637015" y="2007097"/>
            <a:ext cx="1402522" cy="3786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5C26B-0090-4655-9B7E-F4723E193F09}"/>
              </a:ext>
            </a:extLst>
          </p:cNvPr>
          <p:cNvSpPr/>
          <p:nvPr/>
        </p:nvSpPr>
        <p:spPr bwMode="auto">
          <a:xfrm>
            <a:off x="4477397" y="2391128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76D25-72DA-4996-9A04-215916957BD9}"/>
              </a:ext>
            </a:extLst>
          </p:cNvPr>
          <p:cNvSpPr/>
          <p:nvPr/>
        </p:nvSpPr>
        <p:spPr bwMode="auto">
          <a:xfrm>
            <a:off x="5915258" y="2007097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63F60-D4B3-4010-9477-2754FF5276A6}"/>
              </a:ext>
            </a:extLst>
          </p:cNvPr>
          <p:cNvSpPr/>
          <p:nvPr/>
        </p:nvSpPr>
        <p:spPr bwMode="auto">
          <a:xfrm>
            <a:off x="7317780" y="2007097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03EDD-705D-439A-A33F-103446B4329A}"/>
              </a:ext>
            </a:extLst>
          </p:cNvPr>
          <p:cNvSpPr/>
          <p:nvPr/>
        </p:nvSpPr>
        <p:spPr bwMode="auto">
          <a:xfrm>
            <a:off x="1637015" y="2382901"/>
            <a:ext cx="1402522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35C2D-7EA9-4BB6-BAE7-9CE31257D156}"/>
              </a:ext>
            </a:extLst>
          </p:cNvPr>
          <p:cNvSpPr/>
          <p:nvPr/>
        </p:nvSpPr>
        <p:spPr bwMode="auto">
          <a:xfrm>
            <a:off x="3039537" y="2007096"/>
            <a:ext cx="1437860" cy="37862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A7963-C2CB-4DF1-8FAB-2232854A5AF0}"/>
              </a:ext>
            </a:extLst>
          </p:cNvPr>
          <p:cNvSpPr/>
          <p:nvPr/>
        </p:nvSpPr>
        <p:spPr bwMode="auto">
          <a:xfrm>
            <a:off x="4487336" y="3111723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3B0DD-E942-4A38-9907-459E3165D290}"/>
              </a:ext>
            </a:extLst>
          </p:cNvPr>
          <p:cNvSpPr/>
          <p:nvPr/>
        </p:nvSpPr>
        <p:spPr bwMode="auto">
          <a:xfrm>
            <a:off x="5895380" y="3870106"/>
            <a:ext cx="1422400" cy="375804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31953-BE8A-44ED-848F-C3BEEA356E60}"/>
              </a:ext>
            </a:extLst>
          </p:cNvPr>
          <p:cNvSpPr/>
          <p:nvPr/>
        </p:nvSpPr>
        <p:spPr bwMode="auto">
          <a:xfrm>
            <a:off x="1627076" y="2766933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D07C6-55D1-4D34-B0D6-8F7B341147C1}"/>
              </a:ext>
            </a:extLst>
          </p:cNvPr>
          <p:cNvSpPr/>
          <p:nvPr/>
        </p:nvSpPr>
        <p:spPr bwMode="auto">
          <a:xfrm>
            <a:off x="4477397" y="2758705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C070C9-0C6D-480B-B5F8-DCD5821245FC}"/>
              </a:ext>
            </a:extLst>
          </p:cNvPr>
          <p:cNvSpPr/>
          <p:nvPr/>
        </p:nvSpPr>
        <p:spPr bwMode="auto">
          <a:xfrm>
            <a:off x="5899798" y="2764420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6BCFB3-ADA3-45E7-8FCF-50F77CE7F26C}"/>
              </a:ext>
            </a:extLst>
          </p:cNvPr>
          <p:cNvSpPr/>
          <p:nvPr/>
        </p:nvSpPr>
        <p:spPr bwMode="auto">
          <a:xfrm>
            <a:off x="7312259" y="2770135"/>
            <a:ext cx="1417983" cy="353018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DFD8EE-F930-413C-AC1B-AC31BB845D9A}"/>
              </a:ext>
            </a:extLst>
          </p:cNvPr>
          <p:cNvSpPr/>
          <p:nvPr/>
        </p:nvSpPr>
        <p:spPr bwMode="auto">
          <a:xfrm>
            <a:off x="1617137" y="3119951"/>
            <a:ext cx="1422401" cy="3447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6A437-9820-476B-AB71-4C34E571694D}"/>
              </a:ext>
            </a:extLst>
          </p:cNvPr>
          <p:cNvSpPr/>
          <p:nvPr/>
        </p:nvSpPr>
        <p:spPr bwMode="auto">
          <a:xfrm>
            <a:off x="3039538" y="3134510"/>
            <a:ext cx="1422401" cy="34479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67B79-C560-4E62-BC83-DFCA88EB4F48}"/>
              </a:ext>
            </a:extLst>
          </p:cNvPr>
          <p:cNvSpPr/>
          <p:nvPr/>
        </p:nvSpPr>
        <p:spPr bwMode="auto">
          <a:xfrm>
            <a:off x="8730242" y="2401265"/>
            <a:ext cx="1321533" cy="35301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201374-E4DF-4A57-B32F-A120D4445A11}"/>
              </a:ext>
            </a:extLst>
          </p:cNvPr>
          <p:cNvSpPr/>
          <p:nvPr/>
        </p:nvSpPr>
        <p:spPr bwMode="auto">
          <a:xfrm>
            <a:off x="1627076" y="4223074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104DB3-DB31-440B-B3FA-6B1D5521852A}"/>
              </a:ext>
            </a:extLst>
          </p:cNvPr>
          <p:cNvSpPr/>
          <p:nvPr/>
        </p:nvSpPr>
        <p:spPr bwMode="auto">
          <a:xfrm>
            <a:off x="5915258" y="2405379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0B56A-1317-4631-9ECA-3FCAE219A78B}"/>
              </a:ext>
            </a:extLst>
          </p:cNvPr>
          <p:cNvSpPr/>
          <p:nvPr/>
        </p:nvSpPr>
        <p:spPr bwMode="auto">
          <a:xfrm>
            <a:off x="8730242" y="3501459"/>
            <a:ext cx="1321533" cy="353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0469BC-819B-49A3-BC42-81AB7861E4C8}"/>
              </a:ext>
            </a:extLst>
          </p:cNvPr>
          <p:cNvSpPr/>
          <p:nvPr/>
        </p:nvSpPr>
        <p:spPr bwMode="auto">
          <a:xfrm>
            <a:off x="1617136" y="3860945"/>
            <a:ext cx="1402522" cy="34479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3F3F8-CFFB-4D05-AD68-C72ACBE10D1F}"/>
              </a:ext>
            </a:extLst>
          </p:cNvPr>
          <p:cNvSpPr/>
          <p:nvPr/>
        </p:nvSpPr>
        <p:spPr bwMode="auto">
          <a:xfrm>
            <a:off x="4485127" y="2007096"/>
            <a:ext cx="1394793" cy="36903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D56C1-BFEF-4BF2-A98B-3E9FB42A0BD0}"/>
              </a:ext>
            </a:extLst>
          </p:cNvPr>
          <p:cNvSpPr/>
          <p:nvPr/>
        </p:nvSpPr>
        <p:spPr bwMode="auto">
          <a:xfrm>
            <a:off x="7331584" y="3127791"/>
            <a:ext cx="1394793" cy="36903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2C5199-2E71-44D2-BF00-263447B8B1CC}"/>
              </a:ext>
            </a:extLst>
          </p:cNvPr>
          <p:cNvSpPr/>
          <p:nvPr/>
        </p:nvSpPr>
        <p:spPr>
          <a:xfrm>
            <a:off x="1637016" y="5821769"/>
            <a:ext cx="8573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NEXUS can be used to identify top emission sources. Information above was generated in Data Query for the Atlanta CBSA. This can help identify the potential co-benefits of controls.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6E160F9-5C84-4FDF-B5A1-B8B451F5205A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37556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B8A842-E36B-46E8-A11E-F99E39ED4E6E}"/>
              </a:ext>
            </a:extLst>
          </p:cNvPr>
          <p:cNvSpPr/>
          <p:nvPr/>
        </p:nvSpPr>
        <p:spPr>
          <a:xfrm>
            <a:off x="1524000" y="5586233"/>
            <a:ext cx="903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map above was generated for the Louisville/Jefferson County - Elizabethtown - Madison, KY-IN CBSA (2014 O</a:t>
            </a:r>
            <a:r>
              <a:rPr lang="en-US" baseline="-25000" dirty="0"/>
              <a:t>3</a:t>
            </a:r>
            <a:r>
              <a:rPr lang="en-US" dirty="0"/>
              <a:t> NAA), using the data query module. The top 10 Gas &amp; VOC HAPS emission sources are identified.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D7FE5-80F8-45F7-AA48-41A51A50D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59"/>
          <a:stretch/>
        </p:blipFill>
        <p:spPr>
          <a:xfrm>
            <a:off x="1524000" y="857250"/>
            <a:ext cx="9144000" cy="4728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993FD2-E29D-4788-8D75-A71151A2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1B4D80E-4491-470D-8CFA-379A4D2CDEA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4903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3E17BC-6441-49ED-B696-914E4E0EE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7" t="7488" r="1196" b="6328"/>
          <a:stretch/>
        </p:blipFill>
        <p:spPr>
          <a:xfrm>
            <a:off x="1525757" y="765312"/>
            <a:ext cx="4572000" cy="2820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5721A-6A46-4786-BEE7-9E71AF585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9" t="6135" b="6135"/>
          <a:stretch/>
        </p:blipFill>
        <p:spPr>
          <a:xfrm>
            <a:off x="1524001" y="3676785"/>
            <a:ext cx="4575515" cy="282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B59DB-2A36-46B8-9EB3-980149C83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31" r="39565" b="8261"/>
          <a:stretch/>
        </p:blipFill>
        <p:spPr>
          <a:xfrm>
            <a:off x="6201621" y="827314"/>
            <a:ext cx="4464622" cy="2601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FCB38-3A44-4DBA-BA8A-4E059F75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23" r="39565" b="8841"/>
          <a:stretch/>
        </p:blipFill>
        <p:spPr>
          <a:xfrm>
            <a:off x="6203379" y="3722345"/>
            <a:ext cx="4296799" cy="24729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32ED81-CA7C-4459-A1D9-5B4FE79558A0}"/>
              </a:ext>
            </a:extLst>
          </p:cNvPr>
          <p:cNvCxnSpPr>
            <a:cxnSpLocks/>
          </p:cNvCxnSpPr>
          <p:nvPr/>
        </p:nvCxnSpPr>
        <p:spPr bwMode="auto">
          <a:xfrm>
            <a:off x="5141844" y="1411357"/>
            <a:ext cx="815009" cy="0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59CFE7-BF86-4AA9-9281-0A070E692781}"/>
              </a:ext>
            </a:extLst>
          </p:cNvPr>
          <p:cNvCxnSpPr>
            <a:cxnSpLocks/>
          </p:cNvCxnSpPr>
          <p:nvPr/>
        </p:nvCxnSpPr>
        <p:spPr bwMode="auto">
          <a:xfrm>
            <a:off x="3422374" y="1865559"/>
            <a:ext cx="2932044" cy="1763488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9793BB-AC5B-4DE6-9590-BFA34F398DD8}"/>
              </a:ext>
            </a:extLst>
          </p:cNvPr>
          <p:cNvSpPr txBox="1"/>
          <p:nvPr/>
        </p:nvSpPr>
        <p:spPr>
          <a:xfrm>
            <a:off x="1593575" y="6488669"/>
            <a:ext cx="8906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of the top 4 NOx emission sources outside Jefferson County, KY (Jefferson County, IN &amp; Tremble, KY)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8F48E62-3E08-42F7-BB8C-683FBCA3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C9229BB-8486-4FDC-BF2D-88175C2F8AF3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93295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B61DB1-7370-4602-956F-794CFFB32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2" t="5942" b="6521"/>
          <a:stretch/>
        </p:blipFill>
        <p:spPr>
          <a:xfrm>
            <a:off x="1524000" y="824949"/>
            <a:ext cx="4560480" cy="2773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7AF2A-BDDD-4B41-AC75-9936A7376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t="6135" b="5749"/>
          <a:stretch/>
        </p:blipFill>
        <p:spPr>
          <a:xfrm>
            <a:off x="1577686" y="3682372"/>
            <a:ext cx="4518315" cy="2773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FBADC-E282-4D90-9E91-3002C787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24" r="36956" b="8454"/>
          <a:stretch/>
        </p:blipFill>
        <p:spPr>
          <a:xfrm>
            <a:off x="6205332" y="824948"/>
            <a:ext cx="4368279" cy="2425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17F89-E875-45D6-87C3-F75B9F56F6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24" r="37065" b="7681"/>
          <a:stretch/>
        </p:blipFill>
        <p:spPr>
          <a:xfrm>
            <a:off x="6205332" y="3682372"/>
            <a:ext cx="4183671" cy="23555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77477D-F77A-4862-A18E-F8AE6B5B0896}"/>
              </a:ext>
            </a:extLst>
          </p:cNvPr>
          <p:cNvCxnSpPr>
            <a:cxnSpLocks/>
          </p:cNvCxnSpPr>
          <p:nvPr/>
        </p:nvCxnSpPr>
        <p:spPr bwMode="auto">
          <a:xfrm>
            <a:off x="5599044" y="1222513"/>
            <a:ext cx="485437" cy="0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E00F31-F694-4270-B011-62ED1F3CF845}"/>
              </a:ext>
            </a:extLst>
          </p:cNvPr>
          <p:cNvCxnSpPr>
            <a:cxnSpLocks/>
          </p:cNvCxnSpPr>
          <p:nvPr/>
        </p:nvCxnSpPr>
        <p:spPr bwMode="auto">
          <a:xfrm>
            <a:off x="4823792" y="1486609"/>
            <a:ext cx="1480931" cy="2069469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F265C6-0F57-4F69-BFC8-9D74757545DB}"/>
              </a:ext>
            </a:extLst>
          </p:cNvPr>
          <p:cNvSpPr txBox="1"/>
          <p:nvPr/>
        </p:nvSpPr>
        <p:spPr>
          <a:xfrm>
            <a:off x="1782418" y="6488668"/>
            <a:ext cx="790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2 VOC emission sources are in Nelson County, KY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E558E4-3E7B-413A-9CF7-E340F0CF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CA6C1D5-D048-4255-98A7-999578C4856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50120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0D5A56-5471-4A58-A287-D5181FB36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9" t="7294" r="1414" b="5942"/>
          <a:stretch/>
        </p:blipFill>
        <p:spPr>
          <a:xfrm>
            <a:off x="1524001" y="775253"/>
            <a:ext cx="4572000" cy="2843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F062-CD42-44AF-BD1B-5029E8B9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05" t="7681" r="1413" b="6328"/>
          <a:stretch/>
        </p:blipFill>
        <p:spPr>
          <a:xfrm>
            <a:off x="1524000" y="3722130"/>
            <a:ext cx="4572000" cy="28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5D581-4693-4EC0-856C-DD28EA3CF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44" r="48089" b="8454"/>
          <a:stretch/>
        </p:blipFill>
        <p:spPr>
          <a:xfrm>
            <a:off x="6276978" y="3856383"/>
            <a:ext cx="3933822" cy="2677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1C285-F247-4EEC-BB16-D20A05F01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38" r="46739" b="8453"/>
          <a:stretch/>
        </p:blipFill>
        <p:spPr>
          <a:xfrm>
            <a:off x="6276978" y="1017365"/>
            <a:ext cx="3933822" cy="2601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41D466-9C57-4128-9E2F-CB77E28C4E70}"/>
              </a:ext>
            </a:extLst>
          </p:cNvPr>
          <p:cNvSpPr txBox="1"/>
          <p:nvPr/>
        </p:nvSpPr>
        <p:spPr>
          <a:xfrm>
            <a:off x="2145196" y="6546725"/>
            <a:ext cx="7901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of the top 4 gas &amp; VOC HAPs emission sources in Indiana (Harrison &amp; Clark County)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BC2947-76CF-4759-BF3C-3A498059B020}"/>
              </a:ext>
            </a:extLst>
          </p:cNvPr>
          <p:cNvCxnSpPr>
            <a:cxnSpLocks/>
          </p:cNvCxnSpPr>
          <p:nvPr/>
        </p:nvCxnSpPr>
        <p:spPr bwMode="auto">
          <a:xfrm>
            <a:off x="5721096" y="1243584"/>
            <a:ext cx="484632" cy="932688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4A49B2-AD58-4720-AD65-FFBEC08A88CE}"/>
              </a:ext>
            </a:extLst>
          </p:cNvPr>
          <p:cNvCxnSpPr>
            <a:cxnSpLocks/>
          </p:cNvCxnSpPr>
          <p:nvPr/>
        </p:nvCxnSpPr>
        <p:spPr bwMode="auto">
          <a:xfrm>
            <a:off x="3160776" y="1636776"/>
            <a:ext cx="3044952" cy="2322576"/>
          </a:xfrm>
          <a:prstGeom prst="straightConnector1">
            <a:avLst/>
          </a:prstGeom>
          <a:ln w="254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D1772461-C797-4466-A27B-8DE896B4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/>
          <a:p>
            <a:r>
              <a:rPr lang="en-US" altLang="zh-CN" dirty="0"/>
              <a:t>ADVANCE Example - </a:t>
            </a:r>
            <a:r>
              <a:rPr lang="en-US" altLang="zh-CN" dirty="0">
                <a:solidFill>
                  <a:srgbClr val="FFFF00"/>
                </a:solidFill>
              </a:rPr>
              <a:t>Louisville</a:t>
            </a:r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F164CC68-0166-4510-A16D-7E3ED828343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3950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936ACA-445D-402D-B1B8-7B843369B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75" y="4275229"/>
            <a:ext cx="2703485" cy="2047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E5D31A-EE13-4E46-8498-2B5D184D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855" y="4272815"/>
            <a:ext cx="2786884" cy="2106180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294EF96D-6B4D-4834-8C87-393BAC492DD7}"/>
              </a:ext>
            </a:extLst>
          </p:cNvPr>
          <p:cNvSpPr txBox="1"/>
          <p:nvPr/>
        </p:nvSpPr>
        <p:spPr>
          <a:xfrm>
            <a:off x="3901615" y="3995816"/>
            <a:ext cx="2839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EJSCREEN Low Income Population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A24EBF-CF41-4031-99A4-EF94EC70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856" y="4495265"/>
            <a:ext cx="1298498" cy="1828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D7E7EE9-E2B2-48B5-A6AF-82DA3A210F55}"/>
              </a:ext>
            </a:extLst>
          </p:cNvPr>
          <p:cNvGrpSpPr/>
          <p:nvPr/>
        </p:nvGrpSpPr>
        <p:grpSpPr>
          <a:xfrm>
            <a:off x="1937820" y="4565313"/>
            <a:ext cx="245207" cy="272062"/>
            <a:chOff x="5461807" y="2841435"/>
            <a:chExt cx="537827" cy="537827"/>
          </a:xfrm>
        </p:grpSpPr>
        <p:pic>
          <p:nvPicPr>
            <p:cNvPr id="41" name="Graphic 15" descr="Water">
              <a:extLst>
                <a:ext uri="{FF2B5EF4-FFF2-40B4-BE49-F238E27FC236}">
                  <a16:creationId xmlns:a16="http://schemas.microsoft.com/office/drawing/2014/main" id="{2E7ECCFC-9813-40E2-9A65-D9789821B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838C1D-EE85-47FB-9093-B046A3F3B0DB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CF185B-046B-4B3D-B148-94A8E3D588EC}"/>
              </a:ext>
            </a:extLst>
          </p:cNvPr>
          <p:cNvGrpSpPr/>
          <p:nvPr/>
        </p:nvGrpSpPr>
        <p:grpSpPr>
          <a:xfrm>
            <a:off x="3069713" y="5065770"/>
            <a:ext cx="245207" cy="272062"/>
            <a:chOff x="5461807" y="2841435"/>
            <a:chExt cx="537827" cy="537827"/>
          </a:xfrm>
        </p:grpSpPr>
        <p:pic>
          <p:nvPicPr>
            <p:cNvPr id="35" name="Graphic 25" descr="Water">
              <a:extLst>
                <a:ext uri="{FF2B5EF4-FFF2-40B4-BE49-F238E27FC236}">
                  <a16:creationId xmlns:a16="http://schemas.microsoft.com/office/drawing/2014/main" id="{297A03E5-28EC-4BEA-B2B9-896132799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1D79E41-CB01-4CB2-A829-A6915809D7E2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551483-CC15-47B4-A47F-7DB1EAA015E8}"/>
              </a:ext>
            </a:extLst>
          </p:cNvPr>
          <p:cNvGrpSpPr/>
          <p:nvPr/>
        </p:nvGrpSpPr>
        <p:grpSpPr>
          <a:xfrm>
            <a:off x="9073978" y="5080983"/>
            <a:ext cx="245207" cy="272062"/>
            <a:chOff x="5461807" y="2841435"/>
            <a:chExt cx="537827" cy="537827"/>
          </a:xfrm>
        </p:grpSpPr>
        <p:pic>
          <p:nvPicPr>
            <p:cNvPr id="31" name="Graphic 31" descr="Water">
              <a:extLst>
                <a:ext uri="{FF2B5EF4-FFF2-40B4-BE49-F238E27FC236}">
                  <a16:creationId xmlns:a16="http://schemas.microsoft.com/office/drawing/2014/main" id="{D2E8F027-51F8-49EC-A438-37C24708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273C22-4304-4C92-9D60-76A287BE6481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8698C96-06EC-46AE-87A6-17758E80CC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990" t="35589" r="12626" b="19777"/>
          <a:stretch/>
        </p:blipFill>
        <p:spPr>
          <a:xfrm>
            <a:off x="6434723" y="1173767"/>
            <a:ext cx="1672639" cy="2743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6B77639-D40F-40C6-B7AD-56A10122F2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64" t="34819" r="76653" b="19361"/>
          <a:stretch/>
        </p:blipFill>
        <p:spPr>
          <a:xfrm>
            <a:off x="4858417" y="1121057"/>
            <a:ext cx="1554297" cy="2743200"/>
          </a:xfrm>
          <a:prstGeom prst="rect">
            <a:avLst/>
          </a:prstGeom>
        </p:spPr>
      </p:pic>
      <p:sp>
        <p:nvSpPr>
          <p:cNvPr id="46" name="TextBox 7">
            <a:extLst>
              <a:ext uri="{FF2B5EF4-FFF2-40B4-BE49-F238E27FC236}">
                <a16:creationId xmlns:a16="http://schemas.microsoft.com/office/drawing/2014/main" id="{FDAF50F2-A23F-4293-A063-57923592F430}"/>
              </a:ext>
            </a:extLst>
          </p:cNvPr>
          <p:cNvSpPr txBox="1"/>
          <p:nvPr/>
        </p:nvSpPr>
        <p:spPr>
          <a:xfrm>
            <a:off x="4799163" y="957995"/>
            <a:ext cx="1595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AK Steel</a:t>
            </a: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521FBDFC-57B4-4CCE-94D6-84CF8A6B5DF3}"/>
              </a:ext>
            </a:extLst>
          </p:cNvPr>
          <p:cNvSpPr txBox="1"/>
          <p:nvPr/>
        </p:nvSpPr>
        <p:spPr>
          <a:xfrm>
            <a:off x="6145585" y="955731"/>
            <a:ext cx="1665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 Steel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6A9491-B2C9-4900-BC60-E302104D06AE}"/>
              </a:ext>
            </a:extLst>
          </p:cNvPr>
          <p:cNvSpPr/>
          <p:nvPr/>
        </p:nvSpPr>
        <p:spPr>
          <a:xfrm>
            <a:off x="8222354" y="1305342"/>
            <a:ext cx="3756573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NEXUS is used to quickly identify top emitters of NOx, 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 PM</a:t>
            </a:r>
            <a:r>
              <a:rPr lang="en-US" sz="2000" baseline="-25000" dirty="0">
                <a:cs typeface="Arial" panose="020B0604020202020204" pitchFamily="34" charset="0"/>
              </a:rPr>
              <a:t>2.5</a:t>
            </a:r>
            <a:r>
              <a:rPr lang="en-US" sz="2000" dirty="0">
                <a:cs typeface="Arial" panose="020B0604020202020204" pitchFamily="34" charset="0"/>
              </a:rPr>
              <a:t>, and heavy-metal HAPs near elevated demographic index and has developing proximity capability</a:t>
            </a: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6DB1F790-4B16-4098-91B9-9A1388C8C392}"/>
              </a:ext>
            </a:extLst>
          </p:cNvPr>
          <p:cNvSpPr txBox="1"/>
          <p:nvPr/>
        </p:nvSpPr>
        <p:spPr>
          <a:xfrm>
            <a:off x="1142877" y="3939197"/>
            <a:ext cx="2708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EJSCREEN Demographic Index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78B47-F6D5-416F-830D-CEDD480F7485}"/>
              </a:ext>
            </a:extLst>
          </p:cNvPr>
          <p:cNvGrpSpPr/>
          <p:nvPr/>
        </p:nvGrpSpPr>
        <p:grpSpPr>
          <a:xfrm>
            <a:off x="838200" y="1205681"/>
            <a:ext cx="4358446" cy="2573952"/>
            <a:chOff x="1622167" y="839934"/>
            <a:chExt cx="4358446" cy="257395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1C4C94C-DB91-45BE-AA4C-FFB31092C897}"/>
                </a:ext>
              </a:extLst>
            </p:cNvPr>
            <p:cNvGrpSpPr/>
            <p:nvPr/>
          </p:nvGrpSpPr>
          <p:grpSpPr>
            <a:xfrm>
              <a:off x="1930782" y="839934"/>
              <a:ext cx="3454410" cy="2573952"/>
              <a:chOff x="2655224" y="2707183"/>
              <a:chExt cx="3717012" cy="265371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94FA7E9-6C2B-4816-B780-A51F4DB69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3726" t="35966" r="30312" b="12440"/>
              <a:stretch/>
            </p:blipFill>
            <p:spPr>
              <a:xfrm>
                <a:off x="4912659" y="2707183"/>
                <a:ext cx="1459577" cy="265371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C48E7E2-4E8A-4CEF-B57E-F2A6AAE75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9036" t="35967" r="46276" b="12439"/>
              <a:stretch/>
            </p:blipFill>
            <p:spPr>
              <a:xfrm>
                <a:off x="2655224" y="2707184"/>
                <a:ext cx="2257435" cy="2653709"/>
              </a:xfrm>
              <a:prstGeom prst="rect">
                <a:avLst/>
              </a:prstGeom>
            </p:spPr>
          </p:pic>
        </p:grpSp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E582777C-DED7-4642-940B-EC98A1E5FF42}"/>
                </a:ext>
              </a:extLst>
            </p:cNvPr>
            <p:cNvSpPr txBox="1"/>
            <p:nvPr/>
          </p:nvSpPr>
          <p:spPr>
            <a:xfrm>
              <a:off x="1622167" y="1062312"/>
              <a:ext cx="2160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/>
                <a:t>AK Steel</a:t>
              </a:r>
            </a:p>
          </p:txBody>
        </p:sp>
        <p:sp>
          <p:nvSpPr>
            <p:cNvPr id="55" name="TextBox 34">
              <a:extLst>
                <a:ext uri="{FF2B5EF4-FFF2-40B4-BE49-F238E27FC236}">
                  <a16:creationId xmlns:a16="http://schemas.microsoft.com/office/drawing/2014/main" id="{4062BCDE-E6BC-4D00-BAB9-47840CCD341F}"/>
                </a:ext>
              </a:extLst>
            </p:cNvPr>
            <p:cNvSpPr txBox="1"/>
            <p:nvPr/>
          </p:nvSpPr>
          <p:spPr>
            <a:xfrm>
              <a:off x="3820343" y="2031041"/>
              <a:ext cx="2160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/>
                <a:t>US Steel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A763479-10C2-4974-B892-DB7C3BEBB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46" r="12295" b="3907"/>
          <a:stretch/>
        </p:blipFill>
        <p:spPr bwMode="auto">
          <a:xfrm>
            <a:off x="8529433" y="4166431"/>
            <a:ext cx="3449494" cy="2548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2FA22B1-5800-4F7C-88D0-3F39B8F3EAB9}"/>
              </a:ext>
            </a:extLst>
          </p:cNvPr>
          <p:cNvGrpSpPr/>
          <p:nvPr/>
        </p:nvGrpSpPr>
        <p:grpSpPr>
          <a:xfrm>
            <a:off x="5906906" y="5133380"/>
            <a:ext cx="245207" cy="272062"/>
            <a:chOff x="5461807" y="2841435"/>
            <a:chExt cx="537827" cy="537827"/>
          </a:xfrm>
        </p:grpSpPr>
        <p:pic>
          <p:nvPicPr>
            <p:cNvPr id="51" name="Graphic 25" descr="Water">
              <a:extLst>
                <a:ext uri="{FF2B5EF4-FFF2-40B4-BE49-F238E27FC236}">
                  <a16:creationId xmlns:a16="http://schemas.microsoft.com/office/drawing/2014/main" id="{AD3BF6A1-A0DF-4C1F-B48D-25C6D59D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A41507-F9D3-44CC-9456-514053087FFC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90D0E4F-5933-4F74-96A8-57C18C959B3F}"/>
              </a:ext>
            </a:extLst>
          </p:cNvPr>
          <p:cNvGrpSpPr/>
          <p:nvPr/>
        </p:nvGrpSpPr>
        <p:grpSpPr>
          <a:xfrm>
            <a:off x="4765227" y="4590627"/>
            <a:ext cx="245207" cy="272062"/>
            <a:chOff x="5461807" y="2841435"/>
            <a:chExt cx="537827" cy="537827"/>
          </a:xfrm>
        </p:grpSpPr>
        <p:pic>
          <p:nvPicPr>
            <p:cNvPr id="60" name="Graphic 15" descr="Water">
              <a:extLst>
                <a:ext uri="{FF2B5EF4-FFF2-40B4-BE49-F238E27FC236}">
                  <a16:creationId xmlns:a16="http://schemas.microsoft.com/office/drawing/2014/main" id="{0E0EB011-97D6-4056-9CFD-B5BFBF32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C0A0425-580D-405C-A4F4-3ADD2F630427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9165F788-898C-463E-A981-736017F29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668337"/>
          </a:xfrm>
        </p:spPr>
        <p:txBody>
          <a:bodyPr/>
          <a:lstStyle/>
          <a:p>
            <a:r>
              <a:rPr lang="en-US" altLang="zh-CN" sz="2800" dirty="0"/>
              <a:t>MP Proximity Analysis Example – </a:t>
            </a:r>
            <a:r>
              <a:rPr lang="en-US" altLang="zh-CN" sz="2800" dirty="0">
                <a:solidFill>
                  <a:srgbClr val="FFFF00"/>
                </a:solidFill>
              </a:rPr>
              <a:t>Developing Capabilities</a:t>
            </a:r>
            <a:endParaRPr lang="en-US" sz="2800" dirty="0"/>
          </a:p>
        </p:txBody>
      </p: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616DD1D4-6F5C-4F37-A929-896FD563464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5190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C282F5-7631-4780-A11A-B300A18C7457}"/>
              </a:ext>
            </a:extLst>
          </p:cNvPr>
          <p:cNvPicPr/>
          <p:nvPr/>
        </p:nvPicPr>
        <p:blipFill rotWithShape="1">
          <a:blip r:embed="rId2"/>
          <a:srcRect l="12346" r="12295"/>
          <a:stretch/>
        </p:blipFill>
        <p:spPr bwMode="auto">
          <a:xfrm>
            <a:off x="7260609" y="838527"/>
            <a:ext cx="3684895" cy="2832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99E340-9893-422D-8F12-5741810B4129}"/>
              </a:ext>
            </a:extLst>
          </p:cNvPr>
          <p:cNvPicPr/>
          <p:nvPr/>
        </p:nvPicPr>
        <p:blipFill rotWithShape="1">
          <a:blip r:embed="rId3"/>
          <a:srcRect l="12347" r="12197"/>
          <a:stretch/>
        </p:blipFill>
        <p:spPr bwMode="auto">
          <a:xfrm>
            <a:off x="7260609" y="3706190"/>
            <a:ext cx="3842924" cy="2832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D7D900-D3C0-4390-B75A-9784414736B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595582" y="2254888"/>
            <a:ext cx="1665027" cy="1174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5B43D7-793C-4334-9D58-DA7CB1F2A48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595582" y="3429000"/>
            <a:ext cx="1665027" cy="1693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1B420C7-0C5C-4556-BBE6-425B7052F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7" y="1371600"/>
            <a:ext cx="5285983" cy="39644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5AE007-EDE9-4735-8D72-E84B995F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668337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MP Proximity Analysis Example – </a:t>
            </a:r>
            <a:r>
              <a:rPr lang="en-US" altLang="zh-CN" sz="2400" dirty="0">
                <a:solidFill>
                  <a:srgbClr val="FFFF00"/>
                </a:solidFill>
              </a:rPr>
              <a:t>Developing Capabilities</a:t>
            </a:r>
            <a:endParaRPr lang="zh-CN" altLang="en-US" sz="2400" dirty="0">
              <a:solidFill>
                <a:srgbClr val="FFC000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B38BC2C-3B04-4090-A8F7-11DE8B94D17A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85793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269" y="1"/>
            <a:ext cx="9696625" cy="669103"/>
          </a:xfrm>
        </p:spPr>
        <p:txBody>
          <a:bodyPr>
            <a:no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“Zoom-out” of Selected Facility to Sector Group at National Level</a:t>
            </a:r>
            <a:endParaRPr lang="zh-CN" alt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36A0F-022A-4C38-A19E-4EC7F4F3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0" t="12892"/>
          <a:stretch/>
        </p:blipFill>
        <p:spPr>
          <a:xfrm>
            <a:off x="1716024" y="988368"/>
            <a:ext cx="8759952" cy="56697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6AAFF8A0-80F2-410B-BF5F-023255A3C589}"/>
              </a:ext>
            </a:extLst>
          </p:cNvPr>
          <p:cNvSpPr/>
          <p:nvPr/>
        </p:nvSpPr>
        <p:spPr>
          <a:xfrm>
            <a:off x="4468368" y="832919"/>
            <a:ext cx="5870448" cy="1187906"/>
          </a:xfrm>
          <a:prstGeom prst="wedgeRoundRectCallout">
            <a:avLst>
              <a:gd name="adj1" fmla="val -2378"/>
              <a:gd name="adj2" fmla="val 1512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all facilities within same Sector Group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Provide color scale for MP risk value (e.g., red w/ high MP risk)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Allow to “zoom-in” to individual facilities to conduct proximity analysis (i.e., back to “proximity module”)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50092AD-E4C9-4034-AE03-478C266D9B5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329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3E45-86FF-4CAA-8346-6223399F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Feedback from OAQPS &amp; SMT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3E8D-C225-4F35-8E62-2D2F8A8FF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6250"/>
            <a:ext cx="10972800" cy="561662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Improve the national screening metrics for air toxics to reduce possible ‘false-negatives’</a:t>
            </a:r>
          </a:p>
          <a:p>
            <a:pPr>
              <a:spcAft>
                <a:spcPts val="1200"/>
              </a:spcAft>
            </a:pPr>
            <a:r>
              <a:rPr lang="en-US" dirty="0"/>
              <a:t>Augment current “area” orientation of tool to provide national and area-specific screening capabilities for sectors in multi-pollutant context</a:t>
            </a:r>
          </a:p>
          <a:p>
            <a:pPr>
              <a:spcAft>
                <a:spcPts val="1200"/>
              </a:spcAft>
            </a:pPr>
            <a:r>
              <a:rPr lang="en-US" dirty="0"/>
              <a:t>Within high-risk areas, provide multi-pollutant proximity-based screening capabilities for sources/sectors so accounts for both criteria and toxic pollutants</a:t>
            </a:r>
          </a:p>
          <a:p>
            <a:pPr>
              <a:spcAft>
                <a:spcPts val="1200"/>
              </a:spcAft>
            </a:pPr>
            <a:r>
              <a:rPr lang="en-US" dirty="0"/>
              <a:t>Incorporate Economic information?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4DDC9F8-703E-4E87-AF9A-484D305F6E3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6616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82A3-9B35-4261-A616-00B3CDB4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Next Steps / Issues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Updating existing data to 2017 </a:t>
            </a:r>
          </a:p>
          <a:p>
            <a:pPr lvl="2"/>
            <a:r>
              <a:rPr lang="en-US" dirty="0"/>
              <a:t>Emissions, O</a:t>
            </a:r>
            <a:r>
              <a:rPr lang="en-US" baseline="-25000" dirty="0"/>
              <a:t>3</a:t>
            </a:r>
            <a:r>
              <a:rPr lang="en-US" dirty="0"/>
              <a:t>/PM</a:t>
            </a:r>
            <a:r>
              <a:rPr lang="en-US" baseline="-25000" dirty="0"/>
              <a:t>2.5</a:t>
            </a:r>
            <a:r>
              <a:rPr lang="en-US" dirty="0"/>
              <a:t>/Toxics concentration,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risk</a:t>
            </a:r>
          </a:p>
          <a:p>
            <a:pPr lvl="1"/>
            <a:r>
              <a:rPr lang="en-US" dirty="0"/>
              <a:t>Add new information </a:t>
            </a:r>
          </a:p>
          <a:p>
            <a:pPr lvl="2"/>
            <a:r>
              <a:rPr lang="en-US" dirty="0"/>
              <a:t>Tribal areas, Advance areas, GHG emissions, monitoring data</a:t>
            </a:r>
          </a:p>
          <a:p>
            <a:pPr lvl="1"/>
            <a:r>
              <a:rPr lang="en-US" dirty="0"/>
              <a:t>Develop MP proximity analysis module for areas</a:t>
            </a:r>
          </a:p>
          <a:p>
            <a:pPr lvl="2"/>
            <a:r>
              <a:rPr lang="en-US" dirty="0"/>
              <a:t>MP risk in context of EJ (and can incorporate climate considerations)</a:t>
            </a:r>
          </a:p>
          <a:p>
            <a:pPr lvl="1"/>
            <a:r>
              <a:rPr lang="en-US" dirty="0"/>
              <a:t>Follow up with additional EJ discussions/connection with EJSCREEN?</a:t>
            </a:r>
          </a:p>
          <a:p>
            <a:pPr lvl="1"/>
            <a:r>
              <a:rPr lang="en-US" dirty="0"/>
              <a:t>Meeting with economics group</a:t>
            </a:r>
          </a:p>
          <a:p>
            <a:pPr lvl="2"/>
            <a:endParaRPr lang="en-US" dirty="0"/>
          </a:p>
          <a:p>
            <a:r>
              <a:rPr lang="en-US" dirty="0"/>
              <a:t>Issues for Discussion</a:t>
            </a:r>
          </a:p>
          <a:p>
            <a:pPr lvl="1"/>
            <a:r>
              <a:rPr lang="en-US" dirty="0"/>
              <a:t>2017 Air Toxics Risk Data (to be topic of AT-DAT meeting with ATC)</a:t>
            </a:r>
          </a:p>
          <a:p>
            <a:pPr lvl="1"/>
            <a:r>
              <a:rPr lang="en-US" dirty="0"/>
              <a:t>OAQPS review/prioritization of analytical tools</a:t>
            </a:r>
          </a:p>
          <a:p>
            <a:pPr lvl="1"/>
            <a:r>
              <a:rPr lang="en-US" dirty="0"/>
              <a:t>Funding mechanism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9E47A3-B92B-4A58-9FC2-5CB7F55FBDB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6429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BC7B0-6143-4EEB-9B0B-4F37D0C03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600" dirty="0"/>
              <a:t>Questions?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3EA8C-D73C-4094-B37F-5D99D33C768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5396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Appendix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4004-E3A5-495F-8ADE-4C0A88F18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Example Proximity Analysis Table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50325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AED2A5-A797-42B0-909B-73E3AD709154}"/>
              </a:ext>
            </a:extLst>
          </p:cNvPr>
          <p:cNvGraphicFramePr>
            <a:graphicFrameLocks noGrp="1"/>
          </p:cNvGraphicFramePr>
          <p:nvPr/>
        </p:nvGraphicFramePr>
        <p:xfrm>
          <a:off x="1679449" y="906119"/>
          <a:ext cx="8833103" cy="58778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441448">
                  <a:extLst>
                    <a:ext uri="{9D8B030D-6E8A-4147-A177-3AD203B41FA5}">
                      <a16:colId xmlns:a16="http://schemas.microsoft.com/office/drawing/2014/main" val="2613972110"/>
                    </a:ext>
                  </a:extLst>
                </a:gridCol>
                <a:gridCol w="706046">
                  <a:extLst>
                    <a:ext uri="{9D8B030D-6E8A-4147-A177-3AD203B41FA5}">
                      <a16:colId xmlns:a16="http://schemas.microsoft.com/office/drawing/2014/main" val="658344319"/>
                    </a:ext>
                  </a:extLst>
                </a:gridCol>
                <a:gridCol w="875250">
                  <a:extLst>
                    <a:ext uri="{9D8B030D-6E8A-4147-A177-3AD203B41FA5}">
                      <a16:colId xmlns:a16="http://schemas.microsoft.com/office/drawing/2014/main" val="596504611"/>
                    </a:ext>
                  </a:extLst>
                </a:gridCol>
                <a:gridCol w="790181">
                  <a:extLst>
                    <a:ext uri="{9D8B030D-6E8A-4147-A177-3AD203B41FA5}">
                      <a16:colId xmlns:a16="http://schemas.microsoft.com/office/drawing/2014/main" val="2399988612"/>
                    </a:ext>
                  </a:extLst>
                </a:gridCol>
                <a:gridCol w="128207">
                  <a:extLst>
                    <a:ext uri="{9D8B030D-6E8A-4147-A177-3AD203B41FA5}">
                      <a16:colId xmlns:a16="http://schemas.microsoft.com/office/drawing/2014/main" val="2352880402"/>
                    </a:ext>
                  </a:extLst>
                </a:gridCol>
                <a:gridCol w="737292">
                  <a:extLst>
                    <a:ext uri="{9D8B030D-6E8A-4147-A177-3AD203B41FA5}">
                      <a16:colId xmlns:a16="http://schemas.microsoft.com/office/drawing/2014/main" val="1717502889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val="3218331231"/>
                    </a:ext>
                  </a:extLst>
                </a:gridCol>
                <a:gridCol w="932688">
                  <a:extLst>
                    <a:ext uri="{9D8B030D-6E8A-4147-A177-3AD203B41FA5}">
                      <a16:colId xmlns:a16="http://schemas.microsoft.com/office/drawing/2014/main" val="1449918557"/>
                    </a:ext>
                  </a:extLst>
                </a:gridCol>
                <a:gridCol w="1161287">
                  <a:extLst>
                    <a:ext uri="{9D8B030D-6E8A-4147-A177-3AD203B41FA5}">
                      <a16:colId xmlns:a16="http://schemas.microsoft.com/office/drawing/2014/main" val="766921618"/>
                    </a:ext>
                  </a:extLst>
                </a:gridCol>
              </a:tblGrid>
              <a:tr h="756446">
                <a:tc gridSpan="5">
                  <a:txBody>
                    <a:bodyPr/>
                    <a:lstStyle/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American Synthesis Rubber Co., Louisville, KY</a:t>
                      </a:r>
                    </a:p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Polymers and Resins Production</a:t>
                      </a:r>
                    </a:p>
                    <a:p>
                      <a:pPr marL="0" marR="0" indent="-222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Risk Drivers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ETO, Formaldehyde (examples)</a:t>
                      </a:r>
                    </a:p>
                  </a:txBody>
                  <a:tcPr marL="35840" marR="35840" marT="9038" marB="903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Selected Options: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Radius of Impact</a:t>
                      </a: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10km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CBSAs</a:t>
                      </a: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25 (top MP risk ranking)</a:t>
                      </a:r>
                    </a:p>
                    <a:p>
                      <a:pPr marL="0" marR="0" indent="-1333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50" b="1" u="sng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Risk threshold</a:t>
                      </a:r>
                      <a:r>
                        <a:rPr lang="en-U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10 (“x”-in-a million)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932966"/>
                  </a:ext>
                </a:extLst>
              </a:tr>
              <a:tr h="689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Within Radius of Facility</a:t>
                      </a:r>
                      <a:endParaRPr lang="en-US" sz="105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 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  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 Region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          Avg.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 (within radius) National avg.</a:t>
                      </a:r>
                      <a:endParaRPr lang="en-US" sz="105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 (within radius) Top 25 CBSAs </a:t>
                      </a:r>
                      <a:endParaRPr lang="en-US" sz="105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extLst>
                  <a:ext uri="{0D108BD9-81ED-4DB2-BD59-A6C34878D82A}">
                    <a16:rowId xmlns:a16="http://schemas.microsoft.com/office/drawing/2014/main" val="80481039"/>
                  </a:ext>
                </a:extLst>
              </a:tr>
              <a:tr h="3545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total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317,xxx,xxx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xxx,xxx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43555090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561375175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Ozone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(%tile) 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138028524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risk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Cancer risk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473100024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0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risk value </a:t>
                      </a:r>
                      <a:endParaRPr lang="en-US" sz="1050" b="1" dirty="0">
                        <a:solidFill>
                          <a:srgbClr val="00B0F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(“x”-in-a million))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233302832"/>
                  </a:ext>
                </a:extLst>
              </a:tr>
              <a:tr h="355810">
                <a:tc>
                  <a:txBody>
                    <a:bodyPr/>
                    <a:lstStyle/>
                    <a:p>
                      <a:pPr marL="92075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risk value above selected threshold</a:t>
                      </a:r>
                      <a:r>
                        <a:rPr lang="en-US" sz="1050" b="1" dirty="0"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(population 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704781743"/>
                  </a:ext>
                </a:extLst>
              </a:tr>
              <a:tr h="2452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Non-cancer risk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26981042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Non-cancer risk </a:t>
                      </a:r>
                      <a:endParaRPr lang="en-US" sz="105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(Hazard Index)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x.x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5216490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risks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Flood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525827612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Sea level rise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332158204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Fire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096746375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Disease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185528427"/>
                  </a:ext>
                </a:extLst>
              </a:tr>
              <a:tr h="347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EJ/Demographics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Minority group (%tile)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3684270920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Low-income group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1454435688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Demographic Index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99430170"/>
                  </a:ext>
                </a:extLst>
              </a:tr>
              <a:tr h="2171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Linguistic Isolation (%tile)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x%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840" marR="35840" marT="9038" marB="9038" anchor="ctr"/>
                </a:tc>
                <a:extLst>
                  <a:ext uri="{0D108BD9-81ED-4DB2-BD59-A6C34878D82A}">
                    <a16:rowId xmlns:a16="http://schemas.microsoft.com/office/drawing/2014/main" val="282846131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F0F47D8-9A2D-405A-9386-DE44BF3D7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297" y="71440"/>
            <a:ext cx="8906254" cy="669103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Screening Proximity Analysis in NEXUS: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Tabular Data Summary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6589353-2F38-4BA0-BBCD-24B9451FBF8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51717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Appendix 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4004-E3A5-495F-8ADE-4C0A88F18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NEXUS Sector Ranking within Highest Risk Areas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73583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66" y="3"/>
            <a:ext cx="864947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 Ranking: </a:t>
            </a:r>
            <a:r>
              <a:rPr lang="en-US" altLang="zh-CN" dirty="0">
                <a:solidFill>
                  <a:srgbClr val="FFFF00"/>
                </a:solidFill>
              </a:rPr>
              <a:t>CBSAs w/ Top-Ranked MP Risks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B594DD99-11C5-4C85-B5C9-002130270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1317239"/>
            <a:ext cx="34841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8BE169-16B9-44F3-ACC8-C95680A312FC}"/>
              </a:ext>
            </a:extLst>
          </p:cNvPr>
          <p:cNvSpPr/>
          <p:nvPr/>
        </p:nvSpPr>
        <p:spPr>
          <a:xfrm>
            <a:off x="1163904" y="841943"/>
            <a:ext cx="10395305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CBSAs with top MP risk ranking: Major CBSAs are selected.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178009B-54F7-490E-9735-0EBC6261BB4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724219-D9A7-44B1-91D7-F8BF28840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01810"/>
              </p:ext>
            </p:extLst>
          </p:nvPr>
        </p:nvGraphicFramePr>
        <p:xfrm>
          <a:off x="302602" y="1455738"/>
          <a:ext cx="57668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902372365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358692631"/>
                    </a:ext>
                  </a:extLst>
                </a:gridCol>
                <a:gridCol w="816690">
                  <a:extLst>
                    <a:ext uri="{9D8B030D-6E8A-4147-A177-3AD203B41FA5}">
                      <a16:colId xmlns:a16="http://schemas.microsoft.com/office/drawing/2014/main" val="3064266357"/>
                    </a:ext>
                  </a:extLst>
                </a:gridCol>
                <a:gridCol w="3105865">
                  <a:extLst>
                    <a:ext uri="{9D8B030D-6E8A-4147-A177-3AD203B41FA5}">
                      <a16:colId xmlns:a16="http://schemas.microsoft.com/office/drawing/2014/main" val="105505425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1626146044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1291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3883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04618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640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166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915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28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3093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9966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3849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47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89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7446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223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3144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831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960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2783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82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45441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3232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4625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60506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2807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742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48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1445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3455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0683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54D620-F295-4BA7-A9B0-B622135B9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44848"/>
              </p:ext>
            </p:extLst>
          </p:nvPr>
        </p:nvGraphicFramePr>
        <p:xfrm>
          <a:off x="6287604" y="1455738"/>
          <a:ext cx="56017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4003523498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2276800446"/>
                    </a:ext>
                  </a:extLst>
                </a:gridCol>
                <a:gridCol w="899240">
                  <a:extLst>
                    <a:ext uri="{9D8B030D-6E8A-4147-A177-3AD203B41FA5}">
                      <a16:colId xmlns:a16="http://schemas.microsoft.com/office/drawing/2014/main" val="2150586868"/>
                    </a:ext>
                  </a:extLst>
                </a:gridCol>
                <a:gridCol w="2858215">
                  <a:extLst>
                    <a:ext uri="{9D8B030D-6E8A-4147-A177-3AD203B41FA5}">
                      <a16:colId xmlns:a16="http://schemas.microsoft.com/office/drawing/2014/main" val="3218987536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3677679317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7576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46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61272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001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097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9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292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31332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Greensboro-High Point,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10561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947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Chattanooga, 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413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Knoxville,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54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Washington-Arlington-Alexandria, 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485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Tulsa, 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433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Tucson,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538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Charleston-North Charleston-Summerville,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752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Greenville-Mauldin-Easley,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29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Charleston, 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683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Spartanburg,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7090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Winston-Salem,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69785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Lakeland-Winter Haven,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6326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Akron,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4665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Beaumont-Port Arthur,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1367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Lansing-East Lansing,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5715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Orlando-Kissimmee-Sanford,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00854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Eugene-Springfield, 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9717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Reno-Sparks,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550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Cincinnati-Middletown, 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5730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Lancaster,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37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924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ABB9ED-B16B-449D-B428-D5FFD31D679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524596"/>
          <a:ext cx="8909480" cy="4968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763">
                  <a:extLst>
                    <a:ext uri="{9D8B030D-6E8A-4147-A177-3AD203B41FA5}">
                      <a16:colId xmlns:a16="http://schemas.microsoft.com/office/drawing/2014/main" val="192125384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31737497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751277888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87072934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24173238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738059545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439238523"/>
                    </a:ext>
                  </a:extLst>
                </a:gridCol>
                <a:gridCol w="895905">
                  <a:extLst>
                    <a:ext uri="{9D8B030D-6E8A-4147-A177-3AD203B41FA5}">
                      <a16:colId xmlns:a16="http://schemas.microsoft.com/office/drawing/2014/main" val="2988727084"/>
                    </a:ext>
                  </a:extLst>
                </a:gridCol>
                <a:gridCol w="84116">
                  <a:extLst>
                    <a:ext uri="{9D8B030D-6E8A-4147-A177-3AD203B41FA5}">
                      <a16:colId xmlns:a16="http://schemas.microsoft.com/office/drawing/2014/main" val="1293066426"/>
                    </a:ext>
                  </a:extLst>
                </a:gridCol>
              </a:tblGrid>
              <a:tr h="13862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“Sector group” emissions combined for all 50 Highest Risk Ranked CBSAs 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Population:  134,940,816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33545"/>
                  </a:ext>
                </a:extLst>
              </a:tr>
              <a:tr h="310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NOx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Gas_VOC_HAPs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Heavy_Metal_HAPs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CO2e 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 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(freq. &amp; rank)</a:t>
                      </a: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4020561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Utilities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195865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6432707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127030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485754073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1426625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 Refining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40169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12438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10295621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99736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95097998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72397144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Coke Ovens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1787622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29716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14570119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4738396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and Agricultural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1627958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18233480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7858790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14522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1073205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48966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5231826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3944050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Processing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13714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886251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33740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8364046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001762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and Steel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13345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858984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110757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33030868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61113324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Cement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44083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1472498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25010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27859268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9819057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Transportation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63035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10417526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122777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18485627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98742300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Pulp and Paper Industry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10517197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69607259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10280694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82521408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89145749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Landfills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2799470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28651639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7537368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Products (Cleaning, Photographic, etc.)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1363144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1389978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53107170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and Gas Production and Distribution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28271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4467061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12342771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71665683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4110212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3408089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18402167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Non-Ferrous Metals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3663067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2165692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042173614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92289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1174855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8012797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Clay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650323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200293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351518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Incineration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679918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9825913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68328456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439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Most Prevalent in Highest Risk Areas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8E8AD-BD84-42BD-BC6C-DD62781288CB}"/>
              </a:ext>
            </a:extLst>
          </p:cNvPr>
          <p:cNvSpPr/>
          <p:nvPr/>
        </p:nvSpPr>
        <p:spPr>
          <a:xfrm>
            <a:off x="1641260" y="850973"/>
            <a:ext cx="9026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marR="0" lvl="0" indent="-3476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Method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Highest emitting sectors within top ranked 50 CBSAs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sz="1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acilities are grouped based on “Sector definition” spreadsheet created by Marc H. &amp; SPPD)*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FE08A-9033-41A6-8031-7F90841FCC7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1C752-4D9F-4DF3-B158-CFA7F55014EF}"/>
              </a:ext>
            </a:extLst>
          </p:cNvPr>
          <p:cNvSpPr txBox="1"/>
          <p:nvPr/>
        </p:nvSpPr>
        <p:spPr>
          <a:xfrm>
            <a:off x="1428750" y="6490771"/>
            <a:ext cx="704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*Appendix contains graphics with sector ranking by pollutants</a:t>
            </a:r>
          </a:p>
        </p:txBody>
      </p:sp>
    </p:spTree>
    <p:extLst>
      <p:ext uri="{BB962C8B-B14F-4D97-AF65-F5344CB8AC3E}">
        <p14:creationId xmlns:p14="http://schemas.microsoft.com/office/powerpoint/2010/main" val="3471730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C906DB-1282-40E1-924E-441BA16B5589}"/>
              </a:ext>
            </a:extLst>
          </p:cNvPr>
          <p:cNvGraphicFramePr>
            <a:graphicFrameLocks/>
          </p:cNvGraphicFramePr>
          <p:nvPr/>
        </p:nvGraphicFramePr>
        <p:xfrm>
          <a:off x="1780032" y="963894"/>
          <a:ext cx="8769096" cy="582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NOx: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1516D-9513-4BF0-8203-EC358FC6921E}"/>
              </a:ext>
            </a:extLst>
          </p:cNvPr>
          <p:cNvSpPr txBox="1"/>
          <p:nvPr/>
        </p:nvSpPr>
        <p:spPr>
          <a:xfrm>
            <a:off x="2433706" y="132103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2AC7120-0F24-455C-9271-21BAC35AE90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18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BEBE8B1-CD45-4972-9A91-CED7FD8A0121}"/>
              </a:ext>
            </a:extLst>
          </p:cNvPr>
          <p:cNvGraphicFramePr>
            <a:graphicFrameLocks/>
          </p:cNvGraphicFramePr>
          <p:nvPr/>
        </p:nvGraphicFramePr>
        <p:xfrm>
          <a:off x="1652016" y="1115567"/>
          <a:ext cx="8878824" cy="555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PM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BE917-45F9-409A-939A-298286E22137}"/>
              </a:ext>
            </a:extLst>
          </p:cNvPr>
          <p:cNvSpPr txBox="1"/>
          <p:nvPr/>
        </p:nvSpPr>
        <p:spPr>
          <a:xfrm>
            <a:off x="2113666" y="1386222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99C910-2752-4C21-8155-911A6605B059}"/>
              </a:ext>
            </a:extLst>
          </p:cNvPr>
          <p:cNvSpPr/>
          <p:nvPr/>
        </p:nvSpPr>
        <p:spPr>
          <a:xfrm>
            <a:off x="3531610" y="1177471"/>
            <a:ext cx="545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Primary PM2.5 emissions (ton/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yr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from top Sector groups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0E70E9B-DA7E-4009-8182-CD11CDDF1E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92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6FE11F1-E31B-46F1-808E-0F26F1760C0A}"/>
              </a:ext>
            </a:extLst>
          </p:cNvPr>
          <p:cNvGraphicFramePr>
            <a:graphicFrameLocks/>
          </p:cNvGraphicFramePr>
          <p:nvPr/>
        </p:nvGraphicFramePr>
        <p:xfrm>
          <a:off x="1688592" y="1417321"/>
          <a:ext cx="8759952" cy="52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48" y="62295"/>
            <a:ext cx="9217152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&amp; VOC HAPs: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7FC078-F38E-420F-80FB-9C847D3134E5}"/>
              </a:ext>
            </a:extLst>
          </p:cNvPr>
          <p:cNvSpPr/>
          <p:nvPr/>
        </p:nvSpPr>
        <p:spPr>
          <a:xfrm>
            <a:off x="3371088" y="1109544"/>
            <a:ext cx="608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Gas &amp; VOC HAPs emissions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yr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from top Sector groups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5D2D9E-3505-4525-8191-4FAAA5195C6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95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115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NEXUS 1.7 (Under Development)</a:t>
            </a:r>
            <a:endParaRPr lang="zh-CN" alt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BAAC2-553B-4104-BA51-F4F49FA9EAC3}"/>
              </a:ext>
            </a:extLst>
          </p:cNvPr>
          <p:cNvSpPr/>
          <p:nvPr/>
        </p:nvSpPr>
        <p:spPr>
          <a:xfrm>
            <a:off x="487016" y="778527"/>
            <a:ext cx="11330609" cy="556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Near-term Priorities for 2021 NEXUS development: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741363" indent="-3937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Upgrade NEXUS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metrics/EJ indicators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EPA beta testing</a:t>
            </a:r>
          </a:p>
          <a:p>
            <a:pPr marL="969963" lvl="1" indent="-28416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Revising national air toxic (AT) metrics based on AT team’s suggestions </a:t>
            </a:r>
          </a:p>
          <a:p>
            <a:pPr marL="969963" lvl="1" indent="-28416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Include EJ/demographic index from EJSCREEN &amp; Tribal areas</a:t>
            </a:r>
          </a:p>
          <a:p>
            <a:pPr marL="741363" indent="-393700" defTabSz="9144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emissions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update (including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GHG &amp; Sector mapping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 </a:t>
            </a:r>
          </a:p>
          <a:p>
            <a:pPr marL="741363" indent="-393700" defTabSz="9144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AQ concentrations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(PM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2.5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O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AT)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&amp; risk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update (note: separate discussion on air toxics risk effort with SMT)</a:t>
            </a: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Draft design for new Multi-pollutant based “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analysis” module for EJ and related considerations (at census tract and block level)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155A7-1A11-4D8A-8580-1B32A3A167CA}"/>
              </a:ext>
            </a:extLst>
          </p:cNvPr>
          <p:cNvCxnSpPr/>
          <p:nvPr/>
        </p:nvCxnSpPr>
        <p:spPr bwMode="auto">
          <a:xfrm>
            <a:off x="1569720" y="3833946"/>
            <a:ext cx="9052560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C4639B8-A039-4039-B460-D751B6B6D588}"/>
              </a:ext>
            </a:extLst>
          </p:cNvPr>
          <p:cNvSpPr txBox="1"/>
          <p:nvPr/>
        </p:nvSpPr>
        <p:spPr>
          <a:xfrm>
            <a:off x="2967732" y="3411687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Ongoing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89EACB-4550-4CB7-B3B5-DC159116DA79}"/>
              </a:ext>
            </a:extLst>
          </p:cNvPr>
          <p:cNvCxnSpPr/>
          <p:nvPr/>
        </p:nvCxnSpPr>
        <p:spPr bwMode="auto">
          <a:xfrm flipV="1">
            <a:off x="4898136" y="3472559"/>
            <a:ext cx="182880" cy="32004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B93645-068A-4354-9A67-C59FF8678A8E}"/>
              </a:ext>
            </a:extLst>
          </p:cNvPr>
          <p:cNvSpPr txBox="1"/>
          <p:nvPr/>
        </p:nvSpPr>
        <p:spPr>
          <a:xfrm>
            <a:off x="6104634" y="3778637"/>
            <a:ext cx="183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Planned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090EA7-E1B6-4B36-A6C9-784EEDEC64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007098" y="3873352"/>
            <a:ext cx="192685" cy="36397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9917738-B1B1-4D52-8FB1-4246357BACB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286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48" y="62295"/>
            <a:ext cx="9217152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Metal HAPs: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7FC078-F38E-420F-80FB-9C847D3134E5}"/>
              </a:ext>
            </a:extLst>
          </p:cNvPr>
          <p:cNvSpPr/>
          <p:nvPr/>
        </p:nvSpPr>
        <p:spPr>
          <a:xfrm>
            <a:off x="3371088" y="1109543"/>
            <a:ext cx="608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Heavy HAPs emissions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 from top Sector groups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8BE5BD-A6AF-4451-9DE7-755A56D27799}"/>
              </a:ext>
            </a:extLst>
          </p:cNvPr>
          <p:cNvGraphicFramePr>
            <a:graphicFrameLocks/>
          </p:cNvGraphicFramePr>
          <p:nvPr/>
        </p:nvGraphicFramePr>
        <p:xfrm>
          <a:off x="1679449" y="950976"/>
          <a:ext cx="8695943" cy="571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C5A1FAB-D1C9-4DEF-BB28-26A3FBC673B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65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B62601D-B379-49F1-B040-2ED3DA4C02D1}"/>
              </a:ext>
            </a:extLst>
          </p:cNvPr>
          <p:cNvGraphicFramePr>
            <a:graphicFrameLocks/>
          </p:cNvGraphicFramePr>
          <p:nvPr/>
        </p:nvGraphicFramePr>
        <p:xfrm>
          <a:off x="1679448" y="1197864"/>
          <a:ext cx="8805672" cy="538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CO2e: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BE917-45F9-409A-939A-298286E22137}"/>
              </a:ext>
            </a:extLst>
          </p:cNvPr>
          <p:cNvSpPr txBox="1"/>
          <p:nvPr/>
        </p:nvSpPr>
        <p:spPr>
          <a:xfrm>
            <a:off x="2397130" y="152220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624582D-1829-4C90-B718-E8D12038106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3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D946-773E-47D7-B3DB-AC7F9FCC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Need to Improve Air Toxics Metrics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DD0F4-6D62-47A1-8076-67C35504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8328"/>
            <a:ext cx="10972800" cy="56166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MP Team engaged with Air Toxics Team to improve upon current national screening metrics for air toxics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Current risk metrics were based on county-level population weighted averages (not appropriately accounting for local nature of risks) so false negatives could influence the areas ranking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ATAG provided input on improving these metrics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New metrics now reflect more local risk estimates (at census-tract level) and expressed in “X in a million”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Update use of percentiles based on risk value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4793800-7741-47FE-A972-C58F70348EB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3228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6A31130-AA77-4490-80C3-AB56AF4225FB}"/>
              </a:ext>
            </a:extLst>
          </p:cNvPr>
          <p:cNvGrpSpPr/>
          <p:nvPr/>
        </p:nvGrpSpPr>
        <p:grpSpPr>
          <a:xfrm>
            <a:off x="903516" y="1198575"/>
            <a:ext cx="4169664" cy="5605310"/>
            <a:chOff x="1316736" y="940500"/>
            <a:chExt cx="4055241" cy="5917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700348-B40D-4CE5-988E-7D71275B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5376" y="1324306"/>
              <a:ext cx="4036601" cy="23168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DEE432A-421E-4C47-90B7-F38840261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880" y="3641110"/>
              <a:ext cx="4041216" cy="32168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934A8D-DC8E-4B0E-B218-17EF7239F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1" t="20663" r="72701" b="74869"/>
            <a:stretch/>
          </p:blipFill>
          <p:spPr>
            <a:xfrm>
              <a:off x="1316736" y="940500"/>
              <a:ext cx="4055241" cy="38380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FBA3898-1A2B-4E48-9449-7E72BAEE78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71977" y="949644"/>
              <a:ext cx="0" cy="3838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NEXUS Updates: New Air Toxics Metrics</a:t>
            </a:r>
            <a:endParaRPr lang="zh-CN" alt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91930" y="429874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075E0F4-CA6F-4397-9232-C3FBE971C098}"/>
              </a:ext>
            </a:extLst>
          </p:cNvPr>
          <p:cNvSpPr txBox="1">
            <a:spLocks/>
          </p:cNvSpPr>
          <p:nvPr/>
        </p:nvSpPr>
        <p:spPr>
          <a:xfrm>
            <a:off x="1757022" y="900521"/>
            <a:ext cx="1642203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Current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E0353F-5B71-45AC-983E-AC2E5F9CA9C7}"/>
              </a:ext>
            </a:extLst>
          </p:cNvPr>
          <p:cNvSpPr txBox="1">
            <a:spLocks/>
          </p:cNvSpPr>
          <p:nvPr/>
        </p:nvSpPr>
        <p:spPr>
          <a:xfrm>
            <a:off x="8015683" y="914437"/>
            <a:ext cx="1720185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Updated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7333AF58-682B-4071-B7C3-83621E4FBE2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05BD0-DF5F-4A62-9F44-85EDBC016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66" t="19906" r="71815" b="13067"/>
          <a:stretch/>
        </p:blipFill>
        <p:spPr>
          <a:xfrm>
            <a:off x="6773869" y="1198575"/>
            <a:ext cx="4927911" cy="5605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6FE21B2D-6B40-4089-B501-DB1B0D935EED}"/>
              </a:ext>
            </a:extLst>
          </p:cNvPr>
          <p:cNvSpPr/>
          <p:nvPr/>
        </p:nvSpPr>
        <p:spPr bwMode="auto">
          <a:xfrm>
            <a:off x="5331751" y="3162169"/>
            <a:ext cx="1252728" cy="502769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ea typeface="宋体" pitchFamily="2" charset="-122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60BE3F-CCB1-4321-96C8-2511575F93FF}"/>
              </a:ext>
            </a:extLst>
          </p:cNvPr>
          <p:cNvCxnSpPr>
            <a:stCxn id="3" idx="1"/>
          </p:cNvCxnSpPr>
          <p:nvPr/>
        </p:nvCxnSpPr>
        <p:spPr bwMode="auto">
          <a:xfrm>
            <a:off x="6773869" y="4001230"/>
            <a:ext cx="4800849" cy="38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9C138FD-1B30-4D23-87A4-BD1AD66BE876}"/>
              </a:ext>
            </a:extLst>
          </p:cNvPr>
          <p:cNvSpPr/>
          <p:nvPr/>
        </p:nvSpPr>
        <p:spPr>
          <a:xfrm flipH="1">
            <a:off x="7087964" y="2601619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F493DE-38E9-4822-A140-9065FCBB638F}"/>
              </a:ext>
            </a:extLst>
          </p:cNvPr>
          <p:cNvSpPr/>
          <p:nvPr/>
        </p:nvSpPr>
        <p:spPr>
          <a:xfrm flipH="1">
            <a:off x="7111157" y="3678359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2A7708-241D-4ACD-A0B2-9A03D9C76DAE}"/>
              </a:ext>
            </a:extLst>
          </p:cNvPr>
          <p:cNvSpPr/>
          <p:nvPr/>
        </p:nvSpPr>
        <p:spPr>
          <a:xfrm flipH="1">
            <a:off x="7233740" y="6484500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91F3B6-7846-48CC-8609-76B10FD2D444}"/>
              </a:ext>
            </a:extLst>
          </p:cNvPr>
          <p:cNvSpPr/>
          <p:nvPr/>
        </p:nvSpPr>
        <p:spPr>
          <a:xfrm flipH="1">
            <a:off x="7197299" y="5265309"/>
            <a:ext cx="3217323" cy="251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94B6-75D7-4C6F-80DB-18CF4B64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1440"/>
            <a:ext cx="12106275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Regional Engagement: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MP Risk Areas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A2611A-2FE7-487B-9E33-5DDD52EE3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32718"/>
              </p:ext>
            </p:extLst>
          </p:nvPr>
        </p:nvGraphicFramePr>
        <p:xfrm>
          <a:off x="222838" y="946228"/>
          <a:ext cx="5665788" cy="371475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75479926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105184589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664416972"/>
                    </a:ext>
                  </a:extLst>
                </a:gridCol>
                <a:gridCol w="3108325">
                  <a:extLst>
                    <a:ext uri="{9D8B030D-6E8A-4147-A177-3AD203B41FA5}">
                      <a16:colId xmlns:a16="http://schemas.microsoft.com/office/drawing/2014/main" val="40759145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402401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1004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88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770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3090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4007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6379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3416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7834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147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17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850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35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7286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57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366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643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2698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893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8987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D5A27ED-0519-44A9-90B4-398D3CE40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84721"/>
              </p:ext>
            </p:extLst>
          </p:nvPr>
        </p:nvGraphicFramePr>
        <p:xfrm>
          <a:off x="6303376" y="946228"/>
          <a:ext cx="5594350" cy="353060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88744304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7556883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648644148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16469167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70034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1869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1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115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163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775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167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84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373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629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369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479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9789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722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9232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239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539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0465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16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81D4B07-321C-48D4-AD92-944202590094}"/>
              </a:ext>
            </a:extLst>
          </p:cNvPr>
          <p:cNvSpPr/>
          <p:nvPr/>
        </p:nvSpPr>
        <p:spPr>
          <a:xfrm>
            <a:off x="222837" y="4795897"/>
            <a:ext cx="117051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NEXUS can be used to identify highest risk areas across 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Air Toxics.  OAQPS could provide area profile packets to Regions to discuss nature of MP issues and possible avenues to address or conduct more refined analyses.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information above was generated in NEXUS &amp; exported into Excel where rankings were applied.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CBSAs include at least one county that meets ALL the following criteria: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Cancer Risk Rate Max Percentile &gt;= 90 (max census tract-level in a county)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5BD706D-DFBE-4B35-8EF5-00951BC9B0D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6141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5 Example—</a:t>
            </a:r>
            <a:r>
              <a:rPr lang="en-US" dirty="0">
                <a:solidFill>
                  <a:srgbClr val="FFFF00"/>
                </a:solidFill>
              </a:rPr>
              <a:t>Chicago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8B68B-0E6F-447F-90B5-8D9C1007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5" y="1196748"/>
            <a:ext cx="11466629" cy="532651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CE3F1A0-1D45-4382-83B7-2B3AD8287F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CB80B-2BB1-4117-8B1C-8E588954F018}"/>
              </a:ext>
            </a:extLst>
          </p:cNvPr>
          <p:cNvSpPr txBox="1"/>
          <p:nvPr/>
        </p:nvSpPr>
        <p:spPr>
          <a:xfrm>
            <a:off x="5233064" y="657587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04411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Chicago CBSA:</a:t>
            </a:r>
            <a:r>
              <a:rPr lang="en-US" dirty="0">
                <a:solidFill>
                  <a:srgbClr val="FFFF00"/>
                </a:solidFill>
              </a:rPr>
              <a:t> Top Emission Sources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BF923A-E543-4E07-B3DD-DFF148AAB7CB}"/>
              </a:ext>
            </a:extLst>
          </p:cNvPr>
          <p:cNvGrpSpPr/>
          <p:nvPr/>
        </p:nvGrpSpPr>
        <p:grpSpPr>
          <a:xfrm>
            <a:off x="185020" y="767515"/>
            <a:ext cx="11591343" cy="5864193"/>
            <a:chOff x="286621" y="564316"/>
            <a:chExt cx="8872446" cy="470230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D3EFD-5E2B-496B-92D4-CD2305D7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00" b="11245"/>
            <a:stretch/>
          </p:blipFill>
          <p:spPr>
            <a:xfrm>
              <a:off x="286621" y="564316"/>
              <a:ext cx="8872446" cy="470230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B3032-7117-4323-A162-FD092F8C3155}"/>
                </a:ext>
              </a:extLst>
            </p:cNvPr>
            <p:cNvSpPr/>
            <p:nvPr/>
          </p:nvSpPr>
          <p:spPr>
            <a:xfrm>
              <a:off x="4809494" y="1798863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84601C-4BDB-4A11-8FD4-59D6C0E6BDC7}"/>
                </a:ext>
              </a:extLst>
            </p:cNvPr>
            <p:cNvSpPr/>
            <p:nvPr/>
          </p:nvSpPr>
          <p:spPr>
            <a:xfrm>
              <a:off x="6264551" y="2167979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980DE-1CCF-46E7-A439-CF2C94D3B837}"/>
                </a:ext>
              </a:extLst>
            </p:cNvPr>
            <p:cNvSpPr/>
            <p:nvPr/>
          </p:nvSpPr>
          <p:spPr>
            <a:xfrm>
              <a:off x="7686845" y="2538095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22FDFC-9C12-4CBF-BAA3-CDA94FE74075}"/>
                </a:ext>
              </a:extLst>
            </p:cNvPr>
            <p:cNvSpPr/>
            <p:nvPr/>
          </p:nvSpPr>
          <p:spPr>
            <a:xfrm>
              <a:off x="3358172" y="2545352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3C15A2-5128-4BD6-A43E-0334495F5E54}"/>
                </a:ext>
              </a:extLst>
            </p:cNvPr>
            <p:cNvSpPr/>
            <p:nvPr/>
          </p:nvSpPr>
          <p:spPr>
            <a:xfrm>
              <a:off x="1873197" y="3670210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918520-5D31-4C0C-9A24-448698D1273B}"/>
                </a:ext>
              </a:extLst>
            </p:cNvPr>
            <p:cNvSpPr/>
            <p:nvPr/>
          </p:nvSpPr>
          <p:spPr>
            <a:xfrm>
              <a:off x="389164" y="1798863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E49F70-6595-4E6A-9E07-67D2CDB0839A}"/>
                </a:ext>
              </a:extLst>
            </p:cNvPr>
            <p:cNvSpPr/>
            <p:nvPr/>
          </p:nvSpPr>
          <p:spPr>
            <a:xfrm>
              <a:off x="389164" y="2167979"/>
              <a:ext cx="1455057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74A8C9-BB41-424B-9124-8439A85A8B9D}"/>
                </a:ext>
              </a:extLst>
            </p:cNvPr>
            <p:cNvSpPr/>
            <p:nvPr/>
          </p:nvSpPr>
          <p:spPr>
            <a:xfrm>
              <a:off x="3358173" y="3307352"/>
              <a:ext cx="1407780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42449EC-7A21-4829-B40C-2A3F898D6D02}"/>
                </a:ext>
              </a:extLst>
            </p:cNvPr>
            <p:cNvSpPr/>
            <p:nvPr/>
          </p:nvSpPr>
          <p:spPr>
            <a:xfrm>
              <a:off x="4795925" y="3670210"/>
              <a:ext cx="1421349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937FA3-4E98-4FC6-93D4-04E9497D82D8}"/>
                </a:ext>
              </a:extLst>
            </p:cNvPr>
            <p:cNvSpPr/>
            <p:nvPr/>
          </p:nvSpPr>
          <p:spPr>
            <a:xfrm>
              <a:off x="6265497" y="4424953"/>
              <a:ext cx="1406835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043A8C8-C143-4A9E-B5A1-AFD67B791386}"/>
                </a:ext>
              </a:extLst>
            </p:cNvPr>
            <p:cNvSpPr/>
            <p:nvPr/>
          </p:nvSpPr>
          <p:spPr>
            <a:xfrm>
              <a:off x="389164" y="2915467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FE28F4-DCDF-4A97-B0E7-BE571BFE3346}"/>
                </a:ext>
              </a:extLst>
            </p:cNvPr>
            <p:cNvSpPr/>
            <p:nvPr/>
          </p:nvSpPr>
          <p:spPr>
            <a:xfrm>
              <a:off x="3358172" y="4787811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D6DADC-48C3-4538-AF38-715CA1A79587}"/>
                </a:ext>
              </a:extLst>
            </p:cNvPr>
            <p:cNvSpPr/>
            <p:nvPr/>
          </p:nvSpPr>
          <p:spPr>
            <a:xfrm>
              <a:off x="1858603" y="2545352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5411FF-524F-42BD-B5A5-05E260854429}"/>
                </a:ext>
              </a:extLst>
            </p:cNvPr>
            <p:cNvSpPr/>
            <p:nvPr/>
          </p:nvSpPr>
          <p:spPr>
            <a:xfrm>
              <a:off x="4804105" y="2175237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D259B2-A37B-4C73-BFE0-D89CD2A6FF0F}"/>
                </a:ext>
              </a:extLst>
            </p:cNvPr>
            <p:cNvSpPr/>
            <p:nvPr/>
          </p:nvSpPr>
          <p:spPr>
            <a:xfrm>
              <a:off x="6264499" y="1798863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F6560C-5277-4AD3-8FF3-4D928C33B662}"/>
                </a:ext>
              </a:extLst>
            </p:cNvPr>
            <p:cNvSpPr/>
            <p:nvPr/>
          </p:nvSpPr>
          <p:spPr>
            <a:xfrm>
              <a:off x="7686845" y="4040325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16C31F-0F31-475B-91F5-D7D3C08774C0}"/>
                </a:ext>
              </a:extLst>
            </p:cNvPr>
            <p:cNvSpPr/>
            <p:nvPr/>
          </p:nvSpPr>
          <p:spPr>
            <a:xfrm>
              <a:off x="389164" y="3300097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7BC7C6-436E-4D9E-97DB-A28357EDCBAE}"/>
                </a:ext>
              </a:extLst>
            </p:cNvPr>
            <p:cNvSpPr/>
            <p:nvPr/>
          </p:nvSpPr>
          <p:spPr>
            <a:xfrm>
              <a:off x="1869054" y="1798863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D65D2C-24AD-46CF-9649-5A4BFC7EE0AF}"/>
                </a:ext>
              </a:extLst>
            </p:cNvPr>
            <p:cNvSpPr/>
            <p:nvPr/>
          </p:nvSpPr>
          <p:spPr>
            <a:xfrm>
              <a:off x="4793113" y="3307352"/>
              <a:ext cx="1418773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AAB46B-983A-40D6-84B4-E1D670E17715}"/>
                </a:ext>
              </a:extLst>
            </p:cNvPr>
            <p:cNvSpPr/>
            <p:nvPr/>
          </p:nvSpPr>
          <p:spPr>
            <a:xfrm>
              <a:off x="6268073" y="2545352"/>
              <a:ext cx="140420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B1E673-C374-4F60-94AC-BAC1B6A9C9FE}"/>
                </a:ext>
              </a:extLst>
            </p:cNvPr>
            <p:cNvSpPr/>
            <p:nvPr/>
          </p:nvSpPr>
          <p:spPr>
            <a:xfrm>
              <a:off x="388168" y="3670210"/>
              <a:ext cx="1455057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2AA00F-9D1A-4675-9A07-3A087DC6E78B}"/>
                </a:ext>
              </a:extLst>
            </p:cNvPr>
            <p:cNvSpPr/>
            <p:nvPr/>
          </p:nvSpPr>
          <p:spPr>
            <a:xfrm>
              <a:off x="3358173" y="2175237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8310C7-96BB-41C2-8E0F-D5D9A9EA8DC9}"/>
                </a:ext>
              </a:extLst>
            </p:cNvPr>
            <p:cNvSpPr/>
            <p:nvPr/>
          </p:nvSpPr>
          <p:spPr>
            <a:xfrm>
              <a:off x="4804106" y="2922724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C200BF-700A-46F9-9221-0629C2B17AF2}"/>
                </a:ext>
              </a:extLst>
            </p:cNvPr>
            <p:cNvSpPr/>
            <p:nvPr/>
          </p:nvSpPr>
          <p:spPr>
            <a:xfrm>
              <a:off x="1854120" y="2161721"/>
              <a:ext cx="1455057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4282800-B90B-4C2F-91C1-849EBBD26CB7}"/>
                </a:ext>
              </a:extLst>
            </p:cNvPr>
            <p:cNvSpPr/>
            <p:nvPr/>
          </p:nvSpPr>
          <p:spPr>
            <a:xfrm>
              <a:off x="4793113" y="4047581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296E30-178C-4863-98CD-13B93221B385}"/>
                </a:ext>
              </a:extLst>
            </p:cNvPr>
            <p:cNvSpPr/>
            <p:nvPr/>
          </p:nvSpPr>
          <p:spPr>
            <a:xfrm>
              <a:off x="7686845" y="3300097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3FFB22-DA6C-488D-B407-F9239DFDEF4B}"/>
                </a:ext>
              </a:extLst>
            </p:cNvPr>
            <p:cNvSpPr/>
            <p:nvPr/>
          </p:nvSpPr>
          <p:spPr>
            <a:xfrm>
              <a:off x="1868500" y="4040325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DF42A6-D6B5-467F-96FC-2C9F68A5BED3}"/>
                </a:ext>
              </a:extLst>
            </p:cNvPr>
            <p:cNvSpPr/>
            <p:nvPr/>
          </p:nvSpPr>
          <p:spPr>
            <a:xfrm>
              <a:off x="4795925" y="4787811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2C1F03-8CB6-44BE-98D8-3BE769A6FB8E}"/>
                </a:ext>
              </a:extLst>
            </p:cNvPr>
            <p:cNvSpPr/>
            <p:nvPr/>
          </p:nvSpPr>
          <p:spPr>
            <a:xfrm>
              <a:off x="7686846" y="1798863"/>
              <a:ext cx="1432342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22D012D-ABCA-424C-B4C7-2A7D3DB1568C}"/>
                </a:ext>
              </a:extLst>
            </p:cNvPr>
            <p:cNvSpPr/>
            <p:nvPr/>
          </p:nvSpPr>
          <p:spPr>
            <a:xfrm>
              <a:off x="3363332" y="1805123"/>
              <a:ext cx="1406941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078E44-0A75-407F-AD13-88D7B2121A30}"/>
                </a:ext>
              </a:extLst>
            </p:cNvPr>
            <p:cNvSpPr/>
            <p:nvPr/>
          </p:nvSpPr>
          <p:spPr>
            <a:xfrm>
              <a:off x="4793112" y="4417696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D33E2BB-D02B-456B-BBD4-C9BE73A3B58C}"/>
                </a:ext>
              </a:extLst>
            </p:cNvPr>
            <p:cNvSpPr/>
            <p:nvPr/>
          </p:nvSpPr>
          <p:spPr>
            <a:xfrm>
              <a:off x="6264499" y="3670210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FF5854AD-7AB6-479F-82FE-A9D143F2B8F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B509DD-9BEA-4EF6-BA17-64C714263165}"/>
              </a:ext>
            </a:extLst>
          </p:cNvPr>
          <p:cNvSpPr txBox="1"/>
          <p:nvPr/>
        </p:nvSpPr>
        <p:spPr>
          <a:xfrm>
            <a:off x="10058400" y="1243263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54089694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</TotalTime>
  <Words>3208</Words>
  <Application>Microsoft Office PowerPoint</Application>
  <PresentationFormat>Widescreen</PresentationFormat>
  <Paragraphs>1021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微软雅黑</vt:lpstr>
      <vt:lpstr>黑体</vt:lpstr>
      <vt:lpstr>Arial</vt:lpstr>
      <vt:lpstr>Arial Black</vt:lpstr>
      <vt:lpstr>Calibri</vt:lpstr>
      <vt:lpstr>Calibri Light</vt:lpstr>
      <vt:lpstr>Times New Roman</vt:lpstr>
      <vt:lpstr>2_EMPA课题组模板</vt:lpstr>
      <vt:lpstr>“NEXUS” Multi-Pollutant Analysis Tool  Development: Status Update</vt:lpstr>
      <vt:lpstr>Overview</vt:lpstr>
      <vt:lpstr>Feedback from OAQPS &amp; SMT Briefing</vt:lpstr>
      <vt:lpstr>NEXUS 1.7 (Under Development)</vt:lpstr>
      <vt:lpstr>Need to Improve Air Toxics Metrics</vt:lpstr>
      <vt:lpstr>NEXUS Updates: New Air Toxics Metrics</vt:lpstr>
      <vt:lpstr>Regional Engagement: Highest MP Risk Areas</vt:lpstr>
      <vt:lpstr>Region 5 Example—Chicago CBSA</vt:lpstr>
      <vt:lpstr>Chicago CBSA: Top Emission Sources</vt:lpstr>
      <vt:lpstr>Chicago CBSA: US Steel Gary Works &amp; EJ Screening</vt:lpstr>
      <vt:lpstr>Region 6 Example – Houston CBSA</vt:lpstr>
      <vt:lpstr>Houston CBSA: Top Emission Sources</vt:lpstr>
      <vt:lpstr>Houston CBSA: Baytown Chemical Plant &amp; Refinery</vt:lpstr>
      <vt:lpstr>Region 3 Example - Pittsburgh CBSA</vt:lpstr>
      <vt:lpstr>Pittsburgh CBSA:  Top Emission Sources</vt:lpstr>
      <vt:lpstr>Pittsburgh CBSA:  Dominated by EGUs </vt:lpstr>
      <vt:lpstr>Pittsburgh CBSA: EJ Concerns </vt:lpstr>
      <vt:lpstr>Pittsburgh CBSA: EJ Concerns </vt:lpstr>
      <vt:lpstr>Pittsburgh CBSA: Potential Impacts to Lincoln Park Community</vt:lpstr>
      <vt:lpstr>Pittsburgh CBSA: W.H. Sammis Plant EGU</vt:lpstr>
      <vt:lpstr>NAA Example - Atlanta</vt:lpstr>
      <vt:lpstr>NAA Example - Atlanta</vt:lpstr>
      <vt:lpstr>ADVANCE Example - Louisville</vt:lpstr>
      <vt:lpstr>ADVANCE Example - Louisville</vt:lpstr>
      <vt:lpstr>ADVANCE Example - Louisville</vt:lpstr>
      <vt:lpstr>ADVANCE Example - Louisville</vt:lpstr>
      <vt:lpstr>MP Proximity Analysis Example – Developing Capabilities</vt:lpstr>
      <vt:lpstr>MP Proximity Analysis Example – Developing Capabilities</vt:lpstr>
      <vt:lpstr>“Zoom-out” of Selected Facility to Sector Group at National Level</vt:lpstr>
      <vt:lpstr>Next Steps / Issues for Discussion</vt:lpstr>
      <vt:lpstr>Questions?</vt:lpstr>
      <vt:lpstr>Appendix A</vt:lpstr>
      <vt:lpstr>Screening Proximity Analysis in NEXUS:  Tabular Data Summary</vt:lpstr>
      <vt:lpstr>Appendix B</vt:lpstr>
      <vt:lpstr>MP Ranking: CBSAs w/ Top-Ranked MP Risks</vt:lpstr>
      <vt:lpstr>Sectors Most Prevalent in Highest Risk Areas</vt:lpstr>
      <vt:lpstr>SO2 &amp; NOx: Sector Group emissions Summed up top 20 facility emissions over 50 major CBSAs  </vt:lpstr>
      <vt:lpstr>Primary PM2.5: Sector Group emissions Summed up top 20 facility emissions over 50 major CBSAs  </vt:lpstr>
      <vt:lpstr>Gas &amp; VOC HAPs: Sector Group emissions Summed up top 20 facility emissions over 50 major CBSAs  </vt:lpstr>
      <vt:lpstr>Heavy Metal HAPs: Sector Group emissions Summed up top 20 facility emissions over 50 major CBSAs  </vt:lpstr>
      <vt:lpstr>CO2e: Sector Group emissions Summed up top 20 facility emissions over 50 major CBSAs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Landis, Elizabeth</dc:creator>
  <cp:lastModifiedBy>Landis, Elizabeth</cp:lastModifiedBy>
  <cp:revision>14</cp:revision>
  <dcterms:created xsi:type="dcterms:W3CDTF">2021-03-15T14:18:19Z</dcterms:created>
  <dcterms:modified xsi:type="dcterms:W3CDTF">2021-04-12T17:09:43Z</dcterms:modified>
</cp:coreProperties>
</file>