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32"/>
  </p:notesMasterIdLst>
  <p:sldIdLst>
    <p:sldId id="256" r:id="rId7"/>
    <p:sldId id="257" r:id="rId8"/>
    <p:sldId id="317" r:id="rId9"/>
    <p:sldId id="274" r:id="rId10"/>
    <p:sldId id="305" r:id="rId11"/>
    <p:sldId id="295" r:id="rId12"/>
    <p:sldId id="301" r:id="rId13"/>
    <p:sldId id="371" r:id="rId14"/>
    <p:sldId id="368" r:id="rId15"/>
    <p:sldId id="485" r:id="rId16"/>
    <p:sldId id="484" r:id="rId17"/>
    <p:sldId id="477" r:id="rId18"/>
    <p:sldId id="315" r:id="rId19"/>
    <p:sldId id="309" r:id="rId20"/>
    <p:sldId id="369" r:id="rId21"/>
    <p:sldId id="263" r:id="rId22"/>
    <p:sldId id="264" r:id="rId23"/>
    <p:sldId id="364" r:id="rId24"/>
    <p:sldId id="488" r:id="rId25"/>
    <p:sldId id="370" r:id="rId26"/>
    <p:sldId id="269" r:id="rId27"/>
    <p:sldId id="356" r:id="rId28"/>
    <p:sldId id="362" r:id="rId29"/>
    <p:sldId id="482" r:id="rId30"/>
    <p:sldId id="36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nn, Neal" initials="FN" lastIdx="5" clrIdx="0">
    <p:extLst>
      <p:ext uri="{19B8F6BF-5375-455C-9EA6-DF929625EA0E}">
        <p15:presenceInfo xmlns:p15="http://schemas.microsoft.com/office/powerpoint/2012/main" userId="S::fann.neal@epa.gov::1ed4d87b-9841-4298-b00a-5a29c6d455ff" providerId="AD"/>
      </p:ext>
    </p:extLst>
  </p:cmAuthor>
  <p:cmAuthor id="2" name="Fox, Tyler" initials="FT" lastIdx="3" clrIdx="1">
    <p:extLst>
      <p:ext uri="{19B8F6BF-5375-455C-9EA6-DF929625EA0E}">
        <p15:presenceInfo xmlns:p15="http://schemas.microsoft.com/office/powerpoint/2012/main" userId="S::Fox.Tyler@epa.gov::d3ca8bf6-d2c8-45ae-bf9b-8f74647f8102" providerId="AD"/>
      </p:ext>
    </p:extLst>
  </p:cmAuthor>
  <p:cmAuthor id="3" name="Dolwick, Pat" initials="DP" lastIdx="1" clrIdx="2">
    <p:extLst>
      <p:ext uri="{19B8F6BF-5375-455C-9EA6-DF929625EA0E}">
        <p15:presenceInfo xmlns:p15="http://schemas.microsoft.com/office/powerpoint/2012/main" userId="S::Dolwick.Pat@epa.gov::147b89ab-9dc2-4796-8fa9-28121c6ca375" providerId="AD"/>
      </p:ext>
    </p:extLst>
  </p:cmAuthor>
  <p:cmAuthor id="4" name="Sasser, Erika" initials="SE" lastIdx="2" clrIdx="3">
    <p:extLst>
      <p:ext uri="{19B8F6BF-5375-455C-9EA6-DF929625EA0E}">
        <p15:presenceInfo xmlns:p15="http://schemas.microsoft.com/office/powerpoint/2012/main" userId="S::Sasser.Erika@epa.gov::0d647e6d-8ab5-40c1-b9f7-21cc0359a2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C9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8" autoAdjust="0"/>
    <p:restoredTop sz="94660"/>
  </p:normalViewPr>
  <p:slideViewPr>
    <p:cSldViewPr snapToGrid="0">
      <p:cViewPr varScale="1">
        <p:scale>
          <a:sx n="83" d="100"/>
          <a:sy n="83" d="100"/>
        </p:scale>
        <p:origin x="32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ker, Kirk" userId="db297771-ee7e-47b9-ad4f-13b6498c1033" providerId="ADAL" clId="{AF50FBB4-9F98-4406-BC1D-A2249052A7C1}"/>
    <pc:docChg chg="custSel addSld delSld modSld delMainMaster">
      <pc:chgData name="Baker, Kirk" userId="db297771-ee7e-47b9-ad4f-13b6498c1033" providerId="ADAL" clId="{AF50FBB4-9F98-4406-BC1D-A2249052A7C1}" dt="2021-04-02T14:11:08.488" v="73" actId="1076"/>
      <pc:docMkLst>
        <pc:docMk/>
      </pc:docMkLst>
      <pc:sldChg chg="modSp mod">
        <pc:chgData name="Baker, Kirk" userId="db297771-ee7e-47b9-ad4f-13b6498c1033" providerId="ADAL" clId="{AF50FBB4-9F98-4406-BC1D-A2249052A7C1}" dt="2021-04-02T13:57:57.138" v="8" actId="20577"/>
        <pc:sldMkLst>
          <pc:docMk/>
          <pc:sldMk cId="3272656174" sldId="256"/>
        </pc:sldMkLst>
        <pc:spChg chg="mod">
          <ac:chgData name="Baker, Kirk" userId="db297771-ee7e-47b9-ad4f-13b6498c1033" providerId="ADAL" clId="{AF50FBB4-9F98-4406-BC1D-A2249052A7C1}" dt="2021-04-02T13:57:57.138" v="8" actId="20577"/>
          <ac:spMkLst>
            <pc:docMk/>
            <pc:sldMk cId="3272656174" sldId="256"/>
            <ac:spMk id="3" creationId="{855088AB-B08C-4B55-B5DA-0C741CE9E03F}"/>
          </ac:spMkLst>
        </pc:spChg>
      </pc:sldChg>
      <pc:sldChg chg="add">
        <pc:chgData name="Baker, Kirk" userId="db297771-ee7e-47b9-ad4f-13b6498c1033" providerId="ADAL" clId="{AF50FBB4-9F98-4406-BC1D-A2249052A7C1}" dt="2021-04-02T14:06:49.409" v="65"/>
        <pc:sldMkLst>
          <pc:docMk/>
          <pc:sldMk cId="1956434023" sldId="269"/>
        </pc:sldMkLst>
      </pc:sldChg>
      <pc:sldChg chg="addSp modSp mod">
        <pc:chgData name="Baker, Kirk" userId="db297771-ee7e-47b9-ad4f-13b6498c1033" providerId="ADAL" clId="{AF50FBB4-9F98-4406-BC1D-A2249052A7C1}" dt="2021-04-02T14:04:17.299" v="52" actId="20577"/>
        <pc:sldMkLst>
          <pc:docMk/>
          <pc:sldMk cId="362268590" sldId="309"/>
        </pc:sldMkLst>
        <pc:spChg chg="mod">
          <ac:chgData name="Baker, Kirk" userId="db297771-ee7e-47b9-ad4f-13b6498c1033" providerId="ADAL" clId="{AF50FBB4-9F98-4406-BC1D-A2249052A7C1}" dt="2021-04-02T14:04:17.299" v="52" actId="20577"/>
          <ac:spMkLst>
            <pc:docMk/>
            <pc:sldMk cId="362268590" sldId="309"/>
            <ac:spMk id="3" creationId="{315679A1-1FBA-45DC-AD1A-4E88F244FE72}"/>
          </ac:spMkLst>
        </pc:spChg>
        <pc:picChg chg="mod">
          <ac:chgData name="Baker, Kirk" userId="db297771-ee7e-47b9-ad4f-13b6498c1033" providerId="ADAL" clId="{AF50FBB4-9F98-4406-BC1D-A2249052A7C1}" dt="2021-04-02T14:03:59.612" v="34" actId="1035"/>
          <ac:picMkLst>
            <pc:docMk/>
            <pc:sldMk cId="362268590" sldId="309"/>
            <ac:picMk id="5" creationId="{7EF10DFC-F8B7-4F59-9E12-644695D1954E}"/>
          </ac:picMkLst>
        </pc:picChg>
        <pc:picChg chg="add mod">
          <ac:chgData name="Baker, Kirk" userId="db297771-ee7e-47b9-ad4f-13b6498c1033" providerId="ADAL" clId="{AF50FBB4-9F98-4406-BC1D-A2249052A7C1}" dt="2021-04-02T14:03:54.999" v="29" actId="1076"/>
          <ac:picMkLst>
            <pc:docMk/>
            <pc:sldMk cId="362268590" sldId="309"/>
            <ac:picMk id="6" creationId="{8AC05D52-8254-4E0A-93D5-F25ED7B51CCC}"/>
          </ac:picMkLst>
        </pc:picChg>
      </pc:sldChg>
      <pc:sldChg chg="modSp mod">
        <pc:chgData name="Baker, Kirk" userId="db297771-ee7e-47b9-ad4f-13b6498c1033" providerId="ADAL" clId="{AF50FBB4-9F98-4406-BC1D-A2249052A7C1}" dt="2021-04-02T13:59:25.836" v="9" actId="6549"/>
        <pc:sldMkLst>
          <pc:docMk/>
          <pc:sldMk cId="94542043" sldId="368"/>
        </pc:sldMkLst>
        <pc:spChg chg="mod">
          <ac:chgData name="Baker, Kirk" userId="db297771-ee7e-47b9-ad4f-13b6498c1033" providerId="ADAL" clId="{AF50FBB4-9F98-4406-BC1D-A2249052A7C1}" dt="2021-04-02T13:59:25.836" v="9" actId="6549"/>
          <ac:spMkLst>
            <pc:docMk/>
            <pc:sldMk cId="94542043" sldId="368"/>
            <ac:spMk id="3" creationId="{1FF5FD42-D355-4792-BB3F-523CB40D1B68}"/>
          </ac:spMkLst>
        </pc:spChg>
      </pc:sldChg>
      <pc:sldChg chg="del">
        <pc:chgData name="Baker, Kirk" userId="db297771-ee7e-47b9-ad4f-13b6498c1033" providerId="ADAL" clId="{AF50FBB4-9F98-4406-BC1D-A2249052A7C1}" dt="2021-04-02T14:10:10.557" v="67" actId="47"/>
        <pc:sldMkLst>
          <pc:docMk/>
          <pc:sldMk cId="1919083720" sldId="459"/>
        </pc:sldMkLst>
      </pc:sldChg>
      <pc:sldChg chg="del">
        <pc:chgData name="Baker, Kirk" userId="db297771-ee7e-47b9-ad4f-13b6498c1033" providerId="ADAL" clId="{AF50FBB4-9F98-4406-BC1D-A2249052A7C1}" dt="2021-04-02T14:10:16.301" v="72" actId="47"/>
        <pc:sldMkLst>
          <pc:docMk/>
          <pc:sldMk cId="3552789771" sldId="473"/>
        </pc:sldMkLst>
      </pc:sldChg>
      <pc:sldChg chg="del">
        <pc:chgData name="Baker, Kirk" userId="db297771-ee7e-47b9-ad4f-13b6498c1033" providerId="ADAL" clId="{AF50FBB4-9F98-4406-BC1D-A2249052A7C1}" dt="2021-04-02T14:10:11.561" v="68" actId="47"/>
        <pc:sldMkLst>
          <pc:docMk/>
          <pc:sldMk cId="4288585466" sldId="478"/>
        </pc:sldMkLst>
      </pc:sldChg>
      <pc:sldChg chg="del">
        <pc:chgData name="Baker, Kirk" userId="db297771-ee7e-47b9-ad4f-13b6498c1033" providerId="ADAL" clId="{AF50FBB4-9F98-4406-BC1D-A2249052A7C1}" dt="2021-04-02T14:10:13.320" v="70" actId="47"/>
        <pc:sldMkLst>
          <pc:docMk/>
          <pc:sldMk cId="1797967999" sldId="479"/>
        </pc:sldMkLst>
      </pc:sldChg>
      <pc:sldChg chg="del">
        <pc:chgData name="Baker, Kirk" userId="db297771-ee7e-47b9-ad4f-13b6498c1033" providerId="ADAL" clId="{AF50FBB4-9F98-4406-BC1D-A2249052A7C1}" dt="2021-04-02T14:10:13.996" v="71" actId="47"/>
        <pc:sldMkLst>
          <pc:docMk/>
          <pc:sldMk cId="3174445686" sldId="480"/>
        </pc:sldMkLst>
      </pc:sldChg>
      <pc:sldChg chg="del">
        <pc:chgData name="Baker, Kirk" userId="db297771-ee7e-47b9-ad4f-13b6498c1033" providerId="ADAL" clId="{AF50FBB4-9F98-4406-BC1D-A2249052A7C1}" dt="2021-04-02T14:10:12.395" v="69" actId="47"/>
        <pc:sldMkLst>
          <pc:docMk/>
          <pc:sldMk cId="1590797185" sldId="481"/>
        </pc:sldMkLst>
      </pc:sldChg>
      <pc:sldChg chg="modSp mod">
        <pc:chgData name="Baker, Kirk" userId="db297771-ee7e-47b9-ad4f-13b6498c1033" providerId="ADAL" clId="{AF50FBB4-9F98-4406-BC1D-A2249052A7C1}" dt="2021-04-02T14:11:08.488" v="73" actId="1076"/>
        <pc:sldMkLst>
          <pc:docMk/>
          <pc:sldMk cId="796017894" sldId="485"/>
        </pc:sldMkLst>
        <pc:picChg chg="mod">
          <ac:chgData name="Baker, Kirk" userId="db297771-ee7e-47b9-ad4f-13b6498c1033" providerId="ADAL" clId="{AF50FBB4-9F98-4406-BC1D-A2249052A7C1}" dt="2021-04-02T14:11:08.488" v="73" actId="1076"/>
          <ac:picMkLst>
            <pc:docMk/>
            <pc:sldMk cId="796017894" sldId="485"/>
            <ac:picMk id="5" creationId="{30CFE37D-0BB9-4055-8E1C-47D0EC8E5905}"/>
          </ac:picMkLst>
        </pc:picChg>
      </pc:sldChg>
      <pc:sldChg chg="del">
        <pc:chgData name="Baker, Kirk" userId="db297771-ee7e-47b9-ad4f-13b6498c1033" providerId="ADAL" clId="{AF50FBB4-9F98-4406-BC1D-A2249052A7C1}" dt="2021-04-02T14:00:49.605" v="10" actId="47"/>
        <pc:sldMkLst>
          <pc:docMk/>
          <pc:sldMk cId="985780213" sldId="486"/>
        </pc:sldMkLst>
      </pc:sldChg>
      <pc:sldChg chg="addSp delSp modSp mod">
        <pc:chgData name="Baker, Kirk" userId="db297771-ee7e-47b9-ad4f-13b6498c1033" providerId="ADAL" clId="{AF50FBB4-9F98-4406-BC1D-A2249052A7C1}" dt="2021-04-02T14:06:06.536" v="61" actId="166"/>
        <pc:sldMkLst>
          <pc:docMk/>
          <pc:sldMk cId="1186051440" sldId="488"/>
        </pc:sldMkLst>
        <pc:spChg chg="del">
          <ac:chgData name="Baker, Kirk" userId="db297771-ee7e-47b9-ad4f-13b6498c1033" providerId="ADAL" clId="{AF50FBB4-9F98-4406-BC1D-A2249052A7C1}" dt="2021-04-02T14:04:32.504" v="53" actId="478"/>
          <ac:spMkLst>
            <pc:docMk/>
            <pc:sldMk cId="1186051440" sldId="488"/>
            <ac:spMk id="10" creationId="{984F1CDF-313F-486E-92BC-6F5B489D5C93}"/>
          </ac:spMkLst>
        </pc:spChg>
        <pc:spChg chg="add mod ord">
          <ac:chgData name="Baker, Kirk" userId="db297771-ee7e-47b9-ad4f-13b6498c1033" providerId="ADAL" clId="{AF50FBB4-9F98-4406-BC1D-A2249052A7C1}" dt="2021-04-02T14:06:06.536" v="61" actId="166"/>
          <ac:spMkLst>
            <pc:docMk/>
            <pc:sldMk cId="1186051440" sldId="488"/>
            <ac:spMk id="21" creationId="{6B72A7FF-11FB-4319-9BE5-710D0359C10C}"/>
          </ac:spMkLst>
        </pc:spChg>
        <pc:spChg chg="add mod">
          <ac:chgData name="Baker, Kirk" userId="db297771-ee7e-47b9-ad4f-13b6498c1033" providerId="ADAL" clId="{AF50FBB4-9F98-4406-BC1D-A2249052A7C1}" dt="2021-04-02T14:06:02.863" v="60" actId="1076"/>
          <ac:spMkLst>
            <pc:docMk/>
            <pc:sldMk cId="1186051440" sldId="488"/>
            <ac:spMk id="23" creationId="{F1F8B2AA-FC3E-4D27-AD38-C9564BCA9FF8}"/>
          </ac:spMkLst>
        </pc:spChg>
        <pc:cxnChg chg="del">
          <ac:chgData name="Baker, Kirk" userId="db297771-ee7e-47b9-ad4f-13b6498c1033" providerId="ADAL" clId="{AF50FBB4-9F98-4406-BC1D-A2249052A7C1}" dt="2021-04-02T14:04:33.639" v="54" actId="478"/>
          <ac:cxnSpMkLst>
            <pc:docMk/>
            <pc:sldMk cId="1186051440" sldId="488"/>
            <ac:cxnSpMk id="22" creationId="{2F192DAE-D33B-408A-A740-F325C8629667}"/>
          </ac:cxnSpMkLst>
        </pc:cxnChg>
      </pc:sldChg>
      <pc:sldChg chg="delSp del mod">
        <pc:chgData name="Baker, Kirk" userId="db297771-ee7e-47b9-ad4f-13b6498c1033" providerId="ADAL" clId="{AF50FBB4-9F98-4406-BC1D-A2249052A7C1}" dt="2021-04-02T14:06:14.309" v="62" actId="47"/>
        <pc:sldMkLst>
          <pc:docMk/>
          <pc:sldMk cId="1596469815" sldId="489"/>
        </pc:sldMkLst>
        <pc:spChg chg="del">
          <ac:chgData name="Baker, Kirk" userId="db297771-ee7e-47b9-ad4f-13b6498c1033" providerId="ADAL" clId="{AF50FBB4-9F98-4406-BC1D-A2249052A7C1}" dt="2021-04-02T14:05:25.514" v="55" actId="478"/>
          <ac:spMkLst>
            <pc:docMk/>
            <pc:sldMk cId="1596469815" sldId="489"/>
            <ac:spMk id="24" creationId="{CF3D98F3-DD61-48A3-B583-784E1DA5E8DB}"/>
          </ac:spMkLst>
        </pc:spChg>
        <pc:cxnChg chg="del">
          <ac:chgData name="Baker, Kirk" userId="db297771-ee7e-47b9-ad4f-13b6498c1033" providerId="ADAL" clId="{AF50FBB4-9F98-4406-BC1D-A2249052A7C1}" dt="2021-04-02T14:05:26.615" v="56" actId="478"/>
          <ac:cxnSpMkLst>
            <pc:docMk/>
            <pc:sldMk cId="1596469815" sldId="489"/>
            <ac:cxnSpMk id="27" creationId="{C81F3AE8-D0E7-436C-A2EB-79B759B0A838}"/>
          </ac:cxnSpMkLst>
        </pc:cxnChg>
      </pc:sldChg>
      <pc:sldChg chg="new del">
        <pc:chgData name="Baker, Kirk" userId="db297771-ee7e-47b9-ad4f-13b6498c1033" providerId="ADAL" clId="{AF50FBB4-9F98-4406-BC1D-A2249052A7C1}" dt="2021-04-02T14:06:51.244" v="66" actId="47"/>
        <pc:sldMkLst>
          <pc:docMk/>
          <pc:sldMk cId="2670106196" sldId="489"/>
        </pc:sldMkLst>
      </pc:sldChg>
      <pc:sldChg chg="del">
        <pc:chgData name="Baker, Kirk" userId="db297771-ee7e-47b9-ad4f-13b6498c1033" providerId="ADAL" clId="{AF50FBB4-9F98-4406-BC1D-A2249052A7C1}" dt="2021-04-02T14:06:26.229" v="63" actId="47"/>
        <pc:sldMkLst>
          <pc:docMk/>
          <pc:sldMk cId="3403284654" sldId="490"/>
        </pc:sldMkLst>
      </pc:sldChg>
      <pc:sldMasterChg chg="del delSldLayout">
        <pc:chgData name="Baker, Kirk" userId="db297771-ee7e-47b9-ad4f-13b6498c1033" providerId="ADAL" clId="{AF50FBB4-9F98-4406-BC1D-A2249052A7C1}" dt="2021-04-02T14:10:16.301" v="72" actId="47"/>
        <pc:sldMasterMkLst>
          <pc:docMk/>
          <pc:sldMasterMk cId="3084780732" sldId="2147483672"/>
        </pc:sldMasterMkLst>
        <pc:sldLayoutChg chg="del">
          <pc:chgData name="Baker, Kirk" userId="db297771-ee7e-47b9-ad4f-13b6498c1033" providerId="ADAL" clId="{AF50FBB4-9F98-4406-BC1D-A2249052A7C1}" dt="2021-04-02T14:10:16.301" v="72" actId="47"/>
          <pc:sldLayoutMkLst>
            <pc:docMk/>
            <pc:sldMasterMk cId="3084780732" sldId="2147483672"/>
            <pc:sldLayoutMk cId="1130982565" sldId="2147483673"/>
          </pc:sldLayoutMkLst>
        </pc:sldLayoutChg>
        <pc:sldLayoutChg chg="del">
          <pc:chgData name="Baker, Kirk" userId="db297771-ee7e-47b9-ad4f-13b6498c1033" providerId="ADAL" clId="{AF50FBB4-9F98-4406-BC1D-A2249052A7C1}" dt="2021-04-02T14:10:16.301" v="72" actId="47"/>
          <pc:sldLayoutMkLst>
            <pc:docMk/>
            <pc:sldMasterMk cId="3084780732" sldId="2147483672"/>
            <pc:sldLayoutMk cId="2451659901" sldId="2147483674"/>
          </pc:sldLayoutMkLst>
        </pc:sldLayoutChg>
        <pc:sldLayoutChg chg="del">
          <pc:chgData name="Baker, Kirk" userId="db297771-ee7e-47b9-ad4f-13b6498c1033" providerId="ADAL" clId="{AF50FBB4-9F98-4406-BC1D-A2249052A7C1}" dt="2021-04-02T14:10:16.301" v="72" actId="47"/>
          <pc:sldLayoutMkLst>
            <pc:docMk/>
            <pc:sldMasterMk cId="3084780732" sldId="2147483672"/>
            <pc:sldLayoutMk cId="1417685344" sldId="2147483675"/>
          </pc:sldLayoutMkLst>
        </pc:sldLayoutChg>
        <pc:sldLayoutChg chg="del">
          <pc:chgData name="Baker, Kirk" userId="db297771-ee7e-47b9-ad4f-13b6498c1033" providerId="ADAL" clId="{AF50FBB4-9F98-4406-BC1D-A2249052A7C1}" dt="2021-04-02T14:10:16.301" v="72" actId="47"/>
          <pc:sldLayoutMkLst>
            <pc:docMk/>
            <pc:sldMasterMk cId="3084780732" sldId="2147483672"/>
            <pc:sldLayoutMk cId="93597454" sldId="2147483676"/>
          </pc:sldLayoutMkLst>
        </pc:sldLayoutChg>
        <pc:sldLayoutChg chg="del">
          <pc:chgData name="Baker, Kirk" userId="db297771-ee7e-47b9-ad4f-13b6498c1033" providerId="ADAL" clId="{AF50FBB4-9F98-4406-BC1D-A2249052A7C1}" dt="2021-04-02T14:10:16.301" v="72" actId="47"/>
          <pc:sldLayoutMkLst>
            <pc:docMk/>
            <pc:sldMasterMk cId="3084780732" sldId="2147483672"/>
            <pc:sldLayoutMk cId="2025019548" sldId="2147483677"/>
          </pc:sldLayoutMkLst>
        </pc:sldLayoutChg>
        <pc:sldLayoutChg chg="del">
          <pc:chgData name="Baker, Kirk" userId="db297771-ee7e-47b9-ad4f-13b6498c1033" providerId="ADAL" clId="{AF50FBB4-9F98-4406-BC1D-A2249052A7C1}" dt="2021-04-02T14:10:16.301" v="72" actId="47"/>
          <pc:sldLayoutMkLst>
            <pc:docMk/>
            <pc:sldMasterMk cId="3084780732" sldId="2147483672"/>
            <pc:sldLayoutMk cId="2202637535" sldId="2147483678"/>
          </pc:sldLayoutMkLst>
        </pc:sldLayoutChg>
        <pc:sldLayoutChg chg="del">
          <pc:chgData name="Baker, Kirk" userId="db297771-ee7e-47b9-ad4f-13b6498c1033" providerId="ADAL" clId="{AF50FBB4-9F98-4406-BC1D-A2249052A7C1}" dt="2021-04-02T14:10:16.301" v="72" actId="47"/>
          <pc:sldLayoutMkLst>
            <pc:docMk/>
            <pc:sldMasterMk cId="3084780732" sldId="2147483672"/>
            <pc:sldLayoutMk cId="2490542972" sldId="2147483679"/>
          </pc:sldLayoutMkLst>
        </pc:sldLayoutChg>
        <pc:sldLayoutChg chg="del">
          <pc:chgData name="Baker, Kirk" userId="db297771-ee7e-47b9-ad4f-13b6498c1033" providerId="ADAL" clId="{AF50FBB4-9F98-4406-BC1D-A2249052A7C1}" dt="2021-04-02T14:10:16.301" v="72" actId="47"/>
          <pc:sldLayoutMkLst>
            <pc:docMk/>
            <pc:sldMasterMk cId="3084780732" sldId="2147483672"/>
            <pc:sldLayoutMk cId="593485654" sldId="2147483680"/>
          </pc:sldLayoutMkLst>
        </pc:sldLayoutChg>
        <pc:sldLayoutChg chg="del">
          <pc:chgData name="Baker, Kirk" userId="db297771-ee7e-47b9-ad4f-13b6498c1033" providerId="ADAL" clId="{AF50FBB4-9F98-4406-BC1D-A2249052A7C1}" dt="2021-04-02T14:10:16.301" v="72" actId="47"/>
          <pc:sldLayoutMkLst>
            <pc:docMk/>
            <pc:sldMasterMk cId="3084780732" sldId="2147483672"/>
            <pc:sldLayoutMk cId="3613346342" sldId="2147483681"/>
          </pc:sldLayoutMkLst>
        </pc:sldLayoutChg>
        <pc:sldLayoutChg chg="del">
          <pc:chgData name="Baker, Kirk" userId="db297771-ee7e-47b9-ad4f-13b6498c1033" providerId="ADAL" clId="{AF50FBB4-9F98-4406-BC1D-A2249052A7C1}" dt="2021-04-02T14:10:16.301" v="72" actId="47"/>
          <pc:sldLayoutMkLst>
            <pc:docMk/>
            <pc:sldMasterMk cId="3084780732" sldId="2147483672"/>
            <pc:sldLayoutMk cId="398535096" sldId="2147483682"/>
          </pc:sldLayoutMkLst>
        </pc:sldLayoutChg>
        <pc:sldLayoutChg chg="del">
          <pc:chgData name="Baker, Kirk" userId="db297771-ee7e-47b9-ad4f-13b6498c1033" providerId="ADAL" clId="{AF50FBB4-9F98-4406-BC1D-A2249052A7C1}" dt="2021-04-02T14:10:16.301" v="72" actId="47"/>
          <pc:sldLayoutMkLst>
            <pc:docMk/>
            <pc:sldMasterMk cId="3084780732" sldId="2147483672"/>
            <pc:sldLayoutMk cId="11059081" sldId="2147483683"/>
          </pc:sldLayoutMkLst>
        </pc:sldLayoutChg>
        <pc:sldLayoutChg chg="del">
          <pc:chgData name="Baker, Kirk" userId="db297771-ee7e-47b9-ad4f-13b6498c1033" providerId="ADAL" clId="{AF50FBB4-9F98-4406-BC1D-A2249052A7C1}" dt="2021-04-02T14:10:16.301" v="72" actId="47"/>
          <pc:sldLayoutMkLst>
            <pc:docMk/>
            <pc:sldMasterMk cId="3084780732" sldId="2147483672"/>
            <pc:sldLayoutMk cId="4153252045" sldId="214748368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sepa-my.sharepoint.com/personal/simon_heather_epa_gov/Documents/Documents%20on%20C/CPP/Graphs_forConceptual_Framework_S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sepa-my.sharepoint.com/personal/simon_heather_epa_gov/Documents/Documents%20on%20C/CPP/Graphs_forConceptual_Framework_S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sepa-my.sharepoint.com/personal/simon_heather_epa_gov/Documents/Documents%20on%20C/CPP/Graphs_forConceptual_Framework_S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sepa-my.sharepoint.com/personal/simon_heather_epa_gov/Documents/Documents%20on%20C/CPP/Graphs_forConceptual_Framework_S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PM</a:t>
            </a:r>
            <a:r>
              <a:rPr lang="en-US" baseline="0"/>
              <a:t> Components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BA5-4C9F-9479-F7B37C07630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BA5-4C9F-9479-F7B37C07630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BA5-4C9F-9479-F7B37C07630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BA5-4C9F-9479-F7B37C07630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BA5-4C9F-9479-F7B37C07630A}"/>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[Graphs_forConceptual_Framework_SA.xlsx]Sheet1!$A$1:$A$5</c:f>
              <c:strCache>
                <c:ptCount val="5"/>
                <c:pt idx="0">
                  <c:v>PM composition</c:v>
                </c:pt>
                <c:pt idx="1">
                  <c:v>Sulfate</c:v>
                </c:pt>
                <c:pt idx="2">
                  <c:v>Nitrate</c:v>
                </c:pt>
                <c:pt idx="3">
                  <c:v>Primary</c:v>
                </c:pt>
                <c:pt idx="4">
                  <c:v>SOA</c:v>
                </c:pt>
              </c:strCache>
            </c:strRef>
          </c:cat>
          <c:val>
            <c:numRef>
              <c:f>[Graphs_forConceptual_Framework_SA.xlsx]Sheet1!$B$1:$B$5</c:f>
              <c:numCache>
                <c:formatCode>General</c:formatCode>
                <c:ptCount val="5"/>
                <c:pt idx="1">
                  <c:v>0.25</c:v>
                </c:pt>
                <c:pt idx="2">
                  <c:v>0.1</c:v>
                </c:pt>
                <c:pt idx="3">
                  <c:v>0.3</c:v>
                </c:pt>
                <c:pt idx="4">
                  <c:v>0.35</c:v>
                </c:pt>
              </c:numCache>
            </c:numRef>
          </c:val>
          <c:extLst>
            <c:ext xmlns:c16="http://schemas.microsoft.com/office/drawing/2014/chart" uri="{C3380CC4-5D6E-409C-BE32-E72D297353CC}">
              <c16:uniqueId val="{0000000A-1BA5-4C9F-9479-F7B37C07630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Sulfate Contributions by Source Category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[Graphs_forConceptual_Framework_SA.xlsx]Sheet1!$D$2</c:f>
              <c:strCache>
                <c:ptCount val="1"/>
                <c:pt idx="0">
                  <c:v>All other sources</c:v>
                </c:pt>
              </c:strCache>
            </c:strRef>
          </c:tx>
          <c:spPr>
            <a:solidFill>
              <a:schemeClr val="accent1"/>
            </a:solidFill>
            <a:ln>
              <a:noFill/>
            </a:ln>
            <a:effectLst/>
          </c:spPr>
          <c:invertIfNegative val="0"/>
          <c:val>
            <c:numRef>
              <c:f>[Graphs_forConceptual_Framework_SA.xlsx]Sheet1!$E$2</c:f>
              <c:numCache>
                <c:formatCode>General</c:formatCode>
                <c:ptCount val="1"/>
                <c:pt idx="0">
                  <c:v>1.9</c:v>
                </c:pt>
              </c:numCache>
            </c:numRef>
          </c:val>
          <c:extLst>
            <c:ext xmlns:c16="http://schemas.microsoft.com/office/drawing/2014/chart" uri="{C3380CC4-5D6E-409C-BE32-E72D297353CC}">
              <c16:uniqueId val="{00000000-3266-41E2-9D30-3D5898A7582D}"/>
            </c:ext>
          </c:extLst>
        </c:ser>
        <c:ser>
          <c:idx val="1"/>
          <c:order val="1"/>
          <c:tx>
            <c:strRef>
              <c:f>[Graphs_forConceptual_Framework_SA.xlsx]Sheet1!$D$3</c:f>
              <c:strCache>
                <c:ptCount val="1"/>
                <c:pt idx="0">
                  <c:v>EGU</c:v>
                </c:pt>
              </c:strCache>
            </c:strRef>
          </c:tx>
          <c:spPr>
            <a:solidFill>
              <a:schemeClr val="accent2"/>
            </a:solidFill>
            <a:ln>
              <a:noFill/>
            </a:ln>
            <a:effectLst/>
          </c:spPr>
          <c:invertIfNegative val="0"/>
          <c:val>
            <c:numRef>
              <c:f>[Graphs_forConceptual_Framework_SA.xlsx]Sheet1!$E$3</c:f>
              <c:numCache>
                <c:formatCode>General</c:formatCode>
                <c:ptCount val="1"/>
                <c:pt idx="0">
                  <c:v>3.45</c:v>
                </c:pt>
              </c:numCache>
            </c:numRef>
          </c:val>
          <c:extLst>
            <c:ext xmlns:c16="http://schemas.microsoft.com/office/drawing/2014/chart" uri="{C3380CC4-5D6E-409C-BE32-E72D297353CC}">
              <c16:uniqueId val="{00000001-3266-41E2-9D30-3D5898A7582D}"/>
            </c:ext>
          </c:extLst>
        </c:ser>
        <c:dLbls>
          <c:showLegendKey val="0"/>
          <c:showVal val="0"/>
          <c:showCatName val="0"/>
          <c:showSerName val="0"/>
          <c:showPercent val="0"/>
          <c:showBubbleSize val="0"/>
        </c:dLbls>
        <c:gapWidth val="300"/>
        <c:overlap val="100"/>
        <c:serLines>
          <c:spPr>
            <a:ln w="9525" cap="flat" cmpd="sng" algn="ctr">
              <a:solidFill>
                <a:schemeClr val="tx1">
                  <a:lumMod val="35000"/>
                  <a:lumOff val="65000"/>
                </a:schemeClr>
              </a:solidFill>
              <a:round/>
            </a:ln>
            <a:effectLst/>
          </c:spPr>
        </c:serLines>
        <c:axId val="440561952"/>
        <c:axId val="440560640"/>
      </c:barChart>
      <c:catAx>
        <c:axId val="440561952"/>
        <c:scaling>
          <c:orientation val="minMax"/>
        </c:scaling>
        <c:delete val="1"/>
        <c:axPos val="b"/>
        <c:numFmt formatCode="General" sourceLinked="1"/>
        <c:majorTickMark val="none"/>
        <c:minorTickMark val="none"/>
        <c:tickLblPos val="nextTo"/>
        <c:crossAx val="440560640"/>
        <c:crosses val="autoZero"/>
        <c:auto val="1"/>
        <c:lblAlgn val="ctr"/>
        <c:lblOffset val="100"/>
        <c:noMultiLvlLbl val="0"/>
      </c:catAx>
      <c:valAx>
        <c:axId val="440560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Sulfate Contribution (</a:t>
                </a:r>
                <a:r>
                  <a:rPr lang="en-US" dirty="0" err="1"/>
                  <a:t>ug</a:t>
                </a:r>
                <a:r>
                  <a:rPr lang="en-US" dirty="0"/>
                  <a:t>/m3)</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5619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Sulfate Contributions by Region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Sheet1!$G$2</c:f>
              <c:strCache>
                <c:ptCount val="1"/>
                <c:pt idx="0">
                  <c:v>Region 1</c:v>
                </c:pt>
              </c:strCache>
            </c:strRef>
          </c:tx>
          <c:spPr>
            <a:solidFill>
              <a:schemeClr val="accent1"/>
            </a:solidFill>
            <a:ln>
              <a:noFill/>
            </a:ln>
            <a:effectLst/>
          </c:spPr>
          <c:invertIfNegative val="0"/>
          <c:val>
            <c:numRef>
              <c:f>Sheet1!$H$2</c:f>
              <c:numCache>
                <c:formatCode>General</c:formatCode>
                <c:ptCount val="1"/>
                <c:pt idx="0">
                  <c:v>0.1</c:v>
                </c:pt>
              </c:numCache>
            </c:numRef>
          </c:val>
          <c:extLst>
            <c:ext xmlns:c16="http://schemas.microsoft.com/office/drawing/2014/chart" uri="{C3380CC4-5D6E-409C-BE32-E72D297353CC}">
              <c16:uniqueId val="{00000000-6096-4DF5-A02D-4895CC3804AA}"/>
            </c:ext>
          </c:extLst>
        </c:ser>
        <c:ser>
          <c:idx val="1"/>
          <c:order val="1"/>
          <c:tx>
            <c:strRef>
              <c:f>Sheet1!$G$3</c:f>
              <c:strCache>
                <c:ptCount val="1"/>
                <c:pt idx="0">
                  <c:v>Region 2</c:v>
                </c:pt>
              </c:strCache>
            </c:strRef>
          </c:tx>
          <c:spPr>
            <a:solidFill>
              <a:schemeClr val="accent2"/>
            </a:solidFill>
            <a:ln>
              <a:noFill/>
            </a:ln>
            <a:effectLst/>
          </c:spPr>
          <c:invertIfNegative val="0"/>
          <c:val>
            <c:numRef>
              <c:f>Sheet1!$H$3</c:f>
              <c:numCache>
                <c:formatCode>General</c:formatCode>
                <c:ptCount val="1"/>
                <c:pt idx="0">
                  <c:v>0.05</c:v>
                </c:pt>
              </c:numCache>
            </c:numRef>
          </c:val>
          <c:extLst>
            <c:ext xmlns:c16="http://schemas.microsoft.com/office/drawing/2014/chart" uri="{C3380CC4-5D6E-409C-BE32-E72D297353CC}">
              <c16:uniqueId val="{00000001-6096-4DF5-A02D-4895CC3804AA}"/>
            </c:ext>
          </c:extLst>
        </c:ser>
        <c:ser>
          <c:idx val="2"/>
          <c:order val="2"/>
          <c:tx>
            <c:strRef>
              <c:f>Sheet1!$G$4</c:f>
              <c:strCache>
                <c:ptCount val="1"/>
                <c:pt idx="0">
                  <c:v>Region 3</c:v>
                </c:pt>
              </c:strCache>
            </c:strRef>
          </c:tx>
          <c:spPr>
            <a:solidFill>
              <a:schemeClr val="accent3"/>
            </a:solidFill>
            <a:ln>
              <a:noFill/>
            </a:ln>
            <a:effectLst/>
          </c:spPr>
          <c:invertIfNegative val="0"/>
          <c:val>
            <c:numRef>
              <c:f>Sheet1!$H$4</c:f>
              <c:numCache>
                <c:formatCode>General</c:formatCode>
                <c:ptCount val="1"/>
                <c:pt idx="0">
                  <c:v>0.7</c:v>
                </c:pt>
              </c:numCache>
            </c:numRef>
          </c:val>
          <c:extLst>
            <c:ext xmlns:c16="http://schemas.microsoft.com/office/drawing/2014/chart" uri="{C3380CC4-5D6E-409C-BE32-E72D297353CC}">
              <c16:uniqueId val="{00000002-6096-4DF5-A02D-4895CC3804AA}"/>
            </c:ext>
          </c:extLst>
        </c:ser>
        <c:ser>
          <c:idx val="3"/>
          <c:order val="3"/>
          <c:tx>
            <c:strRef>
              <c:f>Sheet1!$G$5</c:f>
              <c:strCache>
                <c:ptCount val="1"/>
                <c:pt idx="0">
                  <c:v>Region 4</c:v>
                </c:pt>
              </c:strCache>
            </c:strRef>
          </c:tx>
          <c:spPr>
            <a:solidFill>
              <a:schemeClr val="accent4"/>
            </a:solidFill>
            <a:ln>
              <a:noFill/>
            </a:ln>
            <a:effectLst/>
          </c:spPr>
          <c:invertIfNegative val="0"/>
          <c:val>
            <c:numRef>
              <c:f>Sheet1!$H$5</c:f>
              <c:numCache>
                <c:formatCode>General</c:formatCode>
                <c:ptCount val="1"/>
                <c:pt idx="0">
                  <c:v>0.05</c:v>
                </c:pt>
              </c:numCache>
            </c:numRef>
          </c:val>
          <c:extLst>
            <c:ext xmlns:c16="http://schemas.microsoft.com/office/drawing/2014/chart" uri="{C3380CC4-5D6E-409C-BE32-E72D297353CC}">
              <c16:uniqueId val="{00000003-6096-4DF5-A02D-4895CC3804AA}"/>
            </c:ext>
          </c:extLst>
        </c:ser>
        <c:ser>
          <c:idx val="4"/>
          <c:order val="4"/>
          <c:tx>
            <c:strRef>
              <c:f>Sheet1!$G$6</c:f>
              <c:strCache>
                <c:ptCount val="1"/>
                <c:pt idx="0">
                  <c:v>Region 5</c:v>
                </c:pt>
              </c:strCache>
            </c:strRef>
          </c:tx>
          <c:spPr>
            <a:solidFill>
              <a:schemeClr val="accent5"/>
            </a:solidFill>
            <a:ln>
              <a:noFill/>
            </a:ln>
            <a:effectLst/>
          </c:spPr>
          <c:invertIfNegative val="0"/>
          <c:val>
            <c:numRef>
              <c:f>Sheet1!$H$6</c:f>
              <c:numCache>
                <c:formatCode>General</c:formatCode>
                <c:ptCount val="1"/>
                <c:pt idx="0">
                  <c:v>0.05</c:v>
                </c:pt>
              </c:numCache>
            </c:numRef>
          </c:val>
          <c:extLst>
            <c:ext xmlns:c16="http://schemas.microsoft.com/office/drawing/2014/chart" uri="{C3380CC4-5D6E-409C-BE32-E72D297353CC}">
              <c16:uniqueId val="{00000004-6096-4DF5-A02D-4895CC3804AA}"/>
            </c:ext>
          </c:extLst>
        </c:ser>
        <c:ser>
          <c:idx val="5"/>
          <c:order val="5"/>
          <c:tx>
            <c:strRef>
              <c:f>Sheet1!$G$7</c:f>
              <c:strCache>
                <c:ptCount val="1"/>
                <c:pt idx="0">
                  <c:v>Region 6</c:v>
                </c:pt>
              </c:strCache>
            </c:strRef>
          </c:tx>
          <c:spPr>
            <a:solidFill>
              <a:schemeClr val="accent6"/>
            </a:solidFill>
            <a:ln>
              <a:noFill/>
            </a:ln>
            <a:effectLst/>
          </c:spPr>
          <c:invertIfNegative val="0"/>
          <c:val>
            <c:numRef>
              <c:f>Sheet1!$H$7</c:f>
              <c:numCache>
                <c:formatCode>General</c:formatCode>
                <c:ptCount val="1"/>
                <c:pt idx="0">
                  <c:v>2.1</c:v>
                </c:pt>
              </c:numCache>
            </c:numRef>
          </c:val>
          <c:extLst>
            <c:ext xmlns:c16="http://schemas.microsoft.com/office/drawing/2014/chart" uri="{C3380CC4-5D6E-409C-BE32-E72D297353CC}">
              <c16:uniqueId val="{00000005-6096-4DF5-A02D-4895CC3804AA}"/>
            </c:ext>
          </c:extLst>
        </c:ser>
        <c:ser>
          <c:idx val="6"/>
          <c:order val="6"/>
          <c:tx>
            <c:strRef>
              <c:f>Sheet1!$G$8</c:f>
              <c:strCache>
                <c:ptCount val="1"/>
                <c:pt idx="0">
                  <c:v>Region 7</c:v>
                </c:pt>
              </c:strCache>
            </c:strRef>
          </c:tx>
          <c:spPr>
            <a:solidFill>
              <a:schemeClr val="accent1">
                <a:lumMod val="60000"/>
              </a:schemeClr>
            </a:solidFill>
            <a:ln>
              <a:noFill/>
            </a:ln>
            <a:effectLst/>
          </c:spPr>
          <c:invertIfNegative val="0"/>
          <c:val>
            <c:numRef>
              <c:f>Sheet1!$H$8</c:f>
              <c:numCache>
                <c:formatCode>General</c:formatCode>
                <c:ptCount val="1"/>
                <c:pt idx="0">
                  <c:v>0.2</c:v>
                </c:pt>
              </c:numCache>
            </c:numRef>
          </c:val>
          <c:extLst>
            <c:ext xmlns:c16="http://schemas.microsoft.com/office/drawing/2014/chart" uri="{C3380CC4-5D6E-409C-BE32-E72D297353CC}">
              <c16:uniqueId val="{00000006-6096-4DF5-A02D-4895CC3804AA}"/>
            </c:ext>
          </c:extLst>
        </c:ser>
        <c:ser>
          <c:idx val="7"/>
          <c:order val="7"/>
          <c:tx>
            <c:strRef>
              <c:f>Sheet1!$G$9</c:f>
              <c:strCache>
                <c:ptCount val="1"/>
                <c:pt idx="0">
                  <c:v>Region 8</c:v>
                </c:pt>
              </c:strCache>
            </c:strRef>
          </c:tx>
          <c:spPr>
            <a:solidFill>
              <a:schemeClr val="accent2">
                <a:lumMod val="60000"/>
              </a:schemeClr>
            </a:solidFill>
            <a:ln>
              <a:noFill/>
            </a:ln>
            <a:effectLst/>
          </c:spPr>
          <c:invertIfNegative val="0"/>
          <c:val>
            <c:numRef>
              <c:f>Sheet1!$H$9</c:f>
              <c:numCache>
                <c:formatCode>General</c:formatCode>
                <c:ptCount val="1"/>
                <c:pt idx="0">
                  <c:v>0.05</c:v>
                </c:pt>
              </c:numCache>
            </c:numRef>
          </c:val>
          <c:extLst>
            <c:ext xmlns:c16="http://schemas.microsoft.com/office/drawing/2014/chart" uri="{C3380CC4-5D6E-409C-BE32-E72D297353CC}">
              <c16:uniqueId val="{00000007-6096-4DF5-A02D-4895CC3804AA}"/>
            </c:ext>
          </c:extLst>
        </c:ser>
        <c:ser>
          <c:idx val="8"/>
          <c:order val="8"/>
          <c:tx>
            <c:strRef>
              <c:f>Sheet1!$G$10</c:f>
              <c:strCache>
                <c:ptCount val="1"/>
                <c:pt idx="0">
                  <c:v>Region 9</c:v>
                </c:pt>
              </c:strCache>
            </c:strRef>
          </c:tx>
          <c:spPr>
            <a:solidFill>
              <a:schemeClr val="accent3">
                <a:lumMod val="60000"/>
              </a:schemeClr>
            </a:solidFill>
            <a:ln>
              <a:noFill/>
            </a:ln>
            <a:effectLst/>
          </c:spPr>
          <c:invertIfNegative val="0"/>
          <c:val>
            <c:numRef>
              <c:f>Sheet1!$H$10</c:f>
              <c:numCache>
                <c:formatCode>General</c:formatCode>
                <c:ptCount val="1"/>
                <c:pt idx="0">
                  <c:v>0.05</c:v>
                </c:pt>
              </c:numCache>
            </c:numRef>
          </c:val>
          <c:extLst>
            <c:ext xmlns:c16="http://schemas.microsoft.com/office/drawing/2014/chart" uri="{C3380CC4-5D6E-409C-BE32-E72D297353CC}">
              <c16:uniqueId val="{00000008-6096-4DF5-A02D-4895CC3804AA}"/>
            </c:ext>
          </c:extLst>
        </c:ser>
        <c:ser>
          <c:idx val="9"/>
          <c:order val="9"/>
          <c:tx>
            <c:strRef>
              <c:f>Sheet1!$G$11</c:f>
              <c:strCache>
                <c:ptCount val="1"/>
                <c:pt idx="0">
                  <c:v>Region 10</c:v>
                </c:pt>
              </c:strCache>
            </c:strRef>
          </c:tx>
          <c:spPr>
            <a:solidFill>
              <a:schemeClr val="accent4">
                <a:lumMod val="60000"/>
              </a:schemeClr>
            </a:solidFill>
            <a:ln>
              <a:noFill/>
            </a:ln>
            <a:effectLst/>
          </c:spPr>
          <c:invertIfNegative val="0"/>
          <c:val>
            <c:numRef>
              <c:f>Sheet1!$H$11</c:f>
              <c:numCache>
                <c:formatCode>General</c:formatCode>
                <c:ptCount val="1"/>
                <c:pt idx="0">
                  <c:v>0.1</c:v>
                </c:pt>
              </c:numCache>
            </c:numRef>
          </c:val>
          <c:extLst>
            <c:ext xmlns:c16="http://schemas.microsoft.com/office/drawing/2014/chart" uri="{C3380CC4-5D6E-409C-BE32-E72D297353CC}">
              <c16:uniqueId val="{00000009-6096-4DF5-A02D-4895CC3804AA}"/>
            </c:ext>
          </c:extLst>
        </c:ser>
        <c:dLbls>
          <c:showLegendKey val="0"/>
          <c:showVal val="0"/>
          <c:showCatName val="0"/>
          <c:showSerName val="0"/>
          <c:showPercent val="0"/>
          <c:showBubbleSize val="0"/>
        </c:dLbls>
        <c:gapWidth val="55"/>
        <c:overlap val="100"/>
        <c:axId val="440561952"/>
        <c:axId val="440560640"/>
      </c:barChart>
      <c:catAx>
        <c:axId val="440561952"/>
        <c:scaling>
          <c:orientation val="minMax"/>
        </c:scaling>
        <c:delete val="1"/>
        <c:axPos val="b"/>
        <c:numFmt formatCode="General" sourceLinked="1"/>
        <c:majorTickMark val="none"/>
        <c:minorTickMark val="none"/>
        <c:tickLblPos val="nextTo"/>
        <c:crossAx val="440560640"/>
        <c:crosses val="autoZero"/>
        <c:auto val="1"/>
        <c:lblAlgn val="ctr"/>
        <c:lblOffset val="100"/>
        <c:noMultiLvlLbl val="0"/>
      </c:catAx>
      <c:valAx>
        <c:axId val="440560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Sulfate Contribution (</a:t>
                </a:r>
                <a:r>
                  <a:rPr lang="en-US" dirty="0" err="1"/>
                  <a:t>ug</a:t>
                </a:r>
                <a:r>
                  <a:rPr lang="en-US" dirty="0"/>
                  <a:t>/m3)</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5619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Sulfate Contributions by Fuel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[Graphs_forConceptual_Framework_SA.xlsx]Sheet1!$I$2</c:f>
              <c:strCache>
                <c:ptCount val="1"/>
                <c:pt idx="0">
                  <c:v>Coal</c:v>
                </c:pt>
              </c:strCache>
            </c:strRef>
          </c:tx>
          <c:spPr>
            <a:solidFill>
              <a:schemeClr val="accent1"/>
            </a:solidFill>
            <a:ln>
              <a:noFill/>
            </a:ln>
            <a:effectLst/>
          </c:spPr>
          <c:invertIfNegative val="0"/>
          <c:val>
            <c:numRef>
              <c:f>[Graphs_forConceptual_Framework_SA.xlsx]Sheet1!$J$2</c:f>
              <c:numCache>
                <c:formatCode>General</c:formatCode>
                <c:ptCount val="1"/>
                <c:pt idx="0">
                  <c:v>1.9</c:v>
                </c:pt>
              </c:numCache>
            </c:numRef>
          </c:val>
          <c:extLst>
            <c:ext xmlns:c16="http://schemas.microsoft.com/office/drawing/2014/chart" uri="{C3380CC4-5D6E-409C-BE32-E72D297353CC}">
              <c16:uniqueId val="{00000000-C2E5-4A59-8386-3622A52A78FF}"/>
            </c:ext>
          </c:extLst>
        </c:ser>
        <c:ser>
          <c:idx val="1"/>
          <c:order val="1"/>
          <c:tx>
            <c:strRef>
              <c:f>[Graphs_forConceptual_Framework_SA.xlsx]Sheet1!$I$3</c:f>
              <c:strCache>
                <c:ptCount val="1"/>
                <c:pt idx="0">
                  <c:v>Gas</c:v>
                </c:pt>
              </c:strCache>
            </c:strRef>
          </c:tx>
          <c:spPr>
            <a:solidFill>
              <a:schemeClr val="accent2"/>
            </a:solidFill>
            <a:ln>
              <a:noFill/>
            </a:ln>
            <a:effectLst/>
          </c:spPr>
          <c:invertIfNegative val="0"/>
          <c:val>
            <c:numRef>
              <c:f>[Graphs_forConceptual_Framework_SA.xlsx]Sheet1!$J$3</c:f>
              <c:numCache>
                <c:formatCode>General</c:formatCode>
                <c:ptCount val="1"/>
                <c:pt idx="0">
                  <c:v>0.1</c:v>
                </c:pt>
              </c:numCache>
            </c:numRef>
          </c:val>
          <c:extLst>
            <c:ext xmlns:c16="http://schemas.microsoft.com/office/drawing/2014/chart" uri="{C3380CC4-5D6E-409C-BE32-E72D297353CC}">
              <c16:uniqueId val="{00000001-C2E5-4A59-8386-3622A52A78FF}"/>
            </c:ext>
          </c:extLst>
        </c:ser>
        <c:ser>
          <c:idx val="2"/>
          <c:order val="2"/>
          <c:tx>
            <c:strRef>
              <c:f>[Graphs_forConceptual_Framework_SA.xlsx]Sheet1!$I$4</c:f>
              <c:strCache>
                <c:ptCount val="1"/>
                <c:pt idx="0">
                  <c:v>Other</c:v>
                </c:pt>
              </c:strCache>
            </c:strRef>
          </c:tx>
          <c:spPr>
            <a:solidFill>
              <a:schemeClr val="accent3"/>
            </a:solidFill>
            <a:ln>
              <a:noFill/>
            </a:ln>
            <a:effectLst/>
          </c:spPr>
          <c:invertIfNegative val="0"/>
          <c:val>
            <c:numRef>
              <c:f>[Graphs_forConceptual_Framework_SA.xlsx]Sheet1!$J$4</c:f>
              <c:numCache>
                <c:formatCode>General</c:formatCode>
                <c:ptCount val="1"/>
                <c:pt idx="0">
                  <c:v>0.1</c:v>
                </c:pt>
              </c:numCache>
            </c:numRef>
          </c:val>
          <c:extLst>
            <c:ext xmlns:c16="http://schemas.microsoft.com/office/drawing/2014/chart" uri="{C3380CC4-5D6E-409C-BE32-E72D297353CC}">
              <c16:uniqueId val="{00000002-C2E5-4A59-8386-3622A52A78FF}"/>
            </c:ext>
          </c:extLst>
        </c:ser>
        <c:dLbls>
          <c:showLegendKey val="0"/>
          <c:showVal val="0"/>
          <c:showCatName val="0"/>
          <c:showSerName val="0"/>
          <c:showPercent val="0"/>
          <c:showBubbleSize val="0"/>
        </c:dLbls>
        <c:gapWidth val="300"/>
        <c:overlap val="100"/>
        <c:serLines>
          <c:spPr>
            <a:ln w="9525" cap="flat" cmpd="sng" algn="ctr">
              <a:solidFill>
                <a:schemeClr val="tx1">
                  <a:lumMod val="35000"/>
                  <a:lumOff val="65000"/>
                </a:schemeClr>
              </a:solidFill>
              <a:round/>
            </a:ln>
            <a:effectLst/>
          </c:spPr>
        </c:serLines>
        <c:axId val="440561952"/>
        <c:axId val="440560640"/>
      </c:barChart>
      <c:catAx>
        <c:axId val="440561952"/>
        <c:scaling>
          <c:orientation val="minMax"/>
        </c:scaling>
        <c:delete val="1"/>
        <c:axPos val="b"/>
        <c:numFmt formatCode="General" sourceLinked="1"/>
        <c:majorTickMark val="none"/>
        <c:minorTickMark val="none"/>
        <c:tickLblPos val="nextTo"/>
        <c:crossAx val="440560640"/>
        <c:crosses val="autoZero"/>
        <c:auto val="1"/>
        <c:lblAlgn val="ctr"/>
        <c:lblOffset val="100"/>
        <c:noMultiLvlLbl val="0"/>
      </c:catAx>
      <c:valAx>
        <c:axId val="44056064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Sulfate Contributions (</a:t>
                </a:r>
                <a:r>
                  <a:rPr lang="en-US" dirty="0" err="1"/>
                  <a:t>ug</a:t>
                </a:r>
                <a:r>
                  <a:rPr lang="en-US" dirty="0"/>
                  <a:t>/m3)</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5619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BCE7D-8B73-4ADB-9487-8D272100A389}" type="datetimeFigureOut">
              <a:rPr lang="en-US" smtClean="0"/>
              <a:t>2021-04-02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91F268-54D9-4311-B6D4-89510F47E41D}" type="slidenum">
              <a:rPr lang="en-US" smtClean="0"/>
              <a:t>‹#›</a:t>
            </a:fld>
            <a:endParaRPr lang="en-US"/>
          </a:p>
        </p:txBody>
      </p:sp>
    </p:spTree>
    <p:extLst>
      <p:ext uri="{BB962C8B-B14F-4D97-AF65-F5344CB8AC3E}">
        <p14:creationId xmlns:p14="http://schemas.microsoft.com/office/powerpoint/2010/main" val="227397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31EB7-F50C-4157-98C8-A498117306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1C32-B661-47C8-99CD-D05597DC2C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4437E8-99CA-41AE-91EC-A3342E100F82}"/>
              </a:ext>
            </a:extLst>
          </p:cNvPr>
          <p:cNvSpPr>
            <a:spLocks noGrp="1"/>
          </p:cNvSpPr>
          <p:nvPr>
            <p:ph type="dt" sz="half" idx="10"/>
          </p:nvPr>
        </p:nvSpPr>
        <p:spPr/>
        <p:txBody>
          <a:bodyPr/>
          <a:lstStyle/>
          <a:p>
            <a:fld id="{BD3B9FB0-DEB0-4D11-920B-7F2941910C81}" type="datetime1">
              <a:rPr lang="en-US" smtClean="0"/>
              <a:t>2021-04-02</a:t>
            </a:fld>
            <a:endParaRPr lang="en-US"/>
          </a:p>
        </p:txBody>
      </p:sp>
      <p:sp>
        <p:nvSpPr>
          <p:cNvPr id="5" name="Footer Placeholder 4">
            <a:extLst>
              <a:ext uri="{FF2B5EF4-FFF2-40B4-BE49-F238E27FC236}">
                <a16:creationId xmlns:a16="http://schemas.microsoft.com/office/drawing/2014/main" id="{4E8B2BC7-D191-4CA6-8B89-20C22AA48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10B1F-76A0-4601-9A8A-AAF899245257}"/>
              </a:ext>
            </a:extLst>
          </p:cNvPr>
          <p:cNvSpPr>
            <a:spLocks noGrp="1"/>
          </p:cNvSpPr>
          <p:nvPr>
            <p:ph type="sldNum" sz="quarter" idx="12"/>
          </p:nvPr>
        </p:nvSpPr>
        <p:spPr/>
        <p:txBody>
          <a:bodyPr/>
          <a:lstStyle/>
          <a:p>
            <a:fld id="{0438491A-9DCF-49B8-A5A8-483AE643DB07}" type="slidenum">
              <a:rPr lang="en-US" smtClean="0"/>
              <a:t>‹#›</a:t>
            </a:fld>
            <a:endParaRPr lang="en-US"/>
          </a:p>
        </p:txBody>
      </p:sp>
    </p:spTree>
    <p:extLst>
      <p:ext uri="{BB962C8B-B14F-4D97-AF65-F5344CB8AC3E}">
        <p14:creationId xmlns:p14="http://schemas.microsoft.com/office/powerpoint/2010/main" val="2701423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340EB-E407-45A8-BB43-4EA9D93D8A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AD1614-68F6-4F56-A954-6733B7E980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743D44-BD85-4696-B71B-4D32310CA361}"/>
              </a:ext>
            </a:extLst>
          </p:cNvPr>
          <p:cNvSpPr>
            <a:spLocks noGrp="1"/>
          </p:cNvSpPr>
          <p:nvPr>
            <p:ph type="dt" sz="half" idx="10"/>
          </p:nvPr>
        </p:nvSpPr>
        <p:spPr/>
        <p:txBody>
          <a:bodyPr/>
          <a:lstStyle/>
          <a:p>
            <a:fld id="{25AAA5C1-1009-40EF-90B2-C23E90130181}" type="datetime1">
              <a:rPr lang="en-US" smtClean="0"/>
              <a:t>2021-04-02</a:t>
            </a:fld>
            <a:endParaRPr lang="en-US"/>
          </a:p>
        </p:txBody>
      </p:sp>
      <p:sp>
        <p:nvSpPr>
          <p:cNvPr id="5" name="Footer Placeholder 4">
            <a:extLst>
              <a:ext uri="{FF2B5EF4-FFF2-40B4-BE49-F238E27FC236}">
                <a16:creationId xmlns:a16="http://schemas.microsoft.com/office/drawing/2014/main" id="{A2E8D939-CECA-4A56-83EF-6F93FDC17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C6458-2B70-4B07-8FAF-6938278AD70C}"/>
              </a:ext>
            </a:extLst>
          </p:cNvPr>
          <p:cNvSpPr>
            <a:spLocks noGrp="1"/>
          </p:cNvSpPr>
          <p:nvPr>
            <p:ph type="sldNum" sz="quarter" idx="12"/>
          </p:nvPr>
        </p:nvSpPr>
        <p:spPr/>
        <p:txBody>
          <a:bodyPr/>
          <a:lstStyle/>
          <a:p>
            <a:fld id="{0438491A-9DCF-49B8-A5A8-483AE643DB07}" type="slidenum">
              <a:rPr lang="en-US" smtClean="0"/>
              <a:t>‹#›</a:t>
            </a:fld>
            <a:endParaRPr lang="en-US"/>
          </a:p>
        </p:txBody>
      </p:sp>
    </p:spTree>
    <p:extLst>
      <p:ext uri="{BB962C8B-B14F-4D97-AF65-F5344CB8AC3E}">
        <p14:creationId xmlns:p14="http://schemas.microsoft.com/office/powerpoint/2010/main" val="2373148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868169-83DE-4291-B284-89D7ACB26E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CB144B-8721-4D39-858B-D06166EEB2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A9C9C-43F2-49D4-A9C2-5D6D0AAEB301}"/>
              </a:ext>
            </a:extLst>
          </p:cNvPr>
          <p:cNvSpPr>
            <a:spLocks noGrp="1"/>
          </p:cNvSpPr>
          <p:nvPr>
            <p:ph type="dt" sz="half" idx="10"/>
          </p:nvPr>
        </p:nvSpPr>
        <p:spPr/>
        <p:txBody>
          <a:bodyPr/>
          <a:lstStyle/>
          <a:p>
            <a:fld id="{F85E8C39-ADC2-4159-BFA4-3CD54BF2C8EA}" type="datetime1">
              <a:rPr lang="en-US" smtClean="0"/>
              <a:t>2021-04-02</a:t>
            </a:fld>
            <a:endParaRPr lang="en-US"/>
          </a:p>
        </p:txBody>
      </p:sp>
      <p:sp>
        <p:nvSpPr>
          <p:cNvPr id="5" name="Footer Placeholder 4">
            <a:extLst>
              <a:ext uri="{FF2B5EF4-FFF2-40B4-BE49-F238E27FC236}">
                <a16:creationId xmlns:a16="http://schemas.microsoft.com/office/drawing/2014/main" id="{F78664B5-14B5-4932-A478-FA87FB7E5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B8118-87D2-4A5E-82EF-1F1F8F0C2345}"/>
              </a:ext>
            </a:extLst>
          </p:cNvPr>
          <p:cNvSpPr>
            <a:spLocks noGrp="1"/>
          </p:cNvSpPr>
          <p:nvPr>
            <p:ph type="sldNum" sz="quarter" idx="12"/>
          </p:nvPr>
        </p:nvSpPr>
        <p:spPr/>
        <p:txBody>
          <a:bodyPr/>
          <a:lstStyle/>
          <a:p>
            <a:fld id="{0438491A-9DCF-49B8-A5A8-483AE643DB07}" type="slidenum">
              <a:rPr lang="en-US" smtClean="0"/>
              <a:t>‹#›</a:t>
            </a:fld>
            <a:endParaRPr lang="en-US"/>
          </a:p>
        </p:txBody>
      </p:sp>
    </p:spTree>
    <p:extLst>
      <p:ext uri="{BB962C8B-B14F-4D97-AF65-F5344CB8AC3E}">
        <p14:creationId xmlns:p14="http://schemas.microsoft.com/office/powerpoint/2010/main" val="388956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2F004E-2A23-4F24-B2CC-CCE805550C41}" type="datetime1">
              <a:rPr lang="en-US" smtClean="0"/>
              <a:t>2021-04-02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60936-3B91-4F66-A80C-6693B2CAB5B6}" type="slidenum">
              <a:rPr lang="en-US" smtClean="0"/>
              <a:t>‹#›</a:t>
            </a:fld>
            <a:endParaRPr lang="en-US"/>
          </a:p>
        </p:txBody>
      </p:sp>
    </p:spTree>
    <p:extLst>
      <p:ext uri="{BB962C8B-B14F-4D97-AF65-F5344CB8AC3E}">
        <p14:creationId xmlns:p14="http://schemas.microsoft.com/office/powerpoint/2010/main" val="868930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805D17-2CE5-414F-A8C8-E78C1861788C}" type="datetime1">
              <a:rPr lang="en-US" smtClean="0"/>
              <a:t>2021-04-02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60936-3B91-4F66-A80C-6693B2CAB5B6}" type="slidenum">
              <a:rPr lang="en-US" smtClean="0"/>
              <a:t>‹#›</a:t>
            </a:fld>
            <a:endParaRPr lang="en-US"/>
          </a:p>
        </p:txBody>
      </p:sp>
    </p:spTree>
    <p:extLst>
      <p:ext uri="{BB962C8B-B14F-4D97-AF65-F5344CB8AC3E}">
        <p14:creationId xmlns:p14="http://schemas.microsoft.com/office/powerpoint/2010/main" val="2902585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7E8059-BB9F-48BF-9305-DF6B612F6CE7}" type="datetime1">
              <a:rPr lang="en-US" smtClean="0"/>
              <a:t>2021-04-02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60936-3B91-4F66-A80C-6693B2CAB5B6}" type="slidenum">
              <a:rPr lang="en-US" smtClean="0"/>
              <a:t>‹#›</a:t>
            </a:fld>
            <a:endParaRPr lang="en-US"/>
          </a:p>
        </p:txBody>
      </p:sp>
    </p:spTree>
    <p:extLst>
      <p:ext uri="{BB962C8B-B14F-4D97-AF65-F5344CB8AC3E}">
        <p14:creationId xmlns:p14="http://schemas.microsoft.com/office/powerpoint/2010/main" val="85425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21A28E-B4DF-4C74-8814-4D56D3A26229}" type="datetime1">
              <a:rPr lang="en-US" smtClean="0"/>
              <a:t>2021-04-02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60936-3B91-4F66-A80C-6693B2CAB5B6}" type="slidenum">
              <a:rPr lang="en-US" smtClean="0"/>
              <a:t>‹#›</a:t>
            </a:fld>
            <a:endParaRPr lang="en-US"/>
          </a:p>
        </p:txBody>
      </p:sp>
    </p:spTree>
    <p:extLst>
      <p:ext uri="{BB962C8B-B14F-4D97-AF65-F5344CB8AC3E}">
        <p14:creationId xmlns:p14="http://schemas.microsoft.com/office/powerpoint/2010/main" val="2716901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86C149-2646-4AEE-813F-E47EBBE6A021}" type="datetime1">
              <a:rPr lang="en-US" smtClean="0"/>
              <a:t>2021-04-02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060936-3B91-4F66-A80C-6693B2CAB5B6}" type="slidenum">
              <a:rPr lang="en-US" smtClean="0"/>
              <a:t>‹#›</a:t>
            </a:fld>
            <a:endParaRPr lang="en-US"/>
          </a:p>
        </p:txBody>
      </p:sp>
    </p:spTree>
    <p:extLst>
      <p:ext uri="{BB962C8B-B14F-4D97-AF65-F5344CB8AC3E}">
        <p14:creationId xmlns:p14="http://schemas.microsoft.com/office/powerpoint/2010/main" val="3029541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3F27EA-C78A-4117-B1B4-3B1EDE2AFAF5}" type="datetime1">
              <a:rPr lang="en-US" smtClean="0"/>
              <a:t>2021-04-02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060936-3B91-4F66-A80C-6693B2CAB5B6}" type="slidenum">
              <a:rPr lang="en-US" smtClean="0"/>
              <a:t>‹#›</a:t>
            </a:fld>
            <a:endParaRPr lang="en-US"/>
          </a:p>
        </p:txBody>
      </p:sp>
    </p:spTree>
    <p:extLst>
      <p:ext uri="{BB962C8B-B14F-4D97-AF65-F5344CB8AC3E}">
        <p14:creationId xmlns:p14="http://schemas.microsoft.com/office/powerpoint/2010/main" val="4193274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E4F852-CB8F-4FF9-AEE0-702AF1E69F15}" type="datetime1">
              <a:rPr lang="en-US" smtClean="0"/>
              <a:t>2021-04-02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060936-3B91-4F66-A80C-6693B2CAB5B6}" type="slidenum">
              <a:rPr lang="en-US" smtClean="0"/>
              <a:t>‹#›</a:t>
            </a:fld>
            <a:endParaRPr lang="en-US"/>
          </a:p>
        </p:txBody>
      </p:sp>
    </p:spTree>
    <p:extLst>
      <p:ext uri="{BB962C8B-B14F-4D97-AF65-F5344CB8AC3E}">
        <p14:creationId xmlns:p14="http://schemas.microsoft.com/office/powerpoint/2010/main" val="2332199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6637B0-73D7-4DBE-82AD-9C311F81F137}" type="datetime1">
              <a:rPr lang="en-US" smtClean="0"/>
              <a:t>2021-04-02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60936-3B91-4F66-A80C-6693B2CAB5B6}" type="slidenum">
              <a:rPr lang="en-US" smtClean="0"/>
              <a:t>‹#›</a:t>
            </a:fld>
            <a:endParaRPr lang="en-US"/>
          </a:p>
        </p:txBody>
      </p:sp>
    </p:spTree>
    <p:extLst>
      <p:ext uri="{BB962C8B-B14F-4D97-AF65-F5344CB8AC3E}">
        <p14:creationId xmlns:p14="http://schemas.microsoft.com/office/powerpoint/2010/main" val="1009102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7AB2-A813-49C5-961D-E652FD6984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320F34-CC41-4069-8395-D9A1AB1226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83341-57F3-4B30-935B-BF8934538D2F}"/>
              </a:ext>
            </a:extLst>
          </p:cNvPr>
          <p:cNvSpPr>
            <a:spLocks noGrp="1"/>
          </p:cNvSpPr>
          <p:nvPr>
            <p:ph type="dt" sz="half" idx="10"/>
          </p:nvPr>
        </p:nvSpPr>
        <p:spPr/>
        <p:txBody>
          <a:bodyPr/>
          <a:lstStyle/>
          <a:p>
            <a:fld id="{8874B420-D207-4569-8A2C-7B4C3D3F2A00}" type="datetime1">
              <a:rPr lang="en-US" smtClean="0"/>
              <a:t>2021-04-02</a:t>
            </a:fld>
            <a:endParaRPr lang="en-US"/>
          </a:p>
        </p:txBody>
      </p:sp>
      <p:sp>
        <p:nvSpPr>
          <p:cNvPr id="5" name="Footer Placeholder 4">
            <a:extLst>
              <a:ext uri="{FF2B5EF4-FFF2-40B4-BE49-F238E27FC236}">
                <a16:creationId xmlns:a16="http://schemas.microsoft.com/office/drawing/2014/main" id="{A2B73C80-C26E-472D-A90F-66721291D3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A5364-0382-4728-89A4-793CAF6A8514}"/>
              </a:ext>
            </a:extLst>
          </p:cNvPr>
          <p:cNvSpPr>
            <a:spLocks noGrp="1"/>
          </p:cNvSpPr>
          <p:nvPr>
            <p:ph type="sldNum" sz="quarter" idx="12"/>
          </p:nvPr>
        </p:nvSpPr>
        <p:spPr/>
        <p:txBody>
          <a:bodyPr/>
          <a:lstStyle/>
          <a:p>
            <a:fld id="{0438491A-9DCF-49B8-A5A8-483AE643DB07}" type="slidenum">
              <a:rPr lang="en-US" smtClean="0"/>
              <a:t>‹#›</a:t>
            </a:fld>
            <a:endParaRPr lang="en-US"/>
          </a:p>
        </p:txBody>
      </p:sp>
    </p:spTree>
    <p:extLst>
      <p:ext uri="{BB962C8B-B14F-4D97-AF65-F5344CB8AC3E}">
        <p14:creationId xmlns:p14="http://schemas.microsoft.com/office/powerpoint/2010/main" val="4123613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B20F99-9C1D-4733-9744-462ED3788C6C}" type="datetime1">
              <a:rPr lang="en-US" smtClean="0"/>
              <a:t>2021-04-02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60936-3B91-4F66-A80C-6693B2CAB5B6}" type="slidenum">
              <a:rPr lang="en-US" smtClean="0"/>
              <a:t>‹#›</a:t>
            </a:fld>
            <a:endParaRPr lang="en-US"/>
          </a:p>
        </p:txBody>
      </p:sp>
    </p:spTree>
    <p:extLst>
      <p:ext uri="{BB962C8B-B14F-4D97-AF65-F5344CB8AC3E}">
        <p14:creationId xmlns:p14="http://schemas.microsoft.com/office/powerpoint/2010/main" val="634997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E72FB1-C774-4F7F-8C8B-D2E6578FCE14}" type="datetime1">
              <a:rPr lang="en-US" smtClean="0"/>
              <a:t>2021-04-02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60936-3B91-4F66-A80C-6693B2CAB5B6}" type="slidenum">
              <a:rPr lang="en-US" smtClean="0"/>
              <a:t>‹#›</a:t>
            </a:fld>
            <a:endParaRPr lang="en-US"/>
          </a:p>
        </p:txBody>
      </p:sp>
    </p:spTree>
    <p:extLst>
      <p:ext uri="{BB962C8B-B14F-4D97-AF65-F5344CB8AC3E}">
        <p14:creationId xmlns:p14="http://schemas.microsoft.com/office/powerpoint/2010/main" val="1885225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0E4A48-7DDC-4F17-BF67-6E1A3B8E206A}" type="datetime1">
              <a:rPr lang="en-US" smtClean="0"/>
              <a:t>2021-04-02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60936-3B91-4F66-A80C-6693B2CAB5B6}" type="slidenum">
              <a:rPr lang="en-US" smtClean="0"/>
              <a:t>‹#›</a:t>
            </a:fld>
            <a:endParaRPr lang="en-US"/>
          </a:p>
        </p:txBody>
      </p:sp>
    </p:spTree>
    <p:extLst>
      <p:ext uri="{BB962C8B-B14F-4D97-AF65-F5344CB8AC3E}">
        <p14:creationId xmlns:p14="http://schemas.microsoft.com/office/powerpoint/2010/main" val="2280096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0B57-EFFE-4302-8347-44FE94F6CA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B8536A-1155-4438-9962-EC49CBD72A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2068CE-E4B9-4615-A2A4-64762E15B878}"/>
              </a:ext>
            </a:extLst>
          </p:cNvPr>
          <p:cNvSpPr>
            <a:spLocks noGrp="1"/>
          </p:cNvSpPr>
          <p:nvPr>
            <p:ph type="dt" sz="half" idx="10"/>
          </p:nvPr>
        </p:nvSpPr>
        <p:spPr/>
        <p:txBody>
          <a:bodyPr/>
          <a:lstStyle/>
          <a:p>
            <a:fld id="{909AD935-FA5C-4897-8422-A922CFF56F36}" type="datetime1">
              <a:rPr lang="en-US" smtClean="0"/>
              <a:t>2021-04-02</a:t>
            </a:fld>
            <a:endParaRPr lang="en-US"/>
          </a:p>
        </p:txBody>
      </p:sp>
      <p:sp>
        <p:nvSpPr>
          <p:cNvPr id="5" name="Footer Placeholder 4">
            <a:extLst>
              <a:ext uri="{FF2B5EF4-FFF2-40B4-BE49-F238E27FC236}">
                <a16:creationId xmlns:a16="http://schemas.microsoft.com/office/drawing/2014/main" id="{7EEFD61D-0C84-4C6A-A06D-53B979303F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C4F1EE-EDC1-46EB-A32E-B9736F4ACC47}"/>
              </a:ext>
            </a:extLst>
          </p:cNvPr>
          <p:cNvSpPr>
            <a:spLocks noGrp="1"/>
          </p:cNvSpPr>
          <p:nvPr>
            <p:ph type="sldNum" sz="quarter" idx="12"/>
          </p:nvPr>
        </p:nvSpPr>
        <p:spPr/>
        <p:txBody>
          <a:bodyPr/>
          <a:lstStyle/>
          <a:p>
            <a:fld id="{0438491A-9DCF-49B8-A5A8-483AE643DB07}" type="slidenum">
              <a:rPr lang="en-US" smtClean="0"/>
              <a:t>‹#›</a:t>
            </a:fld>
            <a:endParaRPr lang="en-US"/>
          </a:p>
        </p:txBody>
      </p:sp>
    </p:spTree>
    <p:extLst>
      <p:ext uri="{BB962C8B-B14F-4D97-AF65-F5344CB8AC3E}">
        <p14:creationId xmlns:p14="http://schemas.microsoft.com/office/powerpoint/2010/main" val="2558067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962B-B368-43E6-8B73-80D65D507E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817032-8A02-40EB-B4DF-F04A40A742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21AD81-7FE2-4EB3-85BF-DB6ECD0714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649EC-D6C7-4B32-ABF8-C17A17F582FF}"/>
              </a:ext>
            </a:extLst>
          </p:cNvPr>
          <p:cNvSpPr>
            <a:spLocks noGrp="1"/>
          </p:cNvSpPr>
          <p:nvPr>
            <p:ph type="dt" sz="half" idx="10"/>
          </p:nvPr>
        </p:nvSpPr>
        <p:spPr/>
        <p:txBody>
          <a:bodyPr/>
          <a:lstStyle/>
          <a:p>
            <a:fld id="{35E02392-9013-4F71-AF16-E45458736EDB}" type="datetime1">
              <a:rPr lang="en-US" smtClean="0"/>
              <a:t>2021-04-02</a:t>
            </a:fld>
            <a:endParaRPr lang="en-US"/>
          </a:p>
        </p:txBody>
      </p:sp>
      <p:sp>
        <p:nvSpPr>
          <p:cNvPr id="6" name="Footer Placeholder 5">
            <a:extLst>
              <a:ext uri="{FF2B5EF4-FFF2-40B4-BE49-F238E27FC236}">
                <a16:creationId xmlns:a16="http://schemas.microsoft.com/office/drawing/2014/main" id="{DC2D92CA-B4A8-4475-A6AF-DAD27419C8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E3CE39-FA95-48C1-A4F2-A84E48F53ED9}"/>
              </a:ext>
            </a:extLst>
          </p:cNvPr>
          <p:cNvSpPr>
            <a:spLocks noGrp="1"/>
          </p:cNvSpPr>
          <p:nvPr>
            <p:ph type="sldNum" sz="quarter" idx="12"/>
          </p:nvPr>
        </p:nvSpPr>
        <p:spPr/>
        <p:txBody>
          <a:bodyPr/>
          <a:lstStyle/>
          <a:p>
            <a:fld id="{0438491A-9DCF-49B8-A5A8-483AE643DB07}" type="slidenum">
              <a:rPr lang="en-US" smtClean="0"/>
              <a:t>‹#›</a:t>
            </a:fld>
            <a:endParaRPr lang="en-US"/>
          </a:p>
        </p:txBody>
      </p:sp>
    </p:spTree>
    <p:extLst>
      <p:ext uri="{BB962C8B-B14F-4D97-AF65-F5344CB8AC3E}">
        <p14:creationId xmlns:p14="http://schemas.microsoft.com/office/powerpoint/2010/main" val="3027896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6AFAA-4D10-4C21-BCC7-5160A53BC4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5DD51B-224D-4114-87E8-0D7DCB65C8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31BAD7-DC28-48C2-9345-6E56E1FC83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9690E7-35A3-4FEF-9902-61FF6AAA98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9E89DD-FABD-4A8A-8525-ED5F4A427F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C2430C-1EEC-44B2-B50B-AF717B4FF4A9}"/>
              </a:ext>
            </a:extLst>
          </p:cNvPr>
          <p:cNvSpPr>
            <a:spLocks noGrp="1"/>
          </p:cNvSpPr>
          <p:nvPr>
            <p:ph type="dt" sz="half" idx="10"/>
          </p:nvPr>
        </p:nvSpPr>
        <p:spPr/>
        <p:txBody>
          <a:bodyPr/>
          <a:lstStyle/>
          <a:p>
            <a:fld id="{A0C40C54-987E-4F7A-99CC-70FA38E6C3EA}" type="datetime1">
              <a:rPr lang="en-US" smtClean="0"/>
              <a:t>2021-04-02</a:t>
            </a:fld>
            <a:endParaRPr lang="en-US"/>
          </a:p>
        </p:txBody>
      </p:sp>
      <p:sp>
        <p:nvSpPr>
          <p:cNvPr id="8" name="Footer Placeholder 7">
            <a:extLst>
              <a:ext uri="{FF2B5EF4-FFF2-40B4-BE49-F238E27FC236}">
                <a16:creationId xmlns:a16="http://schemas.microsoft.com/office/drawing/2014/main" id="{1086FB70-91DA-40F6-AE66-0F33D47D68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615E2-506E-4ADC-8329-0054E60FE025}"/>
              </a:ext>
            </a:extLst>
          </p:cNvPr>
          <p:cNvSpPr>
            <a:spLocks noGrp="1"/>
          </p:cNvSpPr>
          <p:nvPr>
            <p:ph type="sldNum" sz="quarter" idx="12"/>
          </p:nvPr>
        </p:nvSpPr>
        <p:spPr/>
        <p:txBody>
          <a:bodyPr/>
          <a:lstStyle/>
          <a:p>
            <a:fld id="{0438491A-9DCF-49B8-A5A8-483AE643DB07}" type="slidenum">
              <a:rPr lang="en-US" smtClean="0"/>
              <a:t>‹#›</a:t>
            </a:fld>
            <a:endParaRPr lang="en-US"/>
          </a:p>
        </p:txBody>
      </p:sp>
    </p:spTree>
    <p:extLst>
      <p:ext uri="{BB962C8B-B14F-4D97-AF65-F5344CB8AC3E}">
        <p14:creationId xmlns:p14="http://schemas.microsoft.com/office/powerpoint/2010/main" val="101447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B4BF-952F-4D3A-8532-D8B9EA8578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EAB39D-015D-4C85-B695-164BCFCC8E1F}"/>
              </a:ext>
            </a:extLst>
          </p:cNvPr>
          <p:cNvSpPr>
            <a:spLocks noGrp="1"/>
          </p:cNvSpPr>
          <p:nvPr>
            <p:ph type="dt" sz="half" idx="10"/>
          </p:nvPr>
        </p:nvSpPr>
        <p:spPr/>
        <p:txBody>
          <a:bodyPr/>
          <a:lstStyle/>
          <a:p>
            <a:fld id="{DAB1B52F-E5F9-4B67-B90C-96C11681150B}" type="datetime1">
              <a:rPr lang="en-US" smtClean="0"/>
              <a:t>2021-04-02</a:t>
            </a:fld>
            <a:endParaRPr lang="en-US"/>
          </a:p>
        </p:txBody>
      </p:sp>
      <p:sp>
        <p:nvSpPr>
          <p:cNvPr id="4" name="Footer Placeholder 3">
            <a:extLst>
              <a:ext uri="{FF2B5EF4-FFF2-40B4-BE49-F238E27FC236}">
                <a16:creationId xmlns:a16="http://schemas.microsoft.com/office/drawing/2014/main" id="{BF965060-30E9-45FD-AA4F-17B180CCC7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90D296-D5E6-48FF-A5EB-5568730B89F9}"/>
              </a:ext>
            </a:extLst>
          </p:cNvPr>
          <p:cNvSpPr>
            <a:spLocks noGrp="1"/>
          </p:cNvSpPr>
          <p:nvPr>
            <p:ph type="sldNum" sz="quarter" idx="12"/>
          </p:nvPr>
        </p:nvSpPr>
        <p:spPr/>
        <p:txBody>
          <a:bodyPr/>
          <a:lstStyle/>
          <a:p>
            <a:fld id="{0438491A-9DCF-49B8-A5A8-483AE643DB07}" type="slidenum">
              <a:rPr lang="en-US" smtClean="0"/>
              <a:t>‹#›</a:t>
            </a:fld>
            <a:endParaRPr lang="en-US"/>
          </a:p>
        </p:txBody>
      </p:sp>
    </p:spTree>
    <p:extLst>
      <p:ext uri="{BB962C8B-B14F-4D97-AF65-F5344CB8AC3E}">
        <p14:creationId xmlns:p14="http://schemas.microsoft.com/office/powerpoint/2010/main" val="120965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E9E74A-5EF3-4BF1-A747-34992AA546BA}"/>
              </a:ext>
            </a:extLst>
          </p:cNvPr>
          <p:cNvSpPr>
            <a:spLocks noGrp="1"/>
          </p:cNvSpPr>
          <p:nvPr>
            <p:ph type="dt" sz="half" idx="10"/>
          </p:nvPr>
        </p:nvSpPr>
        <p:spPr/>
        <p:txBody>
          <a:bodyPr/>
          <a:lstStyle/>
          <a:p>
            <a:fld id="{5328E162-8AF8-4BDA-8056-D2149A9356AC}" type="datetime1">
              <a:rPr lang="en-US" smtClean="0"/>
              <a:t>2021-04-02</a:t>
            </a:fld>
            <a:endParaRPr lang="en-US"/>
          </a:p>
        </p:txBody>
      </p:sp>
      <p:sp>
        <p:nvSpPr>
          <p:cNvPr id="3" name="Footer Placeholder 2">
            <a:extLst>
              <a:ext uri="{FF2B5EF4-FFF2-40B4-BE49-F238E27FC236}">
                <a16:creationId xmlns:a16="http://schemas.microsoft.com/office/drawing/2014/main" id="{6BDAA39B-A008-4D21-87E6-0E034BAA4C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0987CD-651D-4CB4-9153-611B45B7970E}"/>
              </a:ext>
            </a:extLst>
          </p:cNvPr>
          <p:cNvSpPr>
            <a:spLocks noGrp="1"/>
          </p:cNvSpPr>
          <p:nvPr>
            <p:ph type="sldNum" sz="quarter" idx="12"/>
          </p:nvPr>
        </p:nvSpPr>
        <p:spPr/>
        <p:txBody>
          <a:bodyPr/>
          <a:lstStyle/>
          <a:p>
            <a:fld id="{0438491A-9DCF-49B8-A5A8-483AE643DB07}" type="slidenum">
              <a:rPr lang="en-US" smtClean="0"/>
              <a:t>‹#›</a:t>
            </a:fld>
            <a:endParaRPr lang="en-US"/>
          </a:p>
        </p:txBody>
      </p:sp>
    </p:spTree>
    <p:extLst>
      <p:ext uri="{BB962C8B-B14F-4D97-AF65-F5344CB8AC3E}">
        <p14:creationId xmlns:p14="http://schemas.microsoft.com/office/powerpoint/2010/main" val="56235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5866B-24BF-4379-AD4D-22526EC0F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856482-6B62-4630-B0E1-889EC34453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79DDDB-E7E0-4479-AD8E-6AA2A04556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E982C8-C5B8-4461-8562-51C68242E33F}"/>
              </a:ext>
            </a:extLst>
          </p:cNvPr>
          <p:cNvSpPr>
            <a:spLocks noGrp="1"/>
          </p:cNvSpPr>
          <p:nvPr>
            <p:ph type="dt" sz="half" idx="10"/>
          </p:nvPr>
        </p:nvSpPr>
        <p:spPr/>
        <p:txBody>
          <a:bodyPr/>
          <a:lstStyle/>
          <a:p>
            <a:fld id="{7006625C-E2AC-4605-AA40-7904AA3D04F1}" type="datetime1">
              <a:rPr lang="en-US" smtClean="0"/>
              <a:t>2021-04-02</a:t>
            </a:fld>
            <a:endParaRPr lang="en-US"/>
          </a:p>
        </p:txBody>
      </p:sp>
      <p:sp>
        <p:nvSpPr>
          <p:cNvPr id="6" name="Footer Placeholder 5">
            <a:extLst>
              <a:ext uri="{FF2B5EF4-FFF2-40B4-BE49-F238E27FC236}">
                <a16:creationId xmlns:a16="http://schemas.microsoft.com/office/drawing/2014/main" id="{22E7721D-B159-4A3F-9DBD-4782432FBE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E2B31-EF10-478C-949E-D0998586237E}"/>
              </a:ext>
            </a:extLst>
          </p:cNvPr>
          <p:cNvSpPr>
            <a:spLocks noGrp="1"/>
          </p:cNvSpPr>
          <p:nvPr>
            <p:ph type="sldNum" sz="quarter" idx="12"/>
          </p:nvPr>
        </p:nvSpPr>
        <p:spPr/>
        <p:txBody>
          <a:bodyPr/>
          <a:lstStyle/>
          <a:p>
            <a:fld id="{0438491A-9DCF-49B8-A5A8-483AE643DB07}" type="slidenum">
              <a:rPr lang="en-US" smtClean="0"/>
              <a:t>‹#›</a:t>
            </a:fld>
            <a:endParaRPr lang="en-US"/>
          </a:p>
        </p:txBody>
      </p:sp>
    </p:spTree>
    <p:extLst>
      <p:ext uri="{BB962C8B-B14F-4D97-AF65-F5344CB8AC3E}">
        <p14:creationId xmlns:p14="http://schemas.microsoft.com/office/powerpoint/2010/main" val="3398717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C09E2-CDF6-4407-A983-869A37474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48E3AC-0FE3-4B5D-BABC-F80AAE2455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5701B5-F0F8-4083-81DD-3FFFDBAE4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FE4846-87B6-4CE8-8DA4-1F87D6E9F5EB}"/>
              </a:ext>
            </a:extLst>
          </p:cNvPr>
          <p:cNvSpPr>
            <a:spLocks noGrp="1"/>
          </p:cNvSpPr>
          <p:nvPr>
            <p:ph type="dt" sz="half" idx="10"/>
          </p:nvPr>
        </p:nvSpPr>
        <p:spPr/>
        <p:txBody>
          <a:bodyPr/>
          <a:lstStyle/>
          <a:p>
            <a:fld id="{AA68EEBF-93C3-4D2E-B8F7-4334C59F4ABE}" type="datetime1">
              <a:rPr lang="en-US" smtClean="0"/>
              <a:t>2021-04-02</a:t>
            </a:fld>
            <a:endParaRPr lang="en-US"/>
          </a:p>
        </p:txBody>
      </p:sp>
      <p:sp>
        <p:nvSpPr>
          <p:cNvPr id="6" name="Footer Placeholder 5">
            <a:extLst>
              <a:ext uri="{FF2B5EF4-FFF2-40B4-BE49-F238E27FC236}">
                <a16:creationId xmlns:a16="http://schemas.microsoft.com/office/drawing/2014/main" id="{A3F1A6AD-1F65-47E3-8A8D-2D7DB741EB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8FDC82-8507-489C-993F-32D38B3DC9D8}"/>
              </a:ext>
            </a:extLst>
          </p:cNvPr>
          <p:cNvSpPr>
            <a:spLocks noGrp="1"/>
          </p:cNvSpPr>
          <p:nvPr>
            <p:ph type="sldNum" sz="quarter" idx="12"/>
          </p:nvPr>
        </p:nvSpPr>
        <p:spPr/>
        <p:txBody>
          <a:bodyPr/>
          <a:lstStyle/>
          <a:p>
            <a:fld id="{0438491A-9DCF-49B8-A5A8-483AE643DB07}" type="slidenum">
              <a:rPr lang="en-US" smtClean="0"/>
              <a:t>‹#›</a:t>
            </a:fld>
            <a:endParaRPr lang="en-US"/>
          </a:p>
        </p:txBody>
      </p:sp>
    </p:spTree>
    <p:extLst>
      <p:ext uri="{BB962C8B-B14F-4D97-AF65-F5344CB8AC3E}">
        <p14:creationId xmlns:p14="http://schemas.microsoft.com/office/powerpoint/2010/main" val="2598005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CBC9C4-00FE-41C1-8EE1-65046A10D8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0C3B79-8F69-444C-A8F7-C2FCCE00B5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AF9C2-D3DB-4CE8-ACA2-E8A4BD118C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BC25D-ABC1-4342-8C7F-1BCBB81A3108}" type="datetime1">
              <a:rPr lang="en-US" smtClean="0"/>
              <a:t>2021-04-02</a:t>
            </a:fld>
            <a:endParaRPr lang="en-US"/>
          </a:p>
        </p:txBody>
      </p:sp>
      <p:sp>
        <p:nvSpPr>
          <p:cNvPr id="5" name="Footer Placeholder 4">
            <a:extLst>
              <a:ext uri="{FF2B5EF4-FFF2-40B4-BE49-F238E27FC236}">
                <a16:creationId xmlns:a16="http://schemas.microsoft.com/office/drawing/2014/main" id="{ED25B16B-8C0C-4E9D-92B6-526CE8B343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200D04-E312-430A-B31E-344E4164E4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8491A-9DCF-49B8-A5A8-483AE643DB07}" type="slidenum">
              <a:rPr lang="en-US" smtClean="0"/>
              <a:t>‹#›</a:t>
            </a:fld>
            <a:endParaRPr lang="en-US"/>
          </a:p>
        </p:txBody>
      </p:sp>
    </p:spTree>
    <p:extLst>
      <p:ext uri="{BB962C8B-B14F-4D97-AF65-F5344CB8AC3E}">
        <p14:creationId xmlns:p14="http://schemas.microsoft.com/office/powerpoint/2010/main" val="556000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2AAFB-00D6-45D2-9C55-652481391B10}" type="datetime1">
              <a:rPr lang="en-US" smtClean="0"/>
              <a:t>2021-04-02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60936-3B91-4F66-A80C-6693B2CAB5B6}" type="slidenum">
              <a:rPr lang="en-US" smtClean="0"/>
              <a:t>‹#›</a:t>
            </a:fld>
            <a:endParaRPr lang="en-US"/>
          </a:p>
        </p:txBody>
      </p:sp>
    </p:spTree>
    <p:extLst>
      <p:ext uri="{BB962C8B-B14F-4D97-AF65-F5344CB8AC3E}">
        <p14:creationId xmlns:p14="http://schemas.microsoft.com/office/powerpoint/2010/main" val="2526016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epa-kpc/RFMEVAL" TargetMode="External"/><Relationship Id="rId2" Type="http://schemas.openxmlformats.org/officeDocument/2006/relationships/hyperlink" Target="https://www.epa.gov/benmap/reduced-form-evaluation-project-report" TargetMode="External"/><Relationship Id="rId1" Type="http://schemas.openxmlformats.org/officeDocument/2006/relationships/slideLayout" Target="../slideLayouts/slideLayout2.xml"/><Relationship Id="rId4" Type="http://schemas.openxmlformats.org/officeDocument/2006/relationships/hyperlink" Target="https://doi.org/10.1016/j.dib.2019.10488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8B2A9-909D-4EF7-9201-6CC4FE1222A8}"/>
              </a:ext>
            </a:extLst>
          </p:cNvPr>
          <p:cNvSpPr>
            <a:spLocks noGrp="1"/>
          </p:cNvSpPr>
          <p:nvPr>
            <p:ph type="ctrTitle"/>
          </p:nvPr>
        </p:nvSpPr>
        <p:spPr>
          <a:xfrm>
            <a:off x="1524000" y="1828332"/>
            <a:ext cx="9144000" cy="2387600"/>
          </a:xfrm>
        </p:spPr>
        <p:txBody>
          <a:bodyPr>
            <a:noAutofit/>
          </a:bodyPr>
          <a:lstStyle/>
          <a:p>
            <a:r>
              <a:rPr lang="en-US" sz="4000" dirty="0"/>
              <a:t>EPA Evaluation and Development of Reduced Form Tools for Benefits Analyses and Related Policy Assessments</a:t>
            </a:r>
            <a:endParaRPr lang="en-US" sz="4400" dirty="0"/>
          </a:p>
        </p:txBody>
      </p:sp>
      <p:sp>
        <p:nvSpPr>
          <p:cNvPr id="3" name="Subtitle 2">
            <a:extLst>
              <a:ext uri="{FF2B5EF4-FFF2-40B4-BE49-F238E27FC236}">
                <a16:creationId xmlns:a16="http://schemas.microsoft.com/office/drawing/2014/main" id="{855088AB-B08C-4B55-B5DA-0C741CE9E03F}"/>
              </a:ext>
            </a:extLst>
          </p:cNvPr>
          <p:cNvSpPr>
            <a:spLocks noGrp="1"/>
          </p:cNvSpPr>
          <p:nvPr>
            <p:ph type="subTitle" idx="1"/>
          </p:nvPr>
        </p:nvSpPr>
        <p:spPr>
          <a:xfrm>
            <a:off x="1524000" y="4458260"/>
            <a:ext cx="9144000" cy="1655762"/>
          </a:xfrm>
        </p:spPr>
        <p:txBody>
          <a:bodyPr/>
          <a:lstStyle/>
          <a:p>
            <a:endParaRPr lang="en-US" dirty="0"/>
          </a:p>
          <a:p>
            <a:r>
              <a:rPr lang="en-US" dirty="0"/>
              <a:t>April 2021</a:t>
            </a:r>
          </a:p>
          <a:p>
            <a:endParaRPr lang="en-US" dirty="0"/>
          </a:p>
        </p:txBody>
      </p:sp>
      <p:sp>
        <p:nvSpPr>
          <p:cNvPr id="4" name="Slide Number Placeholder 3">
            <a:extLst>
              <a:ext uri="{FF2B5EF4-FFF2-40B4-BE49-F238E27FC236}">
                <a16:creationId xmlns:a16="http://schemas.microsoft.com/office/drawing/2014/main" id="{F32E528F-BFC9-4153-A8F3-C988921EE57E}"/>
              </a:ext>
            </a:extLst>
          </p:cNvPr>
          <p:cNvSpPr>
            <a:spLocks noGrp="1"/>
          </p:cNvSpPr>
          <p:nvPr>
            <p:ph type="sldNum" sz="quarter" idx="12"/>
          </p:nvPr>
        </p:nvSpPr>
        <p:spPr/>
        <p:txBody>
          <a:bodyPr/>
          <a:lstStyle/>
          <a:p>
            <a:fld id="{0438491A-9DCF-49B8-A5A8-483AE643DB07}" type="slidenum">
              <a:rPr lang="en-US" smtClean="0"/>
              <a:t>1</a:t>
            </a:fld>
            <a:endParaRPr lang="en-US"/>
          </a:p>
        </p:txBody>
      </p:sp>
      <p:pic>
        <p:nvPicPr>
          <p:cNvPr id="5" name="Picture 4">
            <a:extLst>
              <a:ext uri="{FF2B5EF4-FFF2-40B4-BE49-F238E27FC236}">
                <a16:creationId xmlns:a16="http://schemas.microsoft.com/office/drawing/2014/main" id="{F6576612-B0EA-4285-A4C8-BEFFFB8C5DD1}"/>
              </a:ext>
            </a:extLst>
          </p:cNvPr>
          <p:cNvPicPr>
            <a:picLocks noChangeAspect="1"/>
          </p:cNvPicPr>
          <p:nvPr/>
        </p:nvPicPr>
        <p:blipFill>
          <a:blip r:embed="rId2"/>
          <a:stretch>
            <a:fillRect/>
          </a:stretch>
        </p:blipFill>
        <p:spPr>
          <a:xfrm>
            <a:off x="224883" y="174066"/>
            <a:ext cx="1524000" cy="1660698"/>
          </a:xfrm>
          <a:prstGeom prst="rect">
            <a:avLst/>
          </a:prstGeom>
        </p:spPr>
      </p:pic>
    </p:spTree>
    <p:extLst>
      <p:ext uri="{BB962C8B-B14F-4D97-AF65-F5344CB8AC3E}">
        <p14:creationId xmlns:p14="http://schemas.microsoft.com/office/powerpoint/2010/main" val="3272656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81334-ED9D-4CD5-893C-0B30A943C65A}"/>
              </a:ext>
            </a:extLst>
          </p:cNvPr>
          <p:cNvSpPr>
            <a:spLocks noGrp="1"/>
          </p:cNvSpPr>
          <p:nvPr>
            <p:ph type="title"/>
          </p:nvPr>
        </p:nvSpPr>
        <p:spPr/>
        <p:txBody>
          <a:bodyPr>
            <a:normAutofit/>
          </a:bodyPr>
          <a:lstStyle/>
          <a:p>
            <a:r>
              <a:rPr lang="en-US" sz="3600" b="1" dirty="0">
                <a:solidFill>
                  <a:schemeClr val="accent6">
                    <a:lumMod val="75000"/>
                  </a:schemeClr>
                </a:solidFill>
              </a:rPr>
              <a:t>Mobile sector BPT update</a:t>
            </a:r>
          </a:p>
        </p:txBody>
      </p:sp>
      <p:sp>
        <p:nvSpPr>
          <p:cNvPr id="3" name="Content Placeholder 2">
            <a:extLst>
              <a:ext uri="{FF2B5EF4-FFF2-40B4-BE49-F238E27FC236}">
                <a16:creationId xmlns:a16="http://schemas.microsoft.com/office/drawing/2014/main" id="{AEF58F0C-BB92-4EE5-A4BD-9205BCBB92E7}"/>
              </a:ext>
            </a:extLst>
          </p:cNvPr>
          <p:cNvSpPr>
            <a:spLocks noGrp="1"/>
          </p:cNvSpPr>
          <p:nvPr>
            <p:ph idx="1"/>
          </p:nvPr>
        </p:nvSpPr>
        <p:spPr>
          <a:xfrm>
            <a:off x="838200" y="1498368"/>
            <a:ext cx="6877050" cy="4351338"/>
          </a:xfrm>
        </p:spPr>
        <p:txBody>
          <a:bodyPr>
            <a:normAutofit/>
          </a:bodyPr>
          <a:lstStyle/>
          <a:p>
            <a:r>
              <a:rPr lang="en-US" sz="2000" dirty="0"/>
              <a:t>Joint OTAQ/OAQPS effort similar to Fann et al, 2012</a:t>
            </a:r>
          </a:p>
          <a:p>
            <a:r>
              <a:rPr lang="en-US" sz="2000" dirty="0"/>
              <a:t>Mobile sector BPTs updated from 2005 NEI SA-BPT</a:t>
            </a:r>
          </a:p>
          <a:p>
            <a:pPr lvl="1"/>
            <a:r>
              <a:rPr lang="en-US" sz="1800" dirty="0"/>
              <a:t>BPTs estimated at national scale, eastern States, and western States separately</a:t>
            </a:r>
          </a:p>
          <a:p>
            <a:r>
              <a:rPr lang="en-US" sz="2000" dirty="0"/>
              <a:t>New annual PM2.5 BPTs generated based on 2011 NEI</a:t>
            </a:r>
          </a:p>
          <a:p>
            <a:r>
              <a:rPr lang="en-US" sz="2000" dirty="0"/>
              <a:t>Published in Wolfe et al, 2019</a:t>
            </a:r>
          </a:p>
          <a:p>
            <a:endParaRPr lang="en-US" sz="2000" dirty="0"/>
          </a:p>
        </p:txBody>
      </p:sp>
      <p:sp>
        <p:nvSpPr>
          <p:cNvPr id="4" name="Slide Number Placeholder 3">
            <a:extLst>
              <a:ext uri="{FF2B5EF4-FFF2-40B4-BE49-F238E27FC236}">
                <a16:creationId xmlns:a16="http://schemas.microsoft.com/office/drawing/2014/main" id="{7DAED033-B7A3-4511-A0B3-8492CC13049D}"/>
              </a:ext>
            </a:extLst>
          </p:cNvPr>
          <p:cNvSpPr>
            <a:spLocks noGrp="1"/>
          </p:cNvSpPr>
          <p:nvPr>
            <p:ph type="sldNum" sz="quarter" idx="12"/>
          </p:nvPr>
        </p:nvSpPr>
        <p:spPr/>
        <p:txBody>
          <a:bodyPr/>
          <a:lstStyle/>
          <a:p>
            <a:fld id="{0438491A-9DCF-49B8-A5A8-483AE643DB07}" type="slidenum">
              <a:rPr lang="en-US" smtClean="0"/>
              <a:t>10</a:t>
            </a:fld>
            <a:endParaRPr lang="en-US"/>
          </a:p>
        </p:txBody>
      </p:sp>
      <p:pic>
        <p:nvPicPr>
          <p:cNvPr id="5" name="Picture 4">
            <a:extLst>
              <a:ext uri="{FF2B5EF4-FFF2-40B4-BE49-F238E27FC236}">
                <a16:creationId xmlns:a16="http://schemas.microsoft.com/office/drawing/2014/main" id="{30CFE37D-0BB9-4055-8E1C-47D0EC8E5905}"/>
              </a:ext>
            </a:extLst>
          </p:cNvPr>
          <p:cNvPicPr>
            <a:picLocks noChangeAspect="1"/>
          </p:cNvPicPr>
          <p:nvPr/>
        </p:nvPicPr>
        <p:blipFill rotWithShape="1">
          <a:blip r:embed="rId2"/>
          <a:srcRect t="1" b="31045"/>
          <a:stretch/>
        </p:blipFill>
        <p:spPr>
          <a:xfrm>
            <a:off x="7715249" y="1221429"/>
            <a:ext cx="4068775" cy="4905215"/>
          </a:xfrm>
          <a:prstGeom prst="rect">
            <a:avLst/>
          </a:prstGeom>
        </p:spPr>
      </p:pic>
      <p:pic>
        <p:nvPicPr>
          <p:cNvPr id="6" name="Picture 5" descr="A picture containing table&#10;&#10;Description automatically generated">
            <a:extLst>
              <a:ext uri="{FF2B5EF4-FFF2-40B4-BE49-F238E27FC236}">
                <a16:creationId xmlns:a16="http://schemas.microsoft.com/office/drawing/2014/main" id="{DCB42B43-746F-4335-910A-427E603116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7673" y="3618342"/>
            <a:ext cx="5438103" cy="3103133"/>
          </a:xfrm>
          <a:prstGeom prst="rect">
            <a:avLst/>
          </a:prstGeom>
        </p:spPr>
      </p:pic>
    </p:spTree>
    <p:extLst>
      <p:ext uri="{BB962C8B-B14F-4D97-AF65-F5344CB8AC3E}">
        <p14:creationId xmlns:p14="http://schemas.microsoft.com/office/powerpoint/2010/main" val="796017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A843B-7EE1-409F-90BF-C7A05151CDCC}"/>
              </a:ext>
            </a:extLst>
          </p:cNvPr>
          <p:cNvSpPr>
            <a:spLocks noGrp="1"/>
          </p:cNvSpPr>
          <p:nvPr>
            <p:ph type="title"/>
          </p:nvPr>
        </p:nvSpPr>
        <p:spPr/>
        <p:txBody>
          <a:bodyPr>
            <a:normAutofit/>
          </a:bodyPr>
          <a:lstStyle/>
          <a:p>
            <a:r>
              <a:rPr lang="en-US" sz="3600" b="1" dirty="0">
                <a:solidFill>
                  <a:schemeClr val="accent6">
                    <a:lumMod val="75000"/>
                  </a:schemeClr>
                </a:solidFill>
              </a:rPr>
              <a:t>Reduced Form Tool (RFT) Evaluation Project</a:t>
            </a:r>
          </a:p>
        </p:txBody>
      </p:sp>
      <p:sp>
        <p:nvSpPr>
          <p:cNvPr id="3" name="Content Placeholder 2">
            <a:extLst>
              <a:ext uri="{FF2B5EF4-FFF2-40B4-BE49-F238E27FC236}">
                <a16:creationId xmlns:a16="http://schemas.microsoft.com/office/drawing/2014/main" id="{1FF5FD42-D355-4792-BB3F-523CB40D1B68}"/>
              </a:ext>
            </a:extLst>
          </p:cNvPr>
          <p:cNvSpPr>
            <a:spLocks noGrp="1"/>
          </p:cNvSpPr>
          <p:nvPr>
            <p:ph idx="1"/>
          </p:nvPr>
        </p:nvSpPr>
        <p:spPr/>
        <p:txBody>
          <a:bodyPr>
            <a:normAutofit lnSpcReduction="10000"/>
          </a:bodyPr>
          <a:lstStyle/>
          <a:p>
            <a:pPr>
              <a:lnSpc>
                <a:spcPct val="100000"/>
              </a:lnSpc>
            </a:pPr>
            <a:r>
              <a:rPr lang="en-US" sz="2400" dirty="0"/>
              <a:t>In October 2017, as part of the proposed rule to repeal the Clean Power Plan, EPA committed to systematically evaluating the uncertainty associated with reduced-form techniques, with the goal of better understanding the suitability of such approaches to estimating the health impacts of pollutant emissions changes.</a:t>
            </a:r>
          </a:p>
          <a:p>
            <a:pPr lvl="1">
              <a:lnSpc>
                <a:spcPct val="100000"/>
              </a:lnSpc>
              <a:buSzPct val="70000"/>
              <a:buFont typeface="Courier New" panose="02070309020205020404" pitchFamily="49" charset="0"/>
              <a:buChar char="o"/>
            </a:pPr>
            <a:r>
              <a:rPr lang="en-US" sz="1800" dirty="0"/>
              <a:t>EPA’s “benefit per ton” approach was specifically highlighted for evaluation</a:t>
            </a:r>
          </a:p>
          <a:p>
            <a:pPr lvl="1">
              <a:lnSpc>
                <a:spcPct val="100000"/>
              </a:lnSpc>
              <a:buSzPct val="70000"/>
              <a:buFont typeface="Courier New" panose="02070309020205020404" pitchFamily="49" charset="0"/>
              <a:buChar char="o"/>
            </a:pPr>
            <a:r>
              <a:rPr lang="en-US" sz="1800" dirty="0"/>
              <a:t>EPA committed to make the evaluation available for peer review</a:t>
            </a:r>
            <a:endParaRPr lang="en-US" sz="2000" dirty="0"/>
          </a:p>
          <a:p>
            <a:pPr>
              <a:lnSpc>
                <a:spcPct val="100000"/>
              </a:lnSpc>
            </a:pPr>
            <a:r>
              <a:rPr lang="en-US" sz="2400" dirty="0"/>
              <a:t>In October 2019, EPA released the contractor report: “Evaluating Reduced-Form Tools for Estimating Air Quality Benefits”.</a:t>
            </a:r>
          </a:p>
          <a:p>
            <a:pPr lvl="1">
              <a:lnSpc>
                <a:spcPct val="100000"/>
              </a:lnSpc>
              <a:buSzPct val="70000"/>
              <a:buFont typeface="Courier New" panose="02070309020205020404" pitchFamily="49" charset="0"/>
              <a:buChar char="o"/>
            </a:pPr>
            <a:r>
              <a:rPr lang="en-US" sz="1800" dirty="0">
                <a:hlinkClick r:id="rId2"/>
              </a:rPr>
              <a:t>https://www.epa.gov/benmap/reduced-form-evaluation-project-report</a:t>
            </a:r>
            <a:endParaRPr lang="en-US" sz="1800" dirty="0"/>
          </a:p>
          <a:p>
            <a:pPr lvl="1">
              <a:lnSpc>
                <a:spcPct val="100000"/>
              </a:lnSpc>
              <a:buSzPct val="70000"/>
              <a:buFont typeface="Courier New" panose="02070309020205020404" pitchFamily="49" charset="0"/>
              <a:buChar char="o"/>
            </a:pPr>
            <a:r>
              <a:rPr lang="en-US" sz="1800" dirty="0"/>
              <a:t>EPA has made public the modeling inputs and processing scripts to assist model developers and users in conducting similar evaluations. </a:t>
            </a:r>
            <a:r>
              <a:rPr lang="en-US" sz="1800" dirty="0">
                <a:hlinkClick r:id="rId3"/>
              </a:rPr>
              <a:t>https://github.com/epa-kpc/RFMEVAL</a:t>
            </a:r>
            <a:r>
              <a:rPr lang="en-US" sz="1800" dirty="0"/>
              <a:t>   </a:t>
            </a:r>
          </a:p>
          <a:p>
            <a:pPr lvl="1">
              <a:lnSpc>
                <a:spcPct val="100000"/>
              </a:lnSpc>
              <a:buSzPct val="70000"/>
              <a:buFont typeface="Courier New" panose="02070309020205020404" pitchFamily="49" charset="0"/>
              <a:buChar char="o"/>
            </a:pPr>
            <a:r>
              <a:rPr lang="en-US" sz="1800" dirty="0"/>
              <a:t>EPA also authored a “Data in Brief” publication to document the </a:t>
            </a:r>
            <a:r>
              <a:rPr lang="en-US" sz="1800" dirty="0" err="1"/>
              <a:t>github</a:t>
            </a:r>
            <a:r>
              <a:rPr lang="en-US" sz="1800" dirty="0"/>
              <a:t> dataset: </a:t>
            </a:r>
            <a:r>
              <a:rPr lang="en-US" sz="1800" dirty="0">
                <a:hlinkClick r:id="rId4"/>
              </a:rPr>
              <a:t>https://doi.org/10.1016/j.dib.2019.104886</a:t>
            </a:r>
            <a:r>
              <a:rPr lang="en-US" sz="1800" dirty="0"/>
              <a:t> </a:t>
            </a:r>
          </a:p>
        </p:txBody>
      </p:sp>
      <p:sp>
        <p:nvSpPr>
          <p:cNvPr id="4" name="Slide Number Placeholder 3">
            <a:extLst>
              <a:ext uri="{FF2B5EF4-FFF2-40B4-BE49-F238E27FC236}">
                <a16:creationId xmlns:a16="http://schemas.microsoft.com/office/drawing/2014/main" id="{D2E53568-E5E2-47A1-B44C-147975897E8D}"/>
              </a:ext>
            </a:extLst>
          </p:cNvPr>
          <p:cNvSpPr>
            <a:spLocks noGrp="1"/>
          </p:cNvSpPr>
          <p:nvPr>
            <p:ph type="sldNum" sz="quarter" idx="12"/>
          </p:nvPr>
        </p:nvSpPr>
        <p:spPr/>
        <p:txBody>
          <a:bodyPr/>
          <a:lstStyle/>
          <a:p>
            <a:fld id="{0438491A-9DCF-49B8-A5A8-483AE643DB07}" type="slidenum">
              <a:rPr lang="en-US" smtClean="0"/>
              <a:t>11</a:t>
            </a:fld>
            <a:endParaRPr lang="en-US"/>
          </a:p>
        </p:txBody>
      </p:sp>
    </p:spTree>
    <p:extLst>
      <p:ext uri="{BB962C8B-B14F-4D97-AF65-F5344CB8AC3E}">
        <p14:creationId xmlns:p14="http://schemas.microsoft.com/office/powerpoint/2010/main" val="1340036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7A3A6-76C9-4115-8E6D-248295048DD8}"/>
              </a:ext>
            </a:extLst>
          </p:cNvPr>
          <p:cNvSpPr>
            <a:spLocks noGrp="1"/>
          </p:cNvSpPr>
          <p:nvPr>
            <p:ph type="title"/>
          </p:nvPr>
        </p:nvSpPr>
        <p:spPr/>
        <p:txBody>
          <a:bodyPr>
            <a:normAutofit/>
          </a:bodyPr>
          <a:lstStyle/>
          <a:p>
            <a:r>
              <a:rPr lang="en-US" sz="3600" b="1" dirty="0">
                <a:solidFill>
                  <a:schemeClr val="accent6">
                    <a:lumMod val="75000"/>
                  </a:schemeClr>
                </a:solidFill>
              </a:rPr>
              <a:t>Reduced Form Tool (RFT) Evaluation Project</a:t>
            </a:r>
            <a:endParaRPr lang="en-US" sz="3600" dirty="0"/>
          </a:p>
        </p:txBody>
      </p:sp>
      <p:sp>
        <p:nvSpPr>
          <p:cNvPr id="3" name="Content Placeholder 2">
            <a:extLst>
              <a:ext uri="{FF2B5EF4-FFF2-40B4-BE49-F238E27FC236}">
                <a16:creationId xmlns:a16="http://schemas.microsoft.com/office/drawing/2014/main" id="{1F8B3DEC-C765-451E-978F-5189B42F7573}"/>
              </a:ext>
            </a:extLst>
          </p:cNvPr>
          <p:cNvSpPr>
            <a:spLocks noGrp="1"/>
          </p:cNvSpPr>
          <p:nvPr>
            <p:ph idx="1"/>
          </p:nvPr>
        </p:nvSpPr>
        <p:spPr>
          <a:xfrm>
            <a:off x="742949" y="1504950"/>
            <a:ext cx="10677525" cy="4987925"/>
          </a:xfrm>
        </p:spPr>
        <p:txBody>
          <a:bodyPr>
            <a:normAutofit fontScale="77500" lnSpcReduction="20000"/>
          </a:bodyPr>
          <a:lstStyle/>
          <a:p>
            <a:r>
              <a:rPr lang="en-US" dirty="0"/>
              <a:t>EPA developed an evaluation framework that allowed for comparison of select reduced form tools to results provided by “full form” approach for a variety of policy scenarios.</a:t>
            </a:r>
          </a:p>
          <a:p>
            <a:r>
              <a:rPr lang="en-US" dirty="0"/>
              <a:t>Evaluation project used a mobile and EGU rule and 3 sector-based scenarios to compare multiple reduced form tools used to estimate annual PM2.5 monetized health impacts compared to photochemical model predicted impacts</a:t>
            </a:r>
          </a:p>
          <a:p>
            <a:pPr lvl="1"/>
            <a:r>
              <a:rPr lang="en-US" dirty="0"/>
              <a:t>The 3 industrial sector emissions scenarios included cement kilns, refineries, and pulp &amp; paper</a:t>
            </a:r>
          </a:p>
          <a:p>
            <a:pPr lvl="1"/>
            <a:r>
              <a:rPr lang="en-US" dirty="0"/>
              <a:t>Reduced form tools included APEEP, </a:t>
            </a:r>
            <a:r>
              <a:rPr lang="en-US" dirty="0" err="1"/>
              <a:t>InMAP</a:t>
            </a:r>
            <a:r>
              <a:rPr lang="en-US" dirty="0"/>
              <a:t>, and EASIUR which were developed externally, in addition to EPA’s 2005 NEI SA-BPT</a:t>
            </a:r>
          </a:p>
          <a:p>
            <a:pPr lvl="1"/>
            <a:r>
              <a:rPr lang="en-US" dirty="0"/>
              <a:t>RFTs have varying degrees of fidelity compared to the photochemical model estimates of annual total monetized health benefits for the different policy scenarios</a:t>
            </a:r>
          </a:p>
          <a:p>
            <a:pPr lvl="1"/>
            <a:r>
              <a:rPr lang="en-US" dirty="0"/>
              <a:t>2005 NEI SA-BPT performed comparably to other RFMs</a:t>
            </a:r>
          </a:p>
          <a:p>
            <a:r>
              <a:rPr lang="en-US" dirty="0"/>
              <a:t>Project showed that the 2005 NEI SA-BPT needed a more recent representation of industrial sectors since they have changed since 2005</a:t>
            </a:r>
          </a:p>
          <a:p>
            <a:r>
              <a:rPr lang="en-US" dirty="0"/>
              <a:t>Project also showed the importance of differentiating primary and secondary pollutant impacts</a:t>
            </a:r>
          </a:p>
          <a:p>
            <a:pPr lvl="1"/>
            <a:r>
              <a:rPr lang="en-US" dirty="0"/>
              <a:t>Some pollutants can be primarily emitted and also formed through secondary chemical reactions and these need to be differentiated</a:t>
            </a:r>
          </a:p>
          <a:p>
            <a:endParaRPr lang="en-US" dirty="0"/>
          </a:p>
        </p:txBody>
      </p:sp>
      <p:sp>
        <p:nvSpPr>
          <p:cNvPr id="4" name="Slide Number Placeholder 3">
            <a:extLst>
              <a:ext uri="{FF2B5EF4-FFF2-40B4-BE49-F238E27FC236}">
                <a16:creationId xmlns:a16="http://schemas.microsoft.com/office/drawing/2014/main" id="{F4979482-EE30-4CC3-9EBB-7394F8F96510}"/>
              </a:ext>
            </a:extLst>
          </p:cNvPr>
          <p:cNvSpPr>
            <a:spLocks noGrp="1"/>
          </p:cNvSpPr>
          <p:nvPr>
            <p:ph type="sldNum" sz="quarter" idx="12"/>
          </p:nvPr>
        </p:nvSpPr>
        <p:spPr/>
        <p:txBody>
          <a:bodyPr/>
          <a:lstStyle/>
          <a:p>
            <a:fld id="{0438491A-9DCF-49B8-A5A8-483AE643DB07}" type="slidenum">
              <a:rPr lang="en-US" smtClean="0"/>
              <a:t>12</a:t>
            </a:fld>
            <a:endParaRPr lang="en-US"/>
          </a:p>
        </p:txBody>
      </p:sp>
    </p:spTree>
    <p:extLst>
      <p:ext uri="{BB962C8B-B14F-4D97-AF65-F5344CB8AC3E}">
        <p14:creationId xmlns:p14="http://schemas.microsoft.com/office/powerpoint/2010/main" val="4068778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0C0D9-9ECE-4CD9-A7D4-C51D5102442E}"/>
              </a:ext>
            </a:extLst>
          </p:cNvPr>
          <p:cNvSpPr>
            <a:spLocks noGrp="1"/>
          </p:cNvSpPr>
          <p:nvPr>
            <p:ph type="title"/>
          </p:nvPr>
        </p:nvSpPr>
        <p:spPr>
          <a:xfrm>
            <a:off x="838200" y="18255"/>
            <a:ext cx="10515600" cy="1325563"/>
          </a:xfrm>
        </p:spPr>
        <p:txBody>
          <a:bodyPr>
            <a:normAutofit/>
          </a:bodyPr>
          <a:lstStyle/>
          <a:p>
            <a:r>
              <a:rPr lang="en-US" sz="2800" b="1" dirty="0">
                <a:solidFill>
                  <a:schemeClr val="accent6">
                    <a:lumMod val="75000"/>
                  </a:schemeClr>
                </a:solidFill>
              </a:rPr>
              <a:t>SAB Review of RFT Evaluation Project</a:t>
            </a:r>
          </a:p>
        </p:txBody>
      </p:sp>
      <p:sp>
        <p:nvSpPr>
          <p:cNvPr id="3" name="Content Placeholder 2">
            <a:extLst>
              <a:ext uri="{FF2B5EF4-FFF2-40B4-BE49-F238E27FC236}">
                <a16:creationId xmlns:a16="http://schemas.microsoft.com/office/drawing/2014/main" id="{F157C180-C523-446D-ABFA-9CAF459C918F}"/>
              </a:ext>
            </a:extLst>
          </p:cNvPr>
          <p:cNvSpPr>
            <a:spLocks noGrp="1"/>
          </p:cNvSpPr>
          <p:nvPr>
            <p:ph idx="1"/>
          </p:nvPr>
        </p:nvSpPr>
        <p:spPr>
          <a:xfrm>
            <a:off x="647700" y="1217914"/>
            <a:ext cx="11294448" cy="5524500"/>
          </a:xfrm>
        </p:spPr>
        <p:txBody>
          <a:bodyPr>
            <a:noAutofit/>
          </a:bodyPr>
          <a:lstStyle/>
          <a:p>
            <a:r>
              <a:rPr lang="en-US" sz="2400" dirty="0"/>
              <a:t>In May 2020, the EPA contractor report “Evaluating Reduced-Form Tools for Estimating Air Quality Benefits” was sent for external peer review by the Science Advisory Board (SAB)</a:t>
            </a:r>
          </a:p>
          <a:p>
            <a:pPr lvl="1"/>
            <a:r>
              <a:rPr lang="en-US" sz="2000" dirty="0"/>
              <a:t>SAB was charged with reviewing the evaluation approach used in this report</a:t>
            </a:r>
          </a:p>
          <a:p>
            <a:pPr lvl="1"/>
            <a:r>
              <a:rPr lang="en-US" sz="2000" dirty="0"/>
              <a:t>SAB was </a:t>
            </a:r>
            <a:r>
              <a:rPr lang="en-US" sz="2000" u="sng" dirty="0"/>
              <a:t>not charged </a:t>
            </a:r>
            <a:r>
              <a:rPr lang="en-US" sz="2000" dirty="0"/>
              <a:t>with evaluating the tools used in the report or how EPA uses tools to support policy assessments</a:t>
            </a:r>
          </a:p>
          <a:p>
            <a:r>
              <a:rPr lang="en-US" sz="2400" dirty="0"/>
              <a:t>A draft version of their report was made available in late August 2020</a:t>
            </a:r>
          </a:p>
          <a:p>
            <a:pPr lvl="1"/>
            <a:r>
              <a:rPr lang="en-US" sz="2000" dirty="0"/>
              <a:t>Final version of the SAB peer review report expected by the end of 2020</a:t>
            </a:r>
          </a:p>
          <a:p>
            <a:r>
              <a:rPr lang="en-US" sz="2400" dirty="0"/>
              <a:t>EPA plans to integrate relevant suggestions from the final SAB report as part of the ongoing development of our tools particularly the need for geographic specificity of source-receptor relationships</a:t>
            </a:r>
          </a:p>
          <a:p>
            <a:r>
              <a:rPr lang="en-US" sz="2400" dirty="0"/>
              <a:t>Separately, EPA reached an agreement with OMB as part of the “Revisions to the Effluent Limitations Guidelines and Standards for the Steam Electric Power Generating Point Source Category” rule in August 2020 to update the 2005 NEI SA-BPT</a:t>
            </a:r>
          </a:p>
          <a:p>
            <a:endParaRPr lang="en-US" sz="2400" dirty="0"/>
          </a:p>
        </p:txBody>
      </p:sp>
      <p:sp>
        <p:nvSpPr>
          <p:cNvPr id="4" name="Slide Number Placeholder 3">
            <a:extLst>
              <a:ext uri="{FF2B5EF4-FFF2-40B4-BE49-F238E27FC236}">
                <a16:creationId xmlns:a16="http://schemas.microsoft.com/office/drawing/2014/main" id="{5B96B4AB-60E1-4854-9086-86D2F2EAC1EE}"/>
              </a:ext>
            </a:extLst>
          </p:cNvPr>
          <p:cNvSpPr>
            <a:spLocks noGrp="1"/>
          </p:cNvSpPr>
          <p:nvPr>
            <p:ph type="sldNum" sz="quarter" idx="12"/>
          </p:nvPr>
        </p:nvSpPr>
        <p:spPr/>
        <p:txBody>
          <a:bodyPr/>
          <a:lstStyle/>
          <a:p>
            <a:fld id="{0438491A-9DCF-49B8-A5A8-483AE643DB07}" type="slidenum">
              <a:rPr lang="en-US" smtClean="0"/>
              <a:t>13</a:t>
            </a:fld>
            <a:endParaRPr lang="en-US"/>
          </a:p>
        </p:txBody>
      </p:sp>
    </p:spTree>
    <p:extLst>
      <p:ext uri="{BB962C8B-B14F-4D97-AF65-F5344CB8AC3E}">
        <p14:creationId xmlns:p14="http://schemas.microsoft.com/office/powerpoint/2010/main" val="1993153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7B1FD-3737-490C-A26E-97351C0A5E78}"/>
              </a:ext>
            </a:extLst>
          </p:cNvPr>
          <p:cNvSpPr>
            <a:spLocks noGrp="1"/>
          </p:cNvSpPr>
          <p:nvPr>
            <p:ph type="title"/>
          </p:nvPr>
        </p:nvSpPr>
        <p:spPr>
          <a:xfrm>
            <a:off x="838200" y="136525"/>
            <a:ext cx="10515600" cy="1325563"/>
          </a:xfrm>
        </p:spPr>
        <p:txBody>
          <a:bodyPr>
            <a:normAutofit/>
          </a:bodyPr>
          <a:lstStyle/>
          <a:p>
            <a:r>
              <a:rPr lang="en-US" sz="4000" dirty="0">
                <a:solidFill>
                  <a:schemeClr val="accent6">
                    <a:lumMod val="75000"/>
                  </a:schemeClr>
                </a:solidFill>
              </a:rPr>
              <a:t>Updating EPA’s SA-BPT Estimates to 2017 </a:t>
            </a:r>
          </a:p>
        </p:txBody>
      </p:sp>
      <p:sp>
        <p:nvSpPr>
          <p:cNvPr id="3" name="Content Placeholder 2">
            <a:extLst>
              <a:ext uri="{FF2B5EF4-FFF2-40B4-BE49-F238E27FC236}">
                <a16:creationId xmlns:a16="http://schemas.microsoft.com/office/drawing/2014/main" id="{315679A1-1FBA-45DC-AD1A-4E88F244FE72}"/>
              </a:ext>
            </a:extLst>
          </p:cNvPr>
          <p:cNvSpPr>
            <a:spLocks noGrp="1"/>
          </p:cNvSpPr>
          <p:nvPr>
            <p:ph idx="1"/>
          </p:nvPr>
        </p:nvSpPr>
        <p:spPr>
          <a:xfrm>
            <a:off x="666751" y="1462088"/>
            <a:ext cx="6278994" cy="5186362"/>
          </a:xfrm>
        </p:spPr>
        <p:txBody>
          <a:bodyPr>
            <a:normAutofit fontScale="70000" lnSpcReduction="20000"/>
          </a:bodyPr>
          <a:lstStyle/>
          <a:p>
            <a:r>
              <a:rPr lang="en-US" dirty="0"/>
              <a:t>Updated group of sectors based on regulatory relevance and magnitude of PM and/or O3 precursor emissions</a:t>
            </a:r>
          </a:p>
          <a:p>
            <a:r>
              <a:rPr lang="en-US" dirty="0"/>
              <a:t>Focused effort on industrial sectors (20)</a:t>
            </a:r>
          </a:p>
          <a:p>
            <a:pPr lvl="1"/>
            <a:r>
              <a:rPr lang="en-US" dirty="0"/>
              <a:t>EGU rules would most likely rely on existing source apportionment modeling used for ACE rule (as has been case)</a:t>
            </a:r>
          </a:p>
          <a:p>
            <a:pPr lvl="1"/>
            <a:r>
              <a:rPr lang="en-US" dirty="0"/>
              <a:t>Mobile source BPT recently updated (2011 NEI based project)</a:t>
            </a:r>
          </a:p>
          <a:p>
            <a:r>
              <a:rPr lang="en-US" dirty="0"/>
              <a:t>2017 National Emissions Inventory (NEI) representation of those sectors</a:t>
            </a:r>
          </a:p>
          <a:p>
            <a:pPr lvl="1"/>
            <a:r>
              <a:rPr lang="en-US" dirty="0"/>
              <a:t>Sectors defined by NAICS and SCC groups (some overlap in sectors)</a:t>
            </a:r>
          </a:p>
          <a:p>
            <a:r>
              <a:rPr lang="en-US" dirty="0"/>
              <a:t>Estimating PM and O3 impacts as part of 2017 SA-BPT effort</a:t>
            </a:r>
          </a:p>
          <a:p>
            <a:pPr lvl="1"/>
            <a:r>
              <a:rPr lang="en-US" dirty="0"/>
              <a:t>Secondary PM2.5: NOX, SO2, and NH3 to annual PM2.5</a:t>
            </a:r>
          </a:p>
          <a:p>
            <a:pPr lvl="1"/>
            <a:r>
              <a:rPr lang="en-US" dirty="0"/>
              <a:t>Primary PM25: EC, OA, sulfate ion, and nitrate ion to annual PM2.5</a:t>
            </a:r>
          </a:p>
          <a:p>
            <a:pPr lvl="1"/>
            <a:r>
              <a:rPr lang="en-US" dirty="0"/>
              <a:t>NOX and VOC to average ozone season MDA8 O3</a:t>
            </a:r>
          </a:p>
          <a:p>
            <a:r>
              <a:rPr lang="en-US" dirty="0"/>
              <a:t>Source-receptor relationships</a:t>
            </a:r>
          </a:p>
          <a:p>
            <a:pPr lvl="1"/>
            <a:r>
              <a:rPr lang="en-US" dirty="0"/>
              <a:t>state specific contribution for 2 sectors (boilers and IC engines)</a:t>
            </a:r>
          </a:p>
          <a:p>
            <a:pPr lvl="1"/>
            <a:r>
              <a:rPr lang="en-US" dirty="0"/>
              <a:t>west/north/south differentiation for 18 sectors (top right)</a:t>
            </a:r>
          </a:p>
        </p:txBody>
      </p:sp>
      <p:sp>
        <p:nvSpPr>
          <p:cNvPr id="4" name="Slide Number Placeholder 3">
            <a:extLst>
              <a:ext uri="{FF2B5EF4-FFF2-40B4-BE49-F238E27FC236}">
                <a16:creationId xmlns:a16="http://schemas.microsoft.com/office/drawing/2014/main" id="{B3F08FAE-1883-45F4-A166-EBD76D3F8380}"/>
              </a:ext>
            </a:extLst>
          </p:cNvPr>
          <p:cNvSpPr>
            <a:spLocks noGrp="1"/>
          </p:cNvSpPr>
          <p:nvPr>
            <p:ph type="sldNum" sz="quarter" idx="12"/>
          </p:nvPr>
        </p:nvSpPr>
        <p:spPr/>
        <p:txBody>
          <a:bodyPr/>
          <a:lstStyle/>
          <a:p>
            <a:fld id="{0438491A-9DCF-49B8-A5A8-483AE643DB07}" type="slidenum">
              <a:rPr lang="en-US" smtClean="0"/>
              <a:t>14</a:t>
            </a:fld>
            <a:endParaRPr lang="en-US"/>
          </a:p>
        </p:txBody>
      </p:sp>
      <p:pic>
        <p:nvPicPr>
          <p:cNvPr id="5" name="Picture 4">
            <a:extLst>
              <a:ext uri="{FF2B5EF4-FFF2-40B4-BE49-F238E27FC236}">
                <a16:creationId xmlns:a16="http://schemas.microsoft.com/office/drawing/2014/main" id="{7EF10DFC-F8B7-4F59-9E12-644695D1954E}"/>
              </a:ext>
            </a:extLst>
          </p:cNvPr>
          <p:cNvPicPr/>
          <p:nvPr/>
        </p:nvPicPr>
        <p:blipFill rotWithShape="1">
          <a:blip r:embed="rId2">
            <a:extLst>
              <a:ext uri="{28A0092B-C50C-407E-A947-70E740481C1C}">
                <a14:useLocalDpi xmlns:a14="http://schemas.microsoft.com/office/drawing/2010/main" val="0"/>
              </a:ext>
            </a:extLst>
          </a:blip>
          <a:srcRect l="2" r="54700"/>
          <a:stretch/>
        </p:blipFill>
        <p:spPr bwMode="auto">
          <a:xfrm>
            <a:off x="7245538" y="2720321"/>
            <a:ext cx="3779804" cy="3909657"/>
          </a:xfrm>
          <a:prstGeom prst="rect">
            <a:avLst/>
          </a:prstGeom>
          <a:noFill/>
          <a:ln>
            <a:solidFill>
              <a:schemeClr val="accent1"/>
            </a:solidFill>
          </a:ln>
        </p:spPr>
      </p:pic>
      <p:pic>
        <p:nvPicPr>
          <p:cNvPr id="6" name="Picture 5">
            <a:extLst>
              <a:ext uri="{FF2B5EF4-FFF2-40B4-BE49-F238E27FC236}">
                <a16:creationId xmlns:a16="http://schemas.microsoft.com/office/drawing/2014/main" id="{8AC05D52-8254-4E0A-93D5-F25ED7B51CCC}"/>
              </a:ext>
            </a:extLst>
          </p:cNvPr>
          <p:cNvPicPr>
            <a:picLocks noChangeAspect="1"/>
          </p:cNvPicPr>
          <p:nvPr/>
        </p:nvPicPr>
        <p:blipFill rotWithShape="1">
          <a:blip r:embed="rId3"/>
          <a:srcRect t="17376" b="3177"/>
          <a:stretch/>
        </p:blipFill>
        <p:spPr>
          <a:xfrm>
            <a:off x="7116229" y="1006729"/>
            <a:ext cx="4675625" cy="1659039"/>
          </a:xfrm>
          <a:prstGeom prst="rect">
            <a:avLst/>
          </a:prstGeom>
        </p:spPr>
      </p:pic>
    </p:spTree>
    <p:extLst>
      <p:ext uri="{BB962C8B-B14F-4D97-AF65-F5344CB8AC3E}">
        <p14:creationId xmlns:p14="http://schemas.microsoft.com/office/powerpoint/2010/main" val="362268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8FABF-BE13-44E6-B163-54113A17D7CD}"/>
              </a:ext>
            </a:extLst>
          </p:cNvPr>
          <p:cNvSpPr>
            <a:spLocks noGrp="1"/>
          </p:cNvSpPr>
          <p:nvPr>
            <p:ph type="title"/>
          </p:nvPr>
        </p:nvSpPr>
        <p:spPr>
          <a:xfrm>
            <a:off x="838200" y="136525"/>
            <a:ext cx="10515600" cy="1325563"/>
          </a:xfrm>
        </p:spPr>
        <p:txBody>
          <a:bodyPr>
            <a:normAutofit/>
          </a:bodyPr>
          <a:lstStyle/>
          <a:p>
            <a:r>
              <a:rPr lang="en-US" sz="3600" dirty="0"/>
              <a:t>EPA’s Reduced Form Approach for the Affordable Clean Energy (ACE) rule RIA, i.e., “the ACE method”</a:t>
            </a:r>
            <a:endParaRPr lang="en-US" sz="3600" b="1" dirty="0">
              <a:solidFill>
                <a:schemeClr val="accent6">
                  <a:lumMod val="75000"/>
                </a:schemeClr>
              </a:solidFill>
            </a:endParaRPr>
          </a:p>
        </p:txBody>
      </p:sp>
      <p:sp>
        <p:nvSpPr>
          <p:cNvPr id="3" name="Content Placeholder 2">
            <a:extLst>
              <a:ext uri="{FF2B5EF4-FFF2-40B4-BE49-F238E27FC236}">
                <a16:creationId xmlns:a16="http://schemas.microsoft.com/office/drawing/2014/main" id="{4A9ECD04-61B4-49B7-A9BE-D43032576DCA}"/>
              </a:ext>
            </a:extLst>
          </p:cNvPr>
          <p:cNvSpPr>
            <a:spLocks noGrp="1"/>
          </p:cNvSpPr>
          <p:nvPr>
            <p:ph idx="1"/>
          </p:nvPr>
        </p:nvSpPr>
        <p:spPr>
          <a:xfrm>
            <a:off x="838199" y="1462088"/>
            <a:ext cx="10677525" cy="5186362"/>
          </a:xfrm>
        </p:spPr>
        <p:txBody>
          <a:bodyPr>
            <a:normAutofit fontScale="70000" lnSpcReduction="20000"/>
          </a:bodyPr>
          <a:lstStyle/>
          <a:p>
            <a:r>
              <a:rPr lang="en-US" dirty="0"/>
              <a:t>Timeline for this rule posed unique challenges</a:t>
            </a:r>
          </a:p>
          <a:p>
            <a:pPr lvl="1"/>
            <a:r>
              <a:rPr lang="en-US" dirty="0"/>
              <a:t>OAQPS made a commitment to base RIA cost-benefits analysis on photochemical modeling</a:t>
            </a:r>
          </a:p>
          <a:p>
            <a:pPr lvl="1"/>
            <a:r>
              <a:rPr lang="en-US" dirty="0"/>
              <a:t>Proposed and final rules on extremely compressed schedules with evolving control strategy for EGUs that did not allow for “full form” photochemical modeling </a:t>
            </a:r>
          </a:p>
          <a:p>
            <a:r>
              <a:rPr lang="en-US" dirty="0"/>
              <a:t>Developed and applied customized modeling solution to meet aggressive timeline</a:t>
            </a:r>
          </a:p>
          <a:p>
            <a:pPr lvl="1"/>
            <a:r>
              <a:rPr lang="en-US" dirty="0"/>
              <a:t>Used existing projected emissions case (i.e., 2023 from transport rule actions)</a:t>
            </a:r>
          </a:p>
          <a:p>
            <a:pPr lvl="1"/>
            <a:r>
              <a:rPr lang="en-US" dirty="0"/>
              <a:t>Conducted </a:t>
            </a:r>
            <a:r>
              <a:rPr lang="en-US" dirty="0" err="1"/>
              <a:t>CAMx</a:t>
            </a:r>
            <a:r>
              <a:rPr lang="en-US" dirty="0"/>
              <a:t> source apportionment simulations to track emissions from predefined groups of EGUs and associated air quality impacts</a:t>
            </a:r>
          </a:p>
          <a:p>
            <a:pPr lvl="2"/>
            <a:r>
              <a:rPr lang="en-US" dirty="0"/>
              <a:t>Provided needed source-receptor “ingredients”, i.e., relationship between groups of EGUs and gridded concentrations</a:t>
            </a:r>
          </a:p>
          <a:p>
            <a:pPr lvl="1"/>
            <a:r>
              <a:rPr lang="en-US" dirty="0"/>
              <a:t>Generate national air quality surfaces representing a given IPM run by adjusting the contributions from groups of EGUs proportional to changes in the precursor emissions provided by IPM</a:t>
            </a:r>
          </a:p>
          <a:p>
            <a:r>
              <a:rPr lang="en-US" dirty="0"/>
              <a:t>Allowed us to generate air quality surfaces that related state specific EGU emissions to gridded impacts that could be modulated to reflect different policy options provided by the IPM model</a:t>
            </a:r>
          </a:p>
          <a:p>
            <a:r>
              <a:rPr lang="en-US" dirty="0"/>
              <a:t>This methodology was later used to support other rulemakings related to the EGU sector: MATS coal refuse rule, Office of Water Effluent Limit Guidelines (ELG), and the Revised CSAPR Update proposal</a:t>
            </a:r>
          </a:p>
          <a:p>
            <a:r>
              <a:rPr lang="en-US" dirty="0"/>
              <a:t>Given the utility of this approach it formed the basis of EPA developing the FAST-CE tool that can incorporate additional sector source apportionment data so we can similarly inform rules related to other sectors</a:t>
            </a:r>
          </a:p>
          <a:p>
            <a:pPr lvl="1"/>
            <a:endParaRPr lang="en-US" dirty="0"/>
          </a:p>
          <a:p>
            <a:endParaRPr lang="en-US" dirty="0"/>
          </a:p>
        </p:txBody>
      </p:sp>
      <p:sp>
        <p:nvSpPr>
          <p:cNvPr id="4" name="Slide Number Placeholder 3">
            <a:extLst>
              <a:ext uri="{FF2B5EF4-FFF2-40B4-BE49-F238E27FC236}">
                <a16:creationId xmlns:a16="http://schemas.microsoft.com/office/drawing/2014/main" id="{29FA3C27-6CF0-47D2-BFDB-8617FD99A760}"/>
              </a:ext>
            </a:extLst>
          </p:cNvPr>
          <p:cNvSpPr>
            <a:spLocks noGrp="1"/>
          </p:cNvSpPr>
          <p:nvPr>
            <p:ph type="sldNum" sz="quarter" idx="12"/>
          </p:nvPr>
        </p:nvSpPr>
        <p:spPr/>
        <p:txBody>
          <a:bodyPr/>
          <a:lstStyle/>
          <a:p>
            <a:fld id="{0438491A-9DCF-49B8-A5A8-483AE643DB07}" type="slidenum">
              <a:rPr lang="en-US" smtClean="0"/>
              <a:t>15</a:t>
            </a:fld>
            <a:endParaRPr lang="en-US"/>
          </a:p>
        </p:txBody>
      </p:sp>
    </p:spTree>
    <p:extLst>
      <p:ext uri="{BB962C8B-B14F-4D97-AF65-F5344CB8AC3E}">
        <p14:creationId xmlns:p14="http://schemas.microsoft.com/office/powerpoint/2010/main" val="3224048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486015" y="71774"/>
          <a:ext cx="3327537" cy="2602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a:xfrm>
            <a:off x="2409824" y="229896"/>
            <a:ext cx="9689811" cy="724766"/>
          </a:xfrm>
        </p:spPr>
        <p:txBody>
          <a:bodyPr>
            <a:noAutofit/>
          </a:bodyPr>
          <a:lstStyle/>
          <a:p>
            <a:pPr algn="ctr"/>
            <a:r>
              <a:rPr lang="en-US" sz="4000" dirty="0"/>
              <a:t>Source Apportionment Inputs to ACE method</a:t>
            </a:r>
          </a:p>
        </p:txBody>
      </p:sp>
      <p:graphicFrame>
        <p:nvGraphicFramePr>
          <p:cNvPr id="6" name="Chart 5"/>
          <p:cNvGraphicFramePr>
            <a:graphicFrameLocks noChangeAspect="1"/>
          </p:cNvGraphicFramePr>
          <p:nvPr>
            <p:extLst>
              <p:ext uri="{D42A27DB-BD31-4B8C-83A1-F6EECF244321}">
                <p14:modId xmlns:p14="http://schemas.microsoft.com/office/powerpoint/2010/main" val="3882281425"/>
              </p:ext>
            </p:extLst>
          </p:nvPr>
        </p:nvGraphicFramePr>
        <p:xfrm>
          <a:off x="-60055" y="3156962"/>
          <a:ext cx="2765136" cy="3701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noChangeAspect="1"/>
          </p:cNvGraphicFramePr>
          <p:nvPr/>
        </p:nvGraphicFramePr>
        <p:xfrm>
          <a:off x="2571743" y="2195600"/>
          <a:ext cx="2176322" cy="37010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noChangeAspect="1"/>
          </p:cNvGraphicFramePr>
          <p:nvPr/>
        </p:nvGraphicFramePr>
        <p:xfrm>
          <a:off x="4881700" y="954662"/>
          <a:ext cx="2568868" cy="3701038"/>
        </p:xfrm>
        <a:graphic>
          <a:graphicData uri="http://schemas.openxmlformats.org/drawingml/2006/chart">
            <c:chart xmlns:c="http://schemas.openxmlformats.org/drawingml/2006/chart" xmlns:r="http://schemas.openxmlformats.org/officeDocument/2006/relationships" r:id="rId5"/>
          </a:graphicData>
        </a:graphic>
      </p:graphicFrame>
      <p:sp>
        <p:nvSpPr>
          <p:cNvPr id="37" name="Line Callout 1 (Border and Accent Bar) 36"/>
          <p:cNvSpPr/>
          <p:nvPr/>
        </p:nvSpPr>
        <p:spPr>
          <a:xfrm>
            <a:off x="2716179" y="2171713"/>
            <a:ext cx="2031886" cy="3868347"/>
          </a:xfrm>
          <a:prstGeom prst="accentBorderCallout1">
            <a:avLst>
              <a:gd name="adj1" fmla="val 18750"/>
              <a:gd name="adj2" fmla="val -2641"/>
              <a:gd name="adj3" fmla="val 71042"/>
              <a:gd name="adj4" fmla="val -68669"/>
            </a:avLst>
          </a:prstGeom>
          <a:noFill/>
          <a:ln w="158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Line Callout 1 (Border and Accent Bar) 37"/>
          <p:cNvSpPr/>
          <p:nvPr/>
        </p:nvSpPr>
        <p:spPr>
          <a:xfrm>
            <a:off x="5031830" y="949085"/>
            <a:ext cx="2285104" cy="3878554"/>
          </a:xfrm>
          <a:prstGeom prst="accentBorderCallout1">
            <a:avLst>
              <a:gd name="adj1" fmla="val 18750"/>
              <a:gd name="adj2" fmla="val -2641"/>
              <a:gd name="adj3" fmla="val 88153"/>
              <a:gd name="adj4" fmla="val -53854"/>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035363" y="6540666"/>
            <a:ext cx="5628510" cy="307777"/>
          </a:xfrm>
          <a:prstGeom prst="rect">
            <a:avLst/>
          </a:prstGeom>
          <a:solidFill>
            <a:schemeClr val="bg1">
              <a:lumMod val="75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Figure is illustrative only: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contribution totals are not based on real data</a:t>
            </a:r>
          </a:p>
        </p:txBody>
      </p:sp>
      <p:sp>
        <p:nvSpPr>
          <p:cNvPr id="14" name="Content Placeholder 2">
            <a:extLst>
              <a:ext uri="{FF2B5EF4-FFF2-40B4-BE49-F238E27FC236}">
                <a16:creationId xmlns:a16="http://schemas.microsoft.com/office/drawing/2014/main" id="{C24750DD-2BB8-4D0F-AADB-360790D6EE00}"/>
              </a:ext>
            </a:extLst>
          </p:cNvPr>
          <p:cNvSpPr txBox="1">
            <a:spLocks/>
          </p:cNvSpPr>
          <p:nvPr/>
        </p:nvSpPr>
        <p:spPr>
          <a:xfrm>
            <a:off x="7411650" y="1327450"/>
            <a:ext cx="4537195" cy="54373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 every grid-cell and PM component (or Ozone) source apportionment tagging attributes concentrations to each source apportionment “tag”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We set up source apportionment simulations to track EGU emissions from 43 states or state-groups split into coal EGUs, non-coal EGUs, and 2 tags to differentiate expected EGU retirements</a:t>
            </a:r>
          </a:p>
          <a:p>
            <a:pPr>
              <a:spcBef>
                <a:spcPts val="500"/>
              </a:spcBef>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Other US sources, Canada/Mexico, Fires, and Boundary conditions are also tracked so that we could attribute 100% of ozone and PM sources with a total of 91 tags.</a:t>
            </a:r>
          </a:p>
        </p:txBody>
      </p:sp>
      <p:sp>
        <p:nvSpPr>
          <p:cNvPr id="3" name="Slide Number Placeholder 2">
            <a:extLst>
              <a:ext uri="{FF2B5EF4-FFF2-40B4-BE49-F238E27FC236}">
                <a16:creationId xmlns:a16="http://schemas.microsoft.com/office/drawing/2014/main" id="{BF7CEC3D-85DB-4B2A-8498-2F5694377103}"/>
              </a:ext>
            </a:extLst>
          </p:cNvPr>
          <p:cNvSpPr>
            <a:spLocks noGrp="1"/>
          </p:cNvSpPr>
          <p:nvPr>
            <p:ph type="sldNum" sz="quarter" idx="12"/>
          </p:nvPr>
        </p:nvSpPr>
        <p:spPr/>
        <p:txBody>
          <a:bodyPr/>
          <a:lstStyle/>
          <a:p>
            <a:fld id="{AA060936-3B91-4F66-A80C-6693B2CAB5B6}" type="slidenum">
              <a:rPr lang="en-US" smtClean="0"/>
              <a:t>16</a:t>
            </a:fld>
            <a:endParaRPr lang="en-US"/>
          </a:p>
        </p:txBody>
      </p:sp>
    </p:spTree>
    <p:extLst>
      <p:ext uri="{BB962C8B-B14F-4D97-AF65-F5344CB8AC3E}">
        <p14:creationId xmlns:p14="http://schemas.microsoft.com/office/powerpoint/2010/main" val="2551575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C665E-FDFF-4316-B326-3E9141792400}"/>
              </a:ext>
            </a:extLst>
          </p:cNvPr>
          <p:cNvSpPr>
            <a:spLocks noGrp="1"/>
          </p:cNvSpPr>
          <p:nvPr>
            <p:ph type="title"/>
          </p:nvPr>
        </p:nvSpPr>
        <p:spPr/>
        <p:txBody>
          <a:bodyPr/>
          <a:lstStyle/>
          <a:p>
            <a:r>
              <a:rPr lang="en-US" dirty="0"/>
              <a:t>Example Source Apportionment Results</a:t>
            </a:r>
          </a:p>
        </p:txBody>
      </p:sp>
      <p:pic>
        <p:nvPicPr>
          <p:cNvPr id="3" name="Picture 2">
            <a:extLst>
              <a:ext uri="{FF2B5EF4-FFF2-40B4-BE49-F238E27FC236}">
                <a16:creationId xmlns:a16="http://schemas.microsoft.com/office/drawing/2014/main" id="{4820C9E6-E11A-4247-B57D-E55CE132D872}"/>
              </a:ext>
            </a:extLst>
          </p:cNvPr>
          <p:cNvPicPr>
            <a:picLocks noChangeAspect="1"/>
          </p:cNvPicPr>
          <p:nvPr/>
        </p:nvPicPr>
        <p:blipFill rotWithShape="1">
          <a:blip r:embed="rId2">
            <a:extLst>
              <a:ext uri="{28A0092B-C50C-407E-A947-70E740481C1C}">
                <a14:useLocalDpi xmlns:a14="http://schemas.microsoft.com/office/drawing/2010/main" val="0"/>
              </a:ext>
            </a:extLst>
          </a:blip>
          <a:srcRect l="4279" r="28019" b="29718"/>
          <a:stretch/>
        </p:blipFill>
        <p:spPr>
          <a:xfrm>
            <a:off x="333374" y="1789778"/>
            <a:ext cx="5878804" cy="3715672"/>
          </a:xfrm>
          <a:prstGeom prst="rect">
            <a:avLst/>
          </a:prstGeom>
        </p:spPr>
      </p:pic>
      <p:pic>
        <p:nvPicPr>
          <p:cNvPr id="4" name="Picture 3">
            <a:extLst>
              <a:ext uri="{FF2B5EF4-FFF2-40B4-BE49-F238E27FC236}">
                <a16:creationId xmlns:a16="http://schemas.microsoft.com/office/drawing/2014/main" id="{92465901-E12D-4451-AB3D-317A70BAF16E}"/>
              </a:ext>
            </a:extLst>
          </p:cNvPr>
          <p:cNvPicPr>
            <a:picLocks noChangeAspect="1"/>
          </p:cNvPicPr>
          <p:nvPr/>
        </p:nvPicPr>
        <p:blipFill rotWithShape="1">
          <a:blip r:embed="rId3">
            <a:extLst>
              <a:ext uri="{28A0092B-C50C-407E-A947-70E740481C1C}">
                <a14:useLocalDpi xmlns:a14="http://schemas.microsoft.com/office/drawing/2010/main" val="0"/>
              </a:ext>
            </a:extLst>
          </a:blip>
          <a:srcRect l="3880" r="26273" b="23555"/>
          <a:stretch/>
        </p:blipFill>
        <p:spPr>
          <a:xfrm>
            <a:off x="6296025" y="1789778"/>
            <a:ext cx="5753100" cy="3931920"/>
          </a:xfrm>
          <a:prstGeom prst="rect">
            <a:avLst/>
          </a:prstGeom>
        </p:spPr>
      </p:pic>
      <p:sp>
        <p:nvSpPr>
          <p:cNvPr id="5" name="TextBox 4">
            <a:extLst>
              <a:ext uri="{FF2B5EF4-FFF2-40B4-BE49-F238E27FC236}">
                <a16:creationId xmlns:a16="http://schemas.microsoft.com/office/drawing/2014/main" id="{8BC02551-023A-4B04-82AD-8AE228C6BBBE}"/>
              </a:ext>
            </a:extLst>
          </p:cNvPr>
          <p:cNvSpPr txBox="1"/>
          <p:nvPr/>
        </p:nvSpPr>
        <p:spPr>
          <a:xfrm>
            <a:off x="1056058" y="5829300"/>
            <a:ext cx="10380342" cy="646331"/>
          </a:xfrm>
          <a:prstGeom prst="rect">
            <a:avLst/>
          </a:prstGeom>
          <a:noFill/>
        </p:spPr>
        <p:txBody>
          <a:bodyPr wrap="none" rtlCol="0">
            <a:spAutoFit/>
          </a:bodyPr>
          <a:lstStyle/>
          <a:p>
            <a:r>
              <a:rPr lang="en-US" dirty="0"/>
              <a:t>Allows for sector and geographic specific generation of source-receptor relationships to credibly estimate air </a:t>
            </a:r>
          </a:p>
          <a:p>
            <a:r>
              <a:rPr lang="en-US" dirty="0"/>
              <a:t>quality response to regulatory or policy emissions changes</a:t>
            </a:r>
          </a:p>
        </p:txBody>
      </p:sp>
      <p:sp>
        <p:nvSpPr>
          <p:cNvPr id="6" name="Slide Number Placeholder 5">
            <a:extLst>
              <a:ext uri="{FF2B5EF4-FFF2-40B4-BE49-F238E27FC236}">
                <a16:creationId xmlns:a16="http://schemas.microsoft.com/office/drawing/2014/main" id="{4F9B530A-7FFF-43B9-ABB3-ABF485FC4349}"/>
              </a:ext>
            </a:extLst>
          </p:cNvPr>
          <p:cNvSpPr>
            <a:spLocks noGrp="1"/>
          </p:cNvSpPr>
          <p:nvPr>
            <p:ph type="sldNum" sz="quarter" idx="12"/>
          </p:nvPr>
        </p:nvSpPr>
        <p:spPr/>
        <p:txBody>
          <a:bodyPr/>
          <a:lstStyle/>
          <a:p>
            <a:fld id="{AA060936-3B91-4F66-A80C-6693B2CAB5B6}" type="slidenum">
              <a:rPr lang="en-US" smtClean="0"/>
              <a:t>17</a:t>
            </a:fld>
            <a:endParaRPr lang="en-US"/>
          </a:p>
        </p:txBody>
      </p:sp>
    </p:spTree>
    <p:extLst>
      <p:ext uri="{BB962C8B-B14F-4D97-AF65-F5344CB8AC3E}">
        <p14:creationId xmlns:p14="http://schemas.microsoft.com/office/powerpoint/2010/main" val="392627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EA289-007C-49C7-BCDE-7D53DC04310C}"/>
              </a:ext>
            </a:extLst>
          </p:cNvPr>
          <p:cNvSpPr>
            <a:spLocks noGrp="1"/>
          </p:cNvSpPr>
          <p:nvPr>
            <p:ph type="title"/>
          </p:nvPr>
        </p:nvSpPr>
        <p:spPr>
          <a:xfrm>
            <a:off x="838200" y="136525"/>
            <a:ext cx="10515600" cy="1325563"/>
          </a:xfrm>
        </p:spPr>
        <p:txBody>
          <a:bodyPr>
            <a:normAutofit/>
          </a:bodyPr>
          <a:lstStyle/>
          <a:p>
            <a:r>
              <a:rPr lang="en-US" sz="4000" b="1" dirty="0">
                <a:solidFill>
                  <a:schemeClr val="accent6">
                    <a:lumMod val="75000"/>
                  </a:schemeClr>
                </a:solidFill>
              </a:rPr>
              <a:t>EPA Reduced Form Model Development Effort</a:t>
            </a:r>
          </a:p>
        </p:txBody>
      </p:sp>
      <p:sp>
        <p:nvSpPr>
          <p:cNvPr id="3" name="Content Placeholder 2">
            <a:extLst>
              <a:ext uri="{FF2B5EF4-FFF2-40B4-BE49-F238E27FC236}">
                <a16:creationId xmlns:a16="http://schemas.microsoft.com/office/drawing/2014/main" id="{32B027DE-0884-4DD6-9082-B32F558221C7}"/>
              </a:ext>
            </a:extLst>
          </p:cNvPr>
          <p:cNvSpPr>
            <a:spLocks noGrp="1"/>
          </p:cNvSpPr>
          <p:nvPr>
            <p:ph idx="1"/>
          </p:nvPr>
        </p:nvSpPr>
        <p:spPr>
          <a:xfrm>
            <a:off x="742950" y="1209676"/>
            <a:ext cx="11144250" cy="5884628"/>
          </a:xfrm>
        </p:spPr>
        <p:txBody>
          <a:bodyPr>
            <a:noAutofit/>
          </a:bodyPr>
          <a:lstStyle/>
          <a:p>
            <a:pPr marL="290513" lvl="1" indent="-285750">
              <a:lnSpc>
                <a:spcPct val="120000"/>
              </a:lnSpc>
              <a:spcBef>
                <a:spcPts val="300"/>
              </a:spcBef>
            </a:pPr>
            <a:r>
              <a:rPr lang="en-US" sz="2000" dirty="0"/>
              <a:t>As part of “Phase 4” of the  Reduced Form Tool evaluation project with OMB/HEID, the Air Quality Modeling Group is developing a reduced form tool that provides real-time and credible impacts of O3 and PM2.5 to emissions changes.  </a:t>
            </a:r>
          </a:p>
          <a:p>
            <a:pPr marL="290513" lvl="1" indent="-285750">
              <a:lnSpc>
                <a:spcPct val="120000"/>
              </a:lnSpc>
              <a:spcBef>
                <a:spcPts val="300"/>
              </a:spcBef>
            </a:pPr>
            <a:r>
              <a:rPr lang="en-US" sz="2000" dirty="0"/>
              <a:t>The Flexible Air quality Scenario Tool – Community Edition (FAST-CE) is a user-friendly tool that allows for timely application of source-receptor data to generate new air quality surfaces for input to </a:t>
            </a:r>
            <a:r>
              <a:rPr lang="en-US" sz="2000" dirty="0" err="1"/>
              <a:t>BenMAP</a:t>
            </a:r>
            <a:r>
              <a:rPr lang="en-US" sz="2000" dirty="0"/>
              <a:t> to support regulatory and policy assessments  </a:t>
            </a:r>
          </a:p>
          <a:p>
            <a:pPr marL="290513" lvl="1" indent="-285750">
              <a:lnSpc>
                <a:spcPct val="120000"/>
              </a:lnSpc>
              <a:spcBef>
                <a:spcPts val="300"/>
              </a:spcBef>
            </a:pPr>
            <a:r>
              <a:rPr lang="en-US" sz="2000" dirty="0"/>
              <a:t>The FAST-CE prototype was initially built based on the </a:t>
            </a:r>
            <a:r>
              <a:rPr lang="en-US" sz="2000" i="1" dirty="0"/>
              <a:t>ACE</a:t>
            </a:r>
            <a:r>
              <a:rPr lang="en-US" sz="2000" dirty="0"/>
              <a:t> rule methodology with source apportionment modeling of EGUs and being expanded and tested with additional source appt modeling of other sectors.</a:t>
            </a:r>
          </a:p>
          <a:p>
            <a:pPr marL="290513" lvl="1" indent="-285750">
              <a:lnSpc>
                <a:spcPct val="120000"/>
              </a:lnSpc>
              <a:spcBef>
                <a:spcPts val="300"/>
              </a:spcBef>
            </a:pPr>
            <a:r>
              <a:rPr lang="en-US" sz="2000" dirty="0"/>
              <a:t>Thus, when “full form” modeling is not feasible, we can define scope of project in terms of sector/sub-sector and geographic scale to either use existing source receptor data within FAST or inform tool with results from new source apportionment modeling which could be conducted for a specific application.</a:t>
            </a:r>
          </a:p>
          <a:p>
            <a:pPr marL="290513" lvl="1" indent="-285750">
              <a:lnSpc>
                <a:spcPct val="120000"/>
              </a:lnSpc>
              <a:spcBef>
                <a:spcPts val="300"/>
              </a:spcBef>
            </a:pPr>
            <a:r>
              <a:rPr lang="en-US" sz="2000" dirty="0"/>
              <a:t>FAST-CE provides an air quality distribution for the ACE and 2017 NEI SA-BPT databases do that EPA can describe the fraction of benefits at each ambient level </a:t>
            </a:r>
          </a:p>
        </p:txBody>
      </p:sp>
      <p:sp>
        <p:nvSpPr>
          <p:cNvPr id="4" name="Slide Number Placeholder 3">
            <a:extLst>
              <a:ext uri="{FF2B5EF4-FFF2-40B4-BE49-F238E27FC236}">
                <a16:creationId xmlns:a16="http://schemas.microsoft.com/office/drawing/2014/main" id="{06953F28-F71F-4C14-AAA0-19F790CA7DEA}"/>
              </a:ext>
            </a:extLst>
          </p:cNvPr>
          <p:cNvSpPr>
            <a:spLocks noGrp="1"/>
          </p:cNvSpPr>
          <p:nvPr>
            <p:ph type="sldNum" sz="quarter" idx="12"/>
          </p:nvPr>
        </p:nvSpPr>
        <p:spPr/>
        <p:txBody>
          <a:bodyPr/>
          <a:lstStyle/>
          <a:p>
            <a:fld id="{0438491A-9DCF-49B8-A5A8-483AE643DB07}" type="slidenum">
              <a:rPr lang="en-US" smtClean="0"/>
              <a:t>18</a:t>
            </a:fld>
            <a:endParaRPr lang="en-US" dirty="0"/>
          </a:p>
        </p:txBody>
      </p:sp>
    </p:spTree>
    <p:extLst>
      <p:ext uri="{BB962C8B-B14F-4D97-AF65-F5344CB8AC3E}">
        <p14:creationId xmlns:p14="http://schemas.microsoft.com/office/powerpoint/2010/main" val="1356785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C8E2CA-20BB-4495-8A91-966AA0AB3CF4}"/>
              </a:ext>
            </a:extLst>
          </p:cNvPr>
          <p:cNvSpPr/>
          <p:nvPr/>
        </p:nvSpPr>
        <p:spPr>
          <a:xfrm>
            <a:off x="676275" y="3610673"/>
            <a:ext cx="2561725" cy="27456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C2B1184-184C-483A-B166-47C098AB13C0}"/>
              </a:ext>
            </a:extLst>
          </p:cNvPr>
          <p:cNvSpPr>
            <a:spLocks noGrp="1"/>
          </p:cNvSpPr>
          <p:nvPr>
            <p:ph type="sldNum" sz="quarter" idx="12"/>
          </p:nvPr>
        </p:nvSpPr>
        <p:spPr/>
        <p:txBody>
          <a:bodyPr/>
          <a:lstStyle/>
          <a:p>
            <a:fld id="{0438491A-9DCF-49B8-A5A8-483AE643DB07}" type="slidenum">
              <a:rPr lang="en-US" smtClean="0"/>
              <a:t>19</a:t>
            </a:fld>
            <a:endParaRPr lang="en-US"/>
          </a:p>
        </p:txBody>
      </p:sp>
      <p:sp>
        <p:nvSpPr>
          <p:cNvPr id="5" name="Rectangle 4">
            <a:extLst>
              <a:ext uri="{FF2B5EF4-FFF2-40B4-BE49-F238E27FC236}">
                <a16:creationId xmlns:a16="http://schemas.microsoft.com/office/drawing/2014/main" id="{1C52AF95-4A1D-43FB-9488-3CF1C18DF372}"/>
              </a:ext>
            </a:extLst>
          </p:cNvPr>
          <p:cNvSpPr/>
          <p:nvPr/>
        </p:nvSpPr>
        <p:spPr>
          <a:xfrm>
            <a:off x="777240" y="2525626"/>
            <a:ext cx="2334126" cy="972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Photochemical source apportionment modeling</a:t>
            </a:r>
          </a:p>
        </p:txBody>
      </p:sp>
      <p:sp>
        <p:nvSpPr>
          <p:cNvPr id="6" name="Rectangle 5">
            <a:extLst>
              <a:ext uri="{FF2B5EF4-FFF2-40B4-BE49-F238E27FC236}">
                <a16:creationId xmlns:a16="http://schemas.microsoft.com/office/drawing/2014/main" id="{6D0E07AD-7A6A-4C4B-ACAE-733A0933CCDF}"/>
              </a:ext>
            </a:extLst>
          </p:cNvPr>
          <p:cNvSpPr/>
          <p:nvPr/>
        </p:nvSpPr>
        <p:spPr>
          <a:xfrm>
            <a:off x="777240" y="3631730"/>
            <a:ext cx="2334126" cy="97215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Photochemical grid modeling w/ HDDM/DDM</a:t>
            </a:r>
          </a:p>
        </p:txBody>
      </p:sp>
      <p:sp>
        <p:nvSpPr>
          <p:cNvPr id="7" name="Rectangle 6">
            <a:extLst>
              <a:ext uri="{FF2B5EF4-FFF2-40B4-BE49-F238E27FC236}">
                <a16:creationId xmlns:a16="http://schemas.microsoft.com/office/drawing/2014/main" id="{9D059C87-DEEF-4DF6-86FC-3DF37FB620EC}"/>
              </a:ext>
            </a:extLst>
          </p:cNvPr>
          <p:cNvSpPr/>
          <p:nvPr/>
        </p:nvSpPr>
        <p:spPr>
          <a:xfrm>
            <a:off x="777239" y="4776335"/>
            <a:ext cx="2383959" cy="113869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Response surface model based on photochemical grid modeling outputs</a:t>
            </a:r>
          </a:p>
        </p:txBody>
      </p:sp>
      <p:sp>
        <p:nvSpPr>
          <p:cNvPr id="8" name="Oval 7">
            <a:extLst>
              <a:ext uri="{FF2B5EF4-FFF2-40B4-BE49-F238E27FC236}">
                <a16:creationId xmlns:a16="http://schemas.microsoft.com/office/drawing/2014/main" id="{07090905-C1D2-4E14-915E-8DD24EAF3868}"/>
              </a:ext>
            </a:extLst>
          </p:cNvPr>
          <p:cNvSpPr/>
          <p:nvPr/>
        </p:nvSpPr>
        <p:spPr>
          <a:xfrm>
            <a:off x="4341094" y="2691463"/>
            <a:ext cx="3320716" cy="294151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9" name="Rectangle 8">
            <a:extLst>
              <a:ext uri="{FF2B5EF4-FFF2-40B4-BE49-F238E27FC236}">
                <a16:creationId xmlns:a16="http://schemas.microsoft.com/office/drawing/2014/main" id="{079F7C96-9476-413A-BEF9-012027BCF82E}"/>
              </a:ext>
            </a:extLst>
          </p:cNvPr>
          <p:cNvSpPr/>
          <p:nvPr/>
        </p:nvSpPr>
        <p:spPr>
          <a:xfrm>
            <a:off x="8841706" y="2901013"/>
            <a:ext cx="2831430" cy="117428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BenMAP</a:t>
            </a:r>
            <a:r>
              <a:rPr lang="en-US" dirty="0">
                <a:solidFill>
                  <a:schemeClr val="tx1"/>
                </a:solidFill>
              </a:rPr>
              <a:t> input files</a:t>
            </a:r>
          </a:p>
        </p:txBody>
      </p:sp>
      <p:cxnSp>
        <p:nvCxnSpPr>
          <p:cNvPr id="12" name="Straight Arrow Connector 11">
            <a:extLst>
              <a:ext uri="{FF2B5EF4-FFF2-40B4-BE49-F238E27FC236}">
                <a16:creationId xmlns:a16="http://schemas.microsoft.com/office/drawing/2014/main" id="{1AC14FDB-FAD1-4FBB-829B-3195AFFB3CEC}"/>
              </a:ext>
            </a:extLst>
          </p:cNvPr>
          <p:cNvCxnSpPr/>
          <p:nvPr/>
        </p:nvCxnSpPr>
        <p:spPr>
          <a:xfrm>
            <a:off x="3303873" y="2948340"/>
            <a:ext cx="904775" cy="4475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FE8803B-1AB5-4CE2-9F83-10CC8CF13A3F}"/>
              </a:ext>
            </a:extLst>
          </p:cNvPr>
          <p:cNvCxnSpPr/>
          <p:nvPr/>
        </p:nvCxnSpPr>
        <p:spPr>
          <a:xfrm>
            <a:off x="3303873" y="4145309"/>
            <a:ext cx="75077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34611F1-9B7A-4005-A0AD-3FD63299AB10}"/>
              </a:ext>
            </a:extLst>
          </p:cNvPr>
          <p:cNvCxnSpPr>
            <a:cxnSpLocks/>
          </p:cNvCxnSpPr>
          <p:nvPr/>
        </p:nvCxnSpPr>
        <p:spPr>
          <a:xfrm flipV="1">
            <a:off x="3419375" y="4959215"/>
            <a:ext cx="855846" cy="3098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4972C25-A6B6-48AF-9F06-55521469BA9D}"/>
              </a:ext>
            </a:extLst>
          </p:cNvPr>
          <p:cNvCxnSpPr>
            <a:cxnSpLocks/>
          </p:cNvCxnSpPr>
          <p:nvPr/>
        </p:nvCxnSpPr>
        <p:spPr>
          <a:xfrm flipV="1">
            <a:off x="7760368" y="3459277"/>
            <a:ext cx="987392" cy="1513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72686F0-65F2-40F9-A9C1-AF329E851247}"/>
              </a:ext>
            </a:extLst>
          </p:cNvPr>
          <p:cNvSpPr txBox="1"/>
          <p:nvPr/>
        </p:nvSpPr>
        <p:spPr>
          <a:xfrm>
            <a:off x="1104900" y="1567917"/>
            <a:ext cx="2006465" cy="707886"/>
          </a:xfrm>
          <a:prstGeom prst="rect">
            <a:avLst/>
          </a:prstGeom>
          <a:noFill/>
        </p:spPr>
        <p:txBody>
          <a:bodyPr wrap="square" rtlCol="0">
            <a:spAutoFit/>
          </a:bodyPr>
          <a:lstStyle/>
          <a:p>
            <a:r>
              <a:rPr lang="en-US" sz="2000" b="1" dirty="0"/>
              <a:t>Source-receptor relationships </a:t>
            </a:r>
          </a:p>
        </p:txBody>
      </p:sp>
      <p:sp>
        <p:nvSpPr>
          <p:cNvPr id="28" name="TextBox 27">
            <a:extLst>
              <a:ext uri="{FF2B5EF4-FFF2-40B4-BE49-F238E27FC236}">
                <a16:creationId xmlns:a16="http://schemas.microsoft.com/office/drawing/2014/main" id="{DEC30002-9BDA-417C-986A-8302D3C4D341}"/>
              </a:ext>
            </a:extLst>
          </p:cNvPr>
          <p:cNvSpPr txBox="1"/>
          <p:nvPr/>
        </p:nvSpPr>
        <p:spPr>
          <a:xfrm>
            <a:off x="3978943" y="1398118"/>
            <a:ext cx="3995185" cy="1323439"/>
          </a:xfrm>
          <a:prstGeom prst="rect">
            <a:avLst/>
          </a:prstGeom>
          <a:noFill/>
        </p:spPr>
        <p:txBody>
          <a:bodyPr wrap="square" rtlCol="0">
            <a:spAutoFit/>
          </a:bodyPr>
          <a:lstStyle/>
          <a:p>
            <a:pPr algn="ctr"/>
            <a:r>
              <a:rPr lang="en-US" sz="2000" b="1" dirty="0"/>
              <a:t>Framework for using S-R information to generate O3 and PM2.5 concentration impacts of policy options</a:t>
            </a:r>
          </a:p>
        </p:txBody>
      </p:sp>
      <p:sp>
        <p:nvSpPr>
          <p:cNvPr id="29" name="TextBox 28">
            <a:extLst>
              <a:ext uri="{FF2B5EF4-FFF2-40B4-BE49-F238E27FC236}">
                <a16:creationId xmlns:a16="http://schemas.microsoft.com/office/drawing/2014/main" id="{139FBA81-C988-4C3A-AC11-0CE097F6FA96}"/>
              </a:ext>
            </a:extLst>
          </p:cNvPr>
          <p:cNvSpPr txBox="1"/>
          <p:nvPr/>
        </p:nvSpPr>
        <p:spPr>
          <a:xfrm>
            <a:off x="8424059" y="1432414"/>
            <a:ext cx="3698609" cy="1323439"/>
          </a:xfrm>
          <a:prstGeom prst="rect">
            <a:avLst/>
          </a:prstGeom>
          <a:noFill/>
        </p:spPr>
        <p:txBody>
          <a:bodyPr wrap="square" rtlCol="0">
            <a:spAutoFit/>
          </a:bodyPr>
          <a:lstStyle/>
          <a:p>
            <a:pPr algn="ctr"/>
            <a:r>
              <a:rPr lang="en-US" sz="2000" b="1" dirty="0"/>
              <a:t>Key outputs for downstream programs to estimate monetized benefits assessment and attainment projections</a:t>
            </a:r>
          </a:p>
        </p:txBody>
      </p:sp>
      <p:sp>
        <p:nvSpPr>
          <p:cNvPr id="30" name="TextBox 29">
            <a:extLst>
              <a:ext uri="{FF2B5EF4-FFF2-40B4-BE49-F238E27FC236}">
                <a16:creationId xmlns:a16="http://schemas.microsoft.com/office/drawing/2014/main" id="{2DB6706D-F9FE-484A-A1E1-9316076DC726}"/>
              </a:ext>
            </a:extLst>
          </p:cNvPr>
          <p:cNvSpPr txBox="1"/>
          <p:nvPr/>
        </p:nvSpPr>
        <p:spPr>
          <a:xfrm>
            <a:off x="1780423" y="222745"/>
            <a:ext cx="8812530" cy="954107"/>
          </a:xfrm>
          <a:prstGeom prst="rect">
            <a:avLst/>
          </a:prstGeom>
          <a:noFill/>
        </p:spPr>
        <p:txBody>
          <a:bodyPr wrap="square" rtlCol="0">
            <a:spAutoFit/>
          </a:bodyPr>
          <a:lstStyle/>
          <a:p>
            <a:pPr algn="ctr"/>
            <a:r>
              <a:rPr lang="en-US" sz="3200" b="1" dirty="0"/>
              <a:t>FAST-CE FRAMEWORK</a:t>
            </a:r>
          </a:p>
          <a:p>
            <a:pPr algn="ctr"/>
            <a:r>
              <a:rPr lang="en-US" sz="2400" dirty="0">
                <a:solidFill>
                  <a:schemeClr val="accent5">
                    <a:lumMod val="75000"/>
                  </a:schemeClr>
                </a:solidFill>
              </a:rPr>
              <a:t>Flexible Air quality Scenario Tool – Community Edition</a:t>
            </a:r>
          </a:p>
        </p:txBody>
      </p:sp>
      <p:sp>
        <p:nvSpPr>
          <p:cNvPr id="3" name="TextBox 2">
            <a:extLst>
              <a:ext uri="{FF2B5EF4-FFF2-40B4-BE49-F238E27FC236}">
                <a16:creationId xmlns:a16="http://schemas.microsoft.com/office/drawing/2014/main" id="{F006E73C-08D9-424D-8A56-9E14EF14244C}"/>
              </a:ext>
            </a:extLst>
          </p:cNvPr>
          <p:cNvSpPr txBox="1"/>
          <p:nvPr/>
        </p:nvSpPr>
        <p:spPr>
          <a:xfrm>
            <a:off x="4962525" y="3931388"/>
            <a:ext cx="2066925" cy="677108"/>
          </a:xfrm>
          <a:prstGeom prst="rect">
            <a:avLst/>
          </a:prstGeom>
          <a:noFill/>
        </p:spPr>
        <p:txBody>
          <a:bodyPr wrap="square" rtlCol="0">
            <a:spAutoFit/>
          </a:bodyPr>
          <a:lstStyle/>
          <a:p>
            <a:pPr algn="ctr"/>
            <a:r>
              <a:rPr lang="en-US" sz="2400" b="1" dirty="0"/>
              <a:t>FAST-CE tool</a:t>
            </a:r>
          </a:p>
          <a:p>
            <a:pPr algn="ctr"/>
            <a:endParaRPr lang="en-US" sz="1400" dirty="0"/>
          </a:p>
        </p:txBody>
      </p:sp>
      <p:sp>
        <p:nvSpPr>
          <p:cNvPr id="13" name="TextBox 12">
            <a:extLst>
              <a:ext uri="{FF2B5EF4-FFF2-40B4-BE49-F238E27FC236}">
                <a16:creationId xmlns:a16="http://schemas.microsoft.com/office/drawing/2014/main" id="{7D46116E-F67C-4FA0-BA66-24089245E560}"/>
              </a:ext>
            </a:extLst>
          </p:cNvPr>
          <p:cNvSpPr txBox="1"/>
          <p:nvPr/>
        </p:nvSpPr>
        <p:spPr>
          <a:xfrm>
            <a:off x="942976" y="5952020"/>
            <a:ext cx="2168390" cy="369332"/>
          </a:xfrm>
          <a:prstGeom prst="rect">
            <a:avLst/>
          </a:prstGeom>
          <a:noFill/>
        </p:spPr>
        <p:txBody>
          <a:bodyPr wrap="square" rtlCol="0">
            <a:spAutoFit/>
          </a:bodyPr>
          <a:lstStyle/>
          <a:p>
            <a:r>
              <a:rPr lang="en-US" dirty="0"/>
              <a:t>Future development</a:t>
            </a:r>
          </a:p>
        </p:txBody>
      </p:sp>
      <p:sp>
        <p:nvSpPr>
          <p:cNvPr id="23" name="Arrow: Bent 22">
            <a:extLst>
              <a:ext uri="{FF2B5EF4-FFF2-40B4-BE49-F238E27FC236}">
                <a16:creationId xmlns:a16="http://schemas.microsoft.com/office/drawing/2014/main" id="{F1F8B2AA-FC3E-4D27-AD38-C9564BCA9FF8}"/>
              </a:ext>
            </a:extLst>
          </p:cNvPr>
          <p:cNvSpPr/>
          <p:nvPr/>
        </p:nvSpPr>
        <p:spPr>
          <a:xfrm flipH="1">
            <a:off x="7661810" y="4647698"/>
            <a:ext cx="1383880" cy="990552"/>
          </a:xfrm>
          <a:prstGeom prst="bentArrow">
            <a:avLst>
              <a:gd name="adj1" fmla="val 25000"/>
              <a:gd name="adj2" fmla="val 4598"/>
              <a:gd name="adj3" fmla="val 25000"/>
              <a:gd name="adj4" fmla="val 2618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6B72A7FF-11FB-4319-9BE5-710D0359C10C}"/>
              </a:ext>
            </a:extLst>
          </p:cNvPr>
          <p:cNvSpPr txBox="1"/>
          <p:nvPr/>
        </p:nvSpPr>
        <p:spPr>
          <a:xfrm>
            <a:off x="8163522" y="5114138"/>
            <a:ext cx="3637355" cy="1077218"/>
          </a:xfrm>
          <a:prstGeom prst="rect">
            <a:avLst/>
          </a:prstGeom>
          <a:solidFill>
            <a:schemeClr val="bg1">
              <a:lumMod val="95000"/>
            </a:schemeClr>
          </a:solidFill>
          <a:ln w="9525">
            <a:solidFill>
              <a:schemeClr val="tx1"/>
            </a:solidFill>
          </a:ln>
        </p:spPr>
        <p:txBody>
          <a:bodyPr wrap="square" rtlCol="0">
            <a:spAutoFit/>
          </a:bodyPr>
          <a:lstStyle/>
          <a:p>
            <a:r>
              <a:rPr lang="en-US" sz="1600" b="1" dirty="0">
                <a:latin typeface="Calibri"/>
              </a:rPr>
              <a:t>Validation/QA module: Comparison plots &amp; Statistics for newly developed air quality surfaces and pre-made emissions scenarios based on comparable tags</a:t>
            </a:r>
          </a:p>
        </p:txBody>
      </p:sp>
    </p:spTree>
    <p:extLst>
      <p:ext uri="{BB962C8B-B14F-4D97-AF65-F5344CB8AC3E}">
        <p14:creationId xmlns:p14="http://schemas.microsoft.com/office/powerpoint/2010/main" val="118605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7C180-C523-446D-ABFA-9CAF459C918F}"/>
              </a:ext>
            </a:extLst>
          </p:cNvPr>
          <p:cNvSpPr>
            <a:spLocks noGrp="1"/>
          </p:cNvSpPr>
          <p:nvPr>
            <p:ph idx="1"/>
          </p:nvPr>
        </p:nvSpPr>
        <p:spPr>
          <a:xfrm>
            <a:off x="752475" y="1371600"/>
            <a:ext cx="9705420" cy="5116707"/>
          </a:xfrm>
        </p:spPr>
        <p:txBody>
          <a:bodyPr>
            <a:noAutofit/>
          </a:bodyPr>
          <a:lstStyle/>
          <a:p>
            <a:pPr marL="0" indent="0">
              <a:lnSpc>
                <a:spcPct val="100000"/>
              </a:lnSpc>
              <a:spcBef>
                <a:spcPts val="0"/>
              </a:spcBef>
              <a:spcAft>
                <a:spcPts val="600"/>
              </a:spcAft>
              <a:buNone/>
            </a:pPr>
            <a:r>
              <a:rPr lang="en-US" i="1" dirty="0"/>
              <a:t>Purpose: Review recent, ongoing, and planned OAQPS efforts related to Reduced Form Tools (RFT)</a:t>
            </a:r>
          </a:p>
          <a:p>
            <a:pPr marL="0" indent="0">
              <a:lnSpc>
                <a:spcPct val="100000"/>
              </a:lnSpc>
              <a:spcBef>
                <a:spcPts val="0"/>
              </a:spcBef>
              <a:spcAft>
                <a:spcPts val="600"/>
              </a:spcAft>
              <a:buNone/>
            </a:pPr>
            <a:endParaRPr lang="en-US" i="1" dirty="0"/>
          </a:p>
          <a:p>
            <a:pPr>
              <a:lnSpc>
                <a:spcPct val="100000"/>
              </a:lnSpc>
              <a:spcBef>
                <a:spcPts val="0"/>
              </a:spcBef>
              <a:spcAft>
                <a:spcPts val="600"/>
              </a:spcAft>
            </a:pPr>
            <a:r>
              <a:rPr lang="en-US" dirty="0"/>
              <a:t>Background</a:t>
            </a:r>
          </a:p>
          <a:p>
            <a:pPr>
              <a:lnSpc>
                <a:spcPct val="100000"/>
              </a:lnSpc>
              <a:spcBef>
                <a:spcPts val="0"/>
              </a:spcBef>
              <a:spcAft>
                <a:spcPts val="600"/>
              </a:spcAft>
            </a:pPr>
            <a:r>
              <a:rPr lang="en-US" dirty="0"/>
              <a:t>EPA’s Benefit per Ton approach</a:t>
            </a:r>
          </a:p>
          <a:p>
            <a:pPr>
              <a:lnSpc>
                <a:spcPct val="100000"/>
              </a:lnSpc>
              <a:spcBef>
                <a:spcPts val="0"/>
              </a:spcBef>
              <a:spcAft>
                <a:spcPts val="600"/>
              </a:spcAft>
            </a:pPr>
            <a:r>
              <a:rPr lang="en-US" dirty="0"/>
              <a:t>Reduced Form Tool evaluation project</a:t>
            </a:r>
          </a:p>
          <a:p>
            <a:pPr>
              <a:lnSpc>
                <a:spcPct val="100000"/>
              </a:lnSpc>
              <a:spcBef>
                <a:spcPts val="0"/>
              </a:spcBef>
              <a:spcAft>
                <a:spcPts val="600"/>
              </a:spcAft>
            </a:pPr>
            <a:r>
              <a:rPr lang="en-US" dirty="0"/>
              <a:t>SAB review of EPA evaluation approach</a:t>
            </a:r>
          </a:p>
          <a:p>
            <a:pPr>
              <a:lnSpc>
                <a:spcPct val="100000"/>
              </a:lnSpc>
              <a:spcBef>
                <a:spcPts val="0"/>
              </a:spcBef>
              <a:spcAft>
                <a:spcPts val="600"/>
              </a:spcAft>
            </a:pPr>
            <a:r>
              <a:rPr lang="en-US" dirty="0"/>
              <a:t>Ongoing EPA tool development (FAST)</a:t>
            </a:r>
          </a:p>
          <a:p>
            <a:pPr>
              <a:lnSpc>
                <a:spcPct val="100000"/>
              </a:lnSpc>
              <a:spcBef>
                <a:spcPts val="0"/>
              </a:spcBef>
              <a:spcAft>
                <a:spcPts val="600"/>
              </a:spcAft>
            </a:pPr>
            <a:r>
              <a:rPr lang="en-US" dirty="0"/>
              <a:t>Programmatic needs supported by FAST</a:t>
            </a:r>
          </a:p>
          <a:p>
            <a:pPr>
              <a:lnSpc>
                <a:spcPct val="100000"/>
              </a:lnSpc>
              <a:spcBef>
                <a:spcPts val="0"/>
              </a:spcBef>
              <a:spcAft>
                <a:spcPts val="600"/>
              </a:spcAft>
            </a:pPr>
            <a:r>
              <a:rPr lang="en-US" dirty="0"/>
              <a:t>Next Steps</a:t>
            </a:r>
          </a:p>
        </p:txBody>
      </p:sp>
      <p:sp>
        <p:nvSpPr>
          <p:cNvPr id="4" name="Slide Number Placeholder 3">
            <a:extLst>
              <a:ext uri="{FF2B5EF4-FFF2-40B4-BE49-F238E27FC236}">
                <a16:creationId xmlns:a16="http://schemas.microsoft.com/office/drawing/2014/main" id="{B36F4FF9-7572-419A-BB1A-FF5B380B0CBD}"/>
              </a:ext>
            </a:extLst>
          </p:cNvPr>
          <p:cNvSpPr>
            <a:spLocks noGrp="1"/>
          </p:cNvSpPr>
          <p:nvPr>
            <p:ph type="sldNum" sz="quarter" idx="12"/>
          </p:nvPr>
        </p:nvSpPr>
        <p:spPr/>
        <p:txBody>
          <a:bodyPr/>
          <a:lstStyle/>
          <a:p>
            <a:fld id="{0438491A-9DCF-49B8-A5A8-483AE643DB07}" type="slidenum">
              <a:rPr lang="en-US" smtClean="0"/>
              <a:t>2</a:t>
            </a:fld>
            <a:endParaRPr lang="en-US" dirty="0"/>
          </a:p>
        </p:txBody>
      </p:sp>
      <p:sp>
        <p:nvSpPr>
          <p:cNvPr id="7" name="Title 1">
            <a:extLst>
              <a:ext uri="{FF2B5EF4-FFF2-40B4-BE49-F238E27FC236}">
                <a16:creationId xmlns:a16="http://schemas.microsoft.com/office/drawing/2014/main" id="{1A5B0F21-3679-4469-AD02-6410659A9755}"/>
              </a:ext>
            </a:extLst>
          </p:cNvPr>
          <p:cNvSpPr>
            <a:spLocks noGrp="1"/>
          </p:cNvSpPr>
          <p:nvPr>
            <p:ph type="title"/>
          </p:nvPr>
        </p:nvSpPr>
        <p:spPr>
          <a:xfrm>
            <a:off x="838200" y="18255"/>
            <a:ext cx="10515600" cy="1325563"/>
          </a:xfrm>
        </p:spPr>
        <p:txBody>
          <a:bodyPr>
            <a:normAutofit/>
          </a:bodyPr>
          <a:lstStyle/>
          <a:p>
            <a:r>
              <a:rPr lang="en-US" sz="2800" b="1" dirty="0">
                <a:solidFill>
                  <a:schemeClr val="accent6">
                    <a:lumMod val="75000"/>
                  </a:schemeClr>
                </a:solidFill>
              </a:rPr>
              <a:t>Outline</a:t>
            </a:r>
          </a:p>
        </p:txBody>
      </p:sp>
    </p:spTree>
    <p:extLst>
      <p:ext uri="{BB962C8B-B14F-4D97-AF65-F5344CB8AC3E}">
        <p14:creationId xmlns:p14="http://schemas.microsoft.com/office/powerpoint/2010/main" val="3759418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D3EE9B-6ED6-4D39-800B-54AEEFAEADFF}"/>
              </a:ext>
            </a:extLst>
          </p:cNvPr>
          <p:cNvSpPr/>
          <p:nvPr/>
        </p:nvSpPr>
        <p:spPr>
          <a:xfrm>
            <a:off x="4298420" y="2296570"/>
            <a:ext cx="3580659" cy="33546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ap&#10;&#10;Description automatically generated">
            <a:extLst>
              <a:ext uri="{FF2B5EF4-FFF2-40B4-BE49-F238E27FC236}">
                <a16:creationId xmlns:a16="http://schemas.microsoft.com/office/drawing/2014/main" id="{BA6B2C26-7DDD-45A1-B351-5587551F0226}"/>
              </a:ext>
            </a:extLst>
          </p:cNvPr>
          <p:cNvPicPr>
            <a:picLocks noChangeAspect="1"/>
          </p:cNvPicPr>
          <p:nvPr/>
        </p:nvPicPr>
        <p:blipFill rotWithShape="1">
          <a:blip r:embed="rId2">
            <a:extLst>
              <a:ext uri="{28A0092B-C50C-407E-A947-70E740481C1C}">
                <a14:useLocalDpi xmlns:a14="http://schemas.microsoft.com/office/drawing/2010/main" val="0"/>
              </a:ext>
            </a:extLst>
          </a:blip>
          <a:srcRect l="4062" r="9687"/>
          <a:stretch/>
        </p:blipFill>
        <p:spPr>
          <a:xfrm>
            <a:off x="7879080" y="2123295"/>
            <a:ext cx="4206240" cy="3657600"/>
          </a:xfrm>
          <a:prstGeom prst="rect">
            <a:avLst/>
          </a:prstGeom>
        </p:spPr>
      </p:pic>
      <p:sp>
        <p:nvSpPr>
          <p:cNvPr id="2" name="Slide Number Placeholder 1">
            <a:extLst>
              <a:ext uri="{FF2B5EF4-FFF2-40B4-BE49-F238E27FC236}">
                <a16:creationId xmlns:a16="http://schemas.microsoft.com/office/drawing/2014/main" id="{D808A7C4-5B21-47AD-BCA2-3CD1E6FB8BD6}"/>
              </a:ext>
            </a:extLst>
          </p:cNvPr>
          <p:cNvSpPr>
            <a:spLocks noGrp="1"/>
          </p:cNvSpPr>
          <p:nvPr>
            <p:ph type="sldNum" sz="quarter" idx="12"/>
          </p:nvPr>
        </p:nvSpPr>
        <p:spPr/>
        <p:txBody>
          <a:bodyPr/>
          <a:lstStyle/>
          <a:p>
            <a:fld id="{0438491A-9DCF-49B8-A5A8-483AE643DB07}" type="slidenum">
              <a:rPr lang="en-US" smtClean="0"/>
              <a:t>20</a:t>
            </a:fld>
            <a:endParaRPr lang="en-US"/>
          </a:p>
        </p:txBody>
      </p:sp>
      <p:pic>
        <p:nvPicPr>
          <p:cNvPr id="4" name="Picture 3" descr="A picture containing diagram&#10;&#10;Description automatically generated">
            <a:extLst>
              <a:ext uri="{FF2B5EF4-FFF2-40B4-BE49-F238E27FC236}">
                <a16:creationId xmlns:a16="http://schemas.microsoft.com/office/drawing/2014/main" id="{F673B391-5C90-4C99-961B-99702C9D4B71}"/>
              </a:ext>
            </a:extLst>
          </p:cNvPr>
          <p:cNvPicPr>
            <a:picLocks noChangeAspect="1"/>
          </p:cNvPicPr>
          <p:nvPr/>
        </p:nvPicPr>
        <p:blipFill rotWithShape="1">
          <a:blip r:embed="rId3">
            <a:extLst>
              <a:ext uri="{28A0092B-C50C-407E-A947-70E740481C1C}">
                <a14:useLocalDpi xmlns:a14="http://schemas.microsoft.com/office/drawing/2010/main" val="0"/>
              </a:ext>
            </a:extLst>
          </a:blip>
          <a:srcRect l="2969" r="8907"/>
          <a:stretch/>
        </p:blipFill>
        <p:spPr>
          <a:xfrm>
            <a:off x="7559" y="2132920"/>
            <a:ext cx="4297680" cy="3657600"/>
          </a:xfrm>
          <a:prstGeom prst="rect">
            <a:avLst/>
          </a:prstGeom>
        </p:spPr>
      </p:pic>
      <p:pic>
        <p:nvPicPr>
          <p:cNvPr id="8" name="Picture 7">
            <a:extLst>
              <a:ext uri="{FF2B5EF4-FFF2-40B4-BE49-F238E27FC236}">
                <a16:creationId xmlns:a16="http://schemas.microsoft.com/office/drawing/2014/main" id="{2F393302-8098-4C54-A0CE-B6F177400BA8}"/>
              </a:ext>
            </a:extLst>
          </p:cNvPr>
          <p:cNvPicPr>
            <a:picLocks noChangeAspect="1"/>
          </p:cNvPicPr>
          <p:nvPr/>
        </p:nvPicPr>
        <p:blipFill>
          <a:blip r:embed="rId4"/>
          <a:stretch>
            <a:fillRect/>
          </a:stretch>
        </p:blipFill>
        <p:spPr>
          <a:xfrm>
            <a:off x="4633424" y="2782195"/>
            <a:ext cx="2925153" cy="1967460"/>
          </a:xfrm>
          <a:prstGeom prst="rect">
            <a:avLst/>
          </a:prstGeom>
        </p:spPr>
      </p:pic>
      <p:sp>
        <p:nvSpPr>
          <p:cNvPr id="9" name="TextBox 8">
            <a:extLst>
              <a:ext uri="{FF2B5EF4-FFF2-40B4-BE49-F238E27FC236}">
                <a16:creationId xmlns:a16="http://schemas.microsoft.com/office/drawing/2014/main" id="{71175AE7-FD01-4AAB-B048-49B11EECFF60}"/>
              </a:ext>
            </a:extLst>
          </p:cNvPr>
          <p:cNvSpPr txBox="1"/>
          <p:nvPr/>
        </p:nvSpPr>
        <p:spPr>
          <a:xfrm>
            <a:off x="4268573" y="4811920"/>
            <a:ext cx="3654854" cy="584775"/>
          </a:xfrm>
          <a:prstGeom prst="rect">
            <a:avLst/>
          </a:prstGeom>
          <a:noFill/>
        </p:spPr>
        <p:txBody>
          <a:bodyPr wrap="square" rtlCol="0">
            <a:spAutoFit/>
          </a:bodyPr>
          <a:lstStyle/>
          <a:p>
            <a:pPr algn="ctr"/>
            <a:r>
              <a:rPr lang="en-US" sz="1600" dirty="0"/>
              <a:t>States with industrial boilers subject to the proposed boiler MACT rule</a:t>
            </a:r>
          </a:p>
        </p:txBody>
      </p:sp>
      <p:sp>
        <p:nvSpPr>
          <p:cNvPr id="14" name="TextBox 13">
            <a:extLst>
              <a:ext uri="{FF2B5EF4-FFF2-40B4-BE49-F238E27FC236}">
                <a16:creationId xmlns:a16="http://schemas.microsoft.com/office/drawing/2014/main" id="{164F24F2-4C62-4558-8C10-1645803638DB}"/>
              </a:ext>
            </a:extLst>
          </p:cNvPr>
          <p:cNvSpPr txBox="1"/>
          <p:nvPr/>
        </p:nvSpPr>
        <p:spPr>
          <a:xfrm>
            <a:off x="2263169" y="323018"/>
            <a:ext cx="7719031" cy="830997"/>
          </a:xfrm>
          <a:prstGeom prst="rect">
            <a:avLst/>
          </a:prstGeom>
          <a:noFill/>
        </p:spPr>
        <p:txBody>
          <a:bodyPr wrap="square" rtlCol="0">
            <a:spAutoFit/>
          </a:bodyPr>
          <a:lstStyle/>
          <a:p>
            <a:pPr algn="ctr"/>
            <a:r>
              <a:rPr lang="en-US" sz="2400" b="1" dirty="0"/>
              <a:t>Illustrative example of developing a state/sector “policy” air quality surface with FAST-CE for industrial boilers</a:t>
            </a:r>
          </a:p>
        </p:txBody>
      </p:sp>
      <p:sp>
        <p:nvSpPr>
          <p:cNvPr id="3" name="TextBox 2">
            <a:extLst>
              <a:ext uri="{FF2B5EF4-FFF2-40B4-BE49-F238E27FC236}">
                <a16:creationId xmlns:a16="http://schemas.microsoft.com/office/drawing/2014/main" id="{3077A355-67A3-470A-8C3C-D62BCBE91F6F}"/>
              </a:ext>
            </a:extLst>
          </p:cNvPr>
          <p:cNvSpPr txBox="1"/>
          <p:nvPr/>
        </p:nvSpPr>
        <p:spPr>
          <a:xfrm>
            <a:off x="7879079" y="1547840"/>
            <a:ext cx="4054302" cy="646331"/>
          </a:xfrm>
          <a:prstGeom prst="rect">
            <a:avLst/>
          </a:prstGeom>
          <a:noFill/>
        </p:spPr>
        <p:txBody>
          <a:bodyPr wrap="square" rtlCol="0">
            <a:spAutoFit/>
          </a:bodyPr>
          <a:lstStyle/>
          <a:p>
            <a:pPr algn="ctr"/>
            <a:r>
              <a:rPr lang="en-US" b="1" dirty="0"/>
              <a:t>O3 impacts from a subset of the industrial boiler sector</a:t>
            </a:r>
          </a:p>
        </p:txBody>
      </p:sp>
      <p:sp>
        <p:nvSpPr>
          <p:cNvPr id="16" name="TextBox 15">
            <a:extLst>
              <a:ext uri="{FF2B5EF4-FFF2-40B4-BE49-F238E27FC236}">
                <a16:creationId xmlns:a16="http://schemas.microsoft.com/office/drawing/2014/main" id="{DD163F88-2664-4221-91B2-50F32377A17D}"/>
              </a:ext>
            </a:extLst>
          </p:cNvPr>
          <p:cNvSpPr txBox="1"/>
          <p:nvPr/>
        </p:nvSpPr>
        <p:spPr>
          <a:xfrm>
            <a:off x="605042" y="1525719"/>
            <a:ext cx="3102713" cy="646331"/>
          </a:xfrm>
          <a:prstGeom prst="rect">
            <a:avLst/>
          </a:prstGeom>
          <a:noFill/>
        </p:spPr>
        <p:txBody>
          <a:bodyPr wrap="square" rtlCol="0">
            <a:spAutoFit/>
          </a:bodyPr>
          <a:lstStyle/>
          <a:p>
            <a:pPr algn="ctr"/>
            <a:r>
              <a:rPr lang="en-US" b="1" dirty="0"/>
              <a:t>O3 impacts from entire industrial boiler sector</a:t>
            </a:r>
          </a:p>
        </p:txBody>
      </p:sp>
      <p:cxnSp>
        <p:nvCxnSpPr>
          <p:cNvPr id="18" name="Straight Arrow Connector 17">
            <a:extLst>
              <a:ext uri="{FF2B5EF4-FFF2-40B4-BE49-F238E27FC236}">
                <a16:creationId xmlns:a16="http://schemas.microsoft.com/office/drawing/2014/main" id="{10E06A20-37C3-4313-8945-114AF3DC479C}"/>
              </a:ext>
            </a:extLst>
          </p:cNvPr>
          <p:cNvCxnSpPr/>
          <p:nvPr/>
        </p:nvCxnSpPr>
        <p:spPr>
          <a:xfrm>
            <a:off x="4621994" y="1817370"/>
            <a:ext cx="310468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038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BDAC1D9F-5E3F-4F55-A22E-899A49FC2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2892" y="1863762"/>
            <a:ext cx="4661647" cy="3496235"/>
          </a:xfrm>
          <a:prstGeom prst="rect">
            <a:avLst/>
          </a:prstGeom>
        </p:spPr>
      </p:pic>
      <p:pic>
        <p:nvPicPr>
          <p:cNvPr id="3" name="Picture 2" descr="Diagram&#10;&#10;Description automatically generated">
            <a:extLst>
              <a:ext uri="{FF2B5EF4-FFF2-40B4-BE49-F238E27FC236}">
                <a16:creationId xmlns:a16="http://schemas.microsoft.com/office/drawing/2014/main" id="{64A67EF9-51CD-411E-BB5A-EE65D1C21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2122"/>
            <a:ext cx="4661646" cy="3496235"/>
          </a:xfrm>
          <a:prstGeom prst="rect">
            <a:avLst/>
          </a:prstGeom>
        </p:spPr>
      </p:pic>
      <p:pic>
        <p:nvPicPr>
          <p:cNvPr id="5" name="Picture 4" descr="Diagram&#10;&#10;Description automatically generated">
            <a:extLst>
              <a:ext uri="{FF2B5EF4-FFF2-40B4-BE49-F238E27FC236}">
                <a16:creationId xmlns:a16="http://schemas.microsoft.com/office/drawing/2014/main" id="{E607A3A1-8B8C-4E91-94D6-19AD9EB68D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3361765"/>
            <a:ext cx="4661647" cy="3496235"/>
          </a:xfrm>
          <a:prstGeom prst="rect">
            <a:avLst/>
          </a:prstGeom>
        </p:spPr>
      </p:pic>
      <p:sp>
        <p:nvSpPr>
          <p:cNvPr id="8" name="TextBox 7">
            <a:extLst>
              <a:ext uri="{FF2B5EF4-FFF2-40B4-BE49-F238E27FC236}">
                <a16:creationId xmlns:a16="http://schemas.microsoft.com/office/drawing/2014/main" id="{4CE58B06-BF4E-4950-B307-AD88CD1252D2}"/>
              </a:ext>
            </a:extLst>
          </p:cNvPr>
          <p:cNvSpPr txBox="1"/>
          <p:nvPr/>
        </p:nvSpPr>
        <p:spPr>
          <a:xfrm>
            <a:off x="365757" y="365759"/>
            <a:ext cx="5497162" cy="6124754"/>
          </a:xfrm>
          <a:prstGeom prst="rect">
            <a:avLst/>
          </a:prstGeom>
          <a:noFill/>
        </p:spPr>
        <p:txBody>
          <a:bodyPr wrap="square" rtlCol="0">
            <a:spAutoFit/>
          </a:bodyPr>
          <a:lstStyle/>
          <a:p>
            <a:r>
              <a:rPr lang="en-US" sz="2800" b="1" dirty="0"/>
              <a:t>Air Quality Surfaces</a:t>
            </a:r>
          </a:p>
          <a:p>
            <a:r>
              <a:rPr lang="en-US" sz="2800" dirty="0"/>
              <a:t>Total VOC contribution to O3 season average MDA8 O3 for each source region</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r>
              <a:rPr lang="en-US" sz="2800" dirty="0"/>
              <a:t>Similar surfaces for NOX to O3 but not shown</a:t>
            </a:r>
          </a:p>
        </p:txBody>
      </p:sp>
    </p:spTree>
    <p:extLst>
      <p:ext uri="{BB962C8B-B14F-4D97-AF65-F5344CB8AC3E}">
        <p14:creationId xmlns:p14="http://schemas.microsoft.com/office/powerpoint/2010/main" val="1956434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1CBF31-AF1F-47A0-9565-F51907933F66}"/>
              </a:ext>
            </a:extLst>
          </p:cNvPr>
          <p:cNvSpPr/>
          <p:nvPr/>
        </p:nvSpPr>
        <p:spPr>
          <a:xfrm>
            <a:off x="1037733" y="2415339"/>
            <a:ext cx="10372962" cy="2469853"/>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20">
            <a:extLst>
              <a:ext uri="{FF2B5EF4-FFF2-40B4-BE49-F238E27FC236}">
                <a16:creationId xmlns:a16="http://schemas.microsoft.com/office/drawing/2014/main" id="{D340D339-718E-481D-BD4C-236F224C89B7}"/>
              </a:ext>
            </a:extLst>
          </p:cNvPr>
          <p:cNvSpPr>
            <a:spLocks noGrp="1"/>
          </p:cNvSpPr>
          <p:nvPr>
            <p:ph type="title"/>
          </p:nvPr>
        </p:nvSpPr>
        <p:spPr>
          <a:xfrm>
            <a:off x="838200" y="365125"/>
            <a:ext cx="10745724" cy="1325563"/>
          </a:xfrm>
        </p:spPr>
        <p:txBody>
          <a:bodyPr>
            <a:normAutofit/>
          </a:bodyPr>
          <a:lstStyle/>
          <a:p>
            <a:r>
              <a:rPr lang="en-US" sz="3600" b="1" dirty="0">
                <a:solidFill>
                  <a:schemeClr val="accent6">
                    <a:lumMod val="75000"/>
                  </a:schemeClr>
                </a:solidFill>
              </a:rPr>
              <a:t>Modeling Approaches to meet benefits assessment needs</a:t>
            </a:r>
          </a:p>
        </p:txBody>
      </p:sp>
      <p:sp>
        <p:nvSpPr>
          <p:cNvPr id="4" name="Slide Number Placeholder 3">
            <a:extLst>
              <a:ext uri="{FF2B5EF4-FFF2-40B4-BE49-F238E27FC236}">
                <a16:creationId xmlns:a16="http://schemas.microsoft.com/office/drawing/2014/main" id="{28F14BD8-A2F5-4DEA-B99A-C93600F0F6AB}"/>
              </a:ext>
            </a:extLst>
          </p:cNvPr>
          <p:cNvSpPr>
            <a:spLocks noGrp="1"/>
          </p:cNvSpPr>
          <p:nvPr>
            <p:ph type="sldNum" sz="quarter" idx="12"/>
          </p:nvPr>
        </p:nvSpPr>
        <p:spPr/>
        <p:txBody>
          <a:bodyPr/>
          <a:lstStyle/>
          <a:p>
            <a:fld id="{0FA3259A-F4BE-4A30-AE2F-FC475E4424D5}" type="slidenum">
              <a:rPr lang="en-US" smtClean="0"/>
              <a:t>22</a:t>
            </a:fld>
            <a:endParaRPr lang="en-US" dirty="0"/>
          </a:p>
        </p:txBody>
      </p:sp>
      <p:cxnSp>
        <p:nvCxnSpPr>
          <p:cNvPr id="6" name="Straight Arrow Connector 5">
            <a:extLst>
              <a:ext uri="{FF2B5EF4-FFF2-40B4-BE49-F238E27FC236}">
                <a16:creationId xmlns:a16="http://schemas.microsoft.com/office/drawing/2014/main" id="{B377D1E3-3EFE-4BFD-8413-29C9B50A2A9D}"/>
              </a:ext>
            </a:extLst>
          </p:cNvPr>
          <p:cNvCxnSpPr/>
          <p:nvPr/>
        </p:nvCxnSpPr>
        <p:spPr>
          <a:xfrm>
            <a:off x="4677515" y="5609844"/>
            <a:ext cx="3684494"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8DF62A3-5782-47F1-8B1A-F9491570EE30}"/>
              </a:ext>
            </a:extLst>
          </p:cNvPr>
          <p:cNvCxnSpPr>
            <a:cxnSpLocks/>
          </p:cNvCxnSpPr>
          <p:nvPr/>
        </p:nvCxnSpPr>
        <p:spPr>
          <a:xfrm flipH="1" flipV="1">
            <a:off x="4684951" y="1690688"/>
            <a:ext cx="27616" cy="390848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9A854A1-9A8C-47C4-9C1A-0BD9027109D8}"/>
              </a:ext>
            </a:extLst>
          </p:cNvPr>
          <p:cNvSpPr txBox="1"/>
          <p:nvPr/>
        </p:nvSpPr>
        <p:spPr>
          <a:xfrm>
            <a:off x="4689707" y="5667756"/>
            <a:ext cx="3684494" cy="369332"/>
          </a:xfrm>
          <a:prstGeom prst="rect">
            <a:avLst/>
          </a:prstGeom>
          <a:noFill/>
        </p:spPr>
        <p:txBody>
          <a:bodyPr wrap="square" rtlCol="0">
            <a:spAutoFit/>
          </a:bodyPr>
          <a:lstStyle/>
          <a:p>
            <a:r>
              <a:rPr lang="en-US" b="1" dirty="0"/>
              <a:t>         Simple                      Complex</a:t>
            </a:r>
          </a:p>
        </p:txBody>
      </p:sp>
      <p:sp>
        <p:nvSpPr>
          <p:cNvPr id="12" name="TextBox 11">
            <a:extLst>
              <a:ext uri="{FF2B5EF4-FFF2-40B4-BE49-F238E27FC236}">
                <a16:creationId xmlns:a16="http://schemas.microsoft.com/office/drawing/2014/main" id="{CD31903B-3ACF-40C0-9208-B83B28C2BE08}"/>
              </a:ext>
            </a:extLst>
          </p:cNvPr>
          <p:cNvSpPr txBox="1"/>
          <p:nvPr/>
        </p:nvSpPr>
        <p:spPr>
          <a:xfrm>
            <a:off x="1070985" y="1719840"/>
            <a:ext cx="3511746" cy="3693319"/>
          </a:xfrm>
          <a:prstGeom prst="rect">
            <a:avLst/>
          </a:prstGeom>
          <a:noFill/>
        </p:spPr>
        <p:txBody>
          <a:bodyPr wrap="square" rtlCol="0">
            <a:spAutoFit/>
          </a:bodyPr>
          <a:lstStyle/>
          <a:p>
            <a:pPr algn="r"/>
            <a:r>
              <a:rPr lang="en-US" dirty="0"/>
              <a:t>Photochemical modeling of final  regulatory/policy scenario</a:t>
            </a:r>
          </a:p>
          <a:p>
            <a:pPr algn="r"/>
            <a:endParaRPr lang="en-US" dirty="0"/>
          </a:p>
          <a:p>
            <a:pPr algn="r"/>
            <a:r>
              <a:rPr lang="en-US" dirty="0"/>
              <a:t>Multi-source/region specificity for scenario development &amp; benefits</a:t>
            </a:r>
          </a:p>
          <a:p>
            <a:pPr algn="r"/>
            <a:endParaRPr lang="en-US" dirty="0"/>
          </a:p>
          <a:p>
            <a:pPr algn="r"/>
            <a:r>
              <a:rPr lang="en-US" dirty="0"/>
              <a:t>Sector/source region specificity for scenario development &amp; benefits</a:t>
            </a:r>
          </a:p>
          <a:p>
            <a:pPr algn="r"/>
            <a:endParaRPr lang="en-US" dirty="0"/>
          </a:p>
          <a:p>
            <a:pPr algn="r"/>
            <a:r>
              <a:rPr lang="en-US" dirty="0"/>
              <a:t>Sector/source region specificity for co-benefits analysis</a:t>
            </a:r>
          </a:p>
          <a:p>
            <a:pPr algn="r"/>
            <a:endParaRPr lang="en-US" dirty="0"/>
          </a:p>
          <a:p>
            <a:pPr algn="r"/>
            <a:r>
              <a:rPr lang="en-US" dirty="0"/>
              <a:t>Sector-relevant benefit per ton</a:t>
            </a:r>
          </a:p>
        </p:txBody>
      </p:sp>
      <p:sp>
        <p:nvSpPr>
          <p:cNvPr id="14" name="TextBox 13">
            <a:extLst>
              <a:ext uri="{FF2B5EF4-FFF2-40B4-BE49-F238E27FC236}">
                <a16:creationId xmlns:a16="http://schemas.microsoft.com/office/drawing/2014/main" id="{0EF19571-C996-48B6-812F-D2BCBCD52707}"/>
              </a:ext>
            </a:extLst>
          </p:cNvPr>
          <p:cNvSpPr txBox="1"/>
          <p:nvPr/>
        </p:nvSpPr>
        <p:spPr>
          <a:xfrm>
            <a:off x="6858886" y="1882924"/>
            <a:ext cx="1606202" cy="369332"/>
          </a:xfrm>
          <a:prstGeom prst="rect">
            <a:avLst/>
          </a:prstGeom>
          <a:noFill/>
        </p:spPr>
        <p:txBody>
          <a:bodyPr wrap="square" rtlCol="0">
            <a:spAutoFit/>
          </a:bodyPr>
          <a:lstStyle/>
          <a:p>
            <a:pPr algn="ctr"/>
            <a:r>
              <a:rPr lang="en-US" b="1" dirty="0">
                <a:solidFill>
                  <a:srgbClr val="FF0000"/>
                </a:solidFill>
              </a:rPr>
              <a:t>Tier 3 final</a:t>
            </a:r>
          </a:p>
        </p:txBody>
      </p:sp>
      <p:sp>
        <p:nvSpPr>
          <p:cNvPr id="15" name="TextBox 14">
            <a:extLst>
              <a:ext uri="{FF2B5EF4-FFF2-40B4-BE49-F238E27FC236}">
                <a16:creationId xmlns:a16="http://schemas.microsoft.com/office/drawing/2014/main" id="{5D80785B-B853-4AEE-BA0F-CBF28D61D220}"/>
              </a:ext>
            </a:extLst>
          </p:cNvPr>
          <p:cNvSpPr txBox="1"/>
          <p:nvPr/>
        </p:nvSpPr>
        <p:spPr>
          <a:xfrm>
            <a:off x="6052329" y="3465599"/>
            <a:ext cx="1623170" cy="369332"/>
          </a:xfrm>
          <a:prstGeom prst="rect">
            <a:avLst/>
          </a:prstGeom>
          <a:noFill/>
        </p:spPr>
        <p:txBody>
          <a:bodyPr wrap="square" rtlCol="0">
            <a:spAutoFit/>
          </a:bodyPr>
          <a:lstStyle/>
          <a:p>
            <a:pPr algn="ctr"/>
            <a:r>
              <a:rPr lang="en-US" b="1" dirty="0">
                <a:solidFill>
                  <a:srgbClr val="FF0000"/>
                </a:solidFill>
              </a:rPr>
              <a:t>ACE proposal</a:t>
            </a:r>
          </a:p>
        </p:txBody>
      </p:sp>
      <p:sp>
        <p:nvSpPr>
          <p:cNvPr id="16" name="TextBox 15">
            <a:extLst>
              <a:ext uri="{FF2B5EF4-FFF2-40B4-BE49-F238E27FC236}">
                <a16:creationId xmlns:a16="http://schemas.microsoft.com/office/drawing/2014/main" id="{0FA86040-021B-404A-B61A-BF0D705612BE}"/>
              </a:ext>
            </a:extLst>
          </p:cNvPr>
          <p:cNvSpPr txBox="1"/>
          <p:nvPr/>
        </p:nvSpPr>
        <p:spPr>
          <a:xfrm>
            <a:off x="4634663" y="4862722"/>
            <a:ext cx="1157881" cy="646331"/>
          </a:xfrm>
          <a:prstGeom prst="rect">
            <a:avLst/>
          </a:prstGeom>
          <a:noFill/>
        </p:spPr>
        <p:txBody>
          <a:bodyPr wrap="square" rtlCol="0">
            <a:spAutoFit/>
          </a:bodyPr>
          <a:lstStyle/>
          <a:p>
            <a:pPr algn="ctr"/>
            <a:r>
              <a:rPr lang="en-US" b="1" dirty="0">
                <a:solidFill>
                  <a:srgbClr val="FF0000"/>
                </a:solidFill>
              </a:rPr>
              <a:t>Brick MACT</a:t>
            </a:r>
          </a:p>
        </p:txBody>
      </p:sp>
      <p:sp>
        <p:nvSpPr>
          <p:cNvPr id="18" name="TextBox 17">
            <a:extLst>
              <a:ext uri="{FF2B5EF4-FFF2-40B4-BE49-F238E27FC236}">
                <a16:creationId xmlns:a16="http://schemas.microsoft.com/office/drawing/2014/main" id="{8A4B8C38-0180-4009-A3ED-FBD78130AC74}"/>
              </a:ext>
            </a:extLst>
          </p:cNvPr>
          <p:cNvSpPr txBox="1"/>
          <p:nvPr/>
        </p:nvSpPr>
        <p:spPr>
          <a:xfrm>
            <a:off x="5486400" y="4126268"/>
            <a:ext cx="1219200" cy="646331"/>
          </a:xfrm>
          <a:prstGeom prst="rect">
            <a:avLst/>
          </a:prstGeom>
          <a:noFill/>
        </p:spPr>
        <p:txBody>
          <a:bodyPr wrap="square" rtlCol="0">
            <a:spAutoFit/>
          </a:bodyPr>
          <a:lstStyle/>
          <a:p>
            <a:r>
              <a:rPr lang="en-US" b="1" dirty="0">
                <a:solidFill>
                  <a:srgbClr val="FF0000"/>
                </a:solidFill>
              </a:rPr>
              <a:t>Industrial boiler RTR</a:t>
            </a:r>
          </a:p>
        </p:txBody>
      </p:sp>
      <p:sp>
        <p:nvSpPr>
          <p:cNvPr id="19" name="TextBox 18">
            <a:extLst>
              <a:ext uri="{FF2B5EF4-FFF2-40B4-BE49-F238E27FC236}">
                <a16:creationId xmlns:a16="http://schemas.microsoft.com/office/drawing/2014/main" id="{6C6A7E32-8DFE-483A-9194-E1D947D43A2C}"/>
              </a:ext>
            </a:extLst>
          </p:cNvPr>
          <p:cNvSpPr txBox="1"/>
          <p:nvPr/>
        </p:nvSpPr>
        <p:spPr>
          <a:xfrm>
            <a:off x="5213604" y="6037088"/>
            <a:ext cx="3023616" cy="369332"/>
          </a:xfrm>
          <a:prstGeom prst="rect">
            <a:avLst/>
          </a:prstGeom>
          <a:noFill/>
        </p:spPr>
        <p:txBody>
          <a:bodyPr wrap="square" rtlCol="0">
            <a:spAutoFit/>
          </a:bodyPr>
          <a:lstStyle/>
          <a:p>
            <a:r>
              <a:rPr lang="en-US" i="1" dirty="0"/>
              <a:t>Representation of Benefits</a:t>
            </a:r>
          </a:p>
        </p:txBody>
      </p:sp>
      <p:sp>
        <p:nvSpPr>
          <p:cNvPr id="20" name="TextBox 19">
            <a:extLst>
              <a:ext uri="{FF2B5EF4-FFF2-40B4-BE49-F238E27FC236}">
                <a16:creationId xmlns:a16="http://schemas.microsoft.com/office/drawing/2014/main" id="{7BF08B68-F9F8-4935-A0D6-FB828ACFB2D4}"/>
              </a:ext>
            </a:extLst>
          </p:cNvPr>
          <p:cNvSpPr txBox="1"/>
          <p:nvPr/>
        </p:nvSpPr>
        <p:spPr>
          <a:xfrm rot="16200000">
            <a:off x="-730503" y="3335055"/>
            <a:ext cx="3023616" cy="369332"/>
          </a:xfrm>
          <a:prstGeom prst="rect">
            <a:avLst/>
          </a:prstGeom>
          <a:noFill/>
        </p:spPr>
        <p:txBody>
          <a:bodyPr wrap="square" rtlCol="0">
            <a:spAutoFit/>
          </a:bodyPr>
          <a:lstStyle/>
          <a:p>
            <a:pPr algn="ctr"/>
            <a:r>
              <a:rPr lang="en-US" i="1" dirty="0"/>
              <a:t>Modeling Approach</a:t>
            </a:r>
          </a:p>
        </p:txBody>
      </p:sp>
      <p:sp>
        <p:nvSpPr>
          <p:cNvPr id="3" name="TextBox 2">
            <a:extLst>
              <a:ext uri="{FF2B5EF4-FFF2-40B4-BE49-F238E27FC236}">
                <a16:creationId xmlns:a16="http://schemas.microsoft.com/office/drawing/2014/main" id="{58427A9B-77E6-44D9-B752-045C4057ACCC}"/>
              </a:ext>
            </a:extLst>
          </p:cNvPr>
          <p:cNvSpPr txBox="1"/>
          <p:nvPr/>
        </p:nvSpPr>
        <p:spPr>
          <a:xfrm>
            <a:off x="8856947" y="3243334"/>
            <a:ext cx="2211865" cy="923330"/>
          </a:xfrm>
          <a:prstGeom prst="rect">
            <a:avLst/>
          </a:prstGeom>
          <a:noFill/>
        </p:spPr>
        <p:txBody>
          <a:bodyPr wrap="square" rtlCol="0">
            <a:spAutoFit/>
          </a:bodyPr>
          <a:lstStyle/>
          <a:p>
            <a:pPr algn="ctr"/>
            <a:r>
              <a:rPr lang="en-US" b="1" i="1" dirty="0"/>
              <a:t>Needs in this space provided by the FAST-CE framework</a:t>
            </a:r>
          </a:p>
        </p:txBody>
      </p:sp>
      <p:sp>
        <p:nvSpPr>
          <p:cNvPr id="22" name="TextBox 21">
            <a:extLst>
              <a:ext uri="{FF2B5EF4-FFF2-40B4-BE49-F238E27FC236}">
                <a16:creationId xmlns:a16="http://schemas.microsoft.com/office/drawing/2014/main" id="{103350E2-B8A8-4B09-B328-98B07E3A781D}"/>
              </a:ext>
            </a:extLst>
          </p:cNvPr>
          <p:cNvSpPr txBox="1"/>
          <p:nvPr/>
        </p:nvSpPr>
        <p:spPr>
          <a:xfrm>
            <a:off x="6125773" y="2640485"/>
            <a:ext cx="1623170" cy="369332"/>
          </a:xfrm>
          <a:prstGeom prst="rect">
            <a:avLst/>
          </a:prstGeom>
          <a:noFill/>
        </p:spPr>
        <p:txBody>
          <a:bodyPr wrap="square" rtlCol="0">
            <a:spAutoFit/>
          </a:bodyPr>
          <a:lstStyle/>
          <a:p>
            <a:pPr algn="ctr"/>
            <a:r>
              <a:rPr lang="en-US" b="1" dirty="0">
                <a:solidFill>
                  <a:srgbClr val="FF0000"/>
                </a:solidFill>
              </a:rPr>
              <a:t>NAAQS RIA</a:t>
            </a:r>
          </a:p>
        </p:txBody>
      </p:sp>
    </p:spTree>
    <p:extLst>
      <p:ext uri="{BB962C8B-B14F-4D97-AF65-F5344CB8AC3E}">
        <p14:creationId xmlns:p14="http://schemas.microsoft.com/office/powerpoint/2010/main" val="3830826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B8F2-9CCD-4D58-8F2F-38A001E4E14A}"/>
              </a:ext>
            </a:extLst>
          </p:cNvPr>
          <p:cNvSpPr>
            <a:spLocks noGrp="1"/>
          </p:cNvSpPr>
          <p:nvPr>
            <p:ph type="title"/>
          </p:nvPr>
        </p:nvSpPr>
        <p:spPr/>
        <p:txBody>
          <a:bodyPr>
            <a:normAutofit/>
          </a:bodyPr>
          <a:lstStyle/>
          <a:p>
            <a:r>
              <a:rPr lang="en-US" sz="4000" b="1" dirty="0">
                <a:solidFill>
                  <a:schemeClr val="accent6">
                    <a:lumMod val="75000"/>
                  </a:schemeClr>
                </a:solidFill>
              </a:rPr>
              <a:t>FAST-CE Can Inform Multiple Programmatic Needs </a:t>
            </a:r>
          </a:p>
        </p:txBody>
      </p:sp>
      <p:sp>
        <p:nvSpPr>
          <p:cNvPr id="3" name="Content Placeholder 2">
            <a:extLst>
              <a:ext uri="{FF2B5EF4-FFF2-40B4-BE49-F238E27FC236}">
                <a16:creationId xmlns:a16="http://schemas.microsoft.com/office/drawing/2014/main" id="{5A832468-36D6-4E52-8C43-BA263839BFFF}"/>
              </a:ext>
            </a:extLst>
          </p:cNvPr>
          <p:cNvSpPr>
            <a:spLocks noGrp="1"/>
          </p:cNvSpPr>
          <p:nvPr>
            <p:ph idx="1"/>
          </p:nvPr>
        </p:nvSpPr>
        <p:spPr>
          <a:xfrm>
            <a:off x="838200" y="1415563"/>
            <a:ext cx="10658475" cy="5123350"/>
          </a:xfrm>
        </p:spPr>
        <p:txBody>
          <a:bodyPr>
            <a:normAutofit lnSpcReduction="10000"/>
          </a:bodyPr>
          <a:lstStyle/>
          <a:p>
            <a:r>
              <a:rPr lang="en-US" dirty="0"/>
              <a:t>OAR (OAQPS, OAP, &amp; OTAQ)</a:t>
            </a:r>
          </a:p>
          <a:p>
            <a:pPr lvl="1"/>
            <a:r>
              <a:rPr lang="en-US" dirty="0"/>
              <a:t>RIAs – cost and benefit analysis for rulemakings for which photochemical modeling of specific policy options are not feasible</a:t>
            </a:r>
          </a:p>
          <a:p>
            <a:r>
              <a:rPr lang="en-US" dirty="0"/>
              <a:t>OAP/Clean Air Markets Division</a:t>
            </a:r>
          </a:p>
          <a:p>
            <a:pPr lvl="1"/>
            <a:r>
              <a:rPr lang="en-US" dirty="0"/>
              <a:t>Internal application to inform IPM scenario development</a:t>
            </a:r>
          </a:p>
          <a:p>
            <a:r>
              <a:rPr lang="en-US" dirty="0"/>
              <a:t>ORD &amp; OAP/Climate Change Division</a:t>
            </a:r>
          </a:p>
          <a:p>
            <a:pPr lvl="1"/>
            <a:r>
              <a:rPr lang="en-US" dirty="0"/>
              <a:t>Climate – tool could be used directly as a module in existing frameworks like GCAM to estimate air quality co-benefits or indirectly to provide source-receptor relationships to inform the system</a:t>
            </a:r>
          </a:p>
          <a:p>
            <a:r>
              <a:rPr lang="en-US" dirty="0"/>
              <a:t>OAQPS/HEID &amp; OAP/Climate Protection Partnership Division</a:t>
            </a:r>
            <a:endParaRPr lang="en-US" dirty="0">
              <a:highlight>
                <a:srgbClr val="FFFF00"/>
              </a:highlight>
            </a:endParaRPr>
          </a:p>
          <a:p>
            <a:pPr lvl="1"/>
            <a:r>
              <a:rPr lang="en-US" dirty="0"/>
              <a:t>Energy Efficiency Savings Tool:  use ACE modeling to develop BPT for EGUs by state for this new OAP tool</a:t>
            </a:r>
          </a:p>
          <a:p>
            <a:pPr lvl="1"/>
            <a:r>
              <a:rPr lang="en-US" dirty="0"/>
              <a:t>Used directly or indirectly to inform needed “transfer coefficients” (i.e., source receptor relationships) used in COBRA and optimization tools like CABOT</a:t>
            </a:r>
          </a:p>
          <a:p>
            <a:pPr lvl="1"/>
            <a:endParaRPr lang="en-US" dirty="0"/>
          </a:p>
          <a:p>
            <a:endParaRPr lang="en-US" dirty="0"/>
          </a:p>
        </p:txBody>
      </p:sp>
      <p:sp>
        <p:nvSpPr>
          <p:cNvPr id="4" name="Slide Number Placeholder 3">
            <a:extLst>
              <a:ext uri="{FF2B5EF4-FFF2-40B4-BE49-F238E27FC236}">
                <a16:creationId xmlns:a16="http://schemas.microsoft.com/office/drawing/2014/main" id="{8BE89B33-4279-43E2-BAE7-2DB1737F4F81}"/>
              </a:ext>
            </a:extLst>
          </p:cNvPr>
          <p:cNvSpPr>
            <a:spLocks noGrp="1"/>
          </p:cNvSpPr>
          <p:nvPr>
            <p:ph type="sldNum" sz="quarter" idx="12"/>
          </p:nvPr>
        </p:nvSpPr>
        <p:spPr/>
        <p:txBody>
          <a:bodyPr/>
          <a:lstStyle/>
          <a:p>
            <a:fld id="{0438491A-9DCF-49B8-A5A8-483AE643DB07}" type="slidenum">
              <a:rPr lang="en-US" smtClean="0"/>
              <a:t>23</a:t>
            </a:fld>
            <a:endParaRPr lang="en-US"/>
          </a:p>
        </p:txBody>
      </p:sp>
    </p:spTree>
    <p:extLst>
      <p:ext uri="{BB962C8B-B14F-4D97-AF65-F5344CB8AC3E}">
        <p14:creationId xmlns:p14="http://schemas.microsoft.com/office/powerpoint/2010/main" val="320872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AA305-6657-47C3-BBDA-CB37DF80D2ED}"/>
              </a:ext>
            </a:extLst>
          </p:cNvPr>
          <p:cNvSpPr>
            <a:spLocks noGrp="1"/>
          </p:cNvSpPr>
          <p:nvPr>
            <p:ph type="title"/>
          </p:nvPr>
        </p:nvSpPr>
        <p:spPr/>
        <p:txBody>
          <a:bodyPr>
            <a:normAutofit/>
          </a:bodyPr>
          <a:lstStyle/>
          <a:p>
            <a:r>
              <a:rPr lang="en-US" sz="4000" b="1" dirty="0">
                <a:solidFill>
                  <a:schemeClr val="accent6">
                    <a:lumMod val="75000"/>
                  </a:schemeClr>
                </a:solidFill>
              </a:rPr>
              <a:t>Example OAP Programmatic Needs</a:t>
            </a:r>
          </a:p>
        </p:txBody>
      </p:sp>
      <p:sp>
        <p:nvSpPr>
          <p:cNvPr id="3" name="Content Placeholder 2">
            <a:extLst>
              <a:ext uri="{FF2B5EF4-FFF2-40B4-BE49-F238E27FC236}">
                <a16:creationId xmlns:a16="http://schemas.microsoft.com/office/drawing/2014/main" id="{807A9035-F2CB-451A-8BBE-F84176912FF8}"/>
              </a:ext>
            </a:extLst>
          </p:cNvPr>
          <p:cNvSpPr>
            <a:spLocks noGrp="1"/>
          </p:cNvSpPr>
          <p:nvPr>
            <p:ph idx="1"/>
          </p:nvPr>
        </p:nvSpPr>
        <p:spPr>
          <a:xfrm>
            <a:off x="838200" y="1438187"/>
            <a:ext cx="10515600" cy="4351338"/>
          </a:xfrm>
        </p:spPr>
        <p:txBody>
          <a:bodyPr>
            <a:normAutofit/>
          </a:bodyPr>
          <a:lstStyle/>
          <a:p>
            <a:r>
              <a:rPr lang="en-US" dirty="0"/>
              <a:t>Energy Efficiency Savings Tool (EEST) </a:t>
            </a:r>
          </a:p>
          <a:p>
            <a:endParaRPr lang="en-US" dirty="0"/>
          </a:p>
          <a:p>
            <a:pPr marL="0" indent="0">
              <a:buNone/>
            </a:pPr>
            <a:endParaRPr lang="en-US" dirty="0"/>
          </a:p>
          <a:p>
            <a:pPr marL="0" indent="0">
              <a:buNone/>
            </a:pPr>
            <a:endParaRPr lang="en-US" dirty="0"/>
          </a:p>
          <a:p>
            <a:r>
              <a:rPr lang="en-US" dirty="0"/>
              <a:t>CO-Benefits Risk Assessment (COBRA) tool</a:t>
            </a:r>
          </a:p>
          <a:p>
            <a:pPr marL="0" indent="0">
              <a:buNone/>
            </a:pPr>
            <a:r>
              <a:rPr lang="en-US" sz="2400" dirty="0"/>
              <a:t>COBRA uses county-level S-R matrix to estimate health benefits of energy efficiency programs so state level impacts from existing EGU modeling probably would not provide the necessary spatial scale so recommend conducting new modeling</a:t>
            </a:r>
          </a:p>
          <a:p>
            <a:endParaRPr lang="en-US" dirty="0"/>
          </a:p>
        </p:txBody>
      </p:sp>
      <p:sp>
        <p:nvSpPr>
          <p:cNvPr id="4" name="Slide Number Placeholder 3">
            <a:extLst>
              <a:ext uri="{FF2B5EF4-FFF2-40B4-BE49-F238E27FC236}">
                <a16:creationId xmlns:a16="http://schemas.microsoft.com/office/drawing/2014/main" id="{D48CB804-1480-494A-8D7A-CC1A5855D589}"/>
              </a:ext>
            </a:extLst>
          </p:cNvPr>
          <p:cNvSpPr>
            <a:spLocks noGrp="1"/>
          </p:cNvSpPr>
          <p:nvPr>
            <p:ph type="sldNum" sz="quarter" idx="12"/>
          </p:nvPr>
        </p:nvSpPr>
        <p:spPr/>
        <p:txBody>
          <a:bodyPr/>
          <a:lstStyle/>
          <a:p>
            <a:fld id="{0438491A-9DCF-49B8-A5A8-483AE643DB07}" type="slidenum">
              <a:rPr lang="en-US" smtClean="0"/>
              <a:t>24</a:t>
            </a:fld>
            <a:endParaRPr lang="en-US"/>
          </a:p>
        </p:txBody>
      </p:sp>
      <p:sp>
        <p:nvSpPr>
          <p:cNvPr id="5" name="Rectangle 4">
            <a:extLst>
              <a:ext uri="{FF2B5EF4-FFF2-40B4-BE49-F238E27FC236}">
                <a16:creationId xmlns:a16="http://schemas.microsoft.com/office/drawing/2014/main" id="{F4F5B720-9D9E-4AF3-A117-D503B8CEB037}"/>
              </a:ext>
            </a:extLst>
          </p:cNvPr>
          <p:cNvSpPr/>
          <p:nvPr/>
        </p:nvSpPr>
        <p:spPr>
          <a:xfrm>
            <a:off x="1149184" y="1957959"/>
            <a:ext cx="4231629" cy="1075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Existing ACE source apportionment modeling for state-level EGUs (annual PM2.5 and MDA8 O3)</a:t>
            </a:r>
          </a:p>
        </p:txBody>
      </p:sp>
      <p:sp>
        <p:nvSpPr>
          <p:cNvPr id="6" name="Rectangle 5">
            <a:extLst>
              <a:ext uri="{FF2B5EF4-FFF2-40B4-BE49-F238E27FC236}">
                <a16:creationId xmlns:a16="http://schemas.microsoft.com/office/drawing/2014/main" id="{F99AA494-129D-4933-93C0-6C4CD8E3D444}"/>
              </a:ext>
            </a:extLst>
          </p:cNvPr>
          <p:cNvSpPr/>
          <p:nvPr/>
        </p:nvSpPr>
        <p:spPr>
          <a:xfrm>
            <a:off x="6131329" y="1957959"/>
            <a:ext cx="2288058" cy="1075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BenMAP</a:t>
            </a:r>
            <a:r>
              <a:rPr lang="en-US" dirty="0"/>
              <a:t> simulations for each EGU/state</a:t>
            </a:r>
          </a:p>
        </p:txBody>
      </p:sp>
      <p:sp>
        <p:nvSpPr>
          <p:cNvPr id="7" name="Rectangle 6">
            <a:extLst>
              <a:ext uri="{FF2B5EF4-FFF2-40B4-BE49-F238E27FC236}">
                <a16:creationId xmlns:a16="http://schemas.microsoft.com/office/drawing/2014/main" id="{6CCFBC17-B7ED-40F5-B2B6-9E246918FF42}"/>
              </a:ext>
            </a:extLst>
          </p:cNvPr>
          <p:cNvSpPr/>
          <p:nvPr/>
        </p:nvSpPr>
        <p:spPr>
          <a:xfrm>
            <a:off x="9030733" y="1957959"/>
            <a:ext cx="2288059" cy="1075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EGU/State specific Benefit per Ton estimates for use in EEST</a:t>
            </a:r>
          </a:p>
        </p:txBody>
      </p:sp>
      <p:sp>
        <p:nvSpPr>
          <p:cNvPr id="8" name="Arrow: Right 7">
            <a:extLst>
              <a:ext uri="{FF2B5EF4-FFF2-40B4-BE49-F238E27FC236}">
                <a16:creationId xmlns:a16="http://schemas.microsoft.com/office/drawing/2014/main" id="{4C785D1B-A1CB-4645-91E0-C85D9C44A9CE}"/>
              </a:ext>
            </a:extLst>
          </p:cNvPr>
          <p:cNvSpPr/>
          <p:nvPr/>
        </p:nvSpPr>
        <p:spPr>
          <a:xfrm>
            <a:off x="5662331" y="2344736"/>
            <a:ext cx="243643" cy="190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B28BEFCB-F910-4148-88E9-C67EC193C04E}"/>
              </a:ext>
            </a:extLst>
          </p:cNvPr>
          <p:cNvSpPr/>
          <p:nvPr/>
        </p:nvSpPr>
        <p:spPr>
          <a:xfrm>
            <a:off x="8589691" y="2344736"/>
            <a:ext cx="243643" cy="190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2C00FB-9AAF-4682-9551-430355487CA4}"/>
              </a:ext>
            </a:extLst>
          </p:cNvPr>
          <p:cNvSpPr/>
          <p:nvPr/>
        </p:nvSpPr>
        <p:spPr>
          <a:xfrm>
            <a:off x="1149185" y="5198587"/>
            <a:ext cx="4946816" cy="13255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source apportionment photochemical modeling to inform O3 (and updated PM2.5) capability in COBRA for energy efficiency programs</a:t>
            </a:r>
          </a:p>
        </p:txBody>
      </p:sp>
      <p:sp>
        <p:nvSpPr>
          <p:cNvPr id="11" name="Rectangle 10">
            <a:extLst>
              <a:ext uri="{FF2B5EF4-FFF2-40B4-BE49-F238E27FC236}">
                <a16:creationId xmlns:a16="http://schemas.microsoft.com/office/drawing/2014/main" id="{42436E17-EA4C-4E44-A193-957563BEC8C4}"/>
              </a:ext>
            </a:extLst>
          </p:cNvPr>
          <p:cNvSpPr/>
          <p:nvPr/>
        </p:nvSpPr>
        <p:spPr>
          <a:xfrm>
            <a:off x="6642316" y="5198587"/>
            <a:ext cx="4231629" cy="13255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Develop and input new S-R matrix at sector/county specificity to COBRA model to calculate associated health benefits</a:t>
            </a:r>
          </a:p>
        </p:txBody>
      </p:sp>
      <p:sp>
        <p:nvSpPr>
          <p:cNvPr id="12" name="Arrow: Right 11">
            <a:extLst>
              <a:ext uri="{FF2B5EF4-FFF2-40B4-BE49-F238E27FC236}">
                <a16:creationId xmlns:a16="http://schemas.microsoft.com/office/drawing/2014/main" id="{3BB7120A-ED0E-4470-9437-7F68300CC694}"/>
              </a:ext>
            </a:extLst>
          </p:cNvPr>
          <p:cNvSpPr/>
          <p:nvPr/>
        </p:nvSpPr>
        <p:spPr>
          <a:xfrm>
            <a:off x="6240883" y="5683890"/>
            <a:ext cx="321275" cy="247135"/>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96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0CA9F-E333-4C3A-8F61-B165251E7427}"/>
              </a:ext>
            </a:extLst>
          </p:cNvPr>
          <p:cNvSpPr>
            <a:spLocks noGrp="1"/>
          </p:cNvSpPr>
          <p:nvPr>
            <p:ph type="title"/>
          </p:nvPr>
        </p:nvSpPr>
        <p:spPr/>
        <p:txBody>
          <a:bodyPr/>
          <a:lstStyle/>
          <a:p>
            <a:r>
              <a:rPr lang="en-US" b="1" dirty="0">
                <a:solidFill>
                  <a:schemeClr val="accent6">
                    <a:lumMod val="75000"/>
                  </a:schemeClr>
                </a:solidFill>
              </a:rPr>
              <a:t>Next Steps</a:t>
            </a:r>
          </a:p>
        </p:txBody>
      </p:sp>
      <p:sp>
        <p:nvSpPr>
          <p:cNvPr id="3" name="Content Placeholder 2">
            <a:extLst>
              <a:ext uri="{FF2B5EF4-FFF2-40B4-BE49-F238E27FC236}">
                <a16:creationId xmlns:a16="http://schemas.microsoft.com/office/drawing/2014/main" id="{1702D9C5-7B39-4D88-BF28-41BB0FB74514}"/>
              </a:ext>
            </a:extLst>
          </p:cNvPr>
          <p:cNvSpPr>
            <a:spLocks noGrp="1"/>
          </p:cNvSpPr>
          <p:nvPr>
            <p:ph idx="1"/>
          </p:nvPr>
        </p:nvSpPr>
        <p:spPr>
          <a:xfrm>
            <a:off x="838200" y="1690688"/>
            <a:ext cx="10515600" cy="4665662"/>
          </a:xfrm>
        </p:spPr>
        <p:txBody>
          <a:bodyPr>
            <a:normAutofit fontScale="70000" lnSpcReduction="20000"/>
          </a:bodyPr>
          <a:lstStyle/>
          <a:p>
            <a:r>
              <a:rPr lang="en-US" dirty="0"/>
              <a:t>Ability to use FAST to develop surfaces for input to </a:t>
            </a:r>
            <a:r>
              <a:rPr lang="en-US" dirty="0" err="1"/>
              <a:t>BenMAP</a:t>
            </a:r>
            <a:r>
              <a:rPr lang="en-US" dirty="0"/>
              <a:t> allows seamless updates to BPT estimates and greater flexibility to inform benefits analyses with desired sector/geographic specificity</a:t>
            </a:r>
          </a:p>
          <a:p>
            <a:r>
              <a:rPr lang="en-US" dirty="0"/>
              <a:t>Continue work with OAP to use existing ACE modeling to inform EEST project by developing new EGU/state level BPT estimates</a:t>
            </a:r>
          </a:p>
          <a:p>
            <a:r>
              <a:rPr lang="en-US" dirty="0"/>
              <a:t>Continue development of source-receptor relationships used to support the FAST framework, i.e., conduct source appt modeling for sectors of interest/need for OAR programs (e.g., Major O3/PM2.5 rules, NAAQS RIAs, etc)</a:t>
            </a:r>
          </a:p>
          <a:p>
            <a:r>
              <a:rPr lang="en-US" dirty="0"/>
              <a:t>Continue coordination and engagement across OAR (OAQPS, OTAQ, OAP) to beta test and inform added development and/or use of the FAST framework in regulatory context</a:t>
            </a:r>
          </a:p>
          <a:p>
            <a:pPr lvl="1"/>
            <a:r>
              <a:rPr lang="en-US" dirty="0"/>
              <a:t>Potential for SAB Review prior to such use?</a:t>
            </a:r>
          </a:p>
          <a:p>
            <a:r>
              <a:rPr lang="en-US" dirty="0"/>
              <a:t>Longer term planning across OAR to develop S-R relationships needed to meet higher capacity needs (such as county level S-R relationships for potential use in COBRA or optimization models like CABOT)</a:t>
            </a:r>
          </a:p>
          <a:p>
            <a:r>
              <a:rPr lang="en-US" dirty="0"/>
              <a:t>AQMG will also continue over time to improve FAST inputs with advanced modeling approaches like HDDM/DDM instrumented model techniques and response surface modeling approaches.</a:t>
            </a:r>
          </a:p>
        </p:txBody>
      </p:sp>
      <p:sp>
        <p:nvSpPr>
          <p:cNvPr id="4" name="Slide Number Placeholder 3">
            <a:extLst>
              <a:ext uri="{FF2B5EF4-FFF2-40B4-BE49-F238E27FC236}">
                <a16:creationId xmlns:a16="http://schemas.microsoft.com/office/drawing/2014/main" id="{B80E6D5F-C1BA-4339-8F4D-B007FF6D04DF}"/>
              </a:ext>
            </a:extLst>
          </p:cNvPr>
          <p:cNvSpPr>
            <a:spLocks noGrp="1"/>
          </p:cNvSpPr>
          <p:nvPr>
            <p:ph type="sldNum" sz="quarter" idx="12"/>
          </p:nvPr>
        </p:nvSpPr>
        <p:spPr/>
        <p:txBody>
          <a:bodyPr/>
          <a:lstStyle/>
          <a:p>
            <a:fld id="{0438491A-9DCF-49B8-A5A8-483AE643DB07}" type="slidenum">
              <a:rPr lang="en-US" smtClean="0"/>
              <a:t>25</a:t>
            </a:fld>
            <a:endParaRPr lang="en-US"/>
          </a:p>
        </p:txBody>
      </p:sp>
    </p:spTree>
    <p:extLst>
      <p:ext uri="{BB962C8B-B14F-4D97-AF65-F5344CB8AC3E}">
        <p14:creationId xmlns:p14="http://schemas.microsoft.com/office/powerpoint/2010/main" val="1849314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7C180-C523-446D-ABFA-9CAF459C918F}"/>
              </a:ext>
            </a:extLst>
          </p:cNvPr>
          <p:cNvSpPr>
            <a:spLocks noGrp="1"/>
          </p:cNvSpPr>
          <p:nvPr>
            <p:ph idx="1"/>
          </p:nvPr>
        </p:nvSpPr>
        <p:spPr>
          <a:xfrm>
            <a:off x="679031" y="1086400"/>
            <a:ext cx="10515599" cy="5509609"/>
          </a:xfrm>
        </p:spPr>
        <p:txBody>
          <a:bodyPr>
            <a:noAutofit/>
          </a:bodyPr>
          <a:lstStyle/>
          <a:p>
            <a:pPr>
              <a:lnSpc>
                <a:spcPct val="100000"/>
              </a:lnSpc>
              <a:spcBef>
                <a:spcPts val="0"/>
              </a:spcBef>
              <a:spcAft>
                <a:spcPts val="600"/>
              </a:spcAft>
            </a:pPr>
            <a:r>
              <a:rPr lang="en-US" sz="2000" dirty="0"/>
              <a:t>Consistent with OMB guidance, EPA routinely estimates the anticipated impacts of regulatory actions.  This includes:</a:t>
            </a:r>
          </a:p>
          <a:p>
            <a:pPr lvl="1">
              <a:lnSpc>
                <a:spcPct val="100000"/>
              </a:lnSpc>
              <a:spcBef>
                <a:spcPts val="0"/>
              </a:spcBef>
              <a:spcAft>
                <a:spcPts val="600"/>
              </a:spcAft>
              <a:buSzPct val="70000"/>
              <a:buFont typeface="Courier New" panose="02070309020205020404" pitchFamily="49" charset="0"/>
              <a:buChar char="o"/>
            </a:pPr>
            <a:r>
              <a:rPr lang="en-US" sz="1600" dirty="0"/>
              <a:t>Changes in emissions</a:t>
            </a:r>
          </a:p>
          <a:p>
            <a:pPr lvl="1">
              <a:lnSpc>
                <a:spcPct val="100000"/>
              </a:lnSpc>
              <a:spcBef>
                <a:spcPts val="0"/>
              </a:spcBef>
              <a:spcAft>
                <a:spcPts val="600"/>
              </a:spcAft>
              <a:buSzPct val="70000"/>
              <a:buFont typeface="Courier New" panose="02070309020205020404" pitchFamily="49" charset="0"/>
              <a:buChar char="o"/>
            </a:pPr>
            <a:r>
              <a:rPr lang="en-US" sz="1600" dirty="0"/>
              <a:t>Changes in air quality (change in pollutant concentrations across impacted domain)</a:t>
            </a:r>
          </a:p>
          <a:p>
            <a:pPr lvl="1">
              <a:lnSpc>
                <a:spcPct val="100000"/>
              </a:lnSpc>
              <a:spcBef>
                <a:spcPts val="0"/>
              </a:spcBef>
              <a:spcAft>
                <a:spcPts val="1200"/>
              </a:spcAft>
              <a:buSzPct val="70000"/>
              <a:buFont typeface="Courier New" panose="02070309020205020404" pitchFamily="49" charset="0"/>
              <a:buChar char="o"/>
            </a:pPr>
            <a:r>
              <a:rPr lang="en-US" sz="1600" dirty="0"/>
              <a:t>Costs and benefits of changes, including the number and value of air pollution-attributable health impacts</a:t>
            </a:r>
            <a:endParaRPr lang="en-US" sz="2000" dirty="0"/>
          </a:p>
          <a:p>
            <a:pPr>
              <a:lnSpc>
                <a:spcPct val="100000"/>
              </a:lnSpc>
              <a:spcBef>
                <a:spcPts val="0"/>
              </a:spcBef>
              <a:spcAft>
                <a:spcPts val="600"/>
              </a:spcAft>
            </a:pPr>
            <a:r>
              <a:rPr lang="en-US" sz="2000" dirty="0"/>
              <a:t>Whenever possible, EPA strives to estimate these impacts using a state-of-the-science “full-form” approach: </a:t>
            </a:r>
          </a:p>
          <a:p>
            <a:pPr lvl="1">
              <a:lnSpc>
                <a:spcPct val="100000"/>
              </a:lnSpc>
              <a:spcBef>
                <a:spcPts val="0"/>
              </a:spcBef>
              <a:spcAft>
                <a:spcPts val="600"/>
              </a:spcAft>
              <a:buSzPct val="70000"/>
              <a:buFont typeface="Courier New" panose="02070309020205020404" pitchFamily="49" charset="0"/>
              <a:buChar char="o"/>
            </a:pPr>
            <a:r>
              <a:rPr lang="en-US" sz="1600" dirty="0"/>
              <a:t>Emissions:  source-specific estimates from EPA’s National Emissions Inventory (NEI)</a:t>
            </a:r>
          </a:p>
          <a:p>
            <a:pPr lvl="1">
              <a:lnSpc>
                <a:spcPct val="100000"/>
              </a:lnSpc>
              <a:spcBef>
                <a:spcPts val="0"/>
              </a:spcBef>
              <a:spcAft>
                <a:spcPts val="600"/>
              </a:spcAft>
              <a:buSzPct val="70000"/>
              <a:buFont typeface="Courier New" panose="02070309020205020404" pitchFamily="49" charset="0"/>
              <a:buChar char="o"/>
            </a:pPr>
            <a:r>
              <a:rPr lang="en-US" sz="1600" dirty="0"/>
              <a:t>Air quality: photochemical air quality model (e.g., Community Multiscale Air Quality)</a:t>
            </a:r>
          </a:p>
          <a:p>
            <a:pPr lvl="1">
              <a:lnSpc>
                <a:spcPct val="100000"/>
              </a:lnSpc>
              <a:spcBef>
                <a:spcPts val="0"/>
              </a:spcBef>
              <a:spcAft>
                <a:spcPts val="1200"/>
              </a:spcAft>
              <a:buSzPct val="70000"/>
              <a:buFont typeface="Courier New" panose="02070309020205020404" pitchFamily="49" charset="0"/>
              <a:buChar char="o"/>
            </a:pPr>
            <a:r>
              <a:rPr lang="en-US" sz="1600" dirty="0"/>
              <a:t>Health impacts: benefits tool (e.g., Environmental Benefits Mapping and Analysis Program)</a:t>
            </a:r>
          </a:p>
          <a:p>
            <a:r>
              <a:rPr lang="en-US" sz="1800" dirty="0"/>
              <a:t>Providing inputs, scenario development, and the actual photochemical model simulations as part of “full-form” approach can be time-consuming.</a:t>
            </a:r>
          </a:p>
          <a:p>
            <a:pPr lvl="1">
              <a:buSzPct val="70000"/>
              <a:buFont typeface="Courier New" panose="02070309020205020404" pitchFamily="49" charset="0"/>
              <a:buChar char="o"/>
            </a:pPr>
            <a:r>
              <a:rPr lang="en-US" sz="1600" dirty="0"/>
              <a:t>For nationwide domains, it may take months to a year to develop and evaluate a new platform and then weeks to months to simulate specific future emissions reduction scenarios using the platform</a:t>
            </a:r>
          </a:p>
          <a:p>
            <a:pPr lvl="1">
              <a:buSzPct val="70000"/>
              <a:buFont typeface="Courier New" panose="02070309020205020404" pitchFamily="49" charset="0"/>
              <a:buChar char="o"/>
            </a:pPr>
            <a:r>
              <a:rPr lang="en-US" sz="1600" dirty="0"/>
              <a:t>More recently EPA has been asked to provide multiple analysis years (e.g., OMB’s recent request for CSAPR) </a:t>
            </a:r>
            <a:endParaRPr lang="en-US" sz="1800" dirty="0"/>
          </a:p>
        </p:txBody>
      </p:sp>
      <p:sp>
        <p:nvSpPr>
          <p:cNvPr id="4" name="Slide Number Placeholder 3">
            <a:extLst>
              <a:ext uri="{FF2B5EF4-FFF2-40B4-BE49-F238E27FC236}">
                <a16:creationId xmlns:a16="http://schemas.microsoft.com/office/drawing/2014/main" id="{B36F4FF9-7572-419A-BB1A-FF5B380B0CBD}"/>
              </a:ext>
            </a:extLst>
          </p:cNvPr>
          <p:cNvSpPr>
            <a:spLocks noGrp="1"/>
          </p:cNvSpPr>
          <p:nvPr>
            <p:ph type="sldNum" sz="quarter" idx="12"/>
          </p:nvPr>
        </p:nvSpPr>
        <p:spPr/>
        <p:txBody>
          <a:bodyPr/>
          <a:lstStyle/>
          <a:p>
            <a:fld id="{0438491A-9DCF-49B8-A5A8-483AE643DB07}" type="slidenum">
              <a:rPr lang="en-US" smtClean="0"/>
              <a:t>3</a:t>
            </a:fld>
            <a:endParaRPr lang="en-US" dirty="0"/>
          </a:p>
        </p:txBody>
      </p:sp>
      <p:sp>
        <p:nvSpPr>
          <p:cNvPr id="7" name="Title 1">
            <a:extLst>
              <a:ext uri="{FF2B5EF4-FFF2-40B4-BE49-F238E27FC236}">
                <a16:creationId xmlns:a16="http://schemas.microsoft.com/office/drawing/2014/main" id="{1A5B0F21-3679-4469-AD02-6410659A9755}"/>
              </a:ext>
            </a:extLst>
          </p:cNvPr>
          <p:cNvSpPr>
            <a:spLocks noGrp="1"/>
          </p:cNvSpPr>
          <p:nvPr>
            <p:ph type="title"/>
          </p:nvPr>
        </p:nvSpPr>
        <p:spPr>
          <a:xfrm>
            <a:off x="838200" y="18255"/>
            <a:ext cx="10515600" cy="1325563"/>
          </a:xfrm>
        </p:spPr>
        <p:txBody>
          <a:bodyPr>
            <a:normAutofit/>
          </a:bodyPr>
          <a:lstStyle/>
          <a:p>
            <a:r>
              <a:rPr lang="en-US" sz="2800" b="1" dirty="0">
                <a:solidFill>
                  <a:schemeClr val="accent6">
                    <a:lumMod val="75000"/>
                  </a:schemeClr>
                </a:solidFill>
              </a:rPr>
              <a:t>Background</a:t>
            </a:r>
          </a:p>
        </p:txBody>
      </p:sp>
    </p:spTree>
    <p:extLst>
      <p:ext uri="{BB962C8B-B14F-4D97-AF65-F5344CB8AC3E}">
        <p14:creationId xmlns:p14="http://schemas.microsoft.com/office/powerpoint/2010/main" val="1350097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BFBF844-118B-47D0-9018-5BD51A61A54B}"/>
              </a:ext>
            </a:extLst>
          </p:cNvPr>
          <p:cNvSpPr/>
          <p:nvPr/>
        </p:nvSpPr>
        <p:spPr>
          <a:xfrm>
            <a:off x="218160" y="1371650"/>
            <a:ext cx="3801598" cy="477229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BC3336A8-18DB-4EF2-89B3-4703225BB316}"/>
              </a:ext>
            </a:extLst>
          </p:cNvPr>
          <p:cNvSpPr/>
          <p:nvPr/>
        </p:nvSpPr>
        <p:spPr>
          <a:xfrm>
            <a:off x="8354472" y="1400407"/>
            <a:ext cx="3662388" cy="477229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C7A59E6-ED37-4662-A24E-109A01A0A3BE}"/>
              </a:ext>
            </a:extLst>
          </p:cNvPr>
          <p:cNvSpPr/>
          <p:nvPr/>
        </p:nvSpPr>
        <p:spPr>
          <a:xfrm>
            <a:off x="4388232" y="1371650"/>
            <a:ext cx="3524147" cy="477229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itle 21">
            <a:extLst>
              <a:ext uri="{FF2B5EF4-FFF2-40B4-BE49-F238E27FC236}">
                <a16:creationId xmlns:a16="http://schemas.microsoft.com/office/drawing/2014/main" id="{138981D8-A730-4D22-85DA-49A611F066AF}"/>
              </a:ext>
            </a:extLst>
          </p:cNvPr>
          <p:cNvSpPr>
            <a:spLocks noGrp="1"/>
          </p:cNvSpPr>
          <p:nvPr>
            <p:ph type="title"/>
          </p:nvPr>
        </p:nvSpPr>
        <p:spPr>
          <a:xfrm>
            <a:off x="344551" y="31396"/>
            <a:ext cx="11493169" cy="1325563"/>
          </a:xfrm>
        </p:spPr>
        <p:txBody>
          <a:bodyPr>
            <a:normAutofit/>
          </a:bodyPr>
          <a:lstStyle/>
          <a:p>
            <a:pPr algn="ctr"/>
            <a:r>
              <a:rPr lang="en-US" sz="2800" b="1" dirty="0"/>
              <a:t>EPA routinely estimates AQ changes &amp; health benefits for regulatory actions</a:t>
            </a:r>
            <a:br>
              <a:rPr lang="en-US" sz="2800" b="1" dirty="0"/>
            </a:br>
            <a:r>
              <a:rPr lang="en-US" sz="2800" b="1" dirty="0"/>
              <a:t>(Schematic of typical full form approach)</a:t>
            </a:r>
          </a:p>
        </p:txBody>
      </p:sp>
      <p:sp>
        <p:nvSpPr>
          <p:cNvPr id="4" name="Slide Number Placeholder 3">
            <a:extLst>
              <a:ext uri="{FF2B5EF4-FFF2-40B4-BE49-F238E27FC236}">
                <a16:creationId xmlns:a16="http://schemas.microsoft.com/office/drawing/2014/main" id="{3869ACE5-8FFA-4E5C-9BCA-717AD4274C3F}"/>
              </a:ext>
            </a:extLst>
          </p:cNvPr>
          <p:cNvSpPr>
            <a:spLocks noGrp="1"/>
          </p:cNvSpPr>
          <p:nvPr>
            <p:ph type="sldNum" sz="quarter" idx="12"/>
          </p:nvPr>
        </p:nvSpPr>
        <p:spPr>
          <a:xfrm>
            <a:off x="8747041" y="644474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8491A-9DCF-49B8-A5A8-483AE643DB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BF0FBF8-3729-4FE1-89FA-C6CBAE31C460}"/>
              </a:ext>
            </a:extLst>
          </p:cNvPr>
          <p:cNvPicPr>
            <a:picLocks noChangeAspect="1"/>
          </p:cNvPicPr>
          <p:nvPr/>
        </p:nvPicPr>
        <p:blipFill rotWithShape="1">
          <a:blip r:embed="rId2">
            <a:extLst>
              <a:ext uri="{28A0092B-C50C-407E-A947-70E740481C1C}">
                <a14:useLocalDpi xmlns:a14="http://schemas.microsoft.com/office/drawing/2010/main" val="0"/>
              </a:ext>
            </a:extLst>
          </a:blip>
          <a:srcRect l="2827" t="7250" r="15469" b="3386"/>
          <a:stretch/>
        </p:blipFill>
        <p:spPr>
          <a:xfrm>
            <a:off x="4933301" y="3177683"/>
            <a:ext cx="2876102" cy="2246961"/>
          </a:xfrm>
          <a:prstGeom prst="rect">
            <a:avLst/>
          </a:prstGeom>
        </p:spPr>
      </p:pic>
      <p:pic>
        <p:nvPicPr>
          <p:cNvPr id="6" name="Picture 5">
            <a:extLst>
              <a:ext uri="{FF2B5EF4-FFF2-40B4-BE49-F238E27FC236}">
                <a16:creationId xmlns:a16="http://schemas.microsoft.com/office/drawing/2014/main" id="{CCE6B518-C9D5-4277-8466-E468BF9E4DA4}"/>
              </a:ext>
            </a:extLst>
          </p:cNvPr>
          <p:cNvPicPr>
            <a:picLocks noChangeAspect="1"/>
          </p:cNvPicPr>
          <p:nvPr/>
        </p:nvPicPr>
        <p:blipFill rotWithShape="1">
          <a:blip r:embed="rId3">
            <a:extLst>
              <a:ext uri="{28A0092B-C50C-407E-A947-70E740481C1C}">
                <a14:useLocalDpi xmlns:a14="http://schemas.microsoft.com/office/drawing/2010/main" val="0"/>
              </a:ext>
            </a:extLst>
          </a:blip>
          <a:srcRect l="51587" t="69357" r="5347" b="-26"/>
          <a:stretch/>
        </p:blipFill>
        <p:spPr>
          <a:xfrm>
            <a:off x="945920" y="3230830"/>
            <a:ext cx="2953512" cy="2103120"/>
          </a:xfrm>
          <a:prstGeom prst="rect">
            <a:avLst/>
          </a:prstGeom>
          <a:ln>
            <a:solidFill>
              <a:schemeClr val="accent1"/>
            </a:solidFill>
          </a:ln>
        </p:spPr>
      </p:pic>
      <p:pic>
        <p:nvPicPr>
          <p:cNvPr id="8" name="Picture 7">
            <a:extLst>
              <a:ext uri="{FF2B5EF4-FFF2-40B4-BE49-F238E27FC236}">
                <a16:creationId xmlns:a16="http://schemas.microsoft.com/office/drawing/2014/main" id="{CF331BC6-5AEB-4EF5-BF01-080010A8BEC8}"/>
              </a:ext>
            </a:extLst>
          </p:cNvPr>
          <p:cNvPicPr>
            <a:picLocks noChangeAspect="1"/>
          </p:cNvPicPr>
          <p:nvPr/>
        </p:nvPicPr>
        <p:blipFill rotWithShape="1">
          <a:blip r:embed="rId3">
            <a:extLst>
              <a:ext uri="{28A0092B-C50C-407E-A947-70E740481C1C}">
                <a14:useLocalDpi xmlns:a14="http://schemas.microsoft.com/office/drawing/2010/main" val="0"/>
              </a:ext>
            </a:extLst>
          </a:blip>
          <a:srcRect l="51587" t="69357" r="5347" b="-26"/>
          <a:stretch/>
        </p:blipFill>
        <p:spPr>
          <a:xfrm>
            <a:off x="584261" y="3383230"/>
            <a:ext cx="2953512" cy="2103120"/>
          </a:xfrm>
          <a:prstGeom prst="rect">
            <a:avLst/>
          </a:prstGeom>
          <a:ln>
            <a:solidFill>
              <a:schemeClr val="accent1"/>
            </a:solidFill>
          </a:ln>
        </p:spPr>
      </p:pic>
      <p:pic>
        <p:nvPicPr>
          <p:cNvPr id="9" name="Picture 8">
            <a:extLst>
              <a:ext uri="{FF2B5EF4-FFF2-40B4-BE49-F238E27FC236}">
                <a16:creationId xmlns:a16="http://schemas.microsoft.com/office/drawing/2014/main" id="{2EF8F0A4-D366-4361-AF60-FDF02D2BAADC}"/>
              </a:ext>
            </a:extLst>
          </p:cNvPr>
          <p:cNvPicPr>
            <a:picLocks noChangeAspect="1"/>
          </p:cNvPicPr>
          <p:nvPr/>
        </p:nvPicPr>
        <p:blipFill rotWithShape="1">
          <a:blip r:embed="rId3">
            <a:extLst>
              <a:ext uri="{28A0092B-C50C-407E-A947-70E740481C1C}">
                <a14:useLocalDpi xmlns:a14="http://schemas.microsoft.com/office/drawing/2010/main" val="0"/>
              </a:ext>
            </a:extLst>
          </a:blip>
          <a:srcRect l="51587" t="69357" r="5347" b="-26"/>
          <a:stretch/>
        </p:blipFill>
        <p:spPr>
          <a:xfrm>
            <a:off x="222602" y="3535630"/>
            <a:ext cx="2953512" cy="2103120"/>
          </a:xfrm>
          <a:prstGeom prst="rect">
            <a:avLst/>
          </a:prstGeom>
          <a:ln>
            <a:solidFill>
              <a:schemeClr val="accent1"/>
            </a:solidFill>
          </a:ln>
        </p:spPr>
      </p:pic>
      <p:sp>
        <p:nvSpPr>
          <p:cNvPr id="10" name="TextBox 9">
            <a:extLst>
              <a:ext uri="{FF2B5EF4-FFF2-40B4-BE49-F238E27FC236}">
                <a16:creationId xmlns:a16="http://schemas.microsoft.com/office/drawing/2014/main" id="{2E506E3B-CF09-4471-91E4-4FD46243EA4A}"/>
              </a:ext>
            </a:extLst>
          </p:cNvPr>
          <p:cNvSpPr txBox="1"/>
          <p:nvPr/>
        </p:nvSpPr>
        <p:spPr>
          <a:xfrm>
            <a:off x="344550" y="1508689"/>
            <a:ext cx="355488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Base year &amp; projected future year emissions scenarios are developed (pre- &amp; post-control) based on the National Emissions Inventory and complex emissions models (e.g., IPM and MOVES)</a:t>
            </a:r>
          </a:p>
        </p:txBody>
      </p:sp>
      <p:sp>
        <p:nvSpPr>
          <p:cNvPr id="11" name="TextBox 10">
            <a:extLst>
              <a:ext uri="{FF2B5EF4-FFF2-40B4-BE49-F238E27FC236}">
                <a16:creationId xmlns:a16="http://schemas.microsoft.com/office/drawing/2014/main" id="{890B48D6-4268-438A-9EC3-76CC90A5D52C}"/>
              </a:ext>
            </a:extLst>
          </p:cNvPr>
          <p:cNvSpPr txBox="1"/>
          <p:nvPr/>
        </p:nvSpPr>
        <p:spPr>
          <a:xfrm>
            <a:off x="4547357" y="1508689"/>
            <a:ext cx="329704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Air quality model surfaces for each emissions scenario are generated with a photochemical grid model</a:t>
            </a:r>
          </a:p>
        </p:txBody>
      </p:sp>
      <p:sp>
        <p:nvSpPr>
          <p:cNvPr id="12" name="TextBox 11">
            <a:extLst>
              <a:ext uri="{FF2B5EF4-FFF2-40B4-BE49-F238E27FC236}">
                <a16:creationId xmlns:a16="http://schemas.microsoft.com/office/drawing/2014/main" id="{79D66FA9-642C-440B-8A77-16AF2A12A106}"/>
              </a:ext>
            </a:extLst>
          </p:cNvPr>
          <p:cNvSpPr txBox="1"/>
          <p:nvPr/>
        </p:nvSpPr>
        <p:spPr>
          <a:xfrm>
            <a:off x="8536865" y="1505332"/>
            <a:ext cx="335879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Differences in air quality along with location-specific health incidence rates and population are used to estimate health impacts via BenMAP</a:t>
            </a:r>
          </a:p>
        </p:txBody>
      </p:sp>
      <p:sp>
        <p:nvSpPr>
          <p:cNvPr id="14" name="Arrow: Right 13">
            <a:extLst>
              <a:ext uri="{FF2B5EF4-FFF2-40B4-BE49-F238E27FC236}">
                <a16:creationId xmlns:a16="http://schemas.microsoft.com/office/drawing/2014/main" id="{893D519C-D5AF-4EEA-8848-1E26B0AD8CB3}"/>
              </a:ext>
            </a:extLst>
          </p:cNvPr>
          <p:cNvSpPr/>
          <p:nvPr/>
        </p:nvSpPr>
        <p:spPr>
          <a:xfrm>
            <a:off x="8004845" y="3465292"/>
            <a:ext cx="532919" cy="56033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364F7076-CD94-4348-9CF2-2C74E082732C}"/>
              </a:ext>
            </a:extLst>
          </p:cNvPr>
          <p:cNvPicPr>
            <a:picLocks noChangeAspect="1"/>
          </p:cNvPicPr>
          <p:nvPr/>
        </p:nvPicPr>
        <p:blipFill rotWithShape="1">
          <a:blip r:embed="rId2">
            <a:extLst>
              <a:ext uri="{28A0092B-C50C-407E-A947-70E740481C1C}">
                <a14:useLocalDpi xmlns:a14="http://schemas.microsoft.com/office/drawing/2010/main" val="0"/>
              </a:ext>
            </a:extLst>
          </a:blip>
          <a:srcRect l="2827" t="7250" r="15469" b="3386"/>
          <a:stretch/>
        </p:blipFill>
        <p:spPr>
          <a:xfrm>
            <a:off x="4661335" y="3346250"/>
            <a:ext cx="2876102" cy="2246961"/>
          </a:xfrm>
          <a:prstGeom prst="rect">
            <a:avLst/>
          </a:prstGeom>
        </p:spPr>
      </p:pic>
      <p:sp>
        <p:nvSpPr>
          <p:cNvPr id="13" name="Arrow: Right 12">
            <a:extLst>
              <a:ext uri="{FF2B5EF4-FFF2-40B4-BE49-F238E27FC236}">
                <a16:creationId xmlns:a16="http://schemas.microsoft.com/office/drawing/2014/main" id="{DD5773CB-049E-465B-A7F0-52454EAC1AF1}"/>
              </a:ext>
            </a:extLst>
          </p:cNvPr>
          <p:cNvSpPr/>
          <p:nvPr/>
        </p:nvSpPr>
        <p:spPr>
          <a:xfrm>
            <a:off x="4055691" y="3506388"/>
            <a:ext cx="532919" cy="56033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C7C8379-12B5-475D-9E23-9109D4BEBB6F}"/>
              </a:ext>
            </a:extLst>
          </p:cNvPr>
          <p:cNvSpPr txBox="1"/>
          <p:nvPr/>
        </p:nvSpPr>
        <p:spPr>
          <a:xfrm>
            <a:off x="1004230" y="6187879"/>
            <a:ext cx="22294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Changes in emissions</a:t>
            </a:r>
          </a:p>
        </p:txBody>
      </p:sp>
      <p:sp>
        <p:nvSpPr>
          <p:cNvPr id="3" name="TextBox 2">
            <a:extLst>
              <a:ext uri="{FF2B5EF4-FFF2-40B4-BE49-F238E27FC236}">
                <a16:creationId xmlns:a16="http://schemas.microsoft.com/office/drawing/2014/main" id="{CF6D0A7E-77E2-46EA-8B71-ED3BC06E39E5}"/>
              </a:ext>
            </a:extLst>
          </p:cNvPr>
          <p:cNvSpPr txBox="1"/>
          <p:nvPr/>
        </p:nvSpPr>
        <p:spPr>
          <a:xfrm>
            <a:off x="5035576" y="6184987"/>
            <a:ext cx="22294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Changes in air quality</a:t>
            </a:r>
          </a:p>
        </p:txBody>
      </p:sp>
      <p:sp>
        <p:nvSpPr>
          <p:cNvPr id="21" name="TextBox 20">
            <a:extLst>
              <a:ext uri="{FF2B5EF4-FFF2-40B4-BE49-F238E27FC236}">
                <a16:creationId xmlns:a16="http://schemas.microsoft.com/office/drawing/2014/main" id="{DD5E1E98-6CE6-4793-852F-DBEDC1D276F6}"/>
              </a:ext>
            </a:extLst>
          </p:cNvPr>
          <p:cNvSpPr txBox="1"/>
          <p:nvPr/>
        </p:nvSpPr>
        <p:spPr>
          <a:xfrm>
            <a:off x="9734042" y="6185489"/>
            <a:ext cx="9644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Benefits</a:t>
            </a:r>
          </a:p>
        </p:txBody>
      </p:sp>
      <p:pic>
        <p:nvPicPr>
          <p:cNvPr id="24" name="Picture 23">
            <a:extLst>
              <a:ext uri="{FF2B5EF4-FFF2-40B4-BE49-F238E27FC236}">
                <a16:creationId xmlns:a16="http://schemas.microsoft.com/office/drawing/2014/main" id="{7A32CA1E-6ABB-4EE5-B9D8-9D6F91C954B0}"/>
              </a:ext>
            </a:extLst>
          </p:cNvPr>
          <p:cNvPicPr>
            <a:picLocks noChangeAspect="1"/>
          </p:cNvPicPr>
          <p:nvPr/>
        </p:nvPicPr>
        <p:blipFill>
          <a:blip r:embed="rId4"/>
          <a:stretch>
            <a:fillRect/>
          </a:stretch>
        </p:blipFill>
        <p:spPr>
          <a:xfrm>
            <a:off x="8547225" y="2641896"/>
            <a:ext cx="3276882" cy="1562820"/>
          </a:xfrm>
          <a:prstGeom prst="rect">
            <a:avLst/>
          </a:prstGeom>
        </p:spPr>
      </p:pic>
      <p:pic>
        <p:nvPicPr>
          <p:cNvPr id="25" name="Picture 24">
            <a:extLst>
              <a:ext uri="{FF2B5EF4-FFF2-40B4-BE49-F238E27FC236}">
                <a16:creationId xmlns:a16="http://schemas.microsoft.com/office/drawing/2014/main" id="{C520F099-D53B-4ACC-9639-9934FFB7A563}"/>
              </a:ext>
            </a:extLst>
          </p:cNvPr>
          <p:cNvPicPr>
            <a:picLocks noChangeAspect="1"/>
          </p:cNvPicPr>
          <p:nvPr/>
        </p:nvPicPr>
        <p:blipFill>
          <a:blip r:embed="rId5"/>
          <a:stretch>
            <a:fillRect/>
          </a:stretch>
        </p:blipFill>
        <p:spPr>
          <a:xfrm>
            <a:off x="8547225" y="4165091"/>
            <a:ext cx="3276882" cy="1813716"/>
          </a:xfrm>
          <a:prstGeom prst="rect">
            <a:avLst/>
          </a:prstGeom>
        </p:spPr>
      </p:pic>
      <p:cxnSp>
        <p:nvCxnSpPr>
          <p:cNvPr id="27" name="Straight Arrow Connector 26">
            <a:extLst>
              <a:ext uri="{FF2B5EF4-FFF2-40B4-BE49-F238E27FC236}">
                <a16:creationId xmlns:a16="http://schemas.microsoft.com/office/drawing/2014/main" id="{E01F9631-D0AA-4F5C-ADF1-01B3B5341579}"/>
              </a:ext>
            </a:extLst>
          </p:cNvPr>
          <p:cNvCxnSpPr/>
          <p:nvPr/>
        </p:nvCxnSpPr>
        <p:spPr>
          <a:xfrm flipH="1">
            <a:off x="9978390" y="4025626"/>
            <a:ext cx="320040" cy="1942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99086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7C180-C523-446D-ABFA-9CAF459C918F}"/>
              </a:ext>
            </a:extLst>
          </p:cNvPr>
          <p:cNvSpPr>
            <a:spLocks noGrp="1"/>
          </p:cNvSpPr>
          <p:nvPr>
            <p:ph idx="1"/>
          </p:nvPr>
        </p:nvSpPr>
        <p:spPr>
          <a:xfrm>
            <a:off x="728384" y="1172965"/>
            <a:ext cx="9917158" cy="5548509"/>
          </a:xfrm>
        </p:spPr>
        <p:txBody>
          <a:bodyPr>
            <a:noAutofit/>
          </a:bodyPr>
          <a:lstStyle/>
          <a:p>
            <a:pPr>
              <a:lnSpc>
                <a:spcPct val="100000"/>
              </a:lnSpc>
              <a:spcBef>
                <a:spcPts val="0"/>
              </a:spcBef>
              <a:spcAft>
                <a:spcPts val="600"/>
              </a:spcAft>
            </a:pPr>
            <a:r>
              <a:rPr lang="en-US" sz="2000" dirty="0"/>
              <a:t>In some cases EPA/OAR has used “reduced-form” (RF) approaches, which employ simpler methods to approximate the more complex analyses, when time or resources are constrained or the final scenarios to be modeled are not known until late in the regulatory process.</a:t>
            </a:r>
          </a:p>
          <a:p>
            <a:pPr lvl="1">
              <a:lnSpc>
                <a:spcPct val="100000"/>
              </a:lnSpc>
              <a:spcBef>
                <a:spcPts val="0"/>
              </a:spcBef>
              <a:spcAft>
                <a:spcPts val="600"/>
              </a:spcAft>
            </a:pPr>
            <a:r>
              <a:rPr lang="en-US" sz="1800" dirty="0"/>
              <a:t>For example, the EPA’s Source Apportionment Benefit-per-Ton (SA-BPT) tool for national scale annual PM2.5 impacts was developed in 2012 through collaboration between HEID and AQAD</a:t>
            </a:r>
            <a:endParaRPr lang="en-US" sz="2000" dirty="0"/>
          </a:p>
          <a:p>
            <a:pPr>
              <a:lnSpc>
                <a:spcPct val="100000"/>
              </a:lnSpc>
              <a:spcBef>
                <a:spcPts val="0"/>
              </a:spcBef>
              <a:spcAft>
                <a:spcPts val="600"/>
              </a:spcAft>
            </a:pPr>
            <a:r>
              <a:rPr lang="en-US" sz="2000" dirty="0"/>
              <a:t>Continued advancements in air quality modeling and health benefits assessment necessitates updates in the methods used to support RIAs and other policy demonstrations</a:t>
            </a:r>
          </a:p>
          <a:p>
            <a:pPr>
              <a:lnSpc>
                <a:spcPct val="100000"/>
              </a:lnSpc>
              <a:spcBef>
                <a:spcPts val="0"/>
              </a:spcBef>
              <a:spcAft>
                <a:spcPts val="600"/>
              </a:spcAft>
            </a:pPr>
            <a:r>
              <a:rPr lang="en-US" sz="2000" dirty="0"/>
              <a:t>Recently, OAQPS developed a reduced form approach used in the ACE rule RIA (“ACE method”) that provides more flexibility and geographic specificity of source-receptor relationships than SA-BPT tool</a:t>
            </a:r>
          </a:p>
          <a:p>
            <a:pPr>
              <a:lnSpc>
                <a:spcPct val="100000"/>
              </a:lnSpc>
              <a:spcBef>
                <a:spcPts val="0"/>
              </a:spcBef>
              <a:spcAft>
                <a:spcPts val="600"/>
              </a:spcAft>
            </a:pPr>
            <a:r>
              <a:rPr lang="en-US" sz="2000" dirty="0"/>
              <a:t>OAQPS is currently working on developing a tool (i.e., Flexible Air quality Scenario Tool or FAST) that provides a formal framework to codify the ACE method and other similar reduced form applications that utilize source apportionment modeling to estimate air quality impacts for use in health benefits analyses</a:t>
            </a:r>
          </a:p>
          <a:p>
            <a:pPr>
              <a:lnSpc>
                <a:spcPct val="100000"/>
              </a:lnSpc>
              <a:spcBef>
                <a:spcPts val="0"/>
              </a:spcBef>
              <a:spcAft>
                <a:spcPts val="600"/>
              </a:spcAft>
            </a:pPr>
            <a:endParaRPr lang="en-US" sz="2000" dirty="0"/>
          </a:p>
        </p:txBody>
      </p:sp>
      <p:sp>
        <p:nvSpPr>
          <p:cNvPr id="4" name="Slide Number Placeholder 3">
            <a:extLst>
              <a:ext uri="{FF2B5EF4-FFF2-40B4-BE49-F238E27FC236}">
                <a16:creationId xmlns:a16="http://schemas.microsoft.com/office/drawing/2014/main" id="{B36F4FF9-7572-419A-BB1A-FF5B380B0CBD}"/>
              </a:ext>
            </a:extLst>
          </p:cNvPr>
          <p:cNvSpPr>
            <a:spLocks noGrp="1"/>
          </p:cNvSpPr>
          <p:nvPr>
            <p:ph type="sldNum" sz="quarter" idx="12"/>
          </p:nvPr>
        </p:nvSpPr>
        <p:spPr/>
        <p:txBody>
          <a:bodyPr/>
          <a:lstStyle/>
          <a:p>
            <a:fld id="{0438491A-9DCF-49B8-A5A8-483AE643DB07}" type="slidenum">
              <a:rPr lang="en-US" smtClean="0"/>
              <a:t>5</a:t>
            </a:fld>
            <a:endParaRPr lang="en-US" dirty="0"/>
          </a:p>
        </p:txBody>
      </p:sp>
      <p:sp>
        <p:nvSpPr>
          <p:cNvPr id="7" name="Title 1">
            <a:extLst>
              <a:ext uri="{FF2B5EF4-FFF2-40B4-BE49-F238E27FC236}">
                <a16:creationId xmlns:a16="http://schemas.microsoft.com/office/drawing/2014/main" id="{F665E91C-9FA9-40CD-8B2C-79B3C49D9E74}"/>
              </a:ext>
            </a:extLst>
          </p:cNvPr>
          <p:cNvSpPr>
            <a:spLocks noGrp="1"/>
          </p:cNvSpPr>
          <p:nvPr>
            <p:ph type="title"/>
          </p:nvPr>
        </p:nvSpPr>
        <p:spPr>
          <a:xfrm>
            <a:off x="838200" y="18255"/>
            <a:ext cx="10515600" cy="1325563"/>
          </a:xfrm>
        </p:spPr>
        <p:txBody>
          <a:bodyPr>
            <a:normAutofit/>
          </a:bodyPr>
          <a:lstStyle/>
          <a:p>
            <a:r>
              <a:rPr lang="en-US" sz="2800" b="1" dirty="0">
                <a:solidFill>
                  <a:schemeClr val="accent6">
                    <a:lumMod val="75000"/>
                  </a:schemeClr>
                </a:solidFill>
              </a:rPr>
              <a:t>Background (continued)</a:t>
            </a:r>
          </a:p>
        </p:txBody>
      </p:sp>
    </p:spTree>
    <p:extLst>
      <p:ext uri="{BB962C8B-B14F-4D97-AF65-F5344CB8AC3E}">
        <p14:creationId xmlns:p14="http://schemas.microsoft.com/office/powerpoint/2010/main" val="219424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382859-2E67-4CCA-A61D-18575E2386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8491A-9DCF-49B8-A5A8-483AE643DB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B0B9697-A04A-4B6F-919C-F4C1265980A7}"/>
              </a:ext>
            </a:extLst>
          </p:cNvPr>
          <p:cNvSpPr/>
          <p:nvPr/>
        </p:nvSpPr>
        <p:spPr>
          <a:xfrm>
            <a:off x="534257" y="2352783"/>
            <a:ext cx="4438436" cy="47261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Emissions</a:t>
            </a:r>
          </a:p>
        </p:txBody>
      </p:sp>
      <p:sp>
        <p:nvSpPr>
          <p:cNvPr id="6" name="Rectangle 5">
            <a:extLst>
              <a:ext uri="{FF2B5EF4-FFF2-40B4-BE49-F238E27FC236}">
                <a16:creationId xmlns:a16="http://schemas.microsoft.com/office/drawing/2014/main" id="{86039300-4DD7-4B98-9EED-E2D838753669}"/>
              </a:ext>
            </a:extLst>
          </p:cNvPr>
          <p:cNvSpPr/>
          <p:nvPr/>
        </p:nvSpPr>
        <p:spPr>
          <a:xfrm>
            <a:off x="5053173" y="2352783"/>
            <a:ext cx="4337407" cy="4726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Air Quality Modeling</a:t>
            </a:r>
          </a:p>
        </p:txBody>
      </p:sp>
      <p:sp>
        <p:nvSpPr>
          <p:cNvPr id="7" name="Rectangle 6">
            <a:extLst>
              <a:ext uri="{FF2B5EF4-FFF2-40B4-BE49-F238E27FC236}">
                <a16:creationId xmlns:a16="http://schemas.microsoft.com/office/drawing/2014/main" id="{C2A6157A-38C2-42F8-8F73-8DA20D748168}"/>
              </a:ext>
            </a:extLst>
          </p:cNvPr>
          <p:cNvSpPr/>
          <p:nvPr/>
        </p:nvSpPr>
        <p:spPr>
          <a:xfrm>
            <a:off x="9486044" y="2352782"/>
            <a:ext cx="983321" cy="47261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Benefits</a:t>
            </a:r>
          </a:p>
        </p:txBody>
      </p:sp>
      <p:sp>
        <p:nvSpPr>
          <p:cNvPr id="8" name="Arrow: Right 7">
            <a:extLst>
              <a:ext uri="{FF2B5EF4-FFF2-40B4-BE49-F238E27FC236}">
                <a16:creationId xmlns:a16="http://schemas.microsoft.com/office/drawing/2014/main" id="{DD1FA46C-83DD-4015-843A-EFB6723B5040}"/>
              </a:ext>
            </a:extLst>
          </p:cNvPr>
          <p:cNvSpPr/>
          <p:nvPr/>
        </p:nvSpPr>
        <p:spPr>
          <a:xfrm>
            <a:off x="534257" y="2034284"/>
            <a:ext cx="9935108" cy="277402"/>
          </a:xfrm>
          <a:prstGeom prst="rightArrow">
            <a:avLst/>
          </a:prstGeom>
          <a:gradFill flip="none" rotWithShape="1">
            <a:gsLst>
              <a:gs pos="0">
                <a:schemeClr val="accent6">
                  <a:lumMod val="40000"/>
                  <a:lumOff val="60000"/>
                </a:schemeClr>
              </a:gs>
              <a:gs pos="74000">
                <a:schemeClr val="accent4">
                  <a:lumMod val="40000"/>
                  <a:lumOff val="60000"/>
                </a:schemeClr>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82BF0B5-51A6-4C88-88AC-67C14AC76F9B}"/>
              </a:ext>
            </a:extLst>
          </p:cNvPr>
          <p:cNvSpPr txBox="1"/>
          <p:nvPr/>
        </p:nvSpPr>
        <p:spPr>
          <a:xfrm>
            <a:off x="421240" y="1666768"/>
            <a:ext cx="113940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Full-form</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tools assess emission changes (future base/control), model air quality, and estimate benefits</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77FAC83-F11C-48B8-8F0E-12EA583DB15F}"/>
              </a:ext>
            </a:extLst>
          </p:cNvPr>
          <p:cNvSpPr/>
          <p:nvPr/>
        </p:nvSpPr>
        <p:spPr>
          <a:xfrm>
            <a:off x="534257" y="4578337"/>
            <a:ext cx="4438436" cy="47261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Emissions</a:t>
            </a:r>
          </a:p>
        </p:txBody>
      </p:sp>
      <p:sp>
        <p:nvSpPr>
          <p:cNvPr id="16" name="Rectangle 15">
            <a:extLst>
              <a:ext uri="{FF2B5EF4-FFF2-40B4-BE49-F238E27FC236}">
                <a16:creationId xmlns:a16="http://schemas.microsoft.com/office/drawing/2014/main" id="{47E421A3-94E0-410E-92B7-D9E99F7CFF00}"/>
              </a:ext>
            </a:extLst>
          </p:cNvPr>
          <p:cNvSpPr/>
          <p:nvPr/>
        </p:nvSpPr>
        <p:spPr>
          <a:xfrm>
            <a:off x="5090416" y="4583573"/>
            <a:ext cx="822789" cy="47261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RFM</a:t>
            </a:r>
          </a:p>
        </p:txBody>
      </p:sp>
      <p:sp>
        <p:nvSpPr>
          <p:cNvPr id="18" name="TextBox 17">
            <a:extLst>
              <a:ext uri="{FF2B5EF4-FFF2-40B4-BE49-F238E27FC236}">
                <a16:creationId xmlns:a16="http://schemas.microsoft.com/office/drawing/2014/main" id="{440DD7F7-8497-455D-8072-6408D9C534E8}"/>
              </a:ext>
            </a:extLst>
          </p:cNvPr>
          <p:cNvSpPr txBox="1"/>
          <p:nvPr/>
        </p:nvSpPr>
        <p:spPr>
          <a:xfrm>
            <a:off x="349415" y="4111159"/>
            <a:ext cx="1161702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EPA’s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Benefit-Per-Ton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approach simplifies the steps using pre-derived emissions -&gt; benefit relationships</a:t>
            </a:r>
          </a:p>
        </p:txBody>
      </p:sp>
      <p:sp>
        <p:nvSpPr>
          <p:cNvPr id="19" name="Title 21">
            <a:extLst>
              <a:ext uri="{FF2B5EF4-FFF2-40B4-BE49-F238E27FC236}">
                <a16:creationId xmlns:a16="http://schemas.microsoft.com/office/drawing/2014/main" id="{E6792AB2-0CC6-4CE7-910E-AB74F4F5539A}"/>
              </a:ext>
            </a:extLst>
          </p:cNvPr>
          <p:cNvSpPr txBox="1">
            <a:spLocks/>
          </p:cNvSpPr>
          <p:nvPr/>
        </p:nvSpPr>
        <p:spPr>
          <a:xfrm>
            <a:off x="322112" y="542934"/>
            <a:ext cx="11493169" cy="77797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a:ea typeface="+mj-ea"/>
                <a:cs typeface="+mj-cs"/>
              </a:rPr>
              <a:t>Reduced-form Approaches </a:t>
            </a:r>
            <a:r>
              <a:rPr lang="en-US" sz="2800" b="1" dirty="0">
                <a:solidFill>
                  <a:prstClr val="black"/>
                </a:solidFill>
                <a:latin typeface="Calibri Light" panose="020F0302020204030204"/>
              </a:rPr>
              <a:t>C</a:t>
            </a:r>
            <a:r>
              <a:rPr kumimoji="0" lang="en-US" sz="2800" b="1" i="0" u="none" strike="noStrike" kern="1200" cap="none" spc="0" normalizeH="0" baseline="0" noProof="0" dirty="0">
                <a:ln>
                  <a:noFill/>
                </a:ln>
                <a:solidFill>
                  <a:prstClr val="black"/>
                </a:solidFill>
                <a:effectLst/>
                <a:uLnTx/>
                <a:uFillTx/>
                <a:latin typeface="Calibri Light" panose="020F0302020204030204"/>
                <a:ea typeface="+mj-ea"/>
                <a:cs typeface="+mj-cs"/>
              </a:rPr>
              <a:t>an Expedite </a:t>
            </a:r>
            <a:r>
              <a:rPr lang="en-US" sz="2800" b="1" dirty="0">
                <a:solidFill>
                  <a:prstClr val="black"/>
                </a:solidFill>
                <a:latin typeface="Calibri Light" panose="020F0302020204030204"/>
              </a:rPr>
              <a:t>the RIA Benefits Assessment</a:t>
            </a:r>
            <a:endParaRPr kumimoji="0" lang="en-US" sz="2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0" name="TextBox 19">
            <a:extLst>
              <a:ext uri="{FF2B5EF4-FFF2-40B4-BE49-F238E27FC236}">
                <a16:creationId xmlns:a16="http://schemas.microsoft.com/office/drawing/2014/main" id="{73CAAED2-EBC5-4915-A6C1-6C2E286BAEA8}"/>
              </a:ext>
            </a:extLst>
          </p:cNvPr>
          <p:cNvSpPr txBox="1"/>
          <p:nvPr/>
        </p:nvSpPr>
        <p:spPr>
          <a:xfrm>
            <a:off x="10469365" y="1973132"/>
            <a:ext cx="6210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time</a:t>
            </a:r>
          </a:p>
        </p:txBody>
      </p:sp>
    </p:spTree>
    <p:extLst>
      <p:ext uri="{BB962C8B-B14F-4D97-AF65-F5344CB8AC3E}">
        <p14:creationId xmlns:p14="http://schemas.microsoft.com/office/powerpoint/2010/main" val="4034794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3CDA64E-7FBB-411A-B712-019E3609152D}"/>
              </a:ext>
            </a:extLst>
          </p:cNvPr>
          <p:cNvPicPr>
            <a:picLocks noChangeAspect="1"/>
          </p:cNvPicPr>
          <p:nvPr/>
        </p:nvPicPr>
        <p:blipFill>
          <a:blip r:embed="rId2"/>
          <a:stretch>
            <a:fillRect/>
          </a:stretch>
        </p:blipFill>
        <p:spPr>
          <a:xfrm>
            <a:off x="9627184" y="1343818"/>
            <a:ext cx="2441338" cy="4697047"/>
          </a:xfrm>
          <a:prstGeom prst="rect">
            <a:avLst/>
          </a:prstGeom>
        </p:spPr>
      </p:pic>
      <p:sp>
        <p:nvSpPr>
          <p:cNvPr id="2" name="Title 1">
            <a:extLst>
              <a:ext uri="{FF2B5EF4-FFF2-40B4-BE49-F238E27FC236}">
                <a16:creationId xmlns:a16="http://schemas.microsoft.com/office/drawing/2014/main" id="{4590C0D9-9ECE-4CD9-A7D4-C51D5102442E}"/>
              </a:ext>
            </a:extLst>
          </p:cNvPr>
          <p:cNvSpPr>
            <a:spLocks noGrp="1"/>
          </p:cNvSpPr>
          <p:nvPr>
            <p:ph type="title"/>
          </p:nvPr>
        </p:nvSpPr>
        <p:spPr>
          <a:xfrm>
            <a:off x="504825" y="18255"/>
            <a:ext cx="11039475" cy="1325563"/>
          </a:xfrm>
        </p:spPr>
        <p:txBody>
          <a:bodyPr>
            <a:normAutofit/>
          </a:bodyPr>
          <a:lstStyle/>
          <a:p>
            <a:pPr algn="ctr"/>
            <a:r>
              <a:rPr lang="en-US" sz="2800" b="1" dirty="0">
                <a:solidFill>
                  <a:schemeClr val="accent6">
                    <a:lumMod val="75000"/>
                  </a:schemeClr>
                </a:solidFill>
              </a:rPr>
              <a:t>2005 Source Apportionment-based Benefit per Ton Approach (SA-BPT)</a:t>
            </a:r>
          </a:p>
        </p:txBody>
      </p:sp>
      <p:sp>
        <p:nvSpPr>
          <p:cNvPr id="3" name="Content Placeholder 2">
            <a:extLst>
              <a:ext uri="{FF2B5EF4-FFF2-40B4-BE49-F238E27FC236}">
                <a16:creationId xmlns:a16="http://schemas.microsoft.com/office/drawing/2014/main" id="{F157C180-C523-446D-ABFA-9CAF459C918F}"/>
              </a:ext>
            </a:extLst>
          </p:cNvPr>
          <p:cNvSpPr>
            <a:spLocks noGrp="1"/>
          </p:cNvSpPr>
          <p:nvPr>
            <p:ph idx="1"/>
          </p:nvPr>
        </p:nvSpPr>
        <p:spPr>
          <a:xfrm>
            <a:off x="238128" y="1190625"/>
            <a:ext cx="6854361" cy="5317525"/>
          </a:xfrm>
        </p:spPr>
        <p:txBody>
          <a:bodyPr>
            <a:noAutofit/>
          </a:bodyPr>
          <a:lstStyle/>
          <a:p>
            <a:r>
              <a:rPr lang="en-US" sz="2400" dirty="0"/>
              <a:t>In 2012, EPA conducted national photochemical modeling using source apportionment and emissions based on the 2005 NEI to determine the relationship between emissions from specific source sectors and PM</a:t>
            </a:r>
            <a:r>
              <a:rPr lang="en-US" sz="2400" baseline="-25000" dirty="0"/>
              <a:t>2.5</a:t>
            </a:r>
            <a:r>
              <a:rPr lang="en-US" sz="2400" dirty="0"/>
              <a:t> concentrations.</a:t>
            </a:r>
          </a:p>
          <a:p>
            <a:r>
              <a:rPr lang="en-US" sz="2400" dirty="0"/>
              <a:t>The annual PM</a:t>
            </a:r>
            <a:r>
              <a:rPr lang="en-US" sz="2400" baseline="-25000" dirty="0"/>
              <a:t>2.5</a:t>
            </a:r>
            <a:r>
              <a:rPr lang="en-US" sz="2400" dirty="0"/>
              <a:t> contributions for each sector was used to estimate associated national benefits in </a:t>
            </a:r>
            <a:r>
              <a:rPr lang="en-US" sz="2400" dirty="0" err="1"/>
              <a:t>BenMAP</a:t>
            </a:r>
            <a:endParaRPr lang="en-US" sz="2400" dirty="0"/>
          </a:p>
          <a:p>
            <a:pPr>
              <a:buSzPct val="100000"/>
            </a:pPr>
            <a:r>
              <a:rPr lang="en-US" sz="2400" dirty="0"/>
              <a:t>Finally, these national benefits for each sector were divided by total sector emissions to derive a nationwide benefit-per-ton value ($/ton) for each of the 17 sectors for NOX, SO2, and primary PM2.5 emissions</a:t>
            </a:r>
          </a:p>
          <a:p>
            <a:pPr>
              <a:buSzPct val="100000"/>
            </a:pPr>
            <a:r>
              <a:rPr lang="en-US" sz="2400" dirty="0"/>
              <a:t>Peer reviewed journal article—Fann et al, 2012:</a:t>
            </a:r>
          </a:p>
          <a:p>
            <a:pPr lvl="1">
              <a:buSzPct val="100000"/>
            </a:pPr>
            <a:r>
              <a:rPr lang="en-US" sz="1400" dirty="0"/>
              <a:t>“Characterizing the PM2.5 related health benefits of emissions reductions for 17 industrial, area, and mobile emissions sectors across the U.S.” Fann et al, 2012</a:t>
            </a:r>
            <a:endParaRPr lang="en-US" sz="3600" dirty="0"/>
          </a:p>
        </p:txBody>
      </p:sp>
      <p:sp>
        <p:nvSpPr>
          <p:cNvPr id="4" name="Slide Number Placeholder 3">
            <a:extLst>
              <a:ext uri="{FF2B5EF4-FFF2-40B4-BE49-F238E27FC236}">
                <a16:creationId xmlns:a16="http://schemas.microsoft.com/office/drawing/2014/main" id="{B36F4FF9-7572-419A-BB1A-FF5B380B0CBD}"/>
              </a:ext>
            </a:extLst>
          </p:cNvPr>
          <p:cNvSpPr>
            <a:spLocks noGrp="1"/>
          </p:cNvSpPr>
          <p:nvPr>
            <p:ph type="sldNum" sz="quarter" idx="12"/>
          </p:nvPr>
        </p:nvSpPr>
        <p:spPr/>
        <p:txBody>
          <a:bodyPr/>
          <a:lstStyle/>
          <a:p>
            <a:fld id="{0438491A-9DCF-49B8-A5A8-483AE643DB07}" type="slidenum">
              <a:rPr lang="en-US" smtClean="0"/>
              <a:t>7</a:t>
            </a:fld>
            <a:endParaRPr lang="en-US" dirty="0"/>
          </a:p>
        </p:txBody>
      </p:sp>
      <p:pic>
        <p:nvPicPr>
          <p:cNvPr id="7" name="Picture 6">
            <a:extLst>
              <a:ext uri="{FF2B5EF4-FFF2-40B4-BE49-F238E27FC236}">
                <a16:creationId xmlns:a16="http://schemas.microsoft.com/office/drawing/2014/main" id="{ACADACE9-D260-42EA-80FF-EC094DCE898C}"/>
              </a:ext>
            </a:extLst>
          </p:cNvPr>
          <p:cNvPicPr>
            <a:picLocks noChangeAspect="1"/>
          </p:cNvPicPr>
          <p:nvPr/>
        </p:nvPicPr>
        <p:blipFill>
          <a:blip r:embed="rId3"/>
          <a:stretch>
            <a:fillRect/>
          </a:stretch>
        </p:blipFill>
        <p:spPr>
          <a:xfrm>
            <a:off x="7671784" y="2145469"/>
            <a:ext cx="1621963" cy="1254776"/>
          </a:xfrm>
          <a:prstGeom prst="rect">
            <a:avLst/>
          </a:prstGeom>
        </p:spPr>
      </p:pic>
      <p:pic>
        <p:nvPicPr>
          <p:cNvPr id="8" name="Picture 7">
            <a:extLst>
              <a:ext uri="{FF2B5EF4-FFF2-40B4-BE49-F238E27FC236}">
                <a16:creationId xmlns:a16="http://schemas.microsoft.com/office/drawing/2014/main" id="{6ED150BA-F26A-4045-B1BC-AF549EA24429}"/>
              </a:ext>
            </a:extLst>
          </p:cNvPr>
          <p:cNvPicPr>
            <a:picLocks noChangeAspect="1"/>
          </p:cNvPicPr>
          <p:nvPr/>
        </p:nvPicPr>
        <p:blipFill>
          <a:blip r:embed="rId4"/>
          <a:stretch>
            <a:fillRect/>
          </a:stretch>
        </p:blipFill>
        <p:spPr>
          <a:xfrm>
            <a:off x="7608205" y="3935769"/>
            <a:ext cx="1840151" cy="547956"/>
          </a:xfrm>
          <a:prstGeom prst="rect">
            <a:avLst/>
          </a:prstGeom>
        </p:spPr>
      </p:pic>
      <p:cxnSp>
        <p:nvCxnSpPr>
          <p:cNvPr id="10" name="Straight Arrow Connector 9">
            <a:extLst>
              <a:ext uri="{FF2B5EF4-FFF2-40B4-BE49-F238E27FC236}">
                <a16:creationId xmlns:a16="http://schemas.microsoft.com/office/drawing/2014/main" id="{EB6D9E0F-124A-44D6-B0D4-EC16E8755FD9}"/>
              </a:ext>
            </a:extLst>
          </p:cNvPr>
          <p:cNvCxnSpPr>
            <a:cxnSpLocks/>
          </p:cNvCxnSpPr>
          <p:nvPr/>
        </p:nvCxnSpPr>
        <p:spPr>
          <a:xfrm>
            <a:off x="8482765" y="4521825"/>
            <a:ext cx="0" cy="4747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2A91E898-1B64-46B8-A924-EF03C1B92158}"/>
              </a:ext>
            </a:extLst>
          </p:cNvPr>
          <p:cNvCxnSpPr>
            <a:cxnSpLocks/>
          </p:cNvCxnSpPr>
          <p:nvPr/>
        </p:nvCxnSpPr>
        <p:spPr>
          <a:xfrm>
            <a:off x="8482766" y="3459505"/>
            <a:ext cx="0" cy="4747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4D606B33-A3EE-42C4-A8E6-7020D75B9381}"/>
              </a:ext>
            </a:extLst>
          </p:cNvPr>
          <p:cNvSpPr txBox="1"/>
          <p:nvPr/>
        </p:nvSpPr>
        <p:spPr>
          <a:xfrm>
            <a:off x="7296904" y="5018160"/>
            <a:ext cx="2371721" cy="523220"/>
          </a:xfrm>
          <a:prstGeom prst="rect">
            <a:avLst/>
          </a:prstGeom>
          <a:noFill/>
        </p:spPr>
        <p:txBody>
          <a:bodyPr wrap="square" rtlCol="0">
            <a:spAutoFit/>
          </a:bodyPr>
          <a:lstStyle/>
          <a:p>
            <a:r>
              <a:rPr lang="en-US" sz="1400" dirty="0"/>
              <a:t>Health Benefits ($/ton) = (Health benefits / Emissions)</a:t>
            </a:r>
          </a:p>
        </p:txBody>
      </p:sp>
    </p:spTree>
    <p:extLst>
      <p:ext uri="{BB962C8B-B14F-4D97-AF65-F5344CB8AC3E}">
        <p14:creationId xmlns:p14="http://schemas.microsoft.com/office/powerpoint/2010/main" val="2337949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0C0D9-9ECE-4CD9-A7D4-C51D5102442E}"/>
              </a:ext>
            </a:extLst>
          </p:cNvPr>
          <p:cNvSpPr>
            <a:spLocks noGrp="1"/>
          </p:cNvSpPr>
          <p:nvPr>
            <p:ph type="title"/>
          </p:nvPr>
        </p:nvSpPr>
        <p:spPr>
          <a:xfrm>
            <a:off x="504825" y="18255"/>
            <a:ext cx="11039475" cy="1325563"/>
          </a:xfrm>
        </p:spPr>
        <p:txBody>
          <a:bodyPr>
            <a:normAutofit/>
          </a:bodyPr>
          <a:lstStyle/>
          <a:p>
            <a:pPr algn="ctr"/>
            <a:r>
              <a:rPr lang="en-US" sz="2800" b="1" dirty="0">
                <a:solidFill>
                  <a:schemeClr val="accent6">
                    <a:lumMod val="75000"/>
                  </a:schemeClr>
                </a:solidFill>
              </a:rPr>
              <a:t>2005 Source Apportionment-based Benefit per Ton Approach (SA-BPT): Sector Estimates</a:t>
            </a:r>
          </a:p>
        </p:txBody>
      </p:sp>
      <p:sp>
        <p:nvSpPr>
          <p:cNvPr id="4" name="Slide Number Placeholder 3">
            <a:extLst>
              <a:ext uri="{FF2B5EF4-FFF2-40B4-BE49-F238E27FC236}">
                <a16:creationId xmlns:a16="http://schemas.microsoft.com/office/drawing/2014/main" id="{B36F4FF9-7572-419A-BB1A-FF5B380B0CBD}"/>
              </a:ext>
            </a:extLst>
          </p:cNvPr>
          <p:cNvSpPr>
            <a:spLocks noGrp="1"/>
          </p:cNvSpPr>
          <p:nvPr>
            <p:ph type="sldNum" sz="quarter" idx="12"/>
          </p:nvPr>
        </p:nvSpPr>
        <p:spPr/>
        <p:txBody>
          <a:bodyPr/>
          <a:lstStyle/>
          <a:p>
            <a:fld id="{0438491A-9DCF-49B8-A5A8-483AE643DB07}" type="slidenum">
              <a:rPr lang="en-US" smtClean="0"/>
              <a:t>8</a:t>
            </a:fld>
            <a:endParaRPr lang="en-US" dirty="0"/>
          </a:p>
        </p:txBody>
      </p:sp>
      <p:pic>
        <p:nvPicPr>
          <p:cNvPr id="5" name="Picture 4">
            <a:extLst>
              <a:ext uri="{FF2B5EF4-FFF2-40B4-BE49-F238E27FC236}">
                <a16:creationId xmlns:a16="http://schemas.microsoft.com/office/drawing/2014/main" id="{DF99EA3C-C943-40BC-9F74-A4C3878EFE66}"/>
              </a:ext>
            </a:extLst>
          </p:cNvPr>
          <p:cNvPicPr>
            <a:picLocks noChangeAspect="1"/>
          </p:cNvPicPr>
          <p:nvPr/>
        </p:nvPicPr>
        <p:blipFill>
          <a:blip r:embed="rId2"/>
          <a:stretch>
            <a:fillRect/>
          </a:stretch>
        </p:blipFill>
        <p:spPr>
          <a:xfrm>
            <a:off x="1802062" y="1343818"/>
            <a:ext cx="8587876" cy="5377657"/>
          </a:xfrm>
          <a:prstGeom prst="rect">
            <a:avLst/>
          </a:prstGeom>
        </p:spPr>
      </p:pic>
    </p:spTree>
    <p:extLst>
      <p:ext uri="{BB962C8B-B14F-4D97-AF65-F5344CB8AC3E}">
        <p14:creationId xmlns:p14="http://schemas.microsoft.com/office/powerpoint/2010/main" val="2111683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A843B-7EE1-409F-90BF-C7A05151CDCC}"/>
              </a:ext>
            </a:extLst>
          </p:cNvPr>
          <p:cNvSpPr>
            <a:spLocks noGrp="1"/>
          </p:cNvSpPr>
          <p:nvPr>
            <p:ph type="title"/>
          </p:nvPr>
        </p:nvSpPr>
        <p:spPr/>
        <p:txBody>
          <a:bodyPr>
            <a:normAutofit/>
          </a:bodyPr>
          <a:lstStyle/>
          <a:p>
            <a:r>
              <a:rPr lang="en-US" sz="3600" b="1" dirty="0">
                <a:solidFill>
                  <a:schemeClr val="accent6">
                    <a:lumMod val="75000"/>
                  </a:schemeClr>
                </a:solidFill>
              </a:rPr>
              <a:t>Application of EPA’s 2005 SA-BPT</a:t>
            </a:r>
          </a:p>
        </p:txBody>
      </p:sp>
      <p:sp>
        <p:nvSpPr>
          <p:cNvPr id="3" name="Content Placeholder 2">
            <a:extLst>
              <a:ext uri="{FF2B5EF4-FFF2-40B4-BE49-F238E27FC236}">
                <a16:creationId xmlns:a16="http://schemas.microsoft.com/office/drawing/2014/main" id="{1FF5FD42-D355-4792-BB3F-523CB40D1B68}"/>
              </a:ext>
            </a:extLst>
          </p:cNvPr>
          <p:cNvSpPr>
            <a:spLocks noGrp="1"/>
          </p:cNvSpPr>
          <p:nvPr>
            <p:ph idx="1"/>
          </p:nvPr>
        </p:nvSpPr>
        <p:spPr>
          <a:xfrm>
            <a:off x="838200" y="1825624"/>
            <a:ext cx="10614660" cy="4530725"/>
          </a:xfrm>
        </p:spPr>
        <p:txBody>
          <a:bodyPr>
            <a:normAutofit fontScale="92500" lnSpcReduction="20000"/>
          </a:bodyPr>
          <a:lstStyle/>
          <a:p>
            <a:r>
              <a:rPr lang="en-US" dirty="0"/>
              <a:t>EPA has used the 2005 NEI SA-BPT estimates for a variety of benefits analysis for rulemakings, in particular for co-benefits of PM2.5 impacts for air toxics focused actions</a:t>
            </a:r>
          </a:p>
          <a:p>
            <a:r>
              <a:rPr lang="en-US" dirty="0"/>
              <a:t>Adjustments have been made to the 2005 SA-BPT over time, in particular the numbers were adjusted to reflect updated population information and inflation</a:t>
            </a:r>
          </a:p>
          <a:p>
            <a:pPr lvl="1"/>
            <a:r>
              <a:rPr lang="en-US" dirty="0"/>
              <a:t>Technical Support Document Estimating the Benefit per Ton of Reducing PM2.5 Precursors from 17 Sectors (Feb 2018)</a:t>
            </a:r>
          </a:p>
          <a:p>
            <a:r>
              <a:rPr lang="en-US" dirty="0"/>
              <a:t>Limitations with the 2005 SA-BPT include:</a:t>
            </a:r>
          </a:p>
          <a:p>
            <a:pPr lvl="1"/>
            <a:r>
              <a:rPr lang="en-US" dirty="0"/>
              <a:t>Outdated vintage of the baseline data over time</a:t>
            </a:r>
          </a:p>
          <a:p>
            <a:pPr lvl="2"/>
            <a:r>
              <a:rPr lang="en-US" dirty="0"/>
              <a:t>Nature of sources and their emissions has changed across most sectors since 2005 </a:t>
            </a:r>
          </a:p>
          <a:p>
            <a:pPr lvl="2"/>
            <a:r>
              <a:rPr lang="en-US" dirty="0"/>
              <a:t>Background levels of air pollution have drastically changed since 2005</a:t>
            </a:r>
          </a:p>
          <a:p>
            <a:pPr lvl="1"/>
            <a:r>
              <a:rPr lang="en-US" dirty="0"/>
              <a:t>Nationwide estimate does not provide geographic specific information about impacts associated with source specific emissions changes that vary by region/state</a:t>
            </a:r>
          </a:p>
        </p:txBody>
      </p:sp>
      <p:sp>
        <p:nvSpPr>
          <p:cNvPr id="4" name="Slide Number Placeholder 3">
            <a:extLst>
              <a:ext uri="{FF2B5EF4-FFF2-40B4-BE49-F238E27FC236}">
                <a16:creationId xmlns:a16="http://schemas.microsoft.com/office/drawing/2014/main" id="{D2E53568-E5E2-47A1-B44C-147975897E8D}"/>
              </a:ext>
            </a:extLst>
          </p:cNvPr>
          <p:cNvSpPr>
            <a:spLocks noGrp="1"/>
          </p:cNvSpPr>
          <p:nvPr>
            <p:ph type="sldNum" sz="quarter" idx="12"/>
          </p:nvPr>
        </p:nvSpPr>
        <p:spPr/>
        <p:txBody>
          <a:bodyPr/>
          <a:lstStyle/>
          <a:p>
            <a:fld id="{0438491A-9DCF-49B8-A5A8-483AE643DB07}" type="slidenum">
              <a:rPr lang="en-US" smtClean="0"/>
              <a:t>9</a:t>
            </a:fld>
            <a:endParaRPr lang="en-US"/>
          </a:p>
        </p:txBody>
      </p:sp>
    </p:spTree>
    <p:extLst>
      <p:ext uri="{BB962C8B-B14F-4D97-AF65-F5344CB8AC3E}">
        <p14:creationId xmlns:p14="http://schemas.microsoft.com/office/powerpoint/2010/main" val="94542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29f62856-1543-49d4-a736-4569d363f533"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8B33DF587F59774D9C67ADFC24F1D322" ma:contentTypeVersion="33" ma:contentTypeDescription="Create a new document." ma:contentTypeScope="" ma:versionID="fbf46d7541001571ac6bd3bb41dfdc87">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5c1deef3-b27c-4e9a-b0d4-9d092d100f42" xmlns:ns7="6290be6a-0c37-488c-89d7-fa04eb7489f1" targetNamespace="http://schemas.microsoft.com/office/2006/metadata/properties" ma:root="true" ma:fieldsID="fe9ff65563307d44a935b2ab0c1a934c" ns1:_="" ns3:_="" ns4:_="" ns5:_="" ns6:_="" ns7:_="">
    <xsd:import namespace="http://schemas.microsoft.com/sharepoint/v3"/>
    <xsd:import namespace="4ffa91fb-a0ff-4ac5-b2db-65c790d184a4"/>
    <xsd:import namespace="http://schemas.microsoft.com/sharepoint.v3"/>
    <xsd:import namespace="http://schemas.microsoft.com/sharepoint/v3/fields"/>
    <xsd:import namespace="5c1deef3-b27c-4e9a-b0d4-9d092d100f42"/>
    <xsd:import namespace="6290be6a-0c37-488c-89d7-fa04eb7489f1"/>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6:SharedWithDetails" minOccurs="0"/>
                <xsd:element ref="ns6:SharingHintHash" minOccurs="0"/>
                <xsd:element ref="ns7:MediaServiceMetadata" minOccurs="0"/>
                <xsd:element ref="ns7:MediaServiceFastMetadata" minOccurs="0"/>
                <xsd:element ref="ns6:Records_x0020_Status" minOccurs="0"/>
                <xsd:element ref="ns6:Records_x0020_Date" minOccurs="0"/>
                <xsd:element ref="ns7:MediaServiceAutoTags" minOccurs="0"/>
                <xsd:element ref="ns7:MediaServiceOCR" minOccurs="0"/>
                <xsd:element ref="ns7:MediaServiceDateTaken" minOccurs="0"/>
                <xsd:element ref="ns7:MediaServiceEventHashCode" minOccurs="0"/>
                <xsd:element ref="ns7:MediaServiceGenerationTime" minOccurs="0"/>
                <xsd:element ref="ns7:MediaServiceAutoKeyPoints" minOccurs="0"/>
                <xsd:element ref="ns7: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c736e54-6a72-46ad-9c00-592f3cec1e75}" ma:internalName="TaxCatchAllLabel" ma:readOnly="true" ma:showField="CatchAllDataLabel" ma:web="5c1deef3-b27c-4e9a-b0d4-9d092d100f42">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c736e54-6a72-46ad-9c00-592f3cec1e75}" ma:internalName="TaxCatchAll" ma:showField="CatchAllData" ma:web="5c1deef3-b27c-4e9a-b0d4-9d092d100f4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1deef3-b27c-4e9a-b0d4-9d092d100f42"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description="" ma:internalName="SharedWithDetails" ma:readOnly="true">
      <xsd:simpleType>
        <xsd:restriction base="dms:Note">
          <xsd:maxLength value="255"/>
        </xsd:restriction>
      </xsd:simpleType>
    </xsd:element>
    <xsd:element name="SharingHintHash" ma:index="30" nillable="true" ma:displayName="Sharing Hint Hash" ma:description="" ma:internalName="SharingHintHash" ma:readOnly="true">
      <xsd:simpleType>
        <xsd:restriction base="dms:Text"/>
      </xsd:simpleType>
    </xsd:element>
    <xsd:element name="Records_x0020_Status" ma:index="33" nillable="true" ma:displayName="Records Status" ma:default="Pending" ma:internalName="Records_x0020_Status">
      <xsd:simpleType>
        <xsd:restriction base="dms:Text"/>
      </xsd:simpleType>
    </xsd:element>
    <xsd:element name="Records_x0020_Date" ma:index="34"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290be6a-0c37-488c-89d7-fa04eb7489f1"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AutoTags" ma:index="35" nillable="true" ma:displayName="MediaServiceAutoTags" ma:internalName="MediaServiceAutoTags" ma:readOnly="true">
      <xsd:simpleType>
        <xsd:restriction base="dms:Text"/>
      </xsd:simpleType>
    </xsd:element>
    <xsd:element name="MediaServiceOCR" ma:index="36" nillable="true" ma:displayName="MediaServiceOCR" ma:internalName="MediaServiceOCR" ma:readOnly="true">
      <xsd:simpleType>
        <xsd:restriction base="dms:Note">
          <xsd:maxLength value="255"/>
        </xsd:restriction>
      </xsd:simpleType>
    </xsd:element>
    <xsd:element name="MediaServiceDateTaken" ma:index="37" nillable="true" ma:displayName="MediaServiceDateTaken" ma:hidden="true" ma:internalName="MediaServiceDateTaken"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AutoKeyPoints" ma:index="40" nillable="true" ma:displayName="MediaServiceAutoKeyPoints" ma:hidden="true" ma:internalName="MediaServiceAutoKeyPoints" ma:readOnly="true">
      <xsd:simpleType>
        <xsd:restriction base="dms:Note"/>
      </xsd:simpleType>
    </xsd:element>
    <xsd:element name="MediaServiceKeyPoints" ma:index="4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2020-04-24T19:35:50+00:00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SharedWithUsers xmlns="5c1deef3-b27c-4e9a-b0d4-9d092d100f42">
      <UserInfo>
        <DisplayName>Dolwick, Pat</DisplayName>
        <AccountId>56</AccountId>
        <AccountType/>
      </UserInfo>
      <UserInfo>
        <DisplayName>Baker, Kirk</DisplayName>
        <AccountId>57</AccountId>
        <AccountType/>
      </UserInfo>
      <UserInfo>
        <DisplayName>Chan, Elizabeth</DisplayName>
        <AccountId>49</AccountId>
        <AccountType/>
      </UserInfo>
      <UserInfo>
        <DisplayName>Simon, Heather</DisplayName>
        <AccountId>58</AccountId>
        <AccountType/>
      </UserInfo>
      <UserInfo>
        <DisplayName>Wayland, Robertj</DisplayName>
        <AccountId>64</AccountId>
        <AccountType/>
      </UserInfo>
      <UserInfo>
        <DisplayName>Fox, Tyler</DisplayName>
        <AccountId>80</AccountId>
        <AccountType/>
      </UserInfo>
      <UserInfo>
        <DisplayName>Thompson, Lisa</DisplayName>
        <AccountId>51</AccountId>
        <AccountType/>
      </UserInfo>
    </SharedWithUsers>
    <Records_x0020_Status xmlns="5c1deef3-b27c-4e9a-b0d4-9d092d100f42">Pending</Records_x0020_Status>
    <Records_x0020_Date xmlns="5c1deef3-b27c-4e9a-b0d4-9d092d100f42" xsi:nil="true"/>
  </documentManagement>
</p:properties>
</file>

<file path=customXml/itemProps1.xml><?xml version="1.0" encoding="utf-8"?>
<ds:datastoreItem xmlns:ds="http://schemas.openxmlformats.org/officeDocument/2006/customXml" ds:itemID="{E5F2CB1A-DD7A-4CC3-BCFA-9237AFF84D71}">
  <ds:schemaRefs>
    <ds:schemaRef ds:uri="http://schemas.microsoft.com/sharepoint/v3/contenttype/forms"/>
  </ds:schemaRefs>
</ds:datastoreItem>
</file>

<file path=customXml/itemProps2.xml><?xml version="1.0" encoding="utf-8"?>
<ds:datastoreItem xmlns:ds="http://schemas.openxmlformats.org/officeDocument/2006/customXml" ds:itemID="{4CD12BE3-1673-485D-9A99-7BA3C4987FDF}">
  <ds:schemaRefs>
    <ds:schemaRef ds:uri="Microsoft.SharePoint.Taxonomy.ContentTypeSync"/>
  </ds:schemaRefs>
</ds:datastoreItem>
</file>

<file path=customXml/itemProps3.xml><?xml version="1.0" encoding="utf-8"?>
<ds:datastoreItem xmlns:ds="http://schemas.openxmlformats.org/officeDocument/2006/customXml" ds:itemID="{9D4990D0-D20C-41D8-B77D-A3F3C9F25F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5c1deef3-b27c-4e9a-b0d4-9d092d100f42"/>
    <ds:schemaRef ds:uri="6290be6a-0c37-488c-89d7-fa04eb7489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30CD42A-E7DC-43A4-A7F8-C385484A9518}">
  <ds:schemaRefs>
    <ds:schemaRef ds:uri="http://schemas.openxmlformats.org/package/2006/metadata/core-properties"/>
    <ds:schemaRef ds:uri="http://schemas.microsoft.com/office/infopath/2007/PartnerControls"/>
    <ds:schemaRef ds:uri="http://purl.org/dc/terms/"/>
    <ds:schemaRef ds:uri="5c1deef3-b27c-4e9a-b0d4-9d092d100f42"/>
    <ds:schemaRef ds:uri="6290be6a-0c37-488c-89d7-fa04eb7489f1"/>
    <ds:schemaRef ds:uri="http://schemas.microsoft.com/office/2006/documentManagement/types"/>
    <ds:schemaRef ds:uri="http://schemas.microsoft.com/sharepoint/v3/fields"/>
    <ds:schemaRef ds:uri="http://schemas.microsoft.com/sharepoint.v3"/>
    <ds:schemaRef ds:uri="4ffa91fb-a0ff-4ac5-b2db-65c790d184a4"/>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4375</TotalTime>
  <Words>2994</Words>
  <Application>Microsoft Office PowerPoint</Application>
  <PresentationFormat>Widescreen</PresentationFormat>
  <Paragraphs>243</Paragraphs>
  <Slides>25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Calibri Light</vt:lpstr>
      <vt:lpstr>Courier New</vt:lpstr>
      <vt:lpstr>Office Theme</vt:lpstr>
      <vt:lpstr>1_Office Theme</vt:lpstr>
      <vt:lpstr>EPA Evaluation and Development of Reduced Form Tools for Benefits Analyses and Related Policy Assessments</vt:lpstr>
      <vt:lpstr>Outline</vt:lpstr>
      <vt:lpstr>Background</vt:lpstr>
      <vt:lpstr>EPA routinely estimates AQ changes &amp; health benefits for regulatory actions (Schematic of typical full form approach)</vt:lpstr>
      <vt:lpstr>Background (continued)</vt:lpstr>
      <vt:lpstr>PowerPoint Presentation</vt:lpstr>
      <vt:lpstr>2005 Source Apportionment-based Benefit per Ton Approach (SA-BPT)</vt:lpstr>
      <vt:lpstr>2005 Source Apportionment-based Benefit per Ton Approach (SA-BPT): Sector Estimates</vt:lpstr>
      <vt:lpstr>Application of EPA’s 2005 SA-BPT</vt:lpstr>
      <vt:lpstr>Mobile sector BPT update</vt:lpstr>
      <vt:lpstr>Reduced Form Tool (RFT) Evaluation Project</vt:lpstr>
      <vt:lpstr>Reduced Form Tool (RFT) Evaluation Project</vt:lpstr>
      <vt:lpstr>SAB Review of RFT Evaluation Project</vt:lpstr>
      <vt:lpstr>Updating EPA’s SA-BPT Estimates to 2017 </vt:lpstr>
      <vt:lpstr>EPA’s Reduced Form Approach for the Affordable Clean Energy (ACE) rule RIA, i.e., “the ACE method”</vt:lpstr>
      <vt:lpstr>Source Apportionment Inputs to ACE method</vt:lpstr>
      <vt:lpstr>Example Source Apportionment Results</vt:lpstr>
      <vt:lpstr>EPA Reduced Form Model Development Effort</vt:lpstr>
      <vt:lpstr>PowerPoint Presentation</vt:lpstr>
      <vt:lpstr>PowerPoint Presentation</vt:lpstr>
      <vt:lpstr>PowerPoint Presentation</vt:lpstr>
      <vt:lpstr>Modeling Approaches to meet benefits assessment needs</vt:lpstr>
      <vt:lpstr>FAST-CE Can Inform Multiple Programmatic Needs </vt:lpstr>
      <vt:lpstr>Example OAP Programmatic Needs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Dolwick, Pat</dc:creator>
  <cp:lastModifiedBy>Baker, Kirk</cp:lastModifiedBy>
  <cp:revision>327</cp:revision>
  <dcterms:created xsi:type="dcterms:W3CDTF">2020-04-24T19:05:32Z</dcterms:created>
  <dcterms:modified xsi:type="dcterms:W3CDTF">2021-04-02T14:11:10Z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0x0101008B33DF587F59774D9C67ADFC24F1D322</vt:lpwstr>
  </property>
  <property fmtid="{D5CDD505-2E9C-101B-9397-08002B2CF9AE}" pid="3" name="TaxKeyword">
    <vt:lpwstr/>
  </property>
  <property fmtid="{D5CDD505-2E9C-101B-9397-08002B2CF9AE}" pid="4" name="Document Type">
    <vt:lpwstr/>
  </property>
</Properties>
</file>