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29"/>
    <p:sldMasterId id="2147483808" r:id="rId30"/>
    <p:sldMasterId id="2147483827" r:id="rId31"/>
  </p:sldMasterIdLst>
  <p:notesMasterIdLst>
    <p:notesMasterId r:id="rId52"/>
  </p:notesMasterIdLst>
  <p:handoutMasterIdLst>
    <p:handoutMasterId r:id="rId53"/>
  </p:handoutMasterIdLst>
  <p:sldIdLst>
    <p:sldId id="1478" r:id="rId32"/>
    <p:sldId id="1479" r:id="rId33"/>
    <p:sldId id="1480" r:id="rId34"/>
    <p:sldId id="1459" r:id="rId35"/>
    <p:sldId id="1249" r:id="rId36"/>
    <p:sldId id="1461" r:id="rId37"/>
    <p:sldId id="1458" r:id="rId38"/>
    <p:sldId id="1457" r:id="rId39"/>
    <p:sldId id="1456" r:id="rId40"/>
    <p:sldId id="1455" r:id="rId41"/>
    <p:sldId id="1238" r:id="rId42"/>
    <p:sldId id="1211" r:id="rId43"/>
    <p:sldId id="1212" r:id="rId44"/>
    <p:sldId id="1191" r:id="rId45"/>
    <p:sldId id="1462" r:id="rId46"/>
    <p:sldId id="1427" r:id="rId47"/>
    <p:sldId id="1452" r:id="rId48"/>
    <p:sldId id="1464" r:id="rId49"/>
    <p:sldId id="1379" r:id="rId50"/>
    <p:sldId id="1463" r:id="rId51"/>
  </p:sldIdLst>
  <p:sldSz cx="12192000" cy="6858000"/>
  <p:notesSz cx="7010400" cy="92964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3B700"/>
    <a:srgbClr val="AB8100"/>
    <a:srgbClr val="A87E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2503" autoAdjust="0"/>
  </p:normalViewPr>
  <p:slideViewPr>
    <p:cSldViewPr snapToGrid="0">
      <p:cViewPr varScale="1">
        <p:scale>
          <a:sx n="105" d="100"/>
          <a:sy n="105" d="100"/>
        </p:scale>
        <p:origin x="46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slide" Target="slides/slide8.xml"/><Relationship Id="rId21" Type="http://schemas.openxmlformats.org/officeDocument/2006/relationships/customXml" Target="../customXml/item21.xml"/><Relationship Id="rId34" Type="http://schemas.openxmlformats.org/officeDocument/2006/relationships/slide" Target="slides/slide3.xml"/><Relationship Id="rId42" Type="http://schemas.openxmlformats.org/officeDocument/2006/relationships/slide" Target="slides/slide11.xml"/><Relationship Id="rId47" Type="http://schemas.openxmlformats.org/officeDocument/2006/relationships/slide" Target="slides/slide16.xml"/><Relationship Id="rId50" Type="http://schemas.openxmlformats.org/officeDocument/2006/relationships/slide" Target="slides/slide19.xml"/><Relationship Id="rId55" Type="http://schemas.openxmlformats.org/officeDocument/2006/relationships/viewProps" Target="viewProp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slide" Target="slides/slide2.xml"/><Relationship Id="rId38" Type="http://schemas.openxmlformats.org/officeDocument/2006/relationships/slide" Target="slides/slide7.xml"/><Relationship Id="rId46" Type="http://schemas.openxmlformats.org/officeDocument/2006/relationships/slide" Target="slides/slide15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slideMaster" Target="slideMasters/slideMaster1.xml"/><Relationship Id="rId41" Type="http://schemas.openxmlformats.org/officeDocument/2006/relationships/slide" Target="slides/slide10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" Target="slides/slide1.xml"/><Relationship Id="rId37" Type="http://schemas.openxmlformats.org/officeDocument/2006/relationships/slide" Target="slides/slide6.xml"/><Relationship Id="rId40" Type="http://schemas.openxmlformats.org/officeDocument/2006/relationships/slide" Target="slides/slide9.xml"/><Relationship Id="rId45" Type="http://schemas.openxmlformats.org/officeDocument/2006/relationships/slide" Target="slides/slide14.xml"/><Relationship Id="rId53" Type="http://schemas.openxmlformats.org/officeDocument/2006/relationships/handoutMaster" Target="handoutMasters/handoutMaster1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" Target="slides/slide5.xml"/><Relationship Id="rId49" Type="http://schemas.openxmlformats.org/officeDocument/2006/relationships/slide" Target="slides/slide18.xml"/><Relationship Id="rId57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Master" Target="slideMasters/slideMaster3.xml"/><Relationship Id="rId44" Type="http://schemas.openxmlformats.org/officeDocument/2006/relationships/slide" Target="slides/slide13.xml"/><Relationship Id="rId52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slideMaster" Target="slideMasters/slideMaster2.xml"/><Relationship Id="rId35" Type="http://schemas.openxmlformats.org/officeDocument/2006/relationships/slide" Target="slides/slide4.xml"/><Relationship Id="rId43" Type="http://schemas.openxmlformats.org/officeDocument/2006/relationships/slide" Target="slides/slide12.xml"/><Relationship Id="rId48" Type="http://schemas.openxmlformats.org/officeDocument/2006/relationships/slide" Target="slides/slide17.xml"/><Relationship Id="rId56" Type="http://schemas.openxmlformats.org/officeDocument/2006/relationships/theme" Target="theme/theme1.xml"/><Relationship Id="rId8" Type="http://schemas.openxmlformats.org/officeDocument/2006/relationships/customXml" Target="../customXml/item8.xml"/><Relationship Id="rId51" Type="http://schemas.openxmlformats.org/officeDocument/2006/relationships/slide" Target="slides/slide20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E338A-35BB-47FE-BF89-6F8F99A84EFF}" type="datetimeFigureOut">
              <a:rPr lang="en-US" smtClean="0"/>
              <a:pPr/>
              <a:t>2021-09-22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FBDEC-75DD-451E-9F37-132C2A836F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348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E258C87-23C0-4C8E-9188-368E61CDF4F1}" type="datetimeFigureOut">
              <a:rPr lang="zh-CN" altLang="en-US" smtClean="0"/>
              <a:pPr/>
              <a:t>2021/9/22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E9A5E68-CF20-49C0-9291-AF159256951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71805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A5E68-CF20-49C0-9291-AF15925695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5473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9A5E68-CF20-49C0-9291-AF15925695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8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8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975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A5E68-CF20-49C0-9291-AF15925695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060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A5E68-CF20-49C0-9291-AF15925695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087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A5E68-CF20-49C0-9291-AF15925695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2797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1. Thank</a:t>
            </a:r>
            <a:r>
              <a:rPr lang="en-US" baseline="0" dirty="0"/>
              <a:t> </a:t>
            </a:r>
            <a:r>
              <a:rPr lang="en-US" baseline="0" dirty="0" err="1"/>
              <a:t>Cen</a:t>
            </a:r>
            <a:r>
              <a:rPr lang="en-US" baseline="0" dirty="0"/>
              <a:t>/</a:t>
            </a:r>
            <a:r>
              <a:rPr lang="en-US" baseline="0" dirty="0" err="1"/>
              <a:t>Gao</a:t>
            </a:r>
            <a:r>
              <a:rPr lang="en-US" baseline="0" dirty="0"/>
              <a:t>/Luo/Chen; 2. HZ more visits; 3. AP on HZ</a:t>
            </a:r>
            <a:endParaRPr lang="en-US" dirty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493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513466-170C-4D5D-91A5-22F36A9D16AC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493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940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A5E68-CF20-49C0-9291-AF15925695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483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A5E68-CF20-49C0-9291-AF15925695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588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5517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0364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0316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0521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422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615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 userDrawn="1"/>
        </p:nvSpPr>
        <p:spPr bwMode="auto">
          <a:xfrm>
            <a:off x="0" y="2033587"/>
            <a:ext cx="12192000" cy="1663700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</a:pPr>
            <a:endParaRPr lang="zh-CN" altLang="en-US" sz="40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42630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044958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71439"/>
            <a:ext cx="2743200" cy="60547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71439"/>
            <a:ext cx="8026400" cy="60547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55236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71439"/>
            <a:ext cx="10972800" cy="6054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38038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 userDrawn="1"/>
        </p:nvSpPr>
        <p:spPr bwMode="auto">
          <a:xfrm>
            <a:off x="0" y="2033587"/>
            <a:ext cx="12192000" cy="1663700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</a:pPr>
            <a:endParaRPr lang="zh-CN" altLang="en-US" sz="40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834582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 userDrawn="1"/>
        </p:nvSpPr>
        <p:spPr bwMode="auto">
          <a:xfrm>
            <a:off x="0" y="-1"/>
            <a:ext cx="12192000" cy="764705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</a:pPr>
            <a:endParaRPr lang="zh-CN" altLang="en-US" sz="40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71442"/>
            <a:ext cx="10972800" cy="66910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980728"/>
            <a:ext cx="10972800" cy="5616624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385534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94534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022988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016596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62872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162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 userDrawn="1"/>
        </p:nvSpPr>
        <p:spPr bwMode="auto">
          <a:xfrm>
            <a:off x="0" y="-1"/>
            <a:ext cx="12192000" cy="764705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</a:pPr>
            <a:endParaRPr lang="zh-CN" altLang="en-US" sz="40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71440"/>
            <a:ext cx="10972800" cy="66910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980728"/>
            <a:ext cx="10972800" cy="5616624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570818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7374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199710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545968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71441"/>
            <a:ext cx="2743200" cy="60547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71441"/>
            <a:ext cx="8026400" cy="60547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670565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71441"/>
            <a:ext cx="10972800" cy="6054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493339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28DF711E-A957-4C9A-872B-537E488B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47"/>
            <a:ext cx="10515600" cy="518529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21660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28DF711E-A957-4C9A-872B-537E488B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47"/>
            <a:ext cx="10515600" cy="518529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08929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28DF711E-A957-4C9A-872B-537E488B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47"/>
            <a:ext cx="10515600" cy="518529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376947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370241" y="6453339"/>
            <a:ext cx="1261931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7714389" y="6453339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1650828" y="6453339"/>
            <a:ext cx="493845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glow rad="685800">
                    <a:srgbClr val="FFFF99">
                      <a:alpha val="40000"/>
                    </a:srgbClr>
                  </a:glow>
                </a:effectLst>
              </a:defRPr>
            </a:lvl1pPr>
          </a:lstStyle>
          <a:p>
            <a:fld id="{03A847EA-A0F8-42E4-AF47-D5B896815B8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44624"/>
            <a:ext cx="10972800" cy="1143000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Arial Unicode MS" pitchFamily="34" charset="-122"/>
                <a:cs typeface="Arial" pitchFamily="34" charset="0"/>
              </a:defRPr>
            </a:lvl1pPr>
          </a:lstStyle>
          <a:p>
            <a:r>
              <a:rPr lang="en-US" altLang="zh-CN" dirty="0"/>
              <a:t>Click here to edit 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914846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28DF711E-A957-4C9A-872B-537E488B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47"/>
            <a:ext cx="10515600" cy="518529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88189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7629427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28DF711E-A957-4C9A-872B-537E488B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47"/>
            <a:ext cx="10515600" cy="518529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074396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 userDrawn="1"/>
        </p:nvSpPr>
        <p:spPr bwMode="auto">
          <a:xfrm>
            <a:off x="0" y="2033587"/>
            <a:ext cx="12192000" cy="1663700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1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900"/>
              </a:spcBef>
            </a:pPr>
            <a:endParaRPr lang="zh-CN" altLang="en-US" sz="30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9086233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 userDrawn="1"/>
        </p:nvSpPr>
        <p:spPr bwMode="auto">
          <a:xfrm>
            <a:off x="0" y="-1"/>
            <a:ext cx="12192000" cy="764705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1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900"/>
              </a:spcBef>
            </a:pPr>
            <a:endParaRPr lang="zh-CN" altLang="en-US" sz="30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71442"/>
            <a:ext cx="10972800" cy="66910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980728"/>
            <a:ext cx="10972800" cy="5616624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1634925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738761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601519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272125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874972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9003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1018042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2990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920720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0553374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71441"/>
            <a:ext cx="2743200" cy="60547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71441"/>
            <a:ext cx="8026400" cy="60547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22023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71441"/>
            <a:ext cx="10972800" cy="6054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881918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85771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12484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261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833756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66000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 userDrawn="1"/>
        </p:nvSpPr>
        <p:spPr bwMode="auto">
          <a:xfrm>
            <a:off x="0" y="-1"/>
            <a:ext cx="12192000" cy="1368000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</a:pPr>
            <a:endParaRPr lang="zh-CN" altLang="en-US" sz="40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52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71439"/>
            <a:ext cx="109728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583401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769C458A-EF38-4471-81F0-59810A9BD5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-1"/>
            <a:ext cx="12192000" cy="764705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</a:pPr>
            <a:endParaRPr lang="zh-CN" altLang="en-US" sz="40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52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71441"/>
            <a:ext cx="10972800" cy="66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205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90086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 userDrawn="1"/>
        </p:nvSpPr>
        <p:spPr bwMode="auto">
          <a:xfrm>
            <a:off x="0" y="-1"/>
            <a:ext cx="12192000" cy="1368000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1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900"/>
              </a:spcBef>
            </a:pPr>
            <a:endParaRPr lang="zh-CN" altLang="en-US" sz="30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52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71441"/>
            <a:ext cx="109728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5872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微软雅黑" pitchFamily="34" charset="-122"/>
          <a:ea typeface="微软雅黑" pitchFamily="34" charset="-122"/>
        </a:defRPr>
      </a:lvl5pPr>
      <a:lvl6pPr marL="3429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微软雅黑" pitchFamily="34" charset="-122"/>
          <a:ea typeface="微软雅黑" pitchFamily="34" charset="-122"/>
        </a:defRPr>
      </a:lvl6pPr>
      <a:lvl7pPr marL="6858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微软雅黑" pitchFamily="34" charset="-122"/>
          <a:ea typeface="微软雅黑" pitchFamily="34" charset="-122"/>
        </a:defRPr>
      </a:lvl7pPr>
      <a:lvl8pPr marL="10287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微软雅黑" pitchFamily="34" charset="-122"/>
          <a:ea typeface="微软雅黑" pitchFamily="34" charset="-122"/>
        </a:defRPr>
      </a:lvl8pPr>
      <a:lvl9pPr marL="13716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dg.epa.gov/data/public/OAR/OAQPS/Class1/Class1Areas.zip" TargetMode="External"/><Relationship Id="rId3" Type="http://schemas.openxmlformats.org/officeDocument/2006/relationships/hyperlink" Target="https://www.epa.gov/air-trends/air-quality-design-values" TargetMode="External"/><Relationship Id="rId7" Type="http://schemas.openxmlformats.org/officeDocument/2006/relationships/hyperlink" Target="https://www.epa.gov/ejscreen/download-ejscreen-dat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pa.gov/amtic/amtic-air-toxics-data-ambient-monitoring-archive" TargetMode="External"/><Relationship Id="rId5" Type="http://schemas.openxmlformats.org/officeDocument/2006/relationships/hyperlink" Target="https://gispub.epa.gov/arcgis/rest/services/OAR_OAQPS" TargetMode="External"/><Relationship Id="rId4" Type="http://schemas.openxmlformats.org/officeDocument/2006/relationships/hyperlink" Target="https://www.epa.gov/air-emissions-inventories/2017-national-emissions-inventory-nei-data" TargetMode="External"/><Relationship Id="rId9" Type="http://schemas.openxmlformats.org/officeDocument/2006/relationships/hyperlink" Target="https://edg.epa.gov/data/Public/OEI/OIAA/Tribes/EPAtribes.zip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gaftp.epa.gov/aqmg/cjang/NEXUS/NEXU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EB5F-EB3B-47C3-852D-38C05B610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618" y="71440"/>
            <a:ext cx="10359736" cy="669103"/>
          </a:xfrm>
        </p:spPr>
        <p:txBody>
          <a:bodyPr/>
          <a:lstStyle/>
          <a:p>
            <a:r>
              <a:rPr lang="en-US" altLang="zh-CN" sz="3600" dirty="0">
                <a:solidFill>
                  <a:srgbClr val="FFFF00"/>
                </a:solidFill>
              </a:rPr>
              <a:t>RoadMap for NEXUS Tool Demo (1)</a:t>
            </a:r>
            <a:endParaRPr lang="zh-CN" altLang="en-US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A9C6B-0C6B-4EF8-968C-D92384E41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51" y="721203"/>
            <a:ext cx="11782697" cy="590873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buFont typeface="Wingdings" panose="05000000000000000000" pitchFamily="2" charset="2"/>
              <a:buChar char="Ø"/>
            </a:pPr>
            <a:r>
              <a:rPr lang="en-US" altLang="zh-CN" sz="2400" u="sng" kern="1200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National Screening </a:t>
            </a:r>
            <a:r>
              <a:rPr lang="en-US" altLang="zh-CN" sz="2000" kern="1200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(2017 Data) </a:t>
            </a:r>
            <a:endParaRPr lang="en-US" altLang="zh-CN" sz="2400" kern="1200" dirty="0"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Replicate “2008 MP Report” map with </a:t>
            </a:r>
            <a:r>
              <a:rPr lang="en-US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/PM</a:t>
            </a:r>
            <a:r>
              <a:rPr lang="en-US" sz="16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con. &gt; NAAQS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air toxics risk*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of top risk value &amp; %tile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(1) G.A., Name, Lead, Overview-&gt;Demo-show-more imp. what can do, Stop-Q/Help/Team effort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(2) St. page, GIS-based national map in County-level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18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 asked: Color, elaborate, imp. for demo/quiz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(3) Now NEXUS expert, start w/national screening, wear national Air Manger’s hat, 1</a:t>
            </a:r>
            <a:r>
              <a:rPr lang="en-US" sz="18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quiz</a:t>
            </a:r>
          </a:p>
          <a:p>
            <a:pPr lvl="1">
              <a:lnSpc>
                <a:spcPct val="120000"/>
              </a:lnSpc>
            </a:pP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 to areas at lower O</a:t>
            </a:r>
            <a:r>
              <a:rPr lang="en-US" sz="16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/PM</a:t>
            </a:r>
            <a:r>
              <a:rPr lang="en-US" sz="16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NAAQS levels?</a:t>
            </a:r>
          </a:p>
          <a:p>
            <a:pPr lvl="1">
              <a:lnSpc>
                <a:spcPct val="120000"/>
              </a:lnSpc>
            </a:pP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 to areas in nonattainment if we change HAP risk value &amp; %tile?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(1) 2</a:t>
            </a:r>
            <a:r>
              <a:rPr lang="en-US" sz="18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Quiz: , as national man., what if “Risk-based” (Control panel, check risk/uncheck ambient)		 (2) Change risk value to 90</a:t>
            </a:r>
            <a:r>
              <a:rPr lang="en-US" sz="18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%tile, 								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(3) Next quiz: challenging, two kinds of AT, Co-control “PM + H.M.” &amp; “O3 + VOC HAPs” (Bonus: ETOX)	(4) Reset %tile, add EJ (Green dash area); Future add 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“5</a:t>
            </a:r>
            <a:r>
              <a:rPr lang="en-US" sz="18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metric; Climate risk indication” 	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(5) Last quiz: CBSA ranking: MP risk + EJ</a:t>
            </a:r>
          </a:p>
          <a:p>
            <a:pPr>
              <a:lnSpc>
                <a:spcPct val="12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Provide </a:t>
            </a:r>
            <a:r>
              <a:rPr lang="en-US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NEXUS map on risk basis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  O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/PM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BenMAP mortality risk and air toxics risk above top risk value &amp; %tile</a:t>
            </a:r>
          </a:p>
          <a:p>
            <a:pPr lvl="1">
              <a:lnSpc>
                <a:spcPct val="120000"/>
              </a:lnSpc>
            </a:pP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 to MP areas if changes 90</a:t>
            </a:r>
            <a:r>
              <a:rPr lang="en-US" sz="16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%tile to 80</a:t>
            </a:r>
            <a:r>
              <a:rPr lang="en-US" sz="16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%tile or lower?</a:t>
            </a:r>
          </a:p>
          <a:p>
            <a:pPr lvl="1">
              <a:lnSpc>
                <a:spcPct val="120000"/>
              </a:lnSpc>
            </a:pP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relationships between “Heavy Metal HAPs risk and PM</a:t>
            </a:r>
            <a:r>
              <a:rPr lang="en-US" sz="16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risk” and between “Gas/VOC HAPs risk and O</a:t>
            </a:r>
            <a:r>
              <a:rPr lang="en-US" sz="16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risk” to identify potential co-pollutant issues?</a:t>
            </a:r>
          </a:p>
          <a:p>
            <a:pPr lvl="1">
              <a:lnSpc>
                <a:spcPct val="120000"/>
              </a:lnSpc>
            </a:pP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 the presence or absence of EJ concerns in communities with MP risk</a:t>
            </a:r>
          </a:p>
          <a:p>
            <a:pPr lvl="1">
              <a:lnSpc>
                <a:spcPct val="120000"/>
              </a:lnSpc>
            </a:pP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ranking of MP risk and EJ index by CBSA or County? </a:t>
            </a:r>
          </a:p>
          <a:p>
            <a:pPr>
              <a:lnSpc>
                <a:spcPct val="120000"/>
              </a:lnSpc>
              <a:spcBef>
                <a:spcPts val="225"/>
              </a:spcBef>
              <a:buFont typeface="Wingdings" panose="05000000000000000000" pitchFamily="2" charset="2"/>
              <a:buChar char="Ø"/>
            </a:pPr>
            <a:endParaRPr lang="en-US" altLang="zh-CN" sz="1050" b="0" dirty="0"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7435241-BEB3-4998-95F9-6A4BB6EBD1E0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22BAC0-F1E3-47C9-9232-3FE77F9C1763}"/>
              </a:ext>
            </a:extLst>
          </p:cNvPr>
          <p:cNvSpPr txBox="1"/>
          <p:nvPr/>
        </p:nvSpPr>
        <p:spPr>
          <a:xfrm>
            <a:off x="3449466" y="6550223"/>
            <a:ext cx="100192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Note: Currently, air toxics risk data only available for “2014” but will be updated to “2017” by Dec. 2021 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734211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1B72A3C0-EB3D-49B0-A217-AF9C144DA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404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180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NEXUS 2.0: 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Input Data Files and Sources</a:t>
            </a:r>
            <a:endParaRPr lang="en-US" altLang="zh-CN" sz="2400" b="1" dirty="0">
              <a:solidFill>
                <a:srgbClr val="FFFF00"/>
              </a:solidFill>
              <a:latin typeface="Arial" charset="0"/>
              <a:ea typeface="宋体" panose="02010600030101010101" pitchFamily="2" charset="-122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FD6AFC8-B8D2-4E55-8898-36E8238FA5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331829"/>
              </p:ext>
            </p:extLst>
          </p:nvPr>
        </p:nvGraphicFramePr>
        <p:xfrm>
          <a:off x="78659" y="825812"/>
          <a:ext cx="12034684" cy="578486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4607">
                  <a:extLst>
                    <a:ext uri="{9D8B030D-6E8A-4147-A177-3AD203B41FA5}">
                      <a16:colId xmlns:a16="http://schemas.microsoft.com/office/drawing/2014/main" val="2008470103"/>
                    </a:ext>
                  </a:extLst>
                </a:gridCol>
                <a:gridCol w="1417892">
                  <a:extLst>
                    <a:ext uri="{9D8B030D-6E8A-4147-A177-3AD203B41FA5}">
                      <a16:colId xmlns:a16="http://schemas.microsoft.com/office/drawing/2014/main" val="2468054943"/>
                    </a:ext>
                  </a:extLst>
                </a:gridCol>
                <a:gridCol w="3016457">
                  <a:extLst>
                    <a:ext uri="{9D8B030D-6E8A-4147-A177-3AD203B41FA5}">
                      <a16:colId xmlns:a16="http://schemas.microsoft.com/office/drawing/2014/main" val="4000740675"/>
                    </a:ext>
                  </a:extLst>
                </a:gridCol>
                <a:gridCol w="4660490">
                  <a:extLst>
                    <a:ext uri="{9D8B030D-6E8A-4147-A177-3AD203B41FA5}">
                      <a16:colId xmlns:a16="http://schemas.microsoft.com/office/drawing/2014/main" val="487913559"/>
                    </a:ext>
                  </a:extLst>
                </a:gridCol>
                <a:gridCol w="865238">
                  <a:extLst>
                    <a:ext uri="{9D8B030D-6E8A-4147-A177-3AD203B41FA5}">
                      <a16:colId xmlns:a16="http://schemas.microsoft.com/office/drawing/2014/main" val="3168272893"/>
                    </a:ext>
                  </a:extLst>
                </a:gridCol>
              </a:tblGrid>
              <a:tr h="14822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 Data</a:t>
                      </a:r>
                      <a:endParaRPr lang="en-US" sz="1600" baseline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Files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  <a:r>
                        <a:rPr lang="en-US" sz="16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Format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Period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3211565500"/>
                  </a:ext>
                </a:extLst>
              </a:tr>
              <a:tr h="44969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“O</a:t>
                      </a:r>
                      <a:r>
                        <a:rPr lang="en-US" sz="1400" baseline="-250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PM</a:t>
                      </a:r>
                      <a:r>
                        <a:rPr lang="en-US" sz="1400" baseline="-250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Ambient and Risk”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Excel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40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/PM</a:t>
                      </a:r>
                      <a:r>
                        <a:rPr lang="en-US" sz="140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fused</a:t>
                      </a:r>
                      <a:r>
                        <a:rPr lang="en-US" sz="14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ambient &amp; risk data at c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ounty/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census tract level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OAQPS MP &amp; </a:t>
                      </a:r>
                      <a:r>
                        <a:rPr lang="en-US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BenMAP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team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2020013330"/>
                  </a:ext>
                </a:extLst>
              </a:tr>
              <a:tr h="44969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“Air Toxic 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Ambient and Risk”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Geodataset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 toxics fused</a:t>
                      </a:r>
                      <a:r>
                        <a:rPr lang="en-US" sz="14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ambient &amp; risk data at c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ounty/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census tract level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OAQPS MP &amp; Air Toxic team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2014*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1621602255"/>
                  </a:ext>
                </a:extLst>
              </a:tr>
              <a:tr h="57059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“O</a:t>
                      </a:r>
                      <a:r>
                        <a:rPr lang="en-US" sz="1400" baseline="-250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PM</a:t>
                      </a:r>
                      <a:r>
                        <a:rPr lang="en-US" sz="1400" baseline="-250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 Values”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Excel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4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PM</a:t>
                      </a:r>
                      <a:r>
                        <a:rPr lang="en-US" sz="14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design values 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</a:t>
                      </a:r>
                    </a:p>
                    <a:p>
                      <a:pPr algn="ctr"/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ounty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level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</a:t>
                      </a:r>
                      <a:r>
                        <a:rPr lang="en-US" altLang="zh-CN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EPA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public website: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i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https://www.epa.gov/air-trends/air-quality-design-values</a:t>
                      </a:r>
                      <a:endParaRPr lang="en-US" sz="1100" i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 to 2020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4249309967"/>
                  </a:ext>
                </a:extLst>
              </a:tr>
              <a:tr h="523890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“NEI County Emissions” </a:t>
                      </a:r>
                    </a:p>
                    <a:p>
                      <a:pPr algn="ctr"/>
                      <a:r>
                        <a:rPr lang="en-US" sz="1400" b="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“NEI Facility Emissions” 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Excel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County-level and facility source emissions of CAPs, HAPs &amp; GHGs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OAQPS public website: </a:t>
                      </a:r>
                      <a:r>
                        <a:rPr lang="en-US" sz="1100" i="1" u="sng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https://www.epa.gov/air-emissions-inventories/2017-national-emissions-inventory-nei-data</a:t>
                      </a:r>
                      <a:endParaRPr lang="en-US" sz="1100" i="1" u="sng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1494502801"/>
                  </a:ext>
                </a:extLst>
              </a:tr>
              <a:tr h="5604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“O</a:t>
                      </a:r>
                      <a:r>
                        <a:rPr lang="en-US" sz="1400" baseline="-250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PM</a:t>
                      </a:r>
                      <a:r>
                        <a:rPr lang="en-US" sz="1400" baseline="-250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monitoring data </a:t>
                      </a:r>
                      <a:endParaRPr lang="en-US" sz="1400" b="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Excel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4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PM</a:t>
                      </a:r>
                      <a:r>
                        <a:rPr lang="en-US" sz="14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monitoring data (DVs) 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OAQPS public website: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 baseline="0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https://gispub.epa.gov/arcgis/rest/services/OAR_OAQPS</a:t>
                      </a:r>
                      <a:endParaRPr lang="en-US" sz="1100" i="1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 to 2020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3376115010"/>
                  </a:ext>
                </a:extLst>
              </a:tr>
              <a:tr h="5309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“Air Toxic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monitoring data”</a:t>
                      </a:r>
                      <a:endParaRPr lang="en-US" sz="1600" b="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Excel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 toxics monitoring data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(22 HAPs) 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OAQPS public website:  </a:t>
                      </a:r>
                      <a:r>
                        <a:rPr lang="en-US" sz="1100" i="1" u="sng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https://www.epa.gov/amtic/amtic-air-toxics-data-ambient-monitoring-archive</a:t>
                      </a:r>
                      <a:endParaRPr lang="en-US" sz="1100" i="1" u="sng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2003 to 2018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774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EJ/Demographics data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Geodataset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Demographic indicators (7) </a:t>
                      </a:r>
                    </a:p>
                    <a:p>
                      <a:pPr algn="ctr"/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EJSCREEN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EJSCREEN: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i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https://www.epa.gov/ejscreen/download-ejscreen-data</a:t>
                      </a:r>
                      <a:endParaRPr lang="en-US" sz="1200" i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8471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“Advance</a:t>
                      </a:r>
                      <a:r>
                        <a:rPr lang="en-US" sz="1400" b="0" baseline="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areas“</a:t>
                      </a:r>
                      <a:endParaRPr lang="en-US" sz="1400" b="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Geodataset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4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PM</a:t>
                      </a:r>
                      <a:r>
                        <a:rPr lang="en-US" sz="14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Advance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Areas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OAQPS MP team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464769716"/>
                  </a:ext>
                </a:extLst>
              </a:tr>
              <a:tr h="5769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“Class 1_Areas”</a:t>
                      </a:r>
                      <a:endParaRPr lang="en-US" sz="1400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Geodataset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EPA Class 1 Federal Areas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From EPA Class 1 Federal Areas Website: </a:t>
                      </a:r>
                      <a:r>
                        <a:rPr kumimoji="0" lang="en-US" altLang="zh-CN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https://edg.epa.gov/data/public/OAR/OAQPS/Class1/Class1Areas.zip</a:t>
                      </a:r>
                      <a:endParaRPr lang="en-US" sz="1400" i="1" kern="12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493455773"/>
                  </a:ext>
                </a:extLst>
              </a:tr>
              <a:tr h="5769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“Tribal Areas”</a:t>
                      </a:r>
                      <a:endParaRPr lang="en-US" sz="1400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Geodataset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EPA Tribal Areas </a:t>
                      </a: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EPA public website: </a:t>
                      </a:r>
                    </a:p>
                    <a:p>
                      <a:pPr algn="ctr" fontAlgn="ctr"/>
                      <a:r>
                        <a:rPr lang="en-US" sz="1100" i="1" kern="1200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https://edg.epa.gov/data/Public/OEI/OIAA/Tribes/EPAtribes.zip</a:t>
                      </a:r>
                      <a:endParaRPr lang="en-US" sz="1100" i="1" kern="12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7440" marR="87440" marT="43720" marB="43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87440" marR="87440" marT="43720" marB="43720" anchor="ctr"/>
                </a:tc>
                <a:extLst>
                  <a:ext uri="{0D108BD9-81ED-4DB2-BD59-A6C34878D82A}">
                    <a16:rowId xmlns:a16="http://schemas.microsoft.com/office/drawing/2014/main" val="1301551267"/>
                  </a:ext>
                </a:extLst>
              </a:tr>
            </a:tbl>
          </a:graphicData>
        </a:graphic>
      </p:graphicFrame>
      <p:sp>
        <p:nvSpPr>
          <p:cNvPr id="7" name="Rectangle 12">
            <a:extLst>
              <a:ext uri="{FF2B5EF4-FFF2-40B4-BE49-F238E27FC236}">
                <a16:creationId xmlns:a16="http://schemas.microsoft.com/office/drawing/2014/main" id="{547152DB-1CD4-487A-ADC4-9EA4DFEA224F}"/>
              </a:ext>
            </a:extLst>
          </p:cNvPr>
          <p:cNvSpPr/>
          <p:nvPr/>
        </p:nvSpPr>
        <p:spPr>
          <a:xfrm>
            <a:off x="78657" y="1412612"/>
            <a:ext cx="2054943" cy="51982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10FF7F8-58FC-4AC7-843F-CDCC08BD9841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3F9DDB-E193-4A9D-A4CC-7C2B5EC718F9}"/>
              </a:ext>
            </a:extLst>
          </p:cNvPr>
          <p:cNvSpPr txBox="1"/>
          <p:nvPr/>
        </p:nvSpPr>
        <p:spPr>
          <a:xfrm>
            <a:off x="4058195" y="6536937"/>
            <a:ext cx="48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* Will be updated to 2017 by end of 2021</a:t>
            </a:r>
          </a:p>
        </p:txBody>
      </p:sp>
    </p:spTree>
    <p:extLst>
      <p:ext uri="{BB962C8B-B14F-4D97-AF65-F5344CB8AC3E}">
        <p14:creationId xmlns:p14="http://schemas.microsoft.com/office/powerpoint/2010/main" val="393355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D8641C7-CA84-4E25-BFD7-4465BF84E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92" y="847622"/>
            <a:ext cx="10723418" cy="55508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C8F30A5-EF9F-4152-AE99-4D3DF8073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"/>
            <a:ext cx="9144000" cy="669103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“NEXUS 2.0” Demo: </a:t>
            </a:r>
            <a:r>
              <a:rPr lang="en-US" altLang="zh-CN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NEXUS Case</a:t>
            </a:r>
            <a:endParaRPr lang="zh-CN" altLang="en-US" sz="3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DC1CBDBE-69AF-4006-9123-8FA16A38FE9C}"/>
              </a:ext>
            </a:extLst>
          </p:cNvPr>
          <p:cNvSpPr/>
          <p:nvPr/>
        </p:nvSpPr>
        <p:spPr>
          <a:xfrm>
            <a:off x="5937265" y="859221"/>
            <a:ext cx="3833069" cy="632632"/>
          </a:xfrm>
          <a:prstGeom prst="wedgeRoundRectCallout">
            <a:avLst>
              <a:gd name="adj1" fmla="val -15371"/>
              <a:gd name="adj2" fmla="val -46193"/>
              <a:gd name="adj3" fmla="val 16667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Launching Page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3ECA99EE-5B1B-4ED6-94B4-24333447622A}"/>
              </a:ext>
            </a:extLst>
          </p:cNvPr>
          <p:cNvSpPr/>
          <p:nvPr/>
        </p:nvSpPr>
        <p:spPr>
          <a:xfrm>
            <a:off x="5124450" y="1685925"/>
            <a:ext cx="5771063" cy="4950105"/>
          </a:xfrm>
          <a:prstGeom prst="wedgeRoundRectCallout">
            <a:avLst>
              <a:gd name="adj1" fmla="val -15371"/>
              <a:gd name="adj2" fmla="val -46193"/>
              <a:gd name="adj3" fmla="val 16667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Roadmap for Demo: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(Use example cases)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National View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Use “NEXUS” across pollutants to provide an initial “SCREEN” at the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national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level by providing an indicator where there may be a common set of sources contributing to multi-pollutant issues.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Regional View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Dial into a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region or area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of interest to understand the pollutant/source connections, and potential for more effective and efficient multi-pollutant solution.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D9850F-E682-40C5-AB03-11E85F21E8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000" t="12088" r="31000" b="11046"/>
          <a:stretch/>
        </p:blipFill>
        <p:spPr>
          <a:xfrm>
            <a:off x="555236" y="1442292"/>
            <a:ext cx="4169163" cy="456808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220C6C7-286C-4AB3-B990-1F5B5B43E634}"/>
              </a:ext>
            </a:extLst>
          </p:cNvPr>
          <p:cNvSpPr/>
          <p:nvPr/>
        </p:nvSpPr>
        <p:spPr>
          <a:xfrm>
            <a:off x="3915306" y="1461342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pitchFamily="84" charset="-128"/>
                <a:cs typeface="+mn-cs"/>
              </a:rPr>
              <a:t>2008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pitchFamily="84" charset="-128"/>
              <a:cs typeface="+mn-cs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A18EEEF-AC40-4E6D-B5C9-26609F3A2C93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79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EB5F-EB3B-47C3-852D-38C05B610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618" y="71440"/>
            <a:ext cx="10359736" cy="669103"/>
          </a:xfrm>
        </p:spPr>
        <p:txBody>
          <a:bodyPr/>
          <a:lstStyle/>
          <a:p>
            <a:r>
              <a:rPr lang="en-US" altLang="zh-CN" sz="3600" dirty="0">
                <a:solidFill>
                  <a:srgbClr val="FFFF00"/>
                </a:solidFill>
              </a:rPr>
              <a:t>RoadMap for NEXUS Tool Demo (1)</a:t>
            </a:r>
            <a:endParaRPr lang="zh-CN" altLang="en-US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A9C6B-0C6B-4EF8-968C-D92384E41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027" y="877823"/>
            <a:ext cx="11294918" cy="59087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buFont typeface="Wingdings" panose="05000000000000000000" pitchFamily="2" charset="2"/>
              <a:buChar char="Ø"/>
            </a:pPr>
            <a:r>
              <a:rPr lang="en-US" altLang="zh-CN" sz="3500" u="sng" kern="1200" dirty="0">
                <a:solidFill>
                  <a:srgbClr val="FF000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National Screening </a:t>
            </a:r>
            <a:r>
              <a:rPr lang="en-US" altLang="zh-CN" kern="1200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(2017 Data) </a:t>
            </a:r>
            <a:endParaRPr lang="en-US" altLang="zh-CN" sz="3500" kern="1200" dirty="0"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Replicate “2008 MP Report” map with 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/PM</a:t>
            </a:r>
            <a:r>
              <a:rPr lang="en-US" sz="24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concentrations above NAAQS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air toxics risk*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estimates of top risk value &amp; percentile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 to areas at lower O</a:t>
            </a:r>
            <a:r>
              <a:rPr lang="en-US" sz="18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/PM</a:t>
            </a:r>
            <a:r>
              <a:rPr lang="en-US" sz="18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NAAQS levels?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 to areas in nonattainment if we change HAP risk value &amp; %tile?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Provide 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NEXUS map on risk basis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  O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/PM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BenMAP mortality risk and air toxics risk estimates above top risk value &amp; %tile for all pollutants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 to MP areas if changes 90</a:t>
            </a:r>
            <a:r>
              <a:rPr lang="en-US" sz="18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%tile to 80</a:t>
            </a:r>
            <a:r>
              <a:rPr lang="en-US" sz="18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%tile or lower?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relationships between “Heavy Metal HAPs risk and PM</a:t>
            </a:r>
            <a:r>
              <a:rPr lang="en-US" sz="18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risk” and between “Gas/VOC HAPs risk and O</a:t>
            </a:r>
            <a:r>
              <a:rPr lang="en-US" sz="18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risk” to identify potential co-pollutant issues?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the areas of EJ concern overlapping with top MP risk areas?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ranking of MP risk and EJ index by CBSA or County?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225"/>
              </a:spcBef>
              <a:buFont typeface="Wingdings" panose="05000000000000000000" pitchFamily="2" charset="2"/>
              <a:buChar char="Ø"/>
            </a:pPr>
            <a:endParaRPr lang="en-US" altLang="zh-CN" sz="1050" b="0" dirty="0"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7435241-BEB3-4998-95F9-6A4BB6EBD1E0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22BAC0-F1E3-47C9-9232-3FE77F9C1763}"/>
              </a:ext>
            </a:extLst>
          </p:cNvPr>
          <p:cNvSpPr txBox="1"/>
          <p:nvPr/>
        </p:nvSpPr>
        <p:spPr>
          <a:xfrm>
            <a:off x="1323956" y="6460663"/>
            <a:ext cx="100192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Note: Currently, air toxics risk data only available for “2014” but will be updated to “2017” by Dec. 2021 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279671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EB5F-EB3B-47C3-852D-38C05B610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1440"/>
            <a:ext cx="9144000" cy="669103"/>
          </a:xfrm>
        </p:spPr>
        <p:txBody>
          <a:bodyPr/>
          <a:lstStyle/>
          <a:p>
            <a:r>
              <a:rPr lang="en-US" altLang="zh-CN" sz="3600" dirty="0">
                <a:solidFill>
                  <a:srgbClr val="FFFF00"/>
                </a:solidFill>
              </a:rPr>
              <a:t>RoadMap for NEXUS Tool Demo (2)</a:t>
            </a:r>
            <a:endParaRPr lang="zh-CN" altLang="en-US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A9C6B-0C6B-4EF8-968C-D92384E41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4" y="932689"/>
            <a:ext cx="11710555" cy="5853873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ts val="225"/>
              </a:spcBef>
              <a:buFont typeface="Wingdings" panose="05000000000000000000" pitchFamily="2" charset="2"/>
              <a:buChar char="Ø"/>
            </a:pPr>
            <a:r>
              <a:rPr lang="en-US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Regional/State/CBSA/County Screening</a:t>
            </a:r>
            <a:endParaRPr lang="en-US" altLang="zh-CN" sz="2400" u="sng" kern="1200" dirty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630238" indent="-282575">
              <a:lnSpc>
                <a:spcPct val="125000"/>
              </a:lnSpc>
            </a:pP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 Region &amp; State Examples</a:t>
            </a:r>
          </a:p>
          <a:p>
            <a:pPr lvl="1">
              <a:lnSpc>
                <a:spcPct val="125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Areas with MP risk in top 10% (90%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tile) across O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PM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HAPs </a:t>
            </a:r>
          </a:p>
          <a:p>
            <a:pPr marL="685800">
              <a:lnSpc>
                <a:spcPct val="125000"/>
              </a:lnSpc>
            </a:pP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CBSA Example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5000"/>
              </a:lnSpc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Louisville CBSA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  General view and then dial into “Jefferson County” </a:t>
            </a: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are the top emissions sources (facilities) in the county by pollutants?</a:t>
            </a: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sources are common across pollutants that may indicate co-control potential?</a:t>
            </a: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are other source categories’ emissions contribution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(in addition to point sources)?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are the major sector groups’ emissions contribution by pollutants?   </a:t>
            </a: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monitoring sites/data for PM</a:t>
            </a:r>
            <a:r>
              <a:rPr 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air toxics?</a:t>
            </a: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historical trends of PM</a:t>
            </a:r>
            <a:r>
              <a:rPr 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air toxics?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AA989F89-805D-4EFB-8A1B-A51B6C5440E3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803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EB5F-EB3B-47C3-852D-38C05B610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1440"/>
            <a:ext cx="9144000" cy="669103"/>
          </a:xfrm>
        </p:spPr>
        <p:txBody>
          <a:bodyPr/>
          <a:lstStyle/>
          <a:p>
            <a:r>
              <a:rPr lang="en-US" altLang="zh-CN" sz="3600" dirty="0">
                <a:solidFill>
                  <a:srgbClr val="FFFF00"/>
                </a:solidFill>
              </a:rPr>
              <a:t>RoadMap for NEXUS Tool Demo (3)</a:t>
            </a:r>
            <a:endParaRPr lang="zh-CN" altLang="en-US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A9C6B-0C6B-4EF8-968C-D92384E41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980258"/>
            <a:ext cx="11793682" cy="569517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ts val="225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Risks and EJ/Demographic Screening</a:t>
            </a:r>
          </a:p>
          <a:p>
            <a:pPr lvl="1">
              <a:lnSpc>
                <a:spcPct val="125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Initial view of CBSA level information using the EJ/Demographic indicators to show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overlay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with MP areas</a:t>
            </a:r>
          </a:p>
          <a:p>
            <a:pPr lvl="1">
              <a:lnSpc>
                <a:spcPct val="125000"/>
              </a:lnSpc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Detroit (or Chicago) Example: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General view and then dial into Wayne County (or Cook Country)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are the top emissions sources (facilities) in the county by pollutants?</a:t>
            </a: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sources are common across pollutants that may indicate co-control potential?</a:t>
            </a: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are other source categories’ emissions contribution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(in addition to point sources)?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are the major sector groups’ emissions contribution by pollutants?   </a:t>
            </a: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monitoring sites/data for PM</a:t>
            </a:r>
            <a:r>
              <a:rPr 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air toxics?</a:t>
            </a:r>
          </a:p>
          <a:p>
            <a:pPr marL="1028700" lvl="2">
              <a:lnSpc>
                <a:spcPct val="125000"/>
              </a:lnSpc>
            </a:pP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historical trends of PM</a:t>
            </a:r>
            <a:r>
              <a:rPr 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air toxics?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CF3BEE6-09B6-497D-AB47-F9A100C96BA2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828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D52DC-5D3D-4A7E-B04E-4CB600A0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28" y="100149"/>
            <a:ext cx="11204185" cy="50182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NEXUS: </a:t>
            </a:r>
            <a:r>
              <a:rPr lang="en-US" dirty="0">
                <a:solidFill>
                  <a:srgbClr val="FFFF00"/>
                </a:solidFill>
              </a:rPr>
              <a:t>Recent &amp; Ongoing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1144F-31E7-4ACE-833F-F707465C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69" y="836023"/>
            <a:ext cx="11378356" cy="592182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NEXUS “1.5” (Jan. 2021) </a:t>
            </a:r>
            <a:r>
              <a:rPr lang="en-US" sz="2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NEXUS “2.0” (Sep. 2021)</a:t>
            </a:r>
          </a:p>
          <a:p>
            <a:pPr lvl="1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New/revised Metrics (PM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Toxics + EJ/Demographics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4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metric)</a:t>
            </a:r>
          </a:p>
          <a:p>
            <a:pPr lvl="1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New/updated data inputs and functions:</a:t>
            </a:r>
          </a:p>
          <a:p>
            <a:pPr lvl="2">
              <a:lnSpc>
                <a:spcPct val="15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EJ/Demographic data (from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EJSCREEN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2">
              <a:lnSpc>
                <a:spcPct val="15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Tribal areas, Advance areas, Attainment/DVs data, etc.</a:t>
            </a:r>
          </a:p>
          <a:p>
            <a:pPr lvl="2">
              <a:lnSpc>
                <a:spcPct val="15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2017 emissions data (including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mapping) (updated from 2014)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“Sector Emissions Summary” module to support “Sector prioritization” effort</a:t>
            </a:r>
          </a:p>
          <a:p>
            <a:pPr lvl="2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“Source Category Emissions” module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(point, non-point, on-road, non-road, event)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Near-term (Ongoing) Updates/Improvements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Updating to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fused PM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&amp; 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 health risk data (Sep.)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and fused air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toxics and risk data (Nov./Dec.) from current 2014 data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Including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sites/data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(PM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 Air Toxics) (Sep./Oct.)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Developing “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Proximity analysis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 MP risks and EJ” module (Dec.)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154AD08-D6BB-4CD7-9593-D42341CA643F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397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">
            <a:extLst>
              <a:ext uri="{FF2B5EF4-FFF2-40B4-BE49-F238E27FC236}">
                <a16:creationId xmlns:a16="http://schemas.microsoft.com/office/drawing/2014/main" id="{565FB2C4-84AA-45B2-A03F-69FECCCFB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640" y="1328300"/>
            <a:ext cx="6809360" cy="484071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1522D63-601F-4CD7-B7CE-8AAFF4C45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73" y="1379589"/>
            <a:ext cx="5379399" cy="468734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796A3DA1-263D-4ADA-99AB-11D9CB34C656}"/>
              </a:ext>
            </a:extLst>
          </p:cNvPr>
          <p:cNvCxnSpPr>
            <a:cxnSpLocks/>
          </p:cNvCxnSpPr>
          <p:nvPr/>
        </p:nvCxnSpPr>
        <p:spPr bwMode="auto">
          <a:xfrm flipV="1">
            <a:off x="3995928" y="4043339"/>
            <a:ext cx="5480401" cy="18466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0" name="标题 1">
            <a:extLst>
              <a:ext uri="{FF2B5EF4-FFF2-40B4-BE49-F238E27FC236}">
                <a16:creationId xmlns:a16="http://schemas.microsoft.com/office/drawing/2014/main" id="{439D1FBB-07E9-41F9-88F3-84C6E7C62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71438"/>
            <a:ext cx="11721829" cy="668337"/>
          </a:xfrm>
        </p:spPr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altLang="zh-CN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“Proximity Analysis” Module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(under development)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68C209F-660E-49B6-9A60-C9397F86BDEC}"/>
              </a:ext>
            </a:extLst>
          </p:cNvPr>
          <p:cNvSpPr/>
          <p:nvPr/>
        </p:nvSpPr>
        <p:spPr bwMode="auto">
          <a:xfrm>
            <a:off x="3628417" y="4105072"/>
            <a:ext cx="505838" cy="437745"/>
          </a:xfrm>
          <a:prstGeom prst="ellipse">
            <a:avLst/>
          </a:prstGeom>
          <a:noFill/>
          <a:ln w="2857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charset="0"/>
              <a:ea typeface="宋体" pitchFamily="2" charset="-122"/>
              <a:cs typeface="+mn-cs"/>
            </a:endParaRPr>
          </a:p>
        </p:txBody>
      </p:sp>
      <p:cxnSp>
        <p:nvCxnSpPr>
          <p:cNvPr id="12" name="直接箭头连接符 22">
            <a:extLst>
              <a:ext uri="{FF2B5EF4-FFF2-40B4-BE49-F238E27FC236}">
                <a16:creationId xmlns:a16="http://schemas.microsoft.com/office/drawing/2014/main" id="{016234E7-C950-40C7-A029-9E79BE4871B9}"/>
              </a:ext>
            </a:extLst>
          </p:cNvPr>
          <p:cNvCxnSpPr>
            <a:cxnSpLocks/>
            <a:stCxn id="7" idx="0"/>
          </p:cNvCxnSpPr>
          <p:nvPr/>
        </p:nvCxnSpPr>
        <p:spPr bwMode="auto">
          <a:xfrm flipV="1">
            <a:off x="3881336" y="2587557"/>
            <a:ext cx="5048655" cy="151751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66FF"/>
            </a:solidFill>
            <a:prstDash val="dash"/>
            <a:round/>
            <a:headEnd type="none" w="med" len="med"/>
            <a:tailEnd type="arrow" w="med" len="med"/>
          </a:ln>
          <a:effectLst/>
        </p:spPr>
      </p:cxnSp>
      <p:cxnSp>
        <p:nvCxnSpPr>
          <p:cNvPr id="15" name="直接箭头连接符 22">
            <a:extLst>
              <a:ext uri="{FF2B5EF4-FFF2-40B4-BE49-F238E27FC236}">
                <a16:creationId xmlns:a16="http://schemas.microsoft.com/office/drawing/2014/main" id="{92D565BD-F08C-4B7D-9DB4-303253241724}"/>
              </a:ext>
            </a:extLst>
          </p:cNvPr>
          <p:cNvCxnSpPr>
            <a:cxnSpLocks/>
          </p:cNvCxnSpPr>
          <p:nvPr/>
        </p:nvCxnSpPr>
        <p:spPr bwMode="auto">
          <a:xfrm>
            <a:off x="3881336" y="4558195"/>
            <a:ext cx="5147302" cy="12589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66FF"/>
            </a:solidFill>
            <a:prstDash val="dash"/>
            <a:round/>
            <a:headEnd type="none" w="med" len="med"/>
            <a:tailEnd type="arrow" w="med" len="med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4C2839E-0F01-47F2-973D-3E11F07C0237}"/>
              </a:ext>
            </a:extLst>
          </p:cNvPr>
          <p:cNvSpPr txBox="1"/>
          <p:nvPr/>
        </p:nvSpPr>
        <p:spPr>
          <a:xfrm>
            <a:off x="710127" y="6208484"/>
            <a:ext cx="41252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County – level </a:t>
            </a:r>
            <a:r>
              <a:rPr kumimoji="0" 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(current)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A2B311-05AF-459C-AF39-645847AFE25E}"/>
              </a:ext>
            </a:extLst>
          </p:cNvPr>
          <p:cNvSpPr txBox="1"/>
          <p:nvPr/>
        </p:nvSpPr>
        <p:spPr>
          <a:xfrm>
            <a:off x="6685280" y="6231265"/>
            <a:ext cx="54080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Community</a:t>
            </a:r>
            <a:r>
              <a:rPr kumimoji="0" lang="en-US" sz="2800" b="1" i="0" u="none" strike="noStrike" kern="1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kumimoji="0" 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Census Tract) - level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176364-CB74-42E6-B5A7-EB79904C4C61}"/>
              </a:ext>
            </a:extLst>
          </p:cNvPr>
          <p:cNvSpPr txBox="1"/>
          <p:nvPr/>
        </p:nvSpPr>
        <p:spPr>
          <a:xfrm>
            <a:off x="6013174" y="828849"/>
            <a:ext cx="5961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Proximity Analysis for MP Risks and EJ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1FDDCC-C590-4F9B-B6E4-C2C088BC2AB1}"/>
              </a:ext>
            </a:extLst>
          </p:cNvPr>
          <p:cNvSpPr txBox="1"/>
          <p:nvPr/>
        </p:nvSpPr>
        <p:spPr>
          <a:xfrm>
            <a:off x="937043" y="823683"/>
            <a:ext cx="61177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Currently in NEXUS</a:t>
            </a:r>
            <a:endParaRPr lang="en-US" sz="2400" dirty="0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D01D4F15-93C7-4213-8483-548CE0B52357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55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8">
            <a:extLst>
              <a:ext uri="{FF2B5EF4-FFF2-40B4-BE49-F238E27FC236}">
                <a16:creationId xmlns:a16="http://schemas.microsoft.com/office/drawing/2014/main" id="{18711574-8008-4EB2-BD8E-97300418E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646" y="814806"/>
            <a:ext cx="3692482" cy="21945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27401FB-5B95-4F17-A48B-1D3F31D5A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2" y="814806"/>
            <a:ext cx="8277225" cy="58842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A0102C8-5694-4874-9E3C-03AA7A3F6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81" y="51984"/>
            <a:ext cx="11828833" cy="66910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Proximity Analysis: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“Location”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“Radius”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A577CAE-1D9A-4E5D-9F54-E1514F972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56" y="3600918"/>
            <a:ext cx="3398538" cy="30603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A2F08B3-4337-4641-8290-F2D790AD4B1A}"/>
              </a:ext>
            </a:extLst>
          </p:cNvPr>
          <p:cNvSpPr/>
          <p:nvPr/>
        </p:nvSpPr>
        <p:spPr bwMode="auto">
          <a:xfrm>
            <a:off x="3080077" y="1293135"/>
            <a:ext cx="1202308" cy="22301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FF3300"/>
              </a:solidFill>
              <a:effectLst/>
              <a:latin typeface="Arial" charset="0"/>
              <a:ea typeface="宋体" pitchFamily="2" charset="-122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F5F27046-1E87-47A6-957D-151C0E96FC1D}"/>
              </a:ext>
            </a:extLst>
          </p:cNvPr>
          <p:cNvCxnSpPr>
            <a:cxnSpLocks/>
          </p:cNvCxnSpPr>
          <p:nvPr/>
        </p:nvCxnSpPr>
        <p:spPr bwMode="auto">
          <a:xfrm>
            <a:off x="3835538" y="1564788"/>
            <a:ext cx="1320116" cy="240409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9" name="矩形 6">
            <a:extLst>
              <a:ext uri="{FF2B5EF4-FFF2-40B4-BE49-F238E27FC236}">
                <a16:creationId xmlns:a16="http://schemas.microsoft.com/office/drawing/2014/main" id="{DE50D4BC-D75D-4EA3-871B-AFA3ADB6F3CB}"/>
              </a:ext>
            </a:extLst>
          </p:cNvPr>
          <p:cNvSpPr/>
          <p:nvPr/>
        </p:nvSpPr>
        <p:spPr bwMode="auto">
          <a:xfrm>
            <a:off x="3041166" y="1503903"/>
            <a:ext cx="3398538" cy="223013"/>
          </a:xfrm>
          <a:prstGeom prst="rect">
            <a:avLst/>
          </a:prstGeom>
          <a:noFill/>
          <a:ln w="28575" cap="flat" cmpd="sng" algn="ctr">
            <a:solidFill>
              <a:srgbClr val="00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FF3300"/>
              </a:solidFill>
              <a:effectLst/>
              <a:latin typeface="Arial" charset="0"/>
              <a:ea typeface="宋体" pitchFamily="2" charset="-122"/>
            </a:endParaRPr>
          </a:p>
        </p:txBody>
      </p:sp>
      <p:cxnSp>
        <p:nvCxnSpPr>
          <p:cNvPr id="10" name="直接箭头连接符 7">
            <a:extLst>
              <a:ext uri="{FF2B5EF4-FFF2-40B4-BE49-F238E27FC236}">
                <a16:creationId xmlns:a16="http://schemas.microsoft.com/office/drawing/2014/main" id="{30D8DA10-ED60-41D7-BBD5-6BF6E63B21AF}"/>
              </a:ext>
            </a:extLst>
          </p:cNvPr>
          <p:cNvCxnSpPr>
            <a:cxnSpLocks/>
          </p:cNvCxnSpPr>
          <p:nvPr/>
        </p:nvCxnSpPr>
        <p:spPr bwMode="auto">
          <a:xfrm>
            <a:off x="6439704" y="1748251"/>
            <a:ext cx="525295" cy="13548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FF"/>
            </a:solidFill>
            <a:prstDash val="dash"/>
            <a:round/>
            <a:headEnd type="none" w="med" len="med"/>
            <a:tailEnd type="arrow" w="med" len="med"/>
          </a:ln>
          <a:effectLst/>
        </p:spPr>
      </p:cxnSp>
      <p:cxnSp>
        <p:nvCxnSpPr>
          <p:cNvPr id="12" name="直接箭头连接符 7">
            <a:extLst>
              <a:ext uri="{FF2B5EF4-FFF2-40B4-BE49-F238E27FC236}">
                <a16:creationId xmlns:a16="http://schemas.microsoft.com/office/drawing/2014/main" id="{31C8C4DB-2338-4811-A51D-ECC63E28F77C}"/>
              </a:ext>
            </a:extLst>
          </p:cNvPr>
          <p:cNvCxnSpPr>
            <a:cxnSpLocks/>
          </p:cNvCxnSpPr>
          <p:nvPr/>
        </p:nvCxnSpPr>
        <p:spPr bwMode="auto">
          <a:xfrm>
            <a:off x="3041166" y="1784169"/>
            <a:ext cx="256505" cy="19026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FF"/>
            </a:solidFill>
            <a:prstDash val="dash"/>
            <a:round/>
            <a:headEnd type="none" w="med" len="med"/>
            <a:tailEnd type="arrow" w="med" len="med"/>
          </a:ln>
          <a:effectLst/>
        </p:spPr>
      </p:cxnSp>
      <p:pic>
        <p:nvPicPr>
          <p:cNvPr id="14" name="图片 2">
            <a:extLst>
              <a:ext uri="{FF2B5EF4-FFF2-40B4-BE49-F238E27FC236}">
                <a16:creationId xmlns:a16="http://schemas.microsoft.com/office/drawing/2014/main" id="{7803DBA7-B281-46EF-A951-16B0B21A6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1321" y="3429000"/>
            <a:ext cx="5060679" cy="348078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6" name="直接箭头连接符 7">
            <a:extLst>
              <a:ext uri="{FF2B5EF4-FFF2-40B4-BE49-F238E27FC236}">
                <a16:creationId xmlns:a16="http://schemas.microsoft.com/office/drawing/2014/main" id="{A3B31319-73EE-4DC1-A34A-D4CBC702BE5A}"/>
              </a:ext>
            </a:extLst>
          </p:cNvPr>
          <p:cNvCxnSpPr>
            <a:cxnSpLocks/>
            <a:stCxn id="22" idx="2"/>
          </p:cNvCxnSpPr>
          <p:nvPr/>
        </p:nvCxnSpPr>
        <p:spPr bwMode="auto">
          <a:xfrm>
            <a:off x="7987730" y="1835961"/>
            <a:ext cx="940768" cy="15621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714B26C-E1D8-435E-8989-FB90B99044C8}"/>
              </a:ext>
            </a:extLst>
          </p:cNvPr>
          <p:cNvSpPr txBox="1"/>
          <p:nvPr/>
        </p:nvSpPr>
        <p:spPr>
          <a:xfrm>
            <a:off x="-126145" y="3179793"/>
            <a:ext cx="2973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Choice of </a:t>
            </a:r>
          </a:p>
          <a:p>
            <a:pPr algn="ctr"/>
            <a:r>
              <a:rPr lang="en-US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Selecting a Location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976081-D6D6-4F6B-AD73-E30513C499E8}"/>
              </a:ext>
            </a:extLst>
          </p:cNvPr>
          <p:cNvSpPr txBox="1"/>
          <p:nvPr/>
        </p:nvSpPr>
        <p:spPr>
          <a:xfrm>
            <a:off x="4375301" y="1125743"/>
            <a:ext cx="25599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kern="100" dirty="0">
                <a:solidFill>
                  <a:srgbClr val="0000FF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Select “Radius”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20" name="直接箭头连接符 7">
            <a:extLst>
              <a:ext uri="{FF2B5EF4-FFF2-40B4-BE49-F238E27FC236}">
                <a16:creationId xmlns:a16="http://schemas.microsoft.com/office/drawing/2014/main" id="{5040E3E5-40A3-481F-B52E-B03E859C8B69}"/>
              </a:ext>
            </a:extLst>
          </p:cNvPr>
          <p:cNvCxnSpPr>
            <a:cxnSpLocks/>
          </p:cNvCxnSpPr>
          <p:nvPr/>
        </p:nvCxnSpPr>
        <p:spPr bwMode="auto">
          <a:xfrm flipV="1">
            <a:off x="7354957" y="1293136"/>
            <a:ext cx="1390467" cy="30276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1" name="矩形 6">
            <a:extLst>
              <a:ext uri="{FF2B5EF4-FFF2-40B4-BE49-F238E27FC236}">
                <a16:creationId xmlns:a16="http://schemas.microsoft.com/office/drawing/2014/main" id="{44D0643B-7BBD-4B34-A014-8AAFE1EB6BAF}"/>
              </a:ext>
            </a:extLst>
          </p:cNvPr>
          <p:cNvSpPr/>
          <p:nvPr/>
        </p:nvSpPr>
        <p:spPr bwMode="auto">
          <a:xfrm>
            <a:off x="6786092" y="1626805"/>
            <a:ext cx="726876" cy="205841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FF3300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2" name="矩形 6">
            <a:extLst>
              <a:ext uri="{FF2B5EF4-FFF2-40B4-BE49-F238E27FC236}">
                <a16:creationId xmlns:a16="http://schemas.microsoft.com/office/drawing/2014/main" id="{E534A39C-99C5-421C-A673-6A1281DF76C0}"/>
              </a:ext>
            </a:extLst>
          </p:cNvPr>
          <p:cNvSpPr/>
          <p:nvPr/>
        </p:nvSpPr>
        <p:spPr bwMode="auto">
          <a:xfrm>
            <a:off x="7624292" y="1630120"/>
            <a:ext cx="726876" cy="205841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FF3300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93F40302-761B-4C37-8853-AF8B617CE150}"/>
              </a:ext>
            </a:extLst>
          </p:cNvPr>
          <p:cNvSpPr txBox="1">
            <a:spLocks/>
          </p:cNvSpPr>
          <p:nvPr/>
        </p:nvSpPr>
        <p:spPr>
          <a:xfrm>
            <a:off x="9644270" y="6579706"/>
            <a:ext cx="1600200" cy="423793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6EF97FA5-94DB-459B-8E5D-031A45794050}" type="slidenum">
              <a:rPr lang="en-US" sz="1350">
                <a:solidFill>
                  <a:prstClr val="black">
                    <a:tint val="75000"/>
                  </a:prstClr>
                </a:solidFill>
                <a:latin typeface="Arial" pitchFamily="34" charset="0"/>
                <a:ea typeface="ＭＳ Ｐゴシック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z="1350" dirty="0">
              <a:solidFill>
                <a:prstClr val="black">
                  <a:tint val="75000"/>
                </a:prstClr>
              </a:solidFill>
              <a:latin typeface="Arial" pitchFamily="34" charset="0"/>
              <a:ea typeface="ＭＳ Ｐゴシック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FA32790-CA12-49EC-9EE0-979FCEEB65F1}"/>
              </a:ext>
            </a:extLst>
          </p:cNvPr>
          <p:cNvSpPr/>
          <p:nvPr/>
        </p:nvSpPr>
        <p:spPr bwMode="auto">
          <a:xfrm>
            <a:off x="11467154" y="6166883"/>
            <a:ext cx="652296" cy="680483"/>
          </a:xfrm>
          <a:prstGeom prst="ellipse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FF3300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5DB7396-7F07-431A-B06D-FBE18DC46A85}"/>
              </a:ext>
            </a:extLst>
          </p:cNvPr>
          <p:cNvSpPr/>
          <p:nvPr/>
        </p:nvSpPr>
        <p:spPr bwMode="auto">
          <a:xfrm>
            <a:off x="8611180" y="6043194"/>
            <a:ext cx="2839448" cy="814806"/>
          </a:xfrm>
          <a:prstGeom prst="ellipse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FF3300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859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9" grpId="0"/>
      <p:bldP spid="17" grpId="0"/>
      <p:bldP spid="21" grpId="0" animBg="1"/>
      <p:bldP spid="22" grpId="0" animBg="1"/>
      <p:bldP spid="3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D52DC-5D3D-4A7E-B04E-4CB600A0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40" y="188663"/>
            <a:ext cx="11204185" cy="501827"/>
          </a:xfrm>
        </p:spPr>
        <p:txBody>
          <a:bodyPr/>
          <a:lstStyle/>
          <a:p>
            <a:r>
              <a:rPr lang="en-US" sz="3000" dirty="0">
                <a:solidFill>
                  <a:schemeClr val="bg1"/>
                </a:solidFill>
              </a:rPr>
              <a:t>NEXUS: </a:t>
            </a:r>
            <a:r>
              <a:rPr lang="en-US" sz="3000" dirty="0">
                <a:solidFill>
                  <a:srgbClr val="FFFF00"/>
                </a:solidFill>
              </a:rPr>
              <a:t>Planned Development (2022)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1144F-31E7-4ACE-833F-F707465C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339" y="1022531"/>
            <a:ext cx="11306215" cy="56468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Longer-term (Planned) Upgrades (2022)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Include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risk indicators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(e.g., flood, fire, heat, disease, etc.)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Meiryo" panose="020B0400000000000000" pitchFamily="34" charset="-128"/>
                <a:cs typeface="Arial" panose="020B0604020202020204" pitchFamily="34" charset="0"/>
              </a:rPr>
              <a:t>Explore</a:t>
            </a:r>
            <a:r>
              <a:rPr lang="en-US" dirty="0">
                <a:effectLst/>
                <a:latin typeface="Arial" panose="020B0604020202020204" pitchFamily="34" charset="0"/>
                <a:ea typeface="Meiryo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Meiryo" panose="020B0400000000000000" pitchFamily="34" charset="-128"/>
                <a:cs typeface="Arial" panose="020B0604020202020204" pitchFamily="34" charset="0"/>
              </a:rPr>
              <a:t>“cloud-based” or “web-based” NEXUS platform </a:t>
            </a:r>
            <a:r>
              <a:rPr lang="en-US" dirty="0">
                <a:effectLst/>
                <a:latin typeface="Arial" panose="020B0604020202020204" pitchFamily="34" charset="0"/>
                <a:ea typeface="Meiryo" panose="020B0400000000000000" pitchFamily="34" charset="-128"/>
                <a:cs typeface="Arial" panose="020B0604020202020204" pitchFamily="34" charset="0"/>
              </a:rPr>
              <a:t>to provide an “easy access” (easy or no installation) and “cross-platform” (not limited to Window-OS) version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Meiryo" panose="020B0400000000000000" pitchFamily="34" charset="-128"/>
                <a:cs typeface="Arial" panose="020B0604020202020204" pitchFamily="34" charset="0"/>
              </a:rPr>
              <a:t>Develop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Meiryo" panose="020B0400000000000000" pitchFamily="34" charset="-128"/>
                <a:cs typeface="Arial" panose="020B0604020202020204" pitchFamily="34" charset="0"/>
              </a:rPr>
              <a:t>screening-level source impact analysis </a:t>
            </a:r>
            <a:r>
              <a:rPr lang="en-US" dirty="0">
                <a:latin typeface="Arial" panose="020B0604020202020204" pitchFamily="34" charset="0"/>
                <a:ea typeface="Meiryo" panose="020B0400000000000000" pitchFamily="34" charset="-128"/>
                <a:cs typeface="Arial" panose="020B0604020202020204" pitchFamily="34" charset="0"/>
              </a:rPr>
              <a:t>capability for areas &amp; communities of MP risk and EJ concern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154AD08-D6BB-4CD7-9593-D42341CA643F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9348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B3B97-A878-478A-9EB1-ED2C4BB4A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097769"/>
            <a:ext cx="10363200" cy="1470025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“NEXUS 2.0”Demo</a:t>
            </a: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DB703B-572B-426E-803C-1B79DE642AEE}"/>
              </a:ext>
            </a:extLst>
          </p:cNvPr>
          <p:cNvSpPr/>
          <p:nvPr/>
        </p:nvSpPr>
        <p:spPr>
          <a:xfrm>
            <a:off x="2537834" y="3949010"/>
            <a:ext cx="7057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NEXUS </a:t>
            </a:r>
            <a:r>
              <a:rPr lang="en-US" altLang="zh-CN" sz="28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2.0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 “Quick Tutorial” slides attached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84" charset="-128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053185-9EE8-4FFE-953A-E35B1F73A9C9}"/>
              </a:ext>
            </a:extLst>
          </p:cNvPr>
          <p:cNvSpPr/>
          <p:nvPr/>
        </p:nvSpPr>
        <p:spPr>
          <a:xfrm>
            <a:off x="1940808" y="5967551"/>
            <a:ext cx="80874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Carey Jang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OAR/OAQPS/AQAD/Air Quality Modeling Group, September 2021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84" charset="-128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B2F2FC-7872-4284-BF58-190DD37782DE}"/>
              </a:ext>
            </a:extLst>
          </p:cNvPr>
          <p:cNvSpPr txBox="1"/>
          <p:nvPr/>
        </p:nvSpPr>
        <p:spPr>
          <a:xfrm>
            <a:off x="914400" y="4472230"/>
            <a:ext cx="102847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Download “NEXUS” tool at: </a:t>
            </a:r>
            <a:r>
              <a:rPr kumimoji="0" lang="en-US" sz="2000" b="0" i="1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84" charset="-128"/>
                <a:cs typeface="Calibri" panose="020F0502020204030204" pitchFamily="34" charset="0"/>
                <a:hlinkClick r:id="rId2"/>
              </a:rPr>
              <a:t>https://gaftp.epa.gov/aqmg/cjang/NEXUS/NEXUS</a:t>
            </a:r>
            <a:r>
              <a:rPr kumimoji="0" lang="en-US" sz="2000" b="0" i="1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84" charset="-128"/>
                <a:cs typeface="Calibri" panose="020F0502020204030204" pitchFamily="34" charset="0"/>
              </a:rPr>
              <a:t> 2.0/*</a:t>
            </a:r>
            <a:endParaRPr kumimoji="0" lang="en-US" sz="2400" b="0" i="1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84" charset="-128"/>
              <a:cs typeface="Calibri" panose="020F0502020204030204" pitchFamily="34" charset="0"/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DC35E8B8-4E5F-4BBA-93D5-1A4CBA871DAF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710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EB5F-EB3B-47C3-852D-38C05B610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1440"/>
            <a:ext cx="9144000" cy="669103"/>
          </a:xfrm>
        </p:spPr>
        <p:txBody>
          <a:bodyPr/>
          <a:lstStyle/>
          <a:p>
            <a:r>
              <a:rPr lang="en-US" altLang="zh-CN" sz="3600" dirty="0">
                <a:solidFill>
                  <a:srgbClr val="FFFF00"/>
                </a:solidFill>
              </a:rPr>
              <a:t>RoadMap for NEXUS Tool Demo (2)</a:t>
            </a:r>
            <a:endParaRPr lang="zh-CN" altLang="en-US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A9C6B-0C6B-4EF8-968C-D92384E41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4" y="932689"/>
            <a:ext cx="11767706" cy="585387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5000"/>
              </a:lnSpc>
              <a:spcBef>
                <a:spcPts val="225"/>
              </a:spcBef>
              <a:buFont typeface="Wingdings" panose="05000000000000000000" pitchFamily="2" charset="2"/>
              <a:buChar char="Ø"/>
            </a:pP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Regional/State/CBSA/County Screening: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Wear RSL manager’s hat</a:t>
            </a:r>
            <a:endParaRPr lang="en-US" altLang="zh-CN" sz="2400" u="sng" kern="12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630238" indent="-282575"/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 Region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(EPA R4 &amp; R5) </a:t>
            </a:r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State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(KY) </a:t>
            </a:r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Areas with MP risk in top 10% (90%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tile) across O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PM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and HAPs </a:t>
            </a:r>
          </a:p>
          <a:p>
            <a:pPr marL="685800"/>
            <a:r>
              <a:rPr lang="en-US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CBSA Example: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9725" indent="-339725">
              <a:buFont typeface="Wingdings" panose="05000000000000000000" pitchFamily="2" charset="2"/>
              <a:buChar char="ü"/>
              <a:tabLst>
                <a:tab pos="227013" algn="l"/>
                <a:tab pos="287338" algn="l"/>
              </a:tabLst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Note:(1) Zoom-in </a:t>
            </a:r>
            <a:r>
              <a:rPr lang="en-US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nature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--&gt; Jefferson co. (Data Content) &amp; Clark County –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Purple</a:t>
            </a:r>
          </a:p>
          <a:p>
            <a:pPr marL="0" indent="0">
              <a:buNone/>
              <a:tabLst>
                <a:tab pos="227013" algn="l"/>
                <a:tab pos="287338" algn="l"/>
              </a:tabLst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	(2) “Transparency to 30%”, 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“</a:t>
            </a:r>
            <a:r>
              <a:rPr lang="en-US" sz="18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Emission Sources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”?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“Diminish Control pane”, </a:t>
            </a:r>
          </a:p>
          <a:p>
            <a:pPr marL="0" indent="0">
              <a:buNone/>
              <a:tabLst>
                <a:tab pos="227013" algn="l"/>
                <a:tab pos="287338" algn="l"/>
              </a:tabLst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(3) Color for emissions ranking (red to </a:t>
            </a:r>
            <a:r>
              <a:rPr 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Click “NOx”, “</a:t>
            </a:r>
            <a:r>
              <a:rPr lang="en-US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SOx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“HAPs”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Add CO2e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 	(4) 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common sources for co-control potential? 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“NOx first row”			</a:t>
            </a:r>
          </a:p>
          <a:p>
            <a:pPr marL="0" indent="0">
              <a:buNone/>
              <a:tabLst>
                <a:tab pos="227013" algn="l"/>
                <a:tab pos="287338" algn="l"/>
              </a:tabLst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(5) Many sources --&gt; Zoom-in “</a:t>
            </a:r>
            <a:r>
              <a:rPr lang="en-US" sz="18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Jefferson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Google MAP </a:t>
            </a:r>
          </a:p>
          <a:p>
            <a:pPr marL="0" indent="0">
              <a:buNone/>
              <a:tabLst>
                <a:tab pos="227013" algn="l"/>
                <a:tab pos="287338" algn="l"/>
              </a:tabLst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	(6) Click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NOx, 4</a:t>
            </a:r>
            <a:r>
              <a:rPr lang="en-US" sz="18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Amer. Synthetic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“Gas &amp; VOC HAPs”  zoom-in </a:t>
            </a:r>
            <a:r>
              <a:rPr lang="en-US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Rubbertown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(NGEM) -&gt; 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Proximity</a:t>
            </a:r>
          </a:p>
          <a:p>
            <a:pPr marL="0" indent="0">
              <a:buNone/>
              <a:tabLst>
                <a:tab pos="227013" algn="l"/>
                <a:tab pos="287338" algn="l"/>
              </a:tabLst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 	(7) 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What other emission (“non-point”)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contribute to MP?  Source Category -&gt; Visual (top X)</a:t>
            </a:r>
          </a:p>
          <a:p>
            <a:pPr marL="0" indent="0">
              <a:buNone/>
              <a:tabLst>
                <a:tab pos="227013" algn="l"/>
                <a:tab pos="287338" algn="l"/>
              </a:tabLst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	(8) 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What Monitor sites?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Display Monitor sites  color ranking -&gt; click sites for AQ trend data</a:t>
            </a:r>
          </a:p>
          <a:p>
            <a:pPr marL="0" indent="0">
              <a:buNone/>
              <a:tabLst>
                <a:tab pos="227013" algn="l"/>
                <a:tab pos="287338" algn="l"/>
              </a:tabLst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	(9) Switch to 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Detroit CBSA an area of EJ concern?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Adjust EJ to 85%, O3 to 80% to (Wayne co.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Black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); </a:t>
            </a:r>
          </a:p>
          <a:p>
            <a:pPr marL="0" indent="0">
              <a:buNone/>
              <a:tabLst>
                <a:tab pos="227013" algn="l"/>
                <a:tab pos="287338" algn="l"/>
              </a:tabLst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(10) H.M. HAPs All -&gt; Manganese;  Display “Major emissions”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Wayne co. (rolldown-&gt; AK &amp; US Steel)</a:t>
            </a:r>
            <a:endParaRPr lang="en-U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5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Louisville CBSA:  General view and then dial into “Jefferson County” </a:t>
            </a:r>
          </a:p>
          <a:p>
            <a:pPr marL="1028700" lvl="2"/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nature of the area’s multi-pollutant air quality issues?</a:t>
            </a:r>
          </a:p>
          <a:p>
            <a:pPr marL="1028700" lvl="2"/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top emissions sources (facilities) in county by pollutant?</a:t>
            </a:r>
          </a:p>
          <a:p>
            <a:pPr marL="1028700" lvl="2"/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sources are common across pollutants that may indicate co-control potential?</a:t>
            </a:r>
          </a:p>
          <a:p>
            <a:pPr marL="1028700" lvl="2"/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monitoring sites &amp; data available for PM</a:t>
            </a:r>
            <a:r>
              <a:rPr lang="en-US" sz="18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sz="18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air toxics?</a:t>
            </a:r>
          </a:p>
          <a:p>
            <a:pPr marL="1028700" lvl="2"/>
            <a:r>
              <a:rPr lang="en-US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communities are potentially impacted near these facilities and monitors?</a:t>
            </a:r>
          </a:p>
          <a:p>
            <a:pPr marL="1028700" lvl="2">
              <a:lnSpc>
                <a:spcPct val="125000"/>
              </a:lnSpc>
            </a:pPr>
            <a:endParaRPr lang="en-US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AA989F89-805D-4EFB-8A1B-A51B6C5440E3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441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1B72A3C0-EB3D-49B0-A217-AF9C144DA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5440" y="6337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180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NEXUS Demo: Example Cases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	</a:t>
            </a:r>
            <a:r>
              <a:rPr lang="en-US" altLang="zh-CN" sz="2800" b="1" dirty="0">
                <a:solidFill>
                  <a:prstClr val="black"/>
                </a:solidFill>
                <a:latin typeface="Arial" charset="0"/>
                <a:ea typeface="宋体" panose="02010600030101010101" pitchFamily="2" charset="-122"/>
              </a:rPr>
              <a:t>  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43C103-20D2-4822-BD3F-675C69B36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2472" y="648147"/>
            <a:ext cx="4477512" cy="614584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00050" lvl="2" indent="-339725">
              <a:lnSpc>
                <a:spcPct val="130000"/>
              </a:lnSpc>
              <a:spcBef>
                <a:spcPts val="0"/>
              </a:spcBef>
              <a:buNone/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Input module:</a:t>
            </a: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1-&gt;10 inputs data files; Plan to update to 2017 (CDC &amp; NATA)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2" indent="-339725">
              <a:lnSpc>
                <a:spcPct val="130000"/>
              </a:lnSpc>
              <a:spcBef>
                <a:spcPts val="0"/>
              </a:spcBef>
              <a:buNone/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Query Module:</a:t>
            </a: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fields/flexibility: Exploratory users</a:t>
            </a: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DQ” window: Select Advance Area, EJ, 2017 DVs =&gt; Apply map</a:t>
            </a: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Overlay</a:t>
            </a:r>
            <a:r>
              <a:rPr lang="en-US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Map </a:t>
            </a: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Detachable </a:t>
            </a:r>
            <a:r>
              <a:rPr lang="en-US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summary</a:t>
            </a: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“EPA Region 5” =&gt; </a:t>
            </a: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“Advance + EJ”</a:t>
            </a: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color transparency &amp; Google Map</a:t>
            </a: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CBSA: 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Minneapolis-&gt; </a:t>
            </a:r>
            <a:r>
              <a:rPr lang="en-US" sz="1400" dirty="0">
                <a:solidFill>
                  <a:srgbClr val="0000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Major </a:t>
            </a:r>
            <a:r>
              <a:rPr lang="en-US" sz="1400" dirty="0" err="1">
                <a:solidFill>
                  <a:srgbClr val="0000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emis</a:t>
            </a:r>
            <a:r>
              <a:rPr lang="en-US" sz="1400" dirty="0">
                <a:solidFill>
                  <a:srgbClr val="0000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 sources </a:t>
            </a: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Facility (Xcel Energy - Black Dog) </a:t>
            </a: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Dakota Co. 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-&gt; </a:t>
            </a:r>
          </a:p>
          <a:p>
            <a:pPr marL="919163" lvl="3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“PM2.5 + H.M.HAPs” (Xcel Energy)</a:t>
            </a:r>
          </a:p>
          <a:p>
            <a:pPr marL="919163" lvl="3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“VOC + NOx + G&amp;V HAPs” (Flint Hills)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 to “EPA Region 5” -&gt; </a:t>
            </a: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EJ: Select “</a:t>
            </a:r>
            <a:r>
              <a:rPr lang="en-US" sz="1400" b="1" dirty="0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Disadvantage &amp; under</a:t>
            </a: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CBSA: Detroit -&gt; Wayne Co. -&gt; </a:t>
            </a:r>
          </a:p>
          <a:p>
            <a:pPr marL="919163" lvl="3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“NOx +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SOx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” (DTE Elec.)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9163" lvl="3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“PM2.5 + H.M.HAPs” (AK Steel, US Steel)</a:t>
            </a:r>
            <a:endParaRPr lang="en-US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963" lvl="2" indent="-3492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CBSA: </a:t>
            </a: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Cincinnati -&gt; Butler Co. (AK Steel)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(Cincinnati News article)</a:t>
            </a:r>
          </a:p>
          <a:p>
            <a:pPr marL="461963" lvl="2" indent="-349250">
              <a:spcBef>
                <a:spcPts val="0"/>
              </a:spcBef>
              <a:buFont typeface="+mj-lt"/>
              <a:buAutoNum type="arabicPeriod"/>
              <a:defRPr/>
            </a:pPr>
            <a:endParaRPr lang="en-US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312361C0-3891-4EC5-81A5-907A76387ED0}"/>
              </a:ext>
            </a:extLst>
          </p:cNvPr>
          <p:cNvSpPr txBox="1">
            <a:spLocks/>
          </p:cNvSpPr>
          <p:nvPr/>
        </p:nvSpPr>
        <p:spPr>
          <a:xfrm>
            <a:off x="8534400" y="635635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EF97FA5-94DB-459B-8E5D-031A45794050}" type="slidenum">
              <a:rPr lang="en-US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algn="r"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2094650-B887-4300-8794-6429D0BF14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52016" y="648148"/>
            <a:ext cx="4331208" cy="614584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00050" lvl="2" indent="-339725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GUI:</a:t>
            </a:r>
          </a:p>
          <a:p>
            <a:pPr marL="400050" lvl="2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Mimic 2008 MP report; County-based map</a:t>
            </a:r>
          </a:p>
          <a:p>
            <a:pPr marL="400050" lvl="2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Color/legend setup; Exceed “Ambient or risk” threshold defined in “Center panel”</a:t>
            </a:r>
          </a:p>
          <a:p>
            <a:pPr marL="400050" lvl="2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“county” to show “Data Content”</a:t>
            </a:r>
          </a:p>
          <a:p>
            <a:pPr marL="400050" lvl="2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 panel &amp; Left panel </a:t>
            </a:r>
          </a:p>
          <a:p>
            <a:pPr marL="400050" lvl="2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On-line User’s Manual &amp; PPT Tutorial</a:t>
            </a:r>
          </a:p>
          <a:p>
            <a:pPr marL="400050" lvl="2" indent="-339725">
              <a:spcBef>
                <a:spcPts val="0"/>
              </a:spcBef>
              <a:buNone/>
            </a:pP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2" indent="-339725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 View :</a:t>
            </a:r>
          </a:p>
          <a:p>
            <a:pPr marL="400050" lvl="2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“Ambient”: PM2.5: 12 -&gt; 10 ug/m3; O3: 70 -&gt; 65 ppb; “Risk”: Air Toxic 10% -&gt;0%-&gt; 20%</a:t>
            </a:r>
          </a:p>
          <a:p>
            <a:pPr marL="400050" lvl="2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Risk only: O3:10%, PM:10%, AT: 10%</a:t>
            </a:r>
          </a:p>
          <a:p>
            <a:pPr marL="400050" lvl="2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Advanced: Heavy-metal HAPs, G&amp;V:10%</a:t>
            </a:r>
          </a:p>
          <a:p>
            <a:pPr marL="857250" lvl="3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Co-PM risk: PM: 10%, H.M. HAPs: 10%</a:t>
            </a:r>
          </a:p>
          <a:p>
            <a:pPr marL="857250" lvl="3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 PM/NA: 12 ug/m3, H.M HAPs:10%</a:t>
            </a:r>
          </a:p>
          <a:p>
            <a:pPr marL="857250" lvl="3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Co-O3 risk: O3: 10%, G&amp;V HAPs: 10%</a:t>
            </a:r>
          </a:p>
          <a:p>
            <a:pPr marL="857250" lvl="3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 O3/NA: 70 ppb, G&amp;V HAPs:10%</a:t>
            </a:r>
            <a:endParaRPr lang="en-U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2" indent="-339725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Advanced: H-M: Chromium &amp; G-V: HCHO </a:t>
            </a:r>
          </a:p>
          <a:p>
            <a:pPr marL="400050" lvl="2" indent="-339725">
              <a:spcBef>
                <a:spcPts val="0"/>
              </a:spcBef>
              <a:buFont typeface="+mj-lt"/>
              <a:buAutoNum type="arabicPeriod"/>
            </a:pPr>
            <a:endParaRPr lang="en-U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963" lvl="2" indent="-349250">
              <a:spcBef>
                <a:spcPts val="0"/>
              </a:spcBef>
              <a:buNone/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 Region/State/CBSA View:</a:t>
            </a:r>
          </a:p>
          <a:p>
            <a:pPr marL="461963" lvl="2" indent="-3492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“dial-in” for regional (all risk: 10%) </a:t>
            </a:r>
          </a:p>
          <a:p>
            <a:pPr marL="461963" lvl="2" indent="-3492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 Regions: R4/R5/R9 -&gt; States: NC/CA -&gt; CBSA: RDU</a:t>
            </a:r>
          </a:p>
          <a:p>
            <a:pPr marL="461963" lvl="2" indent="-3492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“right-click” -&gt; </a:t>
            </a:r>
            <a:r>
              <a:rPr lang="en-US" sz="1400" b="1" dirty="0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Major </a:t>
            </a:r>
            <a:r>
              <a:rPr lang="en-US" sz="1400" b="1" dirty="0" err="1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Emis</a:t>
            </a:r>
            <a:r>
              <a:rPr lang="en-US" sz="1400" b="1" dirty="0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 Sources</a:t>
            </a:r>
          </a:p>
          <a:p>
            <a:pPr marL="461963" lvl="2" indent="-3492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color transparency/Google Map</a:t>
            </a:r>
            <a:endParaRPr lang="en-US" sz="1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963" lvl="2" indent="-349250">
              <a:spcBef>
                <a:spcPts val="0"/>
              </a:spcBef>
              <a:buNone/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Emission Sources:</a:t>
            </a:r>
            <a:endParaRPr lang="en-US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963" lvl="2" indent="-3492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CBSA: Louisville -&gt; Jefferson Co. -&gt; Facility (Louisville G&amp;E)</a:t>
            </a:r>
          </a:p>
          <a:p>
            <a:pPr marL="461963" lvl="2" indent="-3492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SO2/NOx/HAPs, Facility, Data Content; </a:t>
            </a:r>
          </a:p>
          <a:p>
            <a:pPr marL="461963" lvl="2" indent="-3492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X Emission Sources: CAPs &amp; HAPs</a:t>
            </a:r>
          </a:p>
        </p:txBody>
      </p:sp>
    </p:spTree>
    <p:extLst>
      <p:ext uri="{BB962C8B-B14F-4D97-AF65-F5344CB8AC3E}">
        <p14:creationId xmlns:p14="http://schemas.microsoft.com/office/powerpoint/2010/main" val="2708222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EB5F-EB3B-47C3-852D-38C05B610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1440"/>
            <a:ext cx="9144000" cy="669103"/>
          </a:xfrm>
        </p:spPr>
        <p:txBody>
          <a:bodyPr/>
          <a:lstStyle/>
          <a:p>
            <a:r>
              <a:rPr lang="en-US" altLang="zh-CN" sz="3600" dirty="0">
                <a:solidFill>
                  <a:srgbClr val="FFFF00"/>
                </a:solidFill>
              </a:rPr>
              <a:t>RoadMap for NEXUS Tool Demo (3)</a:t>
            </a:r>
            <a:endParaRPr lang="zh-CN" altLang="en-US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A9C6B-0C6B-4EF8-968C-D92384E41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980258"/>
            <a:ext cx="11793682" cy="569517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ts val="225"/>
              </a:spcBef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Risks and EJ/Demographic Screening</a:t>
            </a:r>
          </a:p>
          <a:p>
            <a:pPr lvl="1">
              <a:lnSpc>
                <a:spcPct val="125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Initial view of CBSA level information using the EJ/Demographic indicators to show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overlay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with MP areas</a:t>
            </a:r>
          </a:p>
          <a:p>
            <a:pPr lvl="1">
              <a:lnSpc>
                <a:spcPct val="125000"/>
              </a:lnSpc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Detroit (or Chicago) Example: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General view and then dial into Wayne County (or Cook Country)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2"/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nature of the area’s multi-pollutant air quality issues?</a:t>
            </a:r>
          </a:p>
          <a:p>
            <a:pPr marL="1028700" lvl="2"/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top emissions sources (facilities) in county by pollutant?</a:t>
            </a:r>
          </a:p>
          <a:p>
            <a:pPr marL="1028700" lvl="2"/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sources are common across pollutants that may indicate co-control potential?</a:t>
            </a:r>
          </a:p>
          <a:p>
            <a:pPr marL="1028700" lvl="2"/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monitoring sites &amp; data available for PM</a:t>
            </a:r>
            <a:r>
              <a:rPr 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sz="20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air toxics?</a:t>
            </a:r>
          </a:p>
          <a:p>
            <a:pPr marL="1028700" lvl="2"/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communities are potentially impacted near these facilities and monitors?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CF3BEE6-09B6-497D-AB47-F9A100C96BA2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104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A6BC7-AEF0-4B96-994E-1B9F8EC1C5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445" y="2130426"/>
            <a:ext cx="10972800" cy="147002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“NEXUS” Multi-Pollutant Analysis Tool</a:t>
            </a:r>
            <a:br>
              <a:rPr lang="en-US" dirty="0"/>
            </a:br>
            <a:r>
              <a:rPr lang="en-US" dirty="0"/>
              <a:t> OAR Briefing and Live Demo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C96944-15EB-493A-8487-DB2C5D63D7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7212" y="4748349"/>
            <a:ext cx="85344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altLang="zh-CN" i="1" dirty="0">
                <a:latin typeface="Calibri" panose="020F0502020204030204" pitchFamily="34" charset="0"/>
                <a:cs typeface="Calibri" panose="020F0502020204030204" pitchFamily="34" charset="0"/>
              </a:rPr>
              <a:t>OAQPS’s Multi-Pollutant Team</a:t>
            </a:r>
          </a:p>
          <a:p>
            <a:pPr>
              <a:spcBef>
                <a:spcPts val="0"/>
              </a:spcBef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September 22, 2021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279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1B72A3C0-EB3D-49B0-A217-AF9C144DA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269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1800"/>
              </a:spcAft>
              <a:defRPr/>
            </a:pPr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Overview</a:t>
            </a:r>
            <a:endParaRPr lang="en-US" altLang="zh-CN" sz="3200" b="1" dirty="0">
              <a:solidFill>
                <a:srgbClr val="FFFF00"/>
              </a:solidFill>
              <a:latin typeface="Arial" charset="0"/>
              <a:ea typeface="宋体" panose="02010600030101010101" pitchFamily="2" charset="-122"/>
            </a:endParaRPr>
          </a:p>
        </p:txBody>
      </p: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6B954DC9-FAC0-438F-9E41-C665F0632627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C1AC9C0D-4755-4580-A81C-D0444E26F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9566" y="876251"/>
            <a:ext cx="10058400" cy="561662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rgbClr val="0000FF"/>
                </a:solidFill>
              </a:rPr>
              <a:t>NEXUS Background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Tool Development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Expected Use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Key Modules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Data Inputs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rgbClr val="0000FF"/>
                </a:solidFill>
              </a:rPr>
              <a:t>Recent Updates/Improvements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rgbClr val="0000FF"/>
                </a:solidFill>
              </a:rPr>
              <a:t>Planned Upgrades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rgbClr val="FF0000"/>
                </a:solidFill>
              </a:rPr>
              <a:t>“NEXUS 2.0”Live Demo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702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1B72A3C0-EB3D-49B0-A217-AF9C144DA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269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180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NEXUS: 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Tool Development</a:t>
            </a:r>
            <a:endParaRPr lang="en-US" altLang="zh-CN" sz="3200" b="1" dirty="0">
              <a:solidFill>
                <a:srgbClr val="FFFF00"/>
              </a:solidFill>
              <a:latin typeface="Arial" charset="0"/>
              <a:ea typeface="宋体" panose="02010600030101010101" pitchFamily="2" charset="-122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45786FD-FD79-4F13-97B8-F53B9DFC2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94" y="1532512"/>
            <a:ext cx="8889441" cy="48151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4E54DD3-EE3F-40AC-A3BE-CF2158371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2635" y="1611168"/>
            <a:ext cx="2852221" cy="4622482"/>
          </a:xfrm>
        </p:spPr>
        <p:txBody>
          <a:bodyPr>
            <a:normAutofit fontScale="85000" lnSpcReduction="20000"/>
          </a:bodyPr>
          <a:lstStyle/>
          <a:p>
            <a:pPr marL="0" lvl="0" indent="0" algn="ctr">
              <a:buNone/>
            </a:pPr>
            <a:r>
              <a:rPr lang="en-US" sz="2700" b="0" dirty="0"/>
              <a:t>A new Multi-Pollutant (MP) Advanced Screening Tool (NEXUS) is being developed to identify geographic areas where health risks related to O</a:t>
            </a:r>
            <a:r>
              <a:rPr lang="en-US" sz="2700" b="0" baseline="-25000" dirty="0"/>
              <a:t>3</a:t>
            </a:r>
            <a:r>
              <a:rPr lang="en-US" sz="2700" b="0" dirty="0"/>
              <a:t>, PM</a:t>
            </a:r>
            <a:r>
              <a:rPr lang="en-US" sz="2700" b="0" baseline="-25000" dirty="0"/>
              <a:t>2.5 </a:t>
            </a:r>
            <a:r>
              <a:rPr lang="en-US" sz="2700" b="0" dirty="0"/>
              <a:t>and air toxics overlap and will be used to identify additional areas for MP collaboration</a:t>
            </a:r>
          </a:p>
          <a:p>
            <a:endParaRPr lang="en-US" dirty="0"/>
          </a:p>
        </p:txBody>
      </p: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6B954DC9-FAC0-438F-9E41-C665F0632627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1834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1B72A3C0-EB3D-49B0-A217-AF9C144DA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989" y="66227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180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NEXUS: 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Tool Development</a:t>
            </a:r>
            <a:endParaRPr lang="en-US" altLang="zh-CN" sz="3200" b="1" dirty="0">
              <a:solidFill>
                <a:srgbClr val="FFFF00"/>
              </a:solidFill>
              <a:latin typeface="Arial" charset="0"/>
              <a:ea typeface="宋体" panose="02010600030101010101" pitchFamily="2" charset="-122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F2CC4710-C644-405D-9473-3A8C4B29D633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B1D810-7141-47C2-8558-1D80006EC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631" y="1045030"/>
            <a:ext cx="10818738" cy="55327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US" altLang="zh-CN" sz="3200" u="sng" kern="1200" dirty="0">
                <a:solidFill>
                  <a:srgbClr val="7030A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Motivation</a:t>
            </a:r>
            <a:r>
              <a:rPr lang="en-US" altLang="zh-CN" kern="1200" dirty="0">
                <a:solidFill>
                  <a:srgbClr val="7030A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: </a:t>
            </a:r>
            <a:r>
              <a:rPr lang="en-US" altLang="zh-CN" b="0" kern="1200" dirty="0">
                <a:solidFill>
                  <a:srgbClr val="7030A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Develop a new multi-pollutant analysis tool to identify and assess areas with high ambient levels and/or health risks associated with PM</a:t>
            </a:r>
            <a:r>
              <a:rPr lang="en-US" altLang="zh-CN" b="0" kern="1200" baseline="-25000" dirty="0">
                <a:solidFill>
                  <a:srgbClr val="7030A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2.5</a:t>
            </a:r>
            <a:r>
              <a:rPr lang="en-US" altLang="zh-CN" b="0" kern="1200" dirty="0">
                <a:solidFill>
                  <a:srgbClr val="7030A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, O</a:t>
            </a:r>
            <a:r>
              <a:rPr lang="en-US" altLang="zh-CN" b="0" kern="1200" baseline="-25000" dirty="0">
                <a:solidFill>
                  <a:srgbClr val="7030A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3</a:t>
            </a:r>
            <a:r>
              <a:rPr lang="en-US" altLang="zh-CN" b="0" kern="1200" dirty="0">
                <a:solidFill>
                  <a:srgbClr val="7030A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, and air toxics</a:t>
            </a:r>
            <a:endParaRPr lang="en-US" altLang="zh-CN" b="0" kern="1200" dirty="0">
              <a:solidFill>
                <a:schemeClr val="bg1">
                  <a:lumMod val="50000"/>
                </a:schemeClr>
              </a:solidFill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altLang="zh-CN" sz="3200" u="sng" kern="1200" dirty="0">
                <a:solidFill>
                  <a:srgbClr val="0000FF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Phase-1</a:t>
            </a:r>
            <a:r>
              <a:rPr lang="en-US" altLang="zh-CN" sz="3200" kern="1200" dirty="0">
                <a:solidFill>
                  <a:srgbClr val="0000FF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: </a:t>
            </a:r>
            <a:r>
              <a:rPr lang="en-US" altLang="zh-CN" b="0" kern="1200" dirty="0">
                <a:solidFill>
                  <a:srgbClr val="0000FF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Develop a GIS-based NEXUS prototype with a user-friendly graphical interface to provide analysis and visualization functions of potential multi-pollutant AQ issues at the </a:t>
            </a:r>
            <a:r>
              <a:rPr lang="en-US" altLang="zh-CN" b="0" kern="1200" dirty="0">
                <a:solidFill>
                  <a:srgbClr val="FF000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National </a:t>
            </a:r>
            <a:r>
              <a:rPr lang="en-US" altLang="zh-CN" b="0" kern="1200" dirty="0">
                <a:solidFill>
                  <a:srgbClr val="0000FF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level</a:t>
            </a:r>
            <a:r>
              <a:rPr lang="en-US" altLang="zh-CN" b="0" kern="1200" dirty="0">
                <a:solidFill>
                  <a:srgbClr val="FF000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n-US" altLang="zh-CN" b="0" kern="1200" dirty="0">
                <a:solidFill>
                  <a:srgbClr val="0000FF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(March 2020)</a:t>
            </a:r>
            <a:endParaRPr lang="en-US" altLang="zh-CN" b="0" dirty="0">
              <a:solidFill>
                <a:srgbClr val="0000FF"/>
              </a:solidFill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altLang="zh-CN" sz="3200" u="sng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Phase-2</a:t>
            </a:r>
            <a:r>
              <a:rPr lang="en-US" altLang="zh-CN" sz="3200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: </a:t>
            </a:r>
            <a:r>
              <a:rPr lang="en-US" altLang="zh-CN" b="0" kern="1200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Expand the NEXUS tool to allow users to dial into an </a:t>
            </a:r>
            <a:r>
              <a:rPr lang="en-US" altLang="zh-CN" b="0" kern="1200" dirty="0">
                <a:solidFill>
                  <a:srgbClr val="FF000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EPA region, State,</a:t>
            </a:r>
            <a:r>
              <a:rPr lang="en-US" altLang="zh-CN" b="0" kern="1200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n-US" altLang="zh-CN" b="0" kern="1200" dirty="0">
                <a:solidFill>
                  <a:srgbClr val="FF000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or Metropolitan area</a:t>
            </a:r>
            <a:r>
              <a:rPr lang="en-US" altLang="zh-CN" b="0" kern="1200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and provide V/A and data query functions for “</a:t>
            </a:r>
            <a:r>
              <a:rPr lang="en-US" altLang="zh-CN" b="0" kern="1200" dirty="0">
                <a:solidFill>
                  <a:srgbClr val="FF0000"/>
                </a:solidFill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AQ and emissions</a:t>
            </a:r>
            <a:r>
              <a:rPr lang="en-US" altLang="zh-CN" b="0" kern="1200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” information over the selected region of interest  (August 2020)</a:t>
            </a:r>
            <a:endParaRPr lang="en-US" altLang="zh-CN" b="0" dirty="0"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endParaRPr lang="en-US" altLang="zh-CN" b="0" kern="1200" dirty="0"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endParaRPr lang="en-US" altLang="zh-CN" sz="1400" b="0" dirty="0"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68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1B72A3C0-EB3D-49B0-A217-AF9C144DA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269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180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NEXUS: 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Expected Use</a:t>
            </a:r>
            <a:endParaRPr lang="en-US" altLang="zh-CN" sz="3200" b="1" dirty="0">
              <a:solidFill>
                <a:srgbClr val="FFFF00"/>
              </a:solidFill>
              <a:latin typeface="Arial" charset="0"/>
              <a:ea typeface="宋体" panose="02010600030101010101" pitchFamily="2" charset="-122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06425C3-36CF-47A1-808E-F4E697D45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52" y="1287428"/>
            <a:ext cx="11019295" cy="520544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NEXUS tool will allow users to do the following:</a:t>
            </a:r>
          </a:p>
          <a:p>
            <a:pPr lvl="1"/>
            <a:r>
              <a:rPr lang="en-US" sz="2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screening to identify areas with MP issues: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Phase 1 development provides ability to quickly screen areas across nation that have combination of high air quality and/or risk levels for O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PM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and Air Toxics.</a:t>
            </a:r>
          </a:p>
          <a:p>
            <a:pPr lvl="1"/>
            <a:r>
              <a:rPr lang="en-US" sz="2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 screening to understand nature of MP problem: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Phase 2 development provides ability to ‘dial-into’ specific areas to determine extent to which common emissions sources are causing the MP issues.</a:t>
            </a:r>
          </a:p>
          <a:p>
            <a:pPr>
              <a:lnSpc>
                <a:spcPct val="110000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expect to use this tool in conjunction with Regions and identify areas that would potentially benefit most from MP approaches to reduce emissions (including current NA areas).</a:t>
            </a:r>
          </a:p>
          <a:p>
            <a:pPr>
              <a:lnSpc>
                <a:spcPct val="110000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NEXUS tool will essentially provide a ‘conceptual model’ of an area’s MP issues to facilitate engagement with state/local/tribal agencies and community stakeholder groups.</a:t>
            </a:r>
          </a:p>
          <a:p>
            <a:pPr>
              <a:lnSpc>
                <a:spcPct val="110000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also expect that it can have additional value-added uses across the Office for Air Toxics, Environmental Justice and other programs.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F2A1E1F2-347B-48C7-A019-02260FD93E6D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8857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1B72A3C0-EB3D-49B0-A217-AF9C144DA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269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1800"/>
              </a:spcAft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NEXUS: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微软雅黑"/>
              </a:rPr>
              <a:t>Three Key Modules</a:t>
            </a:r>
            <a:endParaRPr lang="en-US" altLang="zh-CN" sz="2800" b="1" dirty="0">
              <a:solidFill>
                <a:srgbClr val="FFFF00"/>
              </a:solidFill>
              <a:latin typeface="Arial" charset="0"/>
              <a:ea typeface="宋体" panose="02010600030101010101" pitchFamily="2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4F1F69-3062-4B81-A55B-702A934F02DE}"/>
              </a:ext>
            </a:extLst>
          </p:cNvPr>
          <p:cNvSpPr txBox="1"/>
          <p:nvPr/>
        </p:nvSpPr>
        <p:spPr>
          <a:xfrm>
            <a:off x="531669" y="888613"/>
            <a:ext cx="2899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itchFamily="84" charset="-128"/>
                <a:cs typeface="+mn-cs"/>
              </a:rPr>
              <a:t>Data Viewer Module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765CB8-FB69-44A8-8EEA-506483A37D05}"/>
              </a:ext>
            </a:extLst>
          </p:cNvPr>
          <p:cNvSpPr txBox="1"/>
          <p:nvPr/>
        </p:nvSpPr>
        <p:spPr>
          <a:xfrm>
            <a:off x="4734001" y="897193"/>
            <a:ext cx="2680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itchFamily="84" charset="-128"/>
                <a:cs typeface="+mn-cs"/>
              </a:rPr>
              <a:t>Data Input Module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84412E-3B1E-4518-882E-0D0F4C20AB26}"/>
              </a:ext>
            </a:extLst>
          </p:cNvPr>
          <p:cNvSpPr txBox="1"/>
          <p:nvPr/>
        </p:nvSpPr>
        <p:spPr>
          <a:xfrm>
            <a:off x="8657417" y="922954"/>
            <a:ext cx="2785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itchFamily="84" charset="-128"/>
                <a:cs typeface="+mn-cs"/>
              </a:rPr>
              <a:t>Data Query Module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386185-632C-4A58-8BCC-3D3856BED05B}"/>
              </a:ext>
            </a:extLst>
          </p:cNvPr>
          <p:cNvSpPr txBox="1"/>
          <p:nvPr/>
        </p:nvSpPr>
        <p:spPr>
          <a:xfrm>
            <a:off x="409992" y="3731316"/>
            <a:ext cx="3274016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View and create interactive Map/Data/Chart/Table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Provide flexible selections &amp; mapping of “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Ambient”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and/or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“Risk”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levels of PM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2.5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, O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 and Air Toxics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Provide regional analysis for “EPA region”, “States”, “CBSA”, and “County”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D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isplay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 major point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emission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locations and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monitoring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 sites/data by pollutants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4D7E90-F425-4F2C-B528-1903BBBD9E90}"/>
              </a:ext>
            </a:extLst>
          </p:cNvPr>
          <p:cNvSpPr txBox="1"/>
          <p:nvPr/>
        </p:nvSpPr>
        <p:spPr>
          <a:xfrm>
            <a:off x="4382092" y="3731316"/>
            <a:ext cx="3375559" cy="28007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FF"/>
                </a:solidFill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Integrate all MP data - emissions, monitoring, modeling, health risk, and EJ/demographic data into a single platform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Currently use10 publicly available input datasets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FF"/>
                </a:solidFill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Provide data preview, search, filter and output functions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Allow to update/change input data files and then run/save to a new “project”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2091F0-CE37-4CE9-8565-47A16C4D737C}"/>
              </a:ext>
            </a:extLst>
          </p:cNvPr>
          <p:cNvSpPr txBox="1"/>
          <p:nvPr/>
        </p:nvSpPr>
        <p:spPr>
          <a:xfrm>
            <a:off x="8482143" y="3731316"/>
            <a:ext cx="3448600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Expand data field selections and flexibility for exploratory &amp; advanced users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Provide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map overlaying and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summary table for data query results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Current data query based on selected data fields: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“Ambient &amp; Risk for PM, O3 &amp; Air toxics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”, “EJ/demographic indicator”, “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Advance area”, “NA Area”, “Tribal area”, Class I area”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B3DB8CE-5915-4220-B950-7F095D2F11CA}"/>
              </a:ext>
            </a:extLst>
          </p:cNvPr>
          <p:cNvGrpSpPr/>
          <p:nvPr/>
        </p:nvGrpSpPr>
        <p:grpSpPr>
          <a:xfrm>
            <a:off x="119935" y="1375691"/>
            <a:ext cx="3854130" cy="2134411"/>
            <a:chOff x="1653056" y="1678033"/>
            <a:chExt cx="2795985" cy="192899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1F16E27-F4E5-46AE-9F34-2406738DB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53056" y="1678033"/>
              <a:ext cx="2795985" cy="192899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5" name="Rectangle 12">
              <a:extLst>
                <a:ext uri="{FF2B5EF4-FFF2-40B4-BE49-F238E27FC236}">
                  <a16:creationId xmlns:a16="http://schemas.microsoft.com/office/drawing/2014/main" id="{0A58A123-D511-413B-AA1F-4CFEB016EB9B}"/>
                </a:ext>
              </a:extLst>
            </p:cNvPr>
            <p:cNvSpPr/>
            <p:nvPr/>
          </p:nvSpPr>
          <p:spPr>
            <a:xfrm>
              <a:off x="2134961" y="1908350"/>
              <a:ext cx="277585" cy="61441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560625E-3494-4B6D-9F0D-5A1D80D21F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337"/>
          <a:stretch/>
        </p:blipFill>
        <p:spPr>
          <a:xfrm>
            <a:off x="4168935" y="1375691"/>
            <a:ext cx="3854130" cy="21595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BA01F8D-4FFD-4C0F-A213-88C819E44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7935" y="1375691"/>
            <a:ext cx="3854130" cy="21595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7C5DEA2A-44B9-4399-AF7B-08A0E26C1002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97FA5-94DB-459B-8E5D-031A45794050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微软雅黑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452288"/>
      </p:ext>
    </p:extLst>
  </p:cSld>
  <p:clrMapOvr>
    <a:masterClrMapping/>
  </p:clrMapOvr>
</p:sld>
</file>

<file path=ppt/theme/theme1.xml><?xml version="1.0" encoding="utf-8"?>
<a:theme xmlns:a="http://schemas.openxmlformats.org/drawingml/2006/main" name="2_EMPA课题组模板">
  <a:themeElements>
    <a:clrScheme name="2_EMPA课题组模板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MPA课题组模板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2_EMPA课题组模板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EMPA课题组模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2_EMPA课题组模板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2_EMPA课题组模板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EMPA课题组模板">
  <a:themeElements>
    <a:clrScheme name="2_EMPA课题组模板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MPA课题组模板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2_EMPA课题组模板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33DF587F59774D9C67ADFC24F1D322" ma:contentTypeVersion="33" ma:contentTypeDescription="Create a new document." ma:contentTypeScope="" ma:versionID="fbf46d7541001571ac6bd3bb41dfdc87">
  <xsd:schema xmlns:xsd="http://www.w3.org/2001/XMLSchema" xmlns:xs="http://www.w3.org/2001/XMLSchema" xmlns:p="http://schemas.microsoft.com/office/2006/metadata/properties" xmlns:ns1="http://schemas.microsoft.com/sharepoint/v3" xmlns:ns3="4ffa91fb-a0ff-4ac5-b2db-65c790d184a4" xmlns:ns4="http://schemas.microsoft.com/sharepoint.v3" xmlns:ns5="http://schemas.microsoft.com/sharepoint/v3/fields" xmlns:ns6="5c1deef3-b27c-4e9a-b0d4-9d092d100f42" xmlns:ns7="6290be6a-0c37-488c-89d7-fa04eb7489f1" targetNamespace="http://schemas.microsoft.com/office/2006/metadata/properties" ma:root="true" ma:fieldsID="fe9ff65563307d44a935b2ab0c1a934c" ns1:_="" ns3:_="" ns4:_="" ns5:_="" ns6:_="" ns7:_="">
    <xsd:import namespace="http://schemas.microsoft.com/sharepoint/v3"/>
    <xsd:import namespace="4ffa91fb-a0ff-4ac5-b2db-65c790d184a4"/>
    <xsd:import namespace="http://schemas.microsoft.com/sharepoint.v3"/>
    <xsd:import namespace="http://schemas.microsoft.com/sharepoint/v3/fields"/>
    <xsd:import namespace="5c1deef3-b27c-4e9a-b0d4-9d092d100f42"/>
    <xsd:import namespace="6290be6a-0c37-488c-89d7-fa04eb7489f1"/>
    <xsd:element name="properties">
      <xsd:complexType>
        <xsd:sequence>
          <xsd:element name="documentManagement">
            <xsd:complexType>
              <xsd:all>
                <xsd:element ref="ns3:Document_x0020_Creation_x0020_Date" minOccurs="0"/>
                <xsd:element ref="ns3:Creator" minOccurs="0"/>
                <xsd:element ref="ns3:EPA_x0020_Office" minOccurs="0"/>
                <xsd:element ref="ns3:Record" minOccurs="0"/>
                <xsd:element ref="ns4:CategoryDescription" minOccurs="0"/>
                <xsd:element ref="ns3:Identifier" minOccurs="0"/>
                <xsd:element ref="ns3:EPA_x0020_Contributor" minOccurs="0"/>
                <xsd:element ref="ns3:External_x0020_Contributor" minOccurs="0"/>
                <xsd:element ref="ns5:_Coverage" minOccurs="0"/>
                <xsd:element ref="ns3:EPA_x0020_Related_x0020_Documents" minOccurs="0"/>
                <xsd:element ref="ns5:_Source" minOccurs="0"/>
                <xsd:element ref="ns3:Rights" minOccurs="0"/>
                <xsd:element ref="ns1:Language" minOccurs="0"/>
                <xsd:element ref="ns3:j747ac98061d40f0aa7bd47e1db5675d" minOccurs="0"/>
                <xsd:element ref="ns3:TaxKeywordTaxHTField" minOccurs="0"/>
                <xsd:element ref="ns3:TaxCatchAllLabel" minOccurs="0"/>
                <xsd:element ref="ns3:TaxCatchAll" minOccurs="0"/>
                <xsd:element ref="ns6:SharedWithUsers" minOccurs="0"/>
                <xsd:element ref="ns6:SharedWithDetails" minOccurs="0"/>
                <xsd:element ref="ns6:SharingHintHash" minOccurs="0"/>
                <xsd:element ref="ns7:MediaServiceMetadata" minOccurs="0"/>
                <xsd:element ref="ns7:MediaServiceFastMetadata" minOccurs="0"/>
                <xsd:element ref="ns6:Records_x0020_Status" minOccurs="0"/>
                <xsd:element ref="ns6:Records_x0020_Date" minOccurs="0"/>
                <xsd:element ref="ns7:MediaServiceAutoTags" minOccurs="0"/>
                <xsd:element ref="ns7:MediaServiceOCR" minOccurs="0"/>
                <xsd:element ref="ns7:MediaServiceDateTaken" minOccurs="0"/>
                <xsd:element ref="ns7:MediaServiceEventHashCode" minOccurs="0"/>
                <xsd:element ref="ns7:MediaServiceGenerationTime" minOccurs="0"/>
                <xsd:element ref="ns7:MediaServiceAutoKeyPoints" minOccurs="0"/>
                <xsd:element ref="ns7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17" nillable="true" ma:displayName="Language" ma:default="English" ma:description="Select the document language from the drop down." ma:format="Dropdown" ma:internalName="Language" ma:readOnly="false">
      <xsd:simpleType>
        <xsd:restriction base="dms:Choice">
          <xsd:enumeration value="Arabic (Saudi Arabia)"/>
          <xsd:enumeration value="Bulgarian (Bulgaria)"/>
          <xsd:enumeration value="Chinese (Hong Kong S.A.R.)"/>
          <xsd:enumeration value="Chinese (People's Republic of China)"/>
          <xsd:enumeration value="Chinese (Taiwan)"/>
          <xsd:enumeration value="Croatian (Croatia)"/>
          <xsd:enumeration value="Czech (Czech Republic)"/>
          <xsd:enumeration value="Danish (Denmark)"/>
          <xsd:enumeration value="Dutch (Netherlands)"/>
          <xsd:enumeration value="English"/>
          <xsd:enumeration value="Estonian (Estonia)"/>
          <xsd:enumeration value="Finnish (Finland)"/>
          <xsd:enumeration value="French (France)"/>
          <xsd:enumeration value="German (Germany)"/>
          <xsd:enumeration value="Greek (Greece)"/>
          <xsd:enumeration value="Hebrew (Israel)"/>
          <xsd:enumeration value="Hindi (India)"/>
          <xsd:enumeration value="Hungarian (Hungary)"/>
          <xsd:enumeration value="Indonesian (Indonesia)"/>
          <xsd:enumeration value="Italian (Italy)"/>
          <xsd:enumeration value="Japanese (Japan)"/>
          <xsd:enumeration value="Korean (Korea)"/>
          <xsd:enumeration value="Latvian (Latvia)"/>
          <xsd:enumeration value="Lithuanian (Lithuania)"/>
          <xsd:enumeration value="Malay (Malaysia)"/>
          <xsd:enumeration value="Norwegian (Bokmal) (Norway)"/>
          <xsd:enumeration value="Polish (Poland)"/>
          <xsd:enumeration value="Portuguese (Brazil)"/>
          <xsd:enumeration value="Portuguese (Portugal)"/>
          <xsd:enumeration value="Romanian (Romania)"/>
          <xsd:enumeration value="Russian (Russia)"/>
          <xsd:enumeration value="Serbian (Latin) (Serbia)"/>
          <xsd:enumeration value="Slovak (Slovakia)"/>
          <xsd:enumeration value="Slovenian (Slovenia)"/>
          <xsd:enumeration value="Spanish (Spain)"/>
          <xsd:enumeration value="Swedish (Sweden)"/>
          <xsd:enumeration value="Thai (Thailand)"/>
          <xsd:enumeration value="Turkish (Turkey)"/>
          <xsd:enumeration value="Ukrainian (Ukraine)"/>
          <xsd:enumeration value="Urdu (Islamic Republic of Pakistan)"/>
          <xsd:enumeration value="Vietnamese (Vietnam)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a91fb-a0ff-4ac5-b2db-65c790d184a4" elementFormDefault="qualified">
    <xsd:import namespace="http://schemas.microsoft.com/office/2006/documentManagement/types"/>
    <xsd:import namespace="http://schemas.microsoft.com/office/infopath/2007/PartnerControls"/>
    <xsd:element name="Document_x0020_Creation_x0020_Date" ma:index="2" nillable="true" ma:displayName="Document Date" ma:default="[today]" ma:description="Enter the date this document was last modified. The upload date has been entered by default." ma:format="DateOnly" ma:internalName="Document_x0020_Creation_x0020_Date" ma:readOnly="false">
      <xsd:simpleType>
        <xsd:restriction base="dms:DateTime"/>
      </xsd:simpleType>
    </xsd:element>
    <xsd:element name="Creator" ma:index="3" nillable="true" ma:displayName="Creator" ma:description="Enter the person primarily responsible for the document. The name of the person uploading the document has been entered by default." ma:list="UserInfo" ma:SharePointGroup="0" ma:internalName="Creato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PA_x0020_Office" ma:index="4" nillable="true" ma:displayName="EPA Office" ma:description="Enter the EPA organization primarily responsible for the document. The office of the person uploading the document has been entered by default." ma:internalName="EPA_x0020_Office">
      <xsd:simpleType>
        <xsd:restriction base="dms:Text">
          <xsd:maxLength value="255"/>
        </xsd:restriction>
      </xsd:simpleType>
    </xsd:element>
    <xsd:element name="Record" ma:index="5" nillable="true" ma:displayName="Record" ma:default="Shared" ma:description="For documents that provide evidence of EPA decisions and actions, select &quot;Shared&quot; (open access) or &quot;Private&quot; (restricted access)." ma:format="Dropdown" ma:internalName="Record">
      <xsd:simpleType>
        <xsd:restriction base="dms:Choice">
          <xsd:enumeration value="None"/>
          <xsd:enumeration value="Shared"/>
          <xsd:enumeration value="Private"/>
        </xsd:restriction>
      </xsd:simpleType>
    </xsd:element>
    <xsd:element name="Identifier" ma:index="9" nillable="true" ma:displayName="Identifier" ma:description="Enter all EPA identification numbers applicable to this document, one on each line." ma:internalName="Identifier" ma:readOnly="false">
      <xsd:simpleType>
        <xsd:restriction base="dms:Note">
          <xsd:maxLength value="255"/>
        </xsd:restriction>
      </xsd:simpleType>
    </xsd:element>
    <xsd:element name="EPA_x0020_Contributor" ma:index="11" nillable="true" ma:displayName="EPA Contributor" ma:description="Enter an EPA person who contributed to the creation of the document but is not the primary author." ma:list="UserInfo" ma:SharePointGroup="0" ma:internalName="EPA_x0020_Contribut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ternal_x0020_Contributor" ma:index="12" nillable="true" ma:displayName="External Contributor" ma:description="Enter a non-EPA person who contributed to the creation of the document but is not the primary author." ma:internalName="External_x0020_Contributor" ma:readOnly="false">
      <xsd:simpleType>
        <xsd:restriction base="dms:Note">
          <xsd:maxLength value="255"/>
        </xsd:restriction>
      </xsd:simpleType>
    </xsd:element>
    <xsd:element name="EPA_x0020_Related_x0020_Documents" ma:index="14" nillable="true" ma:displayName="Other Related Documents" ma:description="Enter any related document." ma:internalName="EPA_x0020_Related_x0020_Documents">
      <xsd:simpleType>
        <xsd:restriction base="dms:Note">
          <xsd:maxLength value="255"/>
        </xsd:restriction>
      </xsd:simpleType>
    </xsd:element>
    <xsd:element name="Rights" ma:index="16" nillable="true" ma:displayName="Rights" ma:description="Enter information about intellectual property rights held over the document (e.g. copyright, patent, trademark)." ma:internalName="Rights" ma:readOnly="false">
      <xsd:simpleType>
        <xsd:restriction base="dms:Note">
          <xsd:maxLength value="255"/>
        </xsd:restriction>
      </xsd:simpleType>
    </xsd:element>
    <xsd:element name="j747ac98061d40f0aa7bd47e1db5675d" ma:index="19" nillable="true" ma:taxonomy="true" ma:internalName="j747ac98061d40f0aa7bd47e1db5675d" ma:taxonomyFieldName="Document_x0020_Type" ma:displayName="Document Type" ma:readOnly="false" ma:default="" ma:fieldId="{3747ac98-061d-40f0-aa7b-d47e1db5675d}" ma:sspId="29f62856-1543-49d4-a736-4569d363f533" ma:termSetId="e06cd6a9-a175-4da0-81cb-8dba7aa394a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1" nillable="true" ma:taxonomy="true" ma:internalName="TaxKeywordTaxHTField" ma:taxonomyFieldName="TaxKeyword" ma:displayName="Enterprise Keywords" ma:readOnly="false" ma:fieldId="{23f27201-bee3-471e-b2e7-b64fd8b7ca38}" ma:taxonomyMulti="true" ma:sspId="29f62856-1543-49d4-a736-4569d363f53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Label" ma:index="23" nillable="true" ma:displayName="Taxonomy Catch All Column1" ma:hidden="true" ma:list="{8c736e54-6a72-46ad-9c00-592f3cec1e75}" ma:internalName="TaxCatchAllLabel" ma:readOnly="true" ma:showField="CatchAllDataLabel" ma:web="5c1deef3-b27c-4e9a-b0d4-9d092d100f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4" nillable="true" ma:displayName="Taxonomy Catch All Column" ma:hidden="true" ma:list="{8c736e54-6a72-46ad-9c00-592f3cec1e75}" ma:internalName="TaxCatchAll" ma:showField="CatchAllData" ma:web="5c1deef3-b27c-4e9a-b0d4-9d092d100f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description="Enter a brief description." ma:internalName="CategoryDescription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Coverage" ma:index="13" nillable="true" ma:displayName="Coverage" ma:description="Enter the geographic location, jurisdiction, or time period for which the document is relevant." ma:internalName="_Coverage" ma:readOnly="false">
      <xsd:simpleType>
        <xsd:restriction base="dms:Text">
          <xsd:maxLength value="255"/>
        </xsd:restriction>
      </xsd:simpleType>
    </xsd:element>
    <xsd:element name="_Source" ma:index="15" nillable="true" ma:displayName="Source" ma:description="Enter a source from which the document is derived." ma:internalName="_Source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1deef3-b27c-4e9a-b0d4-9d092d100f42" elementFormDefault="qualified">
    <xsd:import namespace="http://schemas.microsoft.com/office/2006/documentManagement/types"/>
    <xsd:import namespace="http://schemas.microsoft.com/office/infopath/2007/PartnerControls"/>
    <xsd:element name="SharedWithUsers" ma:index="2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30" nillable="true" ma:displayName="Sharing Hint Hash" ma:description="" ma:internalName="SharingHintHash" ma:readOnly="true">
      <xsd:simpleType>
        <xsd:restriction base="dms:Text"/>
      </xsd:simpleType>
    </xsd:element>
    <xsd:element name="Records_x0020_Status" ma:index="33" nillable="true" ma:displayName="Records Status" ma:default="Pending" ma:internalName="Records_x0020_Status">
      <xsd:simpleType>
        <xsd:restriction base="dms:Text"/>
      </xsd:simpleType>
    </xsd:element>
    <xsd:element name="Records_x0020_Date" ma:index="34" nillable="true" ma:displayName="Records Date" ma:hidden="true" ma:internalName="Records_x0020_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0be6a-0c37-488c-89d7-fa04eb7489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3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35" nillable="true" ma:displayName="MediaServiceAutoTags" ma:internalName="MediaServiceAutoTags" ma:readOnly="true">
      <xsd:simpleType>
        <xsd:restriction base="dms:Text"/>
      </xsd:simpleType>
    </xsd:element>
    <xsd:element name="MediaServiceOCR" ma:index="3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3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3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?mso-contentType ?>
<SharedContentType xmlns="Microsoft.SharePoint.Taxonomy.ContentTypeSync" SourceId="29f62856-1543-49d4-a736-4569d363f533" ContentTypeId="0x0101" PreviousValue="false"/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ource xmlns="http://schemas.microsoft.com/sharepoint/v3/fields" xsi:nil="true"/>
    <Language xmlns="http://schemas.microsoft.com/sharepoint/v3">English</Language>
    <j747ac98061d40f0aa7bd47e1db5675d xmlns="4ffa91fb-a0ff-4ac5-b2db-65c790d184a4">
      <Terms xmlns="http://schemas.microsoft.com/office/infopath/2007/PartnerControls"/>
    </j747ac98061d40f0aa7bd47e1db5675d>
    <External_x0020_Contributor xmlns="4ffa91fb-a0ff-4ac5-b2db-65c790d184a4" xsi:nil="true"/>
    <TaxKeywordTaxHTField xmlns="4ffa91fb-a0ff-4ac5-b2db-65c790d184a4">
      <Terms xmlns="http://schemas.microsoft.com/office/infopath/2007/PartnerControls"/>
    </TaxKeywordTaxHTField>
    <Record xmlns="4ffa91fb-a0ff-4ac5-b2db-65c790d184a4">Shared</Record>
    <Rights xmlns="4ffa91fb-a0ff-4ac5-b2db-65c790d184a4" xsi:nil="true"/>
    <Document_x0020_Creation_x0020_Date xmlns="4ffa91fb-a0ff-4ac5-b2db-65c790d184a4">2020-02-04T20:55:02+00:00</Document_x0020_Creation_x0020_Date>
    <EPA_x0020_Office xmlns="4ffa91fb-a0ff-4ac5-b2db-65c790d184a4" xsi:nil="true"/>
    <CategoryDescription xmlns="http://schemas.microsoft.com/sharepoint.v3" xsi:nil="true"/>
    <Identifier xmlns="4ffa91fb-a0ff-4ac5-b2db-65c790d184a4" xsi:nil="true"/>
    <_Coverage xmlns="http://schemas.microsoft.com/sharepoint/v3/fields" xsi:nil="true"/>
    <Creator xmlns="4ffa91fb-a0ff-4ac5-b2db-65c790d184a4">
      <UserInfo>
        <DisplayName/>
        <AccountId xsi:nil="true"/>
        <AccountType/>
      </UserInfo>
    </Creator>
    <EPA_x0020_Related_x0020_Documents xmlns="4ffa91fb-a0ff-4ac5-b2db-65c790d184a4" xsi:nil="true"/>
    <EPA_x0020_Contributor xmlns="4ffa91fb-a0ff-4ac5-b2db-65c790d184a4">
      <UserInfo>
        <DisplayName/>
        <AccountId xsi:nil="true"/>
        <AccountType/>
      </UserInfo>
    </EPA_x0020_Contributor>
    <TaxCatchAll xmlns="4ffa91fb-a0ff-4ac5-b2db-65c790d184a4"/>
    <Records_x0020_Status xmlns="5c1deef3-b27c-4e9a-b0d4-9d092d100f42">Pending</Records_x0020_Status>
    <Records_x0020_Date xmlns="5c1deef3-b27c-4e9a-b0d4-9d092d100f42" xsi:nil="true"/>
  </documentManagement>
</p:properties>
</file>

<file path=customXml/itemProps1.xml><?xml version="1.0" encoding="utf-8"?>
<ds:datastoreItem xmlns:ds="http://schemas.openxmlformats.org/officeDocument/2006/customXml" ds:itemID="{51E06045-3771-42B6-8E2F-19C3A7489842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5225635A-0470-4E63-B79B-6145D32D8170}">
  <ds:schemaRefs>
    <ds:schemaRef ds:uri="http://schemas.microsoft.com/sharepoint/v3/contenttype/forms"/>
  </ds:schemaRefs>
</ds:datastoreItem>
</file>

<file path=customXml/itemProps11.xml><?xml version="1.0" encoding="utf-8"?>
<ds:datastoreItem xmlns:ds="http://schemas.openxmlformats.org/officeDocument/2006/customXml" ds:itemID="{3CEC331A-B5C3-4C3E-BA9F-FCED4B097622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A136C410-5D59-45D6-9D03-3CE2CAB4D836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82D67E67-560B-4CC4-8072-725899C6A2C8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630A2CFA-184F-4606-9B52-57D8DA7BA2C1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8D245109-56E6-4F15-A32D-39887DB53FC2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72F1E77C-751E-4170-BEA2-09A8AC38D5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ffa91fb-a0ff-4ac5-b2db-65c790d184a4"/>
    <ds:schemaRef ds:uri="http://schemas.microsoft.com/sharepoint.v3"/>
    <ds:schemaRef ds:uri="http://schemas.microsoft.com/sharepoint/v3/fields"/>
    <ds:schemaRef ds:uri="5c1deef3-b27c-4e9a-b0d4-9d092d100f42"/>
    <ds:schemaRef ds:uri="6290be6a-0c37-488c-89d7-fa04eb7489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17.xml><?xml version="1.0" encoding="utf-8"?>
<ds:datastoreItem xmlns:ds="http://schemas.openxmlformats.org/officeDocument/2006/customXml" ds:itemID="{46870A26-E9C1-4A0E-94DB-0E579E95E976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27F44FBE-2015-4FDA-8400-B9BE1887AB0D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6656AB6D-41EA-4FF7-A50A-C43EC880E1D6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D2B4DD59-EC09-4CE6-ADD5-1B8014EE84FD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72A06C5E-7096-4965-971D-5F1E1C66263F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05EEFC2A-E018-4F40-8EA9-6DAD8B10694F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3BDDB063-64F9-436E-8E08-D6099D632DFA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A662AB01-355C-4085-A9B6-5B211CAF778B}">
  <ds:schemaRefs>
    <ds:schemaRef ds:uri="Microsoft.SharePoint.Taxonomy.ContentTypeSync"/>
  </ds:schemaRefs>
</ds:datastoreItem>
</file>

<file path=customXml/itemProps24.xml><?xml version="1.0" encoding="utf-8"?>
<ds:datastoreItem xmlns:ds="http://schemas.openxmlformats.org/officeDocument/2006/customXml" ds:itemID="{9A2D0A3F-69D1-465C-A763-965A3B8049B5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3C82BDDC-4EF6-4B41-A9A0-4A18F0779151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E06F695E-7DAD-40CD-97ED-896167376D94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519F028B-7508-4C9A-98E6-5BF50E578476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76D3AC16-981A-46DB-8831-4A58C7D60C91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B45B020A-ED9C-4C9D-97A3-5A44AD5A699F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977BB35C-B0B0-43F8-B8E9-01272EF377FC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3D5F0350-8B9A-4E69-A14A-C1E48E4AD082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21145378-1CB6-468B-A52F-C7B70C0D9746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EA2C2A64-B21A-46FE-825D-E9915562D0D7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71C17364-84F1-4A4D-8D25-10A704D51633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61A6E0D0-DF25-41E1-849F-4E7E9FBDD1A9}">
  <ds:schemaRefs>
    <ds:schemaRef ds:uri="http://schemas.openxmlformats.org/package/2006/metadata/core-properties"/>
    <ds:schemaRef ds:uri="http://purl.org/dc/terms/"/>
    <ds:schemaRef ds:uri="5c1deef3-b27c-4e9a-b0d4-9d092d100f42"/>
    <ds:schemaRef ds:uri="http://schemas.microsoft.com/office/2006/documentManagement/types"/>
    <ds:schemaRef ds:uri="4ffa91fb-a0ff-4ac5-b2db-65c790d184a4"/>
    <ds:schemaRef ds:uri="http://schemas.microsoft.com/sharepoint.v3"/>
    <ds:schemaRef ds:uri="http://purl.org/dc/elements/1.1/"/>
    <ds:schemaRef ds:uri="http://schemas.microsoft.com/office/2006/metadata/properties"/>
    <ds:schemaRef ds:uri="http://schemas.microsoft.com/office/infopath/2007/PartnerControls"/>
    <ds:schemaRef ds:uri="6290be6a-0c37-488c-89d7-fa04eb7489f1"/>
    <ds:schemaRef ds:uri="http://schemas.microsoft.com/sharepoint/v3"/>
    <ds:schemaRef ds:uri="http://schemas.microsoft.com/sharepoint/v3/field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70374</TotalTime>
  <Words>3291</Words>
  <Application>Microsoft Office PowerPoint</Application>
  <PresentationFormat>Widescreen</PresentationFormat>
  <Paragraphs>306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微软雅黑</vt:lpstr>
      <vt:lpstr>黑体</vt:lpstr>
      <vt:lpstr>Arial</vt:lpstr>
      <vt:lpstr>Calibri</vt:lpstr>
      <vt:lpstr>Times New Roman</vt:lpstr>
      <vt:lpstr>Wingdings</vt:lpstr>
      <vt:lpstr>2_EMPA课题组模板</vt:lpstr>
      <vt:lpstr>3_EMPA课题组模板</vt:lpstr>
      <vt:lpstr>4_EMPA课题组模板</vt:lpstr>
      <vt:lpstr>RoadMap for NEXUS Tool Demo (1)</vt:lpstr>
      <vt:lpstr>RoadMap for NEXUS Tool Demo (2)</vt:lpstr>
      <vt:lpstr>RoadMap for NEXUS Tool Demo (3)</vt:lpstr>
      <vt:lpstr>“NEXUS” Multi-Pollutant Analysis Tool  OAR Briefing and Live Demo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“NEXUS 2.0” Demo: 2017 NEXUS Case</vt:lpstr>
      <vt:lpstr>RoadMap for NEXUS Tool Demo (1)</vt:lpstr>
      <vt:lpstr>RoadMap for NEXUS Tool Demo (2)</vt:lpstr>
      <vt:lpstr>RoadMap for NEXUS Tool Demo (3)</vt:lpstr>
      <vt:lpstr>NEXUS: Recent &amp; Ongoing Development</vt:lpstr>
      <vt:lpstr>New “Proximity Analysis” Module (under development)</vt:lpstr>
      <vt:lpstr>Proximity Analysis: Select “Location” &amp; “Radius”</vt:lpstr>
      <vt:lpstr>NEXUS: Planned Development (2022)</vt:lpstr>
      <vt:lpstr>“NEXUS 2.0”Demo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xj</dc:creator>
  <cp:lastModifiedBy>Carey Jang</cp:lastModifiedBy>
  <cp:revision>1296</cp:revision>
  <cp:lastPrinted>2020-02-19T17:26:50Z</cp:lastPrinted>
  <dcterms:created xsi:type="dcterms:W3CDTF">2016-05-30T08:23:37Z</dcterms:created>
  <dcterms:modified xsi:type="dcterms:W3CDTF">2021-09-22T22:10:19Z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0x0101008B33DF587F59774D9C67ADFC24F1D322</vt:lpwstr>
  </property>
</Properties>
</file>