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  <p:sldMasterId id="2147483686" r:id="rId6"/>
  </p:sldMasterIdLst>
  <p:notesMasterIdLst>
    <p:notesMasterId r:id="rId13"/>
  </p:notesMasterIdLst>
  <p:handoutMasterIdLst>
    <p:handoutMasterId r:id="rId14"/>
  </p:handoutMasterIdLst>
  <p:sldIdLst>
    <p:sldId id="1386" r:id="rId7"/>
    <p:sldId id="1392" r:id="rId8"/>
    <p:sldId id="1388" r:id="rId9"/>
    <p:sldId id="1389" r:id="rId10"/>
    <p:sldId id="1390" r:id="rId11"/>
    <p:sldId id="139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x, Tyler" initials="FT" lastIdx="1" clrIdx="0">
    <p:extLst>
      <p:ext uri="{19B8F6BF-5375-455C-9EA6-DF929625EA0E}">
        <p15:presenceInfo xmlns:p15="http://schemas.microsoft.com/office/powerpoint/2012/main" userId="S::Fox.Tyler@epa.gov::d3ca8bf6-d2c8-45ae-bf9b-8f74647f8102" providerId="AD"/>
      </p:ext>
    </p:extLst>
  </p:cmAuthor>
  <p:cmAuthor id="2" name="Scavo, Kimber" initials="SK" lastIdx="2" clrIdx="1">
    <p:extLst>
      <p:ext uri="{19B8F6BF-5375-455C-9EA6-DF929625EA0E}">
        <p15:presenceInfo xmlns:p15="http://schemas.microsoft.com/office/powerpoint/2012/main" userId="S::Scavo.Kimber@epa.gov::f2acd1a6-3918-4b31-b259-77af37031b64" providerId="AD"/>
      </p:ext>
    </p:extLst>
  </p:cmAuthor>
  <p:cmAuthor id="3" name="Landis, Elizabeth" initials="LE" lastIdx="5" clrIdx="2">
    <p:extLst>
      <p:ext uri="{19B8F6BF-5375-455C-9EA6-DF929625EA0E}">
        <p15:presenceInfo xmlns:p15="http://schemas.microsoft.com/office/powerpoint/2012/main" userId="S::Landis.Elizabeth@epa.gov::ab5a0f48-4954-4e8f-b852-9bcaf16ccf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6600FF"/>
    <a:srgbClr val="33CC33"/>
    <a:srgbClr val="FFFF00"/>
    <a:srgbClr val="FF9900"/>
    <a:srgbClr val="FF0000"/>
    <a:srgbClr val="F5A8A8"/>
    <a:srgbClr val="C00000"/>
    <a:srgbClr val="D9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g, Carey" userId="5dcdf613-9329-442e-aaa9-13ddf77a7abf" providerId="ADAL" clId="{87BCF4E7-A24B-4961-8B11-001962BE6FA6}"/>
    <pc:docChg chg="custSel addSld delSld modSld">
      <pc:chgData name="Jang, Carey" userId="5dcdf613-9329-442e-aaa9-13ddf77a7abf" providerId="ADAL" clId="{87BCF4E7-A24B-4961-8B11-001962BE6FA6}" dt="2021-05-18T20:31:03.461" v="18" actId="47"/>
      <pc:docMkLst>
        <pc:docMk/>
      </pc:docMkLst>
      <pc:sldChg chg="addSp delSp modSp del mod delAnim modAnim">
        <pc:chgData name="Jang, Carey" userId="5dcdf613-9329-442e-aaa9-13ddf77a7abf" providerId="ADAL" clId="{87BCF4E7-A24B-4961-8B11-001962BE6FA6}" dt="2021-05-18T20:31:03.461" v="18" actId="47"/>
        <pc:sldMkLst>
          <pc:docMk/>
          <pc:sldMk cId="2884585710" sldId="1387"/>
        </pc:sldMkLst>
        <pc:spChg chg="del">
          <ac:chgData name="Jang, Carey" userId="5dcdf613-9329-442e-aaa9-13ddf77a7abf" providerId="ADAL" clId="{87BCF4E7-A24B-4961-8B11-001962BE6FA6}" dt="2021-05-18T20:26:46.121" v="0" actId="478"/>
          <ac:spMkLst>
            <pc:docMk/>
            <pc:sldMk cId="2884585710" sldId="1387"/>
            <ac:spMk id="22" creationId="{EA9D388E-2AF3-433D-8BA2-925CBFC4D149}"/>
          </ac:spMkLst>
        </pc:spChg>
        <pc:spChg chg="add mod">
          <ac:chgData name="Jang, Carey" userId="5dcdf613-9329-442e-aaa9-13ddf77a7abf" providerId="ADAL" clId="{87BCF4E7-A24B-4961-8B11-001962BE6FA6}" dt="2021-05-18T20:29:30.905" v="16" actId="207"/>
          <ac:spMkLst>
            <pc:docMk/>
            <pc:sldMk cId="2884585710" sldId="1387"/>
            <ac:spMk id="32" creationId="{927FB17A-4948-4C08-8E77-F3695B4CF564}"/>
          </ac:spMkLst>
        </pc:spChg>
        <pc:spChg chg="mod">
          <ac:chgData name="Jang, Carey" userId="5dcdf613-9329-442e-aaa9-13ddf77a7abf" providerId="ADAL" clId="{87BCF4E7-A24B-4961-8B11-001962BE6FA6}" dt="2021-05-18T20:29:07.873" v="15" actId="20577"/>
          <ac:spMkLst>
            <pc:docMk/>
            <pc:sldMk cId="2884585710" sldId="1387"/>
            <ac:spMk id="34" creationId="{A4706AFB-A006-4DA7-B35E-2C4CFB359EE8}"/>
          </ac:spMkLst>
        </pc:spChg>
      </pc:sldChg>
      <pc:sldChg chg="add">
        <pc:chgData name="Jang, Carey" userId="5dcdf613-9329-442e-aaa9-13ddf77a7abf" providerId="ADAL" clId="{87BCF4E7-A24B-4961-8B11-001962BE6FA6}" dt="2021-05-18T20:31:00.555" v="17"/>
        <pc:sldMkLst>
          <pc:docMk/>
          <pc:sldMk cId="2734036641" sldId="139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sepa-my.sharepoint.com/personal/jang_carey_epa_gov/Documents/Documents/Carey/2_NEXUS/NEXUS_briefing_2021/Proximity_Example_Table_chart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sepa-my.sharepoint.com/personal/jang_carey_epa_gov/Documents/Documents/Carey/2_NEXUS/NEXUS_briefing_2021/Proximity_Example_Table_chart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7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700" dirty="0"/>
              <a:t>MP Risk and EJ Analysis for Selected Facility/Sector Group</a:t>
            </a:r>
          </a:p>
        </c:rich>
      </c:tx>
      <c:layout>
        <c:manualLayout>
          <c:xMode val="edge"/>
          <c:yMode val="edge"/>
          <c:x val="0.15003697874637112"/>
          <c:y val="2.74947617427349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826234294178913E-2"/>
          <c:y val="0.11314319691551653"/>
          <c:w val="0.90653883393835555"/>
          <c:h val="0.70115150029780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PM Risk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Sheet1!$C$3:$C$8</c:f>
              <c:numCache>
                <c:formatCode>0%</c:formatCode>
                <c:ptCount val="6"/>
                <c:pt idx="0">
                  <c:v>0.85</c:v>
                </c:pt>
                <c:pt idx="1">
                  <c:v>0.75</c:v>
                </c:pt>
                <c:pt idx="2">
                  <c:v>0.7</c:v>
                </c:pt>
                <c:pt idx="3">
                  <c:v>0.6</c:v>
                </c:pt>
                <c:pt idx="4">
                  <c:v>0.5</c:v>
                </c:pt>
                <c:pt idx="5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3-4933-B359-46EB1AAE0186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Air Toxic Risk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Sheet1!$D$3:$D$8</c:f>
              <c:numCache>
                <c:formatCode>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0.77</c:v>
                </c:pt>
                <c:pt idx="3">
                  <c:v>0.65</c:v>
                </c:pt>
                <c:pt idx="4">
                  <c:v>0.55000000000000004</c:v>
                </c:pt>
                <c:pt idx="5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E3-4933-B359-46EB1AAE0186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EJ Index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Sheet1!$E$3:$E$8</c:f>
              <c:numCache>
                <c:formatCode>0%</c:formatCode>
                <c:ptCount val="6"/>
                <c:pt idx="0">
                  <c:v>0.92</c:v>
                </c:pt>
                <c:pt idx="1">
                  <c:v>0.82</c:v>
                </c:pt>
                <c:pt idx="2">
                  <c:v>0.73</c:v>
                </c:pt>
                <c:pt idx="3">
                  <c:v>0.72</c:v>
                </c:pt>
                <c:pt idx="4">
                  <c:v>0.5</c:v>
                </c:pt>
                <c:pt idx="5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E3-4933-B359-46EB1AAE0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275679"/>
        <c:axId val="147635279"/>
      </c:barChart>
      <c:catAx>
        <c:axId val="149275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35279"/>
        <c:crosses val="autoZero"/>
        <c:auto val="1"/>
        <c:lblAlgn val="ctr"/>
        <c:lblOffset val="100"/>
        <c:noMultiLvlLbl val="0"/>
      </c:catAx>
      <c:valAx>
        <c:axId val="14763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7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271501221602463"/>
          <c:y val="0.1463248127235077"/>
          <c:w val="0.46374187544752377"/>
          <c:h val="5.19192408018284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6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MP</a:t>
            </a:r>
            <a:r>
              <a:rPr lang="en-US" b="1" baseline="0" dirty="0"/>
              <a:t> Risk and EJ Analysis for Selected Facility and its Sector Group</a:t>
            </a:r>
            <a:endParaRPr lang="en-US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826234294178913E-2"/>
          <c:y val="0.11314319691551653"/>
          <c:w val="0.90653883393835555"/>
          <c:h val="0.70115150029780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PM Risk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Sheet1!$C$3:$C$8</c:f>
              <c:numCache>
                <c:formatCode>0%</c:formatCode>
                <c:ptCount val="6"/>
                <c:pt idx="0">
                  <c:v>0.85</c:v>
                </c:pt>
                <c:pt idx="1">
                  <c:v>0.75</c:v>
                </c:pt>
                <c:pt idx="2">
                  <c:v>0.7</c:v>
                </c:pt>
                <c:pt idx="3">
                  <c:v>0.6</c:v>
                </c:pt>
                <c:pt idx="4">
                  <c:v>0.5</c:v>
                </c:pt>
                <c:pt idx="5">
                  <c:v>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8-4299-B7F2-4BD99EFC842E}"/>
            </c:ext>
          </c:extLst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Air Toxic Risk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Sheet1!$D$3:$D$8</c:f>
              <c:numCache>
                <c:formatCode>0%</c:formatCode>
                <c:ptCount val="6"/>
                <c:pt idx="0">
                  <c:v>0.95</c:v>
                </c:pt>
                <c:pt idx="1">
                  <c:v>0.85</c:v>
                </c:pt>
                <c:pt idx="2">
                  <c:v>0.77</c:v>
                </c:pt>
                <c:pt idx="3">
                  <c:v>0.65</c:v>
                </c:pt>
                <c:pt idx="4">
                  <c:v>0.55000000000000004</c:v>
                </c:pt>
                <c:pt idx="5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88-4299-B7F2-4BD99EFC842E}"/>
            </c:ext>
          </c:extLst>
        </c:ser>
        <c:ser>
          <c:idx val="2"/>
          <c:order val="2"/>
          <c:tx>
            <c:strRef>
              <c:f>Sheet1!$E$2</c:f>
              <c:strCache>
                <c:ptCount val="1"/>
                <c:pt idx="0">
                  <c:v>EJ Index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Sheet1!$B$3:$B$8</c:f>
              <c:strCache>
                <c:ptCount val="6"/>
                <c:pt idx="0">
                  <c:v>Within Radius of Facility</c:v>
                </c:pt>
                <c:pt idx="1">
                  <c:v>County Avg.</c:v>
                </c:pt>
                <c:pt idx="2">
                  <c:v>State  Avg.</c:v>
                </c:pt>
                <c:pt idx="3">
                  <c:v>EPA Region Avg.</c:v>
                </c:pt>
                <c:pt idx="4">
                  <c:v>Nation Avg.</c:v>
                </c:pt>
                <c:pt idx="5">
                  <c:v>Sector Group (within radius) National avg.</c:v>
                </c:pt>
              </c:strCache>
            </c:strRef>
          </c:cat>
          <c:val>
            <c:numRef>
              <c:f>Sheet1!$E$3:$E$8</c:f>
              <c:numCache>
                <c:formatCode>0%</c:formatCode>
                <c:ptCount val="6"/>
                <c:pt idx="0">
                  <c:v>0.92</c:v>
                </c:pt>
                <c:pt idx="1">
                  <c:v>0.82</c:v>
                </c:pt>
                <c:pt idx="2">
                  <c:v>0.73</c:v>
                </c:pt>
                <c:pt idx="3">
                  <c:v>0.72</c:v>
                </c:pt>
                <c:pt idx="4">
                  <c:v>0.5</c:v>
                </c:pt>
                <c:pt idx="5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88-4299-B7F2-4BD99EFC8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275679"/>
        <c:axId val="147635279"/>
      </c:barChart>
      <c:catAx>
        <c:axId val="149275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635279"/>
        <c:crosses val="autoZero"/>
        <c:auto val="1"/>
        <c:lblAlgn val="ctr"/>
        <c:lblOffset val="100"/>
        <c:noMultiLvlLbl val="0"/>
      </c:catAx>
      <c:valAx>
        <c:axId val="14763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7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82529390918673"/>
          <c:y val="0.12799494463073677"/>
          <c:w val="0.46374187544752377"/>
          <c:h val="5.19192408018284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0.83799</cdr:x>
      <cdr:y>0.18524</cdr:y>
    </cdr:from>
    <cdr:to>
      <cdr:x>0.83799</cdr:x>
      <cdr:y>0.81396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474DCD8-766A-477C-9AE2-2C541592EED8}"/>
            </a:ext>
          </a:extLst>
        </cdr:cNvPr>
        <cdr:cNvCxnSpPr/>
      </cdr:nvCxnSpPr>
      <cdr:spPr bwMode="auto">
        <a:xfrm xmlns:a="http://schemas.openxmlformats.org/drawingml/2006/main">
          <a:off x="2884793" y="513381"/>
          <a:ext cx="0" cy="1742458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0.81871</cdr:x>
      <cdr:y>0.18547</cdr:y>
    </cdr:from>
    <cdr:to>
      <cdr:x>0.81871</cdr:x>
      <cdr:y>0.81419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D474DCD8-766A-477C-9AE2-2C541592EED8}"/>
            </a:ext>
          </a:extLst>
        </cdr:cNvPr>
        <cdr:cNvCxnSpPr/>
      </cdr:nvCxnSpPr>
      <cdr:spPr bwMode="auto">
        <a:xfrm xmlns:a="http://schemas.openxmlformats.org/drawingml/2006/main">
          <a:off x="6364735" y="1041042"/>
          <a:ext cx="0" cy="3529040"/>
        </a:xfrm>
        <a:prstGeom xmlns:a="http://schemas.openxmlformats.org/drawingml/2006/main" prst="line">
          <a:avLst/>
        </a:prstGeom>
        <a:solidFill xmlns:a="http://schemas.openxmlformats.org/drawingml/2006/main">
          <a:schemeClr val="accent1"/>
        </a:solidFill>
        <a:ln xmlns:a="http://schemas.openxmlformats.org/drawingml/2006/main"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199DC5-E0E8-41DB-95ED-516A794133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7080F-ECBC-4A40-B667-F6C93C33CA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E5AED-C528-4CA2-A5F1-D8D673817344}" type="datetimeFigureOut">
              <a:rPr lang="en-US" smtClean="0"/>
              <a:t>2021-05-18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EE382-5C9D-4960-BB9C-0925524079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CBB360-5525-4E44-BC5B-6DB57C670D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16EA2-F6CE-498B-A1B6-BA5BBDD39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90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5B47F-577F-497A-AA60-BAA59A43D53C}" type="datetimeFigureOut">
              <a:rPr lang="en-US" smtClean="0"/>
              <a:t>2021-05-18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85932F-FBD6-4440-AC0F-3B3D67F5C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85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941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151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94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504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2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A5E68-CF20-49C0-9291-AF159256951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60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2033587"/>
            <a:ext cx="12192000" cy="16637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00131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-1"/>
            <a:ext cx="12192000" cy="764705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1440"/>
            <a:ext cx="10972800" cy="66910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980728"/>
            <a:ext cx="10972800" cy="5616624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7267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07468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48526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5619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41017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21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91442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87086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4970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71439"/>
            <a:ext cx="2743200" cy="60547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71439"/>
            <a:ext cx="8026400" cy="60547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771417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71439"/>
            <a:ext cx="10972800" cy="605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5851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2033587"/>
            <a:ext cx="12192000" cy="16637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484239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-1"/>
            <a:ext cx="12192000" cy="764705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1442"/>
            <a:ext cx="10972800" cy="66910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980728"/>
            <a:ext cx="10972800" cy="5616624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65475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77810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800219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523856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96342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405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042419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235649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454910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71441"/>
            <a:ext cx="2743200" cy="60547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71441"/>
            <a:ext cx="8026400" cy="60547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57159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71441"/>
            <a:ext cx="10972800" cy="605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6711797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28DF711E-A957-4C9A-872B-537E488B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"/>
            <a:ext cx="10515600" cy="518529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88325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28DF711E-A957-4C9A-872B-537E488B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"/>
            <a:ext cx="10515600" cy="518529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645649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28DF711E-A957-4C9A-872B-537E488B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"/>
            <a:ext cx="10515600" cy="518529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901419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370241" y="6453339"/>
            <a:ext cx="1261931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7714389" y="6453339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1650828" y="6453339"/>
            <a:ext cx="493845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glow rad="685800">
                    <a:srgbClr val="FFFF99">
                      <a:alpha val="40000"/>
                    </a:srgbClr>
                  </a:glow>
                </a:effectLst>
              </a:defRPr>
            </a:lvl1pPr>
          </a:lstStyle>
          <a:p>
            <a:fld id="{03A847EA-A0F8-42E4-AF47-D5B896815B8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44624"/>
            <a:ext cx="10972800" cy="1143000"/>
          </a:xfrm>
        </p:spPr>
        <p:txBody>
          <a:bodyPr>
            <a:normAutofit/>
          </a:bodyPr>
          <a:lstStyle>
            <a:lvl1pPr>
              <a:defRPr sz="4000" b="1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Arial Unicode MS" pitchFamily="34" charset="-122"/>
                <a:cs typeface="Arial" pitchFamily="34" charset="0"/>
              </a:defRPr>
            </a:lvl1pPr>
          </a:lstStyle>
          <a:p>
            <a:r>
              <a:rPr lang="en-US" altLang="zh-CN" dirty="0"/>
              <a:t>Click here to edit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3499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28DF711E-A957-4C9A-872B-537E488B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"/>
            <a:ext cx="10515600" cy="518529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17276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>
            <a:extLst>
              <a:ext uri="{FF2B5EF4-FFF2-40B4-BE49-F238E27FC236}">
                <a16:creationId xmlns:a16="http://schemas.microsoft.com/office/drawing/2014/main" id="{28DF711E-A957-4C9A-872B-537E488B7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47"/>
            <a:ext cx="10515600" cy="518529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686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0" y="-1"/>
            <a:ext cx="12192000" cy="13680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71439"/>
            <a:ext cx="109728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57740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769C458A-EF38-4471-81F0-59810A9BD5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-1"/>
            <a:ext cx="12192000" cy="764705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71441"/>
            <a:ext cx="10972800" cy="66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205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925630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chart" Target="../charts/chart1.xml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C8F30A5-EF9F-4152-AE99-4D3DF807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38" y="80426"/>
            <a:ext cx="11731105" cy="644880"/>
          </a:xfrm>
        </p:spPr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Developing Screening Capabilities for </a:t>
            </a:r>
            <a:br>
              <a:rPr lang="en-US" altLang="zh-C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“Proximity &amp; Spatial Analysis for MP Risks &amp; EJ”</a:t>
            </a:r>
            <a:endParaRPr lang="zh-CN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16E742-7434-490B-926C-0123DB6CA58C}"/>
              </a:ext>
            </a:extLst>
          </p:cNvPr>
          <p:cNvSpPr txBox="1">
            <a:spLocks/>
          </p:cNvSpPr>
          <p:nvPr/>
        </p:nvSpPr>
        <p:spPr>
          <a:xfrm>
            <a:off x="10008854" y="641649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微软雅黑"/>
              </a:rPr>
              <a:pPr algn="r">
                <a:defRPr/>
              </a:pPr>
              <a:t>1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微软雅黑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C8480B-8B8A-44ED-99CE-490A552FD5B2}"/>
              </a:ext>
            </a:extLst>
          </p:cNvPr>
          <p:cNvGrpSpPr/>
          <p:nvPr/>
        </p:nvGrpSpPr>
        <p:grpSpPr>
          <a:xfrm>
            <a:off x="206140" y="3224985"/>
            <a:ext cx="4683507" cy="3474631"/>
            <a:chOff x="1524000" y="874033"/>
            <a:chExt cx="9178287" cy="579257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81BC56-9C4C-4474-A57E-160FA667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0" y="874033"/>
              <a:ext cx="9178287" cy="5792578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BD250C7-45A5-4B80-AB9B-FC1AC1CAF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10691" y="2639830"/>
              <a:ext cx="3675599" cy="26025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6CA807-5A5C-4924-8034-68827C5BB9B1}"/>
                </a:ext>
              </a:extLst>
            </p:cNvPr>
            <p:cNvCxnSpPr/>
            <p:nvPr/>
          </p:nvCxnSpPr>
          <p:spPr bwMode="auto">
            <a:xfrm>
              <a:off x="2718627" y="5930811"/>
              <a:ext cx="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52F0FCA-4207-4B16-9B48-8A3118377D63}"/>
                </a:ext>
              </a:extLst>
            </p:cNvPr>
            <p:cNvSpPr/>
            <p:nvPr/>
          </p:nvSpPr>
          <p:spPr bwMode="auto">
            <a:xfrm>
              <a:off x="2202839" y="2210671"/>
              <a:ext cx="2077018" cy="1675529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1D6380-9E7E-4871-8935-9D308B7AF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5277"/>
            <a:stretch/>
          </p:blipFill>
          <p:spPr>
            <a:xfrm>
              <a:off x="3258024" y="4275562"/>
              <a:ext cx="6106000" cy="19468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A7E780-77F9-4181-B85B-A26333CEB478}"/>
                </a:ext>
              </a:extLst>
            </p:cNvPr>
            <p:cNvSpPr/>
            <p:nvPr/>
          </p:nvSpPr>
          <p:spPr>
            <a:xfrm>
              <a:off x="3244701" y="4955916"/>
              <a:ext cx="6088975" cy="5086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400" b="1" u="sng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Facility</a:t>
              </a:r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: American Synthesis Rubber Co., KY                 </a:t>
              </a:r>
              <a:r>
                <a:rPr lang="en-US" sz="400" b="1" u="sng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Sector group</a:t>
              </a:r>
              <a:r>
                <a:rPr lang="en-US" sz="400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: Polymers and Resins Production</a:t>
              </a:r>
              <a:endParaRPr lang="en-US" sz="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defTabSz="914400"/>
              <a:r>
                <a:rPr lang="en-US" sz="1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                                                                                           </a:t>
              </a:r>
            </a:p>
            <a:p>
              <a:pPr defTabSz="914400"/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			             [</a:t>
              </a:r>
              <a:r>
                <a:rPr lang="en-US" sz="7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x     </a:t>
              </a:r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Display national map for Sector group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1691BF3-5FA0-408F-A462-6B98FC7160B6}"/>
                </a:ext>
              </a:extLst>
            </p:cNvPr>
            <p:cNvSpPr/>
            <p:nvPr/>
          </p:nvSpPr>
          <p:spPr bwMode="auto">
            <a:xfrm>
              <a:off x="3230592" y="5452967"/>
              <a:ext cx="6106000" cy="1136885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DB7AB7-225C-4AE1-B1B9-2B1069CAA46E}"/>
                </a:ext>
              </a:extLst>
            </p:cNvPr>
            <p:cNvSpPr/>
            <p:nvPr/>
          </p:nvSpPr>
          <p:spPr>
            <a:xfrm>
              <a:off x="4279859" y="6104166"/>
              <a:ext cx="1904264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Create Table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684A689-EAF8-4ED7-B733-7717143C2A70}"/>
                </a:ext>
              </a:extLst>
            </p:cNvPr>
            <p:cNvSpPr/>
            <p:nvPr/>
          </p:nvSpPr>
          <p:spPr>
            <a:xfrm>
              <a:off x="6398804" y="6096958"/>
              <a:ext cx="1821428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Create Plot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20978B-1ABA-4B95-8BB1-F4DE170A2154}"/>
                </a:ext>
              </a:extLst>
            </p:cNvPr>
            <p:cNvSpPr/>
            <p:nvPr/>
          </p:nvSpPr>
          <p:spPr>
            <a:xfrm>
              <a:off x="3239737" y="4269740"/>
              <a:ext cx="6121998" cy="346829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7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and Spatial Analysis for MP Risks and EJ  </a:t>
              </a:r>
              <a:r>
                <a:rPr lang="en-US" sz="9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 </a:t>
              </a:r>
              <a:r>
                <a:rPr lang="en-US" sz="7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en-US" sz="7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878FB0-0D10-418A-92F6-2C4EE4AE07A5}"/>
                </a:ext>
              </a:extLst>
            </p:cNvPr>
            <p:cNvSpPr/>
            <p:nvPr/>
          </p:nvSpPr>
          <p:spPr>
            <a:xfrm>
              <a:off x="3215654" y="4647328"/>
              <a:ext cx="1717797" cy="277464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Analysis</a:t>
              </a:r>
              <a:endParaRPr lang="en-US" sz="6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3DA572-D8D5-4AED-9EE8-BA1804907FB0}"/>
                </a:ext>
              </a:extLst>
            </p:cNvPr>
            <p:cNvSpPr/>
            <p:nvPr/>
          </p:nvSpPr>
          <p:spPr>
            <a:xfrm>
              <a:off x="6375000" y="4675211"/>
              <a:ext cx="1190728" cy="254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914400"/>
              <a:endParaRPr lang="en-US" sz="5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109F5D3-21DA-4064-A5FF-BA0BCF919567}"/>
                </a:ext>
              </a:extLst>
            </p:cNvPr>
            <p:cNvGrpSpPr/>
            <p:nvPr/>
          </p:nvGrpSpPr>
          <p:grpSpPr>
            <a:xfrm>
              <a:off x="6304383" y="5633804"/>
              <a:ext cx="1564787" cy="293775"/>
              <a:chOff x="4667038" y="4938031"/>
              <a:chExt cx="1564787" cy="293775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BF9F624-84B4-43D9-B118-0B28DF181BB9}"/>
                  </a:ext>
                </a:extLst>
              </p:cNvPr>
              <p:cNvSpPr/>
              <p:nvPr/>
            </p:nvSpPr>
            <p:spPr>
              <a:xfrm flipH="1">
                <a:off x="4667038" y="4970872"/>
                <a:ext cx="394817" cy="2543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500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en-US" sz="5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7629572-0C1D-4789-8A79-9741A1D6CD0F}"/>
                  </a:ext>
                </a:extLst>
              </p:cNvPr>
              <p:cNvGrpSpPr/>
              <p:nvPr/>
            </p:nvGrpSpPr>
            <p:grpSpPr>
              <a:xfrm>
                <a:off x="4761458" y="4938031"/>
                <a:ext cx="1170432" cy="114009"/>
                <a:chOff x="4807178" y="4892311"/>
                <a:chExt cx="1170432" cy="114009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B448E1AA-A400-4FDB-B625-66B0EC2708F3}"/>
                    </a:ext>
                  </a:extLst>
                </p:cNvPr>
                <p:cNvCxnSpPr/>
                <p:nvPr/>
              </p:nvCxnSpPr>
              <p:spPr bwMode="auto">
                <a:xfrm>
                  <a:off x="4807178" y="4941727"/>
                  <a:ext cx="1170432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112CEC0-27BB-4224-97B3-69A2BFAD3CDA}"/>
                    </a:ext>
                  </a:extLst>
                </p:cNvPr>
                <p:cNvSpPr/>
                <p:nvPr/>
              </p:nvSpPr>
              <p:spPr bwMode="auto">
                <a:xfrm>
                  <a:off x="5043680" y="4892311"/>
                  <a:ext cx="45719" cy="114009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endParaRPr lang="en-US" sz="900">
                    <a:solidFill>
                      <a:srgbClr val="FF3300"/>
                    </a:solidFill>
                    <a:latin typeface="Arial" charset="0"/>
                    <a:ea typeface="宋体" pitchFamily="2" charset="-122"/>
                  </a:endParaRP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F7E70A6-CB09-4D14-8979-0F08697C23AE}"/>
                  </a:ext>
                </a:extLst>
              </p:cNvPr>
              <p:cNvSpPr/>
              <p:nvPr/>
            </p:nvSpPr>
            <p:spPr>
              <a:xfrm>
                <a:off x="5639158" y="4977465"/>
                <a:ext cx="592667" cy="254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500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50km</a:t>
                </a:r>
                <a:endParaRPr lang="en-US" sz="5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6DC3706-C353-463B-946A-AC7515AABABE}"/>
                </a:ext>
              </a:extLst>
            </p:cNvPr>
            <p:cNvSpPr/>
            <p:nvPr/>
          </p:nvSpPr>
          <p:spPr bwMode="auto">
            <a:xfrm>
              <a:off x="3224362" y="4636767"/>
              <a:ext cx="1725084" cy="30204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C015334-AC65-4D69-A681-78A922DB232F}"/>
                </a:ext>
              </a:extLst>
            </p:cNvPr>
            <p:cNvGrpSpPr/>
            <p:nvPr/>
          </p:nvGrpSpPr>
          <p:grpSpPr>
            <a:xfrm>
              <a:off x="4185364" y="5557128"/>
              <a:ext cx="2112958" cy="254342"/>
              <a:chOff x="2592858" y="4893966"/>
              <a:chExt cx="2112958" cy="254342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A7880E1-4595-4F15-832B-55E7F5DEF5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171" t="10854" r="72189" b="84137"/>
              <a:stretch/>
            </p:blipFill>
            <p:spPr>
              <a:xfrm>
                <a:off x="3129504" y="4918648"/>
                <a:ext cx="1576312" cy="21802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9285A6-1DC7-4F6D-850A-8E60F942BF82}"/>
                  </a:ext>
                </a:extLst>
              </p:cNvPr>
              <p:cNvSpPr/>
              <p:nvPr/>
            </p:nvSpPr>
            <p:spPr>
              <a:xfrm>
                <a:off x="2592858" y="4893966"/>
                <a:ext cx="1576312" cy="25434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914400"/>
                <a:r>
                  <a:rPr lang="en-US" sz="500" b="1" kern="100" dirty="0">
                    <a:solidFill>
                      <a:srgbClr val="000000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Radius of  Influence</a:t>
                </a:r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23AD2E8-B447-408B-B0A5-0C6F7EE0F760}"/>
                </a:ext>
              </a:extLst>
            </p:cNvPr>
            <p:cNvSpPr/>
            <p:nvPr/>
          </p:nvSpPr>
          <p:spPr bwMode="auto">
            <a:xfrm>
              <a:off x="9936480" y="3483864"/>
              <a:ext cx="722376" cy="265176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D36652-9C01-4B4B-B051-9238FE158AB7}"/>
                </a:ext>
              </a:extLst>
            </p:cNvPr>
            <p:cNvSpPr/>
            <p:nvPr/>
          </p:nvSpPr>
          <p:spPr bwMode="auto">
            <a:xfrm>
              <a:off x="6539323" y="5253184"/>
              <a:ext cx="201168" cy="168973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474655-35C0-4A1D-B93B-59DA2AC47F31}"/>
                </a:ext>
              </a:extLst>
            </p:cNvPr>
            <p:cNvSpPr/>
            <p:nvPr/>
          </p:nvSpPr>
          <p:spPr>
            <a:xfrm>
              <a:off x="4949447" y="4657269"/>
              <a:ext cx="1531170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Spatial Analysis</a:t>
              </a:r>
              <a:endParaRPr lang="en-US" sz="6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694CB9E-02B1-4A7F-97D6-2989DB2389DC}"/>
              </a:ext>
            </a:extLst>
          </p:cNvPr>
          <p:cNvCxnSpPr>
            <a:cxnSpLocks/>
          </p:cNvCxnSpPr>
          <p:nvPr/>
        </p:nvCxnSpPr>
        <p:spPr bwMode="auto">
          <a:xfrm flipH="1">
            <a:off x="4908142" y="2461462"/>
            <a:ext cx="1462991" cy="864796"/>
          </a:xfrm>
          <a:prstGeom prst="straightConnector1">
            <a:avLst/>
          </a:prstGeom>
          <a:ln w="28575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69F4B00-D01A-4CCB-A96A-0F769E562D7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926845" y="4962301"/>
            <a:ext cx="1169155" cy="507614"/>
          </a:xfrm>
          <a:prstGeom prst="straightConnector1">
            <a:avLst/>
          </a:prstGeom>
          <a:ln w="28575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B0F6BD27-2562-4FC4-A512-BD05F7843F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636" y="793696"/>
            <a:ext cx="4985453" cy="29873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B0A05A3E-8C29-4C96-969A-03F196D2B21B}"/>
              </a:ext>
            </a:extLst>
          </p:cNvPr>
          <p:cNvSpPr/>
          <p:nvPr/>
        </p:nvSpPr>
        <p:spPr bwMode="auto">
          <a:xfrm>
            <a:off x="8361542" y="1430190"/>
            <a:ext cx="1784621" cy="1496761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 sz="800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708C3EE-1318-48E7-925E-F7E236A2B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4432" y="928774"/>
            <a:ext cx="1024958" cy="137548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3B757B0E-E5F0-44D1-8A8E-E28BE20BC171}"/>
              </a:ext>
            </a:extLst>
          </p:cNvPr>
          <p:cNvGrpSpPr/>
          <p:nvPr/>
        </p:nvGrpSpPr>
        <p:grpSpPr>
          <a:xfrm>
            <a:off x="9138291" y="2069670"/>
            <a:ext cx="238402" cy="234584"/>
            <a:chOff x="5461807" y="2841435"/>
            <a:chExt cx="537827" cy="537827"/>
          </a:xfrm>
        </p:grpSpPr>
        <p:pic>
          <p:nvPicPr>
            <p:cNvPr id="84" name="Graphic 83" descr="Water">
              <a:extLst>
                <a:ext uri="{FF2B5EF4-FFF2-40B4-BE49-F238E27FC236}">
                  <a16:creationId xmlns:a16="http://schemas.microsoft.com/office/drawing/2014/main" id="{1CC108E6-1158-43C7-8D07-3EE0EC3CE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5461807" y="2841435"/>
              <a:ext cx="537827" cy="537827"/>
            </a:xfrm>
            <a:prstGeom prst="rect">
              <a:avLst/>
            </a:prstGeom>
          </p:spPr>
        </p:pic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50A88D1-B1E3-47EA-945C-EE9930727B78}"/>
                </a:ext>
              </a:extLst>
            </p:cNvPr>
            <p:cNvSpPr/>
            <p:nvPr/>
          </p:nvSpPr>
          <p:spPr bwMode="auto">
            <a:xfrm>
              <a:off x="5687492" y="2989822"/>
              <a:ext cx="83472" cy="87267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 dirty="0">
                <a:ln>
                  <a:solidFill>
                    <a:srgbClr val="000000"/>
                  </a:solidFill>
                </a:ln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638D8EF-571B-4BFD-A7E0-22CDE45CE00A}"/>
              </a:ext>
            </a:extLst>
          </p:cNvPr>
          <p:cNvGrpSpPr/>
          <p:nvPr/>
        </p:nvGrpSpPr>
        <p:grpSpPr>
          <a:xfrm>
            <a:off x="8019376" y="3120363"/>
            <a:ext cx="3439808" cy="638062"/>
            <a:chOff x="7631076" y="3154561"/>
            <a:chExt cx="3439808" cy="63806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23D68A2-2F28-44CE-A335-802F19CEA045}"/>
                </a:ext>
              </a:extLst>
            </p:cNvPr>
            <p:cNvSpPr/>
            <p:nvPr/>
          </p:nvSpPr>
          <p:spPr bwMode="auto">
            <a:xfrm>
              <a:off x="8649165" y="3347584"/>
              <a:ext cx="780981" cy="154054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B6ECF036-564E-4FEA-A4AA-EEB9CCC3A4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73028"/>
            <a:stretch/>
          </p:blipFill>
          <p:spPr>
            <a:xfrm>
              <a:off x="7646460" y="3154561"/>
              <a:ext cx="3424424" cy="62744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8674A77-FBEF-466E-B5EF-5F5929010E7E}"/>
                </a:ext>
              </a:extLst>
            </p:cNvPr>
            <p:cNvSpPr/>
            <p:nvPr/>
          </p:nvSpPr>
          <p:spPr bwMode="auto">
            <a:xfrm flipV="1">
              <a:off x="7631076" y="3759317"/>
              <a:ext cx="3424424" cy="24432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2300406-77AE-4C21-B291-668A40D8781D}"/>
                </a:ext>
              </a:extLst>
            </p:cNvPr>
            <p:cNvSpPr/>
            <p:nvPr/>
          </p:nvSpPr>
          <p:spPr>
            <a:xfrm>
              <a:off x="7636204" y="3169381"/>
              <a:ext cx="3433396" cy="215444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8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and Spatial Analysis for MP Risk and EJ</a:t>
              </a:r>
              <a:endParaRPr lang="en-US" sz="8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ADD6452-1F1A-410E-B456-CC766F86340C}"/>
                </a:ext>
              </a:extLst>
            </p:cNvPr>
            <p:cNvSpPr/>
            <p:nvPr/>
          </p:nvSpPr>
          <p:spPr bwMode="auto">
            <a:xfrm>
              <a:off x="8004207" y="3661053"/>
              <a:ext cx="453712" cy="111856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DDC5776-54ED-4B49-9ECA-0585EAC72E2C}"/>
                </a:ext>
              </a:extLst>
            </p:cNvPr>
            <p:cNvSpPr/>
            <p:nvPr/>
          </p:nvSpPr>
          <p:spPr bwMode="auto">
            <a:xfrm>
              <a:off x="8778397" y="3692081"/>
              <a:ext cx="538564" cy="8479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8E51B28-9941-44EA-88F5-1BCACDC50A60}"/>
                </a:ext>
              </a:extLst>
            </p:cNvPr>
            <p:cNvSpPr/>
            <p:nvPr/>
          </p:nvSpPr>
          <p:spPr bwMode="auto">
            <a:xfrm>
              <a:off x="9358395" y="3406601"/>
              <a:ext cx="1676307" cy="36223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B0C9B41-EAEC-4456-9BA5-677AE343D568}"/>
                </a:ext>
              </a:extLst>
            </p:cNvPr>
            <p:cNvSpPr/>
            <p:nvPr/>
          </p:nvSpPr>
          <p:spPr>
            <a:xfrm>
              <a:off x="7651757" y="3349389"/>
              <a:ext cx="988952" cy="169277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5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Analysis</a:t>
              </a:r>
              <a:endParaRPr lang="en-US" sz="5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E15A2EB-2DCE-4F59-97FC-0C91BCDF85C5}"/>
                </a:ext>
              </a:extLst>
            </p:cNvPr>
            <p:cNvSpPr/>
            <p:nvPr/>
          </p:nvSpPr>
          <p:spPr>
            <a:xfrm>
              <a:off x="9445531" y="3352478"/>
              <a:ext cx="667794" cy="1775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endParaRPr lang="en-US" sz="4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2DB36BE-B1F3-4C54-A411-FE74D408BD4D}"/>
                </a:ext>
              </a:extLst>
            </p:cNvPr>
            <p:cNvSpPr/>
            <p:nvPr/>
          </p:nvSpPr>
          <p:spPr bwMode="auto">
            <a:xfrm>
              <a:off x="7661166" y="3510233"/>
              <a:ext cx="1768980" cy="271772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8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B0AD4BB-B088-4966-BCCF-6A2BD53510D8}"/>
                </a:ext>
              </a:extLst>
            </p:cNvPr>
            <p:cNvSpPr txBox="1"/>
            <p:nvPr/>
          </p:nvSpPr>
          <p:spPr>
            <a:xfrm>
              <a:off x="9138177" y="3514811"/>
              <a:ext cx="778860" cy="2137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en-US" sz="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EJ Indicator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06A20DC-20C0-4680-95CC-60748E78730D}"/>
                </a:ext>
              </a:extLst>
            </p:cNvPr>
            <p:cNvSpPr txBox="1"/>
            <p:nvPr/>
          </p:nvSpPr>
          <p:spPr>
            <a:xfrm>
              <a:off x="7914943" y="3564046"/>
              <a:ext cx="481606" cy="1692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5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MP Risk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CA08BD3-E3D4-4775-AB4B-D36CB201C427}"/>
                </a:ext>
              </a:extLst>
            </p:cNvPr>
            <p:cNvSpPr/>
            <p:nvPr/>
          </p:nvSpPr>
          <p:spPr>
            <a:xfrm>
              <a:off x="9823772" y="3546402"/>
              <a:ext cx="392508" cy="24622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Minority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032ED2E-65E0-4C19-BAD9-AA82BBFD98A5}"/>
                </a:ext>
              </a:extLst>
            </p:cNvPr>
            <p:cNvSpPr/>
            <p:nvPr/>
          </p:nvSpPr>
          <p:spPr>
            <a:xfrm>
              <a:off x="8397832" y="3565806"/>
              <a:ext cx="490050" cy="16927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Air Toxics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CEBEABC-3314-41DA-97F6-F618E0E8A66E}"/>
                </a:ext>
              </a:extLst>
            </p:cNvPr>
            <p:cNvSpPr/>
            <p:nvPr/>
          </p:nvSpPr>
          <p:spPr>
            <a:xfrm>
              <a:off x="8645368" y="3348804"/>
              <a:ext cx="784778" cy="16927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5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Spatial Analysis</a:t>
              </a:r>
              <a:endParaRPr lang="en-US" sz="5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848B441-ADC5-4DAE-92D3-8D38BED8C3F1}"/>
              </a:ext>
            </a:extLst>
          </p:cNvPr>
          <p:cNvGrpSpPr/>
          <p:nvPr/>
        </p:nvGrpSpPr>
        <p:grpSpPr>
          <a:xfrm>
            <a:off x="6504818" y="1819028"/>
            <a:ext cx="970656" cy="2167851"/>
            <a:chOff x="1155630" y="826147"/>
            <a:chExt cx="1795365" cy="5096142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52A273B-3BBD-469F-9A5B-5C5D1EE3FD25}"/>
                </a:ext>
              </a:extLst>
            </p:cNvPr>
            <p:cNvGrpSpPr/>
            <p:nvPr/>
          </p:nvGrpSpPr>
          <p:grpSpPr>
            <a:xfrm>
              <a:off x="1165152" y="826147"/>
              <a:ext cx="1785843" cy="3773904"/>
              <a:chOff x="211229" y="2168020"/>
              <a:chExt cx="1785843" cy="3773904"/>
            </a:xfrm>
          </p:grpSpPr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6CD6D892-DC76-4412-8ECE-DEEF67CC50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9999" t="44360" r="50471" b="1"/>
              <a:stretch/>
            </p:blipFill>
            <p:spPr>
              <a:xfrm>
                <a:off x="211229" y="2186308"/>
                <a:ext cx="1785842" cy="375561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C3227B24-DA61-4A85-A43E-8A28F0C40F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9998" t="48194" r="60714" b="36905"/>
              <a:stretch/>
            </p:blipFill>
            <p:spPr>
              <a:xfrm>
                <a:off x="335250" y="3844626"/>
                <a:ext cx="849322" cy="107795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A23568E3-90F0-4905-8CAA-79403CDD1671}"/>
                  </a:ext>
                </a:extLst>
              </p:cNvPr>
              <p:cNvSpPr/>
              <p:nvPr/>
            </p:nvSpPr>
            <p:spPr>
              <a:xfrm>
                <a:off x="335249" y="3497366"/>
                <a:ext cx="1432678" cy="4702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Climate Risks</a:t>
                </a:r>
                <a:endParaRPr lang="en-US" sz="7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A41E9E6-F0D3-4465-9E1E-2B54B17E777E}"/>
                  </a:ext>
                </a:extLst>
              </p:cNvPr>
              <p:cNvSpPr/>
              <p:nvPr/>
            </p:nvSpPr>
            <p:spPr>
              <a:xfrm>
                <a:off x="303818" y="2168020"/>
                <a:ext cx="1186585" cy="4702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Air Quality</a:t>
                </a:r>
                <a:endParaRPr lang="en-US" sz="7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AA40319-62A7-4E8E-B20F-FFB3D5153AE5}"/>
                  </a:ext>
                </a:extLst>
              </p:cNvPr>
              <p:cNvSpPr/>
              <p:nvPr/>
            </p:nvSpPr>
            <p:spPr>
              <a:xfrm>
                <a:off x="544420" y="2551670"/>
                <a:ext cx="1452651" cy="94057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PM2.5 risk</a:t>
                </a:r>
              </a:p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O3 risk</a:t>
                </a:r>
              </a:p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Air Toxics risk</a:t>
                </a:r>
              </a:p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Cancer risk</a:t>
                </a:r>
              </a:p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Non-Cancer risk</a:t>
                </a:r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988F9BE-7C5F-4A95-B15E-FDCB6F1410B5}"/>
                  </a:ext>
                </a:extLst>
              </p:cNvPr>
              <p:cNvSpPr/>
              <p:nvPr/>
            </p:nvSpPr>
            <p:spPr>
              <a:xfrm>
                <a:off x="668442" y="3899490"/>
                <a:ext cx="1328630" cy="12661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Flood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Fire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Sea Level Rise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Heat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Disease</a:t>
                </a:r>
              </a:p>
              <a:p>
                <a:pPr defTabSz="914400"/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5AFE888-CF99-4518-9E30-51C56206428F}"/>
                  </a:ext>
                </a:extLst>
              </p:cNvPr>
              <p:cNvSpPr/>
              <p:nvPr/>
            </p:nvSpPr>
            <p:spPr>
              <a:xfrm>
                <a:off x="298673" y="4932557"/>
                <a:ext cx="1661821" cy="5788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 </a:t>
                </a:r>
              </a:p>
              <a:p>
                <a:pPr defTabSz="914400"/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525F7CA-23E9-4AA8-B02A-0039D90BCB34}"/>
                </a:ext>
              </a:extLst>
            </p:cNvPr>
            <p:cNvGrpSpPr/>
            <p:nvPr/>
          </p:nvGrpSpPr>
          <p:grpSpPr>
            <a:xfrm>
              <a:off x="1155630" y="2148385"/>
              <a:ext cx="1785843" cy="3773904"/>
              <a:chOff x="211229" y="2168020"/>
              <a:chExt cx="1785843" cy="3773904"/>
            </a:xfrm>
          </p:grpSpPr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457C7C7C-8E2A-4790-86BB-E2AD51FE66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9999" t="44360" r="50471" b="1"/>
              <a:stretch/>
            </p:blipFill>
            <p:spPr>
              <a:xfrm>
                <a:off x="211229" y="2186308"/>
                <a:ext cx="1785842" cy="375561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05B32CA1-7734-417D-9248-0B62294007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9998" t="48194" r="60714" b="36905"/>
              <a:stretch/>
            </p:blipFill>
            <p:spPr>
              <a:xfrm>
                <a:off x="335250" y="3844626"/>
                <a:ext cx="849322" cy="107795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52A7542E-966E-4D52-8082-86CA3F6B0EB4}"/>
                  </a:ext>
                </a:extLst>
              </p:cNvPr>
              <p:cNvSpPr/>
              <p:nvPr/>
            </p:nvSpPr>
            <p:spPr>
              <a:xfrm>
                <a:off x="335249" y="3497366"/>
                <a:ext cx="1432678" cy="4702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Climate Risks</a:t>
                </a:r>
                <a:endParaRPr lang="en-US" sz="7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A5C52619-01A4-425E-8B4D-D4CD0B81E90C}"/>
                  </a:ext>
                </a:extLst>
              </p:cNvPr>
              <p:cNvSpPr/>
              <p:nvPr/>
            </p:nvSpPr>
            <p:spPr>
              <a:xfrm>
                <a:off x="303818" y="2168020"/>
                <a:ext cx="1385239" cy="47028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7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EJ Indicators</a:t>
                </a:r>
                <a:endParaRPr lang="en-US" sz="7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E00D2322-CB25-43C9-A2A5-D6D1AC8FAB58}"/>
                  </a:ext>
                </a:extLst>
              </p:cNvPr>
              <p:cNvSpPr/>
              <p:nvPr/>
            </p:nvSpPr>
            <p:spPr>
              <a:xfrm>
                <a:off x="544420" y="2492508"/>
                <a:ext cx="1452651" cy="10852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Population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Minority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Income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Education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Language</a:t>
                </a:r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2AF22975-AED6-4DFC-88EA-5A203282342C}"/>
                  </a:ext>
                </a:extLst>
              </p:cNvPr>
              <p:cNvSpPr/>
              <p:nvPr/>
            </p:nvSpPr>
            <p:spPr>
              <a:xfrm>
                <a:off x="668442" y="3899490"/>
                <a:ext cx="1328630" cy="12661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4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Flood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Fire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Sea Level Rise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Heat</a:t>
                </a:r>
              </a:p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Disease</a:t>
                </a:r>
              </a:p>
              <a:p>
                <a:pPr defTabSz="914400"/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24802345-30DC-47FD-AD2D-3E1E2F3A87BE}"/>
                  </a:ext>
                </a:extLst>
              </p:cNvPr>
              <p:cNvSpPr/>
              <p:nvPr/>
            </p:nvSpPr>
            <p:spPr>
              <a:xfrm>
                <a:off x="298673" y="4932557"/>
                <a:ext cx="1661821" cy="5788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5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 </a:t>
                </a:r>
              </a:p>
              <a:p>
                <a:pPr defTabSz="914400"/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103" name="Chart 102">
            <a:extLst>
              <a:ext uri="{FF2B5EF4-FFF2-40B4-BE49-F238E27FC236}">
                <a16:creationId xmlns:a16="http://schemas.microsoft.com/office/drawing/2014/main" id="{87501FA3-638D-4DEF-B682-32671A7930F9}"/>
              </a:ext>
            </a:extLst>
          </p:cNvPr>
          <p:cNvGraphicFramePr>
            <a:graphicFrameLocks/>
          </p:cNvGraphicFramePr>
          <p:nvPr/>
        </p:nvGraphicFramePr>
        <p:xfrm>
          <a:off x="6156284" y="4014876"/>
          <a:ext cx="3183211" cy="2637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22" name="Rectangle 121">
            <a:extLst>
              <a:ext uri="{FF2B5EF4-FFF2-40B4-BE49-F238E27FC236}">
                <a16:creationId xmlns:a16="http://schemas.microsoft.com/office/drawing/2014/main" id="{72A18E2E-EEB1-4AE4-9123-B70F0ABD2911}"/>
              </a:ext>
            </a:extLst>
          </p:cNvPr>
          <p:cNvSpPr/>
          <p:nvPr/>
        </p:nvSpPr>
        <p:spPr>
          <a:xfrm>
            <a:off x="523305" y="2518404"/>
            <a:ext cx="395492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Analysis</a:t>
            </a:r>
          </a:p>
          <a:p>
            <a:pPr algn="ctr"/>
            <a:r>
              <a:rPr lang="en-US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(Selected Facility or Monitoring Site) </a:t>
            </a:r>
            <a:endParaRPr lang="en-US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E3628FA-EF02-488F-89B9-CB37FBC31C92}"/>
              </a:ext>
            </a:extLst>
          </p:cNvPr>
          <p:cNvSpPr/>
          <p:nvPr/>
        </p:nvSpPr>
        <p:spPr>
          <a:xfrm>
            <a:off x="5338652" y="1727762"/>
            <a:ext cx="13099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Spatial </a:t>
            </a:r>
          </a:p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Analysis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454F3645-70DF-493E-B86D-A54E0A93686C}"/>
              </a:ext>
            </a:extLst>
          </p:cNvPr>
          <p:cNvSpPr/>
          <p:nvPr/>
        </p:nvSpPr>
        <p:spPr>
          <a:xfrm>
            <a:off x="4871427" y="5553760"/>
            <a:ext cx="14366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Graphical </a:t>
            </a:r>
          </a:p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&amp; Tabular </a:t>
            </a:r>
          </a:p>
          <a:p>
            <a:pPr algn="ctr"/>
            <a:r>
              <a:rPr lang="en-US" sz="2000" b="1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Analysis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6546A35-62A4-45AF-BB70-A77A78ED8501}"/>
              </a:ext>
            </a:extLst>
          </p:cNvPr>
          <p:cNvSpPr/>
          <p:nvPr/>
        </p:nvSpPr>
        <p:spPr>
          <a:xfrm>
            <a:off x="116223" y="884549"/>
            <a:ext cx="5030737" cy="16312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NEXUS now can be used to quickly identify top emitters of NOx, SO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PM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, and heavy-metal &amp; VOCs HAPs near EJ areas of concern; plan to develop proximity &amp; spatial analysis capabilities</a:t>
            </a:r>
          </a:p>
        </p:txBody>
      </p:sp>
      <p:graphicFrame>
        <p:nvGraphicFramePr>
          <p:cNvPr id="125" name="Table 124">
            <a:extLst>
              <a:ext uri="{FF2B5EF4-FFF2-40B4-BE49-F238E27FC236}">
                <a16:creationId xmlns:a16="http://schemas.microsoft.com/office/drawing/2014/main" id="{A0415CE9-DD1C-447C-BE99-00192BE19F6C}"/>
              </a:ext>
            </a:extLst>
          </p:cNvPr>
          <p:cNvGraphicFramePr>
            <a:graphicFrameLocks noGrp="1"/>
          </p:cNvGraphicFramePr>
          <p:nvPr/>
        </p:nvGraphicFramePr>
        <p:xfrm>
          <a:off x="9376693" y="3986879"/>
          <a:ext cx="2754148" cy="286454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755275">
                  <a:extLst>
                    <a:ext uri="{9D8B030D-6E8A-4147-A177-3AD203B41FA5}">
                      <a16:colId xmlns:a16="http://schemas.microsoft.com/office/drawing/2014/main" val="2613972110"/>
                    </a:ext>
                  </a:extLst>
                </a:gridCol>
                <a:gridCol w="218420">
                  <a:extLst>
                    <a:ext uri="{9D8B030D-6E8A-4147-A177-3AD203B41FA5}">
                      <a16:colId xmlns:a16="http://schemas.microsoft.com/office/drawing/2014/main" val="658344319"/>
                    </a:ext>
                  </a:extLst>
                </a:gridCol>
                <a:gridCol w="270764">
                  <a:extLst>
                    <a:ext uri="{9D8B030D-6E8A-4147-A177-3AD203B41FA5}">
                      <a16:colId xmlns:a16="http://schemas.microsoft.com/office/drawing/2014/main" val="596504611"/>
                    </a:ext>
                  </a:extLst>
                </a:gridCol>
                <a:gridCol w="244446">
                  <a:extLst>
                    <a:ext uri="{9D8B030D-6E8A-4147-A177-3AD203B41FA5}">
                      <a16:colId xmlns:a16="http://schemas.microsoft.com/office/drawing/2014/main" val="2399988612"/>
                    </a:ext>
                  </a:extLst>
                </a:gridCol>
                <a:gridCol w="61240">
                  <a:extLst>
                    <a:ext uri="{9D8B030D-6E8A-4147-A177-3AD203B41FA5}">
                      <a16:colId xmlns:a16="http://schemas.microsoft.com/office/drawing/2014/main" val="2352880402"/>
                    </a:ext>
                  </a:extLst>
                </a:gridCol>
                <a:gridCol w="228086">
                  <a:extLst>
                    <a:ext uri="{9D8B030D-6E8A-4147-A177-3AD203B41FA5}">
                      <a16:colId xmlns:a16="http://schemas.microsoft.com/office/drawing/2014/main" val="1717502889"/>
                    </a:ext>
                  </a:extLst>
                </a:gridCol>
                <a:gridCol w="328134">
                  <a:extLst>
                    <a:ext uri="{9D8B030D-6E8A-4147-A177-3AD203B41FA5}">
                      <a16:colId xmlns:a16="http://schemas.microsoft.com/office/drawing/2014/main" val="3218331231"/>
                    </a:ext>
                  </a:extLst>
                </a:gridCol>
                <a:gridCol w="288532">
                  <a:extLst>
                    <a:ext uri="{9D8B030D-6E8A-4147-A177-3AD203B41FA5}">
                      <a16:colId xmlns:a16="http://schemas.microsoft.com/office/drawing/2014/main" val="1449918557"/>
                    </a:ext>
                  </a:extLst>
                </a:gridCol>
                <a:gridCol w="359251">
                  <a:extLst>
                    <a:ext uri="{9D8B030D-6E8A-4147-A177-3AD203B41FA5}">
                      <a16:colId xmlns:a16="http://schemas.microsoft.com/office/drawing/2014/main" val="766921618"/>
                    </a:ext>
                  </a:extLst>
                </a:gridCol>
              </a:tblGrid>
              <a:tr h="512401">
                <a:tc gridSpan="5">
                  <a:txBody>
                    <a:bodyPr/>
                    <a:lstStyle/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u="sng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Facility</a:t>
                      </a:r>
                      <a:r>
                        <a:rPr lang="en-US" sz="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American Synthesis Rubber Co., Louisville, KY</a:t>
                      </a:r>
                    </a:p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u="sng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</a:t>
                      </a:r>
                      <a:r>
                        <a:rPr lang="en-US" sz="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Polymers and Resins Production</a:t>
                      </a:r>
                    </a:p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" b="1" u="sng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Risk Drivers</a:t>
                      </a:r>
                      <a:r>
                        <a:rPr lang="en-US" sz="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ETO, Formaldehyde (examples)</a:t>
                      </a:r>
                    </a:p>
                  </a:txBody>
                  <a:tcPr marL="35840" marR="35840" marT="9038" marB="903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Selected Options: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5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Radius of Impact</a:t>
                      </a: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10km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50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CBSAs</a:t>
                      </a: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25 (top MP risk ranking)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500" b="1" u="sng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Toxics Risk threshold</a:t>
                      </a:r>
                      <a:r>
                        <a:rPr lang="en-US" sz="5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10 (“x”-in-a million)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32966"/>
                  </a:ext>
                </a:extLst>
              </a:tr>
              <a:tr h="3572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Within Radius of Facility</a:t>
                      </a:r>
                      <a:endParaRPr lang="en-US" sz="5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   Avg.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   Avg.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 Region Avg.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          Avg.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 (within radius) National avg.</a:t>
                      </a:r>
                      <a:endParaRPr lang="en-US" sz="5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 (within radius) Top 25 CBSAs </a:t>
                      </a:r>
                      <a:endParaRPr lang="en-US" sz="5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extLst>
                  <a:ext uri="{0D108BD9-81ED-4DB2-BD59-A6C34878D82A}">
                    <a16:rowId xmlns:a16="http://schemas.microsoft.com/office/drawing/2014/main" val="80481039"/>
                  </a:ext>
                </a:extLst>
              </a:tr>
              <a:tr h="1232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total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317,xxx,xxx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43555090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PM2.5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(%tile)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561375175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Ozone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(%tile) 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138028524"/>
                  </a:ext>
                </a:extLst>
              </a:tr>
              <a:tr h="123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Toxics risk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Cancer risk (%tile)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473100024"/>
                  </a:ext>
                </a:extLst>
              </a:tr>
              <a:tr h="123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4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risk value </a:t>
                      </a:r>
                      <a:endParaRPr lang="en-US" sz="500" b="1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(“x”-in-a million))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233302832"/>
                  </a:ext>
                </a:extLst>
              </a:tr>
              <a:tr h="193112">
                <a:tc>
                  <a:txBody>
                    <a:bodyPr/>
                    <a:lstStyle/>
                    <a:p>
                      <a:pPr marL="920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risk value above selected threshold</a:t>
                      </a:r>
                      <a:r>
                        <a:rPr lang="en-US" sz="5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(population %tile)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704781743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Non-cancer risk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26981042"/>
                  </a:ext>
                </a:extLst>
              </a:tr>
              <a:tr h="123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Non-cancer risk </a:t>
                      </a:r>
                      <a:endParaRPr lang="en-US" sz="5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(Hazard Index)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5216490"/>
                  </a:ext>
                </a:extLst>
              </a:tr>
              <a:tr h="123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risks</a:t>
                      </a: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Flood (%tile)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525827612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Sea level rise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332158204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Fire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096746375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Disease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185528427"/>
                  </a:ext>
                </a:extLst>
              </a:tr>
              <a:tr h="1234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EJ/Demographics</a:t>
                      </a:r>
                      <a:r>
                        <a:rPr lang="en-US" sz="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5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Minority group (%tile)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684270920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Low-income group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454435688"/>
                  </a:ext>
                </a:extLst>
              </a:tr>
              <a:tr h="1232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Demographic Index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99430170"/>
                  </a:ext>
                </a:extLst>
              </a:tr>
              <a:tr h="6738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Linguistic Isolation (%tile)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5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5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2846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8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81BC56-9C4C-4474-A57E-160FA6676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74033"/>
            <a:ext cx="9178287" cy="5792578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BD250C7-45A5-4B80-AB9B-FC1AC1CAF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691" y="2639830"/>
            <a:ext cx="3675599" cy="260253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6CA807-5A5C-4924-8034-68827C5BB9B1}"/>
              </a:ext>
            </a:extLst>
          </p:cNvPr>
          <p:cNvCxnSpPr/>
          <p:nvPr/>
        </p:nvCxnSpPr>
        <p:spPr bwMode="auto">
          <a:xfrm>
            <a:off x="2718627" y="5930811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A52F0FCA-4207-4B16-9B48-8A3118377D63}"/>
              </a:ext>
            </a:extLst>
          </p:cNvPr>
          <p:cNvSpPr/>
          <p:nvPr/>
        </p:nvSpPr>
        <p:spPr bwMode="auto">
          <a:xfrm>
            <a:off x="2329642" y="2210671"/>
            <a:ext cx="1823258" cy="1675529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D6380-9E7E-4871-8935-9D308B7AFD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5277"/>
          <a:stretch/>
        </p:blipFill>
        <p:spPr>
          <a:xfrm>
            <a:off x="3258024" y="4275562"/>
            <a:ext cx="6106000" cy="1946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16E742-7434-490B-926C-0123DB6CA58C}"/>
              </a:ext>
            </a:extLst>
          </p:cNvPr>
          <p:cNvSpPr txBox="1">
            <a:spLocks/>
          </p:cNvSpPr>
          <p:nvPr/>
        </p:nvSpPr>
        <p:spPr>
          <a:xfrm>
            <a:off x="9619490" y="6269996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微软雅黑"/>
              </a:rPr>
              <a:pPr algn="r">
                <a:defRPr/>
              </a:pPr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9A7E780-77F9-4181-B85B-A26333CEB478}"/>
              </a:ext>
            </a:extLst>
          </p:cNvPr>
          <p:cNvSpPr/>
          <p:nvPr/>
        </p:nvSpPr>
        <p:spPr>
          <a:xfrm>
            <a:off x="3244702" y="4955915"/>
            <a:ext cx="6088976" cy="5155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914400"/>
            <a:r>
              <a:rPr lang="en-US" sz="1050" b="1" u="sng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Facility</a:t>
            </a:r>
            <a:r>
              <a:rPr lang="en-US" sz="105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American Synthesis Rubber Co., KY                 </a:t>
            </a:r>
            <a:r>
              <a:rPr lang="en-US" sz="1050" b="1" u="sng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Sector group</a:t>
            </a:r>
            <a:r>
              <a:rPr lang="en-US" sz="1050" b="1" kern="1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Polymers and Resins Production</a:t>
            </a:r>
            <a:endParaRPr lang="en-US" sz="1050" b="1" kern="1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defTabSz="914400"/>
            <a:r>
              <a:rPr lang="en-US" sz="3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                                                                                           </a:t>
            </a:r>
          </a:p>
          <a:p>
            <a:pPr defTabSz="914400"/>
            <a:r>
              <a:rPr lang="en-US" sz="105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			             [</a:t>
            </a:r>
            <a:r>
              <a:rPr lang="en-US" sz="1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x     </a:t>
            </a:r>
            <a:r>
              <a:rPr lang="en-US" sz="105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Display national map for Sector group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691BF3-5FA0-408F-A462-6B98FC7160B6}"/>
              </a:ext>
            </a:extLst>
          </p:cNvPr>
          <p:cNvSpPr/>
          <p:nvPr/>
        </p:nvSpPr>
        <p:spPr bwMode="auto">
          <a:xfrm>
            <a:off x="3230592" y="5452967"/>
            <a:ext cx="6106000" cy="1136885"/>
          </a:xfrm>
          <a:prstGeom prst="rect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DB7AB7-225C-4AE1-B1B9-2B1069CAA46E}"/>
              </a:ext>
            </a:extLst>
          </p:cNvPr>
          <p:cNvSpPr/>
          <p:nvPr/>
        </p:nvSpPr>
        <p:spPr>
          <a:xfrm>
            <a:off x="4279859" y="6104166"/>
            <a:ext cx="1904265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Create Table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4A689-EAF8-4ED7-B733-7717143C2A70}"/>
              </a:ext>
            </a:extLst>
          </p:cNvPr>
          <p:cNvSpPr/>
          <p:nvPr/>
        </p:nvSpPr>
        <p:spPr>
          <a:xfrm>
            <a:off x="6398803" y="6096957"/>
            <a:ext cx="1821429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Create Plot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20978B-1ABA-4B95-8BB1-F4DE170A2154}"/>
              </a:ext>
            </a:extLst>
          </p:cNvPr>
          <p:cNvSpPr/>
          <p:nvPr/>
        </p:nvSpPr>
        <p:spPr>
          <a:xfrm>
            <a:off x="3239736" y="4269738"/>
            <a:ext cx="6121998" cy="369332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and Spatial Analysis for MP Risks and EJ  </a:t>
            </a:r>
            <a:r>
              <a:rPr lang="en-US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 </a:t>
            </a:r>
            <a:r>
              <a:rPr lang="en-US" sz="14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878FB0-0D10-418A-92F6-2C4EE4AE07A5}"/>
              </a:ext>
            </a:extLst>
          </p:cNvPr>
          <p:cNvSpPr/>
          <p:nvPr/>
        </p:nvSpPr>
        <p:spPr>
          <a:xfrm>
            <a:off x="3215654" y="4647329"/>
            <a:ext cx="1717795" cy="2769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Analysis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3DA572-D8D5-4AED-9EE8-BA1804907FB0}"/>
              </a:ext>
            </a:extLst>
          </p:cNvPr>
          <p:cNvSpPr/>
          <p:nvPr/>
        </p:nvSpPr>
        <p:spPr>
          <a:xfrm>
            <a:off x="6375000" y="4675211"/>
            <a:ext cx="1190726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109F5D3-21DA-4064-A5FF-BA0BCF919567}"/>
              </a:ext>
            </a:extLst>
          </p:cNvPr>
          <p:cNvGrpSpPr/>
          <p:nvPr/>
        </p:nvGrpSpPr>
        <p:grpSpPr>
          <a:xfrm>
            <a:off x="6304383" y="5633804"/>
            <a:ext cx="1477387" cy="301042"/>
            <a:chOff x="4667038" y="4938031"/>
            <a:chExt cx="1477387" cy="30104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F9F624-84B4-43D9-B118-0B28DF181BB9}"/>
                </a:ext>
              </a:extLst>
            </p:cNvPr>
            <p:cNvSpPr/>
            <p:nvPr/>
          </p:nvSpPr>
          <p:spPr>
            <a:xfrm flipH="1">
              <a:off x="4667038" y="4970871"/>
              <a:ext cx="39481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/>
              <a:r>
                <a:rPr lang="en-US" sz="1100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5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629572-0C1D-4789-8A79-9741A1D6CD0F}"/>
                </a:ext>
              </a:extLst>
            </p:cNvPr>
            <p:cNvGrpSpPr/>
            <p:nvPr/>
          </p:nvGrpSpPr>
          <p:grpSpPr>
            <a:xfrm>
              <a:off x="4761458" y="4938031"/>
              <a:ext cx="1170432" cy="114009"/>
              <a:chOff x="4807178" y="4892311"/>
              <a:chExt cx="1170432" cy="114009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B448E1AA-A400-4FDB-B625-66B0EC2708F3}"/>
                  </a:ext>
                </a:extLst>
              </p:cNvPr>
              <p:cNvCxnSpPr/>
              <p:nvPr/>
            </p:nvCxnSpPr>
            <p:spPr bwMode="auto">
              <a:xfrm>
                <a:off x="4807178" y="4941727"/>
                <a:ext cx="1170432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112CEC0-27BB-4224-97B3-69A2BFAD3CDA}"/>
                  </a:ext>
                </a:extLst>
              </p:cNvPr>
              <p:cNvSpPr/>
              <p:nvPr/>
            </p:nvSpPr>
            <p:spPr bwMode="auto">
              <a:xfrm>
                <a:off x="5043680" y="4892311"/>
                <a:ext cx="45719" cy="114009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400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en-US">
                  <a:solidFill>
                    <a:srgbClr val="FF3300"/>
                  </a:solidFill>
                  <a:latin typeface="Arial" charset="0"/>
                  <a:ea typeface="宋体" pitchFamily="2" charset="-122"/>
                </a:endParaRP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F7E70A6-CB09-4D14-8979-0F08697C23AE}"/>
                </a:ext>
              </a:extLst>
            </p:cNvPr>
            <p:cNvSpPr/>
            <p:nvPr/>
          </p:nvSpPr>
          <p:spPr>
            <a:xfrm>
              <a:off x="5639158" y="4977463"/>
              <a:ext cx="50526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/>
              <a:r>
                <a:rPr lang="en-US" sz="1100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50km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E6DC3706-C353-463B-946A-AC7515AABABE}"/>
              </a:ext>
            </a:extLst>
          </p:cNvPr>
          <p:cNvSpPr/>
          <p:nvPr/>
        </p:nvSpPr>
        <p:spPr bwMode="auto">
          <a:xfrm>
            <a:off x="3224362" y="4636767"/>
            <a:ext cx="1725084" cy="30204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C015334-AC65-4D69-A681-78A922DB232F}"/>
              </a:ext>
            </a:extLst>
          </p:cNvPr>
          <p:cNvGrpSpPr/>
          <p:nvPr/>
        </p:nvGrpSpPr>
        <p:grpSpPr>
          <a:xfrm>
            <a:off x="4185364" y="5557128"/>
            <a:ext cx="2112958" cy="261610"/>
            <a:chOff x="2592858" y="4893966"/>
            <a:chExt cx="2112958" cy="26161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A7880E1-4595-4F15-832B-55E7F5DEF5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71" t="10854" r="72189" b="84137"/>
            <a:stretch/>
          </p:blipFill>
          <p:spPr>
            <a:xfrm>
              <a:off x="3129504" y="4918648"/>
              <a:ext cx="1576312" cy="2180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9285A6-1DC7-4F6D-850A-8E60F942BF82}"/>
                </a:ext>
              </a:extLst>
            </p:cNvPr>
            <p:cNvSpPr/>
            <p:nvPr/>
          </p:nvSpPr>
          <p:spPr>
            <a:xfrm>
              <a:off x="2592858" y="4893966"/>
              <a:ext cx="1576312" cy="26161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11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Radius of  Influence</a:t>
              </a:r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23AD2E8-B447-408B-B0A5-0C6F7EE0F760}"/>
              </a:ext>
            </a:extLst>
          </p:cNvPr>
          <p:cNvSpPr/>
          <p:nvPr/>
        </p:nvSpPr>
        <p:spPr bwMode="auto">
          <a:xfrm>
            <a:off x="9936480" y="3483864"/>
            <a:ext cx="722376" cy="26517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D36652-9C01-4B4B-B051-9238FE158AB7}"/>
              </a:ext>
            </a:extLst>
          </p:cNvPr>
          <p:cNvSpPr/>
          <p:nvPr/>
        </p:nvSpPr>
        <p:spPr bwMode="auto">
          <a:xfrm>
            <a:off x="6539323" y="5253184"/>
            <a:ext cx="201168" cy="16897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4" name="Speech Bubble: Rectangle with Corners Rounded 4">
            <a:extLst>
              <a:ext uri="{FF2B5EF4-FFF2-40B4-BE49-F238E27FC236}">
                <a16:creationId xmlns:a16="http://schemas.microsoft.com/office/drawing/2014/main" id="{A4706AFB-A006-4DA7-B35E-2C4CFB359EE8}"/>
              </a:ext>
            </a:extLst>
          </p:cNvPr>
          <p:cNvSpPr/>
          <p:nvPr/>
        </p:nvSpPr>
        <p:spPr>
          <a:xfrm>
            <a:off x="7109387" y="1033287"/>
            <a:ext cx="4643703" cy="1184526"/>
          </a:xfrm>
          <a:prstGeom prst="wedgeRoundRectCallout">
            <a:avLst>
              <a:gd name="adj1" fmla="val 16214"/>
              <a:gd name="adj2" fmla="val 146859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NEXUS now can quickly identify top emitters of CAPs &amp; HAPs; Plan to develop proximity screening capabilities to include EJ/demographic indicators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474655-35C0-4A1D-B93B-59DA2AC47F31}"/>
              </a:ext>
            </a:extLst>
          </p:cNvPr>
          <p:cNvSpPr/>
          <p:nvPr/>
        </p:nvSpPr>
        <p:spPr>
          <a:xfrm>
            <a:off x="4949446" y="4657268"/>
            <a:ext cx="1531170" cy="27699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Spatial Analysis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F3C5ED4C-7E0D-4886-9BBE-5111C92DBA60}"/>
              </a:ext>
            </a:extLst>
          </p:cNvPr>
          <p:cNvSpPr txBox="1">
            <a:spLocks/>
          </p:cNvSpPr>
          <p:nvPr/>
        </p:nvSpPr>
        <p:spPr bwMode="auto">
          <a:xfrm>
            <a:off x="567655" y="32441"/>
            <a:ext cx="10793896" cy="66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defTabSz="914400"/>
            <a:r>
              <a:rPr lang="en-US" altLang="zh-CN" sz="2800" kern="0" dirty="0"/>
              <a:t>Developing Capabilities for </a:t>
            </a:r>
            <a:r>
              <a:rPr lang="en-US" altLang="zh-CN" sz="2800" kern="0" dirty="0">
                <a:solidFill>
                  <a:srgbClr val="FFFF00"/>
                </a:solidFill>
              </a:rPr>
              <a:t>Proximity</a:t>
            </a:r>
            <a:r>
              <a:rPr lang="en-US" altLang="zh-CN" sz="2800" kern="0" dirty="0"/>
              <a:t> and Spatial</a:t>
            </a:r>
            <a:r>
              <a:rPr lang="en-US" altLang="zh-CN" sz="2800" kern="0" dirty="0">
                <a:solidFill>
                  <a:srgbClr val="FFFF00"/>
                </a:solidFill>
              </a:rPr>
              <a:t> Analysis</a:t>
            </a:r>
            <a:endParaRPr lang="zh-CN" altLang="en-US" sz="2800" kern="0" dirty="0">
              <a:solidFill>
                <a:srgbClr val="FFFF00"/>
              </a:solidFill>
            </a:endParaRPr>
          </a:p>
        </p:txBody>
      </p:sp>
      <p:sp>
        <p:nvSpPr>
          <p:cNvPr id="32" name="Speech Bubble: Rectangle with Corners Rounded 4">
            <a:extLst>
              <a:ext uri="{FF2B5EF4-FFF2-40B4-BE49-F238E27FC236}">
                <a16:creationId xmlns:a16="http://schemas.microsoft.com/office/drawing/2014/main" id="{927FB17A-4948-4C08-8E77-F3695B4CF564}"/>
              </a:ext>
            </a:extLst>
          </p:cNvPr>
          <p:cNvSpPr/>
          <p:nvPr/>
        </p:nvSpPr>
        <p:spPr>
          <a:xfrm>
            <a:off x="142001" y="848146"/>
            <a:ext cx="5619675" cy="1053508"/>
          </a:xfrm>
          <a:prstGeom prst="wedgeRoundRectCallout">
            <a:avLst>
              <a:gd name="adj1" fmla="val 10816"/>
              <a:gd name="adj2" fmla="val 79184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US" kern="100" dirty="0">
                <a:solidFill>
                  <a:srgbClr val="0000FF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analysis will allow to set a flexible “Radius of Influence” for a selected facility or monitoring site </a:t>
            </a:r>
            <a:r>
              <a:rPr lang="en-US" kern="1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(based on census tract- and/or block group-level)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3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C8F30A5-EF9F-4152-AE99-4D3DF807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74075"/>
            <a:ext cx="10793896" cy="669103"/>
          </a:xfrm>
        </p:spPr>
        <p:txBody>
          <a:bodyPr>
            <a:noAutofit/>
          </a:bodyPr>
          <a:lstStyle/>
          <a:p>
            <a:r>
              <a:rPr lang="en-US" altLang="zh-CN" sz="2800" dirty="0"/>
              <a:t>Developing Capabilities for Proximity and </a:t>
            </a:r>
            <a:r>
              <a:rPr lang="en-US" altLang="zh-CN" sz="2800" dirty="0">
                <a:solidFill>
                  <a:srgbClr val="FFFF00"/>
                </a:solidFill>
              </a:rPr>
              <a:t>Spatial Analysis</a:t>
            </a:r>
            <a:endParaRPr lang="zh-CN" altLang="en-US" sz="2800" dirty="0">
              <a:solidFill>
                <a:srgbClr val="FFFF00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6CA807-5A5C-4924-8034-68827C5BB9B1}"/>
              </a:ext>
            </a:extLst>
          </p:cNvPr>
          <p:cNvCxnSpPr/>
          <p:nvPr/>
        </p:nvCxnSpPr>
        <p:spPr bwMode="auto">
          <a:xfrm>
            <a:off x="3987642" y="7152793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16E742-7434-490B-926C-0123DB6CA58C}"/>
              </a:ext>
            </a:extLst>
          </p:cNvPr>
          <p:cNvSpPr txBox="1">
            <a:spLocks/>
          </p:cNvSpPr>
          <p:nvPr/>
        </p:nvSpPr>
        <p:spPr>
          <a:xfrm>
            <a:off x="9706524" y="62299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微软雅黑"/>
              </a:rPr>
              <a:pPr algn="r">
                <a:defRPr/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微软雅黑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DC3706-C353-463B-946A-AC7515AABABE}"/>
              </a:ext>
            </a:extLst>
          </p:cNvPr>
          <p:cNvSpPr/>
          <p:nvPr/>
        </p:nvSpPr>
        <p:spPr bwMode="auto">
          <a:xfrm>
            <a:off x="5183199" y="5745799"/>
            <a:ext cx="1392546" cy="288283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AD6020A-5576-4CCD-8EEB-5EFBE880A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962" y="851314"/>
            <a:ext cx="9018253" cy="59926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52F0FCA-4207-4B16-9B48-8A3118377D63}"/>
              </a:ext>
            </a:extLst>
          </p:cNvPr>
          <p:cNvSpPr/>
          <p:nvPr/>
        </p:nvSpPr>
        <p:spPr bwMode="auto">
          <a:xfrm>
            <a:off x="4670345" y="2032171"/>
            <a:ext cx="3182111" cy="2800906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D6380-9E7E-4871-8935-9D308B7AFD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3028"/>
          <a:stretch/>
        </p:blipFill>
        <p:spPr>
          <a:xfrm>
            <a:off x="3395302" y="5384594"/>
            <a:ext cx="6106000" cy="11741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691BF3-5FA0-408F-A462-6B98FC7160B6}"/>
              </a:ext>
            </a:extLst>
          </p:cNvPr>
          <p:cNvSpPr/>
          <p:nvPr/>
        </p:nvSpPr>
        <p:spPr bwMode="auto">
          <a:xfrm flipV="1">
            <a:off x="3367870" y="6516280"/>
            <a:ext cx="6106000" cy="45719"/>
          </a:xfrm>
          <a:prstGeom prst="rect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20978B-1ABA-4B95-8BB1-F4DE170A2154}"/>
              </a:ext>
            </a:extLst>
          </p:cNvPr>
          <p:cNvSpPr/>
          <p:nvPr/>
        </p:nvSpPr>
        <p:spPr>
          <a:xfrm>
            <a:off x="3377014" y="5412326"/>
            <a:ext cx="6121998" cy="307777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and Spatial Analysis for MP Risk and EJ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E7E2E3A-F397-474A-95F9-03129425AEE4}"/>
              </a:ext>
            </a:extLst>
          </p:cNvPr>
          <p:cNvSpPr/>
          <p:nvPr/>
        </p:nvSpPr>
        <p:spPr bwMode="auto">
          <a:xfrm>
            <a:off x="4033191" y="6332398"/>
            <a:ext cx="809001" cy="20931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0A579B7-381D-459B-9F0D-948F196E2173}"/>
              </a:ext>
            </a:extLst>
          </p:cNvPr>
          <p:cNvSpPr/>
          <p:nvPr/>
        </p:nvSpPr>
        <p:spPr bwMode="auto">
          <a:xfrm>
            <a:off x="5413628" y="6390460"/>
            <a:ext cx="960299" cy="15868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8E3F3F9-9D75-4DEA-AE6B-0B6427C009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7413" y="1093866"/>
            <a:ext cx="1827575" cy="257395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707FA197-7AED-4165-AE0D-5493E826BFB8}"/>
              </a:ext>
            </a:extLst>
          </p:cNvPr>
          <p:cNvGrpSpPr/>
          <p:nvPr/>
        </p:nvGrpSpPr>
        <p:grpSpPr>
          <a:xfrm>
            <a:off x="6055346" y="3228838"/>
            <a:ext cx="425089" cy="438979"/>
            <a:chOff x="5461807" y="2841435"/>
            <a:chExt cx="537827" cy="537827"/>
          </a:xfrm>
        </p:grpSpPr>
        <p:pic>
          <p:nvPicPr>
            <p:cNvPr id="37" name="Graphic 36" descr="Water">
              <a:extLst>
                <a:ext uri="{FF2B5EF4-FFF2-40B4-BE49-F238E27FC236}">
                  <a16:creationId xmlns:a16="http://schemas.microsoft.com/office/drawing/2014/main" id="{25229B63-1865-4FA4-A2EB-8216C5B5A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800000">
              <a:off x="5461807" y="2841435"/>
              <a:ext cx="537827" cy="537827"/>
            </a:xfrm>
            <a:prstGeom prst="rect">
              <a:avLst/>
            </a:prstGeom>
          </p:spPr>
        </p:pic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DB44E79-A456-47E5-97E5-F3B35FC70171}"/>
                </a:ext>
              </a:extLst>
            </p:cNvPr>
            <p:cNvSpPr/>
            <p:nvPr/>
          </p:nvSpPr>
          <p:spPr bwMode="auto">
            <a:xfrm>
              <a:off x="5687492" y="2989822"/>
              <a:ext cx="83472" cy="87267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4124B286-7F17-4812-85AE-3DB5EACA6C5F}"/>
              </a:ext>
            </a:extLst>
          </p:cNvPr>
          <p:cNvSpPr/>
          <p:nvPr/>
        </p:nvSpPr>
        <p:spPr bwMode="auto">
          <a:xfrm>
            <a:off x="6447807" y="5856239"/>
            <a:ext cx="2988979" cy="677846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878FB0-0D10-418A-92F6-2C4EE4AE07A5}"/>
              </a:ext>
            </a:extLst>
          </p:cNvPr>
          <p:cNvSpPr/>
          <p:nvPr/>
        </p:nvSpPr>
        <p:spPr>
          <a:xfrm>
            <a:off x="3404746" y="5749177"/>
            <a:ext cx="1763374" cy="26161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1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Proximity Analysis</a:t>
            </a: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B95549-029C-4C97-A540-CDEEAB26F075}"/>
              </a:ext>
            </a:extLst>
          </p:cNvPr>
          <p:cNvSpPr/>
          <p:nvPr/>
        </p:nvSpPr>
        <p:spPr>
          <a:xfrm>
            <a:off x="6603177" y="5754959"/>
            <a:ext cx="1190726" cy="2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5F397C1-9CA4-4CFD-AB84-C54342C8CED8}"/>
              </a:ext>
            </a:extLst>
          </p:cNvPr>
          <p:cNvSpPr/>
          <p:nvPr/>
        </p:nvSpPr>
        <p:spPr bwMode="auto">
          <a:xfrm>
            <a:off x="3421524" y="6050167"/>
            <a:ext cx="3154221" cy="50857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endParaRPr lang="en-US">
              <a:solidFill>
                <a:srgbClr val="FF3300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CD7749-26CB-4576-8C94-FA0794EFCF1C}"/>
              </a:ext>
            </a:extLst>
          </p:cNvPr>
          <p:cNvSpPr txBox="1"/>
          <p:nvPr/>
        </p:nvSpPr>
        <p:spPr>
          <a:xfrm>
            <a:off x="6055142" y="6058734"/>
            <a:ext cx="1388764" cy="3351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EJ Indicator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287EC6-8878-460E-9728-E1FCA6B30FF6}"/>
              </a:ext>
            </a:extLst>
          </p:cNvPr>
          <p:cNvSpPr txBox="1"/>
          <p:nvPr/>
        </p:nvSpPr>
        <p:spPr>
          <a:xfrm>
            <a:off x="3874026" y="6150867"/>
            <a:ext cx="85873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1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MP Risk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BA552D-5313-4D09-B1BB-EC878CD505B4}"/>
              </a:ext>
            </a:extLst>
          </p:cNvPr>
          <p:cNvSpPr/>
          <p:nvPr/>
        </p:nvSpPr>
        <p:spPr>
          <a:xfrm>
            <a:off x="7277608" y="6117849"/>
            <a:ext cx="699871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Minority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64DC6B8-05D7-4F9E-AD8E-197D8CBFF4E0}"/>
              </a:ext>
            </a:extLst>
          </p:cNvPr>
          <p:cNvSpPr/>
          <p:nvPr/>
        </p:nvSpPr>
        <p:spPr>
          <a:xfrm>
            <a:off x="4735054" y="6154161"/>
            <a:ext cx="873796" cy="261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Air Toxics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474655-35C0-4A1D-B93B-59DA2AC47F31}"/>
              </a:ext>
            </a:extLst>
          </p:cNvPr>
          <p:cNvSpPr/>
          <p:nvPr/>
        </p:nvSpPr>
        <p:spPr>
          <a:xfrm>
            <a:off x="5176428" y="5748082"/>
            <a:ext cx="1399317" cy="269043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100" b="1" kern="100" dirty="0">
                <a:solidFill>
                  <a:srgbClr val="00000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Spatial Analysis</a:t>
            </a: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8CB32-40B0-4AC6-9D06-5108F6E15D61}"/>
              </a:ext>
            </a:extLst>
          </p:cNvPr>
          <p:cNvGrpSpPr/>
          <p:nvPr/>
        </p:nvGrpSpPr>
        <p:grpSpPr>
          <a:xfrm>
            <a:off x="1155630" y="826147"/>
            <a:ext cx="1795365" cy="5096142"/>
            <a:chOff x="1155630" y="826147"/>
            <a:chExt cx="1795365" cy="5096142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5A2BD97-522B-4A0C-B989-B2996A0C4052}"/>
                </a:ext>
              </a:extLst>
            </p:cNvPr>
            <p:cNvGrpSpPr/>
            <p:nvPr/>
          </p:nvGrpSpPr>
          <p:grpSpPr>
            <a:xfrm>
              <a:off x="1165152" y="826147"/>
              <a:ext cx="1785843" cy="3773904"/>
              <a:chOff x="211229" y="2168020"/>
              <a:chExt cx="1785843" cy="3773904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D41F7994-805E-4823-9A85-021829A9A6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9999" t="44360" r="50471" b="1"/>
              <a:stretch/>
            </p:blipFill>
            <p:spPr>
              <a:xfrm>
                <a:off x="211229" y="2186308"/>
                <a:ext cx="1785842" cy="375561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99518D45-5E2A-4EFC-893E-EE3E558DBB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9998" t="48194" r="60714" b="36905"/>
              <a:stretch/>
            </p:blipFill>
            <p:spPr>
              <a:xfrm>
                <a:off x="335250" y="3844626"/>
                <a:ext cx="849322" cy="107795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02C2996A-51BA-43D2-A456-BF983F2DA2F3}"/>
                  </a:ext>
                </a:extLst>
              </p:cNvPr>
              <p:cNvSpPr/>
              <p:nvPr/>
            </p:nvSpPr>
            <p:spPr>
              <a:xfrm>
                <a:off x="335250" y="3497366"/>
                <a:ext cx="1359668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1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Climate Risks</a:t>
                </a:r>
                <a:endParaRPr lang="en-US" sz="14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823132E-C805-461F-93FC-7333742DA884}"/>
                  </a:ext>
                </a:extLst>
              </p:cNvPr>
              <p:cNvSpPr/>
              <p:nvPr/>
            </p:nvSpPr>
            <p:spPr>
              <a:xfrm>
                <a:off x="303819" y="2168020"/>
                <a:ext cx="1090363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1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Air Quality</a:t>
                </a:r>
                <a:endParaRPr lang="en-US" sz="14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49B4DED3-BA2C-4B85-BAA5-394D1BB7A45C}"/>
                  </a:ext>
                </a:extLst>
              </p:cNvPr>
              <p:cNvSpPr/>
              <p:nvPr/>
            </p:nvSpPr>
            <p:spPr>
              <a:xfrm>
                <a:off x="544420" y="2492507"/>
                <a:ext cx="1452651" cy="9079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PM2.5 risk</a:t>
                </a:r>
              </a:p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O3 risk</a:t>
                </a:r>
              </a:p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Air Toxics risk</a:t>
                </a:r>
              </a:p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Cancer risk</a:t>
                </a:r>
              </a:p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Non-Cancer risk</a:t>
                </a:r>
                <a:endPara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2B27D2B4-949D-4DD6-B647-51C3DE055968}"/>
                  </a:ext>
                </a:extLst>
              </p:cNvPr>
              <p:cNvSpPr/>
              <p:nvPr/>
            </p:nvSpPr>
            <p:spPr>
              <a:xfrm>
                <a:off x="668442" y="3899491"/>
                <a:ext cx="1328630" cy="110030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Flood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Fire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Sea Level Rise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Heat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Disease</a:t>
                </a:r>
              </a:p>
              <a:p>
                <a:pPr defTabSz="914400"/>
                <a:endPara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8FDE5C61-7694-4B66-A61F-09BF7AF08C74}"/>
                  </a:ext>
                </a:extLst>
              </p:cNvPr>
              <p:cNvSpPr/>
              <p:nvPr/>
            </p:nvSpPr>
            <p:spPr>
              <a:xfrm>
                <a:off x="298673" y="4932557"/>
                <a:ext cx="1661821" cy="4308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 </a:t>
                </a:r>
              </a:p>
              <a:p>
                <a:pPr defTabSz="914400"/>
                <a:endPara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69E7816-E439-41F6-9EF8-41F054CAB50C}"/>
                </a:ext>
              </a:extLst>
            </p:cNvPr>
            <p:cNvGrpSpPr/>
            <p:nvPr/>
          </p:nvGrpSpPr>
          <p:grpSpPr>
            <a:xfrm>
              <a:off x="1155630" y="2148385"/>
              <a:ext cx="1785843" cy="3773904"/>
              <a:chOff x="211229" y="2168020"/>
              <a:chExt cx="1785843" cy="3773904"/>
            </a:xfrm>
          </p:grpSpPr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09137906-3C43-4179-A159-BF087F23EF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9999" t="44360" r="50471" b="1"/>
              <a:stretch/>
            </p:blipFill>
            <p:spPr>
              <a:xfrm>
                <a:off x="211229" y="2186308"/>
                <a:ext cx="1785842" cy="3755616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53786FB6-B23B-4209-9144-ED0AB6BA20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9998" t="48194" r="60714" b="36905"/>
              <a:stretch/>
            </p:blipFill>
            <p:spPr>
              <a:xfrm>
                <a:off x="335250" y="3844626"/>
                <a:ext cx="849322" cy="1077953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5FAA602-708A-4DA3-885F-CBBDA6F39ECB}"/>
                  </a:ext>
                </a:extLst>
              </p:cNvPr>
              <p:cNvSpPr/>
              <p:nvPr/>
            </p:nvSpPr>
            <p:spPr>
              <a:xfrm>
                <a:off x="335250" y="3497366"/>
                <a:ext cx="1359668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1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Climate Risks</a:t>
                </a:r>
                <a:endParaRPr lang="en-US" sz="14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2A368AE-E540-4284-AD27-C14B34D0F8C6}"/>
                  </a:ext>
                </a:extLst>
              </p:cNvPr>
              <p:cNvSpPr/>
              <p:nvPr/>
            </p:nvSpPr>
            <p:spPr>
              <a:xfrm>
                <a:off x="303819" y="2168020"/>
                <a:ext cx="1308371" cy="3077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1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EJ Indicators</a:t>
                </a:r>
                <a:endParaRPr lang="en-US" sz="14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C782C730-093F-433B-A0B1-0B93E43E2632}"/>
                  </a:ext>
                </a:extLst>
              </p:cNvPr>
              <p:cNvSpPr/>
              <p:nvPr/>
            </p:nvSpPr>
            <p:spPr>
              <a:xfrm>
                <a:off x="544420" y="2492507"/>
                <a:ext cx="1452651" cy="938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Population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Minority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Income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Education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Language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6C097D0-B537-4F33-8AEB-160D4B1F0785}"/>
                  </a:ext>
                </a:extLst>
              </p:cNvPr>
              <p:cNvSpPr/>
              <p:nvPr/>
            </p:nvSpPr>
            <p:spPr>
              <a:xfrm>
                <a:off x="668442" y="3899491"/>
                <a:ext cx="1328630" cy="110030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05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Flood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Fire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Sea Level Rise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Heat</a:t>
                </a:r>
              </a:p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Disease</a:t>
                </a:r>
              </a:p>
              <a:p>
                <a:pPr defTabSz="914400"/>
                <a:endPara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3D04937-8AB7-47CD-BF15-6A9FBD594ABA}"/>
                  </a:ext>
                </a:extLst>
              </p:cNvPr>
              <p:cNvSpPr/>
              <p:nvPr/>
            </p:nvSpPr>
            <p:spPr>
              <a:xfrm>
                <a:off x="298673" y="4932557"/>
                <a:ext cx="1661821" cy="43088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1100" dirty="0">
                    <a:solidFill>
                      <a:srgbClr val="000000"/>
                    </a:solidFill>
                    <a:latin typeface="Arial" panose="020B0604020202020204" pitchFamily="34" charset="0"/>
                    <a:ea typeface="微软雅黑"/>
                    <a:cs typeface="Arial" panose="020B0604020202020204" pitchFamily="34" charset="0"/>
                  </a:rPr>
                  <a:t> </a:t>
                </a:r>
              </a:p>
              <a:p>
                <a:pPr defTabSz="914400"/>
                <a:endPara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768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>
            <a:extLst>
              <a:ext uri="{FF2B5EF4-FFF2-40B4-BE49-F238E27FC236}">
                <a16:creationId xmlns:a16="http://schemas.microsoft.com/office/drawing/2014/main" id="{A76BD74A-0AD4-4FFB-B560-8B7E9CD3BEA4}"/>
              </a:ext>
            </a:extLst>
          </p:cNvPr>
          <p:cNvSpPr txBox="1">
            <a:spLocks/>
          </p:cNvSpPr>
          <p:nvPr/>
        </p:nvSpPr>
        <p:spPr bwMode="auto">
          <a:xfrm>
            <a:off x="385895" y="74075"/>
            <a:ext cx="11308358" cy="66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defTabSz="914400"/>
            <a:r>
              <a:rPr lang="en-US" altLang="zh-CN" sz="2400" kern="0" dirty="0">
                <a:solidFill>
                  <a:srgbClr val="FFFFFF"/>
                </a:solidFill>
                <a:latin typeface="微软雅黑"/>
                <a:ea typeface="微软雅黑"/>
              </a:rPr>
              <a:t>Proximity Analysis for Selected Facility/Sector or Monitoring Site: </a:t>
            </a:r>
            <a:r>
              <a:rPr lang="en-US" altLang="zh-CN" sz="2400" kern="0" dirty="0">
                <a:solidFill>
                  <a:srgbClr val="FFFF00"/>
                </a:solidFill>
                <a:latin typeface="微软雅黑"/>
                <a:ea typeface="微软雅黑"/>
              </a:rPr>
              <a:t>Example Chart</a:t>
            </a:r>
            <a:endParaRPr lang="zh-CN" altLang="en-US" sz="2400" kern="0" dirty="0">
              <a:solidFill>
                <a:srgbClr val="FFFF00"/>
              </a:solidFill>
              <a:latin typeface="微软雅黑"/>
              <a:ea typeface="微软雅黑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E7545CA-3BCF-469F-8A2B-90E4392937E5}"/>
              </a:ext>
            </a:extLst>
          </p:cNvPr>
          <p:cNvGrpSpPr/>
          <p:nvPr/>
        </p:nvGrpSpPr>
        <p:grpSpPr>
          <a:xfrm>
            <a:off x="1207856" y="1022650"/>
            <a:ext cx="1785843" cy="3773904"/>
            <a:chOff x="211229" y="2168020"/>
            <a:chExt cx="1785843" cy="3773904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804190DC-9072-4E80-9CA1-B2B88D299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999" t="44360" r="50471" b="1"/>
            <a:stretch/>
          </p:blipFill>
          <p:spPr>
            <a:xfrm>
              <a:off x="211229" y="2186308"/>
              <a:ext cx="1785842" cy="375561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C66328B-508F-44E0-854C-0CC490AA48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998" t="48194" r="60714" b="36905"/>
            <a:stretch/>
          </p:blipFill>
          <p:spPr>
            <a:xfrm>
              <a:off x="335250" y="3844626"/>
              <a:ext cx="849322" cy="10779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F0F367D5-79C3-4147-A99C-BC2F11CD852E}"/>
                </a:ext>
              </a:extLst>
            </p:cNvPr>
            <p:cNvSpPr/>
            <p:nvPr/>
          </p:nvSpPr>
          <p:spPr>
            <a:xfrm>
              <a:off x="335250" y="3497366"/>
              <a:ext cx="135966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Climate Risks</a:t>
              </a:r>
              <a:endParaRPr lang="en-US" sz="14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FD7CFB3-FD85-4F6A-8A4B-8FACA434F6C9}"/>
                </a:ext>
              </a:extLst>
            </p:cNvPr>
            <p:cNvSpPr/>
            <p:nvPr/>
          </p:nvSpPr>
          <p:spPr>
            <a:xfrm>
              <a:off x="303819" y="2168020"/>
              <a:ext cx="1090363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Air Quality</a:t>
              </a:r>
              <a:endParaRPr lang="en-US" sz="14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B7C60C3-0234-4536-A296-CE330190A4F4}"/>
                </a:ext>
              </a:extLst>
            </p:cNvPr>
            <p:cNvSpPr/>
            <p:nvPr/>
          </p:nvSpPr>
          <p:spPr>
            <a:xfrm>
              <a:off x="544420" y="2492507"/>
              <a:ext cx="1452651" cy="9079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PM2.5 risk</a:t>
              </a:r>
            </a:p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O3 risk</a:t>
              </a:r>
            </a:p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Air Toxics risk</a:t>
              </a:r>
            </a:p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Cancer risk</a:t>
              </a:r>
            </a:p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Non-Cancer risk</a:t>
              </a:r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07D0763-8501-47F5-8148-63C7764053C7}"/>
                </a:ext>
              </a:extLst>
            </p:cNvPr>
            <p:cNvSpPr/>
            <p:nvPr/>
          </p:nvSpPr>
          <p:spPr>
            <a:xfrm>
              <a:off x="668442" y="3899491"/>
              <a:ext cx="1328630" cy="1100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Flood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Fire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Sea Level Rise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Heat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Disease</a:t>
              </a:r>
            </a:p>
            <a:p>
              <a:pPr defTabSz="914400"/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1945599-066D-42A8-A708-5E11AC5140A5}"/>
                </a:ext>
              </a:extLst>
            </p:cNvPr>
            <p:cNvSpPr/>
            <p:nvPr/>
          </p:nvSpPr>
          <p:spPr>
            <a:xfrm>
              <a:off x="298673" y="4932557"/>
              <a:ext cx="1661821" cy="430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</a:p>
            <a:p>
              <a:pPr defTabSz="914400"/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405846C-6F17-4E5B-B164-5277B15A92FF}"/>
              </a:ext>
            </a:extLst>
          </p:cNvPr>
          <p:cNvGrpSpPr/>
          <p:nvPr/>
        </p:nvGrpSpPr>
        <p:grpSpPr>
          <a:xfrm>
            <a:off x="1198334" y="2344888"/>
            <a:ext cx="1785843" cy="3773904"/>
            <a:chOff x="211229" y="2168020"/>
            <a:chExt cx="1785843" cy="377390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5807862-E2CA-4FF0-988D-9065D79F9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999" t="44360" r="50471" b="1"/>
            <a:stretch/>
          </p:blipFill>
          <p:spPr>
            <a:xfrm>
              <a:off x="211229" y="2186308"/>
              <a:ext cx="1785842" cy="375561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D82D7C09-BFDB-4417-91BA-7C49C8C6F2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9998" t="48194" r="60714" b="36905"/>
            <a:stretch/>
          </p:blipFill>
          <p:spPr>
            <a:xfrm>
              <a:off x="335250" y="3844626"/>
              <a:ext cx="849322" cy="107795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6F80C64-677F-4EBA-9D2A-745ED16569D3}"/>
                </a:ext>
              </a:extLst>
            </p:cNvPr>
            <p:cNvSpPr/>
            <p:nvPr/>
          </p:nvSpPr>
          <p:spPr>
            <a:xfrm>
              <a:off x="335250" y="3497366"/>
              <a:ext cx="1359668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Climate Risks</a:t>
              </a:r>
              <a:endParaRPr lang="en-US" sz="14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6814F82-A65D-43E3-8943-BAAF7F3A2E27}"/>
                </a:ext>
              </a:extLst>
            </p:cNvPr>
            <p:cNvSpPr/>
            <p:nvPr/>
          </p:nvSpPr>
          <p:spPr>
            <a:xfrm>
              <a:off x="303819" y="2168020"/>
              <a:ext cx="1308371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EJ Indicators</a:t>
              </a:r>
              <a:endParaRPr lang="en-US" sz="1400" dirty="0">
                <a:solidFill>
                  <a:srgbClr val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0131B25-33C7-48AE-80F1-BBB91B8DC219}"/>
                </a:ext>
              </a:extLst>
            </p:cNvPr>
            <p:cNvSpPr/>
            <p:nvPr/>
          </p:nvSpPr>
          <p:spPr>
            <a:xfrm>
              <a:off x="544420" y="2492507"/>
              <a:ext cx="1452651" cy="938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Population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Minority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Income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Education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Language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E8C25-E0B0-47EB-893E-6423A2D7DF23}"/>
                </a:ext>
              </a:extLst>
            </p:cNvPr>
            <p:cNvSpPr/>
            <p:nvPr/>
          </p:nvSpPr>
          <p:spPr>
            <a:xfrm>
              <a:off x="668442" y="3899491"/>
              <a:ext cx="1328630" cy="110030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05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Flood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Fire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Sea Level Rise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Heat</a:t>
              </a:r>
            </a:p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Disease</a:t>
              </a:r>
            </a:p>
            <a:p>
              <a:pPr defTabSz="914400"/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1BA5B39-F2D1-449D-95E8-584261B518AA}"/>
                </a:ext>
              </a:extLst>
            </p:cNvPr>
            <p:cNvSpPr/>
            <p:nvPr/>
          </p:nvSpPr>
          <p:spPr>
            <a:xfrm>
              <a:off x="298673" y="4932557"/>
              <a:ext cx="1661821" cy="430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11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</a:t>
              </a:r>
            </a:p>
            <a:p>
              <a:pPr defTabSz="914400"/>
              <a:endParaRPr lang="en-US" sz="11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79495089-97E7-4338-94ED-02E38F093F5E}"/>
              </a:ext>
            </a:extLst>
          </p:cNvPr>
          <p:cNvGraphicFramePr>
            <a:graphicFrameLocks/>
          </p:cNvGraphicFramePr>
          <p:nvPr/>
        </p:nvGraphicFramePr>
        <p:xfrm>
          <a:off x="3693665" y="1022650"/>
          <a:ext cx="7774085" cy="5613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32ACE382-F85E-474E-AAE1-93B8E979C051}"/>
              </a:ext>
            </a:extLst>
          </p:cNvPr>
          <p:cNvSpPr/>
          <p:nvPr/>
        </p:nvSpPr>
        <p:spPr>
          <a:xfrm>
            <a:off x="3711575" y="1265985"/>
            <a:ext cx="74901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400"/>
            <a:r>
              <a:rPr lang="en-US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(%tile)</a:t>
            </a:r>
            <a:endParaRPr lang="en-US" sz="1400" dirty="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65941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6CA807-5A5C-4924-8034-68827C5BB9B1}"/>
              </a:ext>
            </a:extLst>
          </p:cNvPr>
          <p:cNvCxnSpPr/>
          <p:nvPr/>
        </p:nvCxnSpPr>
        <p:spPr bwMode="auto">
          <a:xfrm>
            <a:off x="4047744" y="5167420"/>
            <a:ext cx="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AED2A5-A797-42B0-909B-73E3AD709154}"/>
              </a:ext>
            </a:extLst>
          </p:cNvPr>
          <p:cNvGraphicFramePr>
            <a:graphicFrameLocks noGrp="1"/>
          </p:cNvGraphicFramePr>
          <p:nvPr/>
        </p:nvGraphicFramePr>
        <p:xfrm>
          <a:off x="1679449" y="906119"/>
          <a:ext cx="8833103" cy="58778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441448">
                  <a:extLst>
                    <a:ext uri="{9D8B030D-6E8A-4147-A177-3AD203B41FA5}">
                      <a16:colId xmlns:a16="http://schemas.microsoft.com/office/drawing/2014/main" val="2613972110"/>
                    </a:ext>
                  </a:extLst>
                </a:gridCol>
                <a:gridCol w="706046">
                  <a:extLst>
                    <a:ext uri="{9D8B030D-6E8A-4147-A177-3AD203B41FA5}">
                      <a16:colId xmlns:a16="http://schemas.microsoft.com/office/drawing/2014/main" val="658344319"/>
                    </a:ext>
                  </a:extLst>
                </a:gridCol>
                <a:gridCol w="875250">
                  <a:extLst>
                    <a:ext uri="{9D8B030D-6E8A-4147-A177-3AD203B41FA5}">
                      <a16:colId xmlns:a16="http://schemas.microsoft.com/office/drawing/2014/main" val="596504611"/>
                    </a:ext>
                  </a:extLst>
                </a:gridCol>
                <a:gridCol w="790181">
                  <a:extLst>
                    <a:ext uri="{9D8B030D-6E8A-4147-A177-3AD203B41FA5}">
                      <a16:colId xmlns:a16="http://schemas.microsoft.com/office/drawing/2014/main" val="2399988612"/>
                    </a:ext>
                  </a:extLst>
                </a:gridCol>
                <a:gridCol w="128207">
                  <a:extLst>
                    <a:ext uri="{9D8B030D-6E8A-4147-A177-3AD203B41FA5}">
                      <a16:colId xmlns:a16="http://schemas.microsoft.com/office/drawing/2014/main" val="2352880402"/>
                    </a:ext>
                  </a:extLst>
                </a:gridCol>
                <a:gridCol w="737292">
                  <a:extLst>
                    <a:ext uri="{9D8B030D-6E8A-4147-A177-3AD203B41FA5}">
                      <a16:colId xmlns:a16="http://schemas.microsoft.com/office/drawing/2014/main" val="1717502889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3218331231"/>
                    </a:ext>
                  </a:extLst>
                </a:gridCol>
                <a:gridCol w="932688">
                  <a:extLst>
                    <a:ext uri="{9D8B030D-6E8A-4147-A177-3AD203B41FA5}">
                      <a16:colId xmlns:a16="http://schemas.microsoft.com/office/drawing/2014/main" val="1449918557"/>
                    </a:ext>
                  </a:extLst>
                </a:gridCol>
                <a:gridCol w="1161287">
                  <a:extLst>
                    <a:ext uri="{9D8B030D-6E8A-4147-A177-3AD203B41FA5}">
                      <a16:colId xmlns:a16="http://schemas.microsoft.com/office/drawing/2014/main" val="766921618"/>
                    </a:ext>
                  </a:extLst>
                </a:gridCol>
              </a:tblGrid>
              <a:tr h="756446">
                <a:tc gridSpan="5">
                  <a:txBody>
                    <a:bodyPr/>
                    <a:lstStyle/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Facility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American Synthesis Rubber Co., Louisville, KY</a:t>
                      </a:r>
                    </a:p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Polymers and Resins Production</a:t>
                      </a:r>
                    </a:p>
                    <a:p>
                      <a:pPr marL="0" marR="0" indent="-2222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Risk Drivers</a:t>
                      </a: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ETO, Formaldehyde (examples)</a:t>
                      </a:r>
                    </a:p>
                  </a:txBody>
                  <a:tcPr marL="35840" marR="35840" marT="9038" marB="903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Selected Options: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5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Radius of Impact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10km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50" b="1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CBSAs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25 (top MP risk ranking)</a:t>
                      </a:r>
                    </a:p>
                    <a:p>
                      <a:pPr marL="0" marR="0" indent="-1333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050" b="1" u="sng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Toxics Risk threshold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10 (“x”-in-a million)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32966"/>
                  </a:ext>
                </a:extLst>
              </a:tr>
              <a:tr h="689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Within Radius of Facility</a:t>
                      </a:r>
                      <a:endParaRPr lang="en-US" sz="105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County   Avg.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   Avg.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 Region Avg.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          Avg.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 (within radius) National avg.</a:t>
                      </a:r>
                      <a:endParaRPr lang="en-US" sz="105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 Group (within radius) Top 25 CBSAs </a:t>
                      </a:r>
                      <a:endParaRPr lang="en-US" sz="105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extLst>
                  <a:ext uri="{0D108BD9-81ED-4DB2-BD59-A6C34878D82A}">
                    <a16:rowId xmlns:a16="http://schemas.microsoft.com/office/drawing/2014/main" val="80481039"/>
                  </a:ext>
                </a:extLst>
              </a:tr>
              <a:tr h="354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total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317,xxx,xxx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xxx,xxx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43555090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PM2.5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(%tile)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561375175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Ozone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(%tile) 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138028524"/>
                  </a:ext>
                </a:extLst>
              </a:tr>
              <a:tr h="34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 Toxics risk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Cancer risk (%tile)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473100024"/>
                  </a:ext>
                </a:extLst>
              </a:tr>
              <a:tr h="34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  <a:r>
                        <a:rPr lang="en-US" sz="10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risk value </a:t>
                      </a:r>
                      <a:endParaRPr lang="en-US" sz="1050" b="1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(“x”-in-a million))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233302832"/>
                  </a:ext>
                </a:extLst>
              </a:tr>
              <a:tr h="355810">
                <a:tc>
                  <a:txBody>
                    <a:bodyPr/>
                    <a:lstStyle/>
                    <a:p>
                      <a:pPr marL="920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Cancer risk value above selected threshold</a:t>
                      </a:r>
                      <a:r>
                        <a:rPr lang="en-US" sz="105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(population %tile)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704781743"/>
                  </a:ext>
                </a:extLst>
              </a:tr>
              <a:tr h="245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Non-cancer risk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26981042"/>
                  </a:ext>
                </a:extLst>
              </a:tr>
              <a:tr h="34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Non-cancer risk </a:t>
                      </a:r>
                      <a:endParaRPr lang="en-US" sz="105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(Hazard Index)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x.x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5216490"/>
                  </a:ext>
                </a:extLst>
              </a:tr>
              <a:tr h="34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risks</a:t>
                      </a: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Flood (%tile)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525827612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Sea level rise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332158204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Fire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096746375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Disease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185528427"/>
                  </a:ext>
                </a:extLst>
              </a:tr>
              <a:tr h="3479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EJ/Demographics</a:t>
                      </a:r>
                      <a:r>
                        <a:rPr lang="en-US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Minority group (%tile)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3684270920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Low-income group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1454435688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Demographic Index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99430170"/>
                  </a:ext>
                </a:extLst>
              </a:tr>
              <a:tr h="2171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Linguistic Isolation (%tile)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05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x%</a:t>
                      </a:r>
                      <a:endParaRPr lang="en-US" sz="105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840" marR="35840" marT="9038" marB="9038" anchor="ctr"/>
                </a:tc>
                <a:extLst>
                  <a:ext uri="{0D108BD9-81ED-4DB2-BD59-A6C34878D82A}">
                    <a16:rowId xmlns:a16="http://schemas.microsoft.com/office/drawing/2014/main" val="282846131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F0F47D8-9A2D-405A-9386-DE44BF3D7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297" y="71440"/>
            <a:ext cx="8906254" cy="669103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Screening Proximity Analysis in NEXUS: </a:t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/>
              <a:t>Example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Tabular Data Summary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56589353-2F38-4BA0-BBCD-24B9451FBF80}"/>
              </a:ext>
            </a:extLst>
          </p:cNvPr>
          <p:cNvSpPr txBox="1">
            <a:spLocks/>
          </p:cNvSpPr>
          <p:nvPr/>
        </p:nvSpPr>
        <p:spPr>
          <a:xfrm>
            <a:off x="10058400" y="649287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微软雅黑"/>
              </a:rPr>
              <a:pPr algn="r">
                <a:defRPr/>
              </a:pPr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12244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C8F30A5-EF9F-4152-AE99-4D3DF8073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39" y="80426"/>
            <a:ext cx="11553782" cy="644880"/>
          </a:xfrm>
        </p:spPr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Proximity &amp; Spatial Analysis:</a:t>
            </a:r>
            <a:r>
              <a:rPr lang="en-US" altLang="zh-CN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Allow to “Zoom-out” &amp; “Zoom-in” Nationally for all Facilities under same “Sector Group”</a:t>
            </a:r>
            <a:endParaRPr lang="zh-CN" altLang="en-US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2216E742-7434-490B-926C-0123DB6CA58C}"/>
              </a:ext>
            </a:extLst>
          </p:cNvPr>
          <p:cNvSpPr txBox="1">
            <a:spLocks/>
          </p:cNvSpPr>
          <p:nvPr/>
        </p:nvSpPr>
        <p:spPr>
          <a:xfrm>
            <a:off x="9763144" y="630802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  <a:ea typeface="微软雅黑"/>
              </a:rPr>
              <a:pPr algn="r">
                <a:defRPr/>
              </a:pPr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itchFamily="34" charset="0"/>
              <a:ea typeface="微软雅黑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C8480B-8B8A-44ED-99CE-490A552FD5B2}"/>
              </a:ext>
            </a:extLst>
          </p:cNvPr>
          <p:cNvGrpSpPr/>
          <p:nvPr/>
        </p:nvGrpSpPr>
        <p:grpSpPr>
          <a:xfrm>
            <a:off x="106607" y="2201571"/>
            <a:ext cx="5295047" cy="3855246"/>
            <a:chOff x="1524000" y="874033"/>
            <a:chExt cx="9178287" cy="579257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81BC56-9C4C-4474-A57E-160FA667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4000" y="874033"/>
              <a:ext cx="9178287" cy="5792578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BD250C7-45A5-4B80-AB9B-FC1AC1CAF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10691" y="2639830"/>
              <a:ext cx="3675599" cy="26025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96CA807-5A5C-4924-8034-68827C5BB9B1}"/>
                </a:ext>
              </a:extLst>
            </p:cNvPr>
            <p:cNvCxnSpPr/>
            <p:nvPr/>
          </p:nvCxnSpPr>
          <p:spPr bwMode="auto">
            <a:xfrm>
              <a:off x="2718627" y="5930811"/>
              <a:ext cx="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52F0FCA-4207-4B16-9B48-8A3118377D63}"/>
                </a:ext>
              </a:extLst>
            </p:cNvPr>
            <p:cNvSpPr/>
            <p:nvPr/>
          </p:nvSpPr>
          <p:spPr bwMode="auto">
            <a:xfrm>
              <a:off x="2329642" y="2210671"/>
              <a:ext cx="1823258" cy="1675529"/>
            </a:xfrm>
            <a:prstGeom prst="ellipse">
              <a:avLst/>
            </a:prstGeom>
            <a:noFill/>
            <a:ln w="381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51D6380-9E7E-4871-8935-9D308B7AFD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5277"/>
            <a:stretch/>
          </p:blipFill>
          <p:spPr>
            <a:xfrm>
              <a:off x="3258024" y="4275562"/>
              <a:ext cx="6106000" cy="19468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A7E780-77F9-4181-B85B-A26333CEB478}"/>
                </a:ext>
              </a:extLst>
            </p:cNvPr>
            <p:cNvSpPr/>
            <p:nvPr/>
          </p:nvSpPr>
          <p:spPr>
            <a:xfrm>
              <a:off x="3244701" y="4955916"/>
              <a:ext cx="6088975" cy="5086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defTabSz="914400"/>
              <a:r>
                <a:rPr lang="en-US" sz="400" b="1" u="sng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Facility</a:t>
              </a:r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: American Synthesis Rubber Co., KY                 </a:t>
              </a:r>
              <a:r>
                <a:rPr lang="en-US" sz="400" b="1" u="sng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Sector group</a:t>
              </a:r>
              <a:r>
                <a:rPr lang="en-US" sz="400" b="1" kern="1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: Polymers and Resins Production</a:t>
              </a:r>
              <a:endParaRPr lang="en-US" sz="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defTabSz="914400"/>
              <a:r>
                <a:rPr lang="en-US" sz="1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                                                                                           </a:t>
              </a:r>
            </a:p>
            <a:p>
              <a:pPr defTabSz="914400"/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			             [</a:t>
              </a:r>
              <a:r>
                <a:rPr lang="en-US" sz="7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x     </a:t>
              </a:r>
              <a:r>
                <a:rPr lang="en-US" sz="400" b="1" kern="100" dirty="0">
                  <a:solidFill>
                    <a:srgbClr val="00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Display national map for Sector group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1691BF3-5FA0-408F-A462-6B98FC7160B6}"/>
                </a:ext>
              </a:extLst>
            </p:cNvPr>
            <p:cNvSpPr/>
            <p:nvPr/>
          </p:nvSpPr>
          <p:spPr bwMode="auto">
            <a:xfrm>
              <a:off x="3230592" y="5452967"/>
              <a:ext cx="6106000" cy="1136885"/>
            </a:xfrm>
            <a:prstGeom prst="rect">
              <a:avLst/>
            </a:prstGeom>
            <a:solidFill>
              <a:schemeClr val="bg2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DB7AB7-225C-4AE1-B1B9-2B1069CAA46E}"/>
                </a:ext>
              </a:extLst>
            </p:cNvPr>
            <p:cNvSpPr/>
            <p:nvPr/>
          </p:nvSpPr>
          <p:spPr>
            <a:xfrm>
              <a:off x="4279859" y="6104166"/>
              <a:ext cx="1904264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Create Table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684A689-EAF8-4ED7-B733-7717143C2A70}"/>
                </a:ext>
              </a:extLst>
            </p:cNvPr>
            <p:cNvSpPr/>
            <p:nvPr/>
          </p:nvSpPr>
          <p:spPr>
            <a:xfrm>
              <a:off x="6398804" y="6096958"/>
              <a:ext cx="1821428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Create Plot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20978B-1ABA-4B95-8BB1-F4DE170A2154}"/>
                </a:ext>
              </a:extLst>
            </p:cNvPr>
            <p:cNvSpPr/>
            <p:nvPr/>
          </p:nvSpPr>
          <p:spPr>
            <a:xfrm>
              <a:off x="3239737" y="4269740"/>
              <a:ext cx="6121998" cy="346829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7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and Spatial Analysis for MP Risks and EJ  </a:t>
              </a:r>
              <a:r>
                <a:rPr lang="en-US" sz="9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 </a:t>
              </a:r>
              <a:r>
                <a:rPr lang="en-US" sz="7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 </a:t>
              </a:r>
              <a:endParaRPr lang="en-US" sz="7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878FB0-0D10-418A-92F6-2C4EE4AE07A5}"/>
                </a:ext>
              </a:extLst>
            </p:cNvPr>
            <p:cNvSpPr/>
            <p:nvPr/>
          </p:nvSpPr>
          <p:spPr>
            <a:xfrm>
              <a:off x="3215654" y="4647328"/>
              <a:ext cx="1717797" cy="277464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Proximity Analysis</a:t>
              </a:r>
              <a:endParaRPr lang="en-US" sz="6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3DA572-D8D5-4AED-9EE8-BA1804907FB0}"/>
                </a:ext>
              </a:extLst>
            </p:cNvPr>
            <p:cNvSpPr/>
            <p:nvPr/>
          </p:nvSpPr>
          <p:spPr>
            <a:xfrm>
              <a:off x="6375000" y="4675211"/>
              <a:ext cx="1190728" cy="254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914400"/>
              <a:endParaRPr lang="en-US" sz="5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109F5D3-21DA-4064-A5FF-BA0BCF919567}"/>
                </a:ext>
              </a:extLst>
            </p:cNvPr>
            <p:cNvGrpSpPr/>
            <p:nvPr/>
          </p:nvGrpSpPr>
          <p:grpSpPr>
            <a:xfrm>
              <a:off x="6304383" y="5633804"/>
              <a:ext cx="1564787" cy="293775"/>
              <a:chOff x="4667038" y="4938031"/>
              <a:chExt cx="1564787" cy="293775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BF9F624-84B4-43D9-B118-0B28DF181BB9}"/>
                  </a:ext>
                </a:extLst>
              </p:cNvPr>
              <p:cNvSpPr/>
              <p:nvPr/>
            </p:nvSpPr>
            <p:spPr>
              <a:xfrm flipH="1">
                <a:off x="4667038" y="4970872"/>
                <a:ext cx="394817" cy="2543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500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en-US" sz="5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7629572-0C1D-4789-8A79-9741A1D6CD0F}"/>
                  </a:ext>
                </a:extLst>
              </p:cNvPr>
              <p:cNvGrpSpPr/>
              <p:nvPr/>
            </p:nvGrpSpPr>
            <p:grpSpPr>
              <a:xfrm>
                <a:off x="4761458" y="4938031"/>
                <a:ext cx="1170432" cy="114009"/>
                <a:chOff x="4807178" y="4892311"/>
                <a:chExt cx="1170432" cy="114009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B448E1AA-A400-4FDB-B625-66B0EC2708F3}"/>
                    </a:ext>
                  </a:extLst>
                </p:cNvPr>
                <p:cNvCxnSpPr/>
                <p:nvPr/>
              </p:nvCxnSpPr>
              <p:spPr bwMode="auto">
                <a:xfrm>
                  <a:off x="4807178" y="4941727"/>
                  <a:ext cx="1170432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7112CEC0-27BB-4224-97B3-69A2BFAD3CDA}"/>
                    </a:ext>
                  </a:extLst>
                </p:cNvPr>
                <p:cNvSpPr/>
                <p:nvPr/>
              </p:nvSpPr>
              <p:spPr bwMode="auto">
                <a:xfrm>
                  <a:off x="5043680" y="4892311"/>
                  <a:ext cx="45719" cy="114009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fontAlgn="base">
                    <a:spcBef>
                      <a:spcPct val="50000"/>
                    </a:spcBef>
                    <a:spcAft>
                      <a:spcPct val="0"/>
                    </a:spcAft>
                  </a:pPr>
                  <a:endParaRPr lang="en-US" sz="900">
                    <a:solidFill>
                      <a:srgbClr val="FF3300"/>
                    </a:solidFill>
                    <a:latin typeface="Arial" charset="0"/>
                    <a:ea typeface="宋体" pitchFamily="2" charset="-122"/>
                  </a:endParaRPr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F7E70A6-CB09-4D14-8979-0F08697C23AE}"/>
                  </a:ext>
                </a:extLst>
              </p:cNvPr>
              <p:cNvSpPr/>
              <p:nvPr/>
            </p:nvSpPr>
            <p:spPr>
              <a:xfrm>
                <a:off x="5639158" y="4977465"/>
                <a:ext cx="592667" cy="254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/>
                <a:r>
                  <a:rPr lang="en-US" sz="500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50km</a:t>
                </a:r>
                <a:endParaRPr lang="en-US" sz="500" dirty="0">
                  <a:solidFill>
                    <a:srgbClr val="000000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6DC3706-C353-463B-946A-AC7515AABABE}"/>
                </a:ext>
              </a:extLst>
            </p:cNvPr>
            <p:cNvSpPr/>
            <p:nvPr/>
          </p:nvSpPr>
          <p:spPr bwMode="auto">
            <a:xfrm>
              <a:off x="3224362" y="4636767"/>
              <a:ext cx="1725084" cy="302049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C015334-AC65-4D69-A681-78A922DB232F}"/>
                </a:ext>
              </a:extLst>
            </p:cNvPr>
            <p:cNvGrpSpPr/>
            <p:nvPr/>
          </p:nvGrpSpPr>
          <p:grpSpPr>
            <a:xfrm>
              <a:off x="4185364" y="5557128"/>
              <a:ext cx="2112958" cy="254342"/>
              <a:chOff x="2592858" y="4893966"/>
              <a:chExt cx="2112958" cy="254342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A7880E1-4595-4F15-832B-55E7F5DEF5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171" t="10854" r="72189" b="84137"/>
              <a:stretch/>
            </p:blipFill>
            <p:spPr>
              <a:xfrm>
                <a:off x="3129504" y="4918648"/>
                <a:ext cx="1576312" cy="21802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9285A6-1DC7-4F6D-850A-8E60F942BF82}"/>
                  </a:ext>
                </a:extLst>
              </p:cNvPr>
              <p:cNvSpPr/>
              <p:nvPr/>
            </p:nvSpPr>
            <p:spPr>
              <a:xfrm>
                <a:off x="2592858" y="4893966"/>
                <a:ext cx="1576312" cy="254342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914400"/>
                <a:r>
                  <a:rPr lang="en-US" sz="500" b="1" kern="100" dirty="0">
                    <a:solidFill>
                      <a:srgbClr val="000000"/>
                    </a:solidFill>
                    <a:latin typeface="Arial" panose="020B0604020202020204" pitchFamily="34" charset="0"/>
                    <a:ea typeface="等线" panose="02010600030101010101" pitchFamily="2" charset="-122"/>
                    <a:cs typeface="Arial" panose="020B0604020202020204" pitchFamily="34" charset="0"/>
                  </a:rPr>
                  <a:t>Radius of  Influence</a:t>
                </a:r>
                <a:endParaRPr lang="en-US" sz="500" dirty="0">
                  <a:solidFill>
                    <a:srgbClr val="000000"/>
                  </a:solidFill>
                  <a:latin typeface="Arial" panose="020B0604020202020204" pitchFamily="34" charset="0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23AD2E8-B447-408B-B0A5-0C6F7EE0F760}"/>
                </a:ext>
              </a:extLst>
            </p:cNvPr>
            <p:cNvSpPr/>
            <p:nvPr/>
          </p:nvSpPr>
          <p:spPr bwMode="auto">
            <a:xfrm>
              <a:off x="9936480" y="3483864"/>
              <a:ext cx="722376" cy="265176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0D36652-9C01-4B4B-B051-9238FE158AB7}"/>
                </a:ext>
              </a:extLst>
            </p:cNvPr>
            <p:cNvSpPr/>
            <p:nvPr/>
          </p:nvSpPr>
          <p:spPr bwMode="auto">
            <a:xfrm>
              <a:off x="6539323" y="5253184"/>
              <a:ext cx="201168" cy="168973"/>
            </a:xfrm>
            <a:prstGeom prst="rect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50000"/>
                </a:spcBef>
                <a:spcAft>
                  <a:spcPct val="0"/>
                </a:spcAft>
              </a:pPr>
              <a:endParaRPr lang="en-US" sz="900">
                <a:solidFill>
                  <a:srgbClr val="FF3300"/>
                </a:solidFill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474655-35C0-4A1D-B93B-59DA2AC47F31}"/>
                </a:ext>
              </a:extLst>
            </p:cNvPr>
            <p:cNvSpPr/>
            <p:nvPr/>
          </p:nvSpPr>
          <p:spPr>
            <a:xfrm>
              <a:off x="4949447" y="4657269"/>
              <a:ext cx="1531170" cy="27746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US" sz="600" b="1" kern="100" dirty="0">
                  <a:solidFill>
                    <a:srgbClr val="000000"/>
                  </a:solidFill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Spatial Analysis</a:t>
              </a:r>
              <a:endParaRPr lang="en-US" sz="600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3E40AD58-A169-4179-8CC8-37834791E4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100" t="12892"/>
          <a:stretch/>
        </p:blipFill>
        <p:spPr>
          <a:xfrm>
            <a:off x="6541748" y="2201571"/>
            <a:ext cx="5645338" cy="38552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0482E692-D684-4DF4-AB80-AA702545A408}"/>
              </a:ext>
            </a:extLst>
          </p:cNvPr>
          <p:cNvSpPr/>
          <p:nvPr/>
        </p:nvSpPr>
        <p:spPr bwMode="auto">
          <a:xfrm>
            <a:off x="5589438" y="3466448"/>
            <a:ext cx="798937" cy="393675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EFEAF66-7368-422D-ACE3-8EB9FA6410D5}"/>
              </a:ext>
            </a:extLst>
          </p:cNvPr>
          <p:cNvSpPr/>
          <p:nvPr/>
        </p:nvSpPr>
        <p:spPr bwMode="auto">
          <a:xfrm rot="10800000">
            <a:off x="5545996" y="4380159"/>
            <a:ext cx="798937" cy="393675"/>
          </a:xfrm>
          <a:prstGeom prst="rightArrow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normalizeH="0" baseline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031A42-D1D3-4979-B9D1-87C0C14CDBA1}"/>
              </a:ext>
            </a:extLst>
          </p:cNvPr>
          <p:cNvSpPr/>
          <p:nvPr/>
        </p:nvSpPr>
        <p:spPr bwMode="auto">
          <a:xfrm>
            <a:off x="9966120" y="3756961"/>
            <a:ext cx="352339" cy="339891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FF3300"/>
              </a:solidFill>
              <a:effectLst/>
              <a:latin typeface="Arial" charset="0"/>
              <a:ea typeface="宋体" pitchFamily="2" charset="-122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A7009D9-7618-4FA5-BBDB-81F163F92DD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469622" y="2194896"/>
            <a:ext cx="4496498" cy="1575415"/>
          </a:xfrm>
          <a:prstGeom prst="straightConnector1">
            <a:avLst/>
          </a:prstGeom>
          <a:ln w="19050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694CB9E-02B1-4A7F-97D6-2989DB2389DC}"/>
              </a:ext>
            </a:extLst>
          </p:cNvPr>
          <p:cNvCxnSpPr>
            <a:cxnSpLocks/>
          </p:cNvCxnSpPr>
          <p:nvPr/>
        </p:nvCxnSpPr>
        <p:spPr bwMode="auto">
          <a:xfrm flipH="1">
            <a:off x="5460394" y="4114806"/>
            <a:ext cx="4505726" cy="1959965"/>
          </a:xfrm>
          <a:prstGeom prst="straightConnector1">
            <a:avLst/>
          </a:prstGeom>
          <a:ln w="19050">
            <a:solidFill>
              <a:srgbClr val="0000F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A3E117ED-9E0E-4D9B-BF1A-6F6415603569}"/>
              </a:ext>
            </a:extLst>
          </p:cNvPr>
          <p:cNvSpPr/>
          <p:nvPr/>
        </p:nvSpPr>
        <p:spPr>
          <a:xfrm>
            <a:off x="5342977" y="316626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Zoom-out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CB2BC78-F57A-410C-AEDA-42D4C9B2FFBD}"/>
              </a:ext>
            </a:extLst>
          </p:cNvPr>
          <p:cNvSpPr/>
          <p:nvPr/>
        </p:nvSpPr>
        <p:spPr>
          <a:xfrm>
            <a:off x="5426821" y="4741679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Zoom-in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9" name="Speech Bubble: Rectangle with Corners Rounded 4">
            <a:extLst>
              <a:ext uri="{FF2B5EF4-FFF2-40B4-BE49-F238E27FC236}">
                <a16:creationId xmlns:a16="http://schemas.microsoft.com/office/drawing/2014/main" id="{1C2D021B-BAEC-4FE9-91E6-84F60DE32C5F}"/>
              </a:ext>
            </a:extLst>
          </p:cNvPr>
          <p:cNvSpPr/>
          <p:nvPr/>
        </p:nvSpPr>
        <p:spPr>
          <a:xfrm>
            <a:off x="7349680" y="1145264"/>
            <a:ext cx="4735713" cy="1303464"/>
          </a:xfrm>
          <a:prstGeom prst="wedgeRoundRectCallout">
            <a:avLst>
              <a:gd name="adj1" fmla="val 11601"/>
              <a:gd name="adj2" fmla="val 142502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914400">
              <a:buFont typeface="Arial" panose="020B0604020202020204" pitchFamily="34" charset="0"/>
              <a:buChar char="•"/>
              <a:defRPr/>
            </a:pPr>
            <a:r>
              <a:rPr lang="en-US" sz="1600" kern="100" dirty="0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Display all facilities within same “Sector group”</a:t>
            </a:r>
          </a:p>
          <a:p>
            <a:pPr marL="285750" indent="-285750" defTabSz="914400">
              <a:buFont typeface="Arial" panose="020B0604020202020204" pitchFamily="34" charset="0"/>
              <a:buChar char="•"/>
              <a:defRPr/>
            </a:pPr>
            <a:r>
              <a:rPr lang="en-US" sz="1600" kern="100" dirty="0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Allow to “zoom out” nationally and “zoom-in” back to facility level</a:t>
            </a:r>
            <a:endParaRPr lang="en-US" sz="16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  <a:defRPr/>
            </a:pPr>
            <a:r>
              <a:rPr lang="en-US" sz="1600" kern="100" dirty="0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Provide color scale for selected MP risk value (e.g., red w/ high MP risk)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68D314-4C1E-40A0-B58A-90CA75409529}"/>
              </a:ext>
            </a:extLst>
          </p:cNvPr>
          <p:cNvSpPr/>
          <p:nvPr/>
        </p:nvSpPr>
        <p:spPr>
          <a:xfrm>
            <a:off x="467771" y="1637377"/>
            <a:ext cx="4689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Proximity Analysis for Source/Sector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0120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theme/theme1.xml><?xml version="1.0" encoding="utf-8"?>
<a:theme xmlns:a="http://schemas.openxmlformats.org/drawingml/2006/main" name="2_EMPA课题组模板">
  <a:themeElements>
    <a:clrScheme name="2_EMPA课题组模板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EMPA课题组模板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2_EMPA课题组模板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EMPA课题组模板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_EMPA课题组模板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2_EMPA课题组模板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s_x0020_Status xmlns="e8cef94b-13a7-48be-ac9c-dbd328d0ac26">Pending</Records_x0020_Status>
    <Record xmlns="4ffa91fb-a0ff-4ac5-b2db-65c790d184a4">Shared</Record>
    <Rights xmlns="4ffa91fb-a0ff-4ac5-b2db-65c790d184a4" xsi:nil="true"/>
    <Document_x0020_Creation_x0020_Date xmlns="4ffa91fb-a0ff-4ac5-b2db-65c790d184a4">2021-04-28T15:40:31+00:00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Records_x0020_Date xmlns="e8cef94b-13a7-48be-ac9c-dbd328d0ac26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94B3C41D53F8439B1D80C562E243B0" ma:contentTypeVersion="32" ma:contentTypeDescription="Create a new document." ma:contentTypeScope="" ma:versionID="50907493eb13ada603a17fa441cb2d2f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e8cef94b-13a7-48be-ac9c-dbd328d0ac26" xmlns:ns7="17237250-5fc7-4924-b793-bde2ffc80e1d" targetNamespace="http://schemas.microsoft.com/office/2006/metadata/properties" ma:root="true" ma:fieldsID="481aec01929900cf2d50735c9f40f994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e8cef94b-13a7-48be-ac9c-dbd328d0ac26"/>
    <xsd:import namespace="17237250-5fc7-4924-b793-bde2ffc80e1d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7:MediaServiceDateTaken" minOccurs="0"/>
                <xsd:element ref="ns7:MediaServiceAutoTags" minOccurs="0"/>
                <xsd:element ref="ns7:MediaServiceOCR" minOccurs="0"/>
                <xsd:element ref="ns6:Records_x0020_Status" minOccurs="0"/>
                <xsd:element ref="ns6:Records_x0020_Date" minOccurs="0"/>
                <xsd:element ref="ns7:MediaServiceGenerationTime" minOccurs="0"/>
                <xsd:element ref="ns7:MediaServiceEventHashCode" minOccurs="0"/>
                <xsd:element ref="ns7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1f80bdb1-9c76-46ec-83d7-473f65bff1c4}" ma:internalName="TaxCatchAllLabel" ma:readOnly="true" ma:showField="CatchAllDataLabel" ma:web="e8cef94b-13a7-48be-ac9c-dbd328d0ac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1f80bdb1-9c76-46ec-83d7-473f65bff1c4}" ma:internalName="TaxCatchAll" ma:showField="CatchAllData" ma:web="e8cef94b-13a7-48be-ac9c-dbd328d0ac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ef94b-13a7-48be-ac9c-dbd328d0ac26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description="" ma:hidden="true" ma:internalName="SharingHintHash" ma:readOnly="true">
      <xsd:simpleType>
        <xsd:restriction base="dms:Text"/>
      </xsd:simpleType>
    </xsd:element>
    <xsd:element name="Records_x0020_Status" ma:index="36" nillable="true" ma:displayName="Records Status" ma:default="Pending" ma:internalName="Records_x0020_Status">
      <xsd:simpleType>
        <xsd:restriction base="dms:Text"/>
      </xsd:simpleType>
    </xsd:element>
    <xsd:element name="Records_x0020_Date" ma:index="37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37250-5fc7-4924-b793-bde2ffc80e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4" nillable="true" ma:displayName="MediaServiceAutoTags" ma:internalName="MediaServiceAutoTags" ma:readOnly="true">
      <xsd:simpleType>
        <xsd:restriction base="dms:Text"/>
      </xsd:simpleType>
    </xsd:element>
    <xsd:element name="MediaServiceOCR" ma:index="3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29f62856-1543-49d4-a736-4569d363f533" ContentTypeId="0x0101" PreviousValue="false"/>
</file>

<file path=customXml/itemProps1.xml><?xml version="1.0" encoding="utf-8"?>
<ds:datastoreItem xmlns:ds="http://schemas.openxmlformats.org/officeDocument/2006/customXml" ds:itemID="{DE5FA8BD-047F-4573-8DFD-5CA6D2A297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D2455C-935E-4CA1-B107-2E8E8F9C62E3}">
  <ds:schemaRefs>
    <ds:schemaRef ds:uri="http://schemas.microsoft.com/sharepoint/v3"/>
    <ds:schemaRef ds:uri="4ffa91fb-a0ff-4ac5-b2db-65c790d184a4"/>
    <ds:schemaRef ds:uri="http://schemas.microsoft.com/sharepoint.v3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openxmlformats.org/package/2006/metadata/core-properties"/>
    <ds:schemaRef ds:uri="17237250-5fc7-4924-b793-bde2ffc80e1d"/>
    <ds:schemaRef ds:uri="http://schemas.microsoft.com/office/2006/documentManagement/types"/>
    <ds:schemaRef ds:uri="e8cef94b-13a7-48be-ac9c-dbd328d0ac26"/>
    <ds:schemaRef ds:uri="http://schemas.microsoft.com/sharepoint/v3/field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AEB0137-4BD9-4ACE-A80F-6491EC384D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e8cef94b-13a7-48be-ac9c-dbd328d0ac26"/>
    <ds:schemaRef ds:uri="17237250-5fc7-4924-b793-bde2ffc80e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988D612-7080-4224-B840-74D647B17F9D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2536</TotalTime>
  <Words>1491</Words>
  <Application>Microsoft Office PowerPoint</Application>
  <PresentationFormat>Widescreen</PresentationFormat>
  <Paragraphs>457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微软雅黑</vt:lpstr>
      <vt:lpstr>黑体</vt:lpstr>
      <vt:lpstr>Arial</vt:lpstr>
      <vt:lpstr>Calibri</vt:lpstr>
      <vt:lpstr>Times New Roman</vt:lpstr>
      <vt:lpstr>2_EMPA课题组模板</vt:lpstr>
      <vt:lpstr>3_EMPA课题组模板</vt:lpstr>
      <vt:lpstr>Developing Screening Capabilities for  “Proximity &amp; Spatial Analysis for MP Risks &amp; EJ”</vt:lpstr>
      <vt:lpstr>PowerPoint Presentation</vt:lpstr>
      <vt:lpstr>Developing Capabilities for Proximity and Spatial Analysis</vt:lpstr>
      <vt:lpstr>PowerPoint Presentation</vt:lpstr>
      <vt:lpstr>Screening Proximity Analysis in NEXUS:  Example Tabular Data Summary</vt:lpstr>
      <vt:lpstr>Proximity &amp; Spatial Analysis: Allow to “Zoom-out” &amp; “Zoom-in” Nationally for all Facilities under same “Sector Group”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Landis, Elizabeth</dc:creator>
  <cp:lastModifiedBy>Jang, Carey</cp:lastModifiedBy>
  <cp:revision>62</cp:revision>
  <dcterms:created xsi:type="dcterms:W3CDTF">2021-03-15T14:18:19Z</dcterms:created>
  <dcterms:modified xsi:type="dcterms:W3CDTF">2021-05-18T20:31:38Z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0x0101008B94B3C41D53F8439B1D80C562E243B0</vt:lpwstr>
  </property>
</Properties>
</file>