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04" r:id="rId2"/>
    <p:sldId id="322" r:id="rId3"/>
    <p:sldId id="323" r:id="rId4"/>
    <p:sldId id="324" r:id="rId5"/>
    <p:sldId id="325" r:id="rId6"/>
    <p:sldId id="307" r:id="rId7"/>
    <p:sldId id="319" r:id="rId8"/>
    <p:sldId id="320" r:id="rId9"/>
    <p:sldId id="321" r:id="rId10"/>
    <p:sldId id="326" r:id="rId11"/>
    <p:sldId id="328" r:id="rId12"/>
    <p:sldId id="327" r:id="rId13"/>
    <p:sldId id="329" r:id="rId14"/>
    <p:sldId id="316" r:id="rId15"/>
    <p:sldId id="317" r:id="rId16"/>
    <p:sldId id="298" r:id="rId17"/>
    <p:sldId id="310" r:id="rId18"/>
    <p:sldId id="311" r:id="rId19"/>
    <p:sldId id="314" r:id="rId20"/>
    <p:sldId id="315" r:id="rId21"/>
    <p:sldId id="312" r:id="rId22"/>
    <p:sldId id="313" r:id="rId23"/>
    <p:sldId id="308" r:id="rId24"/>
    <p:sldId id="309" r:id="rId25"/>
    <p:sldId id="305" r:id="rId26"/>
    <p:sldId id="306" r:id="rId27"/>
    <p:sldId id="301" r:id="rId28"/>
    <p:sldId id="299" r:id="rId29"/>
    <p:sldId id="302" r:id="rId30"/>
    <p:sldId id="300" r:id="rId31"/>
    <p:sldId id="303" r:id="rId32"/>
    <p:sldId id="296" r:id="rId33"/>
    <p:sldId id="285" r:id="rId34"/>
    <p:sldId id="286" r:id="rId35"/>
    <p:sldId id="287" r:id="rId36"/>
    <p:sldId id="288" r:id="rId37"/>
    <p:sldId id="289" r:id="rId38"/>
    <p:sldId id="256" r:id="rId39"/>
    <p:sldId id="265" r:id="rId40"/>
    <p:sldId id="266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G_O3_MDA1 with RET2030" id="{082C9839-C660-4D47-A7AD-1D8CAE5D57D1}">
          <p14:sldIdLst>
            <p14:sldId id="304"/>
            <p14:sldId id="322"/>
            <p14:sldId id="323"/>
            <p14:sldId id="324"/>
            <p14:sldId id="325"/>
            <p14:sldId id="307"/>
            <p14:sldId id="319"/>
            <p14:sldId id="320"/>
            <p14:sldId id="321"/>
            <p14:sldId id="326"/>
            <p14:sldId id="328"/>
            <p14:sldId id="327"/>
            <p14:sldId id="329"/>
            <p14:sldId id="316"/>
            <p14:sldId id="317"/>
            <p14:sldId id="298"/>
            <p14:sldId id="310"/>
            <p14:sldId id="311"/>
            <p14:sldId id="314"/>
            <p14:sldId id="315"/>
            <p14:sldId id="312"/>
            <p14:sldId id="313"/>
            <p14:sldId id="308"/>
            <p14:sldId id="309"/>
            <p14:sldId id="305"/>
            <p14:sldId id="306"/>
            <p14:sldId id="301"/>
            <p14:sldId id="299"/>
            <p14:sldId id="302"/>
            <p14:sldId id="300"/>
            <p14:sldId id="303"/>
            <p14:sldId id="296"/>
            <p14:sldId id="285"/>
            <p14:sldId id="286"/>
            <p14:sldId id="287"/>
            <p14:sldId id="288"/>
            <p14:sldId id="289"/>
            <p14:sldId id="256"/>
            <p14:sldId id="265"/>
            <p14:sldId id="266"/>
            <p14:sldId id="270"/>
            <p14:sldId id="271"/>
            <p14:sldId id="272"/>
          </p14:sldIdLst>
        </p14:section>
        <p14:section name="ELG_O3_MDA8 with RET2030" id="{C1C84A6B-06CC-4C90-9741-3350B71DF5BA}">
          <p14:sldIdLst/>
        </p14:section>
        <p14:section name="ELG_PM2.5_Annual with RET2030" id="{3DC1FFEC-3389-4D23-87E5-7D4CCF5BB1A8}">
          <p14:sldIdLst/>
        </p14:section>
        <p14:section name="Comparison_ELG_O3_MDA1 with/without RET2030" id="{7044779A-8FFA-4F81-B9C3-5106FD9D0CA3}">
          <p14:sldIdLst/>
        </p14:section>
        <p14:section name="Comparison_ELG_O3_MDA8 with/without RET2030" id="{B4BCE991-ED05-4727-9944-14E7C0453C07}">
          <p14:sldIdLst/>
        </p14:section>
        <p14:section name="Comparison_ELG_PM2.5 with/without RET2030" id="{97802B87-E4BE-4EBE-8B40-2E0492FB68E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EDF6A-4F50-4830-92AC-70DB25583518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502C-8A98-4C87-BEB6-893A1D5C7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95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3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76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1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7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33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E502C-8A98-4C87-BEB6-893A1D5C74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3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E502C-8A98-4C87-BEB6-893A1D5C74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31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1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010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86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53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868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71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54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31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308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10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773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39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09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774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60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955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954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51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92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421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202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520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77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4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979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90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37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312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7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11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3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04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5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65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73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34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7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8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14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8E10-80E1-49FD-95EC-22645942536F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8E3F2-F8EF-4533-A290-50AD1B464D82}"/>
              </a:ext>
            </a:extLst>
          </p:cNvPr>
          <p:cNvSpPr txBox="1"/>
          <p:nvPr/>
        </p:nvSpPr>
        <p:spPr>
          <a:xfrm>
            <a:off x="347784" y="0"/>
            <a:ext cx="86296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FE"/>
                </a:solidFill>
              </a:rPr>
              <a:t>FAST-CE</a:t>
            </a:r>
          </a:p>
          <a:p>
            <a:pPr algn="ctr"/>
            <a:r>
              <a:rPr lang="en-US" sz="6000" b="1" dirty="0">
                <a:solidFill>
                  <a:srgbClr val="0000FE"/>
                </a:solidFill>
              </a:rPr>
              <a:t>Transport “Remand” </a:t>
            </a:r>
          </a:p>
          <a:p>
            <a:pPr algn="ctr"/>
            <a:r>
              <a:rPr lang="en-US" sz="6000" b="1" dirty="0">
                <a:solidFill>
                  <a:srgbClr val="0000FE"/>
                </a:solidFill>
              </a:rPr>
              <a:t>Case Results: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2021:  O3-MDA8, O3-MDA1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2024: O3-MDA8, O3-MDA1 </a:t>
            </a:r>
            <a:r>
              <a:rPr lang="en-US" sz="4000" b="1" dirty="0">
                <a:solidFill>
                  <a:prstClr val="black"/>
                </a:solidFill>
              </a:rPr>
              <a:t>&amp; PM2.5</a:t>
            </a:r>
            <a:endParaRPr lang="en-US" sz="4000" b="1" dirty="0"/>
          </a:p>
          <a:p>
            <a:pPr algn="ctr"/>
            <a:endParaRPr lang="en-US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F70A3-4203-4934-9543-23A1CE0FA0B9}"/>
              </a:ext>
            </a:extLst>
          </p:cNvPr>
          <p:cNvSpPr/>
          <p:nvPr/>
        </p:nvSpPr>
        <p:spPr>
          <a:xfrm>
            <a:off x="152400" y="4576731"/>
            <a:ext cx="7568097" cy="183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1.“Less Stringent – Baseline”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Stringent – Baseline”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PM2.5_Ann_2024 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“Less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35D8F-A642-4A98-877D-94728379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175"/>
            <a:ext cx="9144000" cy="6219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BD543-B505-42BA-B6AB-8CAE8BDBD1C8}"/>
              </a:ext>
            </a:extLst>
          </p:cNvPr>
          <p:cNvSpPr txBox="1"/>
          <p:nvPr/>
        </p:nvSpPr>
        <p:spPr>
          <a:xfrm>
            <a:off x="5433850" y="431482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24720-86ED-4EFC-B8DC-ACF7A05A69BD}"/>
              </a:ext>
            </a:extLst>
          </p:cNvPr>
          <p:cNvSpPr txBox="1"/>
          <p:nvPr/>
        </p:nvSpPr>
        <p:spPr>
          <a:xfrm>
            <a:off x="5310929" y="614945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974B8-168A-4749-94BB-E6CA1C619204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6E76D-E2E3-409E-93AD-BC758600759C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92D8A-7B46-4C10-9958-F9700ED5F828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417AA-059A-4DFE-9936-52AF582A3A69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610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911F57-E71D-4447-891D-4AC93406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9144000" cy="632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PM2.5_Ann_2024 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“Less String – Baseline”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BD543-B505-42BA-B6AB-8CAE8BDBD1C8}"/>
              </a:ext>
            </a:extLst>
          </p:cNvPr>
          <p:cNvSpPr txBox="1"/>
          <p:nvPr/>
        </p:nvSpPr>
        <p:spPr>
          <a:xfrm>
            <a:off x="5433850" y="431482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24720-86ED-4EFC-B8DC-ACF7A05A69BD}"/>
              </a:ext>
            </a:extLst>
          </p:cNvPr>
          <p:cNvSpPr txBox="1"/>
          <p:nvPr/>
        </p:nvSpPr>
        <p:spPr>
          <a:xfrm>
            <a:off x="5310929" y="620660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974B8-168A-4749-94BB-E6CA1C619204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6E76D-E2E3-409E-93AD-BC758600759C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92D8A-7B46-4C10-9958-F9700ED5F828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417AA-059A-4DFE-9936-52AF582A3A69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1854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PM2.5_Ann_2024 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71CA1-C9E2-44F3-BFCA-A359873CB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9144000" cy="6229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CC963-6118-4571-9E3F-FE7DE7621EE3}"/>
              </a:ext>
            </a:extLst>
          </p:cNvPr>
          <p:cNvSpPr txBox="1"/>
          <p:nvPr/>
        </p:nvSpPr>
        <p:spPr>
          <a:xfrm>
            <a:off x="5433850" y="431482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E5B5B-1BC9-4A9D-A1D9-B5229A07D003}"/>
              </a:ext>
            </a:extLst>
          </p:cNvPr>
          <p:cNvSpPr txBox="1"/>
          <p:nvPr/>
        </p:nvSpPr>
        <p:spPr>
          <a:xfrm>
            <a:off x="5310929" y="614945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DA4B7-BAE8-431E-9A85-E8F089C51ECB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D6223-38AD-4D82-BE0E-3406750239EC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9C5FF-508F-4F63-B372-C7FC7ED05F96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D8A8D-75AC-4FA2-AB1A-468AC45AF454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03904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3F9547-0A63-459C-961E-0FFD1427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6200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PM2.5_Ann_2024 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 – Baseline”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CC963-6118-4571-9E3F-FE7DE7621EE3}"/>
              </a:ext>
            </a:extLst>
          </p:cNvPr>
          <p:cNvSpPr txBox="1"/>
          <p:nvPr/>
        </p:nvSpPr>
        <p:spPr>
          <a:xfrm>
            <a:off x="5433850" y="42862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E5B5B-1BC9-4A9D-A1D9-B5229A07D003}"/>
              </a:ext>
            </a:extLst>
          </p:cNvPr>
          <p:cNvSpPr txBox="1"/>
          <p:nvPr/>
        </p:nvSpPr>
        <p:spPr>
          <a:xfrm>
            <a:off x="5310929" y="614945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DA4B7-BAE8-431E-9A85-E8F089C51ECB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D6223-38AD-4D82-BE0E-3406750239EC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9C5FF-508F-4F63-B372-C7FC7ED05F96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D8A8D-75AC-4FA2-AB1A-468AC45AF454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4143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8E3F2-F8EF-4533-A290-50AD1B464D82}"/>
              </a:ext>
            </a:extLst>
          </p:cNvPr>
          <p:cNvSpPr txBox="1"/>
          <p:nvPr/>
        </p:nvSpPr>
        <p:spPr>
          <a:xfrm>
            <a:off x="347784" y="0"/>
            <a:ext cx="86296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FAST-CE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“Remand”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Results: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2021:  O3-MDA8, O3-MDA1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2024: O3-MDA8, O3-MDA1 &amp; PM2.5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F70A3-4203-4934-9543-23A1CE0FA0B9}"/>
              </a:ext>
            </a:extLst>
          </p:cNvPr>
          <p:cNvSpPr/>
          <p:nvPr/>
        </p:nvSpPr>
        <p:spPr>
          <a:xfrm>
            <a:off x="152400" y="4576731"/>
            <a:ext cx="9020418" cy="183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1.“Proposal – Baseline”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“More Stringent – Less Stringent”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7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Remand_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_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MDA8_2024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“Proposal – Baseline”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CC733-1133-4E44-973A-B22089EF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325"/>
            <a:ext cx="9144000" cy="61626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203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Stringent – Less Stringent”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97136-4930-4928-AB75-9E693774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475"/>
            <a:ext cx="9144000" cy="6105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518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“Proposal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5B3C2-872E-487E-A078-039D046D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"/>
            <a:ext cx="9144000" cy="62102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496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Stringent – Less Stringent”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E8D5A-56F3-48DE-90A5-AA6042054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"/>
            <a:ext cx="9144000" cy="62102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79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“Proposal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7C88F-B7CD-4F92-9826-3A721EE3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275"/>
            <a:ext cx="9144000" cy="61817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607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“Less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7BDDA-9285-4726-82D7-5616066E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9144000" cy="6229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72293-67FE-4744-A243-56B6EDCAE0A5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F84A1-1420-4FF3-B90B-565FE38DF1DB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53C89-DDE7-40C4-B256-EB91311244D4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690DF-1423-4C00-913B-234FC52DF649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E1144-20AC-42BF-AD6D-FC05EB38486C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D360B-E735-47A2-BAF8-9B99DF27E302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06255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Stringent – Less Stringent”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55F7F-1835-4A3A-997C-5C31806E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193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“Proposal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FDC39-284D-41C9-93D0-41F3122BC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1"/>
            <a:ext cx="9144000" cy="6191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588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Stringent – Less Stringent”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A91F6-FFA0-462A-9CA6-AB2C6787E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275"/>
            <a:ext cx="9144000" cy="61817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0326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PM2.5_Ann_2024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“Baseline – Proposal”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EE8EE-4446-4392-A839-4D3779D5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6200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672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PM2.5_Ann_2024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Stringent – Less Stringent”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F25C1-A7F9-4F49-911E-41DA88C03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6200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261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8E3F2-F8EF-4533-A290-50AD1B464D82}"/>
              </a:ext>
            </a:extLst>
          </p:cNvPr>
          <p:cNvSpPr txBox="1"/>
          <p:nvPr/>
        </p:nvSpPr>
        <p:spPr>
          <a:xfrm>
            <a:off x="352425" y="612844"/>
            <a:ext cx="86296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E"/>
                </a:solidFill>
              </a:rPr>
              <a:t>FAST-CE</a:t>
            </a:r>
          </a:p>
          <a:p>
            <a:pPr algn="ctr"/>
            <a:r>
              <a:rPr lang="en-US" sz="6600" b="1" dirty="0">
                <a:solidFill>
                  <a:srgbClr val="0000FE"/>
                </a:solidFill>
              </a:rPr>
              <a:t>Transport “Remand” </a:t>
            </a:r>
          </a:p>
          <a:p>
            <a:pPr algn="ctr"/>
            <a:r>
              <a:rPr lang="en-US" sz="6600" b="1" dirty="0">
                <a:solidFill>
                  <a:srgbClr val="0000FE"/>
                </a:solidFill>
              </a:rPr>
              <a:t>Case Results:</a:t>
            </a:r>
          </a:p>
          <a:p>
            <a:pPr>
              <a:lnSpc>
                <a:spcPct val="150000"/>
              </a:lnSpc>
            </a:pPr>
            <a:r>
              <a:rPr lang="en-US" sz="4400" b="1" dirty="0"/>
              <a:t>2021:  O3-MDA8, O3-MDA1</a:t>
            </a:r>
          </a:p>
          <a:p>
            <a:pPr>
              <a:lnSpc>
                <a:spcPct val="150000"/>
              </a:lnSpc>
            </a:pPr>
            <a:r>
              <a:rPr lang="en-US" sz="4400" b="1" dirty="0"/>
              <a:t>2024: O3-MDA8, O3-MDA1 &amp; PM2.5</a:t>
            </a: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2473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Remand_</a:t>
            </a:r>
            <a:r>
              <a:rPr lang="en-US" altLang="zh-CN" sz="2800" b="1" dirty="0">
                <a:solidFill>
                  <a:srgbClr val="FF0000"/>
                </a:solidFill>
              </a:rPr>
              <a:t>O3</a:t>
            </a:r>
            <a:r>
              <a:rPr lang="en-US" altLang="zh-CN" sz="2800" b="1" dirty="0">
                <a:solidFill>
                  <a:srgbClr val="0000FE"/>
                </a:solidFill>
              </a:rPr>
              <a:t>_</a:t>
            </a:r>
            <a:r>
              <a:rPr lang="en-US" altLang="zh-CN" sz="2800" b="1" dirty="0">
                <a:solidFill>
                  <a:srgbClr val="FF0000"/>
                </a:solidFill>
              </a:rPr>
              <a:t>MDA8</a:t>
            </a:r>
            <a:r>
              <a:rPr lang="en-US" altLang="zh-CN" sz="2800" b="1" dirty="0">
                <a:solidFill>
                  <a:srgbClr val="0000FE"/>
                </a:solidFill>
              </a:rPr>
              <a:t> (Ozone Season)</a:t>
            </a:r>
            <a:r>
              <a:rPr lang="zh-CN" altLang="en-US" sz="2800" b="1" dirty="0">
                <a:solidFill>
                  <a:srgbClr val="0000FE"/>
                </a:solidFill>
              </a:rPr>
              <a:t>：</a:t>
            </a:r>
            <a:r>
              <a:rPr lang="en-US" altLang="zh-CN" sz="2800" b="1" dirty="0">
                <a:solidFill>
                  <a:srgbClr val="0000FE"/>
                </a:solidFill>
              </a:rPr>
              <a:t>2021 Responses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61936-495E-499C-BA0E-0D5D9D88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176"/>
            <a:ext cx="9144000" cy="6219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3749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Remand_</a:t>
            </a:r>
            <a:r>
              <a:rPr lang="en-US" altLang="zh-CN" sz="2800" b="1" dirty="0">
                <a:solidFill>
                  <a:srgbClr val="FF0000"/>
                </a:solidFill>
              </a:rPr>
              <a:t>O3</a:t>
            </a:r>
            <a:r>
              <a:rPr lang="en-US" altLang="zh-CN" sz="2800" b="1" dirty="0">
                <a:solidFill>
                  <a:srgbClr val="0000FE"/>
                </a:solidFill>
              </a:rPr>
              <a:t>_</a:t>
            </a:r>
            <a:r>
              <a:rPr lang="en-US" altLang="zh-CN" sz="2800" b="1" dirty="0">
                <a:solidFill>
                  <a:srgbClr val="FF0000"/>
                </a:solidFill>
              </a:rPr>
              <a:t>MDA1</a:t>
            </a:r>
            <a:r>
              <a:rPr lang="en-US" altLang="zh-CN" sz="2800" b="1" dirty="0">
                <a:solidFill>
                  <a:srgbClr val="0000FE"/>
                </a:solidFill>
              </a:rPr>
              <a:t> (Ozone Season)</a:t>
            </a:r>
            <a:r>
              <a:rPr lang="zh-CN" altLang="en-US" sz="2800" b="1" dirty="0">
                <a:solidFill>
                  <a:srgbClr val="0000FE"/>
                </a:solidFill>
              </a:rPr>
              <a:t>：</a:t>
            </a:r>
            <a:r>
              <a:rPr lang="en-US" altLang="zh-CN" sz="2800" b="1" dirty="0">
                <a:solidFill>
                  <a:srgbClr val="0000FE"/>
                </a:solidFill>
              </a:rPr>
              <a:t>2021 Responses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6E8A9-0706-4982-A589-6374EC6D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4850"/>
            <a:ext cx="9144000" cy="61531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26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Remand_</a:t>
            </a:r>
            <a:r>
              <a:rPr lang="en-US" altLang="zh-CN" sz="2800" b="1" dirty="0">
                <a:solidFill>
                  <a:srgbClr val="FF0000"/>
                </a:solidFill>
              </a:rPr>
              <a:t>O3</a:t>
            </a:r>
            <a:r>
              <a:rPr lang="en-US" altLang="zh-CN" sz="2800" b="1" dirty="0">
                <a:solidFill>
                  <a:srgbClr val="0000FE"/>
                </a:solidFill>
              </a:rPr>
              <a:t>_</a:t>
            </a:r>
            <a:r>
              <a:rPr lang="en-US" altLang="zh-CN" sz="2800" b="1" dirty="0">
                <a:solidFill>
                  <a:srgbClr val="FF0000"/>
                </a:solidFill>
              </a:rPr>
              <a:t>MDA8</a:t>
            </a:r>
            <a:r>
              <a:rPr lang="en-US" altLang="zh-CN" sz="2800" b="1" dirty="0">
                <a:solidFill>
                  <a:srgbClr val="0000FE"/>
                </a:solidFill>
              </a:rPr>
              <a:t> (Ozone Season)</a:t>
            </a:r>
            <a:r>
              <a:rPr lang="zh-CN" altLang="en-US" sz="2800" b="1" dirty="0">
                <a:solidFill>
                  <a:srgbClr val="0000FE"/>
                </a:solidFill>
              </a:rPr>
              <a:t>：</a:t>
            </a:r>
            <a:r>
              <a:rPr lang="en-US" altLang="zh-CN" sz="2800" b="1" dirty="0">
                <a:solidFill>
                  <a:srgbClr val="0000FE"/>
                </a:solidFill>
              </a:rPr>
              <a:t>2024 Responses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3C857-1783-4DB0-84C4-C3F2D9E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1648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Remand_</a:t>
            </a:r>
            <a:r>
              <a:rPr lang="en-US" altLang="zh-CN" sz="2800" b="1" dirty="0">
                <a:solidFill>
                  <a:srgbClr val="FF0000"/>
                </a:solidFill>
              </a:rPr>
              <a:t>O3</a:t>
            </a:r>
            <a:r>
              <a:rPr lang="en-US" altLang="zh-CN" sz="2800" b="1" dirty="0">
                <a:solidFill>
                  <a:srgbClr val="0000FE"/>
                </a:solidFill>
              </a:rPr>
              <a:t>_</a:t>
            </a:r>
            <a:r>
              <a:rPr lang="en-US" altLang="zh-CN" sz="2800" b="1" dirty="0">
                <a:solidFill>
                  <a:srgbClr val="FF0000"/>
                </a:solidFill>
              </a:rPr>
              <a:t>MDA1</a:t>
            </a:r>
            <a:r>
              <a:rPr lang="en-US" altLang="zh-CN" sz="2800" b="1" dirty="0">
                <a:solidFill>
                  <a:srgbClr val="0000FE"/>
                </a:solidFill>
              </a:rPr>
              <a:t> (Ozone Season)</a:t>
            </a:r>
            <a:r>
              <a:rPr lang="zh-CN" altLang="en-US" sz="2800" b="1" dirty="0">
                <a:solidFill>
                  <a:srgbClr val="0000FE"/>
                </a:solidFill>
              </a:rPr>
              <a:t>：</a:t>
            </a:r>
            <a:r>
              <a:rPr lang="en-US" altLang="zh-CN" sz="2800" b="1" dirty="0">
                <a:solidFill>
                  <a:srgbClr val="0000FE"/>
                </a:solidFill>
              </a:rPr>
              <a:t>2024 Responses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57541-71B0-440A-81A4-49875FB7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4850"/>
            <a:ext cx="9144000" cy="6153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498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9E5A7-13F5-4386-AB38-309397F3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6200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26C68-A547-45D9-89A4-1DE535875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4286250"/>
            <a:ext cx="3047999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B7ED8-6494-4C27-A39B-723BA9D087C4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A9E87-C3B7-4D8A-A3F9-9B00D7ACD566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4BB8B-F582-4B38-977C-4A1ECF38A3CE}"/>
              </a:ext>
            </a:extLst>
          </p:cNvPr>
          <p:cNvSpPr txBox="1"/>
          <p:nvPr/>
        </p:nvSpPr>
        <p:spPr>
          <a:xfrm>
            <a:off x="8567575" y="42804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336CB-4159-417F-84F9-23DCB6B438EB}"/>
              </a:ext>
            </a:extLst>
          </p:cNvPr>
          <p:cNvSpPr txBox="1"/>
          <p:nvPr/>
        </p:nvSpPr>
        <p:spPr>
          <a:xfrm>
            <a:off x="8492279" y="623887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D2E65-2CCD-4B1D-A877-39218B48DB2D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26FEC-BE62-4827-A5CA-8604790279F0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6825-A3E3-4D18-98C4-17920A279AF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C2C0C-242B-43D8-951C-96078A993FE3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095261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Remand_</a:t>
            </a:r>
            <a:r>
              <a:rPr lang="en-US" altLang="zh-CN" sz="2800" b="1" dirty="0">
                <a:solidFill>
                  <a:srgbClr val="FF0000"/>
                </a:solidFill>
              </a:rPr>
              <a:t>PM2.5</a:t>
            </a:r>
            <a:r>
              <a:rPr lang="en-US" altLang="zh-CN" sz="2800" b="1" dirty="0">
                <a:solidFill>
                  <a:srgbClr val="0000FE"/>
                </a:solidFill>
              </a:rPr>
              <a:t>_Annual</a:t>
            </a:r>
            <a:r>
              <a:rPr lang="zh-CN" altLang="en-US" sz="2800" b="1" dirty="0">
                <a:solidFill>
                  <a:srgbClr val="0000FE"/>
                </a:solidFill>
              </a:rPr>
              <a:t>：</a:t>
            </a:r>
            <a:r>
              <a:rPr lang="en-US" altLang="zh-CN" sz="2800" b="1" dirty="0">
                <a:solidFill>
                  <a:srgbClr val="0000FE"/>
                </a:solidFill>
              </a:rPr>
              <a:t>2024 Responses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6ACCE-4BB1-412B-A3D4-796D47165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62007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5849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8E3F2-F8EF-4533-A290-50AD1B464D82}"/>
              </a:ext>
            </a:extLst>
          </p:cNvPr>
          <p:cNvSpPr txBox="1"/>
          <p:nvPr/>
        </p:nvSpPr>
        <p:spPr>
          <a:xfrm>
            <a:off x="1364553" y="612844"/>
            <a:ext cx="622439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E"/>
                </a:solidFill>
              </a:rPr>
              <a:t>FAST-CE</a:t>
            </a:r>
          </a:p>
          <a:p>
            <a:pPr algn="ctr"/>
            <a:r>
              <a:rPr lang="en-US" sz="6600" b="1" dirty="0">
                <a:solidFill>
                  <a:srgbClr val="0000FE"/>
                </a:solidFill>
              </a:rPr>
              <a:t>“OW_ELG” Case</a:t>
            </a:r>
          </a:p>
          <a:p>
            <a:pPr algn="ctr"/>
            <a:r>
              <a:rPr lang="en-US" sz="6600" b="1" dirty="0">
                <a:solidFill>
                  <a:srgbClr val="0000FE"/>
                </a:solidFill>
              </a:rPr>
              <a:t>QA Results:</a:t>
            </a:r>
          </a:p>
          <a:p>
            <a:pPr algn="ctr"/>
            <a:r>
              <a:rPr lang="en-US" sz="6000" b="1" dirty="0"/>
              <a:t>2030,2040,2050</a:t>
            </a:r>
          </a:p>
          <a:p>
            <a:pPr algn="ctr"/>
            <a:r>
              <a:rPr lang="en-US" sz="6000" b="1" dirty="0"/>
              <a:t>O3 MDA8 &amp; PM2.5</a:t>
            </a:r>
          </a:p>
        </p:txBody>
      </p:sp>
    </p:spTree>
    <p:extLst>
      <p:ext uri="{BB962C8B-B14F-4D97-AF65-F5344CB8AC3E}">
        <p14:creationId xmlns:p14="http://schemas.microsoft.com/office/powerpoint/2010/main" val="187952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24" y="661095"/>
            <a:ext cx="2695219" cy="30054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926" y="3751961"/>
            <a:ext cx="2686916" cy="2996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ELG_2030_O3_MDA8 QA results with/without “RET2030”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499" y="2249419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498" y="4892287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5357" y="4154288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R^2=0.9985589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5357" y="10251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R^2=0.9534399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706" y="661095"/>
            <a:ext cx="2828182" cy="3005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706" y="3751960"/>
            <a:ext cx="2828182" cy="3005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0497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26" y="642998"/>
            <a:ext cx="2695219" cy="30054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6" y="3749111"/>
            <a:ext cx="2689474" cy="2999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ELG_2040_O3_MDA8 QA results with/without “RET2030”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499" y="2249419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498" y="4892287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5357" y="4154288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R^2=0.9990035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5357" y="10251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R^2=0.9720415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6" y="642998"/>
            <a:ext cx="2828182" cy="3005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3770059"/>
            <a:ext cx="2828182" cy="2978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287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28" y="658097"/>
            <a:ext cx="2681679" cy="29903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7" y="3767060"/>
            <a:ext cx="2695218" cy="2981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</a:rPr>
              <a:t>ELG_2050_O3_MDA8 QA results with/without “RET2030”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499" y="2249419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498" y="4892287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5357" y="4154288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R^2=0.9996145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5357" y="10251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R^2=0.9885787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658097"/>
            <a:ext cx="2828183" cy="299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3767060"/>
            <a:ext cx="2828183" cy="2981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08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29" y="658286"/>
            <a:ext cx="2681511" cy="29901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8" y="3767061"/>
            <a:ext cx="2673378" cy="2981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00FE"/>
                </a:solidFill>
              </a:rPr>
              <a:t>ELG_2030_PM2.5 QA results with/without “RET2030”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499" y="2249419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498" y="4892287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47653" y="4154288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R^2=0.9992909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8509" y="10251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R^2=0.9976504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658286"/>
            <a:ext cx="2828183" cy="2990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3767061"/>
            <a:ext cx="2828183" cy="2981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553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28" y="658286"/>
            <a:ext cx="2681512" cy="2990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8" y="3767061"/>
            <a:ext cx="2681512" cy="2990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00FE"/>
                </a:solidFill>
              </a:rPr>
              <a:t>ELG_2040_PM2.5 QA results with/without “RET2030”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499" y="2249419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498" y="4892287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38509" y="4154288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R^2=0.9994008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8509" y="10251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R^2=0.9983903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658286"/>
            <a:ext cx="2828183" cy="299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3767061"/>
            <a:ext cx="2828183" cy="2981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2490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29" y="658287"/>
            <a:ext cx="2681512" cy="29901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9" y="3767062"/>
            <a:ext cx="2681512" cy="2990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00FE"/>
                </a:solidFill>
              </a:rPr>
              <a:t>ELG_2050_PM2.5_Annual QA results with/without “RET2030”</a:t>
            </a:r>
            <a:endParaRPr lang="zh-CN" altLang="en-US" sz="2800" b="1" dirty="0">
              <a:solidFill>
                <a:srgbClr val="0000F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499" y="2249419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498" y="4892287"/>
            <a:ext cx="1200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RET2030 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38509" y="4154288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R^2=0.9994101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8509" y="10251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R^2=0.9987933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7" y="658286"/>
            <a:ext cx="2828183" cy="2990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39" y="3767061"/>
            <a:ext cx="2831650" cy="2990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0971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  <a:latin typeface="Calibri" panose="020F0502020204030204"/>
              </a:rPr>
              <a:t>ELG_2030_O3_MDA8 with RET2030</a:t>
            </a:r>
            <a:endParaRPr lang="zh-CN" altLang="en-US" sz="2800" b="1" dirty="0">
              <a:solidFill>
                <a:srgbClr val="0000FE"/>
              </a:solidFill>
              <a:latin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5621" y="2236741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Conc.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2487" y="5194669"/>
            <a:ext cx="9926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Response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410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2030 Baseline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5848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2030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133" y="984357"/>
            <a:ext cx="2554355" cy="28483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134" y="3908980"/>
            <a:ext cx="2554355" cy="28483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890" y="3908979"/>
            <a:ext cx="2554354" cy="28483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890" y="1010075"/>
            <a:ext cx="2531292" cy="28226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4356" y="984357"/>
            <a:ext cx="2554356" cy="28483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825" y="3908978"/>
            <a:ext cx="2561888" cy="28567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3735" y="966563"/>
            <a:ext cx="2570313" cy="2866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9848" y="3920385"/>
            <a:ext cx="2544126" cy="283697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904232" y="877824"/>
            <a:ext cx="0" cy="5887936"/>
          </a:xfrm>
          <a:prstGeom prst="line">
            <a:avLst/>
          </a:prstGeom>
          <a:ln w="38100">
            <a:solidFill>
              <a:srgbClr val="0000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10594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R^2=0.9999982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8891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R^2=0.9999982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110147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R^2=0.9985589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77699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R^2=0.9985452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2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  <a:latin typeface="Calibri" panose="020F0502020204030204"/>
              </a:rPr>
              <a:t>ELG_2040_O3_MDA8 with RET2030</a:t>
            </a:r>
            <a:endParaRPr lang="zh-CN" altLang="en-US" sz="2800" b="1" dirty="0">
              <a:solidFill>
                <a:srgbClr val="0000FE"/>
              </a:solidFill>
              <a:latin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5621" y="2223881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Conc.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2487" y="5194669"/>
            <a:ext cx="9926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Response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410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2040 Baseline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5848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2040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3" y="984358"/>
            <a:ext cx="2554355" cy="28483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4" y="3908980"/>
            <a:ext cx="2554354" cy="28483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0" y="3908978"/>
            <a:ext cx="2554354" cy="2848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0" y="1010076"/>
            <a:ext cx="2531292" cy="28226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7" y="984357"/>
            <a:ext cx="2554355" cy="28483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25" y="3908979"/>
            <a:ext cx="2561888" cy="28567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4" y="966563"/>
            <a:ext cx="2570312" cy="2866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49" y="3920385"/>
            <a:ext cx="2544125" cy="283697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904232" y="877824"/>
            <a:ext cx="0" cy="5887936"/>
          </a:xfrm>
          <a:prstGeom prst="line">
            <a:avLst/>
          </a:prstGeom>
          <a:ln w="38100">
            <a:solidFill>
              <a:srgbClr val="0000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10594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891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10147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R^2=0.9990035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7699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R^2=0.9990076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“Less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1CCEC-F630-4001-A2F2-CD4823C7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6200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9A9A1-2B00-4111-BEA9-465BA6752BB4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B90C8-4B37-4D91-86D5-B37749D938F3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872DD-2D6E-41E8-8A9B-0EACC66B0853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B14FD-6EC2-4B34-B2D6-246B4BF89165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A9AFB-9FE5-4694-B03F-10778F3DCCD8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52B1E-EA89-46B9-8496-5E9853A1DE70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99794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  <a:latin typeface="Calibri" panose="020F0502020204030204"/>
              </a:rPr>
              <a:t>ELG_2050_O3_MDA8 with RET2030</a:t>
            </a:r>
            <a:endParaRPr lang="zh-CN" altLang="en-US" sz="2800" b="1" dirty="0">
              <a:solidFill>
                <a:srgbClr val="0000FE"/>
              </a:solidFill>
              <a:latin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5621" y="2223881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Conc.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2487" y="5194669"/>
            <a:ext cx="9926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Response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410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2050 Baseline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5848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2050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3" y="984358"/>
            <a:ext cx="2554355" cy="28483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4" y="3908980"/>
            <a:ext cx="2554354" cy="28483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0" y="3908978"/>
            <a:ext cx="2554354" cy="2848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0" y="1010076"/>
            <a:ext cx="2531292" cy="28226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7" y="984357"/>
            <a:ext cx="2554355" cy="28483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25" y="3908979"/>
            <a:ext cx="2561888" cy="28567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4" y="966563"/>
            <a:ext cx="2570312" cy="2866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49" y="3920385"/>
            <a:ext cx="2544125" cy="283697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904232" y="877824"/>
            <a:ext cx="0" cy="5887936"/>
          </a:xfrm>
          <a:prstGeom prst="line">
            <a:avLst/>
          </a:prstGeom>
          <a:ln w="38100">
            <a:solidFill>
              <a:srgbClr val="0000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10594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R^2=0.9999981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891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R^2=0.9999981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10147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R^2=0.9996145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7699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R^2=0.9996138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5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  <a:latin typeface="Calibri" panose="020F0502020204030204"/>
              </a:rPr>
              <a:t>ELG_2030_PM2.5_Annual with RET2030</a:t>
            </a:r>
            <a:endParaRPr lang="zh-CN" altLang="en-US" sz="2800" b="1" dirty="0">
              <a:solidFill>
                <a:srgbClr val="0000FE"/>
              </a:solidFill>
              <a:latin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5621" y="2236740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Conc.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2488" y="5194669"/>
            <a:ext cx="9926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Response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410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2030 Baseline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5848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2030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3" y="988953"/>
            <a:ext cx="2554354" cy="2839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4" y="3913574"/>
            <a:ext cx="2554354" cy="28391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1" y="3913573"/>
            <a:ext cx="2554353" cy="283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1" y="1014629"/>
            <a:ext cx="2531291" cy="28135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7" y="988952"/>
            <a:ext cx="2554355" cy="28391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26" y="3913586"/>
            <a:ext cx="2561887" cy="28475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4" y="971187"/>
            <a:ext cx="2570312" cy="28569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49" y="3924960"/>
            <a:ext cx="2544125" cy="2827822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904232" y="877824"/>
            <a:ext cx="0" cy="5887936"/>
          </a:xfrm>
          <a:prstGeom prst="line">
            <a:avLst/>
          </a:prstGeom>
          <a:ln w="38100">
            <a:solidFill>
              <a:srgbClr val="0000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10594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R^2=0.9999957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891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R^2=0.9999958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10147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R^2=0.9992909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7699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R^2=0.9992954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5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  <a:latin typeface="Calibri" panose="020F0502020204030204"/>
              </a:rPr>
              <a:t>ELG_2040_PM2.5_Annual with RET2030</a:t>
            </a:r>
            <a:endParaRPr lang="zh-CN" altLang="en-US" sz="2800" b="1" dirty="0">
              <a:solidFill>
                <a:srgbClr val="0000FE"/>
              </a:solidFill>
              <a:latin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5621" y="2236740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Conc.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2487" y="5194669"/>
            <a:ext cx="9926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Response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410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2040 Baseline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5848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2040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3" y="988953"/>
            <a:ext cx="2554354" cy="2839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4" y="3913574"/>
            <a:ext cx="2554354" cy="28391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1" y="3913573"/>
            <a:ext cx="2554353" cy="283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1" y="1014629"/>
            <a:ext cx="2531291" cy="28135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7" y="988952"/>
            <a:ext cx="2554355" cy="28391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26" y="3913586"/>
            <a:ext cx="2561887" cy="28475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4" y="971187"/>
            <a:ext cx="2570312" cy="28569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49" y="3924960"/>
            <a:ext cx="2544125" cy="2827822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904232" y="877824"/>
            <a:ext cx="0" cy="5887936"/>
          </a:xfrm>
          <a:prstGeom prst="line">
            <a:avLst/>
          </a:prstGeom>
          <a:ln w="38100">
            <a:solidFill>
              <a:srgbClr val="0000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10594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891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10147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R^2=0.9994008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7699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R^2=0.9994015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2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524000" y="2"/>
            <a:ext cx="12192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00FE"/>
                </a:solidFill>
                <a:latin typeface="Calibri" panose="020F0502020204030204"/>
              </a:rPr>
              <a:t>ELG_2050_PM2.5_Annual with RET2030</a:t>
            </a:r>
            <a:endParaRPr lang="zh-CN" altLang="en-US" sz="2800" b="1" dirty="0">
              <a:solidFill>
                <a:srgbClr val="0000FE"/>
              </a:solidFill>
              <a:latin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5621" y="2236740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Conc.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2487" y="5194669"/>
            <a:ext cx="9926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Response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410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2050 Baseline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5848" y="59011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2050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3" y="988953"/>
            <a:ext cx="2554354" cy="2839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4" y="3913574"/>
            <a:ext cx="2554354" cy="28391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1" y="3913573"/>
            <a:ext cx="2554353" cy="283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1" y="1014629"/>
            <a:ext cx="2531291" cy="28135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7" y="988952"/>
            <a:ext cx="2554355" cy="28391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26" y="3913586"/>
            <a:ext cx="2561887" cy="28475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4" y="971187"/>
            <a:ext cx="2570312" cy="28569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49" y="3924960"/>
            <a:ext cx="2544125" cy="2827822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904232" y="877824"/>
            <a:ext cx="0" cy="5887936"/>
          </a:xfrm>
          <a:prstGeom prst="line">
            <a:avLst/>
          </a:prstGeom>
          <a:ln w="38100">
            <a:solidFill>
              <a:srgbClr val="0000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10594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R^2=0.9999906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8911" y="1346725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R^2=0.9999905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10147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R^2=0.9994101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7699" y="4277600"/>
            <a:ext cx="16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R^2=0.9994182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4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MDA1_2021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A247D-13AE-45AB-9778-E817FDC70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1"/>
            <a:ext cx="9144000" cy="6229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C2057-2919-4DEA-AB23-2DA32753C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295775"/>
            <a:ext cx="3124200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7DC68-5493-4F29-9DA7-8D79738B9C5D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5FB34-DD95-445F-B686-89C051F56AC1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505F7-A364-4DF8-8E38-89B9A0A4E226}"/>
              </a:ext>
            </a:extLst>
          </p:cNvPr>
          <p:cNvSpPr txBox="1"/>
          <p:nvPr/>
        </p:nvSpPr>
        <p:spPr>
          <a:xfrm>
            <a:off x="8567575" y="42804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ECD84-34D1-4614-9888-AC50F0FC22FD}"/>
              </a:ext>
            </a:extLst>
          </p:cNvPr>
          <p:cNvSpPr txBox="1"/>
          <p:nvPr/>
        </p:nvSpPr>
        <p:spPr>
          <a:xfrm>
            <a:off x="8492279" y="623887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0E990-5D12-4AF3-B5D4-208AF5B7B6B6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0CD4-7C19-4162-A91F-E4EFCE68F17A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11DC2-CF5E-4FC5-8A13-7D1AE51C29A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B5B54-A140-4332-91ED-BF05FB3B8CAB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48471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“Less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D02C-8A86-451B-9DA1-CF6F6FE3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0"/>
            <a:ext cx="9144000" cy="6191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EF467-1E15-4192-B036-BF11CC62BDAC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520A2-1965-4065-B861-90ED7568CF1F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4074B-6580-41EC-81EE-98901BDD0B24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0079A-FB09-4C29-97B4-7C5DEC2F410F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937BA-391F-40DB-BD52-E1AEBA2B2104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268F6-00F0-47A4-8E1E-69F56D8ABEDB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08767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MDA8_2024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C0230-4C42-4009-9F90-159816B6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D637A-81FF-4AB9-82A3-DCAE91412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4295774"/>
            <a:ext cx="308610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26CC2-592C-4CF6-9F95-5DBCDFBF6150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3A83D-1C6D-454A-9799-6861E2951009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63791-8983-499E-9ABC-F3FA8084DFFE}"/>
              </a:ext>
            </a:extLst>
          </p:cNvPr>
          <p:cNvSpPr txBox="1"/>
          <p:nvPr/>
        </p:nvSpPr>
        <p:spPr>
          <a:xfrm>
            <a:off x="8567575" y="42804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951F9-20DB-4F75-BAF0-9BDC60402D3E}"/>
              </a:ext>
            </a:extLst>
          </p:cNvPr>
          <p:cNvSpPr txBox="1"/>
          <p:nvPr/>
        </p:nvSpPr>
        <p:spPr>
          <a:xfrm>
            <a:off x="8492279" y="623887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7394C-081A-4C35-9B7D-2B53D3B7338E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0774A-3DC7-4390-BDFE-E207238CBF8B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B7EF0-007B-4743-A725-63EC7C96E9E1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A1B54-1503-4372-94A1-6FB569523FFE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76286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“Less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79875-F361-4F33-8BCA-F8E74A1D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6E76-F4C1-4CD0-BAA8-5ADF68A9F7AE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6F770-A0DD-4E71-93D3-7C157172907E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8C4A9-493C-422E-976A-575F7F32F06C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F80F1-9727-4C56-850A-9ECD14590638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55966-1C7A-4936-9FA8-119C9FA89F78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D6C18-83A4-4205-83E4-85307C0C25F8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8416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MDA1_2024</a:t>
            </a:r>
            <a:r>
              <a:rPr lang="en-US" altLang="zh-CN" sz="24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“More String – Baseline”</a:t>
            </a:r>
            <a:endParaRPr lang="zh-CN" altLang="en-US" sz="24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9251A-54D9-4912-B5E9-F7E42F07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175"/>
            <a:ext cx="9144000" cy="6219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24002-C8B9-441C-A5E3-C7819788E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4276724"/>
            <a:ext cx="3086100" cy="2276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0CBE8-0C60-44AD-A9C2-6BE0C7366B50}"/>
              </a:ext>
            </a:extLst>
          </p:cNvPr>
          <p:cNvSpPr txBox="1"/>
          <p:nvPr/>
        </p:nvSpPr>
        <p:spPr>
          <a:xfrm>
            <a:off x="5433850" y="43148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40677-6373-424D-A21D-0D9CD8047F78}"/>
              </a:ext>
            </a:extLst>
          </p:cNvPr>
          <p:cNvSpPr txBox="1"/>
          <p:nvPr/>
        </p:nvSpPr>
        <p:spPr>
          <a:xfrm>
            <a:off x="5310929" y="614945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BA697-9F0C-4929-9BE0-9D3D6544D74E}"/>
              </a:ext>
            </a:extLst>
          </p:cNvPr>
          <p:cNvSpPr txBox="1"/>
          <p:nvPr/>
        </p:nvSpPr>
        <p:spPr>
          <a:xfrm>
            <a:off x="8567575" y="42804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FD2B9-9B0C-487F-870E-B5B7FA400F1F}"/>
              </a:ext>
            </a:extLst>
          </p:cNvPr>
          <p:cNvSpPr txBox="1"/>
          <p:nvPr/>
        </p:nvSpPr>
        <p:spPr>
          <a:xfrm>
            <a:off x="8492279" y="623887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24115-0F88-43C2-9496-BFEAA94D5DEC}"/>
              </a:ext>
            </a:extLst>
          </p:cNvPr>
          <p:cNvSpPr txBox="1"/>
          <p:nvPr/>
        </p:nvSpPr>
        <p:spPr>
          <a:xfrm>
            <a:off x="5433850" y="1964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B28DE-72A3-4DA7-9E5C-752EB0E775C2}"/>
              </a:ext>
            </a:extLst>
          </p:cNvPr>
          <p:cNvSpPr txBox="1"/>
          <p:nvPr/>
        </p:nvSpPr>
        <p:spPr>
          <a:xfrm>
            <a:off x="5396654" y="3799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D7221-AB05-4178-B954-840DE8283B7D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5FC34-7713-4348-BED3-408EDA66FBD5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11269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932</Words>
  <Application>Microsoft Office PowerPoint</Application>
  <PresentationFormat>On-screen Show (4:3)</PresentationFormat>
  <Paragraphs>258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Jinying</dc:creator>
  <cp:lastModifiedBy>Carey Jang</cp:lastModifiedBy>
  <cp:revision>76</cp:revision>
  <dcterms:created xsi:type="dcterms:W3CDTF">2020-07-15T01:18:19Z</dcterms:created>
  <dcterms:modified xsi:type="dcterms:W3CDTF">2020-09-03T14:51:06Z</dcterms:modified>
</cp:coreProperties>
</file>