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9"/>
    <p:sldMasterId id="2147483808" r:id="rId30"/>
    <p:sldMasterId id="2147483827" r:id="rId31"/>
    <p:sldMasterId id="2147483840" r:id="rId32"/>
  </p:sldMasterIdLst>
  <p:notesMasterIdLst>
    <p:notesMasterId r:id="rId78"/>
  </p:notesMasterIdLst>
  <p:handoutMasterIdLst>
    <p:handoutMasterId r:id="rId79"/>
  </p:handoutMasterIdLst>
  <p:sldIdLst>
    <p:sldId id="1089" r:id="rId33"/>
    <p:sldId id="1188" r:id="rId34"/>
    <p:sldId id="1189" r:id="rId35"/>
    <p:sldId id="1134" r:id="rId36"/>
    <p:sldId id="1149" r:id="rId37"/>
    <p:sldId id="1156" r:id="rId38"/>
    <p:sldId id="1175" r:id="rId39"/>
    <p:sldId id="1151" r:id="rId40"/>
    <p:sldId id="1211" r:id="rId41"/>
    <p:sldId id="1212" r:id="rId42"/>
    <p:sldId id="1213" r:id="rId43"/>
    <p:sldId id="1191" r:id="rId44"/>
    <p:sldId id="1208" r:id="rId45"/>
    <p:sldId id="1201" r:id="rId46"/>
    <p:sldId id="1214" r:id="rId47"/>
    <p:sldId id="1158" r:id="rId48"/>
    <p:sldId id="1159" r:id="rId49"/>
    <p:sldId id="1177" r:id="rId50"/>
    <p:sldId id="1161" r:id="rId51"/>
    <p:sldId id="1178" r:id="rId52"/>
    <p:sldId id="1179" r:id="rId53"/>
    <p:sldId id="1180" r:id="rId54"/>
    <p:sldId id="1183" r:id="rId55"/>
    <p:sldId id="1182" r:id="rId56"/>
    <p:sldId id="1184" r:id="rId57"/>
    <p:sldId id="1215" r:id="rId58"/>
    <p:sldId id="1185" r:id="rId59"/>
    <p:sldId id="1187" r:id="rId60"/>
    <p:sldId id="1192" r:id="rId61"/>
    <p:sldId id="1186" r:id="rId62"/>
    <p:sldId id="1193" r:id="rId63"/>
    <p:sldId id="1216" r:id="rId64"/>
    <p:sldId id="1174" r:id="rId65"/>
    <p:sldId id="1220" r:id="rId66"/>
    <p:sldId id="1196" r:id="rId67"/>
    <p:sldId id="1209" r:id="rId68"/>
    <p:sldId id="1210" r:id="rId69"/>
    <p:sldId id="1218" r:id="rId70"/>
    <p:sldId id="1219" r:id="rId71"/>
    <p:sldId id="1202" r:id="rId72"/>
    <p:sldId id="1203" r:id="rId73"/>
    <p:sldId id="1190" r:id="rId74"/>
    <p:sldId id="1204" r:id="rId75"/>
    <p:sldId id="1160" r:id="rId76"/>
    <p:sldId id="1217" r:id="rId77"/>
  </p:sldIdLst>
  <p:sldSz cx="9144000" cy="6858000" type="screen4x3"/>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3B700"/>
    <a:srgbClr val="AB8100"/>
    <a:srgbClr val="A87E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2503" autoAdjust="0"/>
  </p:normalViewPr>
  <p:slideViewPr>
    <p:cSldViewPr snapToGrid="0">
      <p:cViewPr varScale="1">
        <p:scale>
          <a:sx n="105" d="100"/>
          <a:sy n="105" d="100"/>
        </p:scale>
        <p:origin x="1752"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7.xml"/><Relationship Id="rId21" Type="http://schemas.openxmlformats.org/officeDocument/2006/relationships/customXml" Target="../customXml/item21.xml"/><Relationship Id="rId34" Type="http://schemas.openxmlformats.org/officeDocument/2006/relationships/slide" Target="slides/slide2.xml"/><Relationship Id="rId42" Type="http://schemas.openxmlformats.org/officeDocument/2006/relationships/slide" Target="slides/slide10.xml"/><Relationship Id="rId47" Type="http://schemas.openxmlformats.org/officeDocument/2006/relationships/slide" Target="slides/slide15.xml"/><Relationship Id="rId50" Type="http://schemas.openxmlformats.org/officeDocument/2006/relationships/slide" Target="slides/slide18.xml"/><Relationship Id="rId55" Type="http://schemas.openxmlformats.org/officeDocument/2006/relationships/slide" Target="slides/slide23.xml"/><Relationship Id="rId63" Type="http://schemas.openxmlformats.org/officeDocument/2006/relationships/slide" Target="slides/slide31.xml"/><Relationship Id="rId68" Type="http://schemas.openxmlformats.org/officeDocument/2006/relationships/slide" Target="slides/slide36.xml"/><Relationship Id="rId76" Type="http://schemas.openxmlformats.org/officeDocument/2006/relationships/slide" Target="slides/slide44.xml"/><Relationship Id="rId7" Type="http://schemas.openxmlformats.org/officeDocument/2006/relationships/customXml" Target="../customXml/item7.xml"/><Relationship Id="rId71"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1.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Master" Target="slideMasters/slideMaster4.xml"/><Relationship Id="rId37" Type="http://schemas.openxmlformats.org/officeDocument/2006/relationships/slide" Target="slides/slide5.xml"/><Relationship Id="rId40" Type="http://schemas.openxmlformats.org/officeDocument/2006/relationships/slide" Target="slides/slide8.xml"/><Relationship Id="rId45" Type="http://schemas.openxmlformats.org/officeDocument/2006/relationships/slide" Target="slides/slide13.xml"/><Relationship Id="rId53" Type="http://schemas.openxmlformats.org/officeDocument/2006/relationships/slide" Target="slides/slide21.xml"/><Relationship Id="rId58" Type="http://schemas.openxmlformats.org/officeDocument/2006/relationships/slide" Target="slides/slide26.xml"/><Relationship Id="rId66" Type="http://schemas.openxmlformats.org/officeDocument/2006/relationships/slide" Target="slides/slide34.xml"/><Relationship Id="rId74" Type="http://schemas.openxmlformats.org/officeDocument/2006/relationships/slide" Target="slides/slide42.xml"/><Relationship Id="rId79"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slide" Target="slides/slide29.xml"/><Relationship Id="rId82" Type="http://schemas.openxmlformats.org/officeDocument/2006/relationships/theme" Target="theme/theme1.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Master" Target="slideMasters/slideMaster3.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slide" Target="slides/slide33.xml"/><Relationship Id="rId73" Type="http://schemas.openxmlformats.org/officeDocument/2006/relationships/slide" Target="slides/slide4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2.xml"/><Relationship Id="rId35" Type="http://schemas.openxmlformats.org/officeDocument/2006/relationships/slide" Target="slides/slide3.xml"/><Relationship Id="rId43" Type="http://schemas.openxmlformats.org/officeDocument/2006/relationships/slide" Target="slides/slide11.xml"/><Relationship Id="rId48" Type="http://schemas.openxmlformats.org/officeDocument/2006/relationships/slide" Target="slides/slide16.xml"/><Relationship Id="rId56" Type="http://schemas.openxmlformats.org/officeDocument/2006/relationships/slide" Target="slides/slide24.xml"/><Relationship Id="rId64" Type="http://schemas.openxmlformats.org/officeDocument/2006/relationships/slide" Target="slides/slide32.xml"/><Relationship Id="rId69" Type="http://schemas.openxmlformats.org/officeDocument/2006/relationships/slide" Target="slides/slide37.xml"/><Relationship Id="rId77" Type="http://schemas.openxmlformats.org/officeDocument/2006/relationships/slide" Target="slides/slide45.xml"/><Relationship Id="rId8" Type="http://schemas.openxmlformats.org/officeDocument/2006/relationships/customXml" Target="../customXml/item8.xml"/><Relationship Id="rId51" Type="http://schemas.openxmlformats.org/officeDocument/2006/relationships/slide" Target="slides/slide19.xml"/><Relationship Id="rId72" Type="http://schemas.openxmlformats.org/officeDocument/2006/relationships/slide" Target="slides/slide40.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slide" Target="slides/slide14.xml"/><Relationship Id="rId59" Type="http://schemas.openxmlformats.org/officeDocument/2006/relationships/slide" Target="slides/slide27.xml"/><Relationship Id="rId67" Type="http://schemas.openxmlformats.org/officeDocument/2006/relationships/slide" Target="slides/slide35.xml"/><Relationship Id="rId20" Type="http://schemas.openxmlformats.org/officeDocument/2006/relationships/customXml" Target="../customXml/item20.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slide" Target="slides/slide30.xml"/><Relationship Id="rId70" Type="http://schemas.openxmlformats.org/officeDocument/2006/relationships/slide" Target="slides/slide38.xml"/><Relationship Id="rId75" Type="http://schemas.openxmlformats.org/officeDocument/2006/relationships/slide" Target="slides/slide43.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5AE338A-35BB-47FE-BF89-6F8F99A84EFF}" type="datetimeFigureOut">
              <a:rPr lang="en-US" smtClean="0"/>
              <a:pPr/>
              <a:t>2020-11-02</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5BFBDEC-75DD-451E-9F37-132C2A836F9F}" type="slidenum">
              <a:rPr lang="en-US" smtClean="0"/>
              <a:pPr/>
              <a:t>‹#›</a:t>
            </a:fld>
            <a:endParaRPr lang="en-US"/>
          </a:p>
        </p:txBody>
      </p:sp>
    </p:spTree>
    <p:extLst>
      <p:ext uri="{BB962C8B-B14F-4D97-AF65-F5344CB8AC3E}">
        <p14:creationId xmlns:p14="http://schemas.microsoft.com/office/powerpoint/2010/main" val="17462348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258C87-23C0-4C8E-9188-368E61CDF4F1}" type="datetimeFigureOut">
              <a:rPr lang="zh-CN" altLang="en-US" smtClean="0"/>
              <a:pPr/>
              <a:t>2020/11/2</a:t>
            </a:fld>
            <a:endParaRPr lang="zh-CN" altLang="en-US"/>
          </a:p>
        </p:txBody>
      </p:sp>
      <p:sp>
        <p:nvSpPr>
          <p:cNvPr id="4" name="幻灯片图像占位符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9A5E68-CF20-49C0-9291-AF1592569517}" type="slidenum">
              <a:rPr lang="zh-CN" altLang="en-US" smtClean="0"/>
              <a:pPr/>
              <a:t>‹#›</a:t>
            </a:fld>
            <a:endParaRPr lang="zh-CN" altLang="en-US"/>
          </a:p>
        </p:txBody>
      </p:sp>
    </p:spTree>
    <p:extLst>
      <p:ext uri="{BB962C8B-B14F-4D97-AF65-F5344CB8AC3E}">
        <p14:creationId xmlns:p14="http://schemas.microsoft.com/office/powerpoint/2010/main" val="41271805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CBBAD92F-F22A-4727-B555-C340A4DD3687}" type="slidenum">
              <a:rPr lang="zh-CN" altLang="en-US" smtClean="0"/>
              <a:pPr/>
              <a:t>1</a:t>
            </a:fld>
            <a:endParaRPr lang="zh-CN" altLang="en-US" dirty="0"/>
          </a:p>
        </p:txBody>
      </p:sp>
    </p:spTree>
    <p:extLst>
      <p:ext uri="{BB962C8B-B14F-4D97-AF65-F5344CB8AC3E}">
        <p14:creationId xmlns:p14="http://schemas.microsoft.com/office/powerpoint/2010/main" val="926479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9358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2080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75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487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2880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2735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9224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4217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4678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855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541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146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1171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8626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1016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5435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2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6295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0479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5</a:t>
            </a:fld>
            <a:endParaRPr lang="zh-CN" altLang="en-US"/>
          </a:p>
        </p:txBody>
      </p:sp>
    </p:spTree>
    <p:extLst>
      <p:ext uri="{BB962C8B-B14F-4D97-AF65-F5344CB8AC3E}">
        <p14:creationId xmlns:p14="http://schemas.microsoft.com/office/powerpoint/2010/main" val="472096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34</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097940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35</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691569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36</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189640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37</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019565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484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543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40</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7706582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41</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634221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4923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18279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15470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44</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3784543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8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41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8</a:t>
            </a:fld>
            <a:endParaRPr lang="zh-CN" altLang="en-US"/>
          </a:p>
        </p:txBody>
      </p:sp>
    </p:spTree>
    <p:extLst>
      <p:ext uri="{BB962C8B-B14F-4D97-AF65-F5344CB8AC3E}">
        <p14:creationId xmlns:p14="http://schemas.microsoft.com/office/powerpoint/2010/main" val="2413975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0506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967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5"/>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263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495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38"/>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38"/>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5523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38"/>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03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59071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7"/>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3458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41"/>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85534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69453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298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1659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36287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39"/>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0818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623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7374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99710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5968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40"/>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40"/>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0565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40"/>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9333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721660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08929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37694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1" y="6453338"/>
            <a:ext cx="946448"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8"/>
            <a:ext cx="28956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1" y="6453338"/>
            <a:ext cx="370384"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419148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6294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488189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607439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E8BBE097-8DCA-4BC6-83FB-778FA394B91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35395406"/>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6EF97FA5-94DB-459B-8E5D-031A45794050}"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542618006"/>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A5EEBD30-2DFF-4A5B-A3C9-D444AD2A3D1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568199035"/>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6840DCFE-4E75-418C-8380-63B65D2FD65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553351897"/>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9" name="Slide Number Placeholder 8"/>
          <p:cNvSpPr>
            <a:spLocks noGrp="1"/>
          </p:cNvSpPr>
          <p:nvPr>
            <p:ph type="sldNum" sz="quarter" idx="12"/>
          </p:nvPr>
        </p:nvSpPr>
        <p:spPr/>
        <p:txBody>
          <a:bodyPr/>
          <a:lstStyle/>
          <a:p>
            <a:pPr>
              <a:defRPr/>
            </a:pPr>
            <a:fld id="{C45A55F7-F89F-4A62-A1F7-0ABADECA382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27170274"/>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5" name="Slide Number Placeholder 4"/>
          <p:cNvSpPr>
            <a:spLocks noGrp="1"/>
          </p:cNvSpPr>
          <p:nvPr>
            <p:ph type="sldNum" sz="quarter" idx="12"/>
          </p:nvPr>
        </p:nvSpPr>
        <p:spPr/>
        <p:txBody>
          <a:bodyPr/>
          <a:lstStyle/>
          <a:p>
            <a:pPr>
              <a:defRPr/>
            </a:pPr>
            <a:fld id="{1C26372E-BBC9-4A00-A587-5757EE7FB80F}"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169492779"/>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4" name="Slide Number Placeholder 3"/>
          <p:cNvSpPr>
            <a:spLocks noGrp="1"/>
          </p:cNvSpPr>
          <p:nvPr>
            <p:ph type="sldNum" sz="quarter" idx="12"/>
          </p:nvPr>
        </p:nvSpPr>
        <p:spPr/>
        <p:txBody>
          <a:bodyPr/>
          <a:lstStyle/>
          <a:p>
            <a:pPr>
              <a:defRPr/>
            </a:pPr>
            <a:fld id="{4FDF2277-96DB-49E8-92A0-ADEF130412BD}"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128656899"/>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95BCB22B-4DBA-4AF2-BF00-B1087D8CE7B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858259350"/>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20720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15882732-16E9-446D-8733-E57A3EF6F874}"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4151755495"/>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D83A1E60-9E96-4BE8-BC6F-2103B115BA9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222981964"/>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FC57C575-40DD-4829-84AF-4B018C1AFD41}"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648412150"/>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0" y="6453336"/>
            <a:ext cx="946448" cy="365125"/>
          </a:xfr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6"/>
            <a:ext cx="2895600" cy="365125"/>
          </a:xfr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0"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1761672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C266C6-EB13-4722-AE34-82A1BCAD4E7D}" type="datetimeFigureOut">
              <a:rPr lang="en-US" smtClean="0"/>
              <a:t>2020-11-02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7F4B3-DC48-4EC8-A540-EF6ED697ED93}" type="slidenum">
              <a:rPr lang="en-US" smtClean="0"/>
              <a:t>‹#›</a:t>
            </a:fld>
            <a:endParaRPr lang="en-US"/>
          </a:p>
        </p:txBody>
      </p:sp>
    </p:spTree>
    <p:extLst>
      <p:ext uri="{BB962C8B-B14F-4D97-AF65-F5344CB8AC3E}">
        <p14:creationId xmlns:p14="http://schemas.microsoft.com/office/powerpoint/2010/main" val="17683644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C266C6-EB13-4722-AE34-82A1BCAD4E7D}" type="datetimeFigureOut">
              <a:rPr lang="en-US" smtClean="0"/>
              <a:t>2020-11-02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7F4B3-DC48-4EC8-A540-EF6ED697ED93}" type="slidenum">
              <a:rPr lang="en-US" smtClean="0"/>
              <a:t>‹#›</a:t>
            </a:fld>
            <a:endParaRPr lang="en-US"/>
          </a:p>
        </p:txBody>
      </p:sp>
    </p:spTree>
    <p:extLst>
      <p:ext uri="{BB962C8B-B14F-4D97-AF65-F5344CB8AC3E}">
        <p14:creationId xmlns:p14="http://schemas.microsoft.com/office/powerpoint/2010/main" val="23378618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C266C6-EB13-4722-AE34-82A1BCAD4E7D}" type="datetimeFigureOut">
              <a:rPr lang="en-US" smtClean="0"/>
              <a:t>2020-11-02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7F4B3-DC48-4EC8-A540-EF6ED697ED93}" type="slidenum">
              <a:rPr lang="en-US" smtClean="0"/>
              <a:t>‹#›</a:t>
            </a:fld>
            <a:endParaRPr lang="en-US"/>
          </a:p>
        </p:txBody>
      </p:sp>
    </p:spTree>
    <p:extLst>
      <p:ext uri="{BB962C8B-B14F-4D97-AF65-F5344CB8AC3E}">
        <p14:creationId xmlns:p14="http://schemas.microsoft.com/office/powerpoint/2010/main" val="26418054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C266C6-EB13-4722-AE34-82A1BCAD4E7D}" type="datetimeFigureOut">
              <a:rPr lang="en-US" smtClean="0"/>
              <a:t>2020-11-02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C7F4B3-DC48-4EC8-A540-EF6ED697ED93}" type="slidenum">
              <a:rPr lang="en-US" smtClean="0"/>
              <a:t>‹#›</a:t>
            </a:fld>
            <a:endParaRPr lang="en-US"/>
          </a:p>
        </p:txBody>
      </p:sp>
    </p:spTree>
    <p:extLst>
      <p:ext uri="{BB962C8B-B14F-4D97-AF65-F5344CB8AC3E}">
        <p14:creationId xmlns:p14="http://schemas.microsoft.com/office/powerpoint/2010/main" val="95048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C266C6-EB13-4722-AE34-82A1BCAD4E7D}" type="datetimeFigureOut">
              <a:rPr lang="en-US" smtClean="0"/>
              <a:t>2020-11-02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C7F4B3-DC48-4EC8-A540-EF6ED697ED93}" type="slidenum">
              <a:rPr lang="en-US" smtClean="0"/>
              <a:t>‹#›</a:t>
            </a:fld>
            <a:endParaRPr lang="en-US"/>
          </a:p>
        </p:txBody>
      </p:sp>
    </p:spTree>
    <p:extLst>
      <p:ext uri="{BB962C8B-B14F-4D97-AF65-F5344CB8AC3E}">
        <p14:creationId xmlns:p14="http://schemas.microsoft.com/office/powerpoint/2010/main" val="40900911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C266C6-EB13-4722-AE34-82A1BCAD4E7D}" type="datetimeFigureOut">
              <a:rPr lang="en-US" smtClean="0"/>
              <a:t>2020-11-02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C7F4B3-DC48-4EC8-A540-EF6ED697ED93}" type="slidenum">
              <a:rPr lang="en-US" smtClean="0"/>
              <a:t>‹#›</a:t>
            </a:fld>
            <a:endParaRPr lang="en-US"/>
          </a:p>
        </p:txBody>
      </p:sp>
    </p:spTree>
    <p:extLst>
      <p:ext uri="{BB962C8B-B14F-4D97-AF65-F5344CB8AC3E}">
        <p14:creationId xmlns:p14="http://schemas.microsoft.com/office/powerpoint/2010/main" val="614072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57712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C266C6-EB13-4722-AE34-82A1BCAD4E7D}" type="datetimeFigureOut">
              <a:rPr lang="en-US" smtClean="0"/>
              <a:t>2020-11-02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C7F4B3-DC48-4EC8-A540-EF6ED697ED93}" type="slidenum">
              <a:rPr lang="en-US" smtClean="0"/>
              <a:t>‹#›</a:t>
            </a:fld>
            <a:endParaRPr lang="en-US"/>
          </a:p>
        </p:txBody>
      </p:sp>
    </p:spTree>
    <p:extLst>
      <p:ext uri="{BB962C8B-B14F-4D97-AF65-F5344CB8AC3E}">
        <p14:creationId xmlns:p14="http://schemas.microsoft.com/office/powerpoint/2010/main" val="3178069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C266C6-EB13-4722-AE34-82A1BCAD4E7D}" type="datetimeFigureOut">
              <a:rPr lang="en-US" smtClean="0"/>
              <a:t>2020-11-02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C7F4B3-DC48-4EC8-A540-EF6ED697ED93}" type="slidenum">
              <a:rPr lang="en-US" smtClean="0"/>
              <a:t>‹#›</a:t>
            </a:fld>
            <a:endParaRPr lang="en-US"/>
          </a:p>
        </p:txBody>
      </p:sp>
    </p:spTree>
    <p:extLst>
      <p:ext uri="{BB962C8B-B14F-4D97-AF65-F5344CB8AC3E}">
        <p14:creationId xmlns:p14="http://schemas.microsoft.com/office/powerpoint/2010/main" val="18518109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C266C6-EB13-4722-AE34-82A1BCAD4E7D}" type="datetimeFigureOut">
              <a:rPr lang="en-US" smtClean="0"/>
              <a:t>2020-11-02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C7F4B3-DC48-4EC8-A540-EF6ED697ED93}" type="slidenum">
              <a:rPr lang="en-US" smtClean="0"/>
              <a:t>‹#›</a:t>
            </a:fld>
            <a:endParaRPr lang="en-US"/>
          </a:p>
        </p:txBody>
      </p:sp>
    </p:spTree>
    <p:extLst>
      <p:ext uri="{BB962C8B-B14F-4D97-AF65-F5344CB8AC3E}">
        <p14:creationId xmlns:p14="http://schemas.microsoft.com/office/powerpoint/2010/main" val="4868591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C266C6-EB13-4722-AE34-82A1BCAD4E7D}" type="datetimeFigureOut">
              <a:rPr lang="en-US" smtClean="0"/>
              <a:t>2020-11-02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7F4B3-DC48-4EC8-A540-EF6ED697ED93}" type="slidenum">
              <a:rPr lang="en-US" smtClean="0"/>
              <a:t>‹#›</a:t>
            </a:fld>
            <a:endParaRPr lang="en-US"/>
          </a:p>
        </p:txBody>
      </p:sp>
    </p:spTree>
    <p:extLst>
      <p:ext uri="{BB962C8B-B14F-4D97-AF65-F5344CB8AC3E}">
        <p14:creationId xmlns:p14="http://schemas.microsoft.com/office/powerpoint/2010/main" val="4804259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C266C6-EB13-4722-AE34-82A1BCAD4E7D}" type="datetimeFigureOut">
              <a:rPr lang="en-US" smtClean="0"/>
              <a:t>2020-11-02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7F4B3-DC48-4EC8-A540-EF6ED697ED93}" type="slidenum">
              <a:rPr lang="en-US" smtClean="0"/>
              <a:t>‹#›</a:t>
            </a:fld>
            <a:endParaRPr lang="en-US"/>
          </a:p>
        </p:txBody>
      </p:sp>
    </p:spTree>
    <p:extLst>
      <p:ext uri="{BB962C8B-B14F-4D97-AF65-F5344CB8AC3E}">
        <p14:creationId xmlns:p14="http://schemas.microsoft.com/office/powerpoint/2010/main" val="4164243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1248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26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3375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6000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9144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38"/>
            <a:ext cx="82296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3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807" r:id="rId13"/>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40"/>
            <a:ext cx="82296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08650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CCFEF-963E-4E3A-BF2E-6581E9DB47C9}" type="slidenum">
              <a:rPr lang="en-US" smtClean="0">
                <a:solidFill>
                  <a:prstClr val="black">
                    <a:tint val="75000"/>
                  </a:prstClr>
                </a:solidFill>
                <a:latin typeface="Arial" pitchFamily="34" charset="0"/>
              </a: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16419288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transition>
    <p:random/>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266C6-EB13-4722-AE34-82A1BCAD4E7D}" type="datetimeFigureOut">
              <a:rPr lang="en-US" smtClean="0"/>
              <a:t>2020-11-02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C7F4B3-DC48-4EC8-A540-EF6ED697ED93}" type="slidenum">
              <a:rPr lang="en-US" smtClean="0"/>
              <a:t>‹#›</a:t>
            </a:fld>
            <a:endParaRPr lang="en-US"/>
          </a:p>
        </p:txBody>
      </p:sp>
    </p:spTree>
    <p:extLst>
      <p:ext uri="{BB962C8B-B14F-4D97-AF65-F5344CB8AC3E}">
        <p14:creationId xmlns:p14="http://schemas.microsoft.com/office/powerpoint/2010/main" val="116181484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wcpo.com/news/local-news/i-team/proposed-epa-rule-change-would-make-life-easier-for-ohio-polluter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hyperlink" Target="https://www.epa.gov/air-trends/air-quality-design-value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edg.epa.gov/data/public/OAR/OAQPS/Class1/Class1Areas.zip" TargetMode="External"/><Relationship Id="rId5" Type="http://schemas.openxmlformats.org/officeDocument/2006/relationships/hyperlink" Target="https://www.epa.gov/national-air-toxics-assessment/2014-nata-assessment-results#emissions" TargetMode="External"/><Relationship Id="rId4" Type="http://schemas.openxmlformats.org/officeDocument/2006/relationships/hyperlink" Target="https://poverty.umich.edu/projects/understanding-communities-of-deep-disadvantag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CE2B698-0BE7-4873-91D4-3CBAF01FFC59}"/>
              </a:ext>
            </a:extLst>
          </p:cNvPr>
          <p:cNvPicPr>
            <a:picLocks noChangeAspect="1"/>
          </p:cNvPicPr>
          <p:nvPr/>
        </p:nvPicPr>
        <p:blipFill>
          <a:blip r:embed="rId3"/>
          <a:stretch>
            <a:fillRect/>
          </a:stretch>
        </p:blipFill>
        <p:spPr>
          <a:xfrm>
            <a:off x="23554" y="2462657"/>
            <a:ext cx="3069570" cy="2098820"/>
          </a:xfrm>
          <a:prstGeom prst="rect">
            <a:avLst/>
          </a:prstGeom>
          <a:ln>
            <a:solidFill>
              <a:schemeClr val="tx1"/>
            </a:solidFill>
          </a:ln>
        </p:spPr>
      </p:pic>
      <p:sp>
        <p:nvSpPr>
          <p:cNvPr id="2" name="标题 1"/>
          <p:cNvSpPr>
            <a:spLocks noGrp="1"/>
          </p:cNvSpPr>
          <p:nvPr>
            <p:ph type="title"/>
          </p:nvPr>
        </p:nvSpPr>
        <p:spPr>
          <a:xfrm>
            <a:off x="-1" y="1"/>
            <a:ext cx="9144000" cy="1335024"/>
          </a:xfrm>
          <a:ln>
            <a:solidFill>
              <a:schemeClr val="tx1"/>
            </a:solidFill>
          </a:ln>
        </p:spPr>
        <p:txBody>
          <a:bodyPr>
            <a:normAutofit/>
          </a:bodyPr>
          <a:lstStyle/>
          <a:p>
            <a:r>
              <a:rPr lang="en-US" altLang="zh-CN" sz="3600" dirty="0">
                <a:solidFill>
                  <a:srgbClr val="FFFF00"/>
                </a:solidFill>
              </a:rPr>
              <a:t>“</a:t>
            </a:r>
            <a:r>
              <a:rPr lang="en-US" altLang="zh-CN" sz="4000" dirty="0">
                <a:solidFill>
                  <a:srgbClr val="FFFF00"/>
                </a:solidFill>
                <a:latin typeface="Arial" panose="020B0604020202020204" pitchFamily="34" charset="0"/>
                <a:cs typeface="Arial" panose="020B0604020202020204" pitchFamily="34" charset="0"/>
              </a:rPr>
              <a:t>NEXUS” </a:t>
            </a:r>
            <a:r>
              <a:rPr lang="en-US" altLang="zh-CN" sz="3600" dirty="0">
                <a:latin typeface="Arial" panose="020B0604020202020204" pitchFamily="34" charset="0"/>
                <a:cs typeface="Arial" panose="020B0604020202020204" pitchFamily="34" charset="0"/>
              </a:rPr>
              <a:t>Multi-Pollutant Analysis Tool </a:t>
            </a:r>
            <a:br>
              <a:rPr lang="en-US" altLang="zh-CN" sz="3600" dirty="0">
                <a:latin typeface="Arial" panose="020B0604020202020204" pitchFamily="34" charset="0"/>
                <a:cs typeface="Arial" panose="020B0604020202020204" pitchFamily="34" charset="0"/>
              </a:rPr>
            </a:br>
            <a:r>
              <a:rPr lang="en-US" altLang="zh-CN" sz="3600" dirty="0">
                <a:latin typeface="Arial" panose="020B0604020202020204" pitchFamily="34" charset="0"/>
                <a:cs typeface="Arial" panose="020B0604020202020204" pitchFamily="34" charset="0"/>
              </a:rPr>
              <a:t>Development: Status and Progress</a:t>
            </a:r>
            <a:endParaRPr lang="zh-CN" altLang="en-US" sz="3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FAFB981-3039-4691-96D6-66427C32B79C}"/>
              </a:ext>
            </a:extLst>
          </p:cNvPr>
          <p:cNvSpPr>
            <a:spLocks noGrp="1"/>
          </p:cNvSpPr>
          <p:nvPr>
            <p:ph type="sldNum" sz="quarter" idx="4294967295"/>
          </p:nvPr>
        </p:nvSpPr>
        <p:spPr>
          <a:xfrm>
            <a:off x="7760208" y="6492874"/>
            <a:ext cx="2133600" cy="365125"/>
          </a:xfrm>
          <a:prstGeom prst="rect">
            <a:avLst/>
          </a:prstGeom>
        </p:spPr>
        <p:txBody>
          <a:bodyPr/>
          <a:lstStyle/>
          <a:p>
            <a:pPr algn="ctr">
              <a:defRPr/>
            </a:pPr>
            <a:fld id="{E8BBE097-8DCA-4BC6-83FB-778FA394B912}" type="slidenum">
              <a:rPr lang="en-US" smtClean="0">
                <a:solidFill>
                  <a:prstClr val="black">
                    <a:tint val="75000"/>
                  </a:prstClr>
                </a:solidFill>
                <a:latin typeface="Arial" pitchFamily="34" charset="0"/>
              </a:rPr>
              <a:pPr algn="ctr">
                <a:defRPr/>
              </a:pPr>
              <a:t>1</a:t>
            </a:fld>
            <a:endParaRPr lang="en-US" dirty="0">
              <a:solidFill>
                <a:prstClr val="black">
                  <a:tint val="75000"/>
                </a:prstClr>
              </a:solidFill>
              <a:latin typeface="Arial" pitchFamily="34" charset="0"/>
            </a:endParaRPr>
          </a:p>
        </p:txBody>
      </p:sp>
      <p:sp>
        <p:nvSpPr>
          <p:cNvPr id="3" name="Subtitle 2">
            <a:extLst>
              <a:ext uri="{FF2B5EF4-FFF2-40B4-BE49-F238E27FC236}">
                <a16:creationId xmlns:a16="http://schemas.microsoft.com/office/drawing/2014/main" id="{F19E0DDC-6B53-4833-AAC6-95682E48F51E}"/>
              </a:ext>
            </a:extLst>
          </p:cNvPr>
          <p:cNvSpPr>
            <a:spLocks noGrp="1"/>
          </p:cNvSpPr>
          <p:nvPr>
            <p:ph type="subTitle" idx="4294967295"/>
          </p:nvPr>
        </p:nvSpPr>
        <p:spPr>
          <a:xfrm>
            <a:off x="23554" y="5599147"/>
            <a:ext cx="9144000" cy="1752600"/>
          </a:xfrm>
        </p:spPr>
        <p:txBody>
          <a:bodyPr/>
          <a:lstStyle/>
          <a:p>
            <a:pPr marL="0" indent="0" algn="ctr">
              <a:spcBef>
                <a:spcPts val="0"/>
              </a:spcBef>
              <a:buNone/>
            </a:pPr>
            <a:r>
              <a:rPr lang="en-US" altLang="zh-CN" sz="2800" dirty="0">
                <a:latin typeface="Calibri" panose="020F0502020204030204" pitchFamily="34" charset="0"/>
                <a:cs typeface="Calibri" panose="020F0502020204030204" pitchFamily="34" charset="0"/>
              </a:rPr>
              <a:t>OAQPS/AQAD/Air Quality Modeling Group</a:t>
            </a:r>
          </a:p>
          <a:p>
            <a:pPr marL="0" indent="0" algn="ctr">
              <a:spcBef>
                <a:spcPts val="0"/>
              </a:spcBef>
              <a:buNone/>
            </a:pPr>
            <a:r>
              <a:rPr lang="en-US" altLang="zh-CN" sz="2800" dirty="0">
                <a:latin typeface="Calibri" panose="020F0502020204030204" pitchFamily="34" charset="0"/>
                <a:cs typeface="Calibri" panose="020F0502020204030204" pitchFamily="34" charset="0"/>
              </a:rPr>
              <a:t>AQAD Management Team Meeting, Sept. 25, 2020</a:t>
            </a:r>
            <a:endParaRPr lang="zh-CN" altLang="en-US" sz="28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5CAFFCA-E948-49BD-BC86-189A3A0496D5}"/>
              </a:ext>
            </a:extLst>
          </p:cNvPr>
          <p:cNvSpPr txBox="1"/>
          <p:nvPr/>
        </p:nvSpPr>
        <p:spPr>
          <a:xfrm>
            <a:off x="201535" y="1927594"/>
            <a:ext cx="2821413"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Viewer Module</a:t>
            </a:r>
          </a:p>
        </p:txBody>
      </p:sp>
      <p:sp>
        <p:nvSpPr>
          <p:cNvPr id="12" name="TextBox 11">
            <a:extLst>
              <a:ext uri="{FF2B5EF4-FFF2-40B4-BE49-F238E27FC236}">
                <a16:creationId xmlns:a16="http://schemas.microsoft.com/office/drawing/2014/main" id="{E49F4318-AF6C-4755-9019-8B0723ECCA1F}"/>
              </a:ext>
            </a:extLst>
          </p:cNvPr>
          <p:cNvSpPr txBox="1"/>
          <p:nvPr/>
        </p:nvSpPr>
        <p:spPr>
          <a:xfrm>
            <a:off x="3270746" y="1907747"/>
            <a:ext cx="260250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Input Module</a:t>
            </a:r>
          </a:p>
        </p:txBody>
      </p:sp>
      <p:sp>
        <p:nvSpPr>
          <p:cNvPr id="13" name="TextBox 12">
            <a:extLst>
              <a:ext uri="{FF2B5EF4-FFF2-40B4-BE49-F238E27FC236}">
                <a16:creationId xmlns:a16="http://schemas.microsoft.com/office/drawing/2014/main" id="{8B542D98-6667-45ED-BC1D-D1BD6AC7DC74}"/>
              </a:ext>
            </a:extLst>
          </p:cNvPr>
          <p:cNvSpPr txBox="1"/>
          <p:nvPr/>
        </p:nvSpPr>
        <p:spPr>
          <a:xfrm>
            <a:off x="6300409" y="1916891"/>
            <a:ext cx="270644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Query Module</a:t>
            </a:r>
          </a:p>
        </p:txBody>
      </p:sp>
      <p:sp>
        <p:nvSpPr>
          <p:cNvPr id="15" name="Rectangle 12">
            <a:extLst>
              <a:ext uri="{FF2B5EF4-FFF2-40B4-BE49-F238E27FC236}">
                <a16:creationId xmlns:a16="http://schemas.microsoft.com/office/drawing/2014/main" id="{8D150921-0BB7-4FC2-B610-E15BFC9B0149}"/>
              </a:ext>
            </a:extLst>
          </p:cNvPr>
          <p:cNvSpPr/>
          <p:nvPr/>
        </p:nvSpPr>
        <p:spPr>
          <a:xfrm>
            <a:off x="512064" y="2761488"/>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2BBBFDB7-CA98-430A-BECF-07FA96CCCB51}"/>
              </a:ext>
            </a:extLst>
          </p:cNvPr>
          <p:cNvPicPr>
            <a:picLocks noChangeAspect="1"/>
          </p:cNvPicPr>
          <p:nvPr/>
        </p:nvPicPr>
        <p:blipFill rotWithShape="1">
          <a:blip r:embed="rId4"/>
          <a:srcRect t="11337"/>
          <a:stretch/>
        </p:blipFill>
        <p:spPr>
          <a:xfrm>
            <a:off x="3162004" y="2456251"/>
            <a:ext cx="2839968" cy="2105226"/>
          </a:xfrm>
          <a:prstGeom prst="rect">
            <a:avLst/>
          </a:prstGeom>
          <a:ln>
            <a:solidFill>
              <a:schemeClr val="tx1"/>
            </a:solidFill>
          </a:ln>
        </p:spPr>
      </p:pic>
      <p:sp>
        <p:nvSpPr>
          <p:cNvPr id="5" name="Rectangle 4">
            <a:extLst>
              <a:ext uri="{FF2B5EF4-FFF2-40B4-BE49-F238E27FC236}">
                <a16:creationId xmlns:a16="http://schemas.microsoft.com/office/drawing/2014/main" id="{F61D042D-284D-4A10-9A7D-03255EC2BA7C}"/>
              </a:ext>
            </a:extLst>
          </p:cNvPr>
          <p:cNvSpPr/>
          <p:nvPr/>
        </p:nvSpPr>
        <p:spPr>
          <a:xfrm>
            <a:off x="393559" y="4856203"/>
            <a:ext cx="9057825" cy="400110"/>
          </a:xfrm>
          <a:prstGeom prst="rect">
            <a:avLst/>
          </a:prstGeom>
        </p:spPr>
        <p:txBody>
          <a:bodyPr wrap="square">
            <a:spAutoFit/>
          </a:bodyPr>
          <a:lstStyle/>
          <a:p>
            <a:pPr fontAlgn="base">
              <a:defRPr/>
            </a:pPr>
            <a:r>
              <a:rPr lang="en-US" sz="2000" b="1" dirty="0">
                <a:solidFill>
                  <a:srgbClr val="FF0000"/>
                </a:solidFill>
                <a:latin typeface="Calibri"/>
              </a:rPr>
              <a:t>“NEXUS 1.5” </a:t>
            </a:r>
            <a:r>
              <a:rPr lang="en-US" b="1" dirty="0">
                <a:solidFill>
                  <a:prstClr val="black"/>
                </a:solidFill>
                <a:latin typeface="Calibri"/>
              </a:rPr>
              <a:t>available on OAQPS’s Shared Drive at:  </a:t>
            </a:r>
            <a:r>
              <a:rPr lang="en-US" b="1" dirty="0">
                <a:solidFill>
                  <a:srgbClr val="0000FF"/>
                </a:solidFill>
                <a:latin typeface="Calibri"/>
              </a:rPr>
              <a:t>“</a:t>
            </a:r>
            <a:r>
              <a:rPr lang="en-US" b="1" i="1" dirty="0">
                <a:solidFill>
                  <a:srgbClr val="0000FF"/>
                </a:solidFill>
                <a:latin typeface="Calibri"/>
              </a:rPr>
              <a:t>G:\SHARE\NEXUS\NEXUS 1.5\”</a:t>
            </a:r>
          </a:p>
        </p:txBody>
      </p:sp>
      <p:pic>
        <p:nvPicPr>
          <p:cNvPr id="14" name="Picture 13">
            <a:extLst>
              <a:ext uri="{FF2B5EF4-FFF2-40B4-BE49-F238E27FC236}">
                <a16:creationId xmlns:a16="http://schemas.microsoft.com/office/drawing/2014/main" id="{86DF4EF2-74E0-4A32-B5D3-BB0C08D99977}"/>
              </a:ext>
            </a:extLst>
          </p:cNvPr>
          <p:cNvPicPr>
            <a:picLocks noChangeAspect="1"/>
          </p:cNvPicPr>
          <p:nvPr/>
        </p:nvPicPr>
        <p:blipFill>
          <a:blip r:embed="rId5"/>
          <a:stretch>
            <a:fillRect/>
          </a:stretch>
        </p:blipFill>
        <p:spPr>
          <a:xfrm>
            <a:off x="6084476" y="2478993"/>
            <a:ext cx="2990250" cy="2078379"/>
          </a:xfrm>
          <a:prstGeom prst="rect">
            <a:avLst/>
          </a:prstGeom>
          <a:ln>
            <a:solidFill>
              <a:schemeClr val="tx1"/>
            </a:solidFill>
          </a:ln>
        </p:spPr>
      </p:pic>
    </p:spTree>
    <p:extLst>
      <p:ext uri="{BB962C8B-B14F-4D97-AF65-F5344CB8AC3E}">
        <p14:creationId xmlns:p14="http://schemas.microsoft.com/office/powerpoint/2010/main" val="4188764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sz="3600" dirty="0">
                <a:solidFill>
                  <a:srgbClr val="FFFF00"/>
                </a:solidFill>
              </a:rPr>
              <a:t>RoadMap for NEXUS Tool Demo (2)</a:t>
            </a:r>
            <a:endParaRPr lang="zh-CN" altLang="en-US" sz="3600" dirty="0">
              <a:solidFill>
                <a:srgbClr val="FFFF00"/>
              </a:solidFill>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73152" y="932688"/>
            <a:ext cx="8979408" cy="5853873"/>
          </a:xfrm>
        </p:spPr>
        <p:txBody>
          <a:bodyPr>
            <a:normAutofit/>
          </a:bodyPr>
          <a:lstStyle/>
          <a:p>
            <a:pPr>
              <a:lnSpc>
                <a:spcPct val="125000"/>
              </a:lnSpc>
              <a:spcBef>
                <a:spcPts val="225"/>
              </a:spcBef>
              <a:buFont typeface="Wingdings" panose="05000000000000000000" pitchFamily="2" charset="2"/>
              <a:buChar char="Ø"/>
            </a:pPr>
            <a:r>
              <a:rPr lang="en-US" u="sng" dirty="0">
                <a:solidFill>
                  <a:srgbClr val="FF0000"/>
                </a:solidFill>
                <a:latin typeface="Arial" panose="020B0604020202020204" pitchFamily="34" charset="0"/>
                <a:cs typeface="Arial" panose="020B0604020202020204" pitchFamily="34" charset="0"/>
              </a:rPr>
              <a:t>Regional/State/CBSA/County Screening</a:t>
            </a:r>
            <a:endParaRPr lang="en-US" altLang="zh-CN" sz="2400" u="sng" kern="1200" dirty="0">
              <a:solidFill>
                <a:srgbClr val="FF0000"/>
              </a:solidFill>
              <a:latin typeface="Arial" panose="020B0604020202020204" pitchFamily="34" charset="0"/>
              <a:ea typeface="SimSun" panose="02010600030101010101" pitchFamily="2" charset="-122"/>
              <a:cs typeface="Arial" pitchFamily="34" charset="0"/>
            </a:endParaRPr>
          </a:p>
          <a:p>
            <a:pPr marL="630238" indent="-282575">
              <a:lnSpc>
                <a:spcPct val="125000"/>
              </a:lnSpc>
            </a:pPr>
            <a:r>
              <a:rPr lang="en-US" sz="2800" dirty="0">
                <a:solidFill>
                  <a:srgbClr val="0000FF"/>
                </a:solidFill>
                <a:latin typeface="Arial" panose="020B0604020202020204" pitchFamily="34" charset="0"/>
                <a:cs typeface="Arial" panose="020B0604020202020204" pitchFamily="34" charset="0"/>
              </a:rPr>
              <a:t>EPA Region 4 Example</a:t>
            </a:r>
          </a:p>
          <a:p>
            <a:pPr lvl="1">
              <a:lnSpc>
                <a:spcPct val="125000"/>
              </a:lnSpc>
            </a:pPr>
            <a:r>
              <a:rPr lang="en-US" sz="2400" dirty="0">
                <a:latin typeface="Arial" panose="020B0604020202020204" pitchFamily="34" charset="0"/>
                <a:cs typeface="Arial" panose="020B0604020202020204" pitchFamily="34" charset="0"/>
              </a:rPr>
              <a:t>Areas with MP risk in top 10% across O3, PM2.5 and HAPs </a:t>
            </a:r>
          </a:p>
          <a:p>
            <a:pPr lvl="1">
              <a:lnSpc>
                <a:spcPct val="125000"/>
              </a:lnSpc>
            </a:pPr>
            <a:r>
              <a:rPr lang="en-US" sz="2400" dirty="0">
                <a:solidFill>
                  <a:srgbClr val="C00000"/>
                </a:solidFill>
                <a:latin typeface="Arial" panose="020B0604020202020204" pitchFamily="34" charset="0"/>
                <a:cs typeface="Arial" panose="020B0604020202020204" pitchFamily="34" charset="0"/>
              </a:rPr>
              <a:t>Louisville CBSA</a:t>
            </a:r>
            <a:r>
              <a:rPr lang="en-US" sz="2400" dirty="0">
                <a:latin typeface="Arial" panose="020B0604020202020204" pitchFamily="34" charset="0"/>
                <a:cs typeface="Arial" panose="020B0604020202020204" pitchFamily="34" charset="0"/>
              </a:rPr>
              <a:t>:   General view and then dial into “Jefferson County” with transparent map color</a:t>
            </a:r>
          </a:p>
          <a:p>
            <a:pPr lvl="2">
              <a:lnSpc>
                <a:spcPct val="125000"/>
              </a:lnSpc>
            </a:pPr>
            <a:r>
              <a:rPr lang="en-US" sz="2000" dirty="0">
                <a:latin typeface="Arial" panose="020B0604020202020204" pitchFamily="34" charset="0"/>
                <a:cs typeface="Arial" panose="020B0604020202020204" pitchFamily="34" charset="0"/>
              </a:rPr>
              <a:t>What are the top 10 emissions sources in county by pollutant?</a:t>
            </a:r>
          </a:p>
          <a:p>
            <a:pPr lvl="2">
              <a:lnSpc>
                <a:spcPct val="125000"/>
              </a:lnSpc>
            </a:pPr>
            <a:r>
              <a:rPr lang="en-US" sz="2000" dirty="0">
                <a:latin typeface="Arial" panose="020B0604020202020204" pitchFamily="34" charset="0"/>
                <a:cs typeface="Arial" panose="020B0604020202020204" pitchFamily="34" charset="0"/>
              </a:rPr>
              <a:t>What specific sources are common across pollutants that may indicate co-control potential?</a:t>
            </a:r>
          </a:p>
          <a:p>
            <a:pPr lvl="2">
              <a:lnSpc>
                <a:spcPct val="125000"/>
              </a:lnSpc>
            </a:pPr>
            <a:r>
              <a:rPr lang="en-US" sz="2000" dirty="0">
                <a:latin typeface="Arial" panose="020B0604020202020204" pitchFamily="34" charset="0"/>
                <a:cs typeface="Arial" panose="020B0604020202020204" pitchFamily="34" charset="0"/>
              </a:rPr>
              <a:t>Can view these sources on the map with summary data available.</a:t>
            </a:r>
          </a:p>
        </p:txBody>
      </p:sp>
      <p:sp>
        <p:nvSpPr>
          <p:cNvPr id="5" name="Slide Number Placeholder 3">
            <a:extLst>
              <a:ext uri="{FF2B5EF4-FFF2-40B4-BE49-F238E27FC236}">
                <a16:creationId xmlns:a16="http://schemas.microsoft.com/office/drawing/2014/main" id="{A5A7E563-761E-4B0C-9407-C05AB0ACFE95}"/>
              </a:ext>
            </a:extLst>
          </p:cNvPr>
          <p:cNvSpPr txBox="1">
            <a:spLocks/>
          </p:cNvSpPr>
          <p:nvPr/>
        </p:nvSpPr>
        <p:spPr>
          <a:xfrm>
            <a:off x="7749540" y="6412707"/>
            <a:ext cx="1600200" cy="273844"/>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E8BBE097-8DCA-4BC6-83FB-778FA394B912}" type="slidenum">
              <a:rPr lang="en-US" sz="1350">
                <a:solidFill>
                  <a:prstClr val="black">
                    <a:tint val="75000"/>
                  </a:prstClr>
                </a:solidFill>
                <a:latin typeface="Arial" pitchFamily="34" charset="0"/>
                <a:ea typeface="微软雅黑"/>
              </a:rPr>
              <a:pPr algn="ctr">
                <a:defRPr/>
              </a:pPr>
              <a:t>10</a:t>
            </a:fld>
            <a:endParaRPr lang="en-US" sz="1350"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3515501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sz="3600" dirty="0">
                <a:solidFill>
                  <a:srgbClr val="FFFF00"/>
                </a:solidFill>
              </a:rPr>
              <a:t>RoadMap for NEXUS Tool Demo (3)</a:t>
            </a:r>
            <a:endParaRPr lang="zh-CN" altLang="en-US" sz="3600" dirty="0">
              <a:solidFill>
                <a:srgbClr val="FFFF00"/>
              </a:solidFill>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164592" y="932688"/>
            <a:ext cx="8805672" cy="5724144"/>
          </a:xfrm>
        </p:spPr>
        <p:txBody>
          <a:bodyPr>
            <a:normAutofit lnSpcReduction="10000"/>
          </a:bodyPr>
          <a:lstStyle/>
          <a:p>
            <a:pPr>
              <a:lnSpc>
                <a:spcPct val="125000"/>
              </a:lnSpc>
              <a:spcBef>
                <a:spcPts val="225"/>
              </a:spcBef>
              <a:buFont typeface="Wingdings" panose="05000000000000000000" pitchFamily="2" charset="2"/>
              <a:buChar char="Ø"/>
            </a:pPr>
            <a:r>
              <a:rPr lang="en-US" u="sng" dirty="0">
                <a:solidFill>
                  <a:srgbClr val="FF0000"/>
                </a:solidFill>
                <a:latin typeface="Arial" panose="020B0604020202020204" pitchFamily="34" charset="0"/>
                <a:cs typeface="Arial" panose="020B0604020202020204" pitchFamily="34" charset="0"/>
              </a:rPr>
              <a:t>Data Query</a:t>
            </a:r>
            <a:r>
              <a:rPr lang="en-US" dirty="0">
                <a:solidFill>
                  <a:srgbClr val="FF0000"/>
                </a:solidFill>
                <a:latin typeface="Arial" panose="020B0604020202020204" pitchFamily="34" charset="0"/>
                <a:cs typeface="Arial" panose="020B0604020202020204" pitchFamily="34" charset="0"/>
              </a:rPr>
              <a:t>: State/CBSA/County Views</a:t>
            </a:r>
            <a:endParaRPr lang="en-US" altLang="zh-CN" sz="2400" kern="1200" dirty="0">
              <a:solidFill>
                <a:srgbClr val="FF0000"/>
              </a:solidFill>
              <a:latin typeface="Arial" panose="020B0604020202020204" pitchFamily="34" charset="0"/>
              <a:ea typeface="SimSun" panose="02010600030101010101" pitchFamily="2" charset="-122"/>
              <a:cs typeface="Arial" pitchFamily="34" charset="0"/>
            </a:endParaRPr>
          </a:p>
          <a:p>
            <a:pPr marL="576263" indent="-292100">
              <a:lnSpc>
                <a:spcPct val="125000"/>
              </a:lnSpc>
            </a:pPr>
            <a:r>
              <a:rPr lang="en-US" sz="2800" dirty="0">
                <a:solidFill>
                  <a:srgbClr val="0000FF"/>
                </a:solidFill>
                <a:latin typeface="Arial" panose="020B0604020202020204" pitchFamily="34" charset="0"/>
                <a:cs typeface="Arial" panose="020B0604020202020204" pitchFamily="34" charset="0"/>
              </a:rPr>
              <a:t>Advance Areas</a:t>
            </a:r>
          </a:p>
          <a:p>
            <a:pPr lvl="1">
              <a:lnSpc>
                <a:spcPct val="125000"/>
              </a:lnSpc>
            </a:pPr>
            <a:r>
              <a:rPr lang="en-US" sz="2400" dirty="0">
                <a:latin typeface="Arial" panose="020B0604020202020204" pitchFamily="34" charset="0"/>
                <a:cs typeface="Arial" panose="020B0604020202020204" pitchFamily="34" charset="0"/>
              </a:rPr>
              <a:t>Initial view of national level information using the </a:t>
            </a:r>
            <a:r>
              <a:rPr lang="en-US" sz="2400" u="sng" dirty="0">
                <a:latin typeface="Arial" panose="020B0604020202020204" pitchFamily="34" charset="0"/>
                <a:cs typeface="Arial" panose="020B0604020202020204" pitchFamily="34" charset="0"/>
              </a:rPr>
              <a:t>Advance Area</a:t>
            </a:r>
            <a:r>
              <a:rPr lang="en-US" sz="2400" dirty="0">
                <a:latin typeface="Arial" panose="020B0604020202020204" pitchFamily="34" charset="0"/>
                <a:cs typeface="Arial" panose="020B0604020202020204" pitchFamily="34" charset="0"/>
              </a:rPr>
              <a:t> definition to show </a:t>
            </a:r>
            <a:r>
              <a:rPr lang="en-US" sz="2400" u="sng" dirty="0">
                <a:latin typeface="Arial" panose="020B0604020202020204" pitchFamily="34" charset="0"/>
                <a:cs typeface="Arial" panose="020B0604020202020204" pitchFamily="34" charset="0"/>
              </a:rPr>
              <a:t>overlay</a:t>
            </a:r>
            <a:r>
              <a:rPr lang="en-US" sz="2400" dirty="0">
                <a:latin typeface="Arial" panose="020B0604020202020204" pitchFamily="34" charset="0"/>
                <a:cs typeface="Arial" panose="020B0604020202020204" pitchFamily="34" charset="0"/>
              </a:rPr>
              <a:t> with MP areas</a:t>
            </a:r>
          </a:p>
          <a:p>
            <a:pPr lvl="1">
              <a:lnSpc>
                <a:spcPct val="125000"/>
              </a:lnSpc>
            </a:pPr>
            <a:r>
              <a:rPr lang="en-US" sz="2400" dirty="0">
                <a:solidFill>
                  <a:srgbClr val="C00000"/>
                </a:solidFill>
                <a:latin typeface="Arial" panose="020B0604020202020204" pitchFamily="34" charset="0"/>
                <a:cs typeface="Arial" panose="020B0604020202020204" pitchFamily="34" charset="0"/>
              </a:rPr>
              <a:t>Region 5 =&gt; Minneapolis Example:</a:t>
            </a:r>
            <a:r>
              <a:rPr lang="en-US" sz="2000" dirty="0">
                <a:latin typeface="Arial" panose="020B0604020202020204" pitchFamily="34" charset="0"/>
                <a:cs typeface="Arial" panose="020B0604020202020204" pitchFamily="34" charset="0"/>
              </a:rPr>
              <a:t> General view and then dial into “Dakota County” with transparent map color</a:t>
            </a:r>
          </a:p>
          <a:p>
            <a:pPr lvl="2">
              <a:lnSpc>
                <a:spcPct val="125000"/>
              </a:lnSpc>
            </a:pPr>
            <a:r>
              <a:rPr lang="en-US" sz="2000" dirty="0">
                <a:latin typeface="Arial" panose="020B0604020202020204" pitchFamily="34" charset="0"/>
                <a:cs typeface="Arial" panose="020B0604020202020204" pitchFamily="34" charset="0"/>
              </a:rPr>
              <a:t>What are the top 10 emissions sources in county by pollutant?</a:t>
            </a:r>
          </a:p>
          <a:p>
            <a:pPr lvl="2">
              <a:lnSpc>
                <a:spcPct val="125000"/>
              </a:lnSpc>
            </a:pPr>
            <a:r>
              <a:rPr lang="en-US" sz="2000" dirty="0">
                <a:latin typeface="Arial" panose="020B0604020202020204" pitchFamily="34" charset="0"/>
                <a:cs typeface="Arial" panose="020B0604020202020204" pitchFamily="34" charset="0"/>
              </a:rPr>
              <a:t>What specific sources are common across pollutants that may indicate co-control potential?</a:t>
            </a:r>
          </a:p>
          <a:p>
            <a:pPr lvl="2">
              <a:lnSpc>
                <a:spcPct val="125000"/>
              </a:lnSpc>
            </a:pPr>
            <a:r>
              <a:rPr lang="en-US" sz="2000" dirty="0">
                <a:latin typeface="Arial" panose="020B0604020202020204" pitchFamily="34" charset="0"/>
                <a:cs typeface="Arial" panose="020B0604020202020204" pitchFamily="34" charset="0"/>
              </a:rPr>
              <a:t>Can view these sources on the map with summary data available.</a:t>
            </a:r>
          </a:p>
        </p:txBody>
      </p:sp>
      <p:sp>
        <p:nvSpPr>
          <p:cNvPr id="5" name="Slide Number Placeholder 3">
            <a:extLst>
              <a:ext uri="{FF2B5EF4-FFF2-40B4-BE49-F238E27FC236}">
                <a16:creationId xmlns:a16="http://schemas.microsoft.com/office/drawing/2014/main" id="{A5A7E563-761E-4B0C-9407-C05AB0ACFE95}"/>
              </a:ext>
            </a:extLst>
          </p:cNvPr>
          <p:cNvSpPr txBox="1">
            <a:spLocks/>
          </p:cNvSpPr>
          <p:nvPr/>
        </p:nvSpPr>
        <p:spPr>
          <a:xfrm>
            <a:off x="7543800" y="6382988"/>
            <a:ext cx="1600200" cy="273844"/>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E8BBE097-8DCA-4BC6-83FB-778FA394B912}" type="slidenum">
              <a:rPr lang="en-US" sz="1350">
                <a:solidFill>
                  <a:prstClr val="black">
                    <a:tint val="75000"/>
                  </a:prstClr>
                </a:solidFill>
                <a:latin typeface="Arial" pitchFamily="34" charset="0"/>
                <a:ea typeface="微软雅黑"/>
              </a:rPr>
              <a:pPr algn="ctr">
                <a:defRPr/>
              </a:pPr>
              <a:t>11</a:t>
            </a:fld>
            <a:endParaRPr lang="en-US" sz="1350"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766779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sz="3600" dirty="0">
                <a:solidFill>
                  <a:srgbClr val="FFFF00"/>
                </a:solidFill>
              </a:rPr>
              <a:t>RoadMap for NEXUS Tool Demo (4)</a:t>
            </a:r>
            <a:endParaRPr lang="zh-CN" altLang="en-US" sz="3600" dirty="0">
              <a:solidFill>
                <a:srgbClr val="FFFF00"/>
              </a:solidFill>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0" y="850392"/>
            <a:ext cx="9015984" cy="5936169"/>
          </a:xfrm>
        </p:spPr>
        <p:txBody>
          <a:bodyPr>
            <a:normAutofit/>
          </a:bodyPr>
          <a:lstStyle/>
          <a:p>
            <a:pPr>
              <a:lnSpc>
                <a:spcPct val="125000"/>
              </a:lnSpc>
              <a:spcBef>
                <a:spcPts val="225"/>
              </a:spcBef>
              <a:buFont typeface="Wingdings" panose="05000000000000000000" pitchFamily="2" charset="2"/>
              <a:buChar char="Ø"/>
            </a:pPr>
            <a:r>
              <a:rPr lang="en-US" u="sng" dirty="0">
                <a:solidFill>
                  <a:srgbClr val="FF0000"/>
                </a:solidFill>
                <a:latin typeface="Arial" panose="020B0604020202020204" pitchFamily="34" charset="0"/>
                <a:cs typeface="Arial" panose="020B0604020202020204" pitchFamily="34" charset="0"/>
              </a:rPr>
              <a:t>Data Query</a:t>
            </a:r>
            <a:r>
              <a:rPr lang="en-US" dirty="0">
                <a:solidFill>
                  <a:srgbClr val="FF0000"/>
                </a:solidFill>
                <a:latin typeface="Arial" panose="020B0604020202020204" pitchFamily="34" charset="0"/>
                <a:cs typeface="Arial" panose="020B0604020202020204" pitchFamily="34" charset="0"/>
              </a:rPr>
              <a:t>: State/CBSA/County Views</a:t>
            </a:r>
            <a:endParaRPr lang="en-US" altLang="zh-CN" sz="2400" kern="1200" dirty="0">
              <a:solidFill>
                <a:srgbClr val="FF0000"/>
              </a:solidFill>
              <a:latin typeface="Arial" panose="020B0604020202020204" pitchFamily="34" charset="0"/>
              <a:ea typeface="SimSun" panose="02010600030101010101" pitchFamily="2" charset="-122"/>
              <a:cs typeface="Arial" pitchFamily="34" charset="0"/>
            </a:endParaRPr>
          </a:p>
          <a:p>
            <a:pPr indent="342900">
              <a:lnSpc>
                <a:spcPct val="125000"/>
              </a:lnSpc>
            </a:pPr>
            <a:r>
              <a:rPr lang="en-US" sz="2800" dirty="0">
                <a:solidFill>
                  <a:srgbClr val="0000FF"/>
                </a:solidFill>
                <a:latin typeface="Arial" panose="020B0604020202020204" pitchFamily="34" charset="0"/>
                <a:cs typeface="Arial" panose="020B0604020202020204" pitchFamily="34" charset="0"/>
              </a:rPr>
              <a:t>Socio-Economic/Demographic (EJ) Areas</a:t>
            </a:r>
          </a:p>
          <a:p>
            <a:pPr lvl="1">
              <a:lnSpc>
                <a:spcPct val="125000"/>
              </a:lnSpc>
            </a:pPr>
            <a:r>
              <a:rPr lang="en-US" sz="2400" dirty="0">
                <a:latin typeface="Arial" panose="020B0604020202020204" pitchFamily="34" charset="0"/>
                <a:cs typeface="Arial" panose="020B0604020202020204" pitchFamily="34" charset="0"/>
              </a:rPr>
              <a:t>Initial view of national level information using the </a:t>
            </a:r>
            <a:r>
              <a:rPr lang="en-US" sz="2400" u="sng" dirty="0">
                <a:latin typeface="Arial" panose="020B0604020202020204" pitchFamily="34" charset="0"/>
                <a:cs typeface="Arial" panose="020B0604020202020204" pitchFamily="34" charset="0"/>
              </a:rPr>
              <a:t>Poverty/Disadvantaged</a:t>
            </a:r>
            <a:r>
              <a:rPr lang="en-US" sz="2400" dirty="0">
                <a:latin typeface="Arial" panose="020B0604020202020204" pitchFamily="34" charset="0"/>
                <a:cs typeface="Arial" panose="020B0604020202020204" pitchFamily="34" charset="0"/>
              </a:rPr>
              <a:t> indicator to show </a:t>
            </a:r>
            <a:r>
              <a:rPr lang="en-US" sz="2400" u="sng" dirty="0">
                <a:latin typeface="Arial" panose="020B0604020202020204" pitchFamily="34" charset="0"/>
                <a:cs typeface="Arial" panose="020B0604020202020204" pitchFamily="34" charset="0"/>
              </a:rPr>
              <a:t>overlay</a:t>
            </a:r>
            <a:r>
              <a:rPr lang="en-US" sz="2400" dirty="0">
                <a:latin typeface="Arial" panose="020B0604020202020204" pitchFamily="34" charset="0"/>
                <a:cs typeface="Arial" panose="020B0604020202020204" pitchFamily="34" charset="0"/>
              </a:rPr>
              <a:t> with MP areas</a:t>
            </a:r>
          </a:p>
          <a:p>
            <a:pPr lvl="1">
              <a:lnSpc>
                <a:spcPct val="125000"/>
              </a:lnSpc>
            </a:pPr>
            <a:r>
              <a:rPr lang="en-US" sz="2400" dirty="0">
                <a:solidFill>
                  <a:srgbClr val="FF0000"/>
                </a:solidFill>
                <a:latin typeface="Arial" panose="020B0604020202020204" pitchFamily="34" charset="0"/>
                <a:cs typeface="Arial" panose="020B0604020202020204" pitchFamily="34" charset="0"/>
              </a:rPr>
              <a:t>Region 5 =&gt; Detroit Example: </a:t>
            </a:r>
            <a:r>
              <a:rPr lang="en-US" sz="2400" dirty="0">
                <a:latin typeface="Arial" panose="020B0604020202020204" pitchFamily="34" charset="0"/>
                <a:cs typeface="Arial" panose="020B0604020202020204" pitchFamily="34" charset="0"/>
              </a:rPr>
              <a:t>General view and then dial into “Wayne County” with transparent map color</a:t>
            </a:r>
          </a:p>
          <a:p>
            <a:pPr lvl="2">
              <a:lnSpc>
                <a:spcPct val="125000"/>
              </a:lnSpc>
            </a:pPr>
            <a:r>
              <a:rPr lang="en-US" sz="2000" dirty="0">
                <a:latin typeface="Arial" panose="020B0604020202020204" pitchFamily="34" charset="0"/>
                <a:cs typeface="Arial" panose="020B0604020202020204" pitchFamily="34" charset="0"/>
              </a:rPr>
              <a:t>What are the top 10 emissions sources in county by pollutant?</a:t>
            </a:r>
          </a:p>
          <a:p>
            <a:pPr lvl="2">
              <a:lnSpc>
                <a:spcPct val="125000"/>
              </a:lnSpc>
            </a:pPr>
            <a:r>
              <a:rPr lang="en-US" sz="2000" dirty="0">
                <a:latin typeface="Arial" panose="020B0604020202020204" pitchFamily="34" charset="0"/>
                <a:cs typeface="Arial" panose="020B0604020202020204" pitchFamily="34" charset="0"/>
              </a:rPr>
              <a:t>What specific sources are common across pollutants that may indicate co-control potential?</a:t>
            </a:r>
          </a:p>
          <a:p>
            <a:pPr lvl="2">
              <a:lnSpc>
                <a:spcPct val="125000"/>
              </a:lnSpc>
            </a:pPr>
            <a:r>
              <a:rPr lang="en-US" sz="2000" dirty="0">
                <a:latin typeface="Arial" panose="020B0604020202020204" pitchFamily="34" charset="0"/>
                <a:cs typeface="Arial" panose="020B0604020202020204" pitchFamily="34" charset="0"/>
              </a:rPr>
              <a:t>Can view these sources on the map with summary data available.</a:t>
            </a:r>
          </a:p>
        </p:txBody>
      </p:sp>
      <p:sp>
        <p:nvSpPr>
          <p:cNvPr id="5" name="Slide Number Placeholder 3">
            <a:extLst>
              <a:ext uri="{FF2B5EF4-FFF2-40B4-BE49-F238E27FC236}">
                <a16:creationId xmlns:a16="http://schemas.microsoft.com/office/drawing/2014/main" id="{A5A7E563-761E-4B0C-9407-C05AB0ACFE95}"/>
              </a:ext>
            </a:extLst>
          </p:cNvPr>
          <p:cNvSpPr txBox="1">
            <a:spLocks/>
          </p:cNvSpPr>
          <p:nvPr/>
        </p:nvSpPr>
        <p:spPr>
          <a:xfrm>
            <a:off x="7914132" y="6440139"/>
            <a:ext cx="1600200" cy="273844"/>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E8BBE097-8DCA-4BC6-83FB-778FA394B912}" type="slidenum">
              <a:rPr lang="en-US" sz="1350">
                <a:solidFill>
                  <a:prstClr val="black">
                    <a:tint val="75000"/>
                  </a:prstClr>
                </a:solidFill>
                <a:latin typeface="Arial" pitchFamily="34" charset="0"/>
                <a:ea typeface="微软雅黑"/>
              </a:rPr>
              <a:pPr algn="ctr">
                <a:defRPr/>
              </a:pPr>
              <a:t>12</a:t>
            </a:fld>
            <a:endParaRPr lang="en-US" sz="1350"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4014109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826B9B68-6C28-4538-B6C1-A33DD28C542D}"/>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13</a:t>
            </a:fld>
            <a:endParaRPr lang="en-US" dirty="0">
              <a:solidFill>
                <a:prstClr val="black">
                  <a:tint val="75000"/>
                </a:prstClr>
              </a:solidFill>
              <a:latin typeface="Arial" pitchFamily="34" charset="0"/>
            </a:endParaRPr>
          </a:p>
        </p:txBody>
      </p:sp>
      <p:sp>
        <p:nvSpPr>
          <p:cNvPr id="3" name="Rectangle 2">
            <a:extLst>
              <a:ext uri="{FF2B5EF4-FFF2-40B4-BE49-F238E27FC236}">
                <a16:creationId xmlns:a16="http://schemas.microsoft.com/office/drawing/2014/main" id="{A81A49E4-8EA1-4934-8A01-E9A49E6BA965}"/>
              </a:ext>
            </a:extLst>
          </p:cNvPr>
          <p:cNvSpPr/>
          <p:nvPr/>
        </p:nvSpPr>
        <p:spPr>
          <a:xfrm>
            <a:off x="137160" y="812165"/>
            <a:ext cx="8842248" cy="5909310"/>
          </a:xfrm>
          <a:prstGeom prst="rect">
            <a:avLst/>
          </a:prstGeom>
        </p:spPr>
        <p:txBody>
          <a:bodyPr wrap="square">
            <a:spAutoFit/>
          </a:bodyPr>
          <a:lstStyle/>
          <a:p>
            <a:pPr marL="0" lvl="2">
              <a:spcBef>
                <a:spcPts val="600"/>
              </a:spcBef>
            </a:pPr>
            <a:r>
              <a:rPr lang="en-US" sz="2800" b="1" dirty="0">
                <a:solidFill>
                  <a:srgbClr val="FF0000"/>
                </a:solidFill>
                <a:latin typeface="Arial" panose="020B0604020202020204" pitchFamily="34" charset="0"/>
                <a:cs typeface="Arial" panose="020B0604020202020204" pitchFamily="34" charset="0"/>
              </a:rPr>
              <a:t>Short-term:</a:t>
            </a:r>
          </a:p>
          <a:p>
            <a:pPr marL="517525" lvl="2" indent="-344488">
              <a:spcBef>
                <a:spcPts val="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Develop a fully functional version and continue to improve NEXUS based on MP team’s suggestions</a:t>
            </a:r>
          </a:p>
          <a:p>
            <a:pPr marL="517525" lvl="2" indent="-344488">
              <a:spcBef>
                <a:spcPts val="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Develop NEXUS User’s Manual </a:t>
            </a:r>
          </a:p>
          <a:p>
            <a:pPr marL="60325" lvl="2">
              <a:spcBef>
                <a:spcPts val="600"/>
              </a:spcBef>
            </a:pPr>
            <a:r>
              <a:rPr lang="en-US" sz="2800" b="1" dirty="0">
                <a:solidFill>
                  <a:srgbClr val="FF0000"/>
                </a:solidFill>
                <a:latin typeface="Arial" panose="020B0604020202020204" pitchFamily="34" charset="0"/>
                <a:cs typeface="Arial" panose="020B0604020202020204" pitchFamily="34" charset="0"/>
              </a:rPr>
              <a:t>Long-term:</a:t>
            </a:r>
          </a:p>
          <a:p>
            <a:pPr marL="517525" lvl="2" indent="-344488">
              <a:spcBef>
                <a:spcPts val="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Upgrade and prepare NEXUS for Beta test with EPA Regions followed by public release &amp; training</a:t>
            </a:r>
          </a:p>
          <a:p>
            <a:pPr marL="517525" lvl="2" indent="-344488">
              <a:spcBef>
                <a:spcPts val="120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Update with 2017 fused AQ &amp; air toxic data; Consider addition of screening-level analysis &amp; assessment capabilities (e.g., EJ indicators) based on ours &amp; user needs </a:t>
            </a:r>
          </a:p>
          <a:p>
            <a:pPr marL="517525" lvl="2" indent="-344488">
              <a:spcBef>
                <a:spcPts val="120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Support OAQPS’s Air Toxic Strategy programs</a:t>
            </a:r>
          </a:p>
          <a:p>
            <a:pPr marL="60325" lvl="2">
              <a:spcBef>
                <a:spcPts val="600"/>
              </a:spcBef>
            </a:pPr>
            <a:r>
              <a:rPr lang="en-US" sz="2800" b="1" dirty="0">
                <a:solidFill>
                  <a:srgbClr val="FF0000"/>
                </a:solidFill>
                <a:latin typeface="Arial" panose="020B0604020202020204" pitchFamily="34" charset="0"/>
                <a:cs typeface="Arial" panose="020B0604020202020204" pitchFamily="34" charset="0"/>
              </a:rPr>
              <a:t>Potential Issue:</a:t>
            </a:r>
          </a:p>
          <a:p>
            <a:pPr marL="517525" lvl="2" indent="-344488">
              <a:spcBef>
                <a:spcPts val="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UNC EMAQ contract ends in Sept., currently no funding to support NEXUS under new GSA contract starting Oct. 1</a:t>
            </a:r>
            <a:r>
              <a:rPr lang="en-US" sz="2400" baseline="30000" dirty="0">
                <a:solidFill>
                  <a:srgbClr val="0000FF"/>
                </a:solidFill>
                <a:latin typeface="Arial" panose="020B0604020202020204" pitchFamily="34" charset="0"/>
                <a:cs typeface="Arial" panose="020B0604020202020204" pitchFamily="34" charset="0"/>
              </a:rPr>
              <a:t>st</a:t>
            </a:r>
            <a:endParaRPr lang="en-US" sz="2400" dirty="0">
              <a:solidFill>
                <a:srgbClr val="0000FF"/>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8AB470-D246-40DD-9BE9-662EFF0C9857}"/>
              </a:ext>
            </a:extLst>
          </p:cNvPr>
          <p:cNvSpPr>
            <a:spLocks noGrp="1"/>
          </p:cNvSpPr>
          <p:nvPr>
            <p:ph type="title"/>
          </p:nvPr>
        </p:nvSpPr>
        <p:spPr>
          <a:xfrm>
            <a:off x="137160" y="71438"/>
            <a:ext cx="8842248" cy="668337"/>
          </a:xfrm>
        </p:spPr>
        <p:txBody>
          <a:bodyPr>
            <a:noAutofit/>
          </a:bodyPr>
          <a:lstStyle/>
          <a:p>
            <a:r>
              <a:rPr lang="en-US" altLang="zh-CN" sz="4000" dirty="0">
                <a:solidFill>
                  <a:srgbClr val="FFFF00"/>
                </a:solidFill>
                <a:latin typeface="Arial" panose="020B0604020202020204" pitchFamily="34" charset="0"/>
                <a:cs typeface="Arial" panose="020B0604020202020204" pitchFamily="34" charset="0"/>
              </a:rPr>
              <a:t>Discussion and Next Steps </a:t>
            </a:r>
            <a:endParaRPr lang="zh-CN" altLang="en-US" sz="40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05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BF488139-905C-4B53-B56B-82B7BCCB24FE}"/>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6EF97FA5-94DB-459B-8E5D-031A45794050}" type="slidenum">
              <a:rPr lang="en-US" smtClean="0">
                <a:solidFill>
                  <a:prstClr val="black">
                    <a:tint val="75000"/>
                  </a:prstClr>
                </a:solidFill>
                <a:latin typeface="Arial" pitchFamily="34" charset="0"/>
              </a:rPr>
              <a:pPr algn="ctr">
                <a:defRPr/>
              </a:pPr>
              <a:t>14</a:t>
            </a:fld>
            <a:endParaRPr lang="en-US" dirty="0">
              <a:solidFill>
                <a:prstClr val="black">
                  <a:tint val="75000"/>
                </a:prstClr>
              </a:solidFill>
              <a:latin typeface="Arial" pitchFamily="34" charset="0"/>
            </a:endParaRPr>
          </a:p>
        </p:txBody>
      </p:sp>
      <p:sp>
        <p:nvSpPr>
          <p:cNvPr id="2" name="Title 1">
            <a:extLst>
              <a:ext uri="{FF2B5EF4-FFF2-40B4-BE49-F238E27FC236}">
                <a16:creationId xmlns:a16="http://schemas.microsoft.com/office/drawing/2014/main" id="{B6BF4B80-388E-4A1C-9395-9B1D30BD93A9}"/>
              </a:ext>
            </a:extLst>
          </p:cNvPr>
          <p:cNvSpPr>
            <a:spLocks noGrp="1"/>
          </p:cNvSpPr>
          <p:nvPr>
            <p:ph type="ctrTitle"/>
          </p:nvPr>
        </p:nvSpPr>
        <p:spPr>
          <a:xfrm>
            <a:off x="685800" y="2132711"/>
            <a:ext cx="7772400" cy="1470025"/>
          </a:xfrm>
        </p:spPr>
        <p:txBody>
          <a:bodyPr/>
          <a:lstStyle/>
          <a:p>
            <a:pPr algn="ctr"/>
            <a:r>
              <a:rPr lang="en-US" sz="4800" dirty="0"/>
              <a:t>“</a:t>
            </a:r>
            <a:r>
              <a:rPr lang="en-US" sz="4800" i="1" dirty="0"/>
              <a:t>NEXUS 1.5”:  </a:t>
            </a:r>
            <a:r>
              <a:rPr lang="en-US" sz="4800" dirty="0">
                <a:solidFill>
                  <a:srgbClr val="FFFF00"/>
                </a:solidFill>
              </a:rPr>
              <a:t>Tutorial</a:t>
            </a:r>
          </a:p>
        </p:txBody>
      </p:sp>
      <p:sp>
        <p:nvSpPr>
          <p:cNvPr id="7" name="Subtitle 2">
            <a:extLst>
              <a:ext uri="{FF2B5EF4-FFF2-40B4-BE49-F238E27FC236}">
                <a16:creationId xmlns:a16="http://schemas.microsoft.com/office/drawing/2014/main" id="{4451A672-BB0B-4B94-AF26-F3E32EA15032}"/>
              </a:ext>
            </a:extLst>
          </p:cNvPr>
          <p:cNvSpPr>
            <a:spLocks noGrp="1"/>
          </p:cNvSpPr>
          <p:nvPr>
            <p:ph type="subTitle" idx="1"/>
          </p:nvPr>
        </p:nvSpPr>
        <p:spPr>
          <a:xfrm>
            <a:off x="109728" y="3886200"/>
            <a:ext cx="8915400" cy="1752600"/>
          </a:xfrm>
        </p:spPr>
        <p:txBody>
          <a:bodyPr/>
          <a:lstStyle/>
          <a:p>
            <a:pPr algn="r"/>
            <a:r>
              <a:rPr lang="en-US" sz="2800" i="1" dirty="0">
                <a:latin typeface="Arial" panose="020B0604020202020204" pitchFamily="34" charset="0"/>
                <a:cs typeface="Arial" panose="020B0604020202020204" pitchFamily="34" charset="0"/>
              </a:rPr>
              <a:t>Carey Jang, 9/25/2020</a:t>
            </a:r>
          </a:p>
          <a:p>
            <a:endParaRPr lang="en-US" sz="16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A83677F-1CA1-411B-BC4F-075635BCCFB6}"/>
              </a:ext>
            </a:extLst>
          </p:cNvPr>
          <p:cNvSpPr/>
          <p:nvPr/>
        </p:nvSpPr>
        <p:spPr>
          <a:xfrm>
            <a:off x="147800" y="4506027"/>
            <a:ext cx="8877328" cy="2308324"/>
          </a:xfrm>
          <a:prstGeom prst="rect">
            <a:avLst/>
          </a:prstGeom>
        </p:spPr>
        <p:txBody>
          <a:bodyPr wrap="square">
            <a:spAutoFit/>
          </a:bodyPr>
          <a:lstStyle/>
          <a:p>
            <a:pPr fontAlgn="base">
              <a:defRPr/>
            </a:pPr>
            <a:r>
              <a:rPr lang="en-US" sz="2000" b="1" dirty="0">
                <a:solidFill>
                  <a:srgbClr val="FF0000"/>
                </a:solidFill>
                <a:latin typeface="Calibri"/>
              </a:rPr>
              <a:t>Download “NEXUS” tool: </a:t>
            </a:r>
            <a:r>
              <a:rPr lang="en-US" sz="2000" dirty="0">
                <a:solidFill>
                  <a:prstClr val="black"/>
                </a:solidFill>
                <a:latin typeface="Calibri"/>
              </a:rPr>
              <a:t>The “NEXUS 1.5” package (“NEXUS v1.5 setup.exe” &amp; “NEXUS 1.5 Data.exe”: run both to install) is available at OAQPS’s Shared Drive at:                	</a:t>
            </a:r>
            <a:r>
              <a:rPr lang="en-US" sz="2000" i="1" dirty="0">
                <a:solidFill>
                  <a:srgbClr val="0000FF"/>
                </a:solidFill>
                <a:latin typeface="Calibri"/>
              </a:rPr>
              <a:t>G:\SHARE\NEXUS\NEXUS 1.5\</a:t>
            </a:r>
          </a:p>
          <a:p>
            <a:pPr fontAlgn="base">
              <a:defRPr/>
            </a:pPr>
            <a:r>
              <a:rPr lang="en-US" sz="2000" i="1" dirty="0">
                <a:solidFill>
                  <a:prstClr val="black"/>
                </a:solidFill>
                <a:latin typeface="Calibri"/>
              </a:rPr>
              <a:t>   Or Google Drive link </a:t>
            </a:r>
            <a:r>
              <a:rPr lang="en-US" sz="2000" dirty="0">
                <a:solidFill>
                  <a:prstClr val="black"/>
                </a:solidFill>
                <a:latin typeface="Calibri"/>
              </a:rPr>
              <a:t>below (or EPA’s ScienceFTP2 site upon request):</a:t>
            </a:r>
          </a:p>
          <a:p>
            <a:pPr fontAlgn="base">
              <a:defRPr/>
            </a:pPr>
            <a:r>
              <a:rPr lang="en-US" sz="2000" dirty="0">
                <a:solidFill>
                  <a:prstClr val="black"/>
                </a:solidFill>
                <a:latin typeface="Calibri"/>
              </a:rPr>
              <a:t>          </a:t>
            </a:r>
            <a:r>
              <a:rPr lang="en-US" sz="2000" i="1" u="sng" dirty="0">
                <a:solidFill>
                  <a:srgbClr val="0000FF"/>
                </a:solidFill>
                <a:latin typeface="Calibri"/>
              </a:rPr>
              <a:t> https://drive.google.com/open?id=1Xl3VqtlRXeBt_FrfHpuCZYumxjqMR9hL</a:t>
            </a:r>
          </a:p>
          <a:p>
            <a:pPr marL="685800" indent="-630238" fontAlgn="base">
              <a:defRPr/>
            </a:pPr>
            <a:endParaRPr lang="en-US" altLang="zh-CN" sz="800" i="1" dirty="0">
              <a:solidFill>
                <a:srgbClr val="7030A0"/>
              </a:solidFill>
              <a:latin typeface="Arial" panose="020B0604020202020204" pitchFamily="34" charset="0"/>
              <a:ea typeface="SimSun" panose="02010600030101010101" pitchFamily="2" charset="-122"/>
              <a:cs typeface="Arial" panose="020B0604020202020204" pitchFamily="34" charset="0"/>
            </a:endParaRPr>
          </a:p>
          <a:p>
            <a:pPr marL="685800" indent="-630238" fontAlgn="base">
              <a:defRPr/>
            </a:pP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a:t>
            </a:r>
            <a:r>
              <a:rPr lang="en-US" altLang="zh-CN" i="1" u="sng" dirty="0">
                <a:solidFill>
                  <a:srgbClr val="7030A0"/>
                </a:solidFill>
                <a:latin typeface="Arial" panose="020B0604020202020204" pitchFamily="34" charset="0"/>
                <a:ea typeface="SimSun" panose="02010600030101010101" pitchFamily="2" charset="-122"/>
                <a:cs typeface="Arial" panose="020B0604020202020204" pitchFamily="34" charset="0"/>
              </a:rPr>
              <a:t>Note</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Require software installation privilege to install “NEXUS tool” at EPA’s PCs; Older EPA PCs may be less efficient in running “NEXUS tool”)</a:t>
            </a:r>
          </a:p>
        </p:txBody>
      </p:sp>
    </p:spTree>
    <p:extLst>
      <p:ext uri="{BB962C8B-B14F-4D97-AF65-F5344CB8AC3E}">
        <p14:creationId xmlns:p14="http://schemas.microsoft.com/office/powerpoint/2010/main" val="4016618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31B67F-4FC2-4662-9385-52E1953225C8}"/>
              </a:ext>
            </a:extLst>
          </p:cNvPr>
          <p:cNvPicPr>
            <a:picLocks noChangeAspect="1"/>
          </p:cNvPicPr>
          <p:nvPr/>
        </p:nvPicPr>
        <p:blipFill>
          <a:blip r:embed="rId3"/>
          <a:stretch>
            <a:fillRect/>
          </a:stretch>
        </p:blipFill>
        <p:spPr>
          <a:xfrm>
            <a:off x="9144" y="777240"/>
            <a:ext cx="9144000" cy="6080758"/>
          </a:xfrm>
          <a:prstGeom prst="rect">
            <a:avLst/>
          </a:prstGeom>
          <a:ln>
            <a:solidFill>
              <a:schemeClr val="accent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On-line User’s Manual</a:t>
            </a:r>
            <a:endParaRPr lang="zh-CN" altLang="en-US" dirty="0">
              <a:solidFill>
                <a:srgbClr val="FFFF00"/>
              </a:solidFill>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0" name="Rectangle 12">
            <a:extLst>
              <a:ext uri="{FF2B5EF4-FFF2-40B4-BE49-F238E27FC236}">
                <a16:creationId xmlns:a16="http://schemas.microsoft.com/office/drawing/2014/main" id="{9BDBF704-8267-4E43-B157-7D288F622CBE}"/>
              </a:ext>
            </a:extLst>
          </p:cNvPr>
          <p:cNvSpPr/>
          <p:nvPr/>
        </p:nvSpPr>
        <p:spPr>
          <a:xfrm>
            <a:off x="9144" y="1269796"/>
            <a:ext cx="996696" cy="283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4FC854DB-1B4F-451F-B039-483645D09349}"/>
              </a:ext>
            </a:extLst>
          </p:cNvPr>
          <p:cNvSpPr/>
          <p:nvPr/>
        </p:nvSpPr>
        <p:spPr>
          <a:xfrm>
            <a:off x="1188720" y="2249424"/>
            <a:ext cx="4084320" cy="1248935"/>
          </a:xfrm>
          <a:prstGeom prst="wedgeRoundRectCallout">
            <a:avLst>
              <a:gd name="adj1" fmla="val -55066"/>
              <a:gd name="adj2" fmla="val -10393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Hot link</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 to User’s manual’s “Data Viewer” chapter (same for “Data Input” &amp; “Data Query”</a:t>
            </a:r>
          </a:p>
        </p:txBody>
      </p:sp>
      <p:sp>
        <p:nvSpPr>
          <p:cNvPr id="13" name="Rectangle 12">
            <a:extLst>
              <a:ext uri="{FF2B5EF4-FFF2-40B4-BE49-F238E27FC236}">
                <a16:creationId xmlns:a16="http://schemas.microsoft.com/office/drawing/2014/main" id="{13FD6912-39F5-4561-95CE-E5EAAE69E2F4}"/>
              </a:ext>
            </a:extLst>
          </p:cNvPr>
          <p:cNvSpPr/>
          <p:nvPr/>
        </p:nvSpPr>
        <p:spPr>
          <a:xfrm>
            <a:off x="8421624" y="1233220"/>
            <a:ext cx="333756" cy="365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966C408B-5EED-4C6C-9DDB-A14F2156EDA8}"/>
              </a:ext>
            </a:extLst>
          </p:cNvPr>
          <p:cNvSpPr/>
          <p:nvPr/>
        </p:nvSpPr>
        <p:spPr>
          <a:xfrm>
            <a:off x="5840369" y="1811773"/>
            <a:ext cx="2581255" cy="875301"/>
          </a:xfrm>
          <a:prstGeom prst="wedgeRoundRectCallout">
            <a:avLst>
              <a:gd name="adj1" fmla="val 49537"/>
              <a:gd name="adj2" fmla="val -8513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Click “book” icon to launch “User’s manual”</a:t>
            </a: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37791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5088B85-3A83-4677-A828-ED735086256E}"/>
              </a:ext>
            </a:extLst>
          </p:cNvPr>
          <p:cNvPicPr>
            <a:picLocks noChangeAspect="1"/>
          </p:cNvPicPr>
          <p:nvPr/>
        </p:nvPicPr>
        <p:blipFill>
          <a:blip r:embed="rId3"/>
          <a:stretch>
            <a:fillRect/>
          </a:stretch>
        </p:blipFill>
        <p:spPr>
          <a:xfrm>
            <a:off x="0" y="790943"/>
            <a:ext cx="9144000" cy="5972671"/>
          </a:xfrm>
          <a:prstGeom prst="rect">
            <a:avLst/>
          </a:prstGeom>
        </p:spPr>
      </p:pic>
      <p:pic>
        <p:nvPicPr>
          <p:cNvPr id="2" name="图片 1">
            <a:extLst>
              <a:ext uri="{FF2B5EF4-FFF2-40B4-BE49-F238E27FC236}">
                <a16:creationId xmlns:a16="http://schemas.microsoft.com/office/drawing/2014/main" id="{16F87359-7B27-4CB8-B9F0-C649BE27C2AD}"/>
              </a:ext>
            </a:extLst>
          </p:cNvPr>
          <p:cNvPicPr>
            <a:picLocks noChangeAspect="1"/>
          </p:cNvPicPr>
          <p:nvPr/>
        </p:nvPicPr>
        <p:blipFill>
          <a:blip r:embed="rId4"/>
          <a:stretch>
            <a:fillRect/>
          </a:stretch>
        </p:blipFill>
        <p:spPr>
          <a:xfrm>
            <a:off x="73052" y="4310272"/>
            <a:ext cx="1820642" cy="473367"/>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Tool: </a:t>
            </a:r>
            <a:r>
              <a:rPr lang="en-US" altLang="zh-CN" dirty="0">
                <a:solidFill>
                  <a:srgbClr val="FFFF00"/>
                </a:solidFill>
              </a:rPr>
              <a:t>Data Viewer Module</a:t>
            </a:r>
            <a:endParaRPr lang="zh-CN" altLang="en-US" dirty="0">
              <a:solidFill>
                <a:srgbClr val="FFFF00"/>
              </a:solidFill>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0" y="1574293"/>
            <a:ext cx="1893694" cy="33575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2193678" y="3711631"/>
            <a:ext cx="1956816" cy="866703"/>
          </a:xfrm>
          <a:prstGeom prst="wedgeRoundRectCallout">
            <a:avLst>
              <a:gd name="adj1" fmla="val -62733"/>
              <a:gd name="adj2" fmla="val -9269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&amp; adjust “Ambient” &amp; “Risk” levels </a:t>
            </a:r>
          </a:p>
        </p:txBody>
      </p:sp>
      <p:sp>
        <p:nvSpPr>
          <p:cNvPr id="7" name="Rectangle 12">
            <a:extLst>
              <a:ext uri="{FF2B5EF4-FFF2-40B4-BE49-F238E27FC236}">
                <a16:creationId xmlns:a16="http://schemas.microsoft.com/office/drawing/2014/main" id="{C2FA46CF-DA75-4099-9C4F-0DD0544D9B26}"/>
              </a:ext>
            </a:extLst>
          </p:cNvPr>
          <p:cNvSpPr/>
          <p:nvPr/>
        </p:nvSpPr>
        <p:spPr>
          <a:xfrm>
            <a:off x="0" y="4931861"/>
            <a:ext cx="1893694" cy="148663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8" name="Speech Bubble: Rectangle with Corners Rounded 4">
            <a:extLst>
              <a:ext uri="{FF2B5EF4-FFF2-40B4-BE49-F238E27FC236}">
                <a16:creationId xmlns:a16="http://schemas.microsoft.com/office/drawing/2014/main" id="{05CFE4DE-ED4D-4E89-B70F-407E57393FFA}"/>
              </a:ext>
            </a:extLst>
          </p:cNvPr>
          <p:cNvSpPr/>
          <p:nvPr/>
        </p:nvSpPr>
        <p:spPr>
          <a:xfrm>
            <a:off x="2193678" y="5140381"/>
            <a:ext cx="1581913" cy="1426462"/>
          </a:xfrm>
          <a:prstGeom prst="wedgeRoundRectCallout">
            <a:avLst>
              <a:gd name="adj1" fmla="val -66569"/>
              <a:gd name="adj2" fmla="val -39230"/>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“Advanced Option”: provide HAPs &amp; species selections</a:t>
            </a: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16</a:t>
            </a:fld>
            <a:endParaRPr lang="en-US" dirty="0">
              <a:solidFill>
                <a:prstClr val="black">
                  <a:tint val="75000"/>
                </a:prstClr>
              </a:solidFill>
              <a:latin typeface="Arial" pitchFamily="34" charset="0"/>
            </a:endParaRPr>
          </a:p>
        </p:txBody>
      </p:sp>
      <p:sp>
        <p:nvSpPr>
          <p:cNvPr id="10" name="Rectangle 12">
            <a:extLst>
              <a:ext uri="{FF2B5EF4-FFF2-40B4-BE49-F238E27FC236}">
                <a16:creationId xmlns:a16="http://schemas.microsoft.com/office/drawing/2014/main" id="{F2736845-F3D9-40EF-83AC-9E1B0C048C3E}"/>
              </a:ext>
            </a:extLst>
          </p:cNvPr>
          <p:cNvSpPr/>
          <p:nvPr/>
        </p:nvSpPr>
        <p:spPr>
          <a:xfrm>
            <a:off x="281006" y="915493"/>
            <a:ext cx="1822836" cy="196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2">
            <a:extLst>
              <a:ext uri="{FF2B5EF4-FFF2-40B4-BE49-F238E27FC236}">
                <a16:creationId xmlns:a16="http://schemas.microsoft.com/office/drawing/2014/main" id="{469691FD-F1DB-4675-8F9C-806FED96430F}"/>
              </a:ext>
            </a:extLst>
          </p:cNvPr>
          <p:cNvSpPr/>
          <p:nvPr/>
        </p:nvSpPr>
        <p:spPr>
          <a:xfrm>
            <a:off x="1893694" y="1106365"/>
            <a:ext cx="776354" cy="19305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Speech Bubble: Rectangle with Corners Rounded 4">
            <a:extLst>
              <a:ext uri="{FF2B5EF4-FFF2-40B4-BE49-F238E27FC236}">
                <a16:creationId xmlns:a16="http://schemas.microsoft.com/office/drawing/2014/main" id="{56F03204-8413-420D-8B61-6EB2839DAF49}"/>
              </a:ext>
            </a:extLst>
          </p:cNvPr>
          <p:cNvSpPr/>
          <p:nvPr/>
        </p:nvSpPr>
        <p:spPr>
          <a:xfrm>
            <a:off x="3886200" y="863143"/>
            <a:ext cx="4628626" cy="564502"/>
          </a:xfrm>
          <a:prstGeom prst="wedgeRoundRectCallout">
            <a:avLst>
              <a:gd name="adj1" fmla="val -86683"/>
              <a:gd name="adj2" fmla="val -3041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a:solidFill>
                  <a:srgbClr val="0000FF"/>
                </a:solidFill>
                <a:latin typeface="Calibri"/>
              </a:rPr>
              <a:t>Click “File” to open or save a project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a:solidFill>
                  <a:srgbClr val="0000FF"/>
                </a:solidFill>
                <a:latin typeface="Calibri"/>
              </a:rPr>
              <a:t>Switch between 3 key modules</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sp>
        <p:nvSpPr>
          <p:cNvPr id="14" name="Speech Bubble: Rectangle with Corners Rounded 4">
            <a:extLst>
              <a:ext uri="{FF2B5EF4-FFF2-40B4-BE49-F238E27FC236}">
                <a16:creationId xmlns:a16="http://schemas.microsoft.com/office/drawing/2014/main" id="{465E96F1-239D-4223-B34A-2216F41143B3}"/>
              </a:ext>
            </a:extLst>
          </p:cNvPr>
          <p:cNvSpPr/>
          <p:nvPr/>
        </p:nvSpPr>
        <p:spPr>
          <a:xfrm>
            <a:off x="2123575" y="1896685"/>
            <a:ext cx="3304032" cy="382982"/>
          </a:xfrm>
          <a:prstGeom prst="wedgeRoundRectCallout">
            <a:avLst>
              <a:gd name="adj1" fmla="val -56899"/>
              <a:gd name="adj2" fmla="val -206561"/>
              <a:gd name="adj3" fmla="val 16667"/>
            </a:avLst>
          </a:prstGeom>
          <a:solidFill>
            <a:srgbClr val="FFFF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Loaded NEXUS project file name </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sp>
        <p:nvSpPr>
          <p:cNvPr id="15" name="Rectangle 12">
            <a:extLst>
              <a:ext uri="{FF2B5EF4-FFF2-40B4-BE49-F238E27FC236}">
                <a16:creationId xmlns:a16="http://schemas.microsoft.com/office/drawing/2014/main" id="{44CD938E-713A-495A-B272-07AC940E1AE1}"/>
              </a:ext>
            </a:extLst>
          </p:cNvPr>
          <p:cNvSpPr/>
          <p:nvPr/>
        </p:nvSpPr>
        <p:spPr>
          <a:xfrm>
            <a:off x="0" y="1260486"/>
            <a:ext cx="1893694" cy="28611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9838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20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197296-B4F7-4ABE-AF8B-1455DA08675E}"/>
              </a:ext>
            </a:extLst>
          </p:cNvPr>
          <p:cNvPicPr>
            <a:picLocks noChangeAspect="1"/>
          </p:cNvPicPr>
          <p:nvPr/>
        </p:nvPicPr>
        <p:blipFill>
          <a:blip r:embed="rId3"/>
          <a:stretch>
            <a:fillRect/>
          </a:stretch>
        </p:blipFill>
        <p:spPr>
          <a:xfrm>
            <a:off x="-5899" y="792613"/>
            <a:ext cx="9144000" cy="5972671"/>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fontScale="90000"/>
          </a:bodyPr>
          <a:lstStyle/>
          <a:p>
            <a:r>
              <a:rPr lang="en-US" altLang="zh-CN" dirty="0"/>
              <a:t>Data Viewer Module: </a:t>
            </a:r>
            <a:r>
              <a:rPr lang="en-US" altLang="zh-CN" dirty="0">
                <a:solidFill>
                  <a:srgbClr val="FFFF00"/>
                </a:solidFill>
              </a:rPr>
              <a:t>Selections &amp; Map Display</a:t>
            </a:r>
            <a:endParaRPr lang="zh-CN" altLang="en-US" dirty="0">
              <a:solidFill>
                <a:srgbClr val="FFFF00"/>
              </a:solidFill>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930784" y="1517611"/>
            <a:ext cx="1077888" cy="19722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611878" y="2276856"/>
            <a:ext cx="3739898" cy="713233"/>
          </a:xfrm>
          <a:prstGeom prst="wedgeRoundRectCallout">
            <a:avLst>
              <a:gd name="adj1" fmla="val -64835"/>
              <a:gd name="adj2" fmla="val -7814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&amp; adjust “Ambient” &amp; “Risk” threshold levels for color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960120" y="6425290"/>
            <a:ext cx="426228" cy="16753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1751075" y="4965146"/>
            <a:ext cx="1741933" cy="1100241"/>
          </a:xfrm>
          <a:prstGeom prst="wedgeRoundRectCallout">
            <a:avLst>
              <a:gd name="adj1" fmla="val -74137"/>
              <a:gd name="adj2" fmla="val 84360"/>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“Apply” new selections to “Radio button” panel</a:t>
            </a: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26564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grpId="0" nodeType="afterEffect">
                                  <p:stCondLst>
                                    <p:cond delay="1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C0BD2574-A6D9-4C7B-B7B0-11A6E4B32753}"/>
              </a:ext>
            </a:extLst>
          </p:cNvPr>
          <p:cNvPicPr>
            <a:picLocks noChangeAspect="1"/>
          </p:cNvPicPr>
          <p:nvPr/>
        </p:nvPicPr>
        <p:blipFill>
          <a:blip r:embed="rId3"/>
          <a:stretch>
            <a:fillRect/>
          </a:stretch>
        </p:blipFill>
        <p:spPr>
          <a:xfrm>
            <a:off x="0" y="770975"/>
            <a:ext cx="9144000" cy="6095931"/>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“Apply” New Selections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959689" y="2447669"/>
            <a:ext cx="1144038" cy="3590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712464" y="2039875"/>
            <a:ext cx="3977640" cy="713233"/>
          </a:xfrm>
          <a:prstGeom prst="wedgeRoundRectCallout">
            <a:avLst>
              <a:gd name="adj1" fmla="val -64171"/>
              <a:gd name="adj2" fmla="val 1398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New selections will appear on-the-fly in “radio button” panel and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877528" y="6529722"/>
            <a:ext cx="566928" cy="16753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1906525" y="5892642"/>
            <a:ext cx="1504188" cy="637080"/>
          </a:xfrm>
          <a:prstGeom prst="wedgeRoundRectCallout">
            <a:avLst>
              <a:gd name="adj1" fmla="val -76436"/>
              <a:gd name="adj2" fmla="val 640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“Apply” new selections</a:t>
            </a: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18</a:t>
            </a:fld>
            <a:endParaRPr lang="en-US" dirty="0">
              <a:solidFill>
                <a:prstClr val="black">
                  <a:tint val="75000"/>
                </a:prstClr>
              </a:solidFill>
              <a:latin typeface="Arial" pitchFamily="34" charset="0"/>
            </a:endParaRPr>
          </a:p>
        </p:txBody>
      </p:sp>
      <p:sp>
        <p:nvSpPr>
          <p:cNvPr id="15" name="Rectangle 12">
            <a:extLst>
              <a:ext uri="{FF2B5EF4-FFF2-40B4-BE49-F238E27FC236}">
                <a16:creationId xmlns:a16="http://schemas.microsoft.com/office/drawing/2014/main" id="{505FE679-554A-4199-82DF-0DECDF82E0CE}"/>
              </a:ext>
            </a:extLst>
          </p:cNvPr>
          <p:cNvSpPr/>
          <p:nvPr/>
        </p:nvSpPr>
        <p:spPr>
          <a:xfrm>
            <a:off x="12535" y="2159207"/>
            <a:ext cx="1892809" cy="53908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6" name="Rectangle 12">
            <a:extLst>
              <a:ext uri="{FF2B5EF4-FFF2-40B4-BE49-F238E27FC236}">
                <a16:creationId xmlns:a16="http://schemas.microsoft.com/office/drawing/2014/main" id="{6659A881-5735-4F6F-B0A7-6C112CEA83A6}"/>
              </a:ext>
            </a:extLst>
          </p:cNvPr>
          <p:cNvSpPr/>
          <p:nvPr/>
        </p:nvSpPr>
        <p:spPr>
          <a:xfrm>
            <a:off x="18286" y="3233364"/>
            <a:ext cx="1892809" cy="54202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7" name="Rectangle 12">
            <a:extLst>
              <a:ext uri="{FF2B5EF4-FFF2-40B4-BE49-F238E27FC236}">
                <a16:creationId xmlns:a16="http://schemas.microsoft.com/office/drawing/2014/main" id="{99EF366D-24F2-4C39-9EAB-0521E67C51BF}"/>
              </a:ext>
            </a:extLst>
          </p:cNvPr>
          <p:cNvSpPr/>
          <p:nvPr/>
        </p:nvSpPr>
        <p:spPr>
          <a:xfrm>
            <a:off x="0" y="4825416"/>
            <a:ext cx="1892809" cy="86265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8" name="Rectangle 12">
            <a:extLst>
              <a:ext uri="{FF2B5EF4-FFF2-40B4-BE49-F238E27FC236}">
                <a16:creationId xmlns:a16="http://schemas.microsoft.com/office/drawing/2014/main" id="{7E7C9740-DBE6-4B2F-8DF1-8A53AF97D2F7}"/>
              </a:ext>
            </a:extLst>
          </p:cNvPr>
          <p:cNvSpPr/>
          <p:nvPr/>
        </p:nvSpPr>
        <p:spPr>
          <a:xfrm>
            <a:off x="1953125" y="4022886"/>
            <a:ext cx="1144038" cy="7398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9" name="Rectangle 12">
            <a:extLst>
              <a:ext uri="{FF2B5EF4-FFF2-40B4-BE49-F238E27FC236}">
                <a16:creationId xmlns:a16="http://schemas.microsoft.com/office/drawing/2014/main" id="{DB1400E9-8224-4BE1-925D-48BCC163136E}"/>
              </a:ext>
            </a:extLst>
          </p:cNvPr>
          <p:cNvSpPr/>
          <p:nvPr/>
        </p:nvSpPr>
        <p:spPr>
          <a:xfrm>
            <a:off x="1953125" y="3233364"/>
            <a:ext cx="1144038" cy="322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0" name="Speech Bubble: Rectangle with Corners Rounded 4">
            <a:extLst>
              <a:ext uri="{FF2B5EF4-FFF2-40B4-BE49-F238E27FC236}">
                <a16:creationId xmlns:a16="http://schemas.microsoft.com/office/drawing/2014/main" id="{E8FAF07C-2914-462D-B263-6CB12B749D84}"/>
              </a:ext>
            </a:extLst>
          </p:cNvPr>
          <p:cNvSpPr/>
          <p:nvPr/>
        </p:nvSpPr>
        <p:spPr>
          <a:xfrm>
            <a:off x="1160992" y="1191969"/>
            <a:ext cx="1504188" cy="527164"/>
          </a:xfrm>
          <a:prstGeom prst="wedgeRoundRectCallout">
            <a:avLst>
              <a:gd name="adj1" fmla="val -49688"/>
              <a:gd name="adj2" fmla="val 127842"/>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t>
            </a:r>
            <a:r>
              <a:rPr lang="en-US" dirty="0">
                <a:solidFill>
                  <a:srgbClr val="0000FF"/>
                </a:solidFill>
                <a:latin typeface="Calibri"/>
                <a:ea typeface="微软雅黑"/>
              </a:rPr>
              <a:t>Check</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new selections</a:t>
            </a:r>
          </a:p>
        </p:txBody>
      </p:sp>
    </p:spTree>
    <p:extLst>
      <p:ext uri="{BB962C8B-B14F-4D97-AF65-F5344CB8AC3E}">
        <p14:creationId xmlns:p14="http://schemas.microsoft.com/office/powerpoint/2010/main" val="53125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3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20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BD9AAB-E33E-455A-929D-B9E380C49AF0}"/>
              </a:ext>
            </a:extLst>
          </p:cNvPr>
          <p:cNvPicPr>
            <a:picLocks noChangeAspect="1"/>
          </p:cNvPicPr>
          <p:nvPr/>
        </p:nvPicPr>
        <p:blipFill rotWithShape="1">
          <a:blip r:embed="rId3"/>
          <a:srcRect t="478" r="41300" b="5839"/>
          <a:stretch/>
        </p:blipFill>
        <p:spPr>
          <a:xfrm>
            <a:off x="0" y="1013714"/>
            <a:ext cx="9144000" cy="5716949"/>
          </a:xfrm>
          <a:prstGeom prst="rect">
            <a:avLst/>
          </a:prstGeom>
          <a:ln>
            <a:solidFill>
              <a:schemeClr val="tx1"/>
            </a:solidFill>
          </a:ln>
        </p:spPr>
      </p:pic>
      <p:grpSp>
        <p:nvGrpSpPr>
          <p:cNvPr id="7" name="组合 6">
            <a:extLst>
              <a:ext uri="{FF2B5EF4-FFF2-40B4-BE49-F238E27FC236}">
                <a16:creationId xmlns:a16="http://schemas.microsoft.com/office/drawing/2014/main" id="{0934CF11-B54D-43F2-B3F8-C06578D026E3}"/>
              </a:ext>
            </a:extLst>
          </p:cNvPr>
          <p:cNvGrpSpPr/>
          <p:nvPr/>
        </p:nvGrpSpPr>
        <p:grpSpPr>
          <a:xfrm>
            <a:off x="-5899" y="795683"/>
            <a:ext cx="9144000" cy="6031019"/>
            <a:chOff x="-5899" y="795683"/>
            <a:chExt cx="9144000" cy="6031019"/>
          </a:xfrm>
        </p:grpSpPr>
        <p:pic>
          <p:nvPicPr>
            <p:cNvPr id="3" name="图片 2">
              <a:extLst>
                <a:ext uri="{FF2B5EF4-FFF2-40B4-BE49-F238E27FC236}">
                  <a16:creationId xmlns:a16="http://schemas.microsoft.com/office/drawing/2014/main" id="{04A5EB7C-35CB-407A-AFB8-527653B88234}"/>
                </a:ext>
              </a:extLst>
            </p:cNvPr>
            <p:cNvPicPr>
              <a:picLocks noChangeAspect="1"/>
            </p:cNvPicPr>
            <p:nvPr/>
          </p:nvPicPr>
          <p:blipFill>
            <a:blip r:embed="rId4"/>
            <a:stretch>
              <a:fillRect/>
            </a:stretch>
          </p:blipFill>
          <p:spPr>
            <a:xfrm>
              <a:off x="-5899" y="795683"/>
              <a:ext cx="9144000" cy="6031019"/>
            </a:xfrm>
            <a:prstGeom prst="rect">
              <a:avLst/>
            </a:prstGeom>
          </p:spPr>
        </p:pic>
        <p:pic>
          <p:nvPicPr>
            <p:cNvPr id="5" name="图片 4">
              <a:extLst>
                <a:ext uri="{FF2B5EF4-FFF2-40B4-BE49-F238E27FC236}">
                  <a16:creationId xmlns:a16="http://schemas.microsoft.com/office/drawing/2014/main" id="{3FEB18CB-FF82-4630-9FE3-59319EAC38B4}"/>
                </a:ext>
              </a:extLst>
            </p:cNvPr>
            <p:cNvPicPr>
              <a:picLocks noChangeAspect="1"/>
            </p:cNvPicPr>
            <p:nvPr/>
          </p:nvPicPr>
          <p:blipFill>
            <a:blip r:embed="rId5"/>
            <a:stretch>
              <a:fillRect/>
            </a:stretch>
          </p:blipFill>
          <p:spPr>
            <a:xfrm>
              <a:off x="2613414" y="1544888"/>
              <a:ext cx="1157794" cy="190408"/>
            </a:xfrm>
            <a:prstGeom prst="rect">
              <a:avLst/>
            </a:prstGeom>
          </p:spPr>
        </p:pic>
      </p:grpSp>
      <p:sp>
        <p:nvSpPr>
          <p:cNvPr id="4" name="Slide Number Placeholder 1">
            <a:extLst>
              <a:ext uri="{FF2B5EF4-FFF2-40B4-BE49-F238E27FC236}">
                <a16:creationId xmlns:a16="http://schemas.microsoft.com/office/drawing/2014/main" id="{AC8093BC-1430-4974-A6BC-832A0F154582}"/>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19</a:t>
            </a:fld>
            <a:endParaRPr lang="en-US" dirty="0">
              <a:solidFill>
                <a:prstClr val="black">
                  <a:tint val="75000"/>
                </a:prstClr>
              </a:solidFill>
              <a:latin typeface="Arial" pitchFamily="34" charset="0"/>
            </a:endParaRPr>
          </a:p>
        </p:txBody>
      </p:sp>
      <p:sp>
        <p:nvSpPr>
          <p:cNvPr id="8" name="Title 1">
            <a:extLst>
              <a:ext uri="{FF2B5EF4-FFF2-40B4-BE49-F238E27FC236}">
                <a16:creationId xmlns:a16="http://schemas.microsoft.com/office/drawing/2014/main" id="{B4CB24B8-C3E9-4706-9F7C-529B2707199E}"/>
              </a:ext>
            </a:extLst>
          </p:cNvPr>
          <p:cNvSpPr>
            <a:spLocks noGrp="1"/>
          </p:cNvSpPr>
          <p:nvPr>
            <p:ph type="title"/>
          </p:nvPr>
        </p:nvSpPr>
        <p:spPr>
          <a:xfrm>
            <a:off x="118872" y="2"/>
            <a:ext cx="8951976" cy="669103"/>
          </a:xfrm>
        </p:spPr>
        <p:txBody>
          <a:bodyPr>
            <a:normAutofit/>
          </a:bodyPr>
          <a:lstStyle/>
          <a:p>
            <a:r>
              <a:rPr lang="en-US" altLang="zh-CN" dirty="0"/>
              <a:t>Data Viewer Module: </a:t>
            </a:r>
            <a:r>
              <a:rPr lang="en-US" altLang="zh-CN" dirty="0">
                <a:solidFill>
                  <a:srgbClr val="FFFF00"/>
                </a:solidFill>
              </a:rPr>
              <a:t>Base Map &amp; Color</a:t>
            </a:r>
            <a:endParaRPr lang="zh-CN" altLang="en-US" dirty="0">
              <a:solidFill>
                <a:srgbClr val="FFFF00"/>
              </a:solidFill>
            </a:endParaRPr>
          </a:p>
        </p:txBody>
      </p:sp>
      <p:sp>
        <p:nvSpPr>
          <p:cNvPr id="13" name="Rectangle 12">
            <a:extLst>
              <a:ext uri="{FF2B5EF4-FFF2-40B4-BE49-F238E27FC236}">
                <a16:creationId xmlns:a16="http://schemas.microsoft.com/office/drawing/2014/main" id="{18247B90-0631-4608-8946-DBA67CC9DA4C}"/>
              </a:ext>
            </a:extLst>
          </p:cNvPr>
          <p:cNvSpPr/>
          <p:nvPr/>
        </p:nvSpPr>
        <p:spPr>
          <a:xfrm>
            <a:off x="1378974" y="1576603"/>
            <a:ext cx="484632" cy="1645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35554F50-A87F-467F-ACB3-64C656840693}"/>
              </a:ext>
            </a:extLst>
          </p:cNvPr>
          <p:cNvSpPr/>
          <p:nvPr/>
        </p:nvSpPr>
        <p:spPr>
          <a:xfrm>
            <a:off x="3079009" y="5687686"/>
            <a:ext cx="1897163" cy="851226"/>
          </a:xfrm>
          <a:prstGeom prst="wedgeRoundRectCallout">
            <a:avLst>
              <a:gd name="adj1" fmla="val -85085"/>
              <a:gd name="adj2" fmla="val -540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Click to change color &amp; transparency</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9AC30250-AFC6-4222-AA13-0D85DB609CDC}"/>
              </a:ext>
            </a:extLst>
          </p:cNvPr>
          <p:cNvPicPr>
            <a:picLocks noChangeAspect="1"/>
          </p:cNvPicPr>
          <p:nvPr/>
        </p:nvPicPr>
        <p:blipFill>
          <a:blip r:embed="rId6"/>
          <a:stretch>
            <a:fillRect/>
          </a:stretch>
        </p:blipFill>
        <p:spPr>
          <a:xfrm>
            <a:off x="5023858" y="4350463"/>
            <a:ext cx="1751846" cy="2428219"/>
          </a:xfrm>
          <a:prstGeom prst="rect">
            <a:avLst/>
          </a:prstGeom>
          <a:ln>
            <a:solidFill>
              <a:schemeClr val="tx1"/>
            </a:solidFill>
          </a:ln>
        </p:spPr>
      </p:pic>
      <p:sp>
        <p:nvSpPr>
          <p:cNvPr id="16" name="Speech Bubble: Rectangle with Corners Rounded 4">
            <a:extLst>
              <a:ext uri="{FF2B5EF4-FFF2-40B4-BE49-F238E27FC236}">
                <a16:creationId xmlns:a16="http://schemas.microsoft.com/office/drawing/2014/main" id="{4DFA1176-873F-430F-8856-91BC2EF85F68}"/>
              </a:ext>
            </a:extLst>
          </p:cNvPr>
          <p:cNvSpPr/>
          <p:nvPr/>
        </p:nvSpPr>
        <p:spPr>
          <a:xfrm>
            <a:off x="3335997" y="942696"/>
            <a:ext cx="3118657" cy="673211"/>
          </a:xfrm>
          <a:prstGeom prst="wedgeRoundRectCallout">
            <a:avLst>
              <a:gd name="adj1" fmla="val -72356"/>
              <a:gd name="adj2" fmla="val 1141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“Base Map”: Change boundary lines and background map</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7757B91-2F2E-43E9-882C-398D969D6CDF}"/>
              </a:ext>
            </a:extLst>
          </p:cNvPr>
          <p:cNvPicPr>
            <a:picLocks noChangeAspect="1"/>
          </p:cNvPicPr>
          <p:nvPr/>
        </p:nvPicPr>
        <p:blipFill rotWithShape="1">
          <a:blip r:embed="rId7"/>
          <a:srcRect l="65895" t="49507" r="20799" b="45378"/>
          <a:stretch/>
        </p:blipFill>
        <p:spPr>
          <a:xfrm>
            <a:off x="4307586" y="2955605"/>
            <a:ext cx="2147068" cy="464251"/>
          </a:xfrm>
          <a:prstGeom prst="rect">
            <a:avLst/>
          </a:prstGeom>
        </p:spPr>
      </p:pic>
      <p:sp>
        <p:nvSpPr>
          <p:cNvPr id="17" name="Speech Bubble: Rectangle with Corners Rounded 4">
            <a:extLst>
              <a:ext uri="{FF2B5EF4-FFF2-40B4-BE49-F238E27FC236}">
                <a16:creationId xmlns:a16="http://schemas.microsoft.com/office/drawing/2014/main" id="{4AA5D723-FF5F-4A4B-B4D2-27AF6106445A}"/>
              </a:ext>
            </a:extLst>
          </p:cNvPr>
          <p:cNvSpPr/>
          <p:nvPr/>
        </p:nvSpPr>
        <p:spPr>
          <a:xfrm>
            <a:off x="6847796" y="2652420"/>
            <a:ext cx="1897163" cy="546547"/>
          </a:xfrm>
          <a:prstGeom prst="wedgeRoundRectCallout">
            <a:avLst>
              <a:gd name="adj1" fmla="val -75446"/>
              <a:gd name="adj2" fmla="val 674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“Right-click” map to save image</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spTree>
    <p:extLst>
      <p:ext uri="{BB962C8B-B14F-4D97-AF65-F5344CB8AC3E}">
        <p14:creationId xmlns:p14="http://schemas.microsoft.com/office/powerpoint/2010/main" val="339138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rPr>
              <a:t>NEXUS Tool Development</a:t>
            </a:r>
            <a:endParaRPr lang="zh-CN" altLang="en-US" dirty="0">
              <a:solidFill>
                <a:srgbClr val="FFFF00"/>
              </a:solidFill>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304898" y="973588"/>
            <a:ext cx="8567476" cy="5812971"/>
          </a:xfrm>
        </p:spPr>
        <p:txBody>
          <a:bodyPr>
            <a:normAutofit/>
          </a:bodyPr>
          <a:lstStyle/>
          <a:p>
            <a:pPr>
              <a:lnSpc>
                <a:spcPct val="120000"/>
              </a:lnSpc>
              <a:spcBef>
                <a:spcPts val="300"/>
              </a:spcBef>
              <a:buFont typeface="Wingdings" panose="05000000000000000000" pitchFamily="2" charset="2"/>
              <a:buChar char="Ø"/>
            </a:pPr>
            <a:r>
              <a:rPr lang="en-US" altLang="zh-CN" sz="2800" u="sng" kern="1200" dirty="0">
                <a:solidFill>
                  <a:srgbClr val="7030A0"/>
                </a:solidFill>
                <a:latin typeface="Arial" pitchFamily="34" charset="0"/>
                <a:ea typeface="SimSun" panose="02010600030101010101" pitchFamily="2" charset="-122"/>
                <a:cs typeface="Arial" pitchFamily="34" charset="0"/>
              </a:rPr>
              <a:t>Motivation</a:t>
            </a:r>
            <a:r>
              <a:rPr lang="en-US" altLang="zh-CN" sz="2400" kern="1200" dirty="0">
                <a:solidFill>
                  <a:srgbClr val="7030A0"/>
                </a:solidFill>
                <a:latin typeface="Arial" pitchFamily="34" charset="0"/>
                <a:ea typeface="SimSun" panose="02010600030101010101" pitchFamily="2" charset="-122"/>
                <a:cs typeface="Arial" pitchFamily="34" charset="0"/>
              </a:rPr>
              <a:t>: </a:t>
            </a:r>
            <a:r>
              <a:rPr lang="en-US" altLang="zh-CN" sz="2400" b="0" kern="1200" dirty="0">
                <a:solidFill>
                  <a:srgbClr val="7030A0"/>
                </a:solidFill>
                <a:latin typeface="Arial" pitchFamily="34" charset="0"/>
                <a:ea typeface="SimSun" panose="02010600030101010101" pitchFamily="2" charset="-122"/>
                <a:cs typeface="Arial" pitchFamily="34" charset="0"/>
              </a:rPr>
              <a:t>Develop a new multi-pollutant analysis tool to identify and assess areas with high ambient levels and/or health risks associated with PM2.5, O3, and air toxics</a:t>
            </a:r>
            <a:endParaRPr lang="en-US" altLang="zh-CN" sz="2400" b="0" kern="1200" dirty="0">
              <a:solidFill>
                <a:schemeClr val="bg1">
                  <a:lumMod val="50000"/>
                </a:schemeClr>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kern="1200" dirty="0">
                <a:solidFill>
                  <a:srgbClr val="0000FF"/>
                </a:solidFill>
                <a:latin typeface="Arial" pitchFamily="34" charset="0"/>
                <a:ea typeface="SimSun" panose="02010600030101010101" pitchFamily="2" charset="-122"/>
                <a:cs typeface="Arial" pitchFamily="34" charset="0"/>
              </a:rPr>
              <a:t>Phase-1</a:t>
            </a:r>
            <a:r>
              <a:rPr lang="en-US" altLang="zh-CN" sz="2800" kern="1200" dirty="0">
                <a:solidFill>
                  <a:srgbClr val="0000FF"/>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Develop a GIS-based NEXUS prototype with a user-friendly graphical interface to provide analysis and visualization functions of potential multi-pollutant AQ issues at </a:t>
            </a:r>
            <a:r>
              <a:rPr lang="en-US" altLang="zh-CN" sz="2400" b="0" kern="1200" dirty="0">
                <a:solidFill>
                  <a:srgbClr val="FF0000"/>
                </a:solidFill>
                <a:latin typeface="Arial" pitchFamily="34" charset="0"/>
                <a:ea typeface="SimSun" panose="02010600030101010101" pitchFamily="2" charset="-122"/>
                <a:cs typeface="Arial" pitchFamily="34" charset="0"/>
              </a:rPr>
              <a:t>national </a:t>
            </a:r>
            <a:r>
              <a:rPr lang="en-US" altLang="zh-CN" sz="2400" b="0" kern="1200" dirty="0">
                <a:solidFill>
                  <a:srgbClr val="0000FF"/>
                </a:solidFill>
                <a:latin typeface="Arial" pitchFamily="34" charset="0"/>
                <a:ea typeface="SimSun" panose="02010600030101010101" pitchFamily="2" charset="-122"/>
                <a:cs typeface="Arial" pitchFamily="34" charset="0"/>
              </a:rPr>
              <a:t>level</a:t>
            </a:r>
            <a:r>
              <a:rPr lang="en-US" altLang="zh-CN" sz="2400" b="0" kern="1200" dirty="0">
                <a:solidFill>
                  <a:srgbClr val="FF0000"/>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(continental US)</a:t>
            </a:r>
            <a:endParaRPr lang="en-US" altLang="zh-CN" sz="2400" b="0" dirty="0">
              <a:solidFill>
                <a:srgbClr val="0000FF"/>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dirty="0">
                <a:latin typeface="Arial" pitchFamily="34" charset="0"/>
                <a:ea typeface="SimSun" panose="02010600030101010101" pitchFamily="2" charset="-122"/>
                <a:cs typeface="Arial" pitchFamily="34" charset="0"/>
              </a:rPr>
              <a:t>Phase-2</a:t>
            </a:r>
            <a:r>
              <a:rPr lang="en-US" altLang="zh-CN" sz="2800" dirty="0">
                <a:latin typeface="Arial" pitchFamily="34" charset="0"/>
                <a:ea typeface="SimSun" panose="02010600030101010101" pitchFamily="2" charset="-122"/>
                <a:cs typeface="Arial" pitchFamily="34" charset="0"/>
              </a:rPr>
              <a:t>: </a:t>
            </a:r>
            <a:r>
              <a:rPr lang="en-US" altLang="zh-CN" sz="2400" b="0" kern="1200" dirty="0">
                <a:latin typeface="Arial" pitchFamily="34" charset="0"/>
                <a:ea typeface="SimSun" panose="02010600030101010101" pitchFamily="2" charset="-122"/>
                <a:cs typeface="Arial" pitchFamily="34" charset="0"/>
              </a:rPr>
              <a:t>Expand the NEXUS tool to allow users to </a:t>
            </a:r>
            <a:r>
              <a:rPr lang="en-US" altLang="zh-CN" sz="2400" b="0" kern="1200" dirty="0" err="1">
                <a:latin typeface="Arial" pitchFamily="34" charset="0"/>
                <a:ea typeface="SimSun" panose="02010600030101010101" pitchFamily="2" charset="-122"/>
                <a:cs typeface="Arial" pitchFamily="34" charset="0"/>
              </a:rPr>
              <a:t>dail</a:t>
            </a:r>
            <a:r>
              <a:rPr lang="en-US" altLang="zh-CN" sz="2400" b="0" kern="1200" dirty="0">
                <a:latin typeface="Arial" pitchFamily="34" charset="0"/>
                <a:ea typeface="SimSun" panose="02010600030101010101" pitchFamily="2" charset="-122"/>
                <a:cs typeface="Arial" pitchFamily="34" charset="0"/>
              </a:rPr>
              <a:t> into an </a:t>
            </a:r>
            <a:r>
              <a:rPr lang="en-US" altLang="zh-CN" sz="2400" b="0" kern="1200" dirty="0">
                <a:solidFill>
                  <a:srgbClr val="FF0000"/>
                </a:solidFill>
                <a:latin typeface="Arial" pitchFamily="34" charset="0"/>
                <a:ea typeface="SimSun" panose="02010600030101010101" pitchFamily="2" charset="-122"/>
                <a:cs typeface="Arial" pitchFamily="34" charset="0"/>
              </a:rPr>
              <a:t>EPA region, State,</a:t>
            </a:r>
            <a:r>
              <a:rPr lang="en-US" altLang="zh-CN" sz="2400" b="0" kern="1200" dirty="0">
                <a:latin typeface="Arial" pitchFamily="34" charset="0"/>
                <a:ea typeface="SimSun" panose="02010600030101010101" pitchFamily="2" charset="-122"/>
                <a:cs typeface="Arial" pitchFamily="34" charset="0"/>
              </a:rPr>
              <a:t> </a:t>
            </a:r>
            <a:r>
              <a:rPr lang="en-US" altLang="zh-CN" sz="2400" b="0" kern="1200" dirty="0">
                <a:solidFill>
                  <a:srgbClr val="FF0000"/>
                </a:solidFill>
                <a:latin typeface="Arial" pitchFamily="34" charset="0"/>
                <a:ea typeface="SimSun" panose="02010600030101010101" pitchFamily="2" charset="-122"/>
                <a:cs typeface="Arial" pitchFamily="34" charset="0"/>
              </a:rPr>
              <a:t>or metropolitan area</a:t>
            </a:r>
            <a:r>
              <a:rPr lang="en-US" altLang="zh-CN" sz="2400" b="0" kern="1200" dirty="0">
                <a:latin typeface="Arial" pitchFamily="34" charset="0"/>
                <a:ea typeface="SimSun" panose="02010600030101010101" pitchFamily="2" charset="-122"/>
                <a:cs typeface="Arial" pitchFamily="34" charset="0"/>
              </a:rPr>
              <a:t> and provide data query and V/A functions for “</a:t>
            </a:r>
            <a:r>
              <a:rPr lang="en-US" altLang="zh-CN" sz="2400" b="0" kern="1200" dirty="0">
                <a:solidFill>
                  <a:srgbClr val="FF0000"/>
                </a:solidFill>
                <a:latin typeface="Arial" pitchFamily="34" charset="0"/>
                <a:ea typeface="SimSun" panose="02010600030101010101" pitchFamily="2" charset="-122"/>
                <a:cs typeface="Arial" pitchFamily="34" charset="0"/>
              </a:rPr>
              <a:t>AQ and emissions</a:t>
            </a:r>
            <a:r>
              <a:rPr lang="en-US" altLang="zh-CN" sz="2400" b="0" kern="1200" dirty="0">
                <a:latin typeface="Arial" pitchFamily="34" charset="0"/>
                <a:ea typeface="SimSun" panose="02010600030101010101" pitchFamily="2" charset="-122"/>
                <a:cs typeface="Arial" pitchFamily="34" charset="0"/>
              </a:rPr>
              <a:t>” information over the selected region of interest</a:t>
            </a:r>
          </a:p>
          <a:p>
            <a:pPr>
              <a:lnSpc>
                <a:spcPct val="120000"/>
              </a:lnSpc>
              <a:spcBef>
                <a:spcPts val="300"/>
              </a:spcBef>
              <a:buFont typeface="Wingdings" panose="05000000000000000000" pitchFamily="2" charset="2"/>
              <a:buChar char="Ø"/>
            </a:pPr>
            <a:endParaRPr lang="en-US" altLang="zh-CN" sz="1300" b="0" dirty="0">
              <a:latin typeface="Arial" pitchFamily="34" charset="0"/>
              <a:ea typeface="SimSun" panose="02010600030101010101" pitchFamily="2" charset="-122"/>
              <a:cs typeface="Arial" pitchFamily="34" charset="0"/>
            </a:endParaRPr>
          </a:p>
        </p:txBody>
      </p:sp>
      <p:sp>
        <p:nvSpPr>
          <p:cNvPr id="5" name="Slide Number Placeholder 3">
            <a:extLst>
              <a:ext uri="{FF2B5EF4-FFF2-40B4-BE49-F238E27FC236}">
                <a16:creationId xmlns:a16="http://schemas.microsoft.com/office/drawing/2014/main" id="{A5A7E563-761E-4B0C-9407-C05AB0ACFE95}"/>
              </a:ext>
            </a:extLst>
          </p:cNvPr>
          <p:cNvSpPr txBox="1">
            <a:spLocks/>
          </p:cNvSpPr>
          <p:nvPr/>
        </p:nvSpPr>
        <p:spPr>
          <a:xfrm>
            <a:off x="7760208"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E8BBE097-8DCA-4BC6-83FB-778FA394B912}" type="slidenum">
              <a:rPr lang="en-US" smtClean="0">
                <a:solidFill>
                  <a:prstClr val="black">
                    <a:tint val="75000"/>
                  </a:prstClr>
                </a:solidFill>
                <a:latin typeface="Arial" pitchFamily="34" charset="0"/>
              </a:rPr>
              <a:pPr algn="ctr">
                <a:defRPr/>
              </a:pPr>
              <a:t>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7356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EEAC35-3992-4914-9A5A-C871F6B8CF06}"/>
              </a:ext>
            </a:extLst>
          </p:cNvPr>
          <p:cNvPicPr>
            <a:picLocks noChangeAspect="1"/>
          </p:cNvPicPr>
          <p:nvPr/>
        </p:nvPicPr>
        <p:blipFill>
          <a:blip r:embed="rId3"/>
          <a:stretch>
            <a:fillRect/>
          </a:stretch>
        </p:blipFill>
        <p:spPr>
          <a:xfrm>
            <a:off x="0" y="813816"/>
            <a:ext cx="9144000" cy="6044182"/>
          </a:xfrm>
          <a:prstGeom prst="rect">
            <a:avLst/>
          </a:prstGeom>
          <a:ln>
            <a:solidFill>
              <a:schemeClr val="tx1"/>
            </a:solidFill>
          </a:ln>
        </p:spPr>
      </p:pic>
      <p:pic>
        <p:nvPicPr>
          <p:cNvPr id="4" name="图片 3">
            <a:extLst>
              <a:ext uri="{FF2B5EF4-FFF2-40B4-BE49-F238E27FC236}">
                <a16:creationId xmlns:a16="http://schemas.microsoft.com/office/drawing/2014/main" id="{EBE8186A-0C9B-4BC7-9968-70E802D1E4A3}"/>
              </a:ext>
            </a:extLst>
          </p:cNvPr>
          <p:cNvPicPr>
            <a:picLocks noChangeAspect="1"/>
          </p:cNvPicPr>
          <p:nvPr/>
        </p:nvPicPr>
        <p:blipFill>
          <a:blip r:embed="rId4"/>
          <a:stretch>
            <a:fillRect/>
          </a:stretch>
        </p:blipFill>
        <p:spPr>
          <a:xfrm>
            <a:off x="0" y="813816"/>
            <a:ext cx="9144000" cy="5959406"/>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“Region Selection”</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3596247" y="1510474"/>
            <a:ext cx="1817001" cy="1510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596247" y="2066597"/>
            <a:ext cx="4855464" cy="427541"/>
          </a:xfrm>
          <a:prstGeom prst="wedgeRoundRectCallout">
            <a:avLst>
              <a:gd name="adj1" fmla="val -34652"/>
              <a:gd name="adj2" fmla="val -1350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Allow to select “EPA regions”, “States”, or “CBSA”</a:t>
            </a: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20</a:t>
            </a:fld>
            <a:endParaRPr lang="en-US" dirty="0">
              <a:solidFill>
                <a:prstClr val="black">
                  <a:tint val="75000"/>
                </a:prstClr>
              </a:solidFill>
              <a:latin typeface="Arial" pitchFamily="34" charset="0"/>
            </a:endParaRPr>
          </a:p>
        </p:txBody>
      </p:sp>
      <p:pic>
        <p:nvPicPr>
          <p:cNvPr id="20" name="图片 15">
            <a:extLst>
              <a:ext uri="{FF2B5EF4-FFF2-40B4-BE49-F238E27FC236}">
                <a16:creationId xmlns:a16="http://schemas.microsoft.com/office/drawing/2014/main" id="{BD88C4BC-78B0-49CE-9007-E668ADC663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45" y="3237250"/>
            <a:ext cx="3191854" cy="1307675"/>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1" name="图片 16">
            <a:extLst>
              <a:ext uri="{FF2B5EF4-FFF2-40B4-BE49-F238E27FC236}">
                <a16:creationId xmlns:a16="http://schemas.microsoft.com/office/drawing/2014/main" id="{2E2D2B02-DD4E-4998-9F7B-178607C272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8500" y="3237250"/>
            <a:ext cx="3274748" cy="1341637"/>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2" name="图片 17">
            <a:extLst>
              <a:ext uri="{FF2B5EF4-FFF2-40B4-BE49-F238E27FC236}">
                <a16:creationId xmlns:a16="http://schemas.microsoft.com/office/drawing/2014/main" id="{D60DCE91-4047-4884-88FC-D186D82575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0350" y="4841178"/>
            <a:ext cx="5276850" cy="1462539"/>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79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30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6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Select EPA Region/State/CBSA</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21</a:t>
            </a:fld>
            <a:endParaRPr lang="en-US" dirty="0">
              <a:solidFill>
                <a:prstClr val="black">
                  <a:tint val="75000"/>
                </a:prstClr>
              </a:solidFill>
              <a:latin typeface="Arial" pitchFamily="34" charset="0"/>
            </a:endParaRPr>
          </a:p>
        </p:txBody>
      </p:sp>
      <p:sp>
        <p:nvSpPr>
          <p:cNvPr id="8" name="Rectangle 7">
            <a:extLst>
              <a:ext uri="{FF2B5EF4-FFF2-40B4-BE49-F238E27FC236}">
                <a16:creationId xmlns:a16="http://schemas.microsoft.com/office/drawing/2014/main" id="{A668F405-F3C2-4D84-AD3A-F7A8D04F8827}"/>
              </a:ext>
            </a:extLst>
          </p:cNvPr>
          <p:cNvSpPr/>
          <p:nvPr/>
        </p:nvSpPr>
        <p:spPr>
          <a:xfrm>
            <a:off x="298910" y="4069017"/>
            <a:ext cx="2470548" cy="1884618"/>
          </a:xfrm>
          <a:prstGeom prst="rect">
            <a:avLst/>
          </a:prstGeom>
        </p:spPr>
        <p:txBody>
          <a:bodyPr wrap="none">
            <a:spAutoFit/>
          </a:bodyPr>
          <a:lstStyle/>
          <a:p>
            <a:pPr>
              <a:lnSpc>
                <a:spcPct val="150000"/>
              </a:lnSpc>
            </a:pPr>
            <a:r>
              <a:rPr lang="en-US" sz="2000" u="sng" dirty="0">
                <a:solidFill>
                  <a:srgbClr val="0000FF"/>
                </a:solidFill>
              </a:rPr>
              <a:t>Examples</a:t>
            </a:r>
            <a:r>
              <a:rPr lang="en-US" sz="2000" dirty="0">
                <a:solidFill>
                  <a:srgbClr val="0000FF"/>
                </a:solidFill>
              </a:rPr>
              <a:t>:</a:t>
            </a:r>
          </a:p>
          <a:p>
            <a:pPr marL="342900" indent="-342900">
              <a:lnSpc>
                <a:spcPct val="150000"/>
              </a:lnSpc>
              <a:buFont typeface="Arial" panose="020B0604020202020204" pitchFamily="34" charset="0"/>
              <a:buChar char="•"/>
            </a:pPr>
            <a:r>
              <a:rPr lang="en-US" sz="2000" dirty="0"/>
              <a:t>EPA Region 4</a:t>
            </a:r>
          </a:p>
          <a:p>
            <a:pPr marL="342900" indent="-342900">
              <a:lnSpc>
                <a:spcPct val="150000"/>
              </a:lnSpc>
              <a:buFont typeface="Arial" panose="020B0604020202020204" pitchFamily="34" charset="0"/>
              <a:buChar char="•"/>
            </a:pPr>
            <a:r>
              <a:rPr lang="en-US" sz="2000" dirty="0"/>
              <a:t>NC</a:t>
            </a:r>
          </a:p>
          <a:p>
            <a:pPr marL="342900" indent="-342900">
              <a:lnSpc>
                <a:spcPct val="150000"/>
              </a:lnSpc>
              <a:buFont typeface="Arial" panose="020B0604020202020204" pitchFamily="34" charset="0"/>
              <a:buChar char="•"/>
            </a:pPr>
            <a:r>
              <a:rPr lang="en-US" sz="2000" dirty="0"/>
              <a:t>Louisville CBSA </a:t>
            </a:r>
          </a:p>
        </p:txBody>
      </p:sp>
      <p:pic>
        <p:nvPicPr>
          <p:cNvPr id="3" name="图片 2">
            <a:extLst>
              <a:ext uri="{FF2B5EF4-FFF2-40B4-BE49-F238E27FC236}">
                <a16:creationId xmlns:a16="http://schemas.microsoft.com/office/drawing/2014/main" id="{F3972998-DE1A-46E8-8AA1-25581F86A293}"/>
              </a:ext>
            </a:extLst>
          </p:cNvPr>
          <p:cNvPicPr>
            <a:picLocks noChangeAspect="1"/>
          </p:cNvPicPr>
          <p:nvPr/>
        </p:nvPicPr>
        <p:blipFill>
          <a:blip r:embed="rId3"/>
          <a:stretch>
            <a:fillRect/>
          </a:stretch>
        </p:blipFill>
        <p:spPr>
          <a:xfrm>
            <a:off x="75169" y="878977"/>
            <a:ext cx="4354464" cy="2971653"/>
          </a:xfrm>
          <a:prstGeom prst="rect">
            <a:avLst/>
          </a:prstGeom>
          <a:ln>
            <a:solidFill>
              <a:schemeClr val="accent1"/>
            </a:solidFill>
          </a:ln>
        </p:spPr>
      </p:pic>
      <p:pic>
        <p:nvPicPr>
          <p:cNvPr id="5" name="图片 4">
            <a:extLst>
              <a:ext uri="{FF2B5EF4-FFF2-40B4-BE49-F238E27FC236}">
                <a16:creationId xmlns:a16="http://schemas.microsoft.com/office/drawing/2014/main" id="{B92A9671-72FC-45AA-9E73-05A66A1903EF}"/>
              </a:ext>
            </a:extLst>
          </p:cNvPr>
          <p:cNvPicPr>
            <a:picLocks noChangeAspect="1"/>
          </p:cNvPicPr>
          <p:nvPr/>
        </p:nvPicPr>
        <p:blipFill>
          <a:blip r:embed="rId4"/>
          <a:stretch>
            <a:fillRect/>
          </a:stretch>
        </p:blipFill>
        <p:spPr>
          <a:xfrm>
            <a:off x="4507992" y="878977"/>
            <a:ext cx="4572000" cy="2984101"/>
          </a:xfrm>
          <a:prstGeom prst="rect">
            <a:avLst/>
          </a:prstGeom>
          <a:ln>
            <a:solidFill>
              <a:schemeClr val="accent1"/>
            </a:solidFill>
          </a:ln>
        </p:spPr>
      </p:pic>
      <p:pic>
        <p:nvPicPr>
          <p:cNvPr id="6" name="图片 5">
            <a:extLst>
              <a:ext uri="{FF2B5EF4-FFF2-40B4-BE49-F238E27FC236}">
                <a16:creationId xmlns:a16="http://schemas.microsoft.com/office/drawing/2014/main" id="{2D3E8685-A3B6-4152-B38B-2DCFD4B0EB5F}"/>
              </a:ext>
            </a:extLst>
          </p:cNvPr>
          <p:cNvPicPr>
            <a:picLocks noChangeAspect="1"/>
          </p:cNvPicPr>
          <p:nvPr/>
        </p:nvPicPr>
        <p:blipFill>
          <a:blip r:embed="rId5"/>
          <a:stretch>
            <a:fillRect/>
          </a:stretch>
        </p:blipFill>
        <p:spPr>
          <a:xfrm>
            <a:off x="3237568" y="3832342"/>
            <a:ext cx="4208175" cy="3007370"/>
          </a:xfrm>
          <a:prstGeom prst="rect">
            <a:avLst/>
          </a:prstGeom>
          <a:ln>
            <a:solidFill>
              <a:schemeClr val="accent1"/>
            </a:solidFill>
          </a:ln>
        </p:spPr>
      </p:pic>
    </p:spTree>
    <p:extLst>
      <p:ext uri="{BB962C8B-B14F-4D97-AF65-F5344CB8AC3E}">
        <p14:creationId xmlns:p14="http://schemas.microsoft.com/office/powerpoint/2010/main" val="528390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2D56EE0-B25B-48DA-B5F8-2FF4F173A50B}"/>
              </a:ext>
            </a:extLst>
          </p:cNvPr>
          <p:cNvPicPr>
            <a:picLocks noChangeAspect="1"/>
          </p:cNvPicPr>
          <p:nvPr/>
        </p:nvPicPr>
        <p:blipFill rotWithShape="1">
          <a:blip r:embed="rId3"/>
          <a:srcRect t="-1755" r="41700" b="5808"/>
          <a:stretch/>
        </p:blipFill>
        <p:spPr>
          <a:xfrm>
            <a:off x="10288" y="832717"/>
            <a:ext cx="9133712" cy="5888758"/>
          </a:xfrm>
          <a:prstGeom prst="rect">
            <a:avLst/>
          </a:prstGeom>
          <a:ln>
            <a:solidFill>
              <a:schemeClr val="tx1"/>
            </a:solidFill>
          </a:ln>
        </p:spPr>
      </p:pic>
      <p:pic>
        <p:nvPicPr>
          <p:cNvPr id="2" name="图片 1">
            <a:extLst>
              <a:ext uri="{FF2B5EF4-FFF2-40B4-BE49-F238E27FC236}">
                <a16:creationId xmlns:a16="http://schemas.microsoft.com/office/drawing/2014/main" id="{018FD039-9F94-4B66-A11F-2C79FC04B7A3}"/>
              </a:ext>
            </a:extLst>
          </p:cNvPr>
          <p:cNvPicPr>
            <a:picLocks noChangeAspect="1"/>
          </p:cNvPicPr>
          <p:nvPr/>
        </p:nvPicPr>
        <p:blipFill>
          <a:blip r:embed="rId4"/>
          <a:stretch>
            <a:fillRect/>
          </a:stretch>
        </p:blipFill>
        <p:spPr>
          <a:xfrm>
            <a:off x="-5144" y="810766"/>
            <a:ext cx="9144000" cy="6047232"/>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22</a:t>
            </a:fld>
            <a:endParaRPr lang="en-US" dirty="0">
              <a:solidFill>
                <a:prstClr val="black">
                  <a:tint val="75000"/>
                </a:prstClr>
              </a:solidFill>
              <a:latin typeface="Arial" pitchFamily="34" charset="0"/>
            </a:endParaRPr>
          </a:p>
        </p:txBody>
      </p:sp>
      <p:sp>
        <p:nvSpPr>
          <p:cNvPr id="11" name="Rectangle 12">
            <a:extLst>
              <a:ext uri="{FF2B5EF4-FFF2-40B4-BE49-F238E27FC236}">
                <a16:creationId xmlns:a16="http://schemas.microsoft.com/office/drawing/2014/main" id="{34D1019C-E04C-4C37-AD9E-F3D1BA6C701D}"/>
              </a:ext>
            </a:extLst>
          </p:cNvPr>
          <p:cNvSpPr/>
          <p:nvPr/>
        </p:nvSpPr>
        <p:spPr>
          <a:xfrm>
            <a:off x="5599372" y="1752108"/>
            <a:ext cx="1273375" cy="1315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E97C69FF-8089-4F2B-AD37-5A84A7B2C062}"/>
              </a:ext>
            </a:extLst>
          </p:cNvPr>
          <p:cNvSpPr/>
          <p:nvPr/>
        </p:nvSpPr>
        <p:spPr>
          <a:xfrm>
            <a:off x="2825791" y="810765"/>
            <a:ext cx="4800601" cy="639549"/>
          </a:xfrm>
          <a:prstGeom prst="wedgeRoundRectCallout">
            <a:avLst>
              <a:gd name="adj1" fmla="val 25995"/>
              <a:gd name="adj2" fmla="val 92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“Emission Sources” tab to display emission sources </a:t>
            </a:r>
            <a:r>
              <a:rPr kumimoji="0" lang="en-US" sz="1800" b="0" i="0" u="none" strike="noStrike" kern="1200" cap="none" spc="0" normalizeH="0" baseline="0" noProof="0" dirty="0">
                <a:ln>
                  <a:noFill/>
                </a:ln>
                <a:solidFill>
                  <a:srgbClr val="00B050"/>
                </a:solidFill>
                <a:effectLst/>
                <a:uLnTx/>
                <a:uFillTx/>
                <a:latin typeface="Calibri"/>
                <a:ea typeface="微软雅黑"/>
                <a:cs typeface="+mn-cs"/>
              </a:rPr>
              <a:t>(green dots)</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and launch new window</a:t>
            </a:r>
          </a:p>
        </p:txBody>
      </p:sp>
      <p:sp>
        <p:nvSpPr>
          <p:cNvPr id="15" name="Rectangle 12">
            <a:extLst>
              <a:ext uri="{FF2B5EF4-FFF2-40B4-BE49-F238E27FC236}">
                <a16:creationId xmlns:a16="http://schemas.microsoft.com/office/drawing/2014/main" id="{5B48C2BE-C29D-44E9-9A35-BAD163840D15}"/>
              </a:ext>
            </a:extLst>
          </p:cNvPr>
          <p:cNvSpPr/>
          <p:nvPr/>
        </p:nvSpPr>
        <p:spPr>
          <a:xfrm>
            <a:off x="3689604" y="4545453"/>
            <a:ext cx="929591" cy="3474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4634627" y="4137234"/>
            <a:ext cx="349537" cy="40821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4809743" y="5388770"/>
            <a:ext cx="3773947" cy="896749"/>
          </a:xfrm>
          <a:prstGeom prst="wedgeRoundRectCallout">
            <a:avLst>
              <a:gd name="adj1" fmla="val -53760"/>
              <a:gd name="adj2" fmla="val -1176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any “facility” to link &amp; display source location and emission information</a:t>
            </a:r>
          </a:p>
        </p:txBody>
      </p:sp>
      <p:sp>
        <p:nvSpPr>
          <p:cNvPr id="10" name="Rectangle 12">
            <a:extLst>
              <a:ext uri="{FF2B5EF4-FFF2-40B4-BE49-F238E27FC236}">
                <a16:creationId xmlns:a16="http://schemas.microsoft.com/office/drawing/2014/main" id="{608D9EB1-FF64-4D9E-8B9D-75AA7C6BFF6A}"/>
              </a:ext>
            </a:extLst>
          </p:cNvPr>
          <p:cNvSpPr/>
          <p:nvPr/>
        </p:nvSpPr>
        <p:spPr>
          <a:xfrm>
            <a:off x="2035425" y="1886271"/>
            <a:ext cx="1092708" cy="13598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17" name="Straight Arrow Connector 16">
            <a:extLst>
              <a:ext uri="{FF2B5EF4-FFF2-40B4-BE49-F238E27FC236}">
                <a16:creationId xmlns:a16="http://schemas.microsoft.com/office/drawing/2014/main" id="{FA94072A-7541-479B-A32B-CC4038F79D3B}"/>
              </a:ext>
            </a:extLst>
          </p:cNvPr>
          <p:cNvCxnSpPr>
            <a:cxnSpLocks/>
          </p:cNvCxnSpPr>
          <p:nvPr/>
        </p:nvCxnSpPr>
        <p:spPr bwMode="auto">
          <a:xfrm>
            <a:off x="2825791" y="3321337"/>
            <a:ext cx="863813" cy="112321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08893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200"/>
                                  </p:stCondLst>
                                  <p:childTnLst>
                                    <p:set>
                                      <p:cBhvr>
                                        <p:cTn id="10" dur="1" fill="hold">
                                          <p:stCondLst>
                                            <p:cond delay="0"/>
                                          </p:stCondLst>
                                        </p:cTn>
                                        <p:tgtEl>
                                          <p:spTgt spid="28"/>
                                        </p:tgtEl>
                                        <p:attrNameLst>
                                          <p:attrName>style.visibility</p:attrName>
                                        </p:attrNameLst>
                                      </p:cBhvr>
                                      <p:to>
                                        <p:strVal val="visible"/>
                                      </p:to>
                                    </p:set>
                                  </p:childTnLst>
                                </p:cTn>
                              </p:par>
                            </p:childTnLst>
                          </p:cTn>
                        </p:par>
                        <p:par>
                          <p:cTn id="11" fill="hold">
                            <p:stCondLst>
                              <p:cond delay="20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20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BF1555-2E4B-4E88-928E-5314086AA2E5}"/>
              </a:ext>
            </a:extLst>
          </p:cNvPr>
          <p:cNvPicPr>
            <a:picLocks noChangeAspect="1"/>
          </p:cNvPicPr>
          <p:nvPr/>
        </p:nvPicPr>
        <p:blipFill rotWithShape="1">
          <a:blip r:embed="rId3"/>
          <a:srcRect r="41500" b="6350"/>
          <a:stretch/>
        </p:blipFill>
        <p:spPr>
          <a:xfrm>
            <a:off x="0" y="1006971"/>
            <a:ext cx="9144000" cy="5734559"/>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23</a:t>
            </a:fld>
            <a:endParaRPr lang="en-US" dirty="0">
              <a:solidFill>
                <a:prstClr val="black">
                  <a:tint val="75000"/>
                </a:prstClr>
              </a:solidFill>
              <a:latin typeface="Arial" pitchFamily="34" charset="0"/>
            </a:endParaRPr>
          </a:p>
        </p:txBody>
      </p:sp>
      <p:sp>
        <p:nvSpPr>
          <p:cNvPr id="15" name="Rectangle 12">
            <a:extLst>
              <a:ext uri="{FF2B5EF4-FFF2-40B4-BE49-F238E27FC236}">
                <a16:creationId xmlns:a16="http://schemas.microsoft.com/office/drawing/2014/main" id="{5B48C2BE-C29D-44E9-9A35-BAD163840D15}"/>
              </a:ext>
            </a:extLst>
          </p:cNvPr>
          <p:cNvSpPr/>
          <p:nvPr/>
        </p:nvSpPr>
        <p:spPr>
          <a:xfrm>
            <a:off x="1668780" y="3776472"/>
            <a:ext cx="873252" cy="338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1536192" y="4353042"/>
            <a:ext cx="4672584" cy="28296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3279648" y="1839759"/>
            <a:ext cx="3813048" cy="729294"/>
          </a:xfrm>
          <a:prstGeom prst="wedgeRoundRectCallout">
            <a:avLst>
              <a:gd name="adj1" fmla="val -71469"/>
              <a:gd name="adj2" fmla="val 21176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Allow to scroll</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down to county-level (e.g., Wake County, NC)</a:t>
            </a:r>
          </a:p>
        </p:txBody>
      </p:sp>
      <p:sp>
        <p:nvSpPr>
          <p:cNvPr id="18" name="Rectangle 12">
            <a:extLst>
              <a:ext uri="{FF2B5EF4-FFF2-40B4-BE49-F238E27FC236}">
                <a16:creationId xmlns:a16="http://schemas.microsoft.com/office/drawing/2014/main" id="{939ECFC1-AE6D-4F71-82AB-3F24EA2BB770}"/>
              </a:ext>
            </a:extLst>
          </p:cNvPr>
          <p:cNvSpPr/>
          <p:nvPr/>
        </p:nvSpPr>
        <p:spPr>
          <a:xfrm>
            <a:off x="118872" y="4353041"/>
            <a:ext cx="1335024" cy="3469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9" name="TextBox 18">
            <a:extLst>
              <a:ext uri="{FF2B5EF4-FFF2-40B4-BE49-F238E27FC236}">
                <a16:creationId xmlns:a16="http://schemas.microsoft.com/office/drawing/2014/main" id="{E5A42DC1-D2EE-455F-B5EF-39685E7CFAEB}"/>
              </a:ext>
            </a:extLst>
          </p:cNvPr>
          <p:cNvSpPr txBox="1"/>
          <p:nvPr/>
        </p:nvSpPr>
        <p:spPr>
          <a:xfrm>
            <a:off x="6748272" y="3334089"/>
            <a:ext cx="1417320" cy="253916"/>
          </a:xfrm>
          <a:prstGeom prst="rect">
            <a:avLst/>
          </a:prstGeom>
          <a:solidFill>
            <a:schemeClr val="accent6">
              <a:lumMod val="20000"/>
              <a:lumOff val="80000"/>
            </a:schemeClr>
          </a:solidFill>
        </p:spPr>
        <p:txBody>
          <a:bodyPr wrap="square" rtlCol="0">
            <a:spAutoFit/>
          </a:bodyPr>
          <a:lstStyle/>
          <a:p>
            <a:r>
              <a:rPr lang="en-US" sz="1050" b="1" dirty="0"/>
              <a:t>Wake county, NC</a:t>
            </a:r>
          </a:p>
        </p:txBody>
      </p:sp>
    </p:spTree>
    <p:extLst>
      <p:ext uri="{BB962C8B-B14F-4D97-AF65-F5344CB8AC3E}">
        <p14:creationId xmlns:p14="http://schemas.microsoft.com/office/powerpoint/2010/main" val="2468245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FCEB2B-5773-4FCC-90FC-072E04F3425F}"/>
              </a:ext>
            </a:extLst>
          </p:cNvPr>
          <p:cNvPicPr>
            <a:picLocks noChangeAspect="1"/>
          </p:cNvPicPr>
          <p:nvPr/>
        </p:nvPicPr>
        <p:blipFill rotWithShape="1">
          <a:blip r:embed="rId3"/>
          <a:srcRect r="41700" b="5584"/>
          <a:stretch/>
        </p:blipFill>
        <p:spPr>
          <a:xfrm>
            <a:off x="0" y="988683"/>
            <a:ext cx="9144000" cy="5801285"/>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Top “x” Emission Sources</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ACBEC8D0-E7E4-4226-A2AB-8A55BCC82609}"/>
              </a:ext>
            </a:extLst>
          </p:cNvPr>
          <p:cNvPicPr>
            <a:picLocks noChangeAspect="1"/>
          </p:cNvPicPr>
          <p:nvPr/>
        </p:nvPicPr>
        <p:blipFill>
          <a:blip r:embed="rId4"/>
          <a:stretch>
            <a:fillRect/>
          </a:stretch>
        </p:blipFill>
        <p:spPr>
          <a:xfrm>
            <a:off x="65774" y="3182677"/>
            <a:ext cx="5066665" cy="3582760"/>
          </a:xfrm>
          <a:prstGeom prst="rect">
            <a:avLst/>
          </a:prstGeom>
        </p:spPr>
      </p:pic>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24</a:t>
            </a:fld>
            <a:endParaRPr lang="en-US" dirty="0">
              <a:solidFill>
                <a:prstClr val="black">
                  <a:tint val="75000"/>
                </a:prstClr>
              </a:solidFill>
              <a:latin typeface="Arial" pitchFamily="34" charset="0"/>
            </a:endParaRPr>
          </a:p>
        </p:txBody>
      </p:sp>
      <p:sp>
        <p:nvSpPr>
          <p:cNvPr id="15" name="Rectangle 12">
            <a:extLst>
              <a:ext uri="{FF2B5EF4-FFF2-40B4-BE49-F238E27FC236}">
                <a16:creationId xmlns:a16="http://schemas.microsoft.com/office/drawing/2014/main" id="{5B48C2BE-C29D-44E9-9A35-BAD163840D15}"/>
              </a:ext>
            </a:extLst>
          </p:cNvPr>
          <p:cNvSpPr/>
          <p:nvPr/>
        </p:nvSpPr>
        <p:spPr>
          <a:xfrm>
            <a:off x="576072" y="4498848"/>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1234440" y="4187952"/>
            <a:ext cx="5943600" cy="120700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0" name="Rectangle 12">
            <a:extLst>
              <a:ext uri="{FF2B5EF4-FFF2-40B4-BE49-F238E27FC236}">
                <a16:creationId xmlns:a16="http://schemas.microsoft.com/office/drawing/2014/main" id="{397AE2B2-27D2-49A5-A9C0-C120BA3737CC}"/>
              </a:ext>
            </a:extLst>
          </p:cNvPr>
          <p:cNvSpPr/>
          <p:nvPr/>
        </p:nvSpPr>
        <p:spPr>
          <a:xfrm>
            <a:off x="576072" y="3978102"/>
            <a:ext cx="1106424"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7" name="TextBox 16">
            <a:extLst>
              <a:ext uri="{FF2B5EF4-FFF2-40B4-BE49-F238E27FC236}">
                <a16:creationId xmlns:a16="http://schemas.microsoft.com/office/drawing/2014/main" id="{9E1F4D95-8E6B-4DDD-82CB-D09EDB0780C0}"/>
              </a:ext>
            </a:extLst>
          </p:cNvPr>
          <p:cNvSpPr txBox="1"/>
          <p:nvPr/>
        </p:nvSpPr>
        <p:spPr>
          <a:xfrm>
            <a:off x="6577584" y="2669833"/>
            <a:ext cx="1569720" cy="253916"/>
          </a:xfrm>
          <a:prstGeom prst="rect">
            <a:avLst/>
          </a:prstGeom>
          <a:solidFill>
            <a:schemeClr val="accent6">
              <a:lumMod val="20000"/>
              <a:lumOff val="80000"/>
            </a:schemeClr>
          </a:solidFill>
        </p:spPr>
        <p:txBody>
          <a:bodyPr wrap="square" rtlCol="0">
            <a:spAutoFit/>
          </a:bodyPr>
          <a:lstStyle/>
          <a:p>
            <a:pPr algn="ctr"/>
            <a:r>
              <a:rPr lang="en-US" sz="1050" b="1" dirty="0"/>
              <a:t>Durham county, NC</a:t>
            </a: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4878324" y="1001962"/>
            <a:ext cx="3813048" cy="729294"/>
          </a:xfrm>
          <a:prstGeom prst="wedgeRoundRectCallout">
            <a:avLst>
              <a:gd name="adj1" fmla="val -63555"/>
              <a:gd name="adj2" fmla="val 9766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Provide selection of </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CAPs precursors &amp; </a:t>
            </a:r>
            <a:r>
              <a:rPr kumimoji="0" lang="en-US" sz="1800" b="0" i="0" u="sng" strike="noStrike" kern="1200" cap="none" spc="0" normalizeH="0" baseline="0" noProof="0" dirty="0">
                <a:ln>
                  <a:noFill/>
                </a:ln>
                <a:solidFill>
                  <a:srgbClr val="0000FF"/>
                </a:solidFill>
                <a:effectLst/>
                <a:uLnTx/>
                <a:uFillTx/>
                <a:latin typeface="Calibri"/>
                <a:ea typeface="微软雅黑"/>
                <a:cs typeface="+mn-cs"/>
              </a:rPr>
              <a:t>HAPs species</a:t>
            </a:r>
          </a:p>
        </p:txBody>
      </p:sp>
      <p:sp>
        <p:nvSpPr>
          <p:cNvPr id="19" name="Rectangle 12">
            <a:extLst>
              <a:ext uri="{FF2B5EF4-FFF2-40B4-BE49-F238E27FC236}">
                <a16:creationId xmlns:a16="http://schemas.microsoft.com/office/drawing/2014/main" id="{F103CA97-DDB2-48A4-AB87-85FC224C45E4}"/>
              </a:ext>
            </a:extLst>
          </p:cNvPr>
          <p:cNvSpPr/>
          <p:nvPr/>
        </p:nvSpPr>
        <p:spPr>
          <a:xfrm>
            <a:off x="128016" y="5180161"/>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id="{DA406268-7787-4868-8015-ED02472AC539}"/>
              </a:ext>
            </a:extLst>
          </p:cNvPr>
          <p:cNvPicPr>
            <a:picLocks noChangeAspect="1"/>
          </p:cNvPicPr>
          <p:nvPr/>
        </p:nvPicPr>
        <p:blipFill>
          <a:blip r:embed="rId5"/>
          <a:stretch>
            <a:fillRect/>
          </a:stretch>
        </p:blipFill>
        <p:spPr>
          <a:xfrm>
            <a:off x="65774" y="853792"/>
            <a:ext cx="4416552" cy="2219475"/>
          </a:xfrm>
          <a:prstGeom prst="rect">
            <a:avLst/>
          </a:prstGeom>
          <a:ln>
            <a:solidFill>
              <a:schemeClr val="accent1"/>
            </a:solidFill>
          </a:ln>
        </p:spPr>
      </p:pic>
      <p:sp>
        <p:nvSpPr>
          <p:cNvPr id="14" name="Rectangle 12">
            <a:extLst>
              <a:ext uri="{FF2B5EF4-FFF2-40B4-BE49-F238E27FC236}">
                <a16:creationId xmlns:a16="http://schemas.microsoft.com/office/drawing/2014/main" id="{B3EA5985-0148-4B49-9B97-6526EDFFDEB3}"/>
              </a:ext>
            </a:extLst>
          </p:cNvPr>
          <p:cNvSpPr/>
          <p:nvPr/>
        </p:nvSpPr>
        <p:spPr>
          <a:xfrm>
            <a:off x="719570" y="1261872"/>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0" name="Rectangle 12">
            <a:extLst>
              <a:ext uri="{FF2B5EF4-FFF2-40B4-BE49-F238E27FC236}">
                <a16:creationId xmlns:a16="http://schemas.microsoft.com/office/drawing/2014/main" id="{20268034-07CE-45E3-A95A-19A776D7FB56}"/>
              </a:ext>
            </a:extLst>
          </p:cNvPr>
          <p:cNvSpPr/>
          <p:nvPr/>
        </p:nvSpPr>
        <p:spPr>
          <a:xfrm>
            <a:off x="2865362" y="1267968"/>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1593458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AB8A30-EA89-4320-9955-BEA065D5111C}"/>
              </a:ext>
            </a:extLst>
          </p:cNvPr>
          <p:cNvPicPr>
            <a:picLocks noChangeAspect="1"/>
          </p:cNvPicPr>
          <p:nvPr/>
        </p:nvPicPr>
        <p:blipFill>
          <a:blip r:embed="rId3"/>
          <a:stretch>
            <a:fillRect/>
          </a:stretch>
        </p:blipFill>
        <p:spPr>
          <a:xfrm>
            <a:off x="0" y="963624"/>
            <a:ext cx="9144000" cy="5828632"/>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EPA Region Table Generator</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25</a:t>
            </a:fld>
            <a:endParaRPr lang="en-US" dirty="0">
              <a:solidFill>
                <a:prstClr val="black">
                  <a:tint val="75000"/>
                </a:prstClr>
              </a:solidFill>
              <a:latin typeface="Arial"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5422392" y="1738433"/>
            <a:ext cx="1481328" cy="190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118872" y="3740780"/>
            <a:ext cx="3246120" cy="1471300"/>
          </a:xfrm>
          <a:prstGeom prst="wedgeRoundRectCallout">
            <a:avLst>
              <a:gd name="adj1" fmla="val 117599"/>
              <a:gd name="adj2" fmla="val -1700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“EPA Region Table Generator” </a:t>
            </a:r>
            <a:r>
              <a:rPr lang="en-US" dirty="0">
                <a:solidFill>
                  <a:srgbClr val="0000FF"/>
                </a:solidFill>
                <a:latin typeface="Calibri"/>
                <a:ea typeface="微软雅黑"/>
              </a:rPr>
              <a:t>is </a:t>
            </a:r>
            <a:r>
              <a:rPr lang="en-US" altLang="zh-CN" dirty="0">
                <a:solidFill>
                  <a:srgbClr val="0000FF"/>
                </a:solidFill>
                <a:latin typeface="Calibri"/>
                <a:ea typeface="微软雅黑"/>
              </a:rPr>
              <a:t>still </a:t>
            </a:r>
            <a:r>
              <a:rPr lang="en-US" dirty="0">
                <a:solidFill>
                  <a:srgbClr val="0000FF"/>
                </a:solidFill>
                <a:latin typeface="Calibri"/>
                <a:ea typeface="微软雅黑"/>
              </a:rPr>
              <a:t>under development, but a preview of example “EPA Region 4” tables can be provided</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Tree>
    <p:extLst>
      <p:ext uri="{BB962C8B-B14F-4D97-AF65-F5344CB8AC3E}">
        <p14:creationId xmlns:p14="http://schemas.microsoft.com/office/powerpoint/2010/main" val="2591597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828CFF-9D4F-4070-980B-34E23D43A0B5}"/>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Data Search &amp; Filter</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E6DFCC-9882-4512-B9D3-6F2248E53C4B}"/>
              </a:ext>
            </a:extLst>
          </p:cNvPr>
          <p:cNvPicPr>
            <a:picLocks noChangeAspect="1"/>
          </p:cNvPicPr>
          <p:nvPr/>
        </p:nvPicPr>
        <p:blipFill>
          <a:blip r:embed="rId2"/>
          <a:stretch>
            <a:fillRect/>
          </a:stretch>
        </p:blipFill>
        <p:spPr>
          <a:xfrm>
            <a:off x="22860" y="977001"/>
            <a:ext cx="9144000" cy="5776452"/>
          </a:xfrm>
          <a:prstGeom prst="rect">
            <a:avLst/>
          </a:prstGeom>
        </p:spPr>
      </p:pic>
      <p:sp>
        <p:nvSpPr>
          <p:cNvPr id="8" name="Rectangle 12">
            <a:extLst>
              <a:ext uri="{FF2B5EF4-FFF2-40B4-BE49-F238E27FC236}">
                <a16:creationId xmlns:a16="http://schemas.microsoft.com/office/drawing/2014/main" id="{A3EFBB79-9DC9-492A-AD11-C0A54AC2C1A6}"/>
              </a:ext>
            </a:extLst>
          </p:cNvPr>
          <p:cNvSpPr/>
          <p:nvPr/>
        </p:nvSpPr>
        <p:spPr>
          <a:xfrm>
            <a:off x="8842248" y="2275328"/>
            <a:ext cx="228599" cy="458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EF121333-D16B-4DC9-997C-450EEBA02D0F}"/>
              </a:ext>
            </a:extLst>
          </p:cNvPr>
          <p:cNvSpPr/>
          <p:nvPr/>
        </p:nvSpPr>
        <p:spPr>
          <a:xfrm>
            <a:off x="5264427" y="909134"/>
            <a:ext cx="3227459" cy="601827"/>
          </a:xfrm>
          <a:prstGeom prst="wedgeRoundRectCallout">
            <a:avLst>
              <a:gd name="adj1" fmla="val 64063"/>
              <a:gd name="adj2" fmla="val 18177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 to add filters; Click “x” to remove current filter; </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4EB4FF7F-0613-4EA4-8A6C-42C17A9E9CF1}"/>
              </a:ext>
            </a:extLst>
          </p:cNvPr>
          <p:cNvSpPr/>
          <p:nvPr/>
        </p:nvSpPr>
        <p:spPr>
          <a:xfrm>
            <a:off x="5494789" y="5349255"/>
            <a:ext cx="3576058" cy="531744"/>
          </a:xfrm>
          <a:prstGeom prst="wedgeRoundRectCallout">
            <a:avLst>
              <a:gd name="adj1" fmla="val 36174"/>
              <a:gd name="adj2" fmla="val 12025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0000FF"/>
                </a:solidFill>
                <a:latin typeface="Calibri"/>
                <a:ea typeface="微软雅黑"/>
              </a:rPr>
              <a:t>Click “Output data…” to output current page records or all records</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2" name="Speech Bubble: Rectangle with Corners Rounded 4">
            <a:extLst>
              <a:ext uri="{FF2B5EF4-FFF2-40B4-BE49-F238E27FC236}">
                <a16:creationId xmlns:a16="http://schemas.microsoft.com/office/drawing/2014/main" id="{8D96B83B-0424-43A3-85FD-35553D2D6014}"/>
              </a:ext>
            </a:extLst>
          </p:cNvPr>
          <p:cNvSpPr/>
          <p:nvPr/>
        </p:nvSpPr>
        <p:spPr>
          <a:xfrm>
            <a:off x="2718033" y="5407978"/>
            <a:ext cx="2680743" cy="531744"/>
          </a:xfrm>
          <a:prstGeom prst="wedgeRoundRectCallout">
            <a:avLst>
              <a:gd name="adj1" fmla="val 61209"/>
              <a:gd name="adj2" fmla="val 11709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Show specified records per page.</a:t>
            </a:r>
          </a:p>
        </p:txBody>
      </p:sp>
      <p:sp>
        <p:nvSpPr>
          <p:cNvPr id="9" name="Rectangle 12">
            <a:extLst>
              <a:ext uri="{FF2B5EF4-FFF2-40B4-BE49-F238E27FC236}">
                <a16:creationId xmlns:a16="http://schemas.microsoft.com/office/drawing/2014/main" id="{92A9077F-FB4C-4342-BE6A-CDD59D1378E2}"/>
              </a:ext>
            </a:extLst>
          </p:cNvPr>
          <p:cNvSpPr/>
          <p:nvPr/>
        </p:nvSpPr>
        <p:spPr>
          <a:xfrm flipH="1">
            <a:off x="4626863" y="1679319"/>
            <a:ext cx="922789" cy="3323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1828974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6FD34-0370-44A4-BA7A-019977F172C9}"/>
              </a:ext>
            </a:extLst>
          </p:cNvPr>
          <p:cNvPicPr>
            <a:picLocks noChangeAspect="1"/>
          </p:cNvPicPr>
          <p:nvPr/>
        </p:nvPicPr>
        <p:blipFill>
          <a:blip r:embed="rId3"/>
          <a:stretch>
            <a:fillRect/>
          </a:stretch>
        </p:blipFill>
        <p:spPr>
          <a:xfrm>
            <a:off x="-22818" y="1213951"/>
            <a:ext cx="9144000" cy="5445138"/>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Main Page </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9544"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27</a:t>
            </a:fld>
            <a:endParaRPr lang="en-US" dirty="0">
              <a:solidFill>
                <a:prstClr val="black">
                  <a:tint val="75000"/>
                </a:prstClr>
              </a:solidFill>
              <a:latin typeface="Arial"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10654" y="1821221"/>
            <a:ext cx="1198118" cy="8480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923544" y="1172409"/>
            <a:ext cx="2007108" cy="476689"/>
          </a:xfrm>
          <a:prstGeom prst="wedgeRoundRectCallout">
            <a:avLst>
              <a:gd name="adj1" fmla="val -52168"/>
              <a:gd name="adj2" fmla="val 989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Region</a:t>
            </a:r>
            <a:r>
              <a:rPr lang="en-US" dirty="0">
                <a:solidFill>
                  <a:srgbClr val="0000FF"/>
                </a:solidFill>
                <a:latin typeface="Calibri"/>
                <a:ea typeface="微软雅黑"/>
              </a:rPr>
              <a:t>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7" name="Rectangle 12">
            <a:extLst>
              <a:ext uri="{FF2B5EF4-FFF2-40B4-BE49-F238E27FC236}">
                <a16:creationId xmlns:a16="http://schemas.microsoft.com/office/drawing/2014/main" id="{E67B2E30-5947-45BA-9C2C-1C09D2CAD4A7}"/>
              </a:ext>
            </a:extLst>
          </p:cNvPr>
          <p:cNvSpPr/>
          <p:nvPr/>
        </p:nvSpPr>
        <p:spPr>
          <a:xfrm>
            <a:off x="1225549" y="1821222"/>
            <a:ext cx="7676405" cy="82979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8" name="Speech Bubble: Rectangle with Corners Rounded 4">
            <a:extLst>
              <a:ext uri="{FF2B5EF4-FFF2-40B4-BE49-F238E27FC236}">
                <a16:creationId xmlns:a16="http://schemas.microsoft.com/office/drawing/2014/main" id="{4A2766B1-C3F9-48DF-AC20-1B40AB567B20}"/>
              </a:ext>
            </a:extLst>
          </p:cNvPr>
          <p:cNvSpPr/>
          <p:nvPr/>
        </p:nvSpPr>
        <p:spPr>
          <a:xfrm>
            <a:off x="3991356" y="1210922"/>
            <a:ext cx="2007108" cy="570229"/>
          </a:xfrm>
          <a:prstGeom prst="wedgeRoundRectCallout">
            <a:avLst>
              <a:gd name="adj1" fmla="val -95364"/>
              <a:gd name="adj2" fmla="val 55912"/>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a:t>
            </a:r>
            <a:r>
              <a:rPr lang="en-US" dirty="0">
                <a:solidFill>
                  <a:srgbClr val="0000FF"/>
                </a:solidFill>
                <a:latin typeface="Calibri"/>
                <a:ea typeface="微软雅黑"/>
              </a:rPr>
              <a:t> qualifier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9" name="Rectangle 12">
            <a:extLst>
              <a:ext uri="{FF2B5EF4-FFF2-40B4-BE49-F238E27FC236}">
                <a16:creationId xmlns:a16="http://schemas.microsoft.com/office/drawing/2014/main" id="{8893309B-F570-4EDB-9689-3B6DF87F3C01}"/>
              </a:ext>
            </a:extLst>
          </p:cNvPr>
          <p:cNvSpPr/>
          <p:nvPr/>
        </p:nvSpPr>
        <p:spPr>
          <a:xfrm>
            <a:off x="27432" y="3072571"/>
            <a:ext cx="1329420" cy="20278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1307592" y="4086497"/>
            <a:ext cx="1714500" cy="542524"/>
          </a:xfrm>
          <a:prstGeom prst="wedgeRoundRectCallout">
            <a:avLst>
              <a:gd name="adj1" fmla="val -55813"/>
              <a:gd name="adj2" fmla="val -1078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rPr>
              <a:t>Map Overlaying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79B3B062-4B0E-422E-9E1C-60DB37D38515}"/>
              </a:ext>
            </a:extLst>
          </p:cNvPr>
          <p:cNvSpPr/>
          <p:nvPr/>
        </p:nvSpPr>
        <p:spPr>
          <a:xfrm>
            <a:off x="7031245" y="4086497"/>
            <a:ext cx="1862328" cy="613633"/>
          </a:xfrm>
          <a:prstGeom prst="wedgeRoundRectCallout">
            <a:avLst>
              <a:gd name="adj1" fmla="val 45271"/>
              <a:gd name="adj2" fmla="val 1296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Detachable “Attribute Table”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5" name="Rectangle 12">
            <a:extLst>
              <a:ext uri="{FF2B5EF4-FFF2-40B4-BE49-F238E27FC236}">
                <a16:creationId xmlns:a16="http://schemas.microsoft.com/office/drawing/2014/main" id="{852C7E73-C1B5-467B-935D-1372EBC357F6}"/>
              </a:ext>
            </a:extLst>
          </p:cNvPr>
          <p:cNvSpPr/>
          <p:nvPr/>
        </p:nvSpPr>
        <p:spPr>
          <a:xfrm>
            <a:off x="10654" y="5201807"/>
            <a:ext cx="9052560" cy="128930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微软雅黑"/>
                <a:cs typeface="+mn-cs"/>
              </a:rPr>
              <a:t>11111111</a:t>
            </a:r>
          </a:p>
        </p:txBody>
      </p:sp>
      <p:sp>
        <p:nvSpPr>
          <p:cNvPr id="16" name="Rectangle 12">
            <a:extLst>
              <a:ext uri="{FF2B5EF4-FFF2-40B4-BE49-F238E27FC236}">
                <a16:creationId xmlns:a16="http://schemas.microsoft.com/office/drawing/2014/main" id="{D4554883-F5D7-4308-A0EB-4D0240CAC6E8}"/>
              </a:ext>
            </a:extLst>
          </p:cNvPr>
          <p:cNvSpPr/>
          <p:nvPr/>
        </p:nvSpPr>
        <p:spPr>
          <a:xfrm>
            <a:off x="7887733" y="1626684"/>
            <a:ext cx="1005840" cy="196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7" name="Speech Bubble: Rectangle with Corners Rounded 4">
            <a:extLst>
              <a:ext uri="{FF2B5EF4-FFF2-40B4-BE49-F238E27FC236}">
                <a16:creationId xmlns:a16="http://schemas.microsoft.com/office/drawing/2014/main" id="{6F1524E9-FEE8-4383-90DA-A6DE7A6F5A00}"/>
              </a:ext>
            </a:extLst>
          </p:cNvPr>
          <p:cNvSpPr/>
          <p:nvPr/>
        </p:nvSpPr>
        <p:spPr>
          <a:xfrm>
            <a:off x="7019544" y="2410653"/>
            <a:ext cx="1947672" cy="731970"/>
          </a:xfrm>
          <a:prstGeom prst="wedgeRoundRectCallout">
            <a:avLst>
              <a:gd name="adj1" fmla="val 27863"/>
              <a:gd name="adj2" fmla="val -11844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Configuration</a:t>
            </a:r>
          </a:p>
        </p:txBody>
      </p:sp>
    </p:spTree>
    <p:extLst>
      <p:ext uri="{BB962C8B-B14F-4D97-AF65-F5344CB8AC3E}">
        <p14:creationId xmlns:p14="http://schemas.microsoft.com/office/powerpoint/2010/main" val="286568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animBg="1"/>
      <p:bldP spid="7" grpId="0" animBg="1"/>
      <p:bldP spid="8" grpId="0" animBg="1"/>
      <p:bldP spid="9" grpId="0" animBg="1"/>
      <p:bldP spid="11" grpId="0" animBg="1"/>
      <p:bldP spid="14" grpId="0" animBg="1"/>
      <p:bldP spid="15"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737F82-4F1D-4ADC-AC25-D830E26CC4F0}"/>
              </a:ext>
            </a:extLst>
          </p:cNvPr>
          <p:cNvPicPr>
            <a:picLocks noChangeAspect="1"/>
          </p:cNvPicPr>
          <p:nvPr/>
        </p:nvPicPr>
        <p:blipFill>
          <a:blip r:embed="rId3"/>
          <a:stretch>
            <a:fillRect/>
          </a:stretch>
        </p:blipFill>
        <p:spPr>
          <a:xfrm>
            <a:off x="9144" y="810040"/>
            <a:ext cx="9121139" cy="6172200"/>
          </a:xfrm>
          <a:prstGeom prst="rect">
            <a:avLst/>
          </a:prstGeom>
        </p:spPr>
      </p:pic>
      <p:pic>
        <p:nvPicPr>
          <p:cNvPr id="5" name="图片 4">
            <a:extLst>
              <a:ext uri="{FF2B5EF4-FFF2-40B4-BE49-F238E27FC236}">
                <a16:creationId xmlns:a16="http://schemas.microsoft.com/office/drawing/2014/main" id="{ECDABD07-487C-4930-898A-FD0B32D0CDFB}"/>
              </a:ext>
            </a:extLst>
          </p:cNvPr>
          <p:cNvPicPr>
            <a:picLocks noChangeAspect="1"/>
          </p:cNvPicPr>
          <p:nvPr/>
        </p:nvPicPr>
        <p:blipFill>
          <a:blip r:embed="rId4"/>
          <a:stretch>
            <a:fillRect/>
          </a:stretch>
        </p:blipFill>
        <p:spPr>
          <a:xfrm>
            <a:off x="0" y="810041"/>
            <a:ext cx="9144000" cy="6172200"/>
          </a:xfrm>
          <a:prstGeom prst="rect">
            <a:avLst/>
          </a:prstGeom>
        </p:spPr>
      </p:pic>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01256" y="626491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28</a:t>
            </a:fld>
            <a:endParaRPr lang="en-US" dirty="0">
              <a:solidFill>
                <a:prstClr val="black">
                  <a:tint val="75000"/>
                </a:prstClr>
              </a:solidFill>
              <a:latin typeface="Arial"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13716" y="1074275"/>
            <a:ext cx="1481328" cy="2328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2377440" y="810040"/>
            <a:ext cx="3666744" cy="538425"/>
          </a:xfrm>
          <a:prstGeom prst="wedgeRoundRectCallout">
            <a:avLst>
              <a:gd name="adj1" fmla="val -72611"/>
              <a:gd name="adj2" fmla="val 3155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Filter” allows to select “qualifiers” for query </a:t>
            </a: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18872" y="2"/>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Configure Data Query</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4" name="Rectangle 12">
            <a:extLst>
              <a:ext uri="{FF2B5EF4-FFF2-40B4-BE49-F238E27FC236}">
                <a16:creationId xmlns:a16="http://schemas.microsoft.com/office/drawing/2014/main" id="{C29C0976-E8F4-400C-9082-379FCC9A1A8D}"/>
              </a:ext>
            </a:extLst>
          </p:cNvPr>
          <p:cNvSpPr/>
          <p:nvPr/>
        </p:nvSpPr>
        <p:spPr>
          <a:xfrm>
            <a:off x="13716" y="4168679"/>
            <a:ext cx="1732788" cy="2328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5" name="Speech Bubble: Rectangle with Corners Rounded 4">
            <a:extLst>
              <a:ext uri="{FF2B5EF4-FFF2-40B4-BE49-F238E27FC236}">
                <a16:creationId xmlns:a16="http://schemas.microsoft.com/office/drawing/2014/main" id="{9168FB93-947A-4E55-ABEC-C1165AFE3549}"/>
              </a:ext>
            </a:extLst>
          </p:cNvPr>
          <p:cNvSpPr/>
          <p:nvPr/>
        </p:nvSpPr>
        <p:spPr>
          <a:xfrm>
            <a:off x="4082796" y="5437096"/>
            <a:ext cx="3909060" cy="827814"/>
          </a:xfrm>
          <a:prstGeom prst="wedgeRoundRectCallout">
            <a:avLst>
              <a:gd name="adj1" fmla="val -108343"/>
              <a:gd name="adj2" fmla="val -1853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Preview” displays the selected “qualifiers” at the same time</a:t>
            </a:r>
          </a:p>
        </p:txBody>
      </p:sp>
    </p:spTree>
    <p:extLst>
      <p:ext uri="{BB962C8B-B14F-4D97-AF65-F5344CB8AC3E}">
        <p14:creationId xmlns:p14="http://schemas.microsoft.com/office/powerpoint/2010/main" val="765063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250691-8B7E-45CF-8851-38CD01DF8595}"/>
              </a:ext>
            </a:extLst>
          </p:cNvPr>
          <p:cNvPicPr>
            <a:picLocks noChangeAspect="1"/>
          </p:cNvPicPr>
          <p:nvPr/>
        </p:nvPicPr>
        <p:blipFill>
          <a:blip r:embed="rId3"/>
          <a:stretch>
            <a:fillRect/>
          </a:stretch>
        </p:blipFill>
        <p:spPr>
          <a:xfrm>
            <a:off x="0" y="879492"/>
            <a:ext cx="9144000" cy="5989318"/>
          </a:xfrm>
          <a:prstGeom prst="rect">
            <a:avLst/>
          </a:prstGeom>
        </p:spPr>
      </p:pic>
      <p:pic>
        <p:nvPicPr>
          <p:cNvPr id="5" name="Picture 4">
            <a:extLst>
              <a:ext uri="{FF2B5EF4-FFF2-40B4-BE49-F238E27FC236}">
                <a16:creationId xmlns:a16="http://schemas.microsoft.com/office/drawing/2014/main" id="{115A1C45-A5C9-4CD9-B4EE-D5B8A39B9241}"/>
              </a:ext>
            </a:extLst>
          </p:cNvPr>
          <p:cNvPicPr>
            <a:picLocks noChangeAspect="1"/>
          </p:cNvPicPr>
          <p:nvPr/>
        </p:nvPicPr>
        <p:blipFill>
          <a:blip r:embed="rId4"/>
          <a:stretch>
            <a:fillRect/>
          </a:stretch>
        </p:blipFill>
        <p:spPr>
          <a:xfrm>
            <a:off x="9144" y="879492"/>
            <a:ext cx="9144000" cy="5989318"/>
          </a:xfrm>
          <a:prstGeom prst="rect">
            <a:avLst/>
          </a:prstGeom>
        </p:spPr>
      </p:pic>
      <p:pic>
        <p:nvPicPr>
          <p:cNvPr id="6" name="Picture 5">
            <a:extLst>
              <a:ext uri="{FF2B5EF4-FFF2-40B4-BE49-F238E27FC236}">
                <a16:creationId xmlns:a16="http://schemas.microsoft.com/office/drawing/2014/main" id="{B1A43D16-0B77-4B9F-AF1E-BA7D32138572}"/>
              </a:ext>
            </a:extLst>
          </p:cNvPr>
          <p:cNvPicPr>
            <a:picLocks noChangeAspect="1"/>
          </p:cNvPicPr>
          <p:nvPr/>
        </p:nvPicPr>
        <p:blipFill>
          <a:blip r:embed="rId5"/>
          <a:stretch>
            <a:fillRect/>
          </a:stretch>
        </p:blipFill>
        <p:spPr>
          <a:xfrm>
            <a:off x="-9144" y="879492"/>
            <a:ext cx="9144000" cy="5978506"/>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Overlaying Map </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9544"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29</a:t>
            </a:fld>
            <a:endParaRPr lang="en-US" dirty="0">
              <a:solidFill>
                <a:prstClr val="black">
                  <a:tint val="75000"/>
                </a:prstClr>
              </a:solidFill>
              <a:latin typeface="Arial" pitchFamily="34" charset="0"/>
            </a:endParaRPr>
          </a:p>
        </p:txBody>
      </p:sp>
      <p:pic>
        <p:nvPicPr>
          <p:cNvPr id="7" name="图片 6">
            <a:extLst>
              <a:ext uri="{FF2B5EF4-FFF2-40B4-BE49-F238E27FC236}">
                <a16:creationId xmlns:a16="http://schemas.microsoft.com/office/drawing/2014/main" id="{6DE377D9-48E7-4A7E-88F8-D254C4237FE0}"/>
              </a:ext>
            </a:extLst>
          </p:cNvPr>
          <p:cNvPicPr>
            <a:picLocks noChangeAspect="1"/>
          </p:cNvPicPr>
          <p:nvPr/>
        </p:nvPicPr>
        <p:blipFill>
          <a:blip r:embed="rId6"/>
          <a:stretch>
            <a:fillRect/>
          </a:stretch>
        </p:blipFill>
        <p:spPr>
          <a:xfrm>
            <a:off x="-9144" y="772182"/>
            <a:ext cx="9144000" cy="6125714"/>
          </a:xfrm>
          <a:prstGeom prst="rect">
            <a:avLst/>
          </a:prstGeom>
        </p:spPr>
      </p:pic>
      <p:sp>
        <p:nvSpPr>
          <p:cNvPr id="9" name="Rectangle 12">
            <a:extLst>
              <a:ext uri="{FF2B5EF4-FFF2-40B4-BE49-F238E27FC236}">
                <a16:creationId xmlns:a16="http://schemas.microsoft.com/office/drawing/2014/main" id="{8893309B-F570-4EDB-9689-3B6DF87F3C01}"/>
              </a:ext>
            </a:extLst>
          </p:cNvPr>
          <p:cNvSpPr/>
          <p:nvPr/>
        </p:nvSpPr>
        <p:spPr>
          <a:xfrm>
            <a:off x="118872" y="3140915"/>
            <a:ext cx="1298448" cy="2926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1408176" y="3658658"/>
            <a:ext cx="1714500" cy="542524"/>
          </a:xfrm>
          <a:prstGeom prst="wedgeRoundRectCallout">
            <a:avLst>
              <a:gd name="adj1" fmla="val -55813"/>
              <a:gd name="adj2" fmla="val -1078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rPr>
              <a:t>Overlaying Map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Tree>
    <p:extLst>
      <p:ext uri="{BB962C8B-B14F-4D97-AF65-F5344CB8AC3E}">
        <p14:creationId xmlns:p14="http://schemas.microsoft.com/office/powerpoint/2010/main" val="238561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84B3-FC7B-4C20-A8F0-65D89D62ECE1}"/>
              </a:ext>
            </a:extLst>
          </p:cNvPr>
          <p:cNvSpPr>
            <a:spLocks noGrp="1"/>
          </p:cNvSpPr>
          <p:nvPr>
            <p:ph type="title"/>
          </p:nvPr>
        </p:nvSpPr>
        <p:spPr/>
        <p:txBody>
          <a:bodyPr/>
          <a:lstStyle/>
          <a:p>
            <a:r>
              <a:rPr lang="en-US" dirty="0">
                <a:solidFill>
                  <a:srgbClr val="FFFF00"/>
                </a:solidFill>
              </a:rPr>
              <a:t>Expected Use of NEXUS Tool</a:t>
            </a:r>
          </a:p>
        </p:txBody>
      </p:sp>
      <p:sp>
        <p:nvSpPr>
          <p:cNvPr id="3" name="Content Placeholder 2">
            <a:extLst>
              <a:ext uri="{FF2B5EF4-FFF2-40B4-BE49-F238E27FC236}">
                <a16:creationId xmlns:a16="http://schemas.microsoft.com/office/drawing/2014/main" id="{619A2CC8-F501-4BCD-8C40-3B0CF850938A}"/>
              </a:ext>
            </a:extLst>
          </p:cNvPr>
          <p:cNvSpPr>
            <a:spLocks noGrp="1"/>
          </p:cNvSpPr>
          <p:nvPr>
            <p:ph idx="1"/>
          </p:nvPr>
        </p:nvSpPr>
        <p:spPr>
          <a:xfrm>
            <a:off x="297180" y="880143"/>
            <a:ext cx="8549640" cy="5860697"/>
          </a:xfrm>
        </p:spPr>
        <p:txBody>
          <a:bodyPr/>
          <a:lstStyle/>
          <a:p>
            <a:r>
              <a:rPr lang="en-US" sz="2400" dirty="0">
                <a:solidFill>
                  <a:srgbClr val="0000FF"/>
                </a:solidFill>
                <a:latin typeface="Arial" panose="020B0604020202020204" pitchFamily="34" charset="0"/>
                <a:cs typeface="Arial" panose="020B0604020202020204" pitchFamily="34" charset="0"/>
              </a:rPr>
              <a:t>The NEXUS tool will allow users to do the following:</a:t>
            </a:r>
          </a:p>
          <a:p>
            <a:pPr lvl="1"/>
            <a:r>
              <a:rPr lang="en-US" sz="2000" u="sng" dirty="0">
                <a:solidFill>
                  <a:srgbClr val="FF0000"/>
                </a:solidFill>
                <a:latin typeface="Arial" panose="020B0604020202020204" pitchFamily="34" charset="0"/>
                <a:cs typeface="Arial" panose="020B0604020202020204" pitchFamily="34" charset="0"/>
              </a:rPr>
              <a:t>National screening for areas with MP issues:</a:t>
            </a:r>
            <a:r>
              <a:rPr lang="en-US" sz="2000" dirty="0">
                <a:solidFill>
                  <a:srgbClr val="FF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Phase 1 development will provide ability to quickly screen areas across nation that have combination of high air quality and/or risk levels for O3, PM2.5 and air toxics.</a:t>
            </a:r>
          </a:p>
          <a:p>
            <a:pPr lvl="1"/>
            <a:r>
              <a:rPr lang="en-US" sz="2000" u="sng" dirty="0">
                <a:solidFill>
                  <a:srgbClr val="FF0000"/>
                </a:solidFill>
                <a:latin typeface="Arial" panose="020B0604020202020204" pitchFamily="34" charset="0"/>
                <a:cs typeface="Arial" panose="020B0604020202020204" pitchFamily="34" charset="0"/>
              </a:rPr>
              <a:t>Area screening to understand nature of MP problem:</a:t>
            </a:r>
            <a:r>
              <a:rPr lang="en-US" sz="2000" dirty="0">
                <a:solidFill>
                  <a:srgbClr val="FF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Phase 2 development will provide ability to ‘dial-into’ specific areas to determine extent to which common emissions sources are causing the MP issues.</a:t>
            </a:r>
          </a:p>
          <a:p>
            <a:pPr>
              <a:lnSpc>
                <a:spcPct val="120000"/>
              </a:lnSpc>
              <a:spcBef>
                <a:spcPts val="600"/>
              </a:spcBef>
              <a:spcAft>
                <a:spcPts val="600"/>
              </a:spcAft>
            </a:pPr>
            <a:r>
              <a:rPr lang="en-US" sz="2000" dirty="0">
                <a:solidFill>
                  <a:srgbClr val="0000FF"/>
                </a:solidFill>
                <a:latin typeface="Arial" panose="020B0604020202020204" pitchFamily="34" charset="0"/>
                <a:cs typeface="Arial" panose="020B0604020202020204" pitchFamily="34" charset="0"/>
              </a:rPr>
              <a:t>OAQPS expects to use this tool to engage with Regions and identify areas that would potentially benefit most from MP approaches to reduce emissions (including current NAs and Advance areas).</a:t>
            </a:r>
          </a:p>
          <a:p>
            <a:pPr>
              <a:lnSpc>
                <a:spcPct val="120000"/>
              </a:lnSpc>
              <a:spcBef>
                <a:spcPts val="600"/>
              </a:spcBef>
              <a:spcAft>
                <a:spcPts val="600"/>
              </a:spcAft>
            </a:pPr>
            <a:r>
              <a:rPr lang="en-US" sz="2000" dirty="0">
                <a:solidFill>
                  <a:srgbClr val="0000FF"/>
                </a:solidFill>
                <a:latin typeface="Arial" panose="020B0604020202020204" pitchFamily="34" charset="0"/>
                <a:cs typeface="Arial" panose="020B0604020202020204" pitchFamily="34" charset="0"/>
              </a:rPr>
              <a:t>The NEXUS tool will essentially provide a ‘conceptual model’ of MP issues within an area to facilitate engagement with state/local/tribal agencies and community stakeholder groups.</a:t>
            </a:r>
          </a:p>
        </p:txBody>
      </p:sp>
      <p:sp>
        <p:nvSpPr>
          <p:cNvPr id="4" name="Slide Number Placeholder 3">
            <a:extLst>
              <a:ext uri="{FF2B5EF4-FFF2-40B4-BE49-F238E27FC236}">
                <a16:creationId xmlns:a16="http://schemas.microsoft.com/office/drawing/2014/main" id="{2AE849EF-E96F-4B13-AA12-28B537A25EB4}"/>
              </a:ext>
            </a:extLst>
          </p:cNvPr>
          <p:cNvSpPr txBox="1">
            <a:spLocks/>
          </p:cNvSpPr>
          <p:nvPr/>
        </p:nvSpPr>
        <p:spPr>
          <a:xfrm>
            <a:off x="6836664"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60383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9A244A-0B8B-48AD-AAB5-83E53416BFB3}"/>
              </a:ext>
            </a:extLst>
          </p:cNvPr>
          <p:cNvPicPr>
            <a:picLocks noChangeAspect="1"/>
          </p:cNvPicPr>
          <p:nvPr/>
        </p:nvPicPr>
        <p:blipFill>
          <a:blip r:embed="rId3"/>
          <a:stretch>
            <a:fillRect/>
          </a:stretch>
        </p:blipFill>
        <p:spPr>
          <a:xfrm>
            <a:off x="22860" y="876835"/>
            <a:ext cx="9102852" cy="6265581"/>
          </a:xfrm>
          <a:prstGeom prst="rect">
            <a:avLst/>
          </a:prstGeom>
        </p:spPr>
      </p:pic>
      <p:pic>
        <p:nvPicPr>
          <p:cNvPr id="2" name="Picture 1">
            <a:extLst>
              <a:ext uri="{FF2B5EF4-FFF2-40B4-BE49-F238E27FC236}">
                <a16:creationId xmlns:a16="http://schemas.microsoft.com/office/drawing/2014/main" id="{AF56CC0F-3F61-4461-9C8C-49B4441127E8}"/>
              </a:ext>
            </a:extLst>
          </p:cNvPr>
          <p:cNvPicPr>
            <a:picLocks noChangeAspect="1"/>
          </p:cNvPicPr>
          <p:nvPr/>
        </p:nvPicPr>
        <p:blipFill>
          <a:blip r:embed="rId4"/>
          <a:stretch>
            <a:fillRect/>
          </a:stretch>
        </p:blipFill>
        <p:spPr>
          <a:xfrm>
            <a:off x="150876" y="1231804"/>
            <a:ext cx="6748272" cy="5092170"/>
          </a:xfrm>
          <a:prstGeom prst="rect">
            <a:avLst/>
          </a:prstGeom>
        </p:spPr>
      </p:pic>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30</a:t>
            </a:fld>
            <a:endParaRPr lang="en-US" dirty="0">
              <a:solidFill>
                <a:prstClr val="black">
                  <a:tint val="75000"/>
                </a:prstClr>
              </a:solidFill>
              <a:latin typeface="Arial" pitchFamily="34" charset="0"/>
            </a:endParaRP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7" name="Speech Bubble: Rectangle with Corners Rounded 4">
            <a:extLst>
              <a:ext uri="{FF2B5EF4-FFF2-40B4-BE49-F238E27FC236}">
                <a16:creationId xmlns:a16="http://schemas.microsoft.com/office/drawing/2014/main" id="{3087BF91-BFB7-4431-BDB1-31655300EBF6}"/>
              </a:ext>
            </a:extLst>
          </p:cNvPr>
          <p:cNvSpPr/>
          <p:nvPr/>
        </p:nvSpPr>
        <p:spPr>
          <a:xfrm>
            <a:off x="7027164" y="4590288"/>
            <a:ext cx="1965960" cy="614783"/>
          </a:xfrm>
          <a:prstGeom prst="wedgeRoundRectCallout">
            <a:avLst>
              <a:gd name="adj1" fmla="val 36557"/>
              <a:gd name="adj2" fmla="val 1292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Detachable “Attribute Table”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8" name="Rectangle 12">
            <a:extLst>
              <a:ext uri="{FF2B5EF4-FFF2-40B4-BE49-F238E27FC236}">
                <a16:creationId xmlns:a16="http://schemas.microsoft.com/office/drawing/2014/main" id="{19E72EA2-04AA-47F5-807B-E14AB2D938A5}"/>
              </a:ext>
            </a:extLst>
          </p:cNvPr>
          <p:cNvSpPr/>
          <p:nvPr/>
        </p:nvSpPr>
        <p:spPr>
          <a:xfrm>
            <a:off x="8709660" y="5733565"/>
            <a:ext cx="283464"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3963924" y="960422"/>
            <a:ext cx="2944368" cy="629645"/>
          </a:xfrm>
          <a:prstGeom prst="wedgeRoundRectCallout">
            <a:avLst>
              <a:gd name="adj1" fmla="val -73778"/>
              <a:gd name="adj2" fmla="val 5251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Filter/link/export functions (to be completed)</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160020" y="1408176"/>
            <a:ext cx="3090672" cy="4206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269280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400"/>
                            </p:stCondLst>
                            <p:childTnLst>
                              <p:par>
                                <p:cTn id="16" presetID="1"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055A89-FE12-45BE-BA7D-096B73B44868}"/>
              </a:ext>
            </a:extLst>
          </p:cNvPr>
          <p:cNvPicPr>
            <a:picLocks noChangeAspect="1"/>
          </p:cNvPicPr>
          <p:nvPr/>
        </p:nvPicPr>
        <p:blipFill>
          <a:blip r:embed="rId3"/>
          <a:stretch>
            <a:fillRect/>
          </a:stretch>
        </p:blipFill>
        <p:spPr>
          <a:xfrm>
            <a:off x="22860" y="863475"/>
            <a:ext cx="9144000" cy="5858000"/>
          </a:xfrm>
          <a:prstGeom prst="rect">
            <a:avLst/>
          </a:prstGeom>
        </p:spPr>
      </p:pic>
      <p:pic>
        <p:nvPicPr>
          <p:cNvPr id="6" name="图片 5">
            <a:extLst>
              <a:ext uri="{FF2B5EF4-FFF2-40B4-BE49-F238E27FC236}">
                <a16:creationId xmlns:a16="http://schemas.microsoft.com/office/drawing/2014/main" id="{654A814C-427D-4751-B485-CC001CE8608E}"/>
              </a:ext>
            </a:extLst>
          </p:cNvPr>
          <p:cNvPicPr>
            <a:picLocks noChangeAspect="1"/>
          </p:cNvPicPr>
          <p:nvPr/>
        </p:nvPicPr>
        <p:blipFill>
          <a:blip r:embed="rId4"/>
          <a:stretch>
            <a:fillRect/>
          </a:stretch>
        </p:blipFill>
        <p:spPr>
          <a:xfrm>
            <a:off x="22860" y="772718"/>
            <a:ext cx="9144000" cy="6085282"/>
          </a:xfrm>
          <a:prstGeom prst="rect">
            <a:avLst/>
          </a:prstGeom>
        </p:spPr>
      </p:pic>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31</a:t>
            </a:fld>
            <a:endParaRPr lang="en-US" dirty="0">
              <a:solidFill>
                <a:prstClr val="black">
                  <a:tint val="75000"/>
                </a:prstClr>
              </a:solidFill>
              <a:latin typeface="Arial" pitchFamily="34" charset="0"/>
            </a:endParaRP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2761488" y="4295158"/>
            <a:ext cx="2235708" cy="843520"/>
          </a:xfrm>
          <a:prstGeom prst="wedgeRoundRectCallout">
            <a:avLst>
              <a:gd name="adj1" fmla="val 22002"/>
              <a:gd name="adj2" fmla="val -12052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a “record” to link and display its location &amp; info.</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22860" y="3429000"/>
            <a:ext cx="5134356" cy="1283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14" name="Straight Arrow Connector 13">
            <a:extLst>
              <a:ext uri="{FF2B5EF4-FFF2-40B4-BE49-F238E27FC236}">
                <a16:creationId xmlns:a16="http://schemas.microsoft.com/office/drawing/2014/main" id="{8D030695-BF42-483B-BE8B-22D85CA05750}"/>
              </a:ext>
            </a:extLst>
          </p:cNvPr>
          <p:cNvCxnSpPr>
            <a:cxnSpLocks/>
          </p:cNvCxnSpPr>
          <p:nvPr/>
        </p:nvCxnSpPr>
        <p:spPr bwMode="auto">
          <a:xfrm>
            <a:off x="5161788" y="3619054"/>
            <a:ext cx="1103327" cy="119482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pic>
        <p:nvPicPr>
          <p:cNvPr id="22" name="Picture 21">
            <a:extLst>
              <a:ext uri="{FF2B5EF4-FFF2-40B4-BE49-F238E27FC236}">
                <a16:creationId xmlns:a16="http://schemas.microsoft.com/office/drawing/2014/main" id="{456FC9AA-11D3-4146-AA6D-BE9DACDC5D16}"/>
              </a:ext>
            </a:extLst>
          </p:cNvPr>
          <p:cNvPicPr>
            <a:picLocks noChangeAspect="1"/>
          </p:cNvPicPr>
          <p:nvPr/>
        </p:nvPicPr>
        <p:blipFill>
          <a:blip r:embed="rId5"/>
          <a:stretch>
            <a:fillRect/>
          </a:stretch>
        </p:blipFill>
        <p:spPr>
          <a:xfrm>
            <a:off x="7195431" y="2012067"/>
            <a:ext cx="1875417" cy="3909320"/>
          </a:xfrm>
          <a:prstGeom prst="rect">
            <a:avLst/>
          </a:prstGeom>
          <a:ln>
            <a:solidFill>
              <a:schemeClr val="tx1"/>
            </a:solidFill>
          </a:ln>
        </p:spPr>
      </p:pic>
    </p:spTree>
    <p:extLst>
      <p:ext uri="{BB962C8B-B14F-4D97-AF65-F5344CB8AC3E}">
        <p14:creationId xmlns:p14="http://schemas.microsoft.com/office/powerpoint/2010/main" val="401992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nodeType="withEffect">
                                  <p:stCondLst>
                                    <p:cond delay="20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EF72D5-1046-4B1A-A423-B340E49C44CD}"/>
              </a:ext>
            </a:extLst>
          </p:cNvPr>
          <p:cNvPicPr>
            <a:picLocks noChangeAspect="1"/>
          </p:cNvPicPr>
          <p:nvPr/>
        </p:nvPicPr>
        <p:blipFill>
          <a:blip r:embed="rId2"/>
          <a:stretch>
            <a:fillRect/>
          </a:stretch>
        </p:blipFill>
        <p:spPr>
          <a:xfrm>
            <a:off x="0" y="1081548"/>
            <a:ext cx="9144000" cy="5776452"/>
          </a:xfrm>
          <a:prstGeom prst="rect">
            <a:avLst/>
          </a:prstGeom>
        </p:spPr>
      </p:pic>
      <p:sp>
        <p:nvSpPr>
          <p:cNvPr id="6" name="Title 1">
            <a:extLst>
              <a:ext uri="{FF2B5EF4-FFF2-40B4-BE49-F238E27FC236}">
                <a16:creationId xmlns:a16="http://schemas.microsoft.com/office/drawing/2014/main" id="{EDEBF8DE-3AE9-4040-BFB2-D333C411E50C}"/>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Input Module: </a:t>
            </a:r>
            <a:r>
              <a:rPr lang="en-US" altLang="zh-CN" sz="3600" dirty="0">
                <a:solidFill>
                  <a:srgbClr val="FFFF00"/>
                </a:solidFill>
                <a:latin typeface="Arial" panose="020B0604020202020204" pitchFamily="34" charset="0"/>
                <a:cs typeface="Arial" panose="020B0604020202020204" pitchFamily="34" charset="0"/>
              </a:rPr>
              <a:t>Data Preview</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750A6244-B1D2-4914-BB62-45DE46356C44}"/>
              </a:ext>
            </a:extLst>
          </p:cNvPr>
          <p:cNvSpPr/>
          <p:nvPr/>
        </p:nvSpPr>
        <p:spPr>
          <a:xfrm>
            <a:off x="118872" y="991411"/>
            <a:ext cx="1965960" cy="614783"/>
          </a:xfrm>
          <a:prstGeom prst="wedgeRoundRectCallout">
            <a:avLst>
              <a:gd name="adj1" fmla="val 43811"/>
              <a:gd name="adj2" fmla="val 17290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to change input data file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8" name="Rectangle 12">
            <a:extLst>
              <a:ext uri="{FF2B5EF4-FFF2-40B4-BE49-F238E27FC236}">
                <a16:creationId xmlns:a16="http://schemas.microsoft.com/office/drawing/2014/main" id="{F5D23DB8-1760-49CA-A9F0-3BDDDDDCAF03}"/>
              </a:ext>
            </a:extLst>
          </p:cNvPr>
          <p:cNvSpPr/>
          <p:nvPr/>
        </p:nvSpPr>
        <p:spPr>
          <a:xfrm>
            <a:off x="2006856" y="2419914"/>
            <a:ext cx="283464"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9" name="Speech Bubble: Rectangle with Corners Rounded 4">
            <a:extLst>
              <a:ext uri="{FF2B5EF4-FFF2-40B4-BE49-F238E27FC236}">
                <a16:creationId xmlns:a16="http://schemas.microsoft.com/office/drawing/2014/main" id="{2CBEDAC2-CD23-42CC-AB39-CA99AD9FCC7E}"/>
              </a:ext>
            </a:extLst>
          </p:cNvPr>
          <p:cNvSpPr/>
          <p:nvPr/>
        </p:nvSpPr>
        <p:spPr>
          <a:xfrm>
            <a:off x="2331216" y="863236"/>
            <a:ext cx="1965960" cy="614783"/>
          </a:xfrm>
          <a:prstGeom prst="wedgeRoundRectCallout">
            <a:avLst>
              <a:gd name="adj1" fmla="val -45798"/>
              <a:gd name="adj2" fmla="val 19746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to view data</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0" name="Rectangle 12">
            <a:extLst>
              <a:ext uri="{FF2B5EF4-FFF2-40B4-BE49-F238E27FC236}">
                <a16:creationId xmlns:a16="http://schemas.microsoft.com/office/drawing/2014/main" id="{4ACFB376-DB24-43F0-9BD3-728D0723E38E}"/>
              </a:ext>
            </a:extLst>
          </p:cNvPr>
          <p:cNvSpPr/>
          <p:nvPr/>
        </p:nvSpPr>
        <p:spPr>
          <a:xfrm>
            <a:off x="2331216" y="2419914"/>
            <a:ext cx="202259"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62B94A99-5F6C-4851-B7F4-1737535EE86E}"/>
              </a:ext>
            </a:extLst>
          </p:cNvPr>
          <p:cNvSpPr/>
          <p:nvPr/>
        </p:nvSpPr>
        <p:spPr>
          <a:xfrm>
            <a:off x="726906" y="5469060"/>
            <a:ext cx="1965960" cy="614783"/>
          </a:xfrm>
          <a:prstGeom prst="wedgeRoundRectCallout">
            <a:avLst>
              <a:gd name="adj1" fmla="val 10528"/>
              <a:gd name="adj2" fmla="val 964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ea typeface="微软雅黑"/>
              </a:rPr>
              <a:t>Click to </a:t>
            </a:r>
            <a:r>
              <a:rPr lang="en-US" altLang="zh-CN" dirty="0">
                <a:solidFill>
                  <a:srgbClr val="0000FF"/>
                </a:solidFill>
                <a:latin typeface="Calibri"/>
              </a:rPr>
              <a:t>run &amp; save project</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2" name="Speech Bubble: Rectangle with Corners Rounded 4">
            <a:extLst>
              <a:ext uri="{FF2B5EF4-FFF2-40B4-BE49-F238E27FC236}">
                <a16:creationId xmlns:a16="http://schemas.microsoft.com/office/drawing/2014/main" id="{7016476C-45B8-42E0-9D4D-569077F15CA4}"/>
              </a:ext>
            </a:extLst>
          </p:cNvPr>
          <p:cNvSpPr/>
          <p:nvPr/>
        </p:nvSpPr>
        <p:spPr>
          <a:xfrm>
            <a:off x="6928383" y="-3435197"/>
            <a:ext cx="1965960" cy="614783"/>
          </a:xfrm>
          <a:prstGeom prst="wedgeRoundRectCallout">
            <a:avLst>
              <a:gd name="adj1" fmla="val -45798"/>
              <a:gd name="adj2" fmla="val 19746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to view data</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3" name="Speech Bubble: Rectangle with Corners Rounded 4">
            <a:extLst>
              <a:ext uri="{FF2B5EF4-FFF2-40B4-BE49-F238E27FC236}">
                <a16:creationId xmlns:a16="http://schemas.microsoft.com/office/drawing/2014/main" id="{7DAE286E-F97C-4283-AC80-B1F8A2AF7C36}"/>
              </a:ext>
            </a:extLst>
          </p:cNvPr>
          <p:cNvSpPr/>
          <p:nvPr/>
        </p:nvSpPr>
        <p:spPr>
          <a:xfrm>
            <a:off x="5324072" y="1081549"/>
            <a:ext cx="3570271" cy="703862"/>
          </a:xfrm>
          <a:prstGeom prst="wedgeRoundRectCallout">
            <a:avLst>
              <a:gd name="adj1" fmla="val -69529"/>
              <a:gd name="adj2" fmla="val 693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Select</a:t>
            </a:r>
            <a:r>
              <a:rPr kumimoji="0" lang="en-US" sz="1800" b="0" i="0" strike="noStrike" kern="1200" cap="none" spc="0" normalizeH="0" noProof="0" dirty="0">
                <a:ln>
                  <a:noFill/>
                </a:ln>
                <a:solidFill>
                  <a:srgbClr val="0000FF"/>
                </a:solidFill>
                <a:effectLst/>
                <a:uLnTx/>
                <a:uFillTx/>
                <a:latin typeface="Calibri"/>
                <a:ea typeface="微软雅黑"/>
                <a:cs typeface="+mn-cs"/>
              </a:rPr>
              <a:t> a table to view if there are multiple tables in the selected data source file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91057586-D41B-490F-9056-E435656EA554}"/>
              </a:ext>
            </a:extLst>
          </p:cNvPr>
          <p:cNvSpPr/>
          <p:nvPr/>
        </p:nvSpPr>
        <p:spPr>
          <a:xfrm>
            <a:off x="3809042" y="2655233"/>
            <a:ext cx="3570271" cy="499028"/>
          </a:xfrm>
          <a:prstGeom prst="wedgeRoundRectCallout">
            <a:avLst>
              <a:gd name="adj1" fmla="val -64268"/>
              <a:gd name="adj2" fmla="val -1186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Check</a:t>
            </a:r>
            <a:r>
              <a:rPr kumimoji="0" lang="en-US" sz="1800" b="0" i="0" strike="noStrike" kern="1200" cap="none" spc="0" normalizeH="0" noProof="0" dirty="0">
                <a:ln>
                  <a:noFill/>
                </a:ln>
                <a:solidFill>
                  <a:srgbClr val="0000FF"/>
                </a:solidFill>
                <a:effectLst/>
                <a:uLnTx/>
                <a:uFillTx/>
                <a:latin typeface="Calibri"/>
                <a:ea typeface="微软雅黑"/>
                <a:cs typeface="+mn-cs"/>
              </a:rPr>
              <a:t> to use filter to query data</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Tree>
    <p:extLst>
      <p:ext uri="{BB962C8B-B14F-4D97-AF65-F5344CB8AC3E}">
        <p14:creationId xmlns:p14="http://schemas.microsoft.com/office/powerpoint/2010/main" val="161678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8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40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3227834" y="2578610"/>
            <a:ext cx="211788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FF"/>
                </a:solidFill>
                <a:effectLst/>
                <a:uLnTx/>
                <a:uFillTx/>
                <a:latin typeface="微软雅黑"/>
                <a:ea typeface="微软雅黑"/>
                <a:cs typeface="+mn-cs"/>
              </a:rPr>
              <a:t>End</a:t>
            </a:r>
          </a:p>
        </p:txBody>
      </p:sp>
      <p:sp>
        <p:nvSpPr>
          <p:cNvPr id="4" name="Slide Number Placeholder 1">
            <a:extLst>
              <a:ext uri="{FF2B5EF4-FFF2-40B4-BE49-F238E27FC236}">
                <a16:creationId xmlns:a16="http://schemas.microsoft.com/office/drawing/2014/main" id="{BF488139-905C-4B53-B56B-82B7BCCB24FE}"/>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6EF97FA5-94DB-459B-8E5D-031A45794050}" type="slidenum">
              <a:rPr lang="en-US" smtClean="0">
                <a:solidFill>
                  <a:prstClr val="black">
                    <a:tint val="75000"/>
                  </a:prstClr>
                </a:solidFill>
                <a:latin typeface="Arial" pitchFamily="34" charset="0"/>
              </a:rPr>
              <a:pPr algn="ctr">
                <a:defRPr/>
              </a:pPr>
              <a:t>33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537658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91440" y="63373"/>
            <a:ext cx="9144000" cy="5847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NEXUS Demo: Example Cases</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	</a:t>
            </a:r>
            <a:r>
              <a:rPr kumimoji="0" lang="en-US" altLang="zh-CN" sz="2800" b="1" i="0" u="none" strike="noStrike" kern="1200" cap="none" spc="0" normalizeH="0" baseline="0" noProof="0" dirty="0">
                <a:ln>
                  <a:noFill/>
                </a:ln>
                <a:solidFill>
                  <a:prstClr val="black"/>
                </a:solidFill>
                <a:effectLst/>
                <a:uLnTx/>
                <a:uFillTx/>
                <a:latin typeface="Arial" charset="0"/>
                <a:ea typeface="宋体" panose="02010600030101010101" pitchFamily="2" charset="-122"/>
                <a:cs typeface="+mn-cs"/>
              </a:rPr>
              <a:t>   </a:t>
            </a:r>
          </a:p>
        </p:txBody>
      </p:sp>
      <p:sp>
        <p:nvSpPr>
          <p:cNvPr id="9" name="Content Placeholder 8">
            <a:extLst>
              <a:ext uri="{FF2B5EF4-FFF2-40B4-BE49-F238E27FC236}">
                <a16:creationId xmlns:a16="http://schemas.microsoft.com/office/drawing/2014/main" id="{7643C103-20D2-4822-BD3F-675C69B36B77}"/>
              </a:ext>
            </a:extLst>
          </p:cNvPr>
          <p:cNvSpPr>
            <a:spLocks noGrp="1"/>
          </p:cNvSpPr>
          <p:nvPr>
            <p:ph sz="half" idx="2"/>
          </p:nvPr>
        </p:nvSpPr>
        <p:spPr>
          <a:xfrm>
            <a:off x="4538472" y="648147"/>
            <a:ext cx="4477512" cy="6145844"/>
          </a:xfrm>
          <a:ln>
            <a:solidFill>
              <a:schemeClr val="tx1"/>
            </a:solidFill>
          </a:ln>
        </p:spPr>
        <p:txBody>
          <a:bodyPr>
            <a:noAutofit/>
          </a:bodyPr>
          <a:lstStyle/>
          <a:p>
            <a:pPr marL="400050" lvl="2" indent="-339725">
              <a:lnSpc>
                <a:spcPct val="130000"/>
              </a:lnSpc>
              <a:spcBef>
                <a:spcPts val="0"/>
              </a:spcBef>
              <a:buNone/>
              <a:defRPr/>
            </a:pPr>
            <a:r>
              <a:rPr lang="en-US" sz="1400" b="1" dirty="0">
                <a:solidFill>
                  <a:srgbClr val="FF0000"/>
                </a:solidFill>
                <a:latin typeface="Arial" panose="020B0604020202020204" pitchFamily="34" charset="0"/>
                <a:cs typeface="Arial" panose="020B0604020202020204" pitchFamily="34" charset="0"/>
              </a:rPr>
              <a:t>Data Input module:</a:t>
            </a:r>
          </a:p>
          <a:p>
            <a:pPr marL="461963" lvl="2" indent="-349250">
              <a:lnSpc>
                <a:spcPct val="130000"/>
              </a:lnSpc>
              <a:spcBef>
                <a:spcPts val="0"/>
              </a:spcBef>
              <a:buFont typeface="+mj-lt"/>
              <a:buAutoNum type="arabicPeriod"/>
              <a:defRPr/>
            </a:pPr>
            <a:r>
              <a:rPr lang="en-US" sz="1400" dirty="0">
                <a:solidFill>
                  <a:srgbClr val="0000FF"/>
                </a:solidFill>
                <a:latin typeface="Arial" panose="020B0604020202020204" pitchFamily="34" charset="0"/>
                <a:cs typeface="Arial" panose="020B0604020202020204" pitchFamily="34" charset="0"/>
              </a:rPr>
              <a:t>Expand 1-&gt;10 inputs data files; Plan to update to 2017 (CDC &amp; NATA)</a:t>
            </a:r>
            <a:endParaRPr lang="en-US" sz="1400" b="1" dirty="0">
              <a:solidFill>
                <a:srgbClr val="FF0000"/>
              </a:solidFill>
              <a:latin typeface="Arial" panose="020B0604020202020204" pitchFamily="34" charset="0"/>
              <a:cs typeface="Arial" panose="020B0604020202020204" pitchFamily="34" charset="0"/>
            </a:endParaRPr>
          </a:p>
          <a:p>
            <a:pPr marL="400050" lvl="2" indent="-339725">
              <a:lnSpc>
                <a:spcPct val="130000"/>
              </a:lnSpc>
              <a:spcBef>
                <a:spcPts val="0"/>
              </a:spcBef>
              <a:buNone/>
              <a:defRPr/>
            </a:pPr>
            <a:r>
              <a:rPr lang="en-US" sz="1400" b="1" dirty="0">
                <a:solidFill>
                  <a:srgbClr val="FF0000"/>
                </a:solidFill>
                <a:latin typeface="Arial" panose="020B0604020202020204" pitchFamily="34" charset="0"/>
                <a:cs typeface="Arial" panose="020B0604020202020204" pitchFamily="34" charset="0"/>
              </a:rPr>
              <a:t>Data Query Module:</a:t>
            </a:r>
          </a:p>
          <a:p>
            <a:pPr marL="461963" lvl="2" indent="-349250">
              <a:lnSpc>
                <a:spcPct val="130000"/>
              </a:lnSpc>
              <a:spcBef>
                <a:spcPts val="0"/>
              </a:spcBef>
              <a:buFont typeface="+mj-lt"/>
              <a:buAutoNum type="arabicPeriod"/>
              <a:defRPr/>
            </a:pPr>
            <a:r>
              <a:rPr lang="en-US" sz="1400" dirty="0">
                <a:solidFill>
                  <a:srgbClr val="0000FF"/>
                </a:solidFill>
                <a:latin typeface="Arial" panose="020B0604020202020204" pitchFamily="34" charset="0"/>
                <a:cs typeface="Arial" panose="020B0604020202020204" pitchFamily="34" charset="0"/>
              </a:rPr>
              <a:t>Expand fields/flexibility: Exploratory users</a:t>
            </a:r>
          </a:p>
          <a:p>
            <a:pPr marL="461963" lvl="2" indent="-349250">
              <a:lnSpc>
                <a:spcPct val="130000"/>
              </a:lnSpc>
              <a:spcBef>
                <a:spcPts val="0"/>
              </a:spcBef>
              <a:buFont typeface="+mj-lt"/>
              <a:buAutoNum type="arabicPeriod"/>
              <a:defRPr/>
            </a:pPr>
            <a:r>
              <a:rPr lang="en-US" sz="1400" b="1" dirty="0">
                <a:solidFill>
                  <a:srgbClr val="7030A0"/>
                </a:solidFill>
                <a:latin typeface="Arial" panose="020B0604020202020204" pitchFamily="34" charset="0"/>
                <a:cs typeface="Arial" panose="020B0604020202020204" pitchFamily="34" charset="0"/>
              </a:rPr>
              <a:t>Configure</a:t>
            </a:r>
            <a:r>
              <a:rPr lang="en-US" sz="1400" dirty="0">
                <a:solidFill>
                  <a:srgbClr val="0000FF"/>
                </a:solidFill>
                <a:latin typeface="Arial" panose="020B0604020202020204" pitchFamily="34" charset="0"/>
                <a:cs typeface="Arial" panose="020B0604020202020204" pitchFamily="34" charset="0"/>
              </a:rPr>
              <a:t> DQ” window: Select Advance Area, EJ, 2017 DVs =&gt; Apply map</a:t>
            </a:r>
          </a:p>
          <a:p>
            <a:pPr marL="461963" lvl="2" indent="-349250">
              <a:lnSpc>
                <a:spcPct val="130000"/>
              </a:lnSpc>
              <a:spcBef>
                <a:spcPts val="0"/>
              </a:spcBef>
              <a:buFont typeface="+mj-lt"/>
              <a:buAutoNum type="arabicPeriod"/>
              <a:defRPr/>
            </a:pPr>
            <a:r>
              <a:rPr lang="en-US" sz="1400" b="1" dirty="0">
                <a:solidFill>
                  <a:srgbClr val="7030A0"/>
                </a:solidFill>
                <a:latin typeface="Arial" panose="020B0604020202020204" pitchFamily="34" charset="0"/>
                <a:cs typeface="Arial" panose="020B0604020202020204" pitchFamily="34" charset="0"/>
              </a:rPr>
              <a:t>Overlay</a:t>
            </a:r>
            <a:r>
              <a:rPr lang="en-US" sz="1400" dirty="0">
                <a:solidFill>
                  <a:srgbClr val="7030A0"/>
                </a:solidFill>
                <a:latin typeface="Arial" panose="020B0604020202020204" pitchFamily="34" charset="0"/>
                <a:cs typeface="Arial" panose="020B0604020202020204" pitchFamily="34" charset="0"/>
              </a:rPr>
              <a:t> Map </a:t>
            </a:r>
            <a:r>
              <a:rPr lang="en-US" sz="1400" dirty="0">
                <a:solidFill>
                  <a:srgbClr val="0000FF"/>
                </a:solidFill>
                <a:latin typeface="Arial" panose="020B0604020202020204" pitchFamily="34" charset="0"/>
                <a:cs typeface="Arial" panose="020B0604020202020204" pitchFamily="34" charset="0"/>
              </a:rPr>
              <a:t>&amp; Detachable </a:t>
            </a:r>
            <a:r>
              <a:rPr lang="en-US" sz="1400" dirty="0">
                <a:solidFill>
                  <a:srgbClr val="7030A0"/>
                </a:solidFill>
                <a:latin typeface="Arial" panose="020B0604020202020204" pitchFamily="34" charset="0"/>
                <a:cs typeface="Arial" panose="020B0604020202020204" pitchFamily="34" charset="0"/>
              </a:rPr>
              <a:t>table</a:t>
            </a:r>
            <a:r>
              <a:rPr lang="en-US" sz="1400" dirty="0">
                <a:solidFill>
                  <a:srgbClr val="0000FF"/>
                </a:solidFill>
                <a:latin typeface="Arial" panose="020B0604020202020204" pitchFamily="34" charset="0"/>
                <a:cs typeface="Arial" panose="020B0604020202020204" pitchFamily="34" charset="0"/>
              </a:rPr>
              <a:t> summary</a:t>
            </a:r>
          </a:p>
          <a:p>
            <a:pPr marL="461963" lvl="2" indent="-349250">
              <a:lnSpc>
                <a:spcPct val="130000"/>
              </a:lnSpc>
              <a:spcBef>
                <a:spcPts val="0"/>
              </a:spcBef>
              <a:buFont typeface="+mj-lt"/>
              <a:buAutoNum type="arabicPeriod"/>
              <a:defRPr/>
            </a:pPr>
            <a:r>
              <a:rPr lang="en-US" sz="1400" dirty="0">
                <a:solidFill>
                  <a:srgbClr val="0000FF"/>
                </a:solidFill>
                <a:latin typeface="Arial" panose="020B0604020202020204" pitchFamily="34" charset="0"/>
                <a:cs typeface="Arial" panose="020B0604020202020204" pitchFamily="34" charset="0"/>
              </a:rPr>
              <a:t>Select “EPA Region 5” =&gt; </a:t>
            </a:r>
            <a:r>
              <a:rPr lang="en-US" sz="1400" b="1" dirty="0">
                <a:solidFill>
                  <a:srgbClr val="7030A0"/>
                </a:solidFill>
                <a:latin typeface="Arial" panose="020B0604020202020204" pitchFamily="34" charset="0"/>
                <a:cs typeface="Arial" panose="020B0604020202020204" pitchFamily="34" charset="0"/>
              </a:rPr>
              <a:t>“Advance + EJ”</a:t>
            </a:r>
          </a:p>
          <a:p>
            <a:pPr marL="461963" lvl="2" indent="-349250">
              <a:lnSpc>
                <a:spcPct val="130000"/>
              </a:lnSpc>
              <a:spcBef>
                <a:spcPts val="0"/>
              </a:spcBef>
              <a:buFont typeface="+mj-lt"/>
              <a:buAutoNum type="arabicPeriod"/>
              <a:defRPr/>
            </a:pPr>
            <a:r>
              <a:rPr lang="en-US" sz="1400" dirty="0">
                <a:solidFill>
                  <a:srgbClr val="0000FF"/>
                </a:solidFill>
                <a:latin typeface="Arial" panose="020B0604020202020204" pitchFamily="34" charset="0"/>
                <a:cs typeface="Arial" panose="020B0604020202020204" pitchFamily="34" charset="0"/>
              </a:rPr>
              <a:t>Change color transparency &amp; Google Map</a:t>
            </a:r>
          </a:p>
          <a:p>
            <a:pPr marL="461963" lvl="2" indent="-349250">
              <a:lnSpc>
                <a:spcPct val="130000"/>
              </a:lnSpc>
              <a:spcBef>
                <a:spcPts val="0"/>
              </a:spcBef>
              <a:buFont typeface="+mj-lt"/>
              <a:buAutoNum type="arabicPeriod"/>
              <a:defRPr/>
            </a:pPr>
            <a:r>
              <a:rPr lang="en-US" sz="1400" dirty="0">
                <a:solidFill>
                  <a:srgbClr val="C00000"/>
                </a:solidFill>
                <a:latin typeface="Arial" panose="020B0604020202020204" pitchFamily="34" charset="0"/>
                <a:cs typeface="Arial" panose="020B0604020202020204" pitchFamily="34" charset="0"/>
              </a:rPr>
              <a:t>CBSA: </a:t>
            </a:r>
            <a:r>
              <a:rPr lang="en-US" sz="1400" b="1" dirty="0">
                <a:solidFill>
                  <a:srgbClr val="C00000"/>
                </a:solidFill>
                <a:latin typeface="Arial" panose="020B0604020202020204" pitchFamily="34" charset="0"/>
                <a:cs typeface="Arial" panose="020B0604020202020204" pitchFamily="34" charset="0"/>
              </a:rPr>
              <a:t>Minneapolis-&gt; </a:t>
            </a:r>
            <a:r>
              <a:rPr lang="en-US" sz="1400" dirty="0">
                <a:solidFill>
                  <a:srgbClr val="0000FF"/>
                </a:solidFill>
                <a:highlight>
                  <a:srgbClr val="FFFF00"/>
                </a:highlight>
                <a:latin typeface="Arial" panose="020B0604020202020204" pitchFamily="34" charset="0"/>
                <a:cs typeface="Arial" panose="020B0604020202020204" pitchFamily="34" charset="0"/>
              </a:rPr>
              <a:t>Major </a:t>
            </a:r>
            <a:r>
              <a:rPr lang="en-US" sz="1400" dirty="0" err="1">
                <a:solidFill>
                  <a:srgbClr val="0000FF"/>
                </a:solidFill>
                <a:highlight>
                  <a:srgbClr val="FFFF00"/>
                </a:highlight>
                <a:latin typeface="Arial" panose="020B0604020202020204" pitchFamily="34" charset="0"/>
                <a:cs typeface="Arial" panose="020B0604020202020204" pitchFamily="34" charset="0"/>
              </a:rPr>
              <a:t>emis</a:t>
            </a:r>
            <a:r>
              <a:rPr lang="en-US" sz="1400" dirty="0">
                <a:solidFill>
                  <a:srgbClr val="0000FF"/>
                </a:solidFill>
                <a:highlight>
                  <a:srgbClr val="FFFF00"/>
                </a:highlight>
                <a:latin typeface="Arial" panose="020B0604020202020204" pitchFamily="34" charset="0"/>
                <a:cs typeface="Arial" panose="020B0604020202020204" pitchFamily="34" charset="0"/>
              </a:rPr>
              <a:t>. sources </a:t>
            </a:r>
          </a:p>
          <a:p>
            <a:pPr marL="461963" lvl="2" indent="-349250">
              <a:lnSpc>
                <a:spcPct val="130000"/>
              </a:lnSpc>
              <a:spcBef>
                <a:spcPts val="0"/>
              </a:spcBef>
              <a:buFont typeface="+mj-lt"/>
              <a:buAutoNum type="arabicPeriod"/>
              <a:defRPr/>
            </a:pPr>
            <a:r>
              <a:rPr lang="en-US" sz="1400" b="1" dirty="0">
                <a:solidFill>
                  <a:srgbClr val="7030A0"/>
                </a:solidFill>
                <a:latin typeface="Arial" panose="020B0604020202020204" pitchFamily="34" charset="0"/>
                <a:cs typeface="Arial" panose="020B0604020202020204" pitchFamily="34" charset="0"/>
              </a:rPr>
              <a:t>Facility (Xcel Energy - Black Dog) </a:t>
            </a:r>
          </a:p>
          <a:p>
            <a:pPr marL="461963" lvl="2" indent="-349250">
              <a:lnSpc>
                <a:spcPct val="130000"/>
              </a:lnSpc>
              <a:spcBef>
                <a:spcPts val="0"/>
              </a:spcBef>
              <a:buFont typeface="+mj-lt"/>
              <a:buAutoNum type="arabicPeriod"/>
              <a:defRPr/>
            </a:pPr>
            <a:r>
              <a:rPr lang="en-US" sz="1400" b="1" dirty="0">
                <a:solidFill>
                  <a:srgbClr val="FF0000"/>
                </a:solidFill>
                <a:latin typeface="Arial" panose="020B0604020202020204" pitchFamily="34" charset="0"/>
                <a:cs typeface="Arial" panose="020B0604020202020204" pitchFamily="34" charset="0"/>
              </a:rPr>
              <a:t>Dakota Co. </a:t>
            </a:r>
            <a:r>
              <a:rPr lang="en-US" sz="1400" b="1" dirty="0">
                <a:solidFill>
                  <a:srgbClr val="0000FF"/>
                </a:solidFill>
                <a:latin typeface="Arial" panose="020B0604020202020204" pitchFamily="34" charset="0"/>
                <a:cs typeface="Arial" panose="020B0604020202020204" pitchFamily="34" charset="0"/>
              </a:rPr>
              <a:t>-&gt; </a:t>
            </a:r>
          </a:p>
          <a:p>
            <a:pPr marL="919163" lvl="3" indent="-349250">
              <a:lnSpc>
                <a:spcPct val="130000"/>
              </a:lnSpc>
              <a:spcBef>
                <a:spcPts val="0"/>
              </a:spcBef>
              <a:buFont typeface="+mj-lt"/>
              <a:buAutoNum type="arabicPeriod"/>
              <a:defRPr/>
            </a:pPr>
            <a:r>
              <a:rPr lang="en-US" sz="1200" b="1" dirty="0">
                <a:latin typeface="Arial" panose="020B0604020202020204" pitchFamily="34" charset="0"/>
                <a:cs typeface="Arial" panose="020B0604020202020204" pitchFamily="34" charset="0"/>
              </a:rPr>
              <a:t>“PM2.5 + H.M.HAPs” (Xcel Energy)</a:t>
            </a:r>
          </a:p>
          <a:p>
            <a:pPr marL="919163" lvl="3" indent="-349250">
              <a:lnSpc>
                <a:spcPct val="130000"/>
              </a:lnSpc>
              <a:spcBef>
                <a:spcPts val="0"/>
              </a:spcBef>
              <a:buFont typeface="+mj-lt"/>
              <a:buAutoNum type="arabicPeriod"/>
              <a:defRPr/>
            </a:pPr>
            <a:r>
              <a:rPr lang="en-US" sz="1200" b="1" dirty="0">
                <a:latin typeface="Arial" panose="020B0604020202020204" pitchFamily="34" charset="0"/>
                <a:cs typeface="Arial" panose="020B0604020202020204" pitchFamily="34" charset="0"/>
              </a:rPr>
              <a:t>“VOC + NOx + G&amp;V HAPs” (Flint Hills)</a:t>
            </a:r>
            <a:endParaRPr lang="en-US" sz="1200" dirty="0">
              <a:latin typeface="Arial" panose="020B0604020202020204" pitchFamily="34" charset="0"/>
              <a:cs typeface="Arial" panose="020B0604020202020204" pitchFamily="34" charset="0"/>
            </a:endParaRPr>
          </a:p>
          <a:p>
            <a:pPr marL="461963" lvl="2" indent="-349250">
              <a:lnSpc>
                <a:spcPct val="130000"/>
              </a:lnSpc>
              <a:spcBef>
                <a:spcPts val="0"/>
              </a:spcBef>
              <a:buFont typeface="+mj-lt"/>
              <a:buAutoNum type="arabicPeriod"/>
              <a:defRPr/>
            </a:pPr>
            <a:r>
              <a:rPr lang="en-US" sz="1400" dirty="0">
                <a:solidFill>
                  <a:srgbClr val="0000FF"/>
                </a:solidFill>
                <a:latin typeface="Arial" panose="020B0604020202020204" pitchFamily="34" charset="0"/>
                <a:cs typeface="Arial" panose="020B0604020202020204" pitchFamily="34" charset="0"/>
              </a:rPr>
              <a:t>Back to “EPA Region 5” -&gt; </a:t>
            </a:r>
            <a:r>
              <a:rPr lang="en-US" sz="1400" b="1" dirty="0">
                <a:solidFill>
                  <a:srgbClr val="7030A0"/>
                </a:solidFill>
                <a:latin typeface="Arial" panose="020B0604020202020204" pitchFamily="34" charset="0"/>
                <a:cs typeface="Arial" panose="020B0604020202020204" pitchFamily="34" charset="0"/>
              </a:rPr>
              <a:t>EJ: Select “</a:t>
            </a:r>
            <a:r>
              <a:rPr lang="en-US" sz="1400" b="1" dirty="0">
                <a:solidFill>
                  <a:srgbClr val="7030A0"/>
                </a:solidFill>
                <a:highlight>
                  <a:srgbClr val="FFFF00"/>
                </a:highlight>
                <a:latin typeface="Arial" panose="020B0604020202020204" pitchFamily="34" charset="0"/>
                <a:cs typeface="Arial" panose="020B0604020202020204" pitchFamily="34" charset="0"/>
              </a:rPr>
              <a:t>Disadvantage &amp; under</a:t>
            </a:r>
            <a:r>
              <a:rPr lang="en-US" sz="1400" b="1" dirty="0">
                <a:solidFill>
                  <a:srgbClr val="7030A0"/>
                </a:solidFill>
                <a:latin typeface="Arial" panose="020B0604020202020204" pitchFamily="34" charset="0"/>
                <a:cs typeface="Arial" panose="020B0604020202020204" pitchFamily="34" charset="0"/>
              </a:rPr>
              <a:t>”</a:t>
            </a:r>
          </a:p>
          <a:p>
            <a:pPr marL="461963" lvl="2" indent="-349250">
              <a:lnSpc>
                <a:spcPct val="130000"/>
              </a:lnSpc>
              <a:spcBef>
                <a:spcPts val="0"/>
              </a:spcBef>
              <a:buFont typeface="+mj-lt"/>
              <a:buAutoNum type="arabicPeriod"/>
              <a:defRPr/>
            </a:pPr>
            <a:r>
              <a:rPr lang="en-US" sz="1400" b="1" dirty="0">
                <a:solidFill>
                  <a:srgbClr val="C00000"/>
                </a:solidFill>
                <a:latin typeface="Arial" panose="020B0604020202020204" pitchFamily="34" charset="0"/>
                <a:cs typeface="Arial" panose="020B0604020202020204" pitchFamily="34" charset="0"/>
              </a:rPr>
              <a:t>CBSA: Detroit -&gt; Wayne Co. -&gt; </a:t>
            </a:r>
          </a:p>
          <a:p>
            <a:pPr marL="919163" lvl="3" indent="-349250">
              <a:lnSpc>
                <a:spcPct val="130000"/>
              </a:lnSpc>
              <a:spcBef>
                <a:spcPts val="0"/>
              </a:spcBef>
              <a:buFont typeface="+mj-lt"/>
              <a:buAutoNum type="arabicPeriod"/>
              <a:defRPr/>
            </a:pPr>
            <a:r>
              <a:rPr lang="en-US" sz="1200" b="1" dirty="0">
                <a:latin typeface="Arial" panose="020B0604020202020204" pitchFamily="34" charset="0"/>
                <a:cs typeface="Arial" panose="020B0604020202020204" pitchFamily="34" charset="0"/>
              </a:rPr>
              <a:t>“NOx + </a:t>
            </a:r>
            <a:r>
              <a:rPr lang="en-US" sz="1200" b="1" dirty="0" err="1">
                <a:latin typeface="Arial" panose="020B0604020202020204" pitchFamily="34" charset="0"/>
                <a:cs typeface="Arial" panose="020B0604020202020204" pitchFamily="34" charset="0"/>
              </a:rPr>
              <a:t>SOx</a:t>
            </a:r>
            <a:r>
              <a:rPr lang="en-US" sz="1200" b="1" dirty="0">
                <a:latin typeface="Arial" panose="020B0604020202020204" pitchFamily="34" charset="0"/>
                <a:cs typeface="Arial" panose="020B0604020202020204" pitchFamily="34" charset="0"/>
              </a:rPr>
              <a:t>” (DTE Elec.)</a:t>
            </a:r>
            <a:endParaRPr lang="en-US" sz="1200" dirty="0">
              <a:latin typeface="Arial" panose="020B0604020202020204" pitchFamily="34" charset="0"/>
              <a:cs typeface="Arial" panose="020B0604020202020204" pitchFamily="34" charset="0"/>
            </a:endParaRPr>
          </a:p>
          <a:p>
            <a:pPr marL="919163" lvl="3" indent="-349250">
              <a:lnSpc>
                <a:spcPct val="130000"/>
              </a:lnSpc>
              <a:spcBef>
                <a:spcPts val="0"/>
              </a:spcBef>
              <a:buFont typeface="+mj-lt"/>
              <a:buAutoNum type="arabicPeriod"/>
              <a:defRPr/>
            </a:pPr>
            <a:r>
              <a:rPr lang="en-US" sz="1200" b="1" dirty="0">
                <a:latin typeface="Arial" panose="020B0604020202020204" pitchFamily="34" charset="0"/>
                <a:cs typeface="Arial" panose="020B0604020202020204" pitchFamily="34" charset="0"/>
              </a:rPr>
              <a:t>“PM2.5 + H.M.HAPs” (AK Steel, US Steel)</a:t>
            </a:r>
            <a:endParaRPr lang="en-US" sz="1400" dirty="0">
              <a:solidFill>
                <a:srgbClr val="0000FF"/>
              </a:solidFill>
              <a:latin typeface="Arial" panose="020B0604020202020204" pitchFamily="34" charset="0"/>
              <a:cs typeface="Arial" panose="020B0604020202020204" pitchFamily="34" charset="0"/>
            </a:endParaRPr>
          </a:p>
          <a:p>
            <a:pPr marL="461963" lvl="2" indent="-349250">
              <a:lnSpc>
                <a:spcPct val="130000"/>
              </a:lnSpc>
              <a:spcBef>
                <a:spcPts val="0"/>
              </a:spcBef>
              <a:buFont typeface="+mj-lt"/>
              <a:buAutoNum type="arabicPeriod"/>
              <a:defRPr/>
            </a:pPr>
            <a:r>
              <a:rPr lang="en-US" sz="1400" dirty="0">
                <a:solidFill>
                  <a:srgbClr val="0000FF"/>
                </a:solidFill>
                <a:latin typeface="Arial" panose="020B0604020202020204" pitchFamily="34" charset="0"/>
                <a:cs typeface="Arial" panose="020B0604020202020204" pitchFamily="34" charset="0"/>
              </a:rPr>
              <a:t>CBSA: </a:t>
            </a:r>
            <a:r>
              <a:rPr lang="en-US" sz="1400" b="1" dirty="0">
                <a:solidFill>
                  <a:srgbClr val="7030A0"/>
                </a:solidFill>
                <a:latin typeface="Arial" panose="020B0604020202020204" pitchFamily="34" charset="0"/>
                <a:cs typeface="Arial" panose="020B0604020202020204" pitchFamily="34" charset="0"/>
              </a:rPr>
              <a:t>Cincinnati -&gt; Butler Co. (AK Steel) </a:t>
            </a:r>
            <a:r>
              <a:rPr lang="en-US" sz="1400" b="1" dirty="0">
                <a:latin typeface="Arial" panose="020B0604020202020204" pitchFamily="34" charset="0"/>
                <a:cs typeface="Arial" panose="020B0604020202020204" pitchFamily="34" charset="0"/>
              </a:rPr>
              <a:t>(Cincinnati News article)</a:t>
            </a:r>
          </a:p>
          <a:p>
            <a:pPr marL="461963" lvl="2" indent="-349250">
              <a:spcBef>
                <a:spcPts val="0"/>
              </a:spcBef>
              <a:buFont typeface="+mj-lt"/>
              <a:buAutoNum type="arabicPeriod"/>
              <a:defRPr/>
            </a:pPr>
            <a:endParaRPr lang="en-US" sz="1400" dirty="0">
              <a:solidFill>
                <a:srgbClr val="0000FF"/>
              </a:solidFill>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312361C0-3891-4EC5-81A5-907A76387ED0}"/>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mn-ea"/>
              <a:cs typeface="+mn-cs"/>
            </a:endParaRPr>
          </a:p>
        </p:txBody>
      </p:sp>
      <p:sp>
        <p:nvSpPr>
          <p:cNvPr id="11" name="Content Placeholder 10">
            <a:extLst>
              <a:ext uri="{FF2B5EF4-FFF2-40B4-BE49-F238E27FC236}">
                <a16:creationId xmlns:a16="http://schemas.microsoft.com/office/drawing/2014/main" id="{D2094650-B887-4300-8794-6429D0BF1472}"/>
              </a:ext>
            </a:extLst>
          </p:cNvPr>
          <p:cNvSpPr>
            <a:spLocks noGrp="1"/>
          </p:cNvSpPr>
          <p:nvPr>
            <p:ph sz="half" idx="1"/>
          </p:nvPr>
        </p:nvSpPr>
        <p:spPr>
          <a:xfrm>
            <a:off x="128016" y="648148"/>
            <a:ext cx="4331208" cy="6145844"/>
          </a:xfrm>
          <a:ln>
            <a:solidFill>
              <a:schemeClr val="tx1"/>
            </a:solidFill>
          </a:ln>
        </p:spPr>
        <p:txBody>
          <a:bodyPr>
            <a:noAutofit/>
          </a:bodyPr>
          <a:lstStyle/>
          <a:p>
            <a:pPr marL="400050" lvl="2" indent="-339725">
              <a:spcBef>
                <a:spcPts val="0"/>
              </a:spcBef>
              <a:buNone/>
            </a:pPr>
            <a:r>
              <a:rPr lang="en-US" sz="1400" b="1" dirty="0">
                <a:solidFill>
                  <a:srgbClr val="FF0000"/>
                </a:solidFill>
                <a:latin typeface="Arial" panose="020B0604020202020204" pitchFamily="34" charset="0"/>
                <a:cs typeface="Arial" panose="020B0604020202020204" pitchFamily="34" charset="0"/>
              </a:rPr>
              <a:t>Main GUI:</a:t>
            </a:r>
          </a:p>
          <a:p>
            <a:pPr marL="400050" lvl="2" indent="-339725">
              <a:spcBef>
                <a:spcPts val="0"/>
              </a:spcBef>
              <a:buFont typeface="+mj-lt"/>
              <a:buAutoNum type="arabicPeriod"/>
            </a:pPr>
            <a:r>
              <a:rPr lang="en-US" sz="1400" dirty="0">
                <a:solidFill>
                  <a:srgbClr val="0000FF"/>
                </a:solidFill>
                <a:latin typeface="Arial" panose="020B0604020202020204" pitchFamily="34" charset="0"/>
                <a:cs typeface="Arial" panose="020B0604020202020204" pitchFamily="34" charset="0"/>
              </a:rPr>
              <a:t>Mimic 2008 MP report; County-based map</a:t>
            </a:r>
          </a:p>
          <a:p>
            <a:pPr marL="400050" lvl="2" indent="-339725">
              <a:spcBef>
                <a:spcPts val="0"/>
              </a:spcBef>
              <a:buFont typeface="+mj-lt"/>
              <a:buAutoNum type="arabicPeriod"/>
            </a:pPr>
            <a:r>
              <a:rPr lang="en-US" sz="1400" dirty="0">
                <a:latin typeface="Arial" panose="020B0604020202020204" pitchFamily="34" charset="0"/>
                <a:cs typeface="Arial" panose="020B0604020202020204" pitchFamily="34" charset="0"/>
              </a:rPr>
              <a:t>Color/legend setup; Exceed “Ambient or risk” threshold defined in “Center panel”</a:t>
            </a:r>
          </a:p>
          <a:p>
            <a:pPr marL="400050" lvl="2" indent="-339725">
              <a:spcBef>
                <a:spcPts val="0"/>
              </a:spcBef>
              <a:buFont typeface="+mj-lt"/>
              <a:buAutoNum type="arabicPeriod"/>
            </a:pPr>
            <a:r>
              <a:rPr lang="en-US" sz="1400" dirty="0">
                <a:solidFill>
                  <a:srgbClr val="0000FF"/>
                </a:solidFill>
                <a:latin typeface="Arial" panose="020B0604020202020204" pitchFamily="34" charset="0"/>
                <a:cs typeface="Arial" panose="020B0604020202020204" pitchFamily="34" charset="0"/>
              </a:rPr>
              <a:t>Click “county” to show “Data Content”</a:t>
            </a:r>
          </a:p>
          <a:p>
            <a:pPr marL="400050" lvl="2" indent="-339725">
              <a:spcBef>
                <a:spcPts val="0"/>
              </a:spcBef>
              <a:buFont typeface="+mj-lt"/>
              <a:buAutoNum type="arabicPeriod"/>
            </a:pPr>
            <a:r>
              <a:rPr lang="en-US" sz="1400" dirty="0">
                <a:solidFill>
                  <a:srgbClr val="0000FF"/>
                </a:solidFill>
                <a:latin typeface="Arial" panose="020B0604020202020204" pitchFamily="34" charset="0"/>
                <a:cs typeface="Arial" panose="020B0604020202020204" pitchFamily="34" charset="0"/>
              </a:rPr>
              <a:t>Center panel &amp; Left panel </a:t>
            </a:r>
          </a:p>
          <a:p>
            <a:pPr marL="400050" lvl="2" indent="-339725">
              <a:spcBef>
                <a:spcPts val="0"/>
              </a:spcBef>
              <a:buFont typeface="+mj-lt"/>
              <a:buAutoNum type="arabicPeriod"/>
            </a:pPr>
            <a:r>
              <a:rPr lang="en-US" sz="1400" dirty="0">
                <a:solidFill>
                  <a:srgbClr val="0000FF"/>
                </a:solidFill>
                <a:latin typeface="Arial" panose="020B0604020202020204" pitchFamily="34" charset="0"/>
                <a:cs typeface="Arial" panose="020B0604020202020204" pitchFamily="34" charset="0"/>
              </a:rPr>
              <a:t>On-line User’s Manual &amp; PPT Tutorial</a:t>
            </a:r>
          </a:p>
          <a:p>
            <a:pPr marL="400050" lvl="2" indent="-339725">
              <a:spcBef>
                <a:spcPts val="0"/>
              </a:spcBef>
              <a:buNone/>
            </a:pPr>
            <a:endParaRPr lang="en-US" sz="1400" b="1" dirty="0">
              <a:solidFill>
                <a:srgbClr val="FF0000"/>
              </a:solidFill>
              <a:latin typeface="Arial" panose="020B0604020202020204" pitchFamily="34" charset="0"/>
              <a:cs typeface="Arial" panose="020B0604020202020204" pitchFamily="34" charset="0"/>
            </a:endParaRPr>
          </a:p>
          <a:p>
            <a:pPr marL="400050" lvl="2" indent="-339725">
              <a:spcBef>
                <a:spcPts val="0"/>
              </a:spcBef>
              <a:buNone/>
            </a:pPr>
            <a:r>
              <a:rPr lang="en-US" sz="1400" b="1" dirty="0">
                <a:solidFill>
                  <a:srgbClr val="FF0000"/>
                </a:solidFill>
                <a:latin typeface="Arial" panose="020B0604020202020204" pitchFamily="34" charset="0"/>
                <a:cs typeface="Arial" panose="020B0604020202020204" pitchFamily="34" charset="0"/>
              </a:rPr>
              <a:t>Nation View :</a:t>
            </a:r>
          </a:p>
          <a:p>
            <a:pPr marL="400050" lvl="2" indent="-339725">
              <a:spcBef>
                <a:spcPts val="0"/>
              </a:spcBef>
              <a:buFont typeface="+mj-lt"/>
              <a:buAutoNum type="arabicPeriod"/>
            </a:pPr>
            <a:r>
              <a:rPr lang="en-US" sz="1400" dirty="0">
                <a:solidFill>
                  <a:srgbClr val="0000FF"/>
                </a:solidFill>
                <a:latin typeface="Arial" panose="020B0604020202020204" pitchFamily="34" charset="0"/>
                <a:cs typeface="Arial" panose="020B0604020202020204" pitchFamily="34" charset="0"/>
              </a:rPr>
              <a:t>“Ambient”: PM2.5: 12 -&gt; 10 ug/m3; O3: 70 -&gt; 65 ppb; “Risk”: Air Toxic 10% -&gt;0%-&gt; 20%</a:t>
            </a:r>
          </a:p>
          <a:p>
            <a:pPr marL="400050" lvl="2" indent="-339725">
              <a:spcBef>
                <a:spcPts val="0"/>
              </a:spcBef>
              <a:buFont typeface="+mj-lt"/>
              <a:buAutoNum type="arabicPeriod"/>
            </a:pPr>
            <a:r>
              <a:rPr lang="en-US" sz="1400" dirty="0">
                <a:latin typeface="Arial" panose="020B0604020202020204" pitchFamily="34" charset="0"/>
                <a:cs typeface="Arial" panose="020B0604020202020204" pitchFamily="34" charset="0"/>
              </a:rPr>
              <a:t>All Risk only: O3:10%, PM:10%, AT: 10%</a:t>
            </a:r>
          </a:p>
          <a:p>
            <a:pPr marL="400050" lvl="2" indent="-339725">
              <a:spcBef>
                <a:spcPts val="0"/>
              </a:spcBef>
              <a:buFont typeface="+mj-lt"/>
              <a:buAutoNum type="arabicPeriod"/>
            </a:pPr>
            <a:r>
              <a:rPr lang="en-US" sz="1400" dirty="0">
                <a:solidFill>
                  <a:srgbClr val="0000FF"/>
                </a:solidFill>
                <a:latin typeface="Arial" panose="020B0604020202020204" pitchFamily="34" charset="0"/>
                <a:cs typeface="Arial" panose="020B0604020202020204" pitchFamily="34" charset="0"/>
              </a:rPr>
              <a:t>Advanced: Heavy-metal HAPs, G&amp;V:10%</a:t>
            </a:r>
          </a:p>
          <a:p>
            <a:pPr marL="857250" lvl="3" indent="-339725">
              <a:spcBef>
                <a:spcPts val="0"/>
              </a:spcBef>
              <a:buFont typeface="+mj-lt"/>
              <a:buAutoNum type="arabicPeriod"/>
            </a:pPr>
            <a:r>
              <a:rPr lang="en-US" sz="1400" b="1" dirty="0">
                <a:solidFill>
                  <a:srgbClr val="7030A0"/>
                </a:solidFill>
                <a:latin typeface="Arial" panose="020B0604020202020204" pitchFamily="34" charset="0"/>
                <a:cs typeface="Arial" panose="020B0604020202020204" pitchFamily="34" charset="0"/>
              </a:rPr>
              <a:t>Co-PM risk: PM: 10%, H.M. HAPs: 10%</a:t>
            </a:r>
          </a:p>
          <a:p>
            <a:pPr marL="857250" lvl="3" indent="-339725">
              <a:spcBef>
                <a:spcPts val="0"/>
              </a:spcBef>
              <a:buFont typeface="+mj-lt"/>
              <a:buAutoNum type="arabicPeriod"/>
            </a:pPr>
            <a:r>
              <a:rPr lang="en-US" sz="1400" b="1" dirty="0">
                <a:solidFill>
                  <a:srgbClr val="7030A0"/>
                </a:solidFill>
                <a:latin typeface="Arial" panose="020B0604020202020204" pitchFamily="34" charset="0"/>
                <a:cs typeface="Arial" panose="020B0604020202020204" pitchFamily="34" charset="0"/>
              </a:rPr>
              <a:t>Co- PM/NA: 12 ug/m3, H.M HAPs:10%</a:t>
            </a:r>
          </a:p>
          <a:p>
            <a:pPr marL="857250" lvl="3" indent="-339725">
              <a:spcBef>
                <a:spcPts val="0"/>
              </a:spcBef>
              <a:buFont typeface="+mj-lt"/>
              <a:buAutoNum type="arabicPeriod"/>
            </a:pPr>
            <a:r>
              <a:rPr lang="en-US" sz="1400" b="1" dirty="0">
                <a:solidFill>
                  <a:srgbClr val="7030A0"/>
                </a:solidFill>
                <a:latin typeface="Arial" panose="020B0604020202020204" pitchFamily="34" charset="0"/>
                <a:cs typeface="Arial" panose="020B0604020202020204" pitchFamily="34" charset="0"/>
              </a:rPr>
              <a:t>Co-O3 risk: O3: 10%, G&amp;V HAPs: 10%</a:t>
            </a:r>
          </a:p>
          <a:p>
            <a:pPr marL="857250" lvl="3" indent="-339725">
              <a:spcBef>
                <a:spcPts val="0"/>
              </a:spcBef>
              <a:buFont typeface="+mj-lt"/>
              <a:buAutoNum type="arabicPeriod"/>
            </a:pPr>
            <a:r>
              <a:rPr lang="en-US" sz="1400" b="1" dirty="0">
                <a:solidFill>
                  <a:srgbClr val="7030A0"/>
                </a:solidFill>
                <a:latin typeface="Arial" panose="020B0604020202020204" pitchFamily="34" charset="0"/>
                <a:cs typeface="Arial" panose="020B0604020202020204" pitchFamily="34" charset="0"/>
              </a:rPr>
              <a:t>Co- O3/NA: 70 ppb, G&amp;V HAPs:10%</a:t>
            </a:r>
            <a:endParaRPr lang="en-US" sz="1400" dirty="0">
              <a:solidFill>
                <a:srgbClr val="FF0000"/>
              </a:solidFill>
              <a:latin typeface="Arial" panose="020B0604020202020204" pitchFamily="34" charset="0"/>
              <a:cs typeface="Arial" panose="020B0604020202020204" pitchFamily="34" charset="0"/>
            </a:endParaRPr>
          </a:p>
          <a:p>
            <a:pPr marL="400050" lvl="2" indent="-339725">
              <a:spcBef>
                <a:spcPts val="0"/>
              </a:spcBef>
              <a:buFont typeface="+mj-lt"/>
              <a:buAutoNum type="arabicPeriod"/>
            </a:pPr>
            <a:r>
              <a:rPr lang="en-US" sz="1400" dirty="0">
                <a:solidFill>
                  <a:srgbClr val="0000FF"/>
                </a:solidFill>
                <a:latin typeface="Arial" panose="020B0604020202020204" pitchFamily="34" charset="0"/>
                <a:cs typeface="Arial" panose="020B0604020202020204" pitchFamily="34" charset="0"/>
              </a:rPr>
              <a:t>Advanced: H-M: Chromium &amp; G-V: HCHO </a:t>
            </a:r>
          </a:p>
          <a:p>
            <a:pPr marL="400050" lvl="2" indent="-339725">
              <a:spcBef>
                <a:spcPts val="0"/>
              </a:spcBef>
              <a:buFont typeface="+mj-lt"/>
              <a:buAutoNum type="arabicPeriod"/>
            </a:pPr>
            <a:endParaRPr lang="en-US" sz="1400" dirty="0">
              <a:solidFill>
                <a:srgbClr val="FF0000"/>
              </a:solidFill>
              <a:latin typeface="Arial" panose="020B0604020202020204" pitchFamily="34" charset="0"/>
              <a:cs typeface="Arial" panose="020B0604020202020204" pitchFamily="34" charset="0"/>
            </a:endParaRPr>
          </a:p>
          <a:p>
            <a:pPr marL="461963" lvl="2" indent="-349250">
              <a:spcBef>
                <a:spcPts val="0"/>
              </a:spcBef>
              <a:buNone/>
              <a:defRPr/>
            </a:pPr>
            <a:r>
              <a:rPr lang="en-US" sz="1400" b="1" dirty="0">
                <a:solidFill>
                  <a:srgbClr val="FF0000"/>
                </a:solidFill>
                <a:latin typeface="Arial" panose="020B0604020202020204" pitchFamily="34" charset="0"/>
                <a:cs typeface="Arial" panose="020B0604020202020204" pitchFamily="34" charset="0"/>
              </a:rPr>
              <a:t>EPA Region/State/CBSA View:</a:t>
            </a:r>
          </a:p>
          <a:p>
            <a:pPr marL="461963" lvl="2" indent="-349250">
              <a:spcBef>
                <a:spcPts val="0"/>
              </a:spcBef>
              <a:buFont typeface="+mj-lt"/>
              <a:buAutoNum type="arabicPeriod"/>
              <a:defRPr/>
            </a:pPr>
            <a:r>
              <a:rPr lang="en-US" sz="1400" dirty="0">
                <a:solidFill>
                  <a:srgbClr val="0000FF"/>
                </a:solidFill>
                <a:latin typeface="Arial" panose="020B0604020202020204" pitchFamily="34" charset="0"/>
                <a:cs typeface="Arial" panose="020B0604020202020204" pitchFamily="34" charset="0"/>
              </a:rPr>
              <a:t>“dial-in” for regional (all risk: 10%) </a:t>
            </a:r>
          </a:p>
          <a:p>
            <a:pPr marL="461963" lvl="2" indent="-349250">
              <a:spcBef>
                <a:spcPts val="0"/>
              </a:spcBef>
              <a:buFont typeface="+mj-lt"/>
              <a:buAutoNum type="arabicPeriod"/>
              <a:defRPr/>
            </a:pPr>
            <a:r>
              <a:rPr lang="en-US" sz="1400" dirty="0">
                <a:solidFill>
                  <a:srgbClr val="0000FF"/>
                </a:solidFill>
                <a:latin typeface="Arial" panose="020B0604020202020204" pitchFamily="34" charset="0"/>
                <a:cs typeface="Arial" panose="020B0604020202020204" pitchFamily="34" charset="0"/>
              </a:rPr>
              <a:t>EPA Regions: R4/R5/R9 -&gt; States: NC/CA -&gt; CBSA: RDU</a:t>
            </a:r>
          </a:p>
          <a:p>
            <a:pPr marL="461963" lvl="2" indent="-349250">
              <a:spcBef>
                <a:spcPts val="0"/>
              </a:spcBef>
              <a:buFont typeface="+mj-lt"/>
              <a:buAutoNum type="arabicPeriod"/>
              <a:defRPr/>
            </a:pPr>
            <a:r>
              <a:rPr lang="en-US" sz="1400" b="1" dirty="0">
                <a:solidFill>
                  <a:srgbClr val="7030A0"/>
                </a:solidFill>
                <a:latin typeface="Arial" panose="020B0604020202020204" pitchFamily="34" charset="0"/>
                <a:cs typeface="Arial" panose="020B0604020202020204" pitchFamily="34" charset="0"/>
              </a:rPr>
              <a:t>“right-click” -&gt; </a:t>
            </a:r>
            <a:r>
              <a:rPr lang="en-US" sz="1400" b="1" dirty="0">
                <a:solidFill>
                  <a:srgbClr val="7030A0"/>
                </a:solidFill>
                <a:highlight>
                  <a:srgbClr val="FFFF00"/>
                </a:highlight>
                <a:latin typeface="Arial" panose="020B0604020202020204" pitchFamily="34" charset="0"/>
                <a:cs typeface="Arial" panose="020B0604020202020204" pitchFamily="34" charset="0"/>
              </a:rPr>
              <a:t>Major </a:t>
            </a:r>
            <a:r>
              <a:rPr lang="en-US" sz="1400" b="1" dirty="0" err="1">
                <a:solidFill>
                  <a:srgbClr val="7030A0"/>
                </a:solidFill>
                <a:highlight>
                  <a:srgbClr val="FFFF00"/>
                </a:highlight>
                <a:latin typeface="Arial" panose="020B0604020202020204" pitchFamily="34" charset="0"/>
                <a:cs typeface="Arial" panose="020B0604020202020204" pitchFamily="34" charset="0"/>
              </a:rPr>
              <a:t>Emis</a:t>
            </a:r>
            <a:r>
              <a:rPr lang="en-US" sz="1400" b="1" dirty="0">
                <a:solidFill>
                  <a:srgbClr val="7030A0"/>
                </a:solidFill>
                <a:highlight>
                  <a:srgbClr val="FFFF00"/>
                </a:highlight>
                <a:latin typeface="Arial" panose="020B0604020202020204" pitchFamily="34" charset="0"/>
                <a:cs typeface="Arial" panose="020B0604020202020204" pitchFamily="34" charset="0"/>
              </a:rPr>
              <a:t>. Sources</a:t>
            </a:r>
          </a:p>
          <a:p>
            <a:pPr marL="461963" lvl="2" indent="-349250">
              <a:spcBef>
                <a:spcPts val="0"/>
              </a:spcBef>
              <a:buFont typeface="+mj-lt"/>
              <a:buAutoNum type="arabicPeriod"/>
              <a:defRPr/>
            </a:pPr>
            <a:r>
              <a:rPr lang="en-US" sz="1400" dirty="0">
                <a:solidFill>
                  <a:srgbClr val="0000FF"/>
                </a:solidFill>
                <a:latin typeface="Arial" panose="020B0604020202020204" pitchFamily="34" charset="0"/>
                <a:cs typeface="Arial" panose="020B0604020202020204" pitchFamily="34" charset="0"/>
              </a:rPr>
              <a:t>Change color transparency/Google Map</a:t>
            </a:r>
            <a:endParaRPr lang="en-US" sz="1400" b="1" dirty="0">
              <a:solidFill>
                <a:srgbClr val="7030A0"/>
              </a:solidFill>
              <a:latin typeface="Arial" panose="020B0604020202020204" pitchFamily="34" charset="0"/>
              <a:cs typeface="Arial" panose="020B0604020202020204" pitchFamily="34" charset="0"/>
            </a:endParaRPr>
          </a:p>
          <a:p>
            <a:pPr marL="461963" lvl="2" indent="-349250">
              <a:spcBef>
                <a:spcPts val="0"/>
              </a:spcBef>
              <a:buNone/>
              <a:defRPr/>
            </a:pPr>
            <a:r>
              <a:rPr lang="en-US" sz="1400" b="1" dirty="0">
                <a:solidFill>
                  <a:srgbClr val="FF0000"/>
                </a:solidFill>
                <a:latin typeface="Arial" panose="020B0604020202020204" pitchFamily="34" charset="0"/>
                <a:cs typeface="Arial" panose="020B0604020202020204" pitchFamily="34" charset="0"/>
              </a:rPr>
              <a:t>  </a:t>
            </a:r>
            <a:r>
              <a:rPr lang="en-US" sz="1400" b="1" dirty="0">
                <a:solidFill>
                  <a:srgbClr val="C00000"/>
                </a:solidFill>
                <a:latin typeface="Arial" panose="020B0604020202020204" pitchFamily="34" charset="0"/>
                <a:cs typeface="Arial" panose="020B0604020202020204" pitchFamily="34" charset="0"/>
              </a:rPr>
              <a:t>Major Emission Sources:</a:t>
            </a:r>
            <a:endParaRPr lang="en-US" sz="1400" dirty="0">
              <a:solidFill>
                <a:srgbClr val="C00000"/>
              </a:solidFill>
              <a:latin typeface="Arial" panose="020B0604020202020204" pitchFamily="34" charset="0"/>
              <a:cs typeface="Arial" panose="020B0604020202020204" pitchFamily="34" charset="0"/>
            </a:endParaRPr>
          </a:p>
          <a:p>
            <a:pPr marL="461963" lvl="2" indent="-349250">
              <a:spcBef>
                <a:spcPts val="0"/>
              </a:spcBef>
              <a:buFont typeface="+mj-lt"/>
              <a:buAutoNum type="arabicPeriod"/>
              <a:defRPr/>
            </a:pPr>
            <a:r>
              <a:rPr lang="en-US" sz="1400" b="1" dirty="0">
                <a:solidFill>
                  <a:srgbClr val="7030A0"/>
                </a:solidFill>
                <a:latin typeface="Arial" panose="020B0604020202020204" pitchFamily="34" charset="0"/>
                <a:cs typeface="Arial" panose="020B0604020202020204" pitchFamily="34" charset="0"/>
              </a:rPr>
              <a:t>CBSA: Louisville -&gt; Jefferson Co. -&gt; Facility (Louisville G&amp;E)</a:t>
            </a:r>
          </a:p>
          <a:p>
            <a:pPr marL="461963" lvl="2" indent="-349250">
              <a:spcBef>
                <a:spcPts val="0"/>
              </a:spcBef>
              <a:buFont typeface="+mj-lt"/>
              <a:buAutoNum type="arabicPeriod"/>
              <a:defRPr/>
            </a:pPr>
            <a:r>
              <a:rPr lang="en-US" sz="1400" dirty="0">
                <a:solidFill>
                  <a:srgbClr val="0000FF"/>
                </a:solidFill>
                <a:latin typeface="Arial" panose="020B0604020202020204" pitchFamily="34" charset="0"/>
                <a:cs typeface="Arial" panose="020B0604020202020204" pitchFamily="34" charset="0"/>
              </a:rPr>
              <a:t>SO2/NOx/HAPs, Facility, Data Content; </a:t>
            </a:r>
          </a:p>
          <a:p>
            <a:pPr marL="461963" lvl="2" indent="-349250">
              <a:spcBef>
                <a:spcPts val="0"/>
              </a:spcBef>
              <a:buFont typeface="+mj-lt"/>
              <a:buAutoNum type="arabicPeriod"/>
              <a:defRPr/>
            </a:pPr>
            <a:r>
              <a:rPr lang="en-US" sz="1400" dirty="0">
                <a:solidFill>
                  <a:srgbClr val="0000FF"/>
                </a:solidFill>
                <a:latin typeface="Arial" panose="020B0604020202020204" pitchFamily="34" charset="0"/>
                <a:cs typeface="Arial" panose="020B0604020202020204" pitchFamily="34" charset="0"/>
              </a:rPr>
              <a:t>Top X Emission Sources: CAPs &amp; HAPs</a:t>
            </a:r>
          </a:p>
        </p:txBody>
      </p:sp>
    </p:spTree>
    <p:extLst>
      <p:ext uri="{BB962C8B-B14F-4D97-AF65-F5344CB8AC3E}">
        <p14:creationId xmlns:p14="http://schemas.microsoft.com/office/powerpoint/2010/main" val="1493418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312361C0-3891-4EC5-81A5-907A76387ED0}"/>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35</a:t>
            </a:fld>
            <a:endParaRPr lang="en-US" dirty="0">
              <a:solidFill>
                <a:prstClr val="black">
                  <a:tint val="75000"/>
                </a:prstClr>
              </a:solidFill>
              <a:latin typeface="Arial" pitchFamily="34" charset="0"/>
            </a:endParaRPr>
          </a:p>
        </p:txBody>
      </p:sp>
      <p:sp>
        <p:nvSpPr>
          <p:cNvPr id="6" name="Content Placeholder 5">
            <a:extLst>
              <a:ext uri="{FF2B5EF4-FFF2-40B4-BE49-F238E27FC236}">
                <a16:creationId xmlns:a16="http://schemas.microsoft.com/office/drawing/2014/main" id="{53081AEC-38E1-4771-AA92-8DD364374A06}"/>
              </a:ext>
            </a:extLst>
          </p:cNvPr>
          <p:cNvSpPr>
            <a:spLocks noGrp="1"/>
          </p:cNvSpPr>
          <p:nvPr>
            <p:ph sz="half" idx="1"/>
          </p:nvPr>
        </p:nvSpPr>
        <p:spPr>
          <a:xfrm>
            <a:off x="185166" y="646331"/>
            <a:ext cx="8773668" cy="6211669"/>
          </a:xfrm>
        </p:spPr>
        <p:txBody>
          <a:bodyPr>
            <a:normAutofit fontScale="92500" lnSpcReduction="10000"/>
          </a:bodyPr>
          <a:lstStyle/>
          <a:p>
            <a:pPr marL="0" indent="0">
              <a:buNone/>
            </a:pPr>
            <a:r>
              <a:rPr lang="en-US" sz="1700" b="1" dirty="0"/>
              <a:t>Just some initial thoughts on the sequence of examples:</a:t>
            </a:r>
          </a:p>
          <a:p>
            <a:pPr marL="0" indent="0">
              <a:buNone/>
            </a:pPr>
            <a:r>
              <a:rPr lang="en-US" sz="1400" dirty="0"/>
              <a:t> </a:t>
            </a:r>
            <a:r>
              <a:rPr lang="en-US" sz="1600" b="1" dirty="0">
                <a:solidFill>
                  <a:srgbClr val="FF0000"/>
                </a:solidFill>
              </a:rPr>
              <a:t>Data Viewer module: -&gt; </a:t>
            </a:r>
            <a:r>
              <a:rPr lang="en-US" sz="1600" b="1" dirty="0">
                <a:solidFill>
                  <a:srgbClr val="0000FF"/>
                </a:solidFill>
              </a:rPr>
              <a:t>“Map” menu:</a:t>
            </a:r>
          </a:p>
          <a:p>
            <a:pPr indent="-223838"/>
            <a:r>
              <a:rPr lang="en-US" sz="1400" dirty="0"/>
              <a:t>Mimic the initial NEXUS map per 2008 AQAD report:  O3 and PM2.5 DVs above the NAAQS (concentrations) with 2014 NATA HAP cancer risk (%-</a:t>
            </a:r>
            <a:r>
              <a:rPr lang="en-US" sz="1400" dirty="0" err="1"/>
              <a:t>ile</a:t>
            </a:r>
            <a:r>
              <a:rPr lang="en-US" sz="1400" dirty="0"/>
              <a:t> threshold)</a:t>
            </a:r>
          </a:p>
          <a:p>
            <a:pPr marL="741363" indent="-284163">
              <a:buNone/>
            </a:pPr>
            <a:r>
              <a:rPr lang="en-US" sz="1400" dirty="0"/>
              <a:t> - SHOW HOW THE AREAS MAY CHANGE WITH LOWER NAAQS LEVELS—10 UG/M FOR ANNUAL PM2.5, AND SEPARATELY 65 PPB O3, AND THEN TOGETHER</a:t>
            </a:r>
          </a:p>
          <a:p>
            <a:pPr indent="-223838"/>
            <a:r>
              <a:rPr lang="en-US" sz="1400" dirty="0"/>
              <a:t>Update the NEXUS map to be on risk-risk basis across pollutants (based on spatial fusion of O3 and PM2.5):  O3 mortality risk, PM2.5 mortality risk, with 2014 NATA HAP cancer risk (%-</a:t>
            </a:r>
            <a:r>
              <a:rPr lang="en-US" sz="1400" dirty="0" err="1"/>
              <a:t>ile</a:t>
            </a:r>
            <a:r>
              <a:rPr lang="en-US" sz="1400" dirty="0"/>
              <a:t> threshold)</a:t>
            </a:r>
          </a:p>
          <a:p>
            <a:pPr marL="742950" indent="-285750">
              <a:buFontTx/>
              <a:buChar char="-"/>
            </a:pPr>
            <a:r>
              <a:rPr lang="en-US" sz="1400" dirty="0"/>
              <a:t>SHOW HOW THE AREAS MAY CHANGE WITH DIFFERENT RISK THRESHOLD FOR NATA RISK (check beforehand what different thresholds make difference and codify those)</a:t>
            </a:r>
          </a:p>
          <a:p>
            <a:pPr marL="742950" indent="-285750">
              <a:buFontTx/>
              <a:buChar char="-"/>
            </a:pPr>
            <a:endParaRPr lang="en-US" sz="1400" dirty="0"/>
          </a:p>
          <a:p>
            <a:pPr marL="457200" indent="-228600">
              <a:buNone/>
            </a:pPr>
            <a:r>
              <a:rPr lang="en-US" sz="1400" u="sng" dirty="0"/>
              <a:t>MAIN QUESTION</a:t>
            </a:r>
            <a:r>
              <a:rPr lang="en-US" sz="1400" dirty="0"/>
              <a:t>:  The “NEXUS” across pollutants allows for an initial “SCREEN” at the national level by providing an indicator where there may be MP issue wherein a common set of sources contribute to multiple pollutant issues, e.g., NOx for O3 and PM2.5, Metal HAPs and PM2.5, VOC HAPs and O3.</a:t>
            </a:r>
          </a:p>
          <a:p>
            <a:pPr marL="0" indent="0">
              <a:buNone/>
            </a:pPr>
            <a:r>
              <a:rPr lang="en-US" sz="1400" dirty="0"/>
              <a:t>              - Try to bring in the VOC and Metal HAP information to show these overlaps.</a:t>
            </a:r>
          </a:p>
          <a:p>
            <a:pPr marL="0" indent="0">
              <a:buNone/>
            </a:pPr>
            <a:r>
              <a:rPr lang="en-US" sz="1400" b="1" dirty="0">
                <a:solidFill>
                  <a:srgbClr val="0000FF"/>
                </a:solidFill>
              </a:rPr>
              <a:t>    “</a:t>
            </a:r>
            <a:r>
              <a:rPr lang="en-US" sz="1600" b="1" dirty="0">
                <a:solidFill>
                  <a:srgbClr val="0000FF"/>
                </a:solidFill>
              </a:rPr>
              <a:t>Region Analysis” menu:</a:t>
            </a:r>
          </a:p>
          <a:p>
            <a:pPr indent="-223838"/>
            <a:r>
              <a:rPr lang="en-US" sz="1400" dirty="0"/>
              <a:t>DAIL INTO A PARTICULAR REGION OR AREA TO BETTER UNDERSTAND THE POLLUTANT/SOURCE CONNECTIONS AND, THUS, POTENTIAL FOR MULTIPOLLUTANT SOLUTIONS THAT ARE MORE EFFECTIVE AND EFFICIENT AT ADDRESSING THESE AIR QUALITY ISSUES.</a:t>
            </a:r>
          </a:p>
          <a:p>
            <a:pPr marL="0" indent="0">
              <a:buNone/>
            </a:pPr>
            <a:r>
              <a:rPr lang="en-US" sz="1200" b="1" dirty="0">
                <a:solidFill>
                  <a:srgbClr val="0000FF"/>
                </a:solidFill>
              </a:rPr>
              <a:t>    </a:t>
            </a:r>
            <a:r>
              <a:rPr lang="en-US" sz="1300" b="1" dirty="0">
                <a:solidFill>
                  <a:srgbClr val="0000FF"/>
                </a:solidFill>
              </a:rPr>
              <a:t>“</a:t>
            </a:r>
            <a:r>
              <a:rPr lang="en-US" sz="1500" b="1" dirty="0">
                <a:solidFill>
                  <a:srgbClr val="0000FF"/>
                </a:solidFill>
              </a:rPr>
              <a:t>Major Emission Sources” menu:</a:t>
            </a:r>
            <a:endParaRPr lang="en-US" sz="1500" dirty="0"/>
          </a:p>
          <a:p>
            <a:pPr indent="-223838"/>
            <a:r>
              <a:rPr lang="en-US" sz="1400" dirty="0"/>
              <a:t>Select a Region, such as Region 4 or 9, to illustrate that we can show these areas for a particular Region to engage with them and dive into the details—emissions, sources, etc.</a:t>
            </a:r>
          </a:p>
          <a:p>
            <a:pPr indent="-223838"/>
            <a:r>
              <a:rPr lang="en-US" sz="1400" dirty="0"/>
              <a:t>Select a particular area, such as Louisville, to illustrate how one can use the tool to learn more about the potential for common pollutants and sources to inform possible MP solutions.</a:t>
            </a:r>
          </a:p>
          <a:p>
            <a:pPr marL="0" indent="0">
              <a:buNone/>
            </a:pPr>
            <a:r>
              <a:rPr lang="en-US" sz="1600" b="1" dirty="0">
                <a:solidFill>
                  <a:srgbClr val="FF0000"/>
                </a:solidFill>
              </a:rPr>
              <a:t>Data Query module</a:t>
            </a:r>
          </a:p>
          <a:p>
            <a:pPr indent="-223838"/>
            <a:r>
              <a:rPr lang="en-US" sz="1400" dirty="0"/>
              <a:t>NOTE: HERE THAT WE COULD OVERLAY SOME THINGS ON THE RISK-RISK MAP—NONATTAINMENT BOUNDARIES FOR O3 AND PM2.5, EPA ADVANCE AREAS, EJ METRIC, OTHERS</a:t>
            </a:r>
          </a:p>
          <a:p>
            <a:pPr marL="0" indent="0">
              <a:buNone/>
            </a:pPr>
            <a:r>
              <a:rPr lang="en-US" sz="1600" b="1" dirty="0">
                <a:solidFill>
                  <a:srgbClr val="FF0000"/>
                </a:solidFill>
              </a:rPr>
              <a:t>Data Input module</a:t>
            </a:r>
          </a:p>
          <a:p>
            <a:pPr indent="-223838"/>
            <a:r>
              <a:rPr lang="en-US" sz="1400" dirty="0"/>
              <a:t>Where are these input data coming from?  How can we update new input data and save project case?</a:t>
            </a:r>
          </a:p>
        </p:txBody>
      </p:sp>
      <p:sp>
        <p:nvSpPr>
          <p:cNvPr id="5" name="Rectangle 5">
            <a:extLst>
              <a:ext uri="{FF2B5EF4-FFF2-40B4-BE49-F238E27FC236}">
                <a16:creationId xmlns:a16="http://schemas.microsoft.com/office/drawing/2014/main" id="{07F0BA2F-308E-4228-8342-DCBAD06BAD6D}"/>
              </a:ext>
            </a:extLst>
          </p:cNvPr>
          <p:cNvSpPr>
            <a:spLocks noChangeArrowheads="1"/>
          </p:cNvSpPr>
          <p:nvPr/>
        </p:nvSpPr>
        <p:spPr bwMode="auto">
          <a:xfrm>
            <a:off x="185166" y="0"/>
            <a:ext cx="9144000" cy="101566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lang="en-US" sz="3200" b="1" dirty="0">
                <a:solidFill>
                  <a:srgbClr val="FF0000"/>
                </a:solidFill>
                <a:effectLst>
                  <a:outerShdw blurRad="38100" dist="38100" dir="2700000" algn="tl">
                    <a:srgbClr val="000000">
                      <a:alpha val="43137"/>
                    </a:srgbClr>
                  </a:outerShdw>
                </a:effectLst>
                <a:latin typeface="Arial" charset="0"/>
              </a:rPr>
              <a:t>One</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 may like to know “xxx”: Example Cases</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	</a:t>
            </a:r>
            <a:r>
              <a:rPr kumimoji="0" lang="en-US" altLang="zh-CN" sz="2800" b="1" i="0" u="none" strike="noStrike" kern="1200" cap="none" spc="0" normalizeH="0" baseline="0" noProof="0" dirty="0">
                <a:ln>
                  <a:noFill/>
                </a:ln>
                <a:solidFill>
                  <a:prstClr val="black"/>
                </a:solidFill>
                <a:effectLst/>
                <a:uLnTx/>
                <a:uFillTx/>
                <a:latin typeface="Arial" charset="0"/>
                <a:ea typeface="宋体" panose="02010600030101010101" pitchFamily="2" charset="-122"/>
                <a:cs typeface="+mn-cs"/>
              </a:rPr>
              <a:t>   </a:t>
            </a:r>
          </a:p>
        </p:txBody>
      </p:sp>
    </p:spTree>
    <p:extLst>
      <p:ext uri="{BB962C8B-B14F-4D97-AF65-F5344CB8AC3E}">
        <p14:creationId xmlns:p14="http://schemas.microsoft.com/office/powerpoint/2010/main" val="1178624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312361C0-3891-4EC5-81A5-907A76387ED0}"/>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36</a:t>
            </a:fld>
            <a:endParaRPr lang="en-US" dirty="0">
              <a:solidFill>
                <a:prstClr val="black">
                  <a:tint val="75000"/>
                </a:prstClr>
              </a:solidFill>
              <a:latin typeface="Arial" pitchFamily="34" charset="0"/>
            </a:endParaRPr>
          </a:p>
        </p:txBody>
      </p:sp>
      <p:sp>
        <p:nvSpPr>
          <p:cNvPr id="5" name="Rectangle 5">
            <a:extLst>
              <a:ext uri="{FF2B5EF4-FFF2-40B4-BE49-F238E27FC236}">
                <a16:creationId xmlns:a16="http://schemas.microsoft.com/office/drawing/2014/main" id="{07F0BA2F-308E-4228-8342-DCBAD06BAD6D}"/>
              </a:ext>
            </a:extLst>
          </p:cNvPr>
          <p:cNvSpPr>
            <a:spLocks noChangeArrowheads="1"/>
          </p:cNvSpPr>
          <p:nvPr/>
        </p:nvSpPr>
        <p:spPr bwMode="auto">
          <a:xfrm>
            <a:off x="185166" y="0"/>
            <a:ext cx="9144000" cy="646331"/>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We may like to know “xxx”</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	</a:t>
            </a:r>
            <a:r>
              <a:rPr kumimoji="0" lang="en-US" altLang="zh-CN" sz="3200" b="1" i="0" u="none" strike="noStrike" kern="1200" cap="none" spc="0" normalizeH="0" baseline="0" noProof="0" dirty="0">
                <a:ln>
                  <a:noFill/>
                </a:ln>
                <a:solidFill>
                  <a:prstClr val="black"/>
                </a:solidFill>
                <a:effectLst/>
                <a:uLnTx/>
                <a:uFillTx/>
                <a:latin typeface="Arial" charset="0"/>
                <a:ea typeface="宋体" panose="02010600030101010101" pitchFamily="2" charset="-122"/>
                <a:cs typeface="+mn-cs"/>
              </a:rPr>
              <a:t>   </a:t>
            </a:r>
          </a:p>
        </p:txBody>
      </p:sp>
      <p:sp>
        <p:nvSpPr>
          <p:cNvPr id="4" name="Rectangle 3">
            <a:extLst>
              <a:ext uri="{FF2B5EF4-FFF2-40B4-BE49-F238E27FC236}">
                <a16:creationId xmlns:a16="http://schemas.microsoft.com/office/drawing/2014/main" id="{62116D9A-93EA-4B5E-8AD5-8D038CE7225B}"/>
              </a:ext>
            </a:extLst>
          </p:cNvPr>
          <p:cNvSpPr/>
          <p:nvPr/>
        </p:nvSpPr>
        <p:spPr>
          <a:xfrm>
            <a:off x="100584" y="820067"/>
            <a:ext cx="8942832" cy="5847755"/>
          </a:xfrm>
          <a:prstGeom prst="rect">
            <a:avLst/>
          </a:prstGeom>
        </p:spPr>
        <p:txBody>
          <a:bodyPr wrap="square">
            <a:spAutoFit/>
          </a:bodyPr>
          <a:lstStyle/>
          <a:p>
            <a:r>
              <a:rPr lang="en-US" sz="1100" b="1" dirty="0">
                <a:latin typeface="Calibri" panose="020F0502020204030204" pitchFamily="34" charset="0"/>
              </a:rPr>
              <a:t>Data Inputs:</a:t>
            </a:r>
          </a:p>
          <a:p>
            <a:r>
              <a:rPr lang="en-US" sz="1100" dirty="0">
                <a:latin typeface="Calibri" panose="020F0502020204030204" pitchFamily="34" charset="0"/>
              </a:rPr>
              <a:t>         -We will need to add a general category for “Socio-Economic/Demographic” </a:t>
            </a:r>
          </a:p>
          <a:p>
            <a:r>
              <a:rPr lang="en-US" sz="1100" dirty="0">
                <a:latin typeface="Calibri" panose="020F0502020204030204" pitchFamily="34" charset="0"/>
              </a:rPr>
              <a:t>                     -the Poverty/Disadvantaged indicator would be part of this category</a:t>
            </a:r>
          </a:p>
          <a:p>
            <a:r>
              <a:rPr lang="en-US" sz="1100" dirty="0">
                <a:latin typeface="Calibri" panose="020F0502020204030204" pitchFamily="34" charset="0"/>
              </a:rPr>
              <a:t>                     -pull in demographic information on race, ethnicity, gender, </a:t>
            </a:r>
            <a:r>
              <a:rPr lang="en-US" sz="1100" dirty="0" err="1">
                <a:latin typeface="Calibri" panose="020F0502020204030204" pitchFamily="34" charset="0"/>
              </a:rPr>
              <a:t>etc</a:t>
            </a:r>
            <a:endParaRPr lang="en-US" sz="1100" dirty="0">
              <a:latin typeface="Calibri" panose="020F0502020204030204" pitchFamily="34" charset="0"/>
            </a:endParaRPr>
          </a:p>
          <a:p>
            <a:r>
              <a:rPr lang="en-US" sz="1100" b="1" dirty="0">
                <a:latin typeface="Calibri" panose="020F0502020204030204" pitchFamily="34" charset="0"/>
              </a:rPr>
              <a:t>Provide Slide that outlines the Demo</a:t>
            </a:r>
          </a:p>
          <a:p>
            <a:r>
              <a:rPr lang="en-US" sz="1100" dirty="0">
                <a:latin typeface="Calibri" panose="020F0502020204030204" pitchFamily="34" charset="0"/>
              </a:rPr>
              <a:t>         -National screening (2014 data):</a:t>
            </a:r>
          </a:p>
          <a:p>
            <a:r>
              <a:rPr lang="en-US" sz="1100" dirty="0">
                <a:latin typeface="Calibri" panose="020F0502020204030204" pitchFamily="34" charset="0"/>
              </a:rPr>
              <a:t>                     -Replicate 2008 NEXUS map with O3/PM2.5 concentrations above NAAQS and NATA risk estimates (above selected percentile of top 10%)</a:t>
            </a:r>
          </a:p>
          <a:p>
            <a:r>
              <a:rPr lang="en-US" sz="1100" dirty="0">
                <a:latin typeface="Calibri" panose="020F0502020204030204" pitchFamily="34" charset="0"/>
              </a:rPr>
              <a:t>                                -What happens to areas under a lower O3/PM2.5 NAAQS level?</a:t>
            </a:r>
          </a:p>
          <a:p>
            <a:r>
              <a:rPr lang="en-US" sz="1100" dirty="0">
                <a:latin typeface="Calibri" panose="020F0502020204030204" pitchFamily="34" charset="0"/>
              </a:rPr>
              <a:t>                                 -What happens to areas current over O3/PM2.5 NAAQS if change HAP risk percentile?</a:t>
            </a:r>
          </a:p>
          <a:p>
            <a:r>
              <a:rPr lang="en-US" sz="1100" dirty="0">
                <a:latin typeface="Calibri" panose="020F0502020204030204" pitchFamily="34" charset="0"/>
              </a:rPr>
              <a:t>                    -Provide NEXUS map on risk basis:  O3/PM2.5 </a:t>
            </a:r>
            <a:r>
              <a:rPr lang="en-US" sz="1100" dirty="0" err="1">
                <a:latin typeface="Calibri" panose="020F0502020204030204" pitchFamily="34" charset="0"/>
              </a:rPr>
              <a:t>BenMAP</a:t>
            </a:r>
            <a:r>
              <a:rPr lang="en-US" sz="1100" dirty="0">
                <a:latin typeface="Calibri" panose="020F0502020204030204" pitchFamily="34" charset="0"/>
              </a:rPr>
              <a:t> mortality risk based on fused surfaces and NATA risk estimates (above selected percentile of top 10% for O3, PM2.5 and HAPs)</a:t>
            </a:r>
          </a:p>
          <a:p>
            <a:r>
              <a:rPr lang="en-US" sz="1100" dirty="0">
                <a:latin typeface="Calibri" panose="020F0502020204030204" pitchFamily="34" charset="0"/>
              </a:rPr>
              <a:t>                                   -Can see expansion of MP areas as one changes percentile to top 20% or others.</a:t>
            </a:r>
          </a:p>
          <a:p>
            <a:r>
              <a:rPr lang="en-US" sz="1100" dirty="0">
                <a:latin typeface="Calibri" panose="020F0502020204030204" pitchFamily="34" charset="0"/>
              </a:rPr>
              <a:t>                                   -Focus on Heavy Metal HAPs risk (top 10%) and relate to PM2.5 risk for potential co-pollutant issues.</a:t>
            </a:r>
          </a:p>
          <a:p>
            <a:r>
              <a:rPr lang="en-US" sz="1100" dirty="0">
                <a:latin typeface="Calibri" panose="020F0502020204030204" pitchFamily="34" charset="0"/>
              </a:rPr>
              <a:t>                                   -Focus on Gas/VOC HAPs risk (top 10%) and relate to O3 risk for potential co-pollutant issues.</a:t>
            </a:r>
          </a:p>
          <a:p>
            <a:r>
              <a:rPr lang="en-US" sz="1100" dirty="0">
                <a:latin typeface="Calibri" panose="020F0502020204030204" pitchFamily="34" charset="0"/>
              </a:rPr>
              <a:t>       -Regional, State, CBSA and County level view</a:t>
            </a:r>
          </a:p>
          <a:p>
            <a:r>
              <a:rPr lang="en-US" sz="1100" dirty="0">
                <a:latin typeface="Calibri" panose="020F0502020204030204" pitchFamily="34" charset="0"/>
              </a:rPr>
              <a:t>                             -Region 4 example</a:t>
            </a:r>
          </a:p>
          <a:p>
            <a:r>
              <a:rPr lang="en-US" sz="1100" dirty="0">
                <a:latin typeface="Calibri" panose="020F0502020204030204" pitchFamily="34" charset="0"/>
              </a:rPr>
              <a:t>                                   -Large number of areas with MP risk in top 10% across O3, PM2.5 and HAPs so lets look into a few of them:</a:t>
            </a:r>
          </a:p>
          <a:p>
            <a:r>
              <a:rPr lang="en-US" sz="1100" dirty="0">
                <a:latin typeface="Calibri" panose="020F0502020204030204" pitchFamily="34" charset="0"/>
              </a:rPr>
              <a:t>                                          Louisville example:   General and then dial into Jefferson Co. with transparent map color</a:t>
            </a:r>
          </a:p>
          <a:p>
            <a:r>
              <a:rPr lang="en-US" sz="1100" dirty="0">
                <a:latin typeface="Calibri" panose="020F0502020204030204" pitchFamily="34" charset="0"/>
              </a:rPr>
              <a:t>                                          +Show the source emissions in the map but also 2014 data and their ranking across pollutants illustrating co-control potential</a:t>
            </a:r>
          </a:p>
          <a:p>
            <a:r>
              <a:rPr lang="en-US" sz="1100" dirty="0">
                <a:latin typeface="Calibri" panose="020F0502020204030204" pitchFamily="34" charset="0"/>
              </a:rPr>
              <a:t>                                                         Identify the sources you want to highlight</a:t>
            </a:r>
          </a:p>
          <a:p>
            <a:r>
              <a:rPr lang="en-US" sz="1100" dirty="0">
                <a:latin typeface="Calibri" panose="020F0502020204030204" pitchFamily="34" charset="0"/>
              </a:rPr>
              <a:t>                             -Data Query module: State, CBSA and County level </a:t>
            </a:r>
          </a:p>
          <a:p>
            <a:r>
              <a:rPr lang="en-US" sz="1100" dirty="0">
                <a:latin typeface="Calibri" panose="020F0502020204030204" pitchFamily="34" charset="0"/>
              </a:rPr>
              <a:t>                                           </a:t>
            </a:r>
            <a:r>
              <a:rPr lang="en-US" sz="1100" dirty="0">
                <a:highlight>
                  <a:srgbClr val="FFFF00"/>
                </a:highlight>
                <a:latin typeface="Calibri" panose="020F0502020204030204" pitchFamily="34" charset="0"/>
              </a:rPr>
              <a:t> Advance areas example</a:t>
            </a:r>
          </a:p>
          <a:p>
            <a:r>
              <a:rPr lang="en-US" sz="1100" dirty="0">
                <a:latin typeface="Calibri" panose="020F0502020204030204" pitchFamily="34" charset="0"/>
              </a:rPr>
              <a:t>                                              -Show national level information using the </a:t>
            </a:r>
            <a:r>
              <a:rPr lang="en-US" sz="1100" u="sng" dirty="0">
                <a:latin typeface="Calibri" panose="020F0502020204030204" pitchFamily="34" charset="0"/>
              </a:rPr>
              <a:t>Advance Area</a:t>
            </a:r>
            <a:r>
              <a:rPr lang="en-US" sz="1100" dirty="0">
                <a:latin typeface="Calibri" panose="020F0502020204030204" pitchFamily="34" charset="0"/>
              </a:rPr>
              <a:t> definition to show overlay with MP areas</a:t>
            </a:r>
          </a:p>
          <a:p>
            <a:r>
              <a:rPr lang="en-US" sz="1100" dirty="0">
                <a:latin typeface="Calibri" panose="020F0502020204030204" pitchFamily="34" charset="0"/>
              </a:rPr>
              <a:t>                                          </a:t>
            </a:r>
            <a:r>
              <a:rPr lang="en-US" sz="1100" dirty="0">
                <a:highlight>
                  <a:srgbClr val="FFFF00"/>
                </a:highlight>
                <a:latin typeface="Calibri" panose="020F0502020204030204" pitchFamily="34" charset="0"/>
              </a:rPr>
              <a:t> Go to Region 5 </a:t>
            </a:r>
          </a:p>
          <a:p>
            <a:r>
              <a:rPr lang="en-US" sz="1100" dirty="0">
                <a:latin typeface="Calibri" panose="020F0502020204030204" pitchFamily="34" charset="0"/>
              </a:rPr>
              <a:t>                                           Minneapolis example:   General and then dial into county level information </a:t>
            </a:r>
          </a:p>
          <a:p>
            <a:r>
              <a:rPr lang="en-US" sz="1100" dirty="0">
                <a:latin typeface="Calibri" panose="020F0502020204030204" pitchFamily="34" charset="0"/>
              </a:rPr>
              <a:t>                                              +Show the source emissions in the map but also 2014 data and their ranking across pollutants illustrating co-control potential</a:t>
            </a:r>
          </a:p>
          <a:p>
            <a:r>
              <a:rPr lang="en-US" sz="1100" dirty="0">
                <a:latin typeface="Calibri" panose="020F0502020204030204" pitchFamily="34" charset="0"/>
              </a:rPr>
              <a:t>                                                           Identify the sources you want to highlight</a:t>
            </a:r>
          </a:p>
          <a:p>
            <a:r>
              <a:rPr lang="en-US" sz="1100" dirty="0">
                <a:latin typeface="Calibri" panose="020F0502020204030204" pitchFamily="34" charset="0"/>
              </a:rPr>
              <a:t>                                         </a:t>
            </a:r>
            <a:r>
              <a:rPr lang="en-US" sz="1100" dirty="0">
                <a:highlight>
                  <a:srgbClr val="FFFF00"/>
                </a:highlight>
                <a:latin typeface="Calibri" panose="020F0502020204030204" pitchFamily="34" charset="0"/>
              </a:rPr>
              <a:t>  -Go back to Region 5 focus</a:t>
            </a:r>
          </a:p>
          <a:p>
            <a:r>
              <a:rPr lang="en-US" sz="1100" dirty="0">
                <a:latin typeface="Calibri" panose="020F0502020204030204" pitchFamily="34" charset="0"/>
              </a:rPr>
              <a:t>                                        </a:t>
            </a:r>
            <a:r>
              <a:rPr lang="en-US" sz="1100" dirty="0">
                <a:highlight>
                  <a:srgbClr val="FFFF00"/>
                </a:highlight>
                <a:latin typeface="Calibri" panose="020F0502020204030204" pitchFamily="34" charset="0"/>
              </a:rPr>
              <a:t>   EJ Considerations example (income focused indicator from </a:t>
            </a:r>
            <a:r>
              <a:rPr lang="en-US" sz="1100" dirty="0" err="1">
                <a:highlight>
                  <a:srgbClr val="FFFF00"/>
                </a:highlight>
                <a:latin typeface="Calibri" panose="020F0502020204030204" pitchFamily="34" charset="0"/>
              </a:rPr>
              <a:t>UMich</a:t>
            </a:r>
            <a:r>
              <a:rPr lang="en-US" sz="1100" dirty="0">
                <a:highlight>
                  <a:srgbClr val="FFFF00"/>
                </a:highlight>
                <a:latin typeface="Calibri" panose="020F0502020204030204" pitchFamily="34" charset="0"/>
              </a:rPr>
              <a:t>)</a:t>
            </a:r>
          </a:p>
          <a:p>
            <a:r>
              <a:rPr lang="en-US" sz="1100" dirty="0">
                <a:latin typeface="Calibri" panose="020F0502020204030204" pitchFamily="34" charset="0"/>
              </a:rPr>
              <a:t>                                           -Show national level information using the </a:t>
            </a:r>
            <a:r>
              <a:rPr lang="en-US" sz="1100" u="sng" dirty="0">
                <a:latin typeface="Calibri" panose="020F0502020204030204" pitchFamily="34" charset="0"/>
              </a:rPr>
              <a:t>Poverty/Disadvantaged</a:t>
            </a:r>
            <a:r>
              <a:rPr lang="en-US" sz="1100" dirty="0">
                <a:latin typeface="Calibri" panose="020F0502020204030204" pitchFamily="34" charset="0"/>
              </a:rPr>
              <a:t> indicator to show overlay with MP areas</a:t>
            </a:r>
          </a:p>
          <a:p>
            <a:r>
              <a:rPr lang="en-US" sz="1100" dirty="0">
                <a:latin typeface="Calibri" panose="020F0502020204030204" pitchFamily="34" charset="0"/>
              </a:rPr>
              <a:t>                                           Detroit example:   General and then dial into county level information (Disadvantaged and under category)</a:t>
            </a:r>
          </a:p>
          <a:p>
            <a:r>
              <a:rPr lang="en-US" sz="1100" dirty="0">
                <a:latin typeface="Calibri" panose="020F0502020204030204" pitchFamily="34" charset="0"/>
              </a:rPr>
              <a:t>                                               +Show the source emissions in the map but also 2014 data and their ranking across pollutants illustrating co-control potential</a:t>
            </a:r>
          </a:p>
          <a:p>
            <a:r>
              <a:rPr lang="en-US" sz="1100" dirty="0">
                <a:latin typeface="Calibri" panose="020F0502020204030204" pitchFamily="34" charset="0"/>
              </a:rPr>
              <a:t>                                                            Identify the sources you want to highlight</a:t>
            </a:r>
          </a:p>
        </p:txBody>
      </p:sp>
    </p:spTree>
    <p:extLst>
      <p:ext uri="{BB962C8B-B14F-4D97-AF65-F5344CB8AC3E}">
        <p14:creationId xmlns:p14="http://schemas.microsoft.com/office/powerpoint/2010/main" val="904115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312361C0-3891-4EC5-81A5-907A76387ED0}"/>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37</a:t>
            </a:fld>
            <a:endParaRPr lang="en-US" dirty="0">
              <a:solidFill>
                <a:prstClr val="black">
                  <a:tint val="75000"/>
                </a:prstClr>
              </a:solidFill>
              <a:latin typeface="Arial" pitchFamily="34" charset="0"/>
            </a:endParaRPr>
          </a:p>
        </p:txBody>
      </p:sp>
      <p:sp>
        <p:nvSpPr>
          <p:cNvPr id="5" name="Rectangle 5">
            <a:extLst>
              <a:ext uri="{FF2B5EF4-FFF2-40B4-BE49-F238E27FC236}">
                <a16:creationId xmlns:a16="http://schemas.microsoft.com/office/drawing/2014/main" id="{07F0BA2F-308E-4228-8342-DCBAD06BAD6D}"/>
              </a:ext>
            </a:extLst>
          </p:cNvPr>
          <p:cNvSpPr>
            <a:spLocks noChangeArrowheads="1"/>
          </p:cNvSpPr>
          <p:nvPr/>
        </p:nvSpPr>
        <p:spPr bwMode="auto">
          <a:xfrm>
            <a:off x="185166" y="-27432"/>
            <a:ext cx="9144000" cy="646331"/>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lang="en-US" sz="3600" b="1" dirty="0">
                <a:solidFill>
                  <a:srgbClr val="FF0000"/>
                </a:solidFill>
                <a:effectLst>
                  <a:outerShdw blurRad="38100" dist="38100" dir="2700000" algn="tl">
                    <a:srgbClr val="000000">
                      <a:alpha val="43137"/>
                    </a:srgbClr>
                  </a:outerShdw>
                </a:effectLst>
                <a:latin typeface="Arial" charset="0"/>
              </a:rPr>
              <a:t>MP Team suggestions</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	</a:t>
            </a:r>
            <a:r>
              <a:rPr kumimoji="0" lang="en-US" altLang="zh-CN" sz="3200" b="1" i="0" u="none" strike="noStrike" kern="1200" cap="none" spc="0" normalizeH="0" baseline="0" noProof="0" dirty="0">
                <a:ln>
                  <a:noFill/>
                </a:ln>
                <a:solidFill>
                  <a:prstClr val="black"/>
                </a:solidFill>
                <a:effectLst/>
                <a:uLnTx/>
                <a:uFillTx/>
                <a:latin typeface="Arial" charset="0"/>
                <a:ea typeface="宋体" panose="02010600030101010101" pitchFamily="2" charset="-122"/>
                <a:cs typeface="+mn-cs"/>
              </a:rPr>
              <a:t>   </a:t>
            </a:r>
          </a:p>
        </p:txBody>
      </p:sp>
      <p:sp>
        <p:nvSpPr>
          <p:cNvPr id="2" name="Rectangle 1">
            <a:extLst>
              <a:ext uri="{FF2B5EF4-FFF2-40B4-BE49-F238E27FC236}">
                <a16:creationId xmlns:a16="http://schemas.microsoft.com/office/drawing/2014/main" id="{4CB31279-A469-4591-92BB-72CD4F6C5BBD}"/>
              </a:ext>
            </a:extLst>
          </p:cNvPr>
          <p:cNvSpPr/>
          <p:nvPr/>
        </p:nvSpPr>
        <p:spPr>
          <a:xfrm>
            <a:off x="0" y="594217"/>
            <a:ext cx="9144000" cy="6355586"/>
          </a:xfrm>
          <a:prstGeom prst="rect">
            <a:avLst/>
          </a:prstGeom>
        </p:spPr>
        <p:txBody>
          <a:bodyPr wrap="square">
            <a:spAutoFit/>
          </a:bodyPr>
          <a:lstStyle/>
          <a:p>
            <a:r>
              <a:rPr lang="en-US" sz="1100" b="1" dirty="0">
                <a:latin typeface="Calibri" panose="020F0502020204030204" pitchFamily="34" charset="0"/>
              </a:rPr>
              <a:t>Some overarching set-up comments	</a:t>
            </a:r>
          </a:p>
          <a:p>
            <a:r>
              <a:rPr lang="en-US" sz="1100" b="1" dirty="0">
                <a:latin typeface="Calibri" panose="020F0502020204030204" pitchFamily="34" charset="0"/>
              </a:rPr>
              <a:t>	</a:t>
            </a:r>
            <a:r>
              <a:rPr lang="en-US" sz="1100" dirty="0">
                <a:latin typeface="Calibri" panose="020F0502020204030204" pitchFamily="34" charset="0"/>
              </a:rPr>
              <a:t>-Since uses fairly large amount of computer memory, suggest to users in advance of install/usage to make sure they have sufficient RAM to run (for example, runs pretty slow on my laptop, and I need to close down some things like Teams, etc. to clear up RAM in order to run).    Just something to alert users to.</a:t>
            </a:r>
          </a:p>
          <a:p>
            <a:r>
              <a:rPr lang="en-US" sz="1100" dirty="0">
                <a:latin typeface="Calibri" panose="020F0502020204030204" pitchFamily="34" charset="0"/>
              </a:rPr>
              <a:t>  	  -Alert users that initial install time takes some time (for example, on my laptop it took over an hour at least to get all files loaded and installed).  Its just good for users to be aware so they don’t think it’s a quick install.</a:t>
            </a:r>
          </a:p>
          <a:p>
            <a:r>
              <a:rPr lang="en-US" sz="1100" dirty="0">
                <a:latin typeface="Calibri" panose="020F0502020204030204" pitchFamily="34" charset="0"/>
              </a:rPr>
              <a:t>    	-In future updates, you may want to think about how users can output graphics from this tool---some of these could really help in developing presentations or quick information sheets on a given area.  Outside of using snip-it add-on tools, I don’t readily see how to extract graphical items.</a:t>
            </a:r>
          </a:p>
          <a:p>
            <a:r>
              <a:rPr lang="en-US" sz="1100" b="1" dirty="0">
                <a:latin typeface="Calibri" panose="020F0502020204030204" pitchFamily="34" charset="0"/>
              </a:rPr>
              <a:t>Some functionality comments:</a:t>
            </a:r>
            <a:endParaRPr lang="en-US" sz="1100" dirty="0">
              <a:latin typeface="Calibri" panose="020F0502020204030204" pitchFamily="34" charset="0"/>
            </a:endParaRPr>
          </a:p>
          <a:p>
            <a:r>
              <a:rPr lang="en-US" sz="1100" dirty="0">
                <a:latin typeface="Calibri" panose="020F0502020204030204" pitchFamily="34" charset="0"/>
              </a:rPr>
              <a:t>	-Pop-up info box not showing when putting mouse over area (see Section 4.1 of User Guide—Fig. 14 example—“when </a:t>
            </a:r>
            <a:r>
              <a:rPr lang="en-US" sz="1100" dirty="0" err="1">
                <a:latin typeface="Calibri" panose="020F0502020204030204" pitchFamily="34" charset="0"/>
              </a:rPr>
              <a:t>mousing</a:t>
            </a:r>
            <a:r>
              <a:rPr lang="en-US" sz="1100" dirty="0">
                <a:latin typeface="Calibri" panose="020F0502020204030204" pitchFamily="34" charset="0"/>
              </a:rPr>
              <a:t> over an area, a tip box containing…”</a:t>
            </a:r>
          </a:p>
          <a:p>
            <a:r>
              <a:rPr lang="en-US" sz="1100" dirty="0">
                <a:latin typeface="Calibri" panose="020F0502020204030204" pitchFamily="34" charset="0"/>
              </a:rPr>
              <a:t>	-Confusing as to where to set filters---box on left has settings and then there is also the box to right of that for “set up standard value”---which one should be used, or both, and in which order?  Does one override the other?  When do you need to push “Apply”?  sometimes, you don’t need to hit ‘apply’, and changes occur in the Map.</a:t>
            </a:r>
          </a:p>
          <a:p>
            <a:r>
              <a:rPr lang="en-US" sz="1100" dirty="0">
                <a:latin typeface="Calibri" panose="020F0502020204030204" pitchFamily="34" charset="0"/>
              </a:rPr>
              <a:t>	-It does not seem that you can export “table of major emissions sources” or ‘table of top ten sources”----there are options for output of .csv file for other items in the tool, but not for these chart/table items, which would be very useful to have for export along with the nonattainment/risk table info.</a:t>
            </a:r>
          </a:p>
          <a:p>
            <a:r>
              <a:rPr lang="en-US" sz="1100" dirty="0">
                <a:latin typeface="Calibri" panose="020F0502020204030204" pitchFamily="34" charset="0"/>
              </a:rPr>
              <a:t>	-Emissions sources info not shown as option in “Data” menu tab (where there is an export option—related to item above)</a:t>
            </a:r>
          </a:p>
          <a:p>
            <a:r>
              <a:rPr lang="en-US" sz="1100" dirty="0">
                <a:latin typeface="Calibri" panose="020F0502020204030204" pitchFamily="34" charset="0"/>
              </a:rPr>
              <a:t>	-When you select area in Map tab, and then go to “Chart and Table” table, you would expect to see data for that area---but you don’t.  You need to then go in and identify an area---it would be improvement that when you map the area on “Map” tab, and then go to Chart/Table </a:t>
            </a:r>
            <a:r>
              <a:rPr lang="en-US" sz="1100" dirty="0" err="1">
                <a:latin typeface="Calibri" panose="020F0502020204030204" pitchFamily="34" charset="0"/>
              </a:rPr>
              <a:t>table</a:t>
            </a:r>
            <a:r>
              <a:rPr lang="en-US" sz="1100" dirty="0">
                <a:latin typeface="Calibri" panose="020F0502020204030204" pitchFamily="34" charset="0"/>
              </a:rPr>
              <a:t> and see data for that area.</a:t>
            </a:r>
          </a:p>
          <a:p>
            <a:r>
              <a:rPr lang="en-US" sz="1100" dirty="0">
                <a:latin typeface="Calibri" panose="020F0502020204030204" pitchFamily="34" charset="0"/>
              </a:rPr>
              <a:t>	-So, if you do select an area under ‘Map’ tab, and then identify a state, you can go to the “emission sources’ subtab to see top ten or major emission sources for that selected area---however, you can not go to ‘county’ level even though you change the base map to include counties.</a:t>
            </a:r>
          </a:p>
          <a:p>
            <a:r>
              <a:rPr lang="en-US" sz="1100" dirty="0">
                <a:latin typeface="Calibri" panose="020F0502020204030204" pitchFamily="34" charset="0"/>
              </a:rPr>
              <a:t>	-In ‘Chart and Table” tab, select county level for a state,  then use subtab “Top X emission sources” and you get histogram along with results list of top X facilities for that pollutant you chose. You can then click on the facility on the list, and you get pop-up info box for that facility plotted on the map with marker.  The pop up box only lists criteria pollutants, and does not include the pollutant you selected for the histogram.  </a:t>
            </a:r>
          </a:p>
          <a:p>
            <a:r>
              <a:rPr lang="en-US" sz="1100" dirty="0">
                <a:latin typeface="Calibri" panose="020F0502020204030204" pitchFamily="34" charset="0"/>
              </a:rPr>
              <a:t>	-Is there a way to simply ‘reset’ and clear all your filters without having to de-select and apply everything you have set for the current exercise (as opposed to closing the tool and re-opening it again)?</a:t>
            </a:r>
          </a:p>
          <a:p>
            <a:r>
              <a:rPr lang="en-US" sz="1100" b="1" dirty="0">
                <a:latin typeface="Calibri" panose="020F0502020204030204" pitchFamily="34" charset="0"/>
              </a:rPr>
              <a:t>Units</a:t>
            </a:r>
            <a:endParaRPr lang="en-US" sz="1100" dirty="0">
              <a:latin typeface="Calibri" panose="020F0502020204030204" pitchFamily="34" charset="0"/>
            </a:endParaRPr>
          </a:p>
          <a:p>
            <a:r>
              <a:rPr lang="en-US" sz="1100" dirty="0">
                <a:latin typeface="Calibri" panose="020F0502020204030204" pitchFamily="34" charset="0"/>
              </a:rPr>
              <a:t>	-Under ‘Chart and Table” table,  you can select button under “Set up Standard Value” for  ‘air toxic’, and then set risk%.  When doing so, you get histogram for your area of interest title “Top 10% of air Toxic”  risk…..but no unit values are show for data---should it be assumed it is cancer risk/million?  Regardless, should have units available. </a:t>
            </a:r>
          </a:p>
          <a:p>
            <a:r>
              <a:rPr lang="en-US" sz="1100" dirty="0">
                <a:latin typeface="Calibri" panose="020F0502020204030204" pitchFamily="34" charset="0"/>
              </a:rPr>
              <a:t>	-Under ‘Chart and Table’ you can define a geographic area, and select ‘major emission sources”,   but you can’t output the resulting table---which would be very useful (similar to comment above)</a:t>
            </a:r>
          </a:p>
          <a:p>
            <a:r>
              <a:rPr lang="en-US" sz="1100" dirty="0">
                <a:latin typeface="Calibri" panose="020F0502020204030204" pitchFamily="34" charset="0"/>
              </a:rPr>
              <a:t>	-Under “Chart and Table” when you select “major emission sources’ or “top X emission sources” ,  there are no units indicated for the HAP emissions…assume </a:t>
            </a:r>
            <a:r>
              <a:rPr lang="en-US" sz="1100" dirty="0" err="1">
                <a:latin typeface="Calibri" panose="020F0502020204030204" pitchFamily="34" charset="0"/>
              </a:rPr>
              <a:t>tpy</a:t>
            </a:r>
            <a:r>
              <a:rPr lang="en-US" sz="1100" dirty="0">
                <a:latin typeface="Calibri" panose="020F0502020204030204" pitchFamily="34" charset="0"/>
              </a:rPr>
              <a:t>?  For criteria pollutant choice,  units are shown (</a:t>
            </a:r>
            <a:r>
              <a:rPr lang="en-US" sz="1100" dirty="0" err="1">
                <a:latin typeface="Calibri" panose="020F0502020204030204" pitchFamily="34" charset="0"/>
              </a:rPr>
              <a:t>tpy</a:t>
            </a:r>
            <a:r>
              <a:rPr lang="en-US" sz="1100" dirty="0">
                <a:latin typeface="Calibri" panose="020F0502020204030204" pitchFamily="34" charset="0"/>
              </a:rPr>
              <a:t>).   For a number of individual HAP pollutant selections, there is also no indication of units.</a:t>
            </a:r>
          </a:p>
        </p:txBody>
      </p:sp>
    </p:spTree>
    <p:extLst>
      <p:ext uri="{BB962C8B-B14F-4D97-AF65-F5344CB8AC3E}">
        <p14:creationId xmlns:p14="http://schemas.microsoft.com/office/powerpoint/2010/main" val="2878114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BF488139-905C-4B53-B56B-82B7BCCB24FE}"/>
              </a:ext>
            </a:extLst>
          </p:cNvPr>
          <p:cNvSpPr txBox="1">
            <a:spLocks/>
          </p:cNvSpPr>
          <p:nvPr/>
        </p:nvSpPr>
        <p:spPr>
          <a:xfrm>
            <a:off x="6806184" y="644648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38</a:t>
            </a:fld>
            <a:endParaRPr lang="en-US" dirty="0">
              <a:solidFill>
                <a:prstClr val="black">
                  <a:tint val="75000"/>
                </a:prstClr>
              </a:solidFill>
              <a:latin typeface="Arial" pitchFamily="34" charset="0"/>
            </a:endParaRPr>
          </a:p>
        </p:txBody>
      </p:sp>
      <p:pic>
        <p:nvPicPr>
          <p:cNvPr id="2" name="Picture 1">
            <a:extLst>
              <a:ext uri="{FF2B5EF4-FFF2-40B4-BE49-F238E27FC236}">
                <a16:creationId xmlns:a16="http://schemas.microsoft.com/office/drawing/2014/main" id="{924DCCC2-C6BC-4F28-BD21-66AA4637C870}"/>
              </a:ext>
            </a:extLst>
          </p:cNvPr>
          <p:cNvPicPr>
            <a:picLocks noChangeAspect="1"/>
          </p:cNvPicPr>
          <p:nvPr/>
        </p:nvPicPr>
        <p:blipFill rotWithShape="1">
          <a:blip r:embed="rId3"/>
          <a:srcRect l="26500" t="11592" r="27800"/>
          <a:stretch/>
        </p:blipFill>
        <p:spPr>
          <a:xfrm>
            <a:off x="2171700" y="801124"/>
            <a:ext cx="4800600" cy="6008629"/>
          </a:xfrm>
          <a:prstGeom prst="rect">
            <a:avLst/>
          </a:prstGeom>
          <a:ln>
            <a:solidFill>
              <a:schemeClr val="tx1"/>
            </a:solidFill>
          </a:ln>
        </p:spPr>
      </p:pic>
      <p:sp>
        <p:nvSpPr>
          <p:cNvPr id="5" name="Title 1">
            <a:extLst>
              <a:ext uri="{FF2B5EF4-FFF2-40B4-BE49-F238E27FC236}">
                <a16:creationId xmlns:a16="http://schemas.microsoft.com/office/drawing/2014/main" id="{0DD10548-392B-4297-B0F2-D664146E078C}"/>
              </a:ext>
            </a:extLst>
          </p:cNvPr>
          <p:cNvSpPr>
            <a:spLocks noGrp="1"/>
          </p:cNvSpPr>
          <p:nvPr>
            <p:ph type="title"/>
          </p:nvPr>
        </p:nvSpPr>
        <p:spPr>
          <a:xfrm>
            <a:off x="0" y="2"/>
            <a:ext cx="9144000" cy="669103"/>
          </a:xfrm>
        </p:spPr>
        <p:txBody>
          <a:bodyPr>
            <a:normAutofit fontScale="90000"/>
          </a:bodyPr>
          <a:lstStyle/>
          <a:p>
            <a:r>
              <a:rPr lang="en-US" altLang="zh-CN" sz="3600" dirty="0">
                <a:solidFill>
                  <a:srgbClr val="FFFF00"/>
                </a:solidFill>
                <a:latin typeface="Arial" panose="020B0604020202020204" pitchFamily="34" charset="0"/>
                <a:cs typeface="Arial" panose="020B0604020202020204" pitchFamily="34" charset="0"/>
              </a:rPr>
              <a:t>“AK Steel” News </a:t>
            </a:r>
            <a:r>
              <a:rPr lang="en-US" altLang="zh-CN" sz="3100" dirty="0">
                <a:latin typeface="Arial" panose="020B0604020202020204" pitchFamily="34" charset="0"/>
                <a:cs typeface="Arial" panose="020B0604020202020204" pitchFamily="34" charset="0"/>
              </a:rPr>
              <a:t>in Cincinnati, Butler County, OH</a:t>
            </a:r>
            <a:endParaRPr lang="zh-CN" altLang="en-US" sz="3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17FE774-117A-44D7-A301-79B3C905C5E9}"/>
              </a:ext>
            </a:extLst>
          </p:cNvPr>
          <p:cNvSpPr/>
          <p:nvPr/>
        </p:nvSpPr>
        <p:spPr>
          <a:xfrm>
            <a:off x="292608" y="6211669"/>
            <a:ext cx="8851392" cy="646331"/>
          </a:xfrm>
          <a:prstGeom prst="rect">
            <a:avLst/>
          </a:prstGeom>
          <a:solidFill>
            <a:schemeClr val="bg2">
              <a:lumMod val="90000"/>
            </a:schemeClr>
          </a:solidFill>
        </p:spPr>
        <p:txBody>
          <a:bodyPr wrap="square">
            <a:spAutoFit/>
          </a:bodyPr>
          <a:lstStyle/>
          <a:p>
            <a:r>
              <a:rPr lang="en-US" dirty="0">
                <a:hlinkClick r:id="rId4"/>
              </a:rPr>
              <a:t>https://www.wcpo.com/news/local-news/i-team/proposed-epa-rule-change-would-make-life-easier-for-ohio-polluters</a:t>
            </a:r>
            <a:r>
              <a:rPr lang="en-US" dirty="0"/>
              <a:t> , 9/21/2020</a:t>
            </a:r>
          </a:p>
        </p:txBody>
      </p:sp>
    </p:spTree>
    <p:extLst>
      <p:ext uri="{BB962C8B-B14F-4D97-AF65-F5344CB8AC3E}">
        <p14:creationId xmlns:p14="http://schemas.microsoft.com/office/powerpoint/2010/main" val="3288213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BF488139-905C-4B53-B56B-82B7BCCB24FE}"/>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6EF97FA5-94DB-459B-8E5D-031A45794050}" type="slidenum">
              <a:rPr lang="en-US" smtClean="0">
                <a:solidFill>
                  <a:prstClr val="black">
                    <a:tint val="75000"/>
                  </a:prstClr>
                </a:solidFill>
                <a:latin typeface="Arial" pitchFamily="34" charset="0"/>
              </a:rPr>
              <a:pPr algn="ctr">
                <a:defRPr/>
              </a:pPr>
              <a:t>39</a:t>
            </a:fld>
            <a:endParaRPr lang="en-US" dirty="0">
              <a:solidFill>
                <a:prstClr val="black">
                  <a:tint val="75000"/>
                </a:prstClr>
              </a:solidFill>
              <a:latin typeface="Arial" pitchFamily="34" charset="0"/>
            </a:endParaRPr>
          </a:p>
        </p:txBody>
      </p:sp>
      <p:pic>
        <p:nvPicPr>
          <p:cNvPr id="5" name="Picture 4" descr="A screenshot of a computer&#10;&#10;Description automatically generated">
            <a:extLst>
              <a:ext uri="{FF2B5EF4-FFF2-40B4-BE49-F238E27FC236}">
                <a16:creationId xmlns:a16="http://schemas.microsoft.com/office/drawing/2014/main" id="{B92F1C49-249E-4A48-A8C1-38E962AC1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2105"/>
            <a:ext cx="9144000" cy="5889370"/>
          </a:xfrm>
          <a:prstGeom prst="rect">
            <a:avLst/>
          </a:prstGeom>
          <a:ln>
            <a:solidFill>
              <a:schemeClr val="tx1"/>
            </a:solidFill>
          </a:ln>
        </p:spPr>
      </p:pic>
      <p:sp>
        <p:nvSpPr>
          <p:cNvPr id="6" name="Title 1">
            <a:extLst>
              <a:ext uri="{FF2B5EF4-FFF2-40B4-BE49-F238E27FC236}">
                <a16:creationId xmlns:a16="http://schemas.microsoft.com/office/drawing/2014/main" id="{3566A068-8E20-4E50-BCF6-64F51554058A}"/>
              </a:ext>
            </a:extLst>
          </p:cNvPr>
          <p:cNvSpPr>
            <a:spLocks noGrp="1"/>
          </p:cNvSpPr>
          <p:nvPr>
            <p:ph type="title"/>
          </p:nvPr>
        </p:nvSpPr>
        <p:spPr>
          <a:xfrm>
            <a:off x="118872" y="2"/>
            <a:ext cx="8951976" cy="669103"/>
          </a:xfrm>
        </p:spPr>
        <p:txBody>
          <a:bodyPr>
            <a:normAutofit/>
          </a:bodyPr>
          <a:lstStyle/>
          <a:p>
            <a:r>
              <a:rPr lang="en-US" altLang="zh-CN" sz="3600" dirty="0">
                <a:solidFill>
                  <a:srgbClr val="FFFF00"/>
                </a:solidFill>
                <a:latin typeface="Arial" panose="020B0604020202020204" pitchFamily="34" charset="0"/>
                <a:cs typeface="Arial" panose="020B0604020202020204" pitchFamily="34" charset="0"/>
              </a:rPr>
              <a:t>“AK Steel” </a:t>
            </a:r>
            <a:r>
              <a:rPr lang="en-US" altLang="zh-CN" sz="3600" dirty="0">
                <a:latin typeface="Arial" panose="020B0604020202020204" pitchFamily="34" charset="0"/>
                <a:cs typeface="Arial" panose="020B0604020202020204" pitchFamily="34" charset="0"/>
              </a:rPr>
              <a:t>in Butler County, OH</a:t>
            </a:r>
            <a:endParaRPr lang="zh-CN" altLang="en-US" sz="3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0646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3A722-4813-495C-BC4B-F44FFD087A69}"/>
              </a:ext>
            </a:extLst>
          </p:cNvPr>
          <p:cNvSpPr>
            <a:spLocks noGrp="1"/>
          </p:cNvSpPr>
          <p:nvPr>
            <p:ph type="title"/>
          </p:nvPr>
        </p:nvSpPr>
        <p:spPr>
          <a:xfrm>
            <a:off x="0" y="71439"/>
            <a:ext cx="9144000" cy="669103"/>
          </a:xfrm>
        </p:spPr>
        <p:txBody>
          <a:bodyPr>
            <a:noAutofit/>
          </a:bodyPr>
          <a:lstStyle/>
          <a:p>
            <a:r>
              <a:rPr lang="en-US" altLang="zh-CN" sz="4000" dirty="0">
                <a:latin typeface="Calibri" panose="020F0502020204030204" pitchFamily="34" charset="0"/>
                <a:cs typeface="Calibri" panose="020F0502020204030204" pitchFamily="34" charset="0"/>
              </a:rPr>
              <a:t>NEXUS Tool : </a:t>
            </a:r>
            <a:r>
              <a:rPr lang="en-US" altLang="zh-CN" sz="4000" dirty="0">
                <a:solidFill>
                  <a:srgbClr val="FFFF00"/>
                </a:solidFill>
                <a:latin typeface="Calibri" panose="020F0502020204030204" pitchFamily="34" charset="0"/>
                <a:cs typeface="Calibri" panose="020F0502020204030204" pitchFamily="34" charset="0"/>
              </a:rPr>
              <a:t>Schedule &amp; Installation</a:t>
            </a:r>
            <a:endParaRPr lang="zh-CN" altLang="en-US" sz="4000" dirty="0">
              <a:solidFill>
                <a:srgbClr val="FFFF00"/>
              </a:solidFill>
              <a:latin typeface="Calibri" panose="020F0502020204030204" pitchFamily="34" charset="0"/>
              <a:cs typeface="Calibri" panose="020F0502020204030204" pitchFamily="34" charset="0"/>
            </a:endParaRPr>
          </a:p>
        </p:txBody>
      </p:sp>
      <p:graphicFrame>
        <p:nvGraphicFramePr>
          <p:cNvPr id="5" name="Table 5">
            <a:extLst>
              <a:ext uri="{FF2B5EF4-FFF2-40B4-BE49-F238E27FC236}">
                <a16:creationId xmlns:a16="http://schemas.microsoft.com/office/drawing/2014/main" id="{A9922E7A-2251-442A-B72A-02D756FFABFB}"/>
              </a:ext>
            </a:extLst>
          </p:cNvPr>
          <p:cNvGraphicFramePr>
            <a:graphicFrameLocks noGrp="1"/>
          </p:cNvGraphicFramePr>
          <p:nvPr>
            <p:extLst>
              <p:ext uri="{D42A27DB-BD31-4B8C-83A1-F6EECF244321}">
                <p14:modId xmlns:p14="http://schemas.microsoft.com/office/powerpoint/2010/main" val="184174981"/>
              </p:ext>
            </p:extLst>
          </p:nvPr>
        </p:nvGraphicFramePr>
        <p:xfrm>
          <a:off x="244809" y="955394"/>
          <a:ext cx="8434926" cy="3255478"/>
        </p:xfrm>
        <a:graphic>
          <a:graphicData uri="http://schemas.openxmlformats.org/drawingml/2006/table">
            <a:tbl>
              <a:tblPr firstRow="1" bandRow="1">
                <a:tableStyleId>{5C22544A-7EE6-4342-B048-85BDC9FD1C3A}</a:tableStyleId>
              </a:tblPr>
              <a:tblGrid>
                <a:gridCol w="5648100">
                  <a:extLst>
                    <a:ext uri="{9D8B030D-6E8A-4147-A177-3AD203B41FA5}">
                      <a16:colId xmlns:a16="http://schemas.microsoft.com/office/drawing/2014/main" val="2908661135"/>
                    </a:ext>
                  </a:extLst>
                </a:gridCol>
                <a:gridCol w="2786826">
                  <a:extLst>
                    <a:ext uri="{9D8B030D-6E8A-4147-A177-3AD203B41FA5}">
                      <a16:colId xmlns:a16="http://schemas.microsoft.com/office/drawing/2014/main" val="2803233360"/>
                    </a:ext>
                  </a:extLst>
                </a:gridCol>
              </a:tblGrid>
              <a:tr h="677490">
                <a:tc>
                  <a:txBody>
                    <a:bodyPr/>
                    <a:lstStyle/>
                    <a:p>
                      <a:pPr algn="ctr"/>
                      <a:r>
                        <a:rPr lang="en-US" altLang="zh-CN" sz="3600" dirty="0">
                          <a:latin typeface="Times New Roman" panose="02020603050405020304" pitchFamily="18" charset="0"/>
                          <a:cs typeface="Times New Roman" panose="02020603050405020304" pitchFamily="18" charset="0"/>
                        </a:rPr>
                        <a:t>Work Plan</a:t>
                      </a:r>
                      <a:endParaRPr lang="zh-CN" altLang="en-US" sz="3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3600" dirty="0">
                          <a:latin typeface="Times New Roman" panose="02020603050405020304" pitchFamily="18" charset="0"/>
                          <a:cs typeface="Times New Roman" panose="02020603050405020304" pitchFamily="18" charset="0"/>
                        </a:rPr>
                        <a:t>Date</a:t>
                      </a:r>
                      <a:endParaRPr lang="zh-CN" altLang="en-US" sz="2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00926106"/>
                  </a:ext>
                </a:extLst>
              </a:tr>
              <a:tr h="8663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Developed NEXUS tool prototype and   Phase-1 functions</a:t>
                      </a:r>
                      <a:endParaRPr lang="zh-CN"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tc>
                <a:tc>
                  <a:txBody>
                    <a:bodyPr/>
                    <a:lstStyle/>
                    <a:p>
                      <a:pPr algn="ct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Dec. 2019 ~ </a:t>
                      </a:r>
                    </a:p>
                    <a:p>
                      <a:pPr algn="ct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April 2020</a:t>
                      </a:r>
                      <a:endParaRPr lang="zh-CN" altLang="en-US"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20063066"/>
                  </a:ext>
                </a:extLst>
              </a:tr>
              <a:tr h="888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Developed Phase-2 functions and deliver first working (interim) NEXUS tool</a:t>
                      </a:r>
                      <a:endParaRPr lang="zh-CN"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May ~ July         2020</a:t>
                      </a:r>
                      <a:endParaRPr lang="zh-CN" altLang="en-US"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013308316"/>
                  </a:ext>
                </a:extLst>
              </a:tr>
              <a:tr h="795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Developing a </a:t>
                      </a:r>
                      <a:r>
                        <a:rPr lang="en-US" altLang="zh-CN" sz="2400" b="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fully functional NEXUS</a:t>
                      </a: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tool for beta-testing and on-line User’s Manual</a:t>
                      </a:r>
                      <a:endParaRPr lang="zh-CN"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Aug. ~ Oct. 2020</a:t>
                      </a:r>
                      <a:endParaRPr lang="zh-CN" alt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698704947"/>
                  </a:ext>
                </a:extLst>
              </a:tr>
            </a:tbl>
          </a:graphicData>
        </a:graphic>
      </p:graphicFrame>
      <p:sp>
        <p:nvSpPr>
          <p:cNvPr id="3" name="Rectangle 2">
            <a:extLst>
              <a:ext uri="{FF2B5EF4-FFF2-40B4-BE49-F238E27FC236}">
                <a16:creationId xmlns:a16="http://schemas.microsoft.com/office/drawing/2014/main" id="{C2A3ABF0-2C58-4B79-B7D8-48A2ACF9DEEC}"/>
              </a:ext>
            </a:extLst>
          </p:cNvPr>
          <p:cNvSpPr/>
          <p:nvPr/>
        </p:nvSpPr>
        <p:spPr>
          <a:xfrm>
            <a:off x="147800" y="4442019"/>
            <a:ext cx="8877328" cy="2308324"/>
          </a:xfrm>
          <a:prstGeom prst="rect">
            <a:avLst/>
          </a:prstGeom>
        </p:spPr>
        <p:txBody>
          <a:bodyPr wrap="square">
            <a:spAutoFit/>
          </a:bodyPr>
          <a:lstStyle/>
          <a:p>
            <a:pPr fontAlgn="base">
              <a:defRPr/>
            </a:pPr>
            <a:r>
              <a:rPr lang="en-US" sz="2000" b="1" dirty="0">
                <a:solidFill>
                  <a:srgbClr val="FF0000"/>
                </a:solidFill>
                <a:latin typeface="Calibri"/>
              </a:rPr>
              <a:t>Download “NEXUS” tool: </a:t>
            </a:r>
            <a:r>
              <a:rPr lang="en-US" sz="2000" dirty="0">
                <a:solidFill>
                  <a:prstClr val="black"/>
                </a:solidFill>
                <a:latin typeface="Calibri"/>
              </a:rPr>
              <a:t>The “NEXUS 1.5” package (“NEXUS v1.5 setup.exe” &amp; “NEXUS 1.5 Data.exe”: run both to install) is available at OAQPS’s Shared Drive at:                	</a:t>
            </a:r>
            <a:r>
              <a:rPr lang="en-US" sz="2000" i="1" dirty="0">
                <a:solidFill>
                  <a:srgbClr val="0000FF"/>
                </a:solidFill>
                <a:latin typeface="Calibri"/>
              </a:rPr>
              <a:t>G:\SHARE\NEXUS\NEXUS 1.5\</a:t>
            </a:r>
          </a:p>
          <a:p>
            <a:pPr fontAlgn="base">
              <a:defRPr/>
            </a:pPr>
            <a:r>
              <a:rPr lang="en-US" sz="2000" i="1" dirty="0">
                <a:solidFill>
                  <a:prstClr val="black"/>
                </a:solidFill>
                <a:latin typeface="Calibri"/>
              </a:rPr>
              <a:t>   Or Google Drive link </a:t>
            </a:r>
            <a:r>
              <a:rPr lang="en-US" sz="2000" dirty="0">
                <a:solidFill>
                  <a:prstClr val="black"/>
                </a:solidFill>
                <a:latin typeface="Calibri"/>
              </a:rPr>
              <a:t>below (or EPA’s ScienceFTP2 site upon request):</a:t>
            </a:r>
          </a:p>
          <a:p>
            <a:pPr fontAlgn="base">
              <a:defRPr/>
            </a:pPr>
            <a:r>
              <a:rPr lang="en-US" sz="2000" dirty="0">
                <a:solidFill>
                  <a:prstClr val="black"/>
                </a:solidFill>
                <a:latin typeface="Calibri"/>
              </a:rPr>
              <a:t>          </a:t>
            </a:r>
            <a:r>
              <a:rPr lang="en-US" sz="2000" i="1" u="sng" dirty="0">
                <a:solidFill>
                  <a:srgbClr val="0000FF"/>
                </a:solidFill>
                <a:latin typeface="Calibri"/>
              </a:rPr>
              <a:t> https://drive.google.com/open?id=1Xl3VqtlRXeBt_FrfHpuCZYumxjqMR9hL</a:t>
            </a:r>
          </a:p>
          <a:p>
            <a:pPr marL="685800" indent="-630238" fontAlgn="base">
              <a:defRPr/>
            </a:pPr>
            <a:endParaRPr lang="en-US" altLang="zh-CN" sz="800" i="1" dirty="0">
              <a:solidFill>
                <a:srgbClr val="7030A0"/>
              </a:solidFill>
              <a:latin typeface="Arial" panose="020B0604020202020204" pitchFamily="34" charset="0"/>
              <a:ea typeface="SimSun" panose="02010600030101010101" pitchFamily="2" charset="-122"/>
              <a:cs typeface="Arial" panose="020B0604020202020204" pitchFamily="34" charset="0"/>
            </a:endParaRPr>
          </a:p>
          <a:p>
            <a:pPr marL="685800" indent="-630238" fontAlgn="base">
              <a:defRPr/>
            </a:pP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a:t>
            </a:r>
            <a:r>
              <a:rPr lang="en-US" altLang="zh-CN" i="1" u="sng" dirty="0">
                <a:solidFill>
                  <a:srgbClr val="7030A0"/>
                </a:solidFill>
                <a:latin typeface="Arial" panose="020B0604020202020204" pitchFamily="34" charset="0"/>
                <a:ea typeface="SimSun" panose="02010600030101010101" pitchFamily="2" charset="-122"/>
                <a:cs typeface="Arial" panose="020B0604020202020204" pitchFamily="34" charset="0"/>
              </a:rPr>
              <a:t>Note</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Require software installation privilege to install “NEXUS tool” at EPA’s PCs; Older EPA PCs may be less efficient in running “NEXUS tool”)</a:t>
            </a:r>
          </a:p>
        </p:txBody>
      </p:sp>
      <p:sp>
        <p:nvSpPr>
          <p:cNvPr id="6" name="Slide Number Placeholder 3">
            <a:extLst>
              <a:ext uri="{FF2B5EF4-FFF2-40B4-BE49-F238E27FC236}">
                <a16:creationId xmlns:a16="http://schemas.microsoft.com/office/drawing/2014/main" id="{D847E032-6257-4CB2-938D-13AB039DDC78}"/>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6EF97FA5-94DB-459B-8E5D-031A45794050}" type="slidenum">
              <a:rPr lang="en-US" smtClean="0">
                <a:solidFill>
                  <a:prstClr val="black">
                    <a:tint val="75000"/>
                  </a:prstClr>
                </a:solidFill>
                <a:latin typeface="Arial" pitchFamily="34" charset="0"/>
              </a:rPr>
              <a:pPr algn="ctr">
                <a:defRPr/>
              </a:pPr>
              <a:t>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695405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312361C0-3891-4EC5-81A5-907A76387ED0}"/>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40</a:t>
            </a:fld>
            <a:endParaRPr lang="en-US" dirty="0">
              <a:solidFill>
                <a:prstClr val="black">
                  <a:tint val="75000"/>
                </a:prstClr>
              </a:solidFill>
              <a:latin typeface="Arial" pitchFamily="34" charset="0"/>
            </a:endParaRPr>
          </a:p>
        </p:txBody>
      </p:sp>
      <p:sp>
        <p:nvSpPr>
          <p:cNvPr id="6" name="Content Placeholder 5">
            <a:extLst>
              <a:ext uri="{FF2B5EF4-FFF2-40B4-BE49-F238E27FC236}">
                <a16:creationId xmlns:a16="http://schemas.microsoft.com/office/drawing/2014/main" id="{53081AEC-38E1-4771-AA92-8DD364374A06}"/>
              </a:ext>
            </a:extLst>
          </p:cNvPr>
          <p:cNvSpPr>
            <a:spLocks noGrp="1"/>
          </p:cNvSpPr>
          <p:nvPr>
            <p:ph sz="half" idx="1"/>
          </p:nvPr>
        </p:nvSpPr>
        <p:spPr>
          <a:xfrm>
            <a:off x="185166" y="646331"/>
            <a:ext cx="8773668" cy="6211669"/>
          </a:xfrm>
        </p:spPr>
        <p:txBody>
          <a:bodyPr>
            <a:normAutofit fontScale="92500" lnSpcReduction="10000"/>
          </a:bodyPr>
          <a:lstStyle/>
          <a:p>
            <a:pPr marL="0" indent="0">
              <a:buNone/>
            </a:pPr>
            <a:r>
              <a:rPr lang="en-US" sz="1700" b="1" dirty="0"/>
              <a:t>Just some initial thoughts on the sequence of examples:</a:t>
            </a:r>
          </a:p>
          <a:p>
            <a:pPr marL="0" indent="0">
              <a:buNone/>
            </a:pPr>
            <a:r>
              <a:rPr lang="en-US" sz="1400" dirty="0"/>
              <a:t> </a:t>
            </a:r>
            <a:r>
              <a:rPr lang="en-US" sz="1600" b="1" dirty="0">
                <a:solidFill>
                  <a:srgbClr val="FF0000"/>
                </a:solidFill>
              </a:rPr>
              <a:t>Data Viewer module: -&gt; </a:t>
            </a:r>
            <a:r>
              <a:rPr lang="en-US" sz="1600" b="1" dirty="0">
                <a:solidFill>
                  <a:srgbClr val="0000FF"/>
                </a:solidFill>
              </a:rPr>
              <a:t>“Map” menu:</a:t>
            </a:r>
          </a:p>
          <a:p>
            <a:pPr indent="-223838"/>
            <a:r>
              <a:rPr lang="en-US" sz="1400" dirty="0"/>
              <a:t>Mimic the initial NEXUS map per 2008 AQAD report:  O3 and PM2.5 DVs above the NAAQS (concentrations) with 2014 NATA HAP cancer risk (%-</a:t>
            </a:r>
            <a:r>
              <a:rPr lang="en-US" sz="1400" dirty="0" err="1"/>
              <a:t>ile</a:t>
            </a:r>
            <a:r>
              <a:rPr lang="en-US" sz="1400" dirty="0"/>
              <a:t> threshold)</a:t>
            </a:r>
          </a:p>
          <a:p>
            <a:pPr marL="741363" indent="-284163">
              <a:buNone/>
            </a:pPr>
            <a:r>
              <a:rPr lang="en-US" sz="1400" dirty="0"/>
              <a:t> - SHOW HOW THE AREAS MAY CHANGE WITH LOWER NAAQS LEVELS—10 UG/M FOR ANNUAL PM2.5, AND SEPARATELY 65 PPB O3, AND THEN TOGETHER</a:t>
            </a:r>
          </a:p>
          <a:p>
            <a:pPr indent="-223838"/>
            <a:r>
              <a:rPr lang="en-US" sz="1400" dirty="0"/>
              <a:t>Update the NEXUS map to be on risk-risk basis across pollutants (based on spatial fusion of O3 and PM2.5):  O3 mortality risk, PM2.5 mortality risk, with 2014 NATA HAP cancer risk (%-</a:t>
            </a:r>
            <a:r>
              <a:rPr lang="en-US" sz="1400" dirty="0" err="1"/>
              <a:t>ile</a:t>
            </a:r>
            <a:r>
              <a:rPr lang="en-US" sz="1400" dirty="0"/>
              <a:t> threshold)</a:t>
            </a:r>
          </a:p>
          <a:p>
            <a:pPr marL="742950" indent="-285750">
              <a:buFontTx/>
              <a:buChar char="-"/>
            </a:pPr>
            <a:r>
              <a:rPr lang="en-US" sz="1400" dirty="0"/>
              <a:t>SHOW HOW THE AREAS MAY CHANGE WITH DIFFERENT RISK THRESHOLD FOR NATA RISK (check beforehand what different thresholds make difference and codify those)</a:t>
            </a:r>
          </a:p>
          <a:p>
            <a:pPr marL="742950" indent="-285750">
              <a:buFontTx/>
              <a:buChar char="-"/>
            </a:pPr>
            <a:endParaRPr lang="en-US" sz="1400" dirty="0"/>
          </a:p>
          <a:p>
            <a:pPr marL="457200" indent="-228600">
              <a:buNone/>
            </a:pPr>
            <a:r>
              <a:rPr lang="en-US" sz="1400" u="sng" dirty="0"/>
              <a:t>MAIN QUESTION</a:t>
            </a:r>
            <a:r>
              <a:rPr lang="en-US" sz="1400" dirty="0"/>
              <a:t>:  The “NEXUS” across pollutants allows for an initial “SCREEN” at the national level by providing an indicator where there may be MP issue wherein a common set of sources contribute to multiple pollutant issues, e.g., NOx for O3 and PM2.5, Metal HAPs and PM2.5, VOC HAPs and O3.</a:t>
            </a:r>
          </a:p>
          <a:p>
            <a:pPr marL="0" indent="0">
              <a:buNone/>
            </a:pPr>
            <a:r>
              <a:rPr lang="en-US" sz="1400" dirty="0"/>
              <a:t>              - Try to bring in the VOC and Metal HAP information to show these overlaps.</a:t>
            </a:r>
          </a:p>
          <a:p>
            <a:pPr marL="0" indent="0">
              <a:buNone/>
            </a:pPr>
            <a:r>
              <a:rPr lang="en-US" sz="1400" b="1" dirty="0">
                <a:solidFill>
                  <a:srgbClr val="0000FF"/>
                </a:solidFill>
              </a:rPr>
              <a:t>    “</a:t>
            </a:r>
            <a:r>
              <a:rPr lang="en-US" sz="1600" b="1" dirty="0">
                <a:solidFill>
                  <a:srgbClr val="0000FF"/>
                </a:solidFill>
              </a:rPr>
              <a:t>Region Analysis” menu:</a:t>
            </a:r>
          </a:p>
          <a:p>
            <a:pPr indent="-223838"/>
            <a:r>
              <a:rPr lang="en-US" sz="1400" dirty="0"/>
              <a:t>DAIL INTO A PARTICULAR REGION OR AREA TO BETTER UNDERSTAND THE POLLUTANT/SOURCE CONNECTIONS AND, THUS, POTENTIAL FOR MULTIPOLLUTANT SOLUTIONS THAT ARE MORE EFFECTIVE AND EFFICIENT AT ADDRESSING THESE AIR QUALITY ISSUES.</a:t>
            </a:r>
          </a:p>
          <a:p>
            <a:pPr marL="0" indent="0">
              <a:buNone/>
            </a:pPr>
            <a:r>
              <a:rPr lang="en-US" sz="1200" b="1" dirty="0">
                <a:solidFill>
                  <a:srgbClr val="0000FF"/>
                </a:solidFill>
              </a:rPr>
              <a:t>    </a:t>
            </a:r>
            <a:r>
              <a:rPr lang="en-US" sz="1300" b="1" dirty="0">
                <a:solidFill>
                  <a:srgbClr val="0000FF"/>
                </a:solidFill>
              </a:rPr>
              <a:t>“</a:t>
            </a:r>
            <a:r>
              <a:rPr lang="en-US" sz="1500" b="1" dirty="0">
                <a:solidFill>
                  <a:srgbClr val="0000FF"/>
                </a:solidFill>
              </a:rPr>
              <a:t>Major Emission Sources” menu:</a:t>
            </a:r>
            <a:endParaRPr lang="en-US" sz="1500" dirty="0"/>
          </a:p>
          <a:p>
            <a:pPr indent="-223838"/>
            <a:r>
              <a:rPr lang="en-US" sz="1400" dirty="0"/>
              <a:t>Select a Region, such as Region 4 or 9, to illustrate that we can show these areas for a particular Region to engage with them and dive into the details—emissions, sources, etc.</a:t>
            </a:r>
          </a:p>
          <a:p>
            <a:pPr indent="-223838"/>
            <a:r>
              <a:rPr lang="en-US" sz="1400" dirty="0"/>
              <a:t>Select a particular area, such as Louisville, to illustrate how one can use the tool to learn more about the potential for common pollutants and sources to inform possible MP solutions.</a:t>
            </a:r>
          </a:p>
          <a:p>
            <a:pPr marL="0" indent="0">
              <a:buNone/>
            </a:pPr>
            <a:r>
              <a:rPr lang="en-US" sz="1600" b="1" dirty="0">
                <a:solidFill>
                  <a:srgbClr val="FF0000"/>
                </a:solidFill>
              </a:rPr>
              <a:t>Data Query module</a:t>
            </a:r>
          </a:p>
          <a:p>
            <a:pPr indent="-223838"/>
            <a:r>
              <a:rPr lang="en-US" sz="1400" dirty="0"/>
              <a:t>NOTE: HERE THAT WE COULD OVERLAY SOME THINGS ON THE RISK-RISK MAP—NONATTAINMENT BOUNDARIES FOR O3 AND PM2.5, EPA ADVANCE AREAS, EJ METRIC, OTHERS</a:t>
            </a:r>
          </a:p>
          <a:p>
            <a:pPr marL="0" indent="0">
              <a:buNone/>
            </a:pPr>
            <a:r>
              <a:rPr lang="en-US" sz="1600" b="1" dirty="0">
                <a:solidFill>
                  <a:srgbClr val="FF0000"/>
                </a:solidFill>
              </a:rPr>
              <a:t>Data Input module</a:t>
            </a:r>
          </a:p>
          <a:p>
            <a:pPr indent="-223838"/>
            <a:r>
              <a:rPr lang="en-US" sz="1400" dirty="0"/>
              <a:t>Where are these input data coming from?  How can we update new input data and save project case?</a:t>
            </a:r>
          </a:p>
        </p:txBody>
      </p:sp>
      <p:sp>
        <p:nvSpPr>
          <p:cNvPr id="5" name="Rectangle 5">
            <a:extLst>
              <a:ext uri="{FF2B5EF4-FFF2-40B4-BE49-F238E27FC236}">
                <a16:creationId xmlns:a16="http://schemas.microsoft.com/office/drawing/2014/main" id="{07F0BA2F-308E-4228-8342-DCBAD06BAD6D}"/>
              </a:ext>
            </a:extLst>
          </p:cNvPr>
          <p:cNvSpPr>
            <a:spLocks noChangeArrowheads="1"/>
          </p:cNvSpPr>
          <p:nvPr/>
        </p:nvSpPr>
        <p:spPr bwMode="auto">
          <a:xfrm>
            <a:off x="185166" y="0"/>
            <a:ext cx="9144000" cy="646331"/>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We may like to know “xxx”</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	</a:t>
            </a:r>
            <a:r>
              <a:rPr kumimoji="0" lang="en-US" altLang="zh-CN" sz="3200" b="1" i="0" u="none" strike="noStrike" kern="1200" cap="none" spc="0" normalizeH="0" baseline="0" noProof="0" dirty="0">
                <a:ln>
                  <a:noFill/>
                </a:ln>
                <a:solidFill>
                  <a:prstClr val="black"/>
                </a:solidFill>
                <a:effectLst/>
                <a:uLnTx/>
                <a:uFillTx/>
                <a:latin typeface="Arial" charset="0"/>
                <a:ea typeface="宋体" panose="02010600030101010101" pitchFamily="2" charset="-122"/>
                <a:cs typeface="+mn-cs"/>
              </a:rPr>
              <a:t>   </a:t>
            </a:r>
          </a:p>
        </p:txBody>
      </p:sp>
    </p:spTree>
    <p:extLst>
      <p:ext uri="{BB962C8B-B14F-4D97-AF65-F5344CB8AC3E}">
        <p14:creationId xmlns:p14="http://schemas.microsoft.com/office/powerpoint/2010/main" val="1215004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91440" y="136525"/>
            <a:ext cx="9144000" cy="5847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We may like to know “xxx“: Demo cases</a:t>
            </a: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	</a:t>
            </a:r>
            <a:r>
              <a:rPr kumimoji="0" lang="en-US" altLang="zh-CN" sz="2800" b="1" i="0" u="none" strike="noStrike" kern="1200" cap="none" spc="0" normalizeH="0" baseline="0" noProof="0" dirty="0">
                <a:ln>
                  <a:noFill/>
                </a:ln>
                <a:solidFill>
                  <a:srgbClr val="FF0000"/>
                </a:solidFill>
                <a:effectLst/>
                <a:uLnTx/>
                <a:uFillTx/>
                <a:latin typeface="Arial" charset="0"/>
                <a:ea typeface="宋体" panose="02010600030101010101" pitchFamily="2" charset="-122"/>
                <a:cs typeface="+mn-cs"/>
              </a:rPr>
              <a:t>   </a:t>
            </a:r>
          </a:p>
        </p:txBody>
      </p:sp>
      <p:sp>
        <p:nvSpPr>
          <p:cNvPr id="9" name="Content Placeholder 8">
            <a:extLst>
              <a:ext uri="{FF2B5EF4-FFF2-40B4-BE49-F238E27FC236}">
                <a16:creationId xmlns:a16="http://schemas.microsoft.com/office/drawing/2014/main" id="{7643C103-20D2-4822-BD3F-675C69B36B77}"/>
              </a:ext>
            </a:extLst>
          </p:cNvPr>
          <p:cNvSpPr>
            <a:spLocks noGrp="1"/>
          </p:cNvSpPr>
          <p:nvPr>
            <p:ph sz="half" idx="2"/>
          </p:nvPr>
        </p:nvSpPr>
        <p:spPr>
          <a:xfrm>
            <a:off x="4565904" y="1002094"/>
            <a:ext cx="4413504" cy="5654738"/>
          </a:xfrm>
          <a:ln>
            <a:solidFill>
              <a:schemeClr val="tx1"/>
            </a:solidFill>
          </a:ln>
        </p:spPr>
        <p:txBody>
          <a:bodyPr>
            <a:normAutofit lnSpcReduction="10000"/>
          </a:bodyPr>
          <a:lstStyle/>
          <a:p>
            <a:pPr marL="461963" lvl="2" indent="-349250">
              <a:spcBef>
                <a:spcPts val="0"/>
              </a:spcBef>
              <a:buNone/>
              <a:defRPr/>
            </a:pPr>
            <a:r>
              <a:rPr lang="en-US" sz="1600" b="1" dirty="0">
                <a:solidFill>
                  <a:srgbClr val="FF0000"/>
                </a:solidFill>
              </a:rPr>
              <a:t>Major Emission Sources:</a:t>
            </a:r>
          </a:p>
          <a:p>
            <a:pPr marL="461963" lvl="2" indent="-349250">
              <a:spcBef>
                <a:spcPts val="0"/>
              </a:spcBef>
              <a:buFont typeface="+mj-lt"/>
              <a:buAutoNum type="arabicPeriod"/>
              <a:defRPr/>
            </a:pPr>
            <a:r>
              <a:rPr lang="en-US" sz="1600" dirty="0">
                <a:solidFill>
                  <a:srgbClr val="0000FF"/>
                </a:solidFill>
              </a:rPr>
              <a:t>R4 -&gt; NC -&gt; RDU -&gt; Wake</a:t>
            </a:r>
          </a:p>
          <a:p>
            <a:pPr marL="461963" lvl="2" indent="-349250">
              <a:spcBef>
                <a:spcPts val="0"/>
              </a:spcBef>
              <a:buFont typeface="+mj-lt"/>
              <a:buAutoNum type="arabicPeriod"/>
              <a:defRPr/>
            </a:pPr>
            <a:r>
              <a:rPr lang="en-US" sz="1600" dirty="0">
                <a:solidFill>
                  <a:srgbClr val="0000FF"/>
                </a:solidFill>
              </a:rPr>
              <a:t>SO2/NOx/HAPs, Facility, Data Content</a:t>
            </a:r>
          </a:p>
          <a:p>
            <a:pPr marL="461963" lvl="2" indent="-349250">
              <a:spcBef>
                <a:spcPts val="0"/>
              </a:spcBef>
              <a:buFont typeface="+mj-lt"/>
              <a:buAutoNum type="arabicPeriod"/>
              <a:defRPr/>
            </a:pPr>
            <a:r>
              <a:rPr lang="en-US" sz="1600" dirty="0">
                <a:solidFill>
                  <a:srgbClr val="0000FF"/>
                </a:solidFill>
              </a:rPr>
              <a:t>Top X Emission Sources – CAPs &amp; HAPs</a:t>
            </a:r>
          </a:p>
          <a:p>
            <a:pPr marL="112713" lvl="2" indent="0">
              <a:spcBef>
                <a:spcPts val="0"/>
              </a:spcBef>
              <a:buNone/>
              <a:defRPr/>
            </a:pPr>
            <a:endParaRPr lang="en-US" sz="1600" dirty="0">
              <a:solidFill>
                <a:srgbClr val="0000FF"/>
              </a:solidFill>
            </a:endParaRPr>
          </a:p>
          <a:p>
            <a:pPr marL="400050" lvl="2" indent="-339725">
              <a:spcBef>
                <a:spcPts val="0"/>
              </a:spcBef>
              <a:buNone/>
              <a:defRPr/>
            </a:pPr>
            <a:r>
              <a:rPr lang="en-US" sz="1600" b="1" dirty="0">
                <a:solidFill>
                  <a:srgbClr val="FF0000"/>
                </a:solidFill>
              </a:rPr>
              <a:t>Data Input module:</a:t>
            </a:r>
          </a:p>
          <a:p>
            <a:pPr marL="461963" lvl="2" indent="-349250">
              <a:spcBef>
                <a:spcPts val="0"/>
              </a:spcBef>
              <a:buFont typeface="+mj-lt"/>
              <a:buAutoNum type="arabicPeriod"/>
              <a:defRPr/>
            </a:pPr>
            <a:r>
              <a:rPr lang="en-US" sz="1600" dirty="0">
                <a:solidFill>
                  <a:srgbClr val="0000FF"/>
                </a:solidFill>
              </a:rPr>
              <a:t>Where all these data coming from?</a:t>
            </a:r>
          </a:p>
          <a:p>
            <a:pPr marL="461963" lvl="2" indent="-349250">
              <a:spcBef>
                <a:spcPts val="0"/>
              </a:spcBef>
              <a:buFont typeface="+mj-lt"/>
              <a:buAutoNum type="arabicPeriod"/>
              <a:defRPr/>
            </a:pPr>
            <a:r>
              <a:rPr lang="en-US" sz="1600" dirty="0">
                <a:solidFill>
                  <a:srgbClr val="0000FF"/>
                </a:solidFill>
              </a:rPr>
              <a:t>10 inputs data</a:t>
            </a:r>
          </a:p>
          <a:p>
            <a:pPr marL="400050" lvl="2" indent="-339725">
              <a:spcBef>
                <a:spcPts val="0"/>
              </a:spcBef>
              <a:buNone/>
              <a:defRPr/>
            </a:pPr>
            <a:endParaRPr lang="en-US" sz="1600" b="1" dirty="0">
              <a:solidFill>
                <a:srgbClr val="FF0000"/>
              </a:solidFill>
            </a:endParaRPr>
          </a:p>
          <a:p>
            <a:pPr marL="400050" lvl="2" indent="-339725">
              <a:spcBef>
                <a:spcPts val="0"/>
              </a:spcBef>
              <a:buNone/>
              <a:defRPr/>
            </a:pPr>
            <a:r>
              <a:rPr lang="en-US" sz="1600" b="1" dirty="0">
                <a:solidFill>
                  <a:srgbClr val="FF0000"/>
                </a:solidFill>
              </a:rPr>
              <a:t>Data Query Module:</a:t>
            </a:r>
          </a:p>
          <a:p>
            <a:pPr marL="461963" lvl="2" indent="-349250">
              <a:spcBef>
                <a:spcPts val="0"/>
              </a:spcBef>
              <a:buFont typeface="+mj-lt"/>
              <a:buAutoNum type="arabicPeriod"/>
              <a:defRPr/>
            </a:pPr>
            <a:r>
              <a:rPr lang="en-US" sz="1600" dirty="0">
                <a:solidFill>
                  <a:srgbClr val="0000FF"/>
                </a:solidFill>
              </a:rPr>
              <a:t>“USA” &amp; “EPA Region” selection</a:t>
            </a:r>
          </a:p>
          <a:p>
            <a:pPr marL="461963" lvl="2" indent="-349250">
              <a:spcBef>
                <a:spcPts val="0"/>
              </a:spcBef>
              <a:buFont typeface="+mj-lt"/>
              <a:buAutoNum type="arabicPeriod"/>
              <a:defRPr/>
            </a:pPr>
            <a:r>
              <a:rPr lang="en-US" sz="1600" dirty="0">
                <a:solidFill>
                  <a:srgbClr val="0000FF"/>
                </a:solidFill>
              </a:rPr>
              <a:t>“Data query configuration” window: Select Advance Area, EJ, 2017 DVs </a:t>
            </a:r>
          </a:p>
          <a:p>
            <a:pPr marL="461963" lvl="2" indent="-349250">
              <a:spcBef>
                <a:spcPts val="0"/>
              </a:spcBef>
              <a:buFont typeface="+mj-lt"/>
              <a:buAutoNum type="arabicPeriod"/>
              <a:defRPr/>
            </a:pPr>
            <a:r>
              <a:rPr lang="en-US" sz="1600" dirty="0">
                <a:solidFill>
                  <a:srgbClr val="0000FF"/>
                </a:solidFill>
              </a:rPr>
              <a:t>“Qualifier” -&gt; Risk: 10%</a:t>
            </a:r>
          </a:p>
          <a:p>
            <a:pPr marL="461963" lvl="2" indent="-349250">
              <a:spcBef>
                <a:spcPts val="0"/>
              </a:spcBef>
              <a:buFont typeface="+mj-lt"/>
              <a:buAutoNum type="arabicPeriod"/>
              <a:defRPr/>
            </a:pPr>
            <a:r>
              <a:rPr lang="en-US" sz="1600" dirty="0">
                <a:solidFill>
                  <a:srgbClr val="0000FF"/>
                </a:solidFill>
              </a:rPr>
              <a:t>Advance area: Minneapolis -&gt; Emission sources/facility -&gt; NOx, PM, Heavy metal</a:t>
            </a:r>
          </a:p>
          <a:p>
            <a:pPr marL="461963" lvl="2" indent="-349250">
              <a:spcBef>
                <a:spcPts val="0"/>
              </a:spcBef>
              <a:buFont typeface="+mj-lt"/>
              <a:buAutoNum type="arabicPeriod"/>
              <a:defRPr/>
            </a:pPr>
            <a:r>
              <a:rPr lang="en-US" sz="1600" dirty="0">
                <a:solidFill>
                  <a:srgbClr val="0000FF"/>
                </a:solidFill>
              </a:rPr>
              <a:t>Disadvantage &amp; under: Detroit Emission sources/facility -&gt; NOx, PM, Heavy metal</a:t>
            </a:r>
          </a:p>
          <a:p>
            <a:pPr marL="461963" lvl="2" indent="-349250">
              <a:spcBef>
                <a:spcPts val="0"/>
              </a:spcBef>
              <a:buFont typeface="+mj-lt"/>
              <a:buAutoNum type="arabicPeriod"/>
              <a:defRPr/>
            </a:pPr>
            <a:r>
              <a:rPr lang="en-US" sz="1600" dirty="0">
                <a:solidFill>
                  <a:srgbClr val="0000FF"/>
                </a:solidFill>
              </a:rPr>
              <a:t>“DQ Filter” and “DQ Preview”</a:t>
            </a:r>
          </a:p>
          <a:p>
            <a:pPr marL="461963" lvl="2" indent="-349250">
              <a:spcBef>
                <a:spcPts val="0"/>
              </a:spcBef>
              <a:buFont typeface="+mj-lt"/>
              <a:buAutoNum type="arabicPeriod"/>
              <a:defRPr/>
            </a:pPr>
            <a:endParaRPr lang="en-US" sz="1600" dirty="0">
              <a:solidFill>
                <a:srgbClr val="0000FF"/>
              </a:solidFill>
            </a:endParaRPr>
          </a:p>
          <a:p>
            <a:endParaRPr lang="en-US" dirty="0"/>
          </a:p>
        </p:txBody>
      </p:sp>
      <p:sp>
        <p:nvSpPr>
          <p:cNvPr id="7" name="Slide Number Placeholder 1">
            <a:extLst>
              <a:ext uri="{FF2B5EF4-FFF2-40B4-BE49-F238E27FC236}">
                <a16:creationId xmlns:a16="http://schemas.microsoft.com/office/drawing/2014/main" id="{312361C0-3891-4EC5-81A5-907A76387ED0}"/>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41</a:t>
            </a:fld>
            <a:endParaRPr lang="en-US" dirty="0">
              <a:solidFill>
                <a:prstClr val="black">
                  <a:tint val="75000"/>
                </a:prstClr>
              </a:solidFill>
              <a:latin typeface="Arial" pitchFamily="34" charset="0"/>
            </a:endParaRPr>
          </a:p>
        </p:txBody>
      </p:sp>
      <p:sp>
        <p:nvSpPr>
          <p:cNvPr id="11" name="Content Placeholder 10">
            <a:extLst>
              <a:ext uri="{FF2B5EF4-FFF2-40B4-BE49-F238E27FC236}">
                <a16:creationId xmlns:a16="http://schemas.microsoft.com/office/drawing/2014/main" id="{D2094650-B887-4300-8794-6429D0BF1472}"/>
              </a:ext>
            </a:extLst>
          </p:cNvPr>
          <p:cNvSpPr>
            <a:spLocks noGrp="1"/>
          </p:cNvSpPr>
          <p:nvPr>
            <p:ph sz="half" idx="1"/>
          </p:nvPr>
        </p:nvSpPr>
        <p:spPr>
          <a:xfrm>
            <a:off x="164592" y="1002094"/>
            <a:ext cx="4331208" cy="5654738"/>
          </a:xfrm>
          <a:ln>
            <a:solidFill>
              <a:schemeClr val="tx1"/>
            </a:solidFill>
          </a:ln>
        </p:spPr>
        <p:txBody>
          <a:bodyPr>
            <a:normAutofit lnSpcReduction="10000"/>
          </a:bodyPr>
          <a:lstStyle/>
          <a:p>
            <a:pPr marL="400050" lvl="2" indent="-339725">
              <a:spcBef>
                <a:spcPts val="0"/>
              </a:spcBef>
              <a:buNone/>
            </a:pPr>
            <a:r>
              <a:rPr lang="en-US" sz="1800" b="1" dirty="0">
                <a:solidFill>
                  <a:srgbClr val="FF0000"/>
                </a:solidFill>
              </a:rPr>
              <a:t>Main GUI:</a:t>
            </a:r>
            <a:endParaRPr lang="en-US" sz="1600" b="1" dirty="0">
              <a:solidFill>
                <a:srgbClr val="FF0000"/>
              </a:solidFill>
            </a:endParaRPr>
          </a:p>
          <a:p>
            <a:pPr marL="400050" lvl="2" indent="-339725">
              <a:spcBef>
                <a:spcPts val="0"/>
              </a:spcBef>
              <a:buFont typeface="+mj-lt"/>
              <a:buAutoNum type="arabicPeriod"/>
            </a:pPr>
            <a:r>
              <a:rPr lang="en-US" sz="1600" dirty="0">
                <a:solidFill>
                  <a:srgbClr val="0000FF"/>
                </a:solidFill>
              </a:rPr>
              <a:t>Color/legend setup &amp; County-based map</a:t>
            </a:r>
          </a:p>
          <a:p>
            <a:pPr marL="400050" lvl="2" indent="-339725">
              <a:spcBef>
                <a:spcPts val="0"/>
              </a:spcBef>
              <a:buFont typeface="+mj-lt"/>
              <a:buAutoNum type="arabicPeriod"/>
            </a:pPr>
            <a:r>
              <a:rPr lang="en-US" sz="1600" dirty="0">
                <a:solidFill>
                  <a:srgbClr val="0000FF"/>
                </a:solidFill>
              </a:rPr>
              <a:t>Left panel &amp; center panel</a:t>
            </a:r>
          </a:p>
          <a:p>
            <a:pPr marL="400050" lvl="2" indent="-339725">
              <a:spcBef>
                <a:spcPts val="0"/>
              </a:spcBef>
              <a:buFont typeface="+mj-lt"/>
              <a:buAutoNum type="arabicPeriod"/>
            </a:pPr>
            <a:r>
              <a:rPr lang="en-US" sz="1600" dirty="0">
                <a:solidFill>
                  <a:srgbClr val="0000FF"/>
                </a:solidFill>
              </a:rPr>
              <a:t>Help &amp; On-line User’s Manual</a:t>
            </a:r>
          </a:p>
          <a:p>
            <a:pPr marL="400050" lvl="2" indent="-339725">
              <a:spcBef>
                <a:spcPts val="0"/>
              </a:spcBef>
              <a:buNone/>
            </a:pPr>
            <a:endParaRPr lang="en-US" sz="1800" b="1" dirty="0">
              <a:solidFill>
                <a:srgbClr val="FF0000"/>
              </a:solidFill>
            </a:endParaRPr>
          </a:p>
          <a:p>
            <a:pPr marL="400050" lvl="2" indent="-339725">
              <a:spcBef>
                <a:spcPts val="0"/>
              </a:spcBef>
              <a:buNone/>
            </a:pPr>
            <a:r>
              <a:rPr lang="en-US" sz="1800" b="1" dirty="0">
                <a:solidFill>
                  <a:srgbClr val="FF0000"/>
                </a:solidFill>
              </a:rPr>
              <a:t>Nation View :</a:t>
            </a:r>
            <a:endParaRPr lang="en-US" sz="1600" b="1" dirty="0">
              <a:solidFill>
                <a:srgbClr val="FF0000"/>
              </a:solidFill>
            </a:endParaRPr>
          </a:p>
          <a:p>
            <a:pPr marL="400050" lvl="2" indent="-339725">
              <a:spcBef>
                <a:spcPts val="0"/>
              </a:spcBef>
              <a:buFont typeface="+mj-lt"/>
              <a:buAutoNum type="arabicPeriod"/>
            </a:pPr>
            <a:r>
              <a:rPr lang="en-US" sz="1600" dirty="0">
                <a:solidFill>
                  <a:srgbClr val="0000FF"/>
                </a:solidFill>
              </a:rPr>
              <a:t>PM2.5: 12 -&gt; 10 ug/m3; O3: 70 -&gt; 65 ppb</a:t>
            </a:r>
          </a:p>
          <a:p>
            <a:pPr marL="400050" lvl="2" indent="-339725">
              <a:spcBef>
                <a:spcPts val="0"/>
              </a:spcBef>
              <a:buFont typeface="+mj-lt"/>
              <a:buAutoNum type="arabicPeriod"/>
            </a:pPr>
            <a:r>
              <a:rPr lang="en-US" sz="1600" dirty="0">
                <a:solidFill>
                  <a:srgbClr val="0000FF"/>
                </a:solidFill>
              </a:rPr>
              <a:t>County info.: Selected data content</a:t>
            </a:r>
          </a:p>
          <a:p>
            <a:pPr marL="400050" lvl="2" indent="-339725">
              <a:spcBef>
                <a:spcPts val="0"/>
              </a:spcBef>
              <a:buFont typeface="+mj-lt"/>
              <a:buAutoNum type="arabicPeriod"/>
            </a:pPr>
            <a:r>
              <a:rPr lang="en-US" sz="1600" dirty="0">
                <a:solidFill>
                  <a:srgbClr val="0000FF"/>
                </a:solidFill>
              </a:rPr>
              <a:t>Air Toxic: 10% -&gt; 0% -&gt; 20%</a:t>
            </a:r>
          </a:p>
          <a:p>
            <a:pPr marL="400050" lvl="2" indent="-339725">
              <a:spcBef>
                <a:spcPts val="0"/>
              </a:spcBef>
              <a:buFont typeface="+mj-lt"/>
              <a:buAutoNum type="arabicPeriod"/>
            </a:pPr>
            <a:r>
              <a:rPr lang="en-US" sz="1600" dirty="0">
                <a:solidFill>
                  <a:srgbClr val="0000FF"/>
                </a:solidFill>
              </a:rPr>
              <a:t>Risk only: O3:10%, PM:10%, AT: 10%</a:t>
            </a:r>
          </a:p>
          <a:p>
            <a:pPr marL="400050" lvl="2" indent="-339725">
              <a:spcBef>
                <a:spcPts val="0"/>
              </a:spcBef>
              <a:buFont typeface="+mj-lt"/>
              <a:buAutoNum type="arabicPeriod"/>
            </a:pPr>
            <a:r>
              <a:rPr lang="en-US" sz="1600" dirty="0">
                <a:solidFill>
                  <a:srgbClr val="0000FF"/>
                </a:solidFill>
              </a:rPr>
              <a:t>Risk only: AT Cancer, Non-Cancer</a:t>
            </a:r>
            <a:endParaRPr lang="en-US" sz="1400" dirty="0">
              <a:solidFill>
                <a:srgbClr val="FF0000"/>
              </a:solidFill>
            </a:endParaRPr>
          </a:p>
          <a:p>
            <a:pPr marL="400050" lvl="2" indent="-339725">
              <a:spcBef>
                <a:spcPts val="0"/>
              </a:spcBef>
              <a:buFont typeface="+mj-lt"/>
              <a:buAutoNum type="arabicPeriod"/>
            </a:pPr>
            <a:r>
              <a:rPr lang="en-US" sz="1600" dirty="0">
                <a:solidFill>
                  <a:srgbClr val="0000FF"/>
                </a:solidFill>
              </a:rPr>
              <a:t>Advanced: Heavy-metal HAPs, G &amp; V </a:t>
            </a:r>
            <a:endParaRPr lang="en-US" sz="1600" dirty="0">
              <a:solidFill>
                <a:srgbClr val="FF0000"/>
              </a:solidFill>
            </a:endParaRPr>
          </a:p>
          <a:p>
            <a:pPr marL="400050" lvl="2" indent="-339725">
              <a:spcBef>
                <a:spcPts val="0"/>
              </a:spcBef>
              <a:buFont typeface="+mj-lt"/>
              <a:buAutoNum type="arabicPeriod"/>
            </a:pPr>
            <a:r>
              <a:rPr lang="en-US" sz="1600" dirty="0">
                <a:solidFill>
                  <a:srgbClr val="0000FF"/>
                </a:solidFill>
              </a:rPr>
              <a:t>Advanced: H-M: Chromium &amp; G-V: HCHO </a:t>
            </a:r>
          </a:p>
          <a:p>
            <a:pPr marL="400050" lvl="2" indent="-339725">
              <a:spcBef>
                <a:spcPts val="0"/>
              </a:spcBef>
              <a:buFont typeface="+mj-lt"/>
              <a:buAutoNum type="arabicPeriod"/>
            </a:pPr>
            <a:endParaRPr lang="en-US" sz="1600" dirty="0">
              <a:solidFill>
                <a:srgbClr val="FF0000"/>
              </a:solidFill>
            </a:endParaRPr>
          </a:p>
          <a:p>
            <a:pPr marL="461963" lvl="2" indent="-349250">
              <a:spcBef>
                <a:spcPts val="0"/>
              </a:spcBef>
              <a:buNone/>
              <a:defRPr/>
            </a:pPr>
            <a:r>
              <a:rPr lang="en-US" sz="1800" b="1" dirty="0">
                <a:solidFill>
                  <a:srgbClr val="FF0000"/>
                </a:solidFill>
              </a:rPr>
              <a:t>EPA Region/State/CBSA View:</a:t>
            </a:r>
            <a:endParaRPr lang="en-US" sz="1600" b="1" dirty="0">
              <a:solidFill>
                <a:srgbClr val="FF0000"/>
              </a:solidFill>
            </a:endParaRPr>
          </a:p>
          <a:p>
            <a:pPr marL="461963" lvl="2" indent="-349250">
              <a:spcBef>
                <a:spcPts val="0"/>
              </a:spcBef>
              <a:buFont typeface="+mj-lt"/>
              <a:buAutoNum type="arabicPeriod"/>
              <a:defRPr/>
            </a:pPr>
            <a:r>
              <a:rPr lang="en-US" sz="1600" dirty="0">
                <a:solidFill>
                  <a:srgbClr val="0000FF"/>
                </a:solidFill>
              </a:rPr>
              <a:t>Allow “dial-in” for regional stakeholders</a:t>
            </a:r>
          </a:p>
          <a:p>
            <a:pPr marL="461963" lvl="2" indent="-349250">
              <a:spcBef>
                <a:spcPts val="0"/>
              </a:spcBef>
              <a:buFont typeface="+mj-lt"/>
              <a:buAutoNum type="arabicPeriod"/>
              <a:defRPr/>
            </a:pPr>
            <a:r>
              <a:rPr lang="en-US" sz="1600" dirty="0">
                <a:solidFill>
                  <a:srgbClr val="0000FF"/>
                </a:solidFill>
              </a:rPr>
              <a:t>EPA Regions: R4/R5/R9</a:t>
            </a:r>
          </a:p>
          <a:p>
            <a:pPr marL="461963" lvl="2" indent="-349250">
              <a:spcBef>
                <a:spcPts val="0"/>
              </a:spcBef>
              <a:buFont typeface="+mj-lt"/>
              <a:buAutoNum type="arabicPeriod"/>
              <a:defRPr/>
            </a:pPr>
            <a:r>
              <a:rPr lang="en-US" sz="1600" dirty="0">
                <a:solidFill>
                  <a:srgbClr val="0000FF"/>
                </a:solidFill>
              </a:rPr>
              <a:t>States: NC/NY/OH/CA</a:t>
            </a:r>
          </a:p>
          <a:p>
            <a:pPr marL="461963" lvl="2" indent="-349250">
              <a:spcBef>
                <a:spcPts val="0"/>
              </a:spcBef>
              <a:buFont typeface="+mj-lt"/>
              <a:buAutoNum type="arabicPeriod"/>
              <a:defRPr/>
            </a:pPr>
            <a:r>
              <a:rPr lang="en-US" sz="1600" dirty="0">
                <a:solidFill>
                  <a:srgbClr val="0000FF"/>
                </a:solidFill>
              </a:rPr>
              <a:t>RDU/Louisville</a:t>
            </a:r>
          </a:p>
          <a:p>
            <a:pPr marL="461963" lvl="2" indent="-349250">
              <a:spcBef>
                <a:spcPts val="0"/>
              </a:spcBef>
              <a:buFont typeface="+mj-lt"/>
              <a:buAutoNum type="arabicPeriod"/>
              <a:defRPr/>
            </a:pPr>
            <a:r>
              <a:rPr lang="en-US" sz="1600" dirty="0">
                <a:solidFill>
                  <a:srgbClr val="0000FF"/>
                </a:solidFill>
              </a:rPr>
              <a:t>Open/Google Map &amp; County lines</a:t>
            </a:r>
          </a:p>
          <a:p>
            <a:pPr marL="461963" lvl="2" indent="-349250">
              <a:spcBef>
                <a:spcPts val="0"/>
              </a:spcBef>
              <a:buFont typeface="+mj-lt"/>
              <a:buAutoNum type="arabicPeriod"/>
              <a:defRPr/>
            </a:pPr>
            <a:endParaRPr lang="en-US" sz="1600" dirty="0">
              <a:solidFill>
                <a:srgbClr val="0000FF"/>
              </a:solidFill>
            </a:endParaRPr>
          </a:p>
        </p:txBody>
      </p:sp>
    </p:spTree>
    <p:extLst>
      <p:ext uri="{BB962C8B-B14F-4D97-AF65-F5344CB8AC3E}">
        <p14:creationId xmlns:p14="http://schemas.microsoft.com/office/powerpoint/2010/main" val="795615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826B9B68-6C28-4538-B6C1-A33DD28C542D}"/>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42</a:t>
            </a:fld>
            <a:endParaRPr lang="en-US" dirty="0">
              <a:solidFill>
                <a:prstClr val="black">
                  <a:tint val="75000"/>
                </a:prstClr>
              </a:solidFill>
              <a:latin typeface="Arial" pitchFamily="34" charset="0"/>
            </a:endParaRPr>
          </a:p>
        </p:txBody>
      </p:sp>
      <p:sp>
        <p:nvSpPr>
          <p:cNvPr id="3" name="Rectangle 2">
            <a:extLst>
              <a:ext uri="{FF2B5EF4-FFF2-40B4-BE49-F238E27FC236}">
                <a16:creationId xmlns:a16="http://schemas.microsoft.com/office/drawing/2014/main" id="{A81A49E4-8EA1-4934-8A01-E9A49E6BA965}"/>
              </a:ext>
            </a:extLst>
          </p:cNvPr>
          <p:cNvSpPr/>
          <p:nvPr/>
        </p:nvSpPr>
        <p:spPr>
          <a:xfrm>
            <a:off x="201168" y="778833"/>
            <a:ext cx="8659368" cy="6048707"/>
          </a:xfrm>
          <a:prstGeom prst="rect">
            <a:avLst/>
          </a:prstGeom>
        </p:spPr>
        <p:txBody>
          <a:bodyPr wrap="square">
            <a:spAutoFit/>
          </a:bodyPr>
          <a:lstStyle/>
          <a:p>
            <a:pPr marL="60325" lvl="2">
              <a:lnSpc>
                <a:spcPct val="114000"/>
              </a:lnSpc>
              <a:spcBef>
                <a:spcPts val="0"/>
              </a:spcBef>
            </a:pPr>
            <a:r>
              <a:rPr lang="en-US" sz="2800" b="1" dirty="0">
                <a:solidFill>
                  <a:srgbClr val="FF0000"/>
                </a:solidFill>
                <a:latin typeface="Arial" panose="020B0604020202020204" pitchFamily="34" charset="0"/>
                <a:cs typeface="Arial" panose="020B0604020202020204" pitchFamily="34" charset="0"/>
              </a:rPr>
              <a:t>Short-term:</a:t>
            </a:r>
          </a:p>
          <a:p>
            <a:pPr marL="517525" lvl="2" indent="-344488">
              <a:lnSpc>
                <a:spcPct val="114000"/>
              </a:lnSpc>
              <a:spcBef>
                <a:spcPts val="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Develop a fully functional version and continue to improve NEXUS based on MP team’s suggestions</a:t>
            </a:r>
          </a:p>
          <a:p>
            <a:pPr marL="517525" lvl="2" indent="-344488">
              <a:lnSpc>
                <a:spcPct val="114000"/>
              </a:lnSpc>
              <a:spcBef>
                <a:spcPts val="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Develop draft NEXUS User’s Guide </a:t>
            </a:r>
          </a:p>
          <a:p>
            <a:pPr marL="60325" lvl="2">
              <a:lnSpc>
                <a:spcPct val="114000"/>
              </a:lnSpc>
              <a:spcBef>
                <a:spcPts val="0"/>
              </a:spcBef>
            </a:pPr>
            <a:r>
              <a:rPr lang="en-US" sz="2800" b="1" dirty="0">
                <a:solidFill>
                  <a:srgbClr val="FF0000"/>
                </a:solidFill>
                <a:latin typeface="Arial" panose="020B0604020202020204" pitchFamily="34" charset="0"/>
                <a:cs typeface="Arial" panose="020B0604020202020204" pitchFamily="34" charset="0"/>
              </a:rPr>
              <a:t>Long-term:</a:t>
            </a:r>
          </a:p>
          <a:p>
            <a:pPr marL="517525" lvl="2" indent="-344488">
              <a:lnSpc>
                <a:spcPct val="114000"/>
              </a:lnSpc>
              <a:spcBef>
                <a:spcPts val="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Upgrade and prepare NEXUS for Beta test with EPA Regions followed by public release &amp; training</a:t>
            </a:r>
          </a:p>
          <a:p>
            <a:pPr marL="517525" lvl="2" indent="-344488">
              <a:lnSpc>
                <a:spcPct val="114000"/>
              </a:lnSpc>
              <a:spcBef>
                <a:spcPts val="120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Consider addition of screening-level analysis and assessment capabilities based on ours and user needs</a:t>
            </a:r>
          </a:p>
          <a:p>
            <a:pPr marL="517525" lvl="2" indent="-344488">
              <a:lnSpc>
                <a:spcPct val="114000"/>
              </a:lnSpc>
              <a:spcBef>
                <a:spcPts val="120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Support OAQPS’s Air Toxic Strategy Initiative</a:t>
            </a:r>
          </a:p>
          <a:p>
            <a:pPr marL="60325" lvl="2">
              <a:lnSpc>
                <a:spcPct val="114000"/>
              </a:lnSpc>
              <a:spcBef>
                <a:spcPts val="0"/>
              </a:spcBef>
            </a:pPr>
            <a:r>
              <a:rPr lang="en-US" sz="2800" b="1" dirty="0">
                <a:solidFill>
                  <a:srgbClr val="FF0000"/>
                </a:solidFill>
                <a:latin typeface="Arial" panose="020B0604020202020204" pitchFamily="34" charset="0"/>
                <a:cs typeface="Arial" panose="020B0604020202020204" pitchFamily="34" charset="0"/>
              </a:rPr>
              <a:t>Potential Issue:</a:t>
            </a:r>
          </a:p>
          <a:p>
            <a:pPr marL="517525" lvl="2" indent="-344488">
              <a:lnSpc>
                <a:spcPct val="114000"/>
              </a:lnSpc>
              <a:spcBef>
                <a:spcPts val="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UNC EMAQ contract ends in Sept., currently no funding to support NEXUS under new GSA contract starting Oct. 1</a:t>
            </a:r>
            <a:r>
              <a:rPr lang="en-US" sz="2400" baseline="30000" dirty="0">
                <a:solidFill>
                  <a:srgbClr val="0000FF"/>
                </a:solidFill>
                <a:latin typeface="Arial" panose="020B0604020202020204" pitchFamily="34" charset="0"/>
                <a:cs typeface="Arial" panose="020B0604020202020204" pitchFamily="34" charset="0"/>
              </a:rPr>
              <a:t>st</a:t>
            </a:r>
            <a:endParaRPr lang="en-US" sz="2400" dirty="0">
              <a:solidFill>
                <a:srgbClr val="0000FF"/>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8AB470-D246-40DD-9BE9-662EFF0C9857}"/>
              </a:ext>
            </a:extLst>
          </p:cNvPr>
          <p:cNvSpPr>
            <a:spLocks noGrp="1"/>
          </p:cNvSpPr>
          <p:nvPr>
            <p:ph type="title"/>
          </p:nvPr>
        </p:nvSpPr>
        <p:spPr>
          <a:xfrm>
            <a:off x="457200" y="71438"/>
            <a:ext cx="8229600" cy="668337"/>
          </a:xfrm>
        </p:spPr>
        <p:txBody>
          <a:bodyPr>
            <a:normAutofit fontScale="90000"/>
          </a:bodyPr>
          <a:lstStyle/>
          <a:p>
            <a:r>
              <a:rPr lang="en-US" altLang="zh-CN" sz="4000" dirty="0">
                <a:solidFill>
                  <a:srgbClr val="FFFF00"/>
                </a:solidFill>
                <a:latin typeface="Arial" panose="020B0604020202020204" pitchFamily="34" charset="0"/>
                <a:cs typeface="Arial" panose="020B0604020202020204" pitchFamily="34" charset="0"/>
              </a:rPr>
              <a:t>Discussion and Next Steps </a:t>
            </a:r>
            <a:endParaRPr lang="zh-CN" altLang="en-US" sz="40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9607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826B9B68-6C28-4538-B6C1-A33DD28C542D}"/>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43</a:t>
            </a:fld>
            <a:endParaRPr lang="en-US" dirty="0">
              <a:solidFill>
                <a:prstClr val="black">
                  <a:tint val="75000"/>
                </a:prstClr>
              </a:solidFill>
              <a:latin typeface="Arial" pitchFamily="34" charset="0"/>
            </a:endParaRPr>
          </a:p>
        </p:txBody>
      </p:sp>
      <p:sp>
        <p:nvSpPr>
          <p:cNvPr id="3" name="Rectangle 2">
            <a:extLst>
              <a:ext uri="{FF2B5EF4-FFF2-40B4-BE49-F238E27FC236}">
                <a16:creationId xmlns:a16="http://schemas.microsoft.com/office/drawing/2014/main" id="{A81A49E4-8EA1-4934-8A01-E9A49E6BA965}"/>
              </a:ext>
            </a:extLst>
          </p:cNvPr>
          <p:cNvSpPr/>
          <p:nvPr/>
        </p:nvSpPr>
        <p:spPr>
          <a:xfrm>
            <a:off x="201168" y="778833"/>
            <a:ext cx="8659368" cy="4567597"/>
          </a:xfrm>
          <a:prstGeom prst="rect">
            <a:avLst/>
          </a:prstGeom>
        </p:spPr>
        <p:txBody>
          <a:bodyPr wrap="square">
            <a:spAutoFit/>
          </a:bodyPr>
          <a:lstStyle/>
          <a:p>
            <a:pPr marL="60325" lvl="2">
              <a:lnSpc>
                <a:spcPct val="114000"/>
              </a:lnSpc>
              <a:spcBef>
                <a:spcPts val="0"/>
              </a:spcBef>
            </a:pPr>
            <a:r>
              <a:rPr lang="en-US" sz="2400" b="1" dirty="0">
                <a:solidFill>
                  <a:srgbClr val="FF0000"/>
                </a:solidFill>
                <a:latin typeface="Arial" panose="020B0604020202020204" pitchFamily="34" charset="0"/>
                <a:cs typeface="Arial" panose="020B0604020202020204" pitchFamily="34" charset="0"/>
              </a:rPr>
              <a:t>National View:</a:t>
            </a:r>
          </a:p>
          <a:p>
            <a:pPr marL="514350" indent="-285750">
              <a:buFont typeface="Arial" panose="020B0604020202020204" pitchFamily="34" charset="0"/>
              <a:buChar char="•"/>
            </a:pPr>
            <a:r>
              <a:rPr lang="en-US" sz="2000" dirty="0" err="1">
                <a:latin typeface="Arial" panose="020B0604020202020204" pitchFamily="34" charset="0"/>
                <a:cs typeface="Arial" panose="020B0604020202020204" pitchFamily="34" charset="0"/>
              </a:rPr>
              <a:t>The“NEXUS</a:t>
            </a:r>
            <a:r>
              <a:rPr lang="en-US" sz="2000" dirty="0">
                <a:latin typeface="Arial" panose="020B0604020202020204" pitchFamily="34" charset="0"/>
                <a:cs typeface="Arial" panose="020B0604020202020204" pitchFamily="34" charset="0"/>
              </a:rPr>
              <a:t>” across pollutants allows for an initial “SCREEN” at the national level by providing an indicator where there may be MP issue wherein a common set of sources contribute to multiple pollutant issues, e.g., NOx for O3 and PM2.5, Metal HAPs and PM2.5, VOC HAPs and O3.</a:t>
            </a:r>
          </a:p>
          <a:p>
            <a:pPr marL="457200" indent="-228600">
              <a:buNone/>
            </a:pPr>
            <a:endParaRPr lang="en-US" sz="2400" dirty="0">
              <a:latin typeface="Arial" panose="020B0604020202020204" pitchFamily="34" charset="0"/>
              <a:cs typeface="Arial" panose="020B0604020202020204" pitchFamily="34" charset="0"/>
            </a:endParaRPr>
          </a:p>
          <a:p>
            <a:pPr marL="60325" lvl="2">
              <a:lnSpc>
                <a:spcPct val="114000"/>
              </a:lnSpc>
              <a:spcBef>
                <a:spcPts val="0"/>
              </a:spcBef>
            </a:pPr>
            <a:r>
              <a:rPr lang="en-US" sz="2400" b="1" dirty="0">
                <a:solidFill>
                  <a:srgbClr val="FF0000"/>
                </a:solidFill>
                <a:latin typeface="Arial" panose="020B0604020202020204" pitchFamily="34" charset="0"/>
                <a:cs typeface="Arial" panose="020B0604020202020204" pitchFamily="34" charset="0"/>
              </a:rPr>
              <a:t>Regional View:</a:t>
            </a:r>
          </a:p>
          <a:p>
            <a:pPr marL="517525" lvl="2" indent="-344488">
              <a:lnSpc>
                <a:spcPct val="114000"/>
              </a:lnSpc>
              <a:buFont typeface="Arial" panose="020B0604020202020204" pitchFamily="34" charset="0"/>
              <a:buChar char="•"/>
            </a:pPr>
            <a:r>
              <a:rPr lang="en-US" sz="2000" cap="small" dirty="0">
                <a:latin typeface="Arial" panose="020B0604020202020204" pitchFamily="34" charset="0"/>
                <a:cs typeface="Arial" panose="020B0604020202020204" pitchFamily="34" charset="0"/>
              </a:rPr>
              <a:t>DAIL INTO A PARTICULAR REGION OR AREA TO BETTER UNDERSTAND THE POLLUTANT/SOURCE CONNECTIONS AND, THUS, POTENTIAL FOR MULTIPOLLUTANT SOLUTIONS THAT ARE MORE EFFECTIVE AND EFFICIENT AT ADDRESSING THESE AIR QUALITY ISSUES.</a:t>
            </a:r>
          </a:p>
        </p:txBody>
      </p:sp>
      <p:sp>
        <p:nvSpPr>
          <p:cNvPr id="8" name="Title 1">
            <a:extLst>
              <a:ext uri="{FF2B5EF4-FFF2-40B4-BE49-F238E27FC236}">
                <a16:creationId xmlns:a16="http://schemas.microsoft.com/office/drawing/2014/main" id="{548AB470-D246-40DD-9BE9-662EFF0C9857}"/>
              </a:ext>
            </a:extLst>
          </p:cNvPr>
          <p:cNvSpPr>
            <a:spLocks noGrp="1"/>
          </p:cNvSpPr>
          <p:nvPr>
            <p:ph type="title"/>
          </p:nvPr>
        </p:nvSpPr>
        <p:spPr>
          <a:xfrm>
            <a:off x="457200" y="71438"/>
            <a:ext cx="8229600" cy="668337"/>
          </a:xfrm>
        </p:spPr>
        <p:txBody>
          <a:bodyPr>
            <a:normAutofit fontScale="90000"/>
          </a:bodyPr>
          <a:lstStyle/>
          <a:p>
            <a:r>
              <a:rPr lang="en-US" altLang="zh-CN" sz="4000" dirty="0">
                <a:solidFill>
                  <a:srgbClr val="FFFF00"/>
                </a:solidFill>
                <a:latin typeface="Arial" panose="020B0604020202020204" pitchFamily="34" charset="0"/>
                <a:cs typeface="Arial" panose="020B0604020202020204" pitchFamily="34" charset="0"/>
              </a:rPr>
              <a:t>Roadmap of </a:t>
            </a:r>
            <a:r>
              <a:rPr lang="en-US" altLang="zh-CN" sz="4000" dirty="0">
                <a:latin typeface="Arial" panose="020B0604020202020204" pitchFamily="34" charset="0"/>
                <a:cs typeface="Arial" panose="020B0604020202020204" pitchFamily="34" charset="0"/>
              </a:rPr>
              <a:t>NEXUS Demo:</a:t>
            </a:r>
            <a:endParaRPr lang="zh-CN" altLang="en-US" sz="40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8176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1" y="152806"/>
            <a:ext cx="9144000" cy="707886"/>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“NEXUS” Tool Demo</a:t>
            </a: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	</a:t>
            </a:r>
            <a:r>
              <a:rPr kumimoji="0" lang="en-US" altLang="zh-CN" sz="3600" b="1" i="0" u="none" strike="noStrike" kern="1200" cap="none" spc="0" normalizeH="0" baseline="0" noProof="0" dirty="0">
                <a:ln>
                  <a:noFill/>
                </a:ln>
                <a:solidFill>
                  <a:prstClr val="black"/>
                </a:solidFill>
                <a:effectLst/>
                <a:uLnTx/>
                <a:uFillTx/>
                <a:latin typeface="Arial" charset="0"/>
                <a:ea typeface="宋体" panose="02010600030101010101" pitchFamily="2" charset="-122"/>
                <a:cs typeface="+mn-cs"/>
              </a:rPr>
              <a:t>   </a:t>
            </a:r>
          </a:p>
        </p:txBody>
      </p:sp>
      <p:sp>
        <p:nvSpPr>
          <p:cNvPr id="5" name="Content Placeholder 6">
            <a:extLst>
              <a:ext uri="{FF2B5EF4-FFF2-40B4-BE49-F238E27FC236}">
                <a16:creationId xmlns:a16="http://schemas.microsoft.com/office/drawing/2014/main" id="{D6497A62-7866-4557-8397-48E609C6CC35}"/>
              </a:ext>
            </a:extLst>
          </p:cNvPr>
          <p:cNvSpPr>
            <a:spLocks noGrp="1"/>
          </p:cNvSpPr>
          <p:nvPr>
            <p:ph idx="1"/>
          </p:nvPr>
        </p:nvSpPr>
        <p:spPr>
          <a:xfrm>
            <a:off x="160237" y="913994"/>
            <a:ext cx="4450082" cy="5791200"/>
          </a:xfrm>
          <a:ln>
            <a:solidFill>
              <a:schemeClr val="tx1"/>
            </a:solidFill>
          </a:ln>
        </p:spPr>
        <p:txBody>
          <a:bodyPr numCol="1">
            <a:noAutofit/>
          </a:bodyPr>
          <a:lstStyle/>
          <a:p>
            <a:pPr marL="400050" lvl="2" indent="-339725">
              <a:spcBef>
                <a:spcPts val="0"/>
              </a:spcBef>
              <a:buNone/>
            </a:pPr>
            <a:r>
              <a:rPr lang="en-US" sz="1800" b="1" dirty="0">
                <a:solidFill>
                  <a:srgbClr val="FF0000"/>
                </a:solidFill>
              </a:rPr>
              <a:t>GUI:</a:t>
            </a:r>
            <a:endParaRPr lang="en-US" sz="1600" b="1" dirty="0">
              <a:solidFill>
                <a:srgbClr val="FF0000"/>
              </a:solidFill>
            </a:endParaRPr>
          </a:p>
          <a:p>
            <a:pPr marL="400050" lvl="2" indent="-339725">
              <a:spcBef>
                <a:spcPts val="0"/>
              </a:spcBef>
              <a:buFont typeface="+mj-lt"/>
              <a:buAutoNum type="arabicPeriod"/>
            </a:pPr>
            <a:r>
              <a:rPr lang="en-US" sz="1600" dirty="0">
                <a:solidFill>
                  <a:srgbClr val="0000FF"/>
                </a:solidFill>
              </a:rPr>
              <a:t>Launch page:</a:t>
            </a:r>
          </a:p>
          <a:p>
            <a:pPr marL="400050" lvl="2" indent="-339725">
              <a:spcBef>
                <a:spcPts val="0"/>
              </a:spcBef>
              <a:buFont typeface="+mj-lt"/>
              <a:buAutoNum type="arabicPeriod"/>
            </a:pPr>
            <a:r>
              <a:rPr lang="en-US" sz="1600" dirty="0">
                <a:solidFill>
                  <a:srgbClr val="0000FF"/>
                </a:solidFill>
              </a:rPr>
              <a:t>File &amp; 3 key modules</a:t>
            </a:r>
          </a:p>
          <a:p>
            <a:pPr marL="400050" lvl="2" indent="-339725">
              <a:spcBef>
                <a:spcPts val="0"/>
              </a:spcBef>
              <a:buFont typeface="+mj-lt"/>
              <a:buAutoNum type="arabicPeriod"/>
            </a:pPr>
            <a:r>
              <a:rPr lang="en-US" sz="1600" dirty="0">
                <a:solidFill>
                  <a:srgbClr val="0000FF"/>
                </a:solidFill>
              </a:rPr>
              <a:t>Pre-loaded project name – open &amp; save</a:t>
            </a:r>
          </a:p>
          <a:p>
            <a:pPr marL="60325" lvl="2" indent="0">
              <a:spcBef>
                <a:spcPts val="0"/>
              </a:spcBef>
              <a:buNone/>
            </a:pPr>
            <a:endParaRPr lang="en-US" sz="1600" dirty="0">
              <a:solidFill>
                <a:srgbClr val="0000FF"/>
              </a:solidFill>
            </a:endParaRPr>
          </a:p>
          <a:p>
            <a:pPr marL="400050" lvl="2" indent="-339725">
              <a:spcBef>
                <a:spcPts val="0"/>
              </a:spcBef>
              <a:buNone/>
            </a:pPr>
            <a:r>
              <a:rPr lang="en-US" sz="1800" b="1" dirty="0">
                <a:solidFill>
                  <a:srgbClr val="FF0000"/>
                </a:solidFill>
              </a:rPr>
              <a:t>Data Viewer Module:</a:t>
            </a:r>
            <a:endParaRPr lang="en-US" sz="1600" b="1" dirty="0">
              <a:solidFill>
                <a:srgbClr val="FF0000"/>
              </a:solidFill>
            </a:endParaRPr>
          </a:p>
          <a:p>
            <a:pPr marL="400050" lvl="2" indent="-339725">
              <a:spcBef>
                <a:spcPts val="0"/>
              </a:spcBef>
              <a:buFont typeface="+mj-lt"/>
              <a:buAutoNum type="arabicPeriod"/>
            </a:pPr>
            <a:r>
              <a:rPr lang="en-US" sz="1600" dirty="0">
                <a:solidFill>
                  <a:srgbClr val="0000FF"/>
                </a:solidFill>
              </a:rPr>
              <a:t>Move/expand map &amp; color/Transparency</a:t>
            </a:r>
          </a:p>
          <a:p>
            <a:pPr marL="400050" lvl="2" indent="-339725">
              <a:spcBef>
                <a:spcPts val="0"/>
              </a:spcBef>
              <a:buFont typeface="+mj-lt"/>
              <a:buAutoNum type="arabicPeriod"/>
            </a:pPr>
            <a:r>
              <a:rPr lang="en-US" sz="1600" dirty="0">
                <a:solidFill>
                  <a:srgbClr val="0000FF"/>
                </a:solidFill>
              </a:rPr>
              <a:t>“Radio Button” panel</a:t>
            </a:r>
          </a:p>
          <a:p>
            <a:pPr marL="400050" lvl="2" indent="-339725">
              <a:spcBef>
                <a:spcPts val="0"/>
              </a:spcBef>
              <a:buFont typeface="+mj-lt"/>
              <a:buAutoNum type="arabicPeriod"/>
            </a:pPr>
            <a:r>
              <a:rPr lang="en-US" sz="1600" dirty="0">
                <a:solidFill>
                  <a:srgbClr val="0000FF"/>
                </a:solidFill>
              </a:rPr>
              <a:t>Ambient &amp; Risk</a:t>
            </a:r>
          </a:p>
          <a:p>
            <a:pPr marL="400050" lvl="2" indent="-339725">
              <a:spcBef>
                <a:spcPts val="0"/>
              </a:spcBef>
              <a:buFont typeface="+mj-lt"/>
              <a:buAutoNum type="arabicPeriod"/>
            </a:pPr>
            <a:r>
              <a:rPr lang="en-US" sz="1600" dirty="0">
                <a:solidFill>
                  <a:srgbClr val="0000FF"/>
                </a:solidFill>
              </a:rPr>
              <a:t>Top Risk % &amp; mortality/million</a:t>
            </a:r>
          </a:p>
          <a:p>
            <a:pPr marL="400050" lvl="2" indent="-339725">
              <a:spcBef>
                <a:spcPts val="0"/>
              </a:spcBef>
              <a:buFont typeface="+mj-lt"/>
              <a:buAutoNum type="arabicPeriod"/>
            </a:pPr>
            <a:r>
              <a:rPr lang="en-US" sz="1600" dirty="0">
                <a:solidFill>
                  <a:srgbClr val="0000FF"/>
                </a:solidFill>
              </a:rPr>
              <a:t>Advance Options – Air toxic species</a:t>
            </a:r>
          </a:p>
          <a:p>
            <a:pPr marL="400050" lvl="2" indent="-339725">
              <a:spcBef>
                <a:spcPts val="0"/>
              </a:spcBef>
              <a:buFont typeface="+mj-lt"/>
              <a:buAutoNum type="arabicPeriod"/>
            </a:pPr>
            <a:r>
              <a:rPr lang="en-US" sz="1600" dirty="0">
                <a:solidFill>
                  <a:srgbClr val="C00000"/>
                </a:solidFill>
              </a:rPr>
              <a:t>Apply</a:t>
            </a:r>
            <a:r>
              <a:rPr lang="en-US" sz="1600" dirty="0">
                <a:solidFill>
                  <a:srgbClr val="0000FF"/>
                </a:solidFill>
              </a:rPr>
              <a:t> to new selections:  “Radio button”</a:t>
            </a:r>
          </a:p>
          <a:p>
            <a:pPr marL="400050" lvl="2" indent="-339725">
              <a:spcBef>
                <a:spcPts val="0"/>
              </a:spcBef>
              <a:buFont typeface="+mj-lt"/>
              <a:buAutoNum type="arabicPeriod"/>
            </a:pPr>
            <a:r>
              <a:rPr lang="en-US" sz="1600" dirty="0">
                <a:solidFill>
                  <a:srgbClr val="0000FF"/>
                </a:solidFill>
              </a:rPr>
              <a:t>Base map &amp; boundary lines</a:t>
            </a:r>
          </a:p>
          <a:p>
            <a:pPr marL="400050" lvl="2" indent="-339725">
              <a:spcBef>
                <a:spcPts val="0"/>
              </a:spcBef>
              <a:buFont typeface="+mj-lt"/>
              <a:buAutoNum type="arabicPeriod"/>
            </a:pPr>
            <a:r>
              <a:rPr lang="en-US" sz="1600" dirty="0">
                <a:solidFill>
                  <a:srgbClr val="0000FF"/>
                </a:solidFill>
              </a:rPr>
              <a:t>“Region Selection”: EPA Region/State</a:t>
            </a:r>
          </a:p>
          <a:p>
            <a:pPr marL="400050" lvl="2" indent="-339725">
              <a:spcBef>
                <a:spcPts val="0"/>
              </a:spcBef>
              <a:buFont typeface="+mj-lt"/>
              <a:buAutoNum type="arabicPeriod"/>
            </a:pPr>
            <a:r>
              <a:rPr lang="en-US" sz="1600" dirty="0">
                <a:solidFill>
                  <a:srgbClr val="0000FF"/>
                </a:solidFill>
              </a:rPr>
              <a:t>CBSA: Louisville – </a:t>
            </a:r>
            <a:r>
              <a:rPr lang="en-US" sz="1400" dirty="0"/>
              <a:t>PM &amp; O3 risk; Gas &amp; VOC HAPs</a:t>
            </a:r>
            <a:endParaRPr lang="en-US" sz="1200" dirty="0"/>
          </a:p>
          <a:p>
            <a:pPr marL="857250" lvl="3" indent="-339725">
              <a:spcBef>
                <a:spcPts val="0"/>
              </a:spcBef>
            </a:pPr>
            <a:r>
              <a:rPr lang="en-US" sz="1400" dirty="0">
                <a:solidFill>
                  <a:srgbClr val="FF0000"/>
                </a:solidFill>
              </a:rPr>
              <a:t>Heavy-metal HAPs</a:t>
            </a:r>
          </a:p>
          <a:p>
            <a:pPr marL="401638" lvl="2" indent="-341313">
              <a:spcBef>
                <a:spcPts val="0"/>
              </a:spcBef>
              <a:buFont typeface="+mj-lt"/>
              <a:buAutoNum type="arabicPeriod"/>
            </a:pPr>
            <a:r>
              <a:rPr lang="en-US" sz="1600" dirty="0">
                <a:solidFill>
                  <a:srgbClr val="0000FF"/>
                </a:solidFill>
              </a:rPr>
              <a:t>Emission Sources (back to EPA Region 4):</a:t>
            </a:r>
          </a:p>
          <a:p>
            <a:pPr marL="858838" lvl="3" indent="-341313">
              <a:spcBef>
                <a:spcPts val="0"/>
              </a:spcBef>
            </a:pPr>
            <a:r>
              <a:rPr lang="en-US" sz="1200" dirty="0">
                <a:solidFill>
                  <a:srgbClr val="0000FF"/>
                </a:solidFill>
              </a:rPr>
              <a:t>Major Emission Sources: NOX, SO2, PM, HAPs</a:t>
            </a:r>
          </a:p>
          <a:p>
            <a:pPr marL="858838" lvl="3" indent="-341313">
              <a:spcBef>
                <a:spcPts val="0"/>
              </a:spcBef>
            </a:pPr>
            <a:r>
              <a:rPr lang="en-US" sz="1200" dirty="0">
                <a:solidFill>
                  <a:srgbClr val="0000FF"/>
                </a:solidFill>
              </a:rPr>
              <a:t>R4 </a:t>
            </a:r>
            <a:r>
              <a:rPr lang="en-US" sz="1200" dirty="0">
                <a:solidFill>
                  <a:srgbClr val="0000FF"/>
                </a:solidFill>
                <a:sym typeface="Wingdings" panose="05000000000000000000" pitchFamily="2" charset="2"/>
              </a:rPr>
              <a:t> NC  Wake Country</a:t>
            </a:r>
          </a:p>
          <a:p>
            <a:pPr marL="858838" lvl="3" indent="-341313">
              <a:spcBef>
                <a:spcPts val="0"/>
              </a:spcBef>
            </a:pPr>
            <a:r>
              <a:rPr lang="en-US" sz="1200" dirty="0">
                <a:solidFill>
                  <a:srgbClr val="0000FF"/>
                </a:solidFill>
                <a:sym typeface="Wingdings" panose="05000000000000000000" pitchFamily="2" charset="2"/>
              </a:rPr>
              <a:t>Top X emission sources: CAPs &amp; HAPs</a:t>
            </a:r>
          </a:p>
          <a:p>
            <a:pPr marL="403225" lvl="2" indent="-342900">
              <a:spcBef>
                <a:spcPts val="0"/>
              </a:spcBef>
              <a:buFont typeface="+mj-lt"/>
              <a:buAutoNum type="arabicPeriod"/>
            </a:pPr>
            <a:r>
              <a:rPr lang="en-US" sz="1600" dirty="0">
                <a:solidFill>
                  <a:srgbClr val="0000FF"/>
                </a:solidFill>
                <a:sym typeface="Wingdings" panose="05000000000000000000" pitchFamily="2" charset="2"/>
              </a:rPr>
              <a:t>EPA Region Table Generator</a:t>
            </a:r>
          </a:p>
          <a:p>
            <a:pPr marL="403225" lvl="2" indent="-342900">
              <a:spcBef>
                <a:spcPts val="0"/>
              </a:spcBef>
              <a:buFont typeface="+mj-lt"/>
              <a:buAutoNum type="arabicPeriod"/>
            </a:pPr>
            <a:r>
              <a:rPr lang="en-US" sz="1600" dirty="0">
                <a:solidFill>
                  <a:srgbClr val="0000FF"/>
                </a:solidFill>
                <a:sym typeface="Wingdings" panose="05000000000000000000" pitchFamily="2" charset="2"/>
              </a:rPr>
              <a:t>Chart, Data &amp; Log/msg</a:t>
            </a:r>
            <a:endParaRPr lang="en-US" sz="1600" dirty="0">
              <a:solidFill>
                <a:srgbClr val="0000FF"/>
              </a:solidFill>
            </a:endParaRPr>
          </a:p>
        </p:txBody>
      </p:sp>
      <p:sp>
        <p:nvSpPr>
          <p:cNvPr id="6" name="Content Placeholder 6">
            <a:extLst>
              <a:ext uri="{FF2B5EF4-FFF2-40B4-BE49-F238E27FC236}">
                <a16:creationId xmlns:a16="http://schemas.microsoft.com/office/drawing/2014/main" id="{E97E85A9-9E82-4083-9199-2E7E7FF04F1C}"/>
              </a:ext>
            </a:extLst>
          </p:cNvPr>
          <p:cNvSpPr txBox="1">
            <a:spLocks/>
          </p:cNvSpPr>
          <p:nvPr/>
        </p:nvSpPr>
        <p:spPr>
          <a:xfrm>
            <a:off x="4689566" y="896171"/>
            <a:ext cx="4393475" cy="5791200"/>
          </a:xfrm>
          <a:prstGeom prst="rect">
            <a:avLst/>
          </a:prstGeom>
          <a:ln>
            <a:solidFill>
              <a:schemeClr val="tx1"/>
            </a:solidFill>
          </a:ln>
        </p:spPr>
        <p:txBody>
          <a:bodyPr vert="horz" lIns="91440" tIns="45720" rIns="91440" bIns="45720" numCol="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1963" marR="0" lvl="2" indent="-34925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Data Input Module:</a:t>
            </a: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a:p>
            <a:pPr marL="461963" marR="0" lvl="2" indent="-3492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FF"/>
                </a:solidFill>
                <a:effectLst/>
                <a:uLnTx/>
                <a:uFillTx/>
                <a:latin typeface="Calibri"/>
                <a:ea typeface="+mn-ea"/>
                <a:cs typeface="+mn-cs"/>
              </a:rPr>
              <a:t>10 inputs data files, public EPA</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461963" marR="0" lvl="2" indent="-34925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solidFill>
                  <a:srgbClr val="0000FF"/>
                </a:solidFill>
                <a:latin typeface="Calibri"/>
              </a:rPr>
              <a:t>Open/load new data &amp; data preview</a:t>
            </a:r>
          </a:p>
          <a:p>
            <a:pPr marL="461963" marR="0" lvl="2" indent="-3492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FF"/>
                </a:solidFill>
                <a:effectLst/>
                <a:uLnTx/>
                <a:uFillTx/>
                <a:latin typeface="Calibri"/>
                <a:ea typeface="+mn-ea"/>
                <a:cs typeface="+mn-cs"/>
              </a:rPr>
              <a:t>Run and save to a new project (1~4 min, ~4 GB)</a:t>
            </a:r>
          </a:p>
          <a:p>
            <a:pPr marL="112713" marR="0" lvl="2" indent="0" algn="l" defTabSz="914400" rtl="0" eaLnBrk="1" fontAlgn="auto" latinLnBrk="0" hangingPunct="1">
              <a:lnSpc>
                <a:spcPct val="100000"/>
              </a:lnSpc>
              <a:spcBef>
                <a:spcPts val="0"/>
              </a:spcBef>
              <a:spcAft>
                <a:spcPts val="0"/>
              </a:spcAft>
              <a:buClrTx/>
              <a:buSzTx/>
              <a:buNone/>
              <a:tabLst/>
              <a:defRPr/>
            </a:pPr>
            <a:endParaRPr kumimoji="0" lang="en-US" sz="1600" b="0" i="0" u="none" strike="noStrike" kern="1200" cap="none" spc="0" normalizeH="0" baseline="0" noProof="0" dirty="0">
              <a:ln>
                <a:noFill/>
              </a:ln>
              <a:solidFill>
                <a:srgbClr val="0000FF"/>
              </a:solidFill>
              <a:effectLst/>
              <a:uLnTx/>
              <a:uFillTx/>
              <a:latin typeface="Calibri"/>
              <a:ea typeface="+mn-ea"/>
              <a:cs typeface="+mn-cs"/>
            </a:endParaRPr>
          </a:p>
          <a:p>
            <a:pPr marL="400050" marR="0" lvl="2" indent="-339725"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Data Query Module:</a:t>
            </a: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a:p>
            <a:pPr marL="461963" marR="0" lvl="2" indent="-3492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FF"/>
                </a:solidFill>
                <a:effectLst/>
                <a:uLnTx/>
                <a:uFillTx/>
                <a:latin typeface="Calibri"/>
                <a:ea typeface="+mn-ea"/>
                <a:cs typeface="+mn-cs"/>
              </a:rPr>
              <a:t>“EPA Region” selection</a:t>
            </a:r>
          </a:p>
          <a:p>
            <a:pPr marL="461963" marR="0" lvl="2" indent="-34925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solidFill>
                  <a:srgbClr val="0000FF"/>
                </a:solidFill>
                <a:latin typeface="Calibri"/>
              </a:rPr>
              <a:t>“Qualifier” selection -&gt; 10%, “Apply to Map”</a:t>
            </a:r>
            <a:endParaRPr kumimoji="0" lang="en-US" sz="1600" b="0" i="0" u="none" strike="noStrike" kern="1200" cap="none" spc="0" normalizeH="0" baseline="0" noProof="0" dirty="0">
              <a:ln>
                <a:noFill/>
              </a:ln>
              <a:solidFill>
                <a:srgbClr val="0000FF"/>
              </a:solidFill>
              <a:effectLst/>
              <a:uLnTx/>
              <a:uFillTx/>
              <a:latin typeface="Calibri"/>
              <a:ea typeface="+mn-ea"/>
              <a:cs typeface="+mn-cs"/>
            </a:endParaRPr>
          </a:p>
          <a:p>
            <a:pPr marL="461963" lvl="2" indent="-349250">
              <a:spcBef>
                <a:spcPts val="0"/>
              </a:spcBef>
              <a:buFont typeface="+mj-lt"/>
              <a:buAutoNum type="arabicPeriod"/>
              <a:defRPr/>
            </a:pPr>
            <a:r>
              <a:rPr lang="en-US" sz="1600" dirty="0">
                <a:solidFill>
                  <a:srgbClr val="0000FF"/>
                </a:solidFill>
              </a:rPr>
              <a:t>“Map Overlaying” (Poverty &amp;  Adv.) – too busy, remove “PM &amp; O3” layers</a:t>
            </a:r>
            <a:endParaRPr kumimoji="0" lang="en-US" sz="1600" b="0" i="0" u="none" strike="noStrike" kern="1200" cap="none" spc="0" normalizeH="0" baseline="0" noProof="0" dirty="0">
              <a:ln>
                <a:noFill/>
              </a:ln>
              <a:solidFill>
                <a:srgbClr val="0000FF"/>
              </a:solidFill>
              <a:effectLst/>
              <a:uLnTx/>
              <a:uFillTx/>
              <a:latin typeface="Calibri"/>
              <a:ea typeface="+mn-ea"/>
              <a:cs typeface="+mn-cs"/>
            </a:endParaRPr>
          </a:p>
          <a:p>
            <a:pPr marL="461963" marR="0" lvl="2" indent="-34925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solidFill>
                  <a:srgbClr val="0000FF"/>
                </a:solidFill>
                <a:latin typeface="Calibri"/>
              </a:rPr>
              <a:t>“Data query configuration” window</a:t>
            </a:r>
          </a:p>
          <a:p>
            <a:pPr marL="461963" marR="0" lvl="2" indent="-34925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solidFill>
                  <a:srgbClr val="0000FF"/>
                </a:solidFill>
                <a:latin typeface="Calibri"/>
              </a:rPr>
              <a:t>“DQ Filter” and “DQ Preview”</a:t>
            </a:r>
          </a:p>
          <a:p>
            <a:pPr marL="461963" marR="0" lvl="2" indent="-3492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FF"/>
                </a:solidFill>
                <a:effectLst/>
                <a:uLnTx/>
                <a:uFillTx/>
                <a:latin typeface="Calibri"/>
                <a:ea typeface="+mn-ea"/>
                <a:cs typeface="+mn-cs"/>
              </a:rPr>
              <a:t>Add H-M &amp; G-V HAPs, O3 &amp; PM 10% risks</a:t>
            </a:r>
          </a:p>
          <a:p>
            <a:pPr marL="461963" lvl="2" indent="-349250">
              <a:spcBef>
                <a:spcPts val="0"/>
              </a:spcBef>
              <a:buFont typeface="+mj-lt"/>
              <a:buAutoNum type="arabicPeriod"/>
              <a:defRPr/>
            </a:pPr>
            <a:r>
              <a:rPr lang="en-US" sz="1600" dirty="0">
                <a:solidFill>
                  <a:srgbClr val="0000FF"/>
                </a:solidFill>
              </a:rPr>
              <a:t>Focus on AT: too busy, remove PM/O3 layers</a:t>
            </a:r>
            <a:endParaRPr kumimoji="0" lang="en-US" sz="1600" b="0" i="0" u="none" strike="noStrike" kern="1200" cap="none" spc="0" normalizeH="0" baseline="0" noProof="0" dirty="0">
              <a:ln>
                <a:noFill/>
              </a:ln>
              <a:solidFill>
                <a:srgbClr val="0000FF"/>
              </a:solidFill>
              <a:effectLst/>
              <a:uLnTx/>
              <a:uFillTx/>
              <a:latin typeface="Calibri"/>
              <a:ea typeface="+mn-ea"/>
              <a:cs typeface="+mn-cs"/>
            </a:endParaRPr>
          </a:p>
          <a:p>
            <a:pPr marL="461963" marR="0" lvl="2" indent="-34925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solidFill>
                  <a:srgbClr val="0000FF"/>
                </a:solidFill>
                <a:latin typeface="Calibri"/>
              </a:rPr>
              <a:t>“Detachable Table”: “Click a record”, Filter, link to emission location, display </a:t>
            </a:r>
            <a:r>
              <a:rPr lang="en-US" sz="1600" dirty="0" err="1">
                <a:solidFill>
                  <a:srgbClr val="0000FF"/>
                </a:solidFill>
                <a:latin typeface="Calibri"/>
              </a:rPr>
              <a:t>emis</a:t>
            </a:r>
            <a:r>
              <a:rPr lang="en-US" sz="1600" dirty="0">
                <a:solidFill>
                  <a:srgbClr val="0000FF"/>
                </a:solidFill>
                <a:latin typeface="Calibri"/>
              </a:rPr>
              <a:t>. chart</a:t>
            </a:r>
          </a:p>
          <a:p>
            <a:pPr marL="461963" marR="0" lvl="2" indent="-3492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srgbClr val="0000FF"/>
              </a:solidFill>
              <a:effectLst/>
              <a:uLnTx/>
              <a:uFillTx/>
              <a:latin typeface="Calibri"/>
              <a:ea typeface="+mn-ea"/>
              <a:cs typeface="+mn-cs"/>
            </a:endParaRPr>
          </a:p>
          <a:p>
            <a:pPr marL="112713" lvl="2" indent="0">
              <a:spcBef>
                <a:spcPts val="0"/>
              </a:spcBef>
              <a:buNone/>
              <a:defRPr/>
            </a:pPr>
            <a:r>
              <a:rPr lang="en-US" sz="1800" b="1" dirty="0">
                <a:solidFill>
                  <a:srgbClr val="FF0000"/>
                </a:solidFill>
              </a:rPr>
              <a:t>Next Steps &amp; Work Plan</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112713" marR="0" lvl="2" indent="0" algn="l"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srgbClr val="0000FF"/>
              </a:solidFill>
              <a:effectLst/>
              <a:uLnTx/>
              <a:uFillTx/>
              <a:latin typeface="Calibri"/>
              <a:ea typeface="+mn-ea"/>
              <a:cs typeface="+mn-cs"/>
            </a:endParaRPr>
          </a:p>
        </p:txBody>
      </p:sp>
      <p:sp>
        <p:nvSpPr>
          <p:cNvPr id="7" name="Slide Number Placeholder 1">
            <a:extLst>
              <a:ext uri="{FF2B5EF4-FFF2-40B4-BE49-F238E27FC236}">
                <a16:creationId xmlns:a16="http://schemas.microsoft.com/office/drawing/2014/main" id="{312361C0-3891-4EC5-81A5-907A76387ED0}"/>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9048080"/>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3227834" y="2578610"/>
            <a:ext cx="211788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FF"/>
                </a:solidFill>
                <a:effectLst/>
                <a:uLnTx/>
                <a:uFillTx/>
                <a:latin typeface="微软雅黑"/>
                <a:ea typeface="微软雅黑"/>
                <a:cs typeface="+mn-cs"/>
              </a:rPr>
              <a:t>End</a:t>
            </a:r>
          </a:p>
        </p:txBody>
      </p:sp>
      <p:sp>
        <p:nvSpPr>
          <p:cNvPr id="4" name="Slide Number Placeholder 1">
            <a:extLst>
              <a:ext uri="{FF2B5EF4-FFF2-40B4-BE49-F238E27FC236}">
                <a16:creationId xmlns:a16="http://schemas.microsoft.com/office/drawing/2014/main" id="{BF488139-905C-4B53-B56B-82B7BCCB24FE}"/>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6EF97FA5-94DB-459B-8E5D-031A45794050}" type="slidenum">
              <a:rPr lang="en-US" smtClean="0">
                <a:solidFill>
                  <a:prstClr val="black">
                    <a:tint val="75000"/>
                  </a:prstClr>
                </a:solidFill>
                <a:latin typeface="Arial" pitchFamily="34" charset="0"/>
              </a:rPr>
              <a:pPr algn="ctr">
                <a:defRPr/>
              </a:pPr>
              <a:t>45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04375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Tool: </a:t>
            </a:r>
            <a:r>
              <a:rPr lang="en-US" altLang="zh-CN" dirty="0">
                <a:solidFill>
                  <a:srgbClr val="FFFF00"/>
                </a:solidFill>
              </a:rPr>
              <a:t>Three Key Modules</a:t>
            </a:r>
            <a:endParaRPr lang="zh-CN" altLang="en-US" dirty="0">
              <a:solidFill>
                <a:srgbClr val="FFFF00"/>
              </a:solidFill>
            </a:endParaRPr>
          </a:p>
        </p:txBody>
      </p:sp>
      <p:sp>
        <p:nvSpPr>
          <p:cNvPr id="2" name="Slide Number Placeholder 1">
            <a:extLst>
              <a:ext uri="{FF2B5EF4-FFF2-40B4-BE49-F238E27FC236}">
                <a16:creationId xmlns:a16="http://schemas.microsoft.com/office/drawing/2014/main" id="{305FE96F-18E6-4D39-8235-0B9C0B537203}"/>
              </a:ext>
            </a:extLst>
          </p:cNvPr>
          <p:cNvSpPr>
            <a:spLocks noGrp="1"/>
          </p:cNvSpPr>
          <p:nvPr>
            <p:ph type="sldNum" sz="quarter" idx="4294967295"/>
          </p:nvPr>
        </p:nvSpPr>
        <p:spPr>
          <a:xfrm>
            <a:off x="7053538" y="6470127"/>
            <a:ext cx="2133600" cy="365125"/>
          </a:xfrm>
          <a:prstGeom prst="rect">
            <a:avLst/>
          </a:prstGeom>
        </p:spPr>
        <p:txBody>
          <a:bodyPr/>
          <a:lstStyle/>
          <a:p>
            <a:pPr algn="ctr">
              <a:defRPr/>
            </a:pPr>
            <a:fld id="{6EF97FA5-94DB-459B-8E5D-031A45794050}" type="slidenum">
              <a:rPr lang="en-US" smtClean="0">
                <a:solidFill>
                  <a:prstClr val="black">
                    <a:tint val="75000"/>
                  </a:prstClr>
                </a:solidFill>
                <a:latin typeface="Arial" pitchFamily="34" charset="0"/>
              </a:rPr>
              <a:pPr algn="ctr">
                <a:defRPr/>
              </a:pPr>
              <a:t>5</a:t>
            </a:fld>
            <a:endParaRPr lang="en-US" dirty="0">
              <a:solidFill>
                <a:prstClr val="black">
                  <a:tint val="75000"/>
                </a:prstClr>
              </a:solidFill>
              <a:latin typeface="Arial" pitchFamily="34" charset="0"/>
            </a:endParaRPr>
          </a:p>
        </p:txBody>
      </p:sp>
      <p:sp>
        <p:nvSpPr>
          <p:cNvPr id="6" name="TextBox 5">
            <a:extLst>
              <a:ext uri="{FF2B5EF4-FFF2-40B4-BE49-F238E27FC236}">
                <a16:creationId xmlns:a16="http://schemas.microsoft.com/office/drawing/2014/main" id="{486273E9-0DE4-46B7-BE6E-BECDFDE6F3F9}"/>
              </a:ext>
            </a:extLst>
          </p:cNvPr>
          <p:cNvSpPr txBox="1"/>
          <p:nvPr/>
        </p:nvSpPr>
        <p:spPr>
          <a:xfrm>
            <a:off x="187517" y="778415"/>
            <a:ext cx="2802177" cy="461665"/>
          </a:xfrm>
          <a:prstGeom prst="rect">
            <a:avLst/>
          </a:prstGeom>
          <a:noFill/>
        </p:spPr>
        <p:txBody>
          <a:bodyPr wrap="none" rtlCol="0">
            <a:spAutoFit/>
          </a:bodyPr>
          <a:lstStyle/>
          <a:p>
            <a:pPr>
              <a:defRPr/>
            </a:pPr>
            <a:r>
              <a:rPr lang="en-US" sz="2400" b="1" dirty="0">
                <a:solidFill>
                  <a:srgbClr val="FF0000"/>
                </a:solidFill>
                <a:latin typeface="Calibri"/>
              </a:rPr>
              <a:t>Data Viewer module</a:t>
            </a:r>
          </a:p>
        </p:txBody>
      </p:sp>
      <p:sp>
        <p:nvSpPr>
          <p:cNvPr id="7" name="TextBox 6">
            <a:extLst>
              <a:ext uri="{FF2B5EF4-FFF2-40B4-BE49-F238E27FC236}">
                <a16:creationId xmlns:a16="http://schemas.microsoft.com/office/drawing/2014/main" id="{8A23A12A-C9A8-44C2-A5DF-2F55F5C6ECB1}"/>
              </a:ext>
            </a:extLst>
          </p:cNvPr>
          <p:cNvSpPr txBox="1"/>
          <p:nvPr/>
        </p:nvSpPr>
        <p:spPr>
          <a:xfrm>
            <a:off x="3305698" y="778415"/>
            <a:ext cx="2583271" cy="461665"/>
          </a:xfrm>
          <a:prstGeom prst="rect">
            <a:avLst/>
          </a:prstGeom>
          <a:noFill/>
        </p:spPr>
        <p:txBody>
          <a:bodyPr wrap="none" rtlCol="0">
            <a:spAutoFit/>
          </a:bodyPr>
          <a:lstStyle/>
          <a:p>
            <a:pPr>
              <a:defRPr/>
            </a:pPr>
            <a:r>
              <a:rPr lang="en-US" sz="2400" b="1" dirty="0">
                <a:solidFill>
                  <a:srgbClr val="FF0000"/>
                </a:solidFill>
                <a:latin typeface="Calibri"/>
              </a:rPr>
              <a:t>Data Input module</a:t>
            </a:r>
          </a:p>
        </p:txBody>
      </p:sp>
      <p:sp>
        <p:nvSpPr>
          <p:cNvPr id="8" name="TextBox 7">
            <a:extLst>
              <a:ext uri="{FF2B5EF4-FFF2-40B4-BE49-F238E27FC236}">
                <a16:creationId xmlns:a16="http://schemas.microsoft.com/office/drawing/2014/main" id="{78F34D15-C85C-4CBE-BF5B-5C027BBCB801}"/>
              </a:ext>
            </a:extLst>
          </p:cNvPr>
          <p:cNvSpPr txBox="1"/>
          <p:nvPr/>
        </p:nvSpPr>
        <p:spPr>
          <a:xfrm>
            <a:off x="6281655" y="778414"/>
            <a:ext cx="2687210" cy="461665"/>
          </a:xfrm>
          <a:prstGeom prst="rect">
            <a:avLst/>
          </a:prstGeom>
          <a:noFill/>
        </p:spPr>
        <p:txBody>
          <a:bodyPr wrap="none" rtlCol="0">
            <a:spAutoFit/>
          </a:bodyPr>
          <a:lstStyle/>
          <a:p>
            <a:pPr>
              <a:defRPr/>
            </a:pPr>
            <a:r>
              <a:rPr lang="en-US" sz="2400" b="1" dirty="0">
                <a:solidFill>
                  <a:srgbClr val="FF0000"/>
                </a:solidFill>
                <a:latin typeface="Calibri"/>
              </a:rPr>
              <a:t>Data Query module</a:t>
            </a:r>
          </a:p>
        </p:txBody>
      </p:sp>
      <p:sp>
        <p:nvSpPr>
          <p:cNvPr id="3" name="TextBox 2">
            <a:extLst>
              <a:ext uri="{FF2B5EF4-FFF2-40B4-BE49-F238E27FC236}">
                <a16:creationId xmlns:a16="http://schemas.microsoft.com/office/drawing/2014/main" id="{7620D288-D0A6-4DE0-837F-95DE3C1DCB67}"/>
              </a:ext>
            </a:extLst>
          </p:cNvPr>
          <p:cNvSpPr txBox="1"/>
          <p:nvPr/>
        </p:nvSpPr>
        <p:spPr>
          <a:xfrm>
            <a:off x="107109" y="3669360"/>
            <a:ext cx="2941016" cy="3046988"/>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View and create interactive Map/Data/Chart/Table</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flexible selections &amp; mapping of “</a:t>
            </a:r>
            <a:r>
              <a:rPr lang="en-US" sz="1600" dirty="0">
                <a:solidFill>
                  <a:srgbClr val="FF0000"/>
                </a:solidFill>
                <a:latin typeface="Arial" panose="020B0604020202020204" pitchFamily="34" charset="0"/>
                <a:cs typeface="Arial" panose="020B0604020202020204" pitchFamily="34" charset="0"/>
              </a:rPr>
              <a:t>Ambient” </a:t>
            </a:r>
            <a:r>
              <a:rPr lang="en-US" sz="1600" dirty="0">
                <a:latin typeface="Arial" panose="020B0604020202020204" pitchFamily="34" charset="0"/>
                <a:cs typeface="Arial" panose="020B0604020202020204" pitchFamily="34" charset="0"/>
              </a:rPr>
              <a:t>and/or </a:t>
            </a:r>
            <a:r>
              <a:rPr lang="en-US" sz="1600" dirty="0">
                <a:solidFill>
                  <a:srgbClr val="FF0000"/>
                </a:solidFill>
                <a:latin typeface="Arial" panose="020B0604020202020204" pitchFamily="34" charset="0"/>
                <a:cs typeface="Arial" panose="020B0604020202020204" pitchFamily="34" charset="0"/>
              </a:rPr>
              <a:t>“Risk” </a:t>
            </a:r>
            <a:r>
              <a:rPr lang="en-US" sz="1600" dirty="0">
                <a:latin typeface="Arial" panose="020B0604020202020204" pitchFamily="34" charset="0"/>
                <a:cs typeface="Arial" panose="020B0604020202020204" pitchFamily="34" charset="0"/>
              </a:rPr>
              <a:t>levels of PM2.5, O3 and air toxics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Provide regional analysis for “EPA region”, “States”. CBSA”, and “County”</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Link and display </a:t>
            </a:r>
            <a:r>
              <a:rPr lang="en-US" sz="1600" dirty="0">
                <a:solidFill>
                  <a:srgbClr val="FF0000"/>
                </a:solidFill>
                <a:latin typeface="Arial" panose="020B0604020202020204" pitchFamily="34" charset="0"/>
                <a:cs typeface="Arial" panose="020B0604020202020204" pitchFamily="34" charset="0"/>
              </a:rPr>
              <a:t>major emission sources</a:t>
            </a:r>
            <a:r>
              <a:rPr lang="en-US" sz="1600" dirty="0">
                <a:latin typeface="Arial" panose="020B0604020202020204" pitchFamily="34" charset="0"/>
                <a:cs typeface="Arial" panose="020B0604020202020204" pitchFamily="34" charset="0"/>
              </a:rPr>
              <a:t> locations &amp; emitted pollutants info.</a:t>
            </a:r>
          </a:p>
        </p:txBody>
      </p:sp>
      <p:sp>
        <p:nvSpPr>
          <p:cNvPr id="13" name="TextBox 12">
            <a:extLst>
              <a:ext uri="{FF2B5EF4-FFF2-40B4-BE49-F238E27FC236}">
                <a16:creationId xmlns:a16="http://schemas.microsoft.com/office/drawing/2014/main" id="{221E1ACC-62FE-492B-AA11-DE396A501CFE}"/>
              </a:ext>
            </a:extLst>
          </p:cNvPr>
          <p:cNvSpPr txBox="1"/>
          <p:nvPr/>
        </p:nvSpPr>
        <p:spPr>
          <a:xfrm>
            <a:off x="3189210" y="3669360"/>
            <a:ext cx="2790757" cy="2554545"/>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Allow to update &amp; change input data files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data preview and filter functions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Extend to use 10 input data files now (publicly available, ~4 GB)</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Quick turnaround to run &amp; save to a new “project” using new input data files</a:t>
            </a:r>
          </a:p>
        </p:txBody>
      </p:sp>
      <p:sp>
        <p:nvSpPr>
          <p:cNvPr id="14" name="TextBox 13">
            <a:extLst>
              <a:ext uri="{FF2B5EF4-FFF2-40B4-BE49-F238E27FC236}">
                <a16:creationId xmlns:a16="http://schemas.microsoft.com/office/drawing/2014/main" id="{EFB8F362-BFB9-437F-BB34-C317AFB9C67C}"/>
              </a:ext>
            </a:extLst>
          </p:cNvPr>
          <p:cNvSpPr txBox="1"/>
          <p:nvPr/>
        </p:nvSpPr>
        <p:spPr>
          <a:xfrm>
            <a:off x="6121052" y="3669360"/>
            <a:ext cx="2910981" cy="3046988"/>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Expand data field selections and flexibility for exploratory/advanced users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overlaying map and summary table for data query results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 data query based on selected data fields: </a:t>
            </a:r>
            <a:r>
              <a:rPr lang="en-US" sz="1600" dirty="0">
                <a:latin typeface="Arial" panose="020B0604020202020204" pitchFamily="34" charset="0"/>
                <a:cs typeface="Arial" panose="020B0604020202020204" pitchFamily="34" charset="0"/>
              </a:rPr>
              <a:t>“Ambient/Risk, Advance area, Socio-demographic (EJ) area, NA Area, Class I area”</a:t>
            </a:r>
          </a:p>
        </p:txBody>
      </p:sp>
      <p:pic>
        <p:nvPicPr>
          <p:cNvPr id="16" name="Picture 15">
            <a:extLst>
              <a:ext uri="{FF2B5EF4-FFF2-40B4-BE49-F238E27FC236}">
                <a16:creationId xmlns:a16="http://schemas.microsoft.com/office/drawing/2014/main" id="{BF694348-868B-4157-977B-E124F40A1318}"/>
              </a:ext>
            </a:extLst>
          </p:cNvPr>
          <p:cNvPicPr>
            <a:picLocks noChangeAspect="1"/>
          </p:cNvPicPr>
          <p:nvPr/>
        </p:nvPicPr>
        <p:blipFill>
          <a:blip r:embed="rId3"/>
          <a:stretch>
            <a:fillRect/>
          </a:stretch>
        </p:blipFill>
        <p:spPr>
          <a:xfrm>
            <a:off x="32698" y="1328801"/>
            <a:ext cx="3042137" cy="2098820"/>
          </a:xfrm>
          <a:prstGeom prst="rect">
            <a:avLst/>
          </a:prstGeom>
          <a:ln>
            <a:solidFill>
              <a:schemeClr val="tx1"/>
            </a:solidFill>
          </a:ln>
        </p:spPr>
      </p:pic>
      <p:sp>
        <p:nvSpPr>
          <p:cNvPr id="17" name="Rectangle 12">
            <a:extLst>
              <a:ext uri="{FF2B5EF4-FFF2-40B4-BE49-F238E27FC236}">
                <a16:creationId xmlns:a16="http://schemas.microsoft.com/office/drawing/2014/main" id="{94EE4D15-F0F9-4652-8B1F-93B7CE828648}"/>
              </a:ext>
            </a:extLst>
          </p:cNvPr>
          <p:cNvSpPr/>
          <p:nvPr/>
        </p:nvSpPr>
        <p:spPr>
          <a:xfrm>
            <a:off x="512064" y="1627632"/>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351E02C0-0D07-434C-A02A-D45D3F238CF5}"/>
              </a:ext>
            </a:extLst>
          </p:cNvPr>
          <p:cNvPicPr>
            <a:picLocks noChangeAspect="1"/>
          </p:cNvPicPr>
          <p:nvPr/>
        </p:nvPicPr>
        <p:blipFill rotWithShape="1">
          <a:blip r:embed="rId4"/>
          <a:srcRect t="11337"/>
          <a:stretch/>
        </p:blipFill>
        <p:spPr>
          <a:xfrm>
            <a:off x="3162004" y="1331539"/>
            <a:ext cx="2839968" cy="2098820"/>
          </a:xfrm>
          <a:prstGeom prst="rect">
            <a:avLst/>
          </a:prstGeom>
          <a:ln>
            <a:solidFill>
              <a:schemeClr val="tx1"/>
            </a:solidFill>
          </a:ln>
        </p:spPr>
      </p:pic>
      <p:pic>
        <p:nvPicPr>
          <p:cNvPr id="9" name="Picture 8">
            <a:extLst>
              <a:ext uri="{FF2B5EF4-FFF2-40B4-BE49-F238E27FC236}">
                <a16:creationId xmlns:a16="http://schemas.microsoft.com/office/drawing/2014/main" id="{A614A3A7-D43F-44AD-8A35-7E931CA8EB57}"/>
              </a:ext>
            </a:extLst>
          </p:cNvPr>
          <p:cNvPicPr>
            <a:picLocks noChangeAspect="1"/>
          </p:cNvPicPr>
          <p:nvPr/>
        </p:nvPicPr>
        <p:blipFill>
          <a:blip r:embed="rId5"/>
          <a:stretch>
            <a:fillRect/>
          </a:stretch>
        </p:blipFill>
        <p:spPr>
          <a:xfrm>
            <a:off x="6093620" y="1349242"/>
            <a:ext cx="2990250" cy="2078379"/>
          </a:xfrm>
          <a:prstGeom prst="rect">
            <a:avLst/>
          </a:prstGeom>
          <a:ln>
            <a:solidFill>
              <a:schemeClr val="tx1"/>
            </a:solidFill>
          </a:ln>
        </p:spPr>
      </p:pic>
    </p:spTree>
    <p:extLst>
      <p:ext uri="{BB962C8B-B14F-4D97-AF65-F5344CB8AC3E}">
        <p14:creationId xmlns:p14="http://schemas.microsoft.com/office/powerpoint/2010/main" val="1562391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2C4B45-3DFB-40C5-8BB1-72C76FE7894D}"/>
              </a:ext>
            </a:extLst>
          </p:cNvPr>
          <p:cNvPicPr>
            <a:picLocks noChangeAspect="1"/>
          </p:cNvPicPr>
          <p:nvPr/>
        </p:nvPicPr>
        <p:blipFill>
          <a:blip r:embed="rId3"/>
          <a:stretch>
            <a:fillRect/>
          </a:stretch>
        </p:blipFill>
        <p:spPr>
          <a:xfrm>
            <a:off x="27432" y="762460"/>
            <a:ext cx="9144000" cy="6095538"/>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Tool: </a:t>
            </a:r>
            <a:r>
              <a:rPr lang="en-US" altLang="zh-CN" dirty="0">
                <a:solidFill>
                  <a:srgbClr val="FFFF00"/>
                </a:solidFill>
              </a:rPr>
              <a:t>Data Input Module</a:t>
            </a:r>
            <a:endParaRPr lang="zh-CN" altLang="en-US" dirty="0">
              <a:solidFill>
                <a:srgbClr val="FFFF00"/>
              </a:solidFill>
            </a:endParaRPr>
          </a:p>
        </p:txBody>
      </p:sp>
      <p:sp>
        <p:nvSpPr>
          <p:cNvPr id="5" name="Rectangle 12">
            <a:extLst>
              <a:ext uri="{FF2B5EF4-FFF2-40B4-BE49-F238E27FC236}">
                <a16:creationId xmlns:a16="http://schemas.microsoft.com/office/drawing/2014/main" id="{D41C3B68-BE72-4E5C-AAAB-4C6E21A5940E}"/>
              </a:ext>
            </a:extLst>
          </p:cNvPr>
          <p:cNvSpPr/>
          <p:nvPr/>
        </p:nvSpPr>
        <p:spPr>
          <a:xfrm>
            <a:off x="0" y="1975103"/>
            <a:ext cx="2587752" cy="42180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C32D7002-3ED3-4BB5-BAA2-D3E689103A4F}"/>
              </a:ext>
            </a:extLst>
          </p:cNvPr>
          <p:cNvSpPr/>
          <p:nvPr/>
        </p:nvSpPr>
        <p:spPr>
          <a:xfrm>
            <a:off x="3202160" y="4469720"/>
            <a:ext cx="2693117" cy="890050"/>
          </a:xfrm>
          <a:prstGeom prst="wedgeRoundRectCallout">
            <a:avLst>
              <a:gd name="adj1" fmla="val -72412"/>
              <a:gd name="adj2" fmla="val -9756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Currently, there are 10 input data</a:t>
            </a:r>
            <a:r>
              <a:rPr kumimoji="0" lang="en-US" sz="1800" b="0" i="0" u="none" strike="noStrike" kern="1200" cap="none" spc="0" normalizeH="0" noProof="0" dirty="0">
                <a:ln>
                  <a:noFill/>
                </a:ln>
                <a:solidFill>
                  <a:srgbClr val="0000FF"/>
                </a:solidFill>
                <a:effectLst/>
                <a:uLnTx/>
                <a:uFillTx/>
                <a:latin typeface="Calibri"/>
                <a:ea typeface="微软雅黑"/>
                <a:cs typeface="+mn-cs"/>
              </a:rPr>
              <a:t> </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files used (publicly available)</a:t>
            </a:r>
          </a:p>
        </p:txBody>
      </p:sp>
      <p:sp>
        <p:nvSpPr>
          <p:cNvPr id="7" name="Speech Bubble: Rectangle with Corners Rounded 4">
            <a:extLst>
              <a:ext uri="{FF2B5EF4-FFF2-40B4-BE49-F238E27FC236}">
                <a16:creationId xmlns:a16="http://schemas.microsoft.com/office/drawing/2014/main" id="{27B5980D-ACE9-47EE-9EA3-D68F6BE98EDC}"/>
              </a:ext>
            </a:extLst>
          </p:cNvPr>
          <p:cNvSpPr/>
          <p:nvPr/>
        </p:nvSpPr>
        <p:spPr>
          <a:xfrm>
            <a:off x="2967017" y="2687364"/>
            <a:ext cx="2464520" cy="890049"/>
          </a:xfrm>
          <a:prstGeom prst="wedgeRoundRectCallout">
            <a:avLst>
              <a:gd name="adj1" fmla="val -65799"/>
              <a:gd name="adj2" fmla="val -75650"/>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Allow users to update/preview/filter</a:t>
            </a:r>
            <a:r>
              <a:rPr kumimoji="0" lang="en-US" sz="1800" b="0" i="0" u="none" strike="noStrike" kern="1200" cap="none" spc="0" normalizeH="0" noProof="0" dirty="0">
                <a:ln>
                  <a:noFill/>
                </a:ln>
                <a:solidFill>
                  <a:srgbClr val="0000FF"/>
                </a:solidFill>
                <a:effectLst/>
                <a:uLnTx/>
                <a:uFillTx/>
                <a:latin typeface="Calibri"/>
                <a:ea typeface="微软雅黑"/>
                <a:cs typeface="+mn-cs"/>
              </a:rPr>
              <a:t> </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Input data files</a:t>
            </a:r>
          </a:p>
        </p:txBody>
      </p:sp>
      <p:sp>
        <p:nvSpPr>
          <p:cNvPr id="3" name="Rectangle 2">
            <a:extLst>
              <a:ext uri="{FF2B5EF4-FFF2-40B4-BE49-F238E27FC236}">
                <a16:creationId xmlns:a16="http://schemas.microsoft.com/office/drawing/2014/main" id="{C771B23B-EADA-4401-BC93-497CED07652A}"/>
              </a:ext>
            </a:extLst>
          </p:cNvPr>
          <p:cNvSpPr/>
          <p:nvPr/>
        </p:nvSpPr>
        <p:spPr bwMode="auto">
          <a:xfrm>
            <a:off x="2066544" y="2212848"/>
            <a:ext cx="457200" cy="246888"/>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0" name="Rectangle 9">
            <a:extLst>
              <a:ext uri="{FF2B5EF4-FFF2-40B4-BE49-F238E27FC236}">
                <a16:creationId xmlns:a16="http://schemas.microsoft.com/office/drawing/2014/main" id="{7E5192E0-7618-4F6B-8592-1DD9A0EBFE90}"/>
              </a:ext>
            </a:extLst>
          </p:cNvPr>
          <p:cNvSpPr/>
          <p:nvPr/>
        </p:nvSpPr>
        <p:spPr bwMode="auto">
          <a:xfrm>
            <a:off x="1399032" y="6385675"/>
            <a:ext cx="1207008" cy="243191"/>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4" name="Speech Bubble: Rectangle with Corners Rounded 4">
            <a:extLst>
              <a:ext uri="{FF2B5EF4-FFF2-40B4-BE49-F238E27FC236}">
                <a16:creationId xmlns:a16="http://schemas.microsoft.com/office/drawing/2014/main" id="{28AF1FF7-DF01-43C4-A0FD-0547BD64B8B1}"/>
              </a:ext>
            </a:extLst>
          </p:cNvPr>
          <p:cNvSpPr/>
          <p:nvPr/>
        </p:nvSpPr>
        <p:spPr>
          <a:xfrm>
            <a:off x="3611672" y="5934739"/>
            <a:ext cx="3011190" cy="821831"/>
          </a:xfrm>
          <a:prstGeom prst="wedgeRoundRectCallout">
            <a:avLst>
              <a:gd name="adj1" fmla="val -80031"/>
              <a:gd name="adj2" fmla="val 28326"/>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Run and Save to a new project after loading new input data files</a:t>
            </a:r>
          </a:p>
        </p:txBody>
      </p:sp>
      <p:sp>
        <p:nvSpPr>
          <p:cNvPr id="13" name="Slide Number Placeholder 1">
            <a:extLst>
              <a:ext uri="{FF2B5EF4-FFF2-40B4-BE49-F238E27FC236}">
                <a16:creationId xmlns:a16="http://schemas.microsoft.com/office/drawing/2014/main" id="{8C4AB7CA-59C5-4FCC-8982-C9C376F38217}"/>
              </a:ext>
            </a:extLst>
          </p:cNvPr>
          <p:cNvSpPr txBox="1">
            <a:spLocks/>
          </p:cNvSpPr>
          <p:nvPr/>
        </p:nvSpPr>
        <p:spPr>
          <a:xfrm>
            <a:off x="7726680" y="6464591"/>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6EF97FA5-94DB-459B-8E5D-031A45794050}" type="slidenum">
              <a:rPr lang="en-US" smtClean="0">
                <a:solidFill>
                  <a:prstClr val="black">
                    <a:tint val="75000"/>
                  </a:prstClr>
                </a:solidFill>
                <a:latin typeface="Arial" pitchFamily="34" charset="0"/>
              </a:rPr>
              <a:pPr algn="ctr">
                <a:defRPr/>
              </a:pPr>
              <a:t>6</a:t>
            </a:fld>
            <a:endParaRPr lang="en-US" dirty="0">
              <a:solidFill>
                <a:prstClr val="black">
                  <a:tint val="75000"/>
                </a:prstClr>
              </a:solidFill>
              <a:latin typeface="Arial" pitchFamily="34" charset="0"/>
            </a:endParaRPr>
          </a:p>
        </p:txBody>
      </p:sp>
      <p:sp>
        <p:nvSpPr>
          <p:cNvPr id="15" name="Rectangle 12">
            <a:extLst>
              <a:ext uri="{FF2B5EF4-FFF2-40B4-BE49-F238E27FC236}">
                <a16:creationId xmlns:a16="http://schemas.microsoft.com/office/drawing/2014/main" id="{BBA3BE68-A809-4212-8AA3-02658FD8F984}"/>
              </a:ext>
            </a:extLst>
          </p:cNvPr>
          <p:cNvSpPr/>
          <p:nvPr/>
        </p:nvSpPr>
        <p:spPr>
          <a:xfrm>
            <a:off x="2102909" y="1058950"/>
            <a:ext cx="740664" cy="1740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54CA5B42-D537-467B-A8DD-121D257D0A0A}"/>
              </a:ext>
            </a:extLst>
          </p:cNvPr>
          <p:cNvSpPr/>
          <p:nvPr/>
        </p:nvSpPr>
        <p:spPr>
          <a:xfrm>
            <a:off x="823636" y="5260583"/>
            <a:ext cx="1864934" cy="338554"/>
          </a:xfrm>
          <a:prstGeom prst="rect">
            <a:avLst/>
          </a:prstGeom>
        </p:spPr>
        <p:txBody>
          <a:bodyPr wrap="none">
            <a:spAutoFit/>
          </a:bodyPr>
          <a:lstStyle/>
          <a:p>
            <a:r>
              <a:rPr lang="en-US" sz="1600" dirty="0">
                <a:solidFill>
                  <a:srgbClr val="FF0000"/>
                </a:solidFill>
                <a:latin typeface="Calibri"/>
              </a:rPr>
              <a:t>Total files size ~4 GB</a:t>
            </a:r>
            <a:endParaRPr lang="en-US" sz="1600" dirty="0">
              <a:solidFill>
                <a:srgbClr val="FF0000"/>
              </a:solidFill>
            </a:endParaRPr>
          </a:p>
        </p:txBody>
      </p:sp>
    </p:spTree>
    <p:extLst>
      <p:ext uri="{BB962C8B-B14F-4D97-AF65-F5344CB8AC3E}">
        <p14:creationId xmlns:p14="http://schemas.microsoft.com/office/powerpoint/2010/main" val="305955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P spid="10"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207874" y="-28575"/>
            <a:ext cx="9144000" cy="40011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en-US" sz="2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rPr>
              <a:t>Data Input Module: Input Files &amp; Attributes </a:t>
            </a:r>
            <a:r>
              <a:rPr kumimoji="0" lang="en-US" sz="16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rPr>
              <a:t>	</a:t>
            </a:r>
            <a:r>
              <a:rPr kumimoji="0" lang="en-US" altLang="zh-CN" sz="1800" b="1" i="0" u="none" strike="noStrike" kern="1200" cap="none" spc="0" normalizeH="0" baseline="0" noProof="0" dirty="0">
                <a:ln>
                  <a:noFill/>
                </a:ln>
                <a:solidFill>
                  <a:srgbClr val="7030A0"/>
                </a:solidFill>
                <a:effectLst/>
                <a:uLnTx/>
                <a:uFillTx/>
                <a:latin typeface="Arial" charset="0"/>
                <a:ea typeface="宋体" panose="02010600030101010101" pitchFamily="2" charset="-122"/>
                <a:cs typeface="+mn-cs"/>
              </a:rPr>
              <a:t>   </a:t>
            </a:r>
          </a:p>
        </p:txBody>
      </p:sp>
      <p:graphicFrame>
        <p:nvGraphicFramePr>
          <p:cNvPr id="6" name="Table 5">
            <a:extLst>
              <a:ext uri="{FF2B5EF4-FFF2-40B4-BE49-F238E27FC236}">
                <a16:creationId xmlns:a16="http://schemas.microsoft.com/office/drawing/2014/main" id="{4FD6AFC8-B8D2-4E55-8898-36E8238FA57E}"/>
              </a:ext>
            </a:extLst>
          </p:cNvPr>
          <p:cNvGraphicFramePr>
            <a:graphicFrameLocks noGrp="1"/>
          </p:cNvGraphicFramePr>
          <p:nvPr>
            <p:extLst>
              <p:ext uri="{D42A27DB-BD31-4B8C-83A1-F6EECF244321}">
                <p14:modId xmlns:p14="http://schemas.microsoft.com/office/powerpoint/2010/main" val="3340993436"/>
              </p:ext>
            </p:extLst>
          </p:nvPr>
        </p:nvGraphicFramePr>
        <p:xfrm>
          <a:off x="0" y="-110395"/>
          <a:ext cx="9144001" cy="6968397"/>
        </p:xfrm>
        <a:graphic>
          <a:graphicData uri="http://schemas.openxmlformats.org/drawingml/2006/table">
            <a:tbl>
              <a:tblPr firstRow="1" bandRow="1">
                <a:tableStyleId>{7DF18680-E054-41AD-8BC1-D1AEF772440D}</a:tableStyleId>
              </a:tblPr>
              <a:tblGrid>
                <a:gridCol w="1874520">
                  <a:extLst>
                    <a:ext uri="{9D8B030D-6E8A-4147-A177-3AD203B41FA5}">
                      <a16:colId xmlns:a16="http://schemas.microsoft.com/office/drawing/2014/main" val="2008470103"/>
                    </a:ext>
                  </a:extLst>
                </a:gridCol>
                <a:gridCol w="946556">
                  <a:extLst>
                    <a:ext uri="{9D8B030D-6E8A-4147-A177-3AD203B41FA5}">
                      <a16:colId xmlns:a16="http://schemas.microsoft.com/office/drawing/2014/main" val="2468054943"/>
                    </a:ext>
                  </a:extLst>
                </a:gridCol>
                <a:gridCol w="2509875">
                  <a:extLst>
                    <a:ext uri="{9D8B030D-6E8A-4147-A177-3AD203B41FA5}">
                      <a16:colId xmlns:a16="http://schemas.microsoft.com/office/drawing/2014/main" val="4000740675"/>
                    </a:ext>
                  </a:extLst>
                </a:gridCol>
                <a:gridCol w="2974849">
                  <a:extLst>
                    <a:ext uri="{9D8B030D-6E8A-4147-A177-3AD203B41FA5}">
                      <a16:colId xmlns:a16="http://schemas.microsoft.com/office/drawing/2014/main" val="487913559"/>
                    </a:ext>
                  </a:extLst>
                </a:gridCol>
                <a:gridCol w="838201">
                  <a:extLst>
                    <a:ext uri="{9D8B030D-6E8A-4147-A177-3AD203B41FA5}">
                      <a16:colId xmlns:a16="http://schemas.microsoft.com/office/drawing/2014/main" val="3168272893"/>
                    </a:ext>
                  </a:extLst>
                </a:gridCol>
              </a:tblGrid>
              <a:tr h="677921">
                <a:tc>
                  <a:txBody>
                    <a:bodyPr/>
                    <a:lstStyle/>
                    <a:p>
                      <a:pPr algn="ctr"/>
                      <a:r>
                        <a:rPr lang="en-US" sz="1900" dirty="0">
                          <a:solidFill>
                            <a:srgbClr val="FF0000"/>
                          </a:solidFill>
                          <a:latin typeface="Arial" panose="020B0604020202020204" pitchFamily="34" charset="0"/>
                          <a:cs typeface="Arial" panose="020B0604020202020204" pitchFamily="34" charset="0"/>
                        </a:rPr>
                        <a:t>Data</a:t>
                      </a:r>
                      <a:r>
                        <a:rPr lang="en-US" sz="1900" baseline="0" dirty="0">
                          <a:solidFill>
                            <a:srgbClr val="FF0000"/>
                          </a:solidFill>
                          <a:latin typeface="Arial" panose="020B0604020202020204" pitchFamily="34" charset="0"/>
                          <a:cs typeface="Arial" panose="020B0604020202020204" pitchFamily="34" charset="0"/>
                        </a:rPr>
                        <a:t> Input </a:t>
                      </a:r>
                    </a:p>
                    <a:p>
                      <a:pPr algn="ctr"/>
                      <a:r>
                        <a:rPr lang="en-US" sz="1900" baseline="0" dirty="0">
                          <a:solidFill>
                            <a:srgbClr val="FF0000"/>
                          </a:solidFill>
                          <a:latin typeface="Arial" panose="020B0604020202020204" pitchFamily="34" charset="0"/>
                          <a:cs typeface="Arial" panose="020B0604020202020204" pitchFamily="34" charset="0"/>
                        </a:rPr>
                        <a:t>File Names</a:t>
                      </a:r>
                      <a:endParaRPr lang="en-US" sz="1900" dirty="0">
                        <a:solidFill>
                          <a:srgbClr val="FF000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a:t>
                      </a:r>
                      <a:r>
                        <a:rPr lang="en-US" sz="1900" baseline="0" dirty="0">
                          <a:solidFill>
                            <a:srgbClr val="FF0000"/>
                          </a:solidFill>
                          <a:latin typeface="Arial" panose="020B0604020202020204" pitchFamily="34" charset="0"/>
                          <a:cs typeface="Arial" panose="020B0604020202020204" pitchFamily="34" charset="0"/>
                        </a:rPr>
                        <a:t> </a:t>
                      </a:r>
                      <a:r>
                        <a:rPr lang="en-US" sz="1600" baseline="0" dirty="0">
                          <a:solidFill>
                            <a:srgbClr val="FF0000"/>
                          </a:solidFill>
                          <a:latin typeface="Arial" panose="020B0604020202020204" pitchFamily="34" charset="0"/>
                          <a:cs typeface="Arial" panose="020B0604020202020204" pitchFamily="34" charset="0"/>
                        </a:rPr>
                        <a:t>Format</a:t>
                      </a:r>
                      <a:endParaRPr lang="en-US" sz="1900" dirty="0">
                        <a:solidFill>
                          <a:srgbClr val="FF000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 </a:t>
                      </a:r>
                    </a:p>
                    <a:p>
                      <a:pPr algn="ctr"/>
                      <a:r>
                        <a:rPr lang="en-US" sz="1900" dirty="0">
                          <a:solidFill>
                            <a:srgbClr val="FF0000"/>
                          </a:solidFill>
                          <a:latin typeface="Arial" panose="020B0604020202020204" pitchFamily="34" charset="0"/>
                          <a:cs typeface="Arial" panose="020B0604020202020204" pitchFamily="34" charset="0"/>
                        </a:rPr>
                        <a:t>Description</a:t>
                      </a: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 </a:t>
                      </a:r>
                    </a:p>
                    <a:p>
                      <a:pPr algn="ctr"/>
                      <a:r>
                        <a:rPr lang="en-US" sz="1900" dirty="0">
                          <a:solidFill>
                            <a:srgbClr val="FF0000"/>
                          </a:solidFill>
                          <a:latin typeface="Arial" panose="020B0604020202020204" pitchFamily="34" charset="0"/>
                          <a:cs typeface="Arial" panose="020B0604020202020204" pitchFamily="34" charset="0"/>
                        </a:rPr>
                        <a:t>Source</a:t>
                      </a: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a:t>
                      </a:r>
                    </a:p>
                    <a:p>
                      <a:pPr algn="ctr"/>
                      <a:r>
                        <a:rPr lang="en-US" sz="1600" dirty="0">
                          <a:solidFill>
                            <a:srgbClr val="FF0000"/>
                          </a:solidFill>
                          <a:latin typeface="Arial" panose="020B0604020202020204" pitchFamily="34" charset="0"/>
                          <a:cs typeface="Arial" panose="020B0604020202020204" pitchFamily="34" charset="0"/>
                        </a:rPr>
                        <a:t>Period</a:t>
                      </a:r>
                    </a:p>
                  </a:txBody>
                  <a:tcPr marL="87440" marR="87440" marT="43720" marB="43720" anchor="ctr"/>
                </a:tc>
                <a:extLst>
                  <a:ext uri="{0D108BD9-81ED-4DB2-BD59-A6C34878D82A}">
                    <a16:rowId xmlns:a16="http://schemas.microsoft.com/office/drawing/2014/main" val="3211565500"/>
                  </a:ext>
                </a:extLst>
              </a:tr>
              <a:tr h="522923">
                <a:tc>
                  <a:txBody>
                    <a:bodyPr/>
                    <a:lstStyle/>
                    <a:p>
                      <a:pPr algn="ctr"/>
                      <a:r>
                        <a:rPr lang="en-US" sz="1200" dirty="0">
                          <a:solidFill>
                            <a:srgbClr val="0000FF"/>
                          </a:solidFill>
                          <a:latin typeface="Arial" panose="020B0604020202020204" pitchFamily="34" charset="0"/>
                          <a:cs typeface="Arial" panose="020B0604020202020204" pitchFamily="34" charset="0"/>
                        </a:rPr>
                        <a:t>“2014 O3 &amp; PM2.5 fused Ambient &amp; Risk”</a:t>
                      </a:r>
                    </a:p>
                  </a:txBody>
                  <a:tcPr marL="87440" marR="87440" marT="43720" marB="43720" anchor="ctr"/>
                </a:tc>
                <a:tc>
                  <a:txBody>
                    <a:bodyPr/>
                    <a:lstStyle/>
                    <a:p>
                      <a:pPr algn="ctr"/>
                      <a:r>
                        <a:rPr lang="en-US" sz="1050" dirty="0" err="1">
                          <a:latin typeface="Arial" panose="020B0604020202020204" pitchFamily="34" charset="0"/>
                          <a:cs typeface="Arial" panose="020B0604020202020204" pitchFamily="34" charset="0"/>
                        </a:rPr>
                        <a:t>Geodataset</a:t>
                      </a:r>
                      <a:endParaRPr lang="en-US" sz="105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latin typeface="Arial" panose="020B0604020202020204" pitchFamily="34" charset="0"/>
                          <a:cs typeface="Arial" panose="020B0604020202020204" pitchFamily="34" charset="0"/>
                        </a:rPr>
                        <a:t>O3/PM2.5 </a:t>
                      </a:r>
                      <a:r>
                        <a:rPr lang="en-US" sz="1200" baseline="0" dirty="0">
                          <a:latin typeface="Arial" panose="020B0604020202020204" pitchFamily="34" charset="0"/>
                          <a:cs typeface="Arial" panose="020B0604020202020204" pitchFamily="34" charset="0"/>
                        </a:rPr>
                        <a:t>ambient &amp; risk data</a:t>
                      </a:r>
                      <a:endParaRPr lang="en-US" sz="1200" dirty="0">
                        <a:latin typeface="Arial" panose="020B0604020202020204" pitchFamily="34" charset="0"/>
                        <a:cs typeface="Arial" panose="020B0604020202020204" pitchFamily="34" charset="0"/>
                      </a:endParaRPr>
                    </a:p>
                    <a:p>
                      <a:pPr algn="ctr"/>
                      <a:r>
                        <a:rPr lang="en-US" sz="1200" baseline="0" dirty="0">
                          <a:latin typeface="Arial" panose="020B0604020202020204" pitchFamily="34" charset="0"/>
                          <a:cs typeface="Arial" panose="020B0604020202020204" pitchFamily="34" charset="0"/>
                        </a:rPr>
                        <a:t>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census tract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a:solidFill>
                            <a:schemeClr val="tx1"/>
                          </a:solidFill>
                          <a:latin typeface="Arial" panose="020B0604020202020204" pitchFamily="34" charset="0"/>
                          <a:cs typeface="Arial" panose="020B0604020202020204" pitchFamily="34" charset="0"/>
                        </a:rPr>
                        <a:t>from</a:t>
                      </a:r>
                      <a:r>
                        <a:rPr lang="en-US" sz="1200" baseline="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2020013330"/>
                  </a:ext>
                </a:extLst>
              </a:tr>
              <a:tr h="460924">
                <a:tc>
                  <a:txBody>
                    <a:bodyPr/>
                    <a:lstStyle/>
                    <a:p>
                      <a:pPr algn="ctr"/>
                      <a:r>
                        <a:rPr lang="en-US" sz="1200" dirty="0">
                          <a:solidFill>
                            <a:srgbClr val="0000FF"/>
                          </a:solidFill>
                          <a:latin typeface="Arial" panose="020B0604020202020204" pitchFamily="34" charset="0"/>
                          <a:cs typeface="Arial" panose="020B0604020202020204" pitchFamily="34" charset="0"/>
                        </a:rPr>
                        <a:t>“2014 NATA Risk”</a:t>
                      </a:r>
                    </a:p>
                  </a:txBody>
                  <a:tcPr marL="87440" marR="87440" marT="43720" marB="43720" anchor="ctr"/>
                </a:tc>
                <a:tc>
                  <a:txBody>
                    <a:bodyPr/>
                    <a:lstStyle/>
                    <a:p>
                      <a:pPr algn="ctr"/>
                      <a:r>
                        <a:rPr lang="en-US" sz="1050" dirty="0" err="1">
                          <a:latin typeface="Arial" panose="020B0604020202020204" pitchFamily="34" charset="0"/>
                          <a:cs typeface="Arial" panose="020B0604020202020204" pitchFamily="34" charset="0"/>
                        </a:rPr>
                        <a:t>Geodataset</a:t>
                      </a:r>
                      <a:endParaRPr lang="en-US" sz="105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latin typeface="Arial" panose="020B0604020202020204" pitchFamily="34" charset="0"/>
                          <a:cs typeface="Arial" panose="020B0604020202020204" pitchFamily="34" charset="0"/>
                        </a:rPr>
                        <a:t>Air toxics </a:t>
                      </a:r>
                      <a:r>
                        <a:rPr lang="en-US" sz="1200" baseline="0" dirty="0">
                          <a:latin typeface="Arial" panose="020B0604020202020204" pitchFamily="34" charset="0"/>
                          <a:cs typeface="Arial" panose="020B0604020202020204" pitchFamily="34" charset="0"/>
                        </a:rPr>
                        <a:t>ambient &amp; risk data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census tract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Arial" panose="020B0604020202020204" pitchFamily="34" charset="0"/>
                          <a:cs typeface="Arial" panose="020B0604020202020204" pitchFamily="34" charset="0"/>
                        </a:rPr>
                        <a:t>from</a:t>
                      </a:r>
                      <a:r>
                        <a:rPr lang="en-US" sz="1200" baseline="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a:latin typeface="Arial" panose="020B0604020202020204" pitchFamily="34" charset="0"/>
                          <a:cs typeface="Arial" panose="020B0604020202020204" pitchFamily="34" charset="0"/>
                        </a:rPr>
                        <a:t>2014</a:t>
                      </a:r>
                      <a:endParaRPr lang="en-US" sz="1400" dirty="0">
                        <a:latin typeface="Arial" panose="020B0604020202020204" pitchFamily="34" charset="0"/>
                        <a:cs typeface="Arial" panose="020B0604020202020204" pitchFamily="34" charset="0"/>
                      </a:endParaRPr>
                    </a:p>
                  </a:txBody>
                  <a:tcPr marL="87440" marR="87440" marT="43720" marB="43720" anchor="ctr"/>
                </a:tc>
                <a:extLst>
                  <a:ext uri="{0D108BD9-81ED-4DB2-BD59-A6C34878D82A}">
                    <a16:rowId xmlns:a16="http://schemas.microsoft.com/office/drawing/2014/main" val="1621602255"/>
                  </a:ext>
                </a:extLst>
              </a:tr>
              <a:tr h="615922">
                <a:tc>
                  <a:txBody>
                    <a:bodyPr/>
                    <a:lstStyle/>
                    <a:p>
                      <a:pPr algn="ctr"/>
                      <a:r>
                        <a:rPr lang="en-US" sz="1200" dirty="0">
                          <a:solidFill>
                            <a:srgbClr val="0000FF"/>
                          </a:solidFill>
                          <a:latin typeface="Arial" panose="020B0604020202020204" pitchFamily="34" charset="0"/>
                          <a:cs typeface="Arial" panose="020B0604020202020204" pitchFamily="34" charset="0"/>
                        </a:rPr>
                        <a:t>“O3_DV_2009_2018”</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Excel</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O3 design values </a:t>
                      </a:r>
                      <a:r>
                        <a:rPr lang="en-US" sz="1200" baseline="0" dirty="0">
                          <a:latin typeface="Arial" panose="020B0604020202020204" pitchFamily="34" charset="0"/>
                          <a:cs typeface="Arial" panose="020B0604020202020204" pitchFamily="34" charset="0"/>
                        </a:rPr>
                        <a:t>at </a:t>
                      </a:r>
                    </a:p>
                    <a:p>
                      <a:pPr algn="ctr"/>
                      <a:r>
                        <a:rPr lang="en-US" sz="1200" baseline="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a:t>
                      </a:r>
                      <a:r>
                        <a:rPr lang="en-US" altLang="zh-CN" sz="1200" baseline="0" dirty="0">
                          <a:solidFill>
                            <a:schemeClr val="tx1"/>
                          </a:solidFill>
                          <a:latin typeface="Arial" panose="020B0604020202020204" pitchFamily="34" charset="0"/>
                          <a:cs typeface="Arial" panose="020B0604020202020204" pitchFamily="34" charset="0"/>
                        </a:rPr>
                        <a:t>EPA</a:t>
                      </a:r>
                      <a:r>
                        <a:rPr lang="en-US" sz="1200" baseline="0" dirty="0">
                          <a:solidFill>
                            <a:schemeClr val="tx1"/>
                          </a:solidFill>
                          <a:latin typeface="Arial" panose="020B0604020202020204" pitchFamily="34" charset="0"/>
                          <a:cs typeface="Arial" panose="020B0604020202020204" pitchFamily="34" charset="0"/>
                        </a:rPr>
                        <a:t> public website: </a:t>
                      </a:r>
                      <a:r>
                        <a:rPr lang="en-US" altLang="zh-CN" sz="1100" dirty="0">
                          <a:latin typeface="Arial" panose="020B0604020202020204" pitchFamily="34" charset="0"/>
                          <a:cs typeface="Arial" panose="020B0604020202020204" pitchFamily="34" charset="0"/>
                          <a:hlinkClick r:id="rId3"/>
                        </a:rPr>
                        <a:t>https://www.epa.gov/air-trends/air-quality-design-values</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2009 to 2018</a:t>
                      </a:r>
                    </a:p>
                  </a:txBody>
                  <a:tcPr marL="87440" marR="87440" marT="43720" marB="43720" anchor="ctr"/>
                </a:tc>
                <a:extLst>
                  <a:ext uri="{0D108BD9-81ED-4DB2-BD59-A6C34878D82A}">
                    <a16:rowId xmlns:a16="http://schemas.microsoft.com/office/drawing/2014/main" val="4249309967"/>
                  </a:ext>
                </a:extLst>
              </a:tr>
              <a:tr h="615922">
                <a:tc>
                  <a:txBody>
                    <a:bodyPr/>
                    <a:lstStyle/>
                    <a:p>
                      <a:pPr algn="ctr"/>
                      <a:r>
                        <a:rPr lang="en-US" sz="1200" dirty="0">
                          <a:solidFill>
                            <a:srgbClr val="0000FF"/>
                          </a:solidFill>
                          <a:latin typeface="Arial" panose="020B0604020202020204" pitchFamily="34" charset="0"/>
                          <a:cs typeface="Arial" panose="020B0604020202020204" pitchFamily="34" charset="0"/>
                        </a:rPr>
                        <a:t>“PM_DV_2009_2018”</a:t>
                      </a:r>
                    </a:p>
                  </a:txBody>
                  <a:tcPr marL="87440" marR="87440" marT="43720" marB="43720" anchor="ctr"/>
                </a:tc>
                <a:tc>
                  <a:txBody>
                    <a:bodyPr/>
                    <a:lstStyle/>
                    <a:p>
                      <a:pPr algn="ctr"/>
                      <a:r>
                        <a:rPr lang="en-US" sz="1200" dirty="0">
                          <a:solidFill>
                            <a:schemeClr val="tx1"/>
                          </a:solidFill>
                          <a:latin typeface="Arial" panose="020B0604020202020204" pitchFamily="34" charset="0"/>
                          <a:cs typeface="Arial" panose="020B0604020202020204" pitchFamily="34" charset="0"/>
                        </a:rPr>
                        <a:t>Excel</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PM2.5 design values </a:t>
                      </a:r>
                      <a:r>
                        <a:rPr lang="en-US" sz="1200" baseline="0" dirty="0">
                          <a:latin typeface="Arial" panose="020B0604020202020204" pitchFamily="34" charset="0"/>
                          <a:cs typeface="Arial" panose="020B0604020202020204" pitchFamily="34" charset="0"/>
                        </a:rPr>
                        <a:t>at </a:t>
                      </a:r>
                    </a:p>
                    <a:p>
                      <a:pPr algn="ctr"/>
                      <a:r>
                        <a:rPr lang="en-US" sz="1200" baseline="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EPA public website: </a:t>
                      </a:r>
                      <a:r>
                        <a:rPr lang="en-US" altLang="zh-CN" sz="1100" dirty="0">
                          <a:latin typeface="Arial" panose="020B0604020202020204" pitchFamily="34" charset="0"/>
                          <a:cs typeface="Arial" panose="020B0604020202020204" pitchFamily="34" charset="0"/>
                          <a:hlinkClick r:id="rId3"/>
                        </a:rPr>
                        <a:t>https://www.epa.gov/air-trends/air-quality-design-values</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2009 to 2018</a:t>
                      </a:r>
                    </a:p>
                  </a:txBody>
                  <a:tcPr marL="87440" marR="87440" marT="43720" marB="43720" anchor="ctr"/>
                </a:tc>
                <a:extLst>
                  <a:ext uri="{0D108BD9-81ED-4DB2-BD59-A6C34878D82A}">
                    <a16:rowId xmlns:a16="http://schemas.microsoft.com/office/drawing/2014/main" val="992454991"/>
                  </a:ext>
                </a:extLst>
              </a:tr>
              <a:tr h="522923">
                <a:tc>
                  <a:txBody>
                    <a:bodyPr/>
                    <a:lstStyle/>
                    <a:p>
                      <a:pPr algn="ctr"/>
                      <a:r>
                        <a:rPr lang="en-US" sz="1300" b="0" dirty="0">
                          <a:solidFill>
                            <a:srgbClr val="0000FF"/>
                          </a:solidFill>
                          <a:latin typeface="Arial" panose="020B0604020202020204" pitchFamily="34" charset="0"/>
                          <a:cs typeface="Arial" panose="020B0604020202020204" pitchFamily="34" charset="0"/>
                        </a:rPr>
                        <a:t>“Advance</a:t>
                      </a:r>
                      <a:r>
                        <a:rPr lang="en-US" sz="1300" b="0" baseline="0" dirty="0">
                          <a:solidFill>
                            <a:srgbClr val="0000FF"/>
                          </a:solidFill>
                          <a:latin typeface="Arial" panose="020B0604020202020204" pitchFamily="34" charset="0"/>
                          <a:cs typeface="Arial" panose="020B0604020202020204" pitchFamily="34" charset="0"/>
                        </a:rPr>
                        <a:t> areas  O3_PM”</a:t>
                      </a:r>
                      <a:endParaRPr lang="en-US" sz="1300" b="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050" dirty="0" err="1">
                          <a:latin typeface="Arial" panose="020B0604020202020204" pitchFamily="34" charset="0"/>
                          <a:cs typeface="Arial" panose="020B0604020202020204" pitchFamily="34" charset="0"/>
                        </a:rPr>
                        <a:t>Geodataset</a:t>
                      </a:r>
                      <a:endParaRPr lang="en-US" sz="105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O3 &amp; PM2.5 Advance</a:t>
                      </a:r>
                      <a:r>
                        <a:rPr lang="en-US" sz="1200" b="0" baseline="0">
                          <a:solidFill>
                            <a:schemeClr val="tx1"/>
                          </a:solidFill>
                          <a:latin typeface="Arial" panose="020B0604020202020204" pitchFamily="34" charset="0"/>
                          <a:cs typeface="Arial" panose="020B0604020202020204" pitchFamily="34" charset="0"/>
                        </a:rPr>
                        <a:t> Areas</a:t>
                      </a:r>
                      <a:endParaRPr lang="en-US" sz="1200" b="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2018</a:t>
                      </a:r>
                    </a:p>
                  </a:txBody>
                  <a:tcPr marL="87440" marR="87440" marT="43720" marB="43720" anchor="ctr"/>
                </a:tc>
                <a:extLst>
                  <a:ext uri="{0D108BD9-81ED-4DB2-BD59-A6C34878D82A}">
                    <a16:rowId xmlns:a16="http://schemas.microsoft.com/office/drawing/2014/main" val="10005"/>
                  </a:ext>
                </a:extLst>
              </a:tr>
              <a:tr h="972416">
                <a:tc>
                  <a:txBody>
                    <a:bodyPr/>
                    <a:lstStyle/>
                    <a:p>
                      <a:pPr algn="ctr"/>
                      <a:r>
                        <a:rPr lang="en-US" sz="1300" b="0" dirty="0">
                          <a:solidFill>
                            <a:srgbClr val="0000FF"/>
                          </a:solidFill>
                          <a:latin typeface="Arial" panose="020B0604020202020204" pitchFamily="34" charset="0"/>
                          <a:cs typeface="Arial" panose="020B0604020202020204" pitchFamily="34" charset="0"/>
                        </a:rPr>
                        <a:t>“Index</a:t>
                      </a:r>
                      <a:r>
                        <a:rPr lang="en-US" sz="1300" b="0" baseline="0" dirty="0">
                          <a:solidFill>
                            <a:srgbClr val="0000FF"/>
                          </a:solidFill>
                          <a:latin typeface="Arial" panose="020B0604020202020204" pitchFamily="34" charset="0"/>
                          <a:cs typeface="Arial" panose="020B0604020202020204" pitchFamily="34" charset="0"/>
                        </a:rPr>
                        <a:t> of Poverty_</a:t>
                      </a:r>
                    </a:p>
                    <a:p>
                      <a:pPr algn="ctr"/>
                      <a:r>
                        <a:rPr lang="en-US" sz="1300" b="0" baseline="0" dirty="0">
                          <a:solidFill>
                            <a:srgbClr val="0000FF"/>
                          </a:solidFill>
                          <a:latin typeface="Arial" panose="020B0604020202020204" pitchFamily="34" charset="0"/>
                          <a:cs typeface="Arial" panose="020B0604020202020204" pitchFamily="34" charset="0"/>
                        </a:rPr>
                        <a:t>Disadvantage”</a:t>
                      </a:r>
                      <a:endParaRPr lang="en-US" sz="1300" b="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Excel</a:t>
                      </a:r>
                      <a:endParaRPr lang="en-US" sz="12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baseline="0" dirty="0">
                          <a:latin typeface="Arial" panose="020B0604020202020204" pitchFamily="34" charset="0"/>
                          <a:cs typeface="Arial" panose="020B0604020202020204" pitchFamily="34" charset="0"/>
                        </a:rPr>
                        <a:t>Index of poverty/disadvantage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a:latin typeface="Arial" panose="020B0604020202020204" pitchFamily="34" charset="0"/>
                          <a:cs typeface="Arial" panose="020B0604020202020204" pitchFamily="34" charset="0"/>
                        </a:rPr>
                        <a:t>Univ. of Michigan </a:t>
                      </a:r>
                      <a:endParaRPr lang="en-US" sz="12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aseline="0" dirty="0">
                          <a:solidFill>
                            <a:schemeClr val="tx1"/>
                          </a:solidFill>
                          <a:latin typeface="Arial" panose="020B0604020202020204" pitchFamily="34" charset="0"/>
                          <a:cs typeface="Arial" panose="020B0604020202020204" pitchFamily="34" charset="0"/>
                        </a:rPr>
                        <a:t>w</a:t>
                      </a:r>
                      <a:r>
                        <a:rPr lang="en-US" sz="1200" baseline="0" dirty="0">
                          <a:solidFill>
                            <a:schemeClr val="tx1"/>
                          </a:solidFill>
                          <a:latin typeface="Arial" panose="020B0604020202020204" pitchFamily="34" charset="0"/>
                          <a:cs typeface="Arial" panose="020B0604020202020204" pitchFamily="34" charset="0"/>
                        </a:rPr>
                        <a:t>ebsite: </a:t>
                      </a:r>
                      <a:r>
                        <a:rPr lang="en-US" altLang="zh-CN" sz="1100" dirty="0">
                          <a:latin typeface="Arial" panose="020B0604020202020204" pitchFamily="34" charset="0"/>
                          <a:cs typeface="Arial" panose="020B0604020202020204" pitchFamily="34" charset="0"/>
                          <a:hlinkClick r:id="rId4"/>
                        </a:rPr>
                        <a:t>https://poverty.umich.edu/projects/understanding-communities-of-deep-disadvantage/</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kern="1200" dirty="0">
                          <a:solidFill>
                            <a:schemeClr val="dk1"/>
                          </a:solidFill>
                          <a:latin typeface="Arial" panose="020B0604020202020204" pitchFamily="34" charset="0"/>
                          <a:ea typeface="+mn-ea"/>
                          <a:cs typeface="Arial" panose="020B0604020202020204" pitchFamily="34" charset="0"/>
                        </a:rPr>
                        <a:t>2017</a:t>
                      </a:r>
                    </a:p>
                  </a:txBody>
                  <a:tcPr marL="87440" marR="87440" marT="43720" marB="43720" anchor="ctr"/>
                </a:tc>
                <a:extLst>
                  <a:ext uri="{0D108BD9-81ED-4DB2-BD59-A6C34878D82A}">
                    <a16:rowId xmlns:a16="http://schemas.microsoft.com/office/drawing/2014/main" val="10006"/>
                  </a:ext>
                </a:extLst>
              </a:tr>
              <a:tr h="977740">
                <a:tc>
                  <a:txBody>
                    <a:bodyPr/>
                    <a:lstStyle/>
                    <a:p>
                      <a:pPr algn="ctr"/>
                      <a:r>
                        <a:rPr lang="en-US" sz="1200" dirty="0">
                          <a:solidFill>
                            <a:srgbClr val="0000FF"/>
                          </a:solidFill>
                          <a:latin typeface="Arial" panose="020B0604020202020204" pitchFamily="34" charset="0"/>
                          <a:cs typeface="Arial" panose="020B0604020202020204" pitchFamily="34" charset="0"/>
                        </a:rPr>
                        <a:t>“</a:t>
                      </a:r>
                      <a:r>
                        <a:rPr lang="en-US" sz="1200" dirty="0" err="1">
                          <a:solidFill>
                            <a:srgbClr val="0000FF"/>
                          </a:solidFill>
                          <a:latin typeface="Arial" panose="020B0604020202020204" pitchFamily="34" charset="0"/>
                          <a:cs typeface="Arial" panose="020B0604020202020204" pitchFamily="34" charset="0"/>
                        </a:rPr>
                        <a:t>NEI_County_CAPs</a:t>
                      </a:r>
                      <a:r>
                        <a:rPr lang="en-US" sz="1200" dirty="0">
                          <a:solidFill>
                            <a:srgbClr val="0000FF"/>
                          </a:solidFill>
                          <a:latin typeface="Arial" panose="020B0604020202020204" pitchFamily="34" charset="0"/>
                          <a:cs typeface="Arial" panose="020B0604020202020204" pitchFamily="34" charset="0"/>
                        </a:rPr>
                        <a:t>”</a:t>
                      </a:r>
                    </a:p>
                    <a:p>
                      <a:pPr algn="ctr"/>
                      <a:endParaRPr lang="en-US" sz="1200" dirty="0">
                        <a:solidFill>
                          <a:srgbClr val="0000FF"/>
                        </a:solidFill>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latin typeface="Arial" panose="020B0604020202020204" pitchFamily="34" charset="0"/>
                          <a:cs typeface="Arial" panose="020B0604020202020204" pitchFamily="34" charset="0"/>
                        </a:rPr>
                        <a:t>“</a:t>
                      </a:r>
                      <a:r>
                        <a:rPr lang="en-US" sz="1200" dirty="0" err="1">
                          <a:solidFill>
                            <a:srgbClr val="0000FF"/>
                          </a:solidFill>
                          <a:latin typeface="Arial" panose="020B0604020202020204" pitchFamily="34" charset="0"/>
                          <a:cs typeface="Arial" panose="020B0604020202020204" pitchFamily="34" charset="0"/>
                        </a:rPr>
                        <a:t>NEI_Facility_HAPs</a:t>
                      </a:r>
                      <a:r>
                        <a:rPr lang="en-US" sz="1200" dirty="0">
                          <a:solidFill>
                            <a:srgbClr val="0000FF"/>
                          </a:solidFill>
                          <a:latin typeface="Arial" panose="020B0604020202020204" pitchFamily="34" charset="0"/>
                          <a:cs typeface="Arial" panose="020B0604020202020204" pitchFamily="34" charset="0"/>
                        </a:rPr>
                        <a:t>_ CAPs”</a:t>
                      </a:r>
                    </a:p>
                  </a:txBody>
                  <a:tcPr marL="87440" marR="87440" marT="43720" marB="43720" anchor="ctr"/>
                </a:tc>
                <a:tc>
                  <a:txBody>
                    <a:bodyPr/>
                    <a:lstStyle/>
                    <a:p>
                      <a:pPr algn="ctr"/>
                      <a:r>
                        <a:rPr lang="en-US" sz="1050" dirty="0" err="1">
                          <a:latin typeface="Arial" panose="020B0604020202020204" pitchFamily="34" charset="0"/>
                          <a:cs typeface="Arial" panose="020B0604020202020204" pitchFamily="34" charset="0"/>
                        </a:rPr>
                        <a:t>Geodataset</a:t>
                      </a:r>
                      <a:endParaRPr lang="en-US" sz="11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Major emission sources and facility info. of CAPs &amp; HAPs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OAQPS public website: </a:t>
                      </a:r>
                      <a:r>
                        <a:rPr kumimoji="0" lang="en-US" sz="1050" b="0" i="0" u="sng" strike="noStrike" kern="1200" cap="none" spc="0" normalizeH="0" baseline="0" dirty="0">
                          <a:ln>
                            <a:noFill/>
                          </a:ln>
                          <a:solidFill>
                            <a:srgbClr val="0000FF"/>
                          </a:solidFill>
                          <a:effectLst/>
                          <a:uLnTx/>
                          <a:uFillTx/>
                          <a:latin typeface="Arial" panose="020B0604020202020204" pitchFamily="34" charset="0"/>
                          <a:ea typeface="+mn-ea"/>
                          <a:cs typeface="Arial" panose="020B0604020202020204" pitchFamily="34" charset="0"/>
                        </a:rPr>
                        <a:t>ftp://newftp.epa.gov/EPADataCommons/OAR/OAQPS/NEI/NEI_Facility_HAPs_CAPs.zip </a:t>
                      </a:r>
                      <a:r>
                        <a:rPr kumimoji="0" lang="en-US" sz="1100" b="0" i="0" u="sng" strike="noStrike" kern="1200" cap="none" spc="0" normalizeH="0" baseline="0" dirty="0">
                          <a:ln>
                            <a:noFill/>
                          </a:ln>
                          <a:solidFill>
                            <a:srgbClr val="0000FF"/>
                          </a:solidFill>
                          <a:effectLst/>
                          <a:uLnTx/>
                          <a:uFillTx/>
                          <a:latin typeface="Arial" panose="020B0604020202020204" pitchFamily="34" charset="0"/>
                          <a:ea typeface="+mn-ea"/>
                          <a:cs typeface="Arial" panose="020B0604020202020204" pitchFamily="34" charset="0"/>
                        </a:rPr>
                        <a:t>ftp://newftp.epa.gov/EPADataCommons/OAR/OAQPS/NEI/NEI_County_CAP.zip</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altLang="zh-CN" sz="1400" kern="1200" dirty="0">
                          <a:solidFill>
                            <a:schemeClr val="dk1"/>
                          </a:solidFill>
                          <a:latin typeface="Arial" panose="020B0604020202020204" pitchFamily="34" charset="0"/>
                          <a:ea typeface="+mn-ea"/>
                          <a:cs typeface="Arial" panose="020B0604020202020204" pitchFamily="34" charset="0"/>
                        </a:rPr>
                        <a:t>2008, 2011, 2014</a:t>
                      </a:r>
                      <a:endParaRPr lang="en-US" sz="140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extLst>
                  <a:ext uri="{0D108BD9-81ED-4DB2-BD59-A6C34878D82A}">
                    <a16:rowId xmlns:a16="http://schemas.microsoft.com/office/drawing/2014/main" val="10007"/>
                  </a:ext>
                </a:extLst>
              </a:tr>
              <a:tr h="7997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FF"/>
                          </a:solidFill>
                          <a:latin typeface="Arial" panose="020B0604020202020204" pitchFamily="34" charset="0"/>
                          <a:ea typeface="+mn-ea"/>
                          <a:cs typeface="Arial" panose="020B0604020202020204" pitchFamily="34" charset="0"/>
                        </a:rPr>
                        <a:t>“2014 NEI_NATA Emissions”</a:t>
                      </a:r>
                    </a:p>
                  </a:txBody>
                  <a:tcPr marL="87440" marR="87440" marT="43720" marB="43720" anchor="ctr"/>
                </a:tc>
                <a:tc>
                  <a:txBody>
                    <a:bodyPr/>
                    <a:lstStyle/>
                    <a:p>
                      <a:pPr algn="ctr"/>
                      <a:r>
                        <a:rPr lang="en-US" sz="1200" kern="1200" dirty="0">
                          <a:solidFill>
                            <a:schemeClr val="dk1"/>
                          </a:solidFill>
                          <a:effectLst/>
                          <a:latin typeface="Arial" panose="020B0604020202020204" pitchFamily="34" charset="0"/>
                          <a:ea typeface="+mn-ea"/>
                          <a:cs typeface="Arial" panose="020B0604020202020204" pitchFamily="34" charset="0"/>
                        </a:rPr>
                        <a:t>Access Database</a:t>
                      </a:r>
                    </a:p>
                    <a:p>
                      <a:pPr algn="ctr"/>
                      <a:r>
                        <a:rPr lang="en-US" sz="1200" kern="1200" dirty="0">
                          <a:solidFill>
                            <a:schemeClr val="dk1"/>
                          </a:solidFill>
                          <a:effectLst/>
                          <a:latin typeface="Arial" panose="020B0604020202020204" pitchFamily="34" charset="0"/>
                          <a:ea typeface="+mn-ea"/>
                          <a:cs typeface="Arial" panose="020B0604020202020204" pitchFamily="34" charset="0"/>
                        </a:rPr>
                        <a:t>(*. </a:t>
                      </a:r>
                      <a:r>
                        <a:rPr lang="en-US" sz="1200" kern="1200" dirty="0" err="1">
                          <a:solidFill>
                            <a:schemeClr val="dk1"/>
                          </a:solidFill>
                          <a:effectLst/>
                          <a:latin typeface="Arial" panose="020B0604020202020204" pitchFamily="34" charset="0"/>
                          <a:ea typeface="+mn-ea"/>
                          <a:cs typeface="Arial" panose="020B0604020202020204" pitchFamily="34" charset="0"/>
                        </a:rPr>
                        <a:t>accdb</a:t>
                      </a:r>
                      <a:r>
                        <a:rPr lang="en-US" sz="1200" kern="1200" dirty="0">
                          <a:solidFill>
                            <a:schemeClr val="dk1"/>
                          </a:solidFill>
                          <a:effectLst/>
                          <a:latin typeface="Arial" panose="020B0604020202020204" pitchFamily="34" charset="0"/>
                          <a:ea typeface="+mn-ea"/>
                          <a:cs typeface="Arial" panose="020B0604020202020204" pitchFamily="34" charset="0"/>
                        </a:rPr>
                        <a:t>)</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effectLst/>
                          <a:latin typeface="Arial" panose="020B0604020202020204" pitchFamily="34" charset="0"/>
                          <a:ea typeface="+mn-ea"/>
                          <a:cs typeface="Arial" panose="020B0604020202020204" pitchFamily="34" charset="0"/>
                        </a:rPr>
                        <a:t>NATA emissions data from 2014 NEI database, including various source groups</a:t>
                      </a:r>
                      <a:endParaRPr lang="en-US" sz="1200" kern="1200" dirty="0">
                        <a:solidFill>
                          <a:schemeClr val="dk1"/>
                        </a:solidFill>
                        <a:effectLst/>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fontAlgn="ctr"/>
                      <a:r>
                        <a:rPr lang="en-US" sz="1200" kern="1200" baseline="0" dirty="0">
                          <a:solidFill>
                            <a:schemeClr val="tx1"/>
                          </a:solidFill>
                          <a:latin typeface="Arial" panose="020B0604020202020204" pitchFamily="34" charset="0"/>
                          <a:ea typeface="+mn-ea"/>
                          <a:cs typeface="Arial" panose="020B0604020202020204" pitchFamily="34" charset="0"/>
                        </a:rPr>
                        <a:t>From </a:t>
                      </a:r>
                      <a:r>
                        <a:rPr lang="en-US" altLang="zh-CN" sz="1200" kern="1200" baseline="0" dirty="0">
                          <a:solidFill>
                            <a:schemeClr val="tx1"/>
                          </a:solidFill>
                          <a:latin typeface="Arial" panose="020B0604020202020204" pitchFamily="34" charset="0"/>
                          <a:ea typeface="+mn-ea"/>
                          <a:cs typeface="Arial" panose="020B0604020202020204" pitchFamily="34" charset="0"/>
                        </a:rPr>
                        <a:t>EPA public website:</a:t>
                      </a:r>
                      <a:r>
                        <a:rPr lang="zh-CN" altLang="en-US" sz="1200" kern="1200" baseline="0" dirty="0">
                          <a:solidFill>
                            <a:schemeClr val="tx1"/>
                          </a:solidFill>
                          <a:latin typeface="Arial" panose="020B0604020202020204" pitchFamily="34" charset="0"/>
                          <a:ea typeface="+mn-ea"/>
                          <a:cs typeface="Arial" panose="020B0604020202020204" pitchFamily="34" charset="0"/>
                        </a:rPr>
                        <a:t> </a:t>
                      </a:r>
                      <a:r>
                        <a:rPr lang="en-US" altLang="zh-CN" sz="1100" dirty="0">
                          <a:latin typeface="Arial" panose="020B0604020202020204" pitchFamily="34" charset="0"/>
                          <a:cs typeface="Arial" panose="020B0604020202020204" pitchFamily="34" charset="0"/>
                          <a:hlinkClick r:id="rId5"/>
                        </a:rPr>
                        <a:t>https://www.epa.gov/national-air-toxics-assessment/2014-nata-assessment-results#emissions</a:t>
                      </a:r>
                      <a:endParaRPr lang="en-US" sz="1200" kern="1200" baseline="0" dirty="0">
                        <a:solidFill>
                          <a:schemeClr val="tx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4249155262"/>
                  </a:ext>
                </a:extLst>
              </a:tr>
              <a:tr h="80191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rgbClr val="0000FF"/>
                          </a:solidFill>
                          <a:latin typeface="Arial" panose="020B0604020202020204" pitchFamily="34" charset="0"/>
                          <a:ea typeface="+mn-ea"/>
                          <a:cs typeface="Arial" panose="020B0604020202020204" pitchFamily="34" charset="0"/>
                        </a:rPr>
                        <a:t>“Class1_FederalAreas”</a:t>
                      </a:r>
                      <a:endParaRPr lang="en-US" sz="1200" kern="1200" dirty="0">
                        <a:solidFill>
                          <a:srgbClr val="0000FF"/>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altLang="zh-CN" sz="1050" kern="1200" dirty="0" err="1">
                          <a:solidFill>
                            <a:schemeClr val="dk1"/>
                          </a:solidFill>
                          <a:latin typeface="Arial" panose="020B0604020202020204" pitchFamily="34" charset="0"/>
                          <a:ea typeface="+mn-ea"/>
                          <a:cs typeface="Arial" panose="020B0604020202020204" pitchFamily="34" charset="0"/>
                        </a:rPr>
                        <a:t>Geodataset</a:t>
                      </a:r>
                      <a:endParaRPr lang="en-US" sz="105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effectLst/>
                          <a:latin typeface="Arial" panose="020B0604020202020204" pitchFamily="34" charset="0"/>
                          <a:ea typeface="+mn-ea"/>
                          <a:cs typeface="Arial" panose="020B0604020202020204" pitchFamily="34" charset="0"/>
                        </a:rPr>
                        <a:t>Mandatory Class 1 Federal Areas</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algn="ctr" fontAlgn="ctr"/>
                      <a:r>
                        <a:rPr lang="en-US" altLang="zh-CN" sz="1200" kern="1200" baseline="0" dirty="0">
                          <a:solidFill>
                            <a:schemeClr val="tx1"/>
                          </a:solidFill>
                          <a:latin typeface="Arial" panose="020B0604020202020204" pitchFamily="34" charset="0"/>
                          <a:ea typeface="+mn-ea"/>
                          <a:cs typeface="Arial" panose="020B0604020202020204" pitchFamily="34" charset="0"/>
                        </a:rPr>
                        <a:t>From Mandatory Class 1 Federal Areas Web Service: </a:t>
                      </a:r>
                      <a:r>
                        <a:rPr kumimoji="0" lang="en-US" altLang="zh-CN"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https://edg.epa.gov/data/public/OAR/OAQPS/Class1/Class1Areas.zip</a:t>
                      </a:r>
                      <a:endParaRPr lang="en-US" sz="120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altLang="zh-CN"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txBody>
                  <a:tcPr marL="87440" marR="87440" marT="43720" marB="43720" anchor="ctr"/>
                </a:tc>
                <a:extLst>
                  <a:ext uri="{0D108BD9-81ED-4DB2-BD59-A6C34878D82A}">
                    <a16:rowId xmlns:a16="http://schemas.microsoft.com/office/drawing/2014/main" val="493455773"/>
                  </a:ext>
                </a:extLst>
              </a:tr>
            </a:tbl>
          </a:graphicData>
        </a:graphic>
      </p:graphicFrame>
      <p:sp>
        <p:nvSpPr>
          <p:cNvPr id="5" name="Slide Number Placeholder 1">
            <a:extLst>
              <a:ext uri="{FF2B5EF4-FFF2-40B4-BE49-F238E27FC236}">
                <a16:creationId xmlns:a16="http://schemas.microsoft.com/office/drawing/2014/main" id="{7C0A06F9-BDE5-4ECE-B4DC-1A9B625358E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7</a:t>
            </a:fld>
            <a:endParaRPr lang="en-US" dirty="0">
              <a:solidFill>
                <a:prstClr val="black">
                  <a:tint val="75000"/>
                </a:prstClr>
              </a:solidFill>
              <a:latin typeface="Arial" pitchFamily="34" charset="0"/>
            </a:endParaRPr>
          </a:p>
        </p:txBody>
      </p:sp>
      <p:sp>
        <p:nvSpPr>
          <p:cNvPr id="7" name="Rectangle 12">
            <a:extLst>
              <a:ext uri="{FF2B5EF4-FFF2-40B4-BE49-F238E27FC236}">
                <a16:creationId xmlns:a16="http://schemas.microsoft.com/office/drawing/2014/main" id="{547152DB-1CD4-487A-ADC4-9EA4DFEA224F}"/>
              </a:ext>
            </a:extLst>
          </p:cNvPr>
          <p:cNvSpPr/>
          <p:nvPr/>
        </p:nvSpPr>
        <p:spPr>
          <a:xfrm>
            <a:off x="9144" y="566928"/>
            <a:ext cx="1883664" cy="62910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165605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CA9658-5A2C-4848-BF90-CBE2ED7645BE}"/>
              </a:ext>
            </a:extLst>
          </p:cNvPr>
          <p:cNvPicPr>
            <a:picLocks noChangeAspect="1"/>
          </p:cNvPicPr>
          <p:nvPr/>
        </p:nvPicPr>
        <p:blipFill>
          <a:blip r:embed="rId3"/>
          <a:stretch>
            <a:fillRect/>
          </a:stretch>
        </p:blipFill>
        <p:spPr>
          <a:xfrm>
            <a:off x="0" y="758952"/>
            <a:ext cx="9144000" cy="6162526"/>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0" y="2"/>
            <a:ext cx="9144000" cy="669103"/>
          </a:xfrm>
        </p:spPr>
        <p:txBody>
          <a:bodyPr>
            <a:normAutofit/>
          </a:bodyPr>
          <a:lstStyle/>
          <a:p>
            <a:r>
              <a:rPr lang="en-US" altLang="zh-CN" dirty="0"/>
              <a:t>NEXUS Tool Demo: </a:t>
            </a:r>
            <a:r>
              <a:rPr lang="en-US" altLang="zh-CN" dirty="0">
                <a:solidFill>
                  <a:srgbClr val="FFFF00"/>
                </a:solidFill>
              </a:rPr>
              <a:t>2014 NEXUS Case</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AEFDAE8A-CE98-443E-9055-19AC6208D34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8</a:t>
            </a:fld>
            <a:endParaRPr lang="en-US" dirty="0">
              <a:solidFill>
                <a:prstClr val="black">
                  <a:tint val="75000"/>
                </a:prstClr>
              </a:solidFill>
              <a:latin typeface="Arial" pitchFamily="34" charset="0"/>
            </a:endParaRPr>
          </a:p>
        </p:txBody>
      </p:sp>
      <p:sp>
        <p:nvSpPr>
          <p:cNvPr id="5" name="Speech Bubble: Rectangle with Corners Rounded 4">
            <a:extLst>
              <a:ext uri="{FF2B5EF4-FFF2-40B4-BE49-F238E27FC236}">
                <a16:creationId xmlns:a16="http://schemas.microsoft.com/office/drawing/2014/main" id="{DC1CBDBE-69AF-4006-9123-8FA16A38FE9C}"/>
              </a:ext>
            </a:extLst>
          </p:cNvPr>
          <p:cNvSpPr/>
          <p:nvPr/>
        </p:nvSpPr>
        <p:spPr>
          <a:xfrm>
            <a:off x="3637579" y="828710"/>
            <a:ext cx="3833069" cy="632632"/>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Launching Page </a:t>
            </a:r>
            <a:endPar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3ECA99EE-5B1B-4ED6-94B4-24333447622A}"/>
              </a:ext>
            </a:extLst>
          </p:cNvPr>
          <p:cNvSpPr/>
          <p:nvPr/>
        </p:nvSpPr>
        <p:spPr>
          <a:xfrm>
            <a:off x="3776472" y="1970369"/>
            <a:ext cx="5175504" cy="4705068"/>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rPr>
              <a:t>Roadmap</a:t>
            </a:r>
            <a:r>
              <a:rPr kumimoji="0" lang="en-US" altLang="zh-CN" sz="2800" b="1" i="0" u="none" strike="noStrike" kern="1200" cap="none" spc="0" normalizeH="0" noProof="0" dirty="0">
                <a:ln>
                  <a:noFill/>
                </a:ln>
                <a:solidFill>
                  <a:srgbClr val="C00000"/>
                </a:solidFill>
                <a:effectLst/>
                <a:uLnTx/>
                <a:uFillTx/>
                <a:latin typeface="Arial" panose="020B0604020202020204" pitchFamily="34" charset="0"/>
                <a:ea typeface="微软雅黑"/>
                <a:cs typeface="Arial" panose="020B0604020202020204" pitchFamily="34" charset="0"/>
              </a:rPr>
              <a:t> for Demo: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r>
              <a:rPr lang="en-US" altLang="zh-CN" sz="2400" b="1" dirty="0">
                <a:solidFill>
                  <a:srgbClr val="7030A0"/>
                </a:solidFill>
                <a:latin typeface="Arial" panose="020B0604020202020204" pitchFamily="34" charset="0"/>
                <a:ea typeface="微软雅黑"/>
                <a:cs typeface="Arial" panose="020B0604020202020204" pitchFamily="34" charset="0"/>
              </a:rPr>
              <a:t>Use example cases</a:t>
            </a:r>
            <a:r>
              <a:rPr kumimoji="0" lang="en-US" altLang="zh-CN" sz="2400" b="1" i="0" u="none" strike="noStrike" kern="1200" cap="none" spc="0" normalizeH="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900" b="1" i="0" u="none" strike="noStrike" kern="1200" cap="none" spc="0" normalizeH="0" noProof="0" dirty="0">
              <a:ln>
                <a:noFill/>
              </a:ln>
              <a:solidFill>
                <a:srgbClr val="C00000"/>
              </a:solidFill>
              <a:effectLst/>
              <a:uLnTx/>
              <a:uFillTx/>
              <a:latin typeface="Arial" panose="020B0604020202020204" pitchFamily="34" charset="0"/>
              <a:ea typeface="微软雅黑"/>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National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Use “NEXUS” across pollutants to provide an initial “SCREEN” at the </a:t>
            </a:r>
            <a:r>
              <a:rPr lang="en-US" sz="2000" dirty="0">
                <a:solidFill>
                  <a:srgbClr val="FF0000"/>
                </a:solidFill>
                <a:latin typeface="Arial" panose="020B0604020202020204" pitchFamily="34" charset="0"/>
                <a:cs typeface="Arial" panose="020B0604020202020204" pitchFamily="34" charset="0"/>
              </a:rPr>
              <a:t>national</a:t>
            </a:r>
            <a:r>
              <a:rPr lang="en-US" sz="2000" dirty="0">
                <a:solidFill>
                  <a:schemeClr val="tx1"/>
                </a:solidFill>
                <a:latin typeface="Arial" panose="020B0604020202020204" pitchFamily="34" charset="0"/>
                <a:cs typeface="Arial" panose="020B0604020202020204" pitchFamily="34" charset="0"/>
              </a:rPr>
              <a:t> level by providing an indicator where there may be a common set of sources contributing to Multi-pollutant issues.</a:t>
            </a:r>
          </a:p>
          <a:p>
            <a:pPr marL="285750" indent="-285750">
              <a:buFont typeface="Arial" panose="020B0604020202020204" pitchFamily="34" charset="0"/>
              <a:buChar char="•"/>
              <a:defRPr/>
            </a:pPr>
            <a:endParaRPr lang="en-US" sz="9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Regional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Dial into a </a:t>
            </a:r>
            <a:r>
              <a:rPr lang="en-US" sz="2000" dirty="0">
                <a:solidFill>
                  <a:srgbClr val="FF0000"/>
                </a:solidFill>
                <a:latin typeface="Arial" panose="020B0604020202020204" pitchFamily="34" charset="0"/>
                <a:cs typeface="Arial" panose="020B0604020202020204" pitchFamily="34" charset="0"/>
              </a:rPr>
              <a:t>region or area </a:t>
            </a:r>
            <a:r>
              <a:rPr lang="en-US" sz="2000" dirty="0">
                <a:solidFill>
                  <a:schemeClr val="tx1"/>
                </a:solidFill>
                <a:latin typeface="Arial" panose="020B0604020202020204" pitchFamily="34" charset="0"/>
                <a:cs typeface="Arial" panose="020B0604020202020204" pitchFamily="34" charset="0"/>
              </a:rPr>
              <a:t>of interest to understand the pollutant/source connections, and potential for more effective and efficient multi-pollutant solution.</a:t>
            </a:r>
          </a:p>
        </p:txBody>
      </p:sp>
      <p:pic>
        <p:nvPicPr>
          <p:cNvPr id="3" name="Picture 2">
            <a:extLst>
              <a:ext uri="{FF2B5EF4-FFF2-40B4-BE49-F238E27FC236}">
                <a16:creationId xmlns:a16="http://schemas.microsoft.com/office/drawing/2014/main" id="{A5D9850F-E682-40C5-AB03-11E85F21E8E1}"/>
              </a:ext>
            </a:extLst>
          </p:cNvPr>
          <p:cNvPicPr>
            <a:picLocks noChangeAspect="1"/>
          </p:cNvPicPr>
          <p:nvPr/>
        </p:nvPicPr>
        <p:blipFill rotWithShape="1">
          <a:blip r:embed="rId4"/>
          <a:srcRect l="31000" t="12088" r="31000" b="11046"/>
          <a:stretch/>
        </p:blipFill>
        <p:spPr>
          <a:xfrm>
            <a:off x="150876" y="2291852"/>
            <a:ext cx="3474720" cy="3807196"/>
          </a:xfrm>
          <a:prstGeom prst="rect">
            <a:avLst/>
          </a:prstGeom>
          <a:ln w="28575">
            <a:solidFill>
              <a:schemeClr val="tx1"/>
            </a:solidFill>
          </a:ln>
        </p:spPr>
      </p:pic>
      <p:sp>
        <p:nvSpPr>
          <p:cNvPr id="4" name="Rectangle 3">
            <a:extLst>
              <a:ext uri="{FF2B5EF4-FFF2-40B4-BE49-F238E27FC236}">
                <a16:creationId xmlns:a16="http://schemas.microsoft.com/office/drawing/2014/main" id="{F220C6C7-286C-4AB3-B990-1F5B5B43E634}"/>
              </a:ext>
            </a:extLst>
          </p:cNvPr>
          <p:cNvSpPr/>
          <p:nvPr/>
        </p:nvSpPr>
        <p:spPr>
          <a:xfrm>
            <a:off x="2861173" y="2310140"/>
            <a:ext cx="723275" cy="369332"/>
          </a:xfrm>
          <a:prstGeom prst="rect">
            <a:avLst/>
          </a:prstGeom>
        </p:spPr>
        <p:txBody>
          <a:bodyPr wrap="none">
            <a:spAutoFit/>
          </a:bodyPr>
          <a:lstStyle/>
          <a:p>
            <a:r>
              <a:rPr lang="en-US" altLang="zh-CN" dirty="0">
                <a:solidFill>
                  <a:schemeClr val="bg1"/>
                </a:solidFill>
              </a:rPr>
              <a:t>2008</a:t>
            </a:r>
            <a:endParaRPr lang="en-US" dirty="0">
              <a:solidFill>
                <a:schemeClr val="bg1"/>
              </a:solidFill>
            </a:endParaRPr>
          </a:p>
        </p:txBody>
      </p:sp>
    </p:spTree>
    <p:extLst>
      <p:ext uri="{BB962C8B-B14F-4D97-AF65-F5344CB8AC3E}">
        <p14:creationId xmlns:p14="http://schemas.microsoft.com/office/powerpoint/2010/main" val="248287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7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sz="3600" dirty="0">
                <a:solidFill>
                  <a:srgbClr val="FFFF00"/>
                </a:solidFill>
              </a:rPr>
              <a:t>RoadMap for NEXUS Tool Demo (1)</a:t>
            </a:r>
            <a:endParaRPr lang="zh-CN" altLang="en-US" sz="3600" dirty="0">
              <a:solidFill>
                <a:srgbClr val="FFFF00"/>
              </a:solidFill>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123444" y="804671"/>
            <a:ext cx="8897112" cy="5908737"/>
          </a:xfrm>
        </p:spPr>
        <p:txBody>
          <a:bodyPr>
            <a:normAutofit fontScale="92500" lnSpcReduction="10000"/>
          </a:bodyPr>
          <a:lstStyle/>
          <a:p>
            <a:pPr>
              <a:lnSpc>
                <a:spcPct val="120000"/>
              </a:lnSpc>
              <a:spcBef>
                <a:spcPts val="225"/>
              </a:spcBef>
              <a:buFont typeface="Wingdings" panose="05000000000000000000" pitchFamily="2" charset="2"/>
              <a:buChar char="Ø"/>
            </a:pPr>
            <a:r>
              <a:rPr lang="en-US" altLang="zh-CN" sz="3500" u="sng" kern="1200" dirty="0">
                <a:solidFill>
                  <a:srgbClr val="FF0000"/>
                </a:solidFill>
                <a:latin typeface="Arial" pitchFamily="34" charset="0"/>
                <a:ea typeface="SimSun" panose="02010600030101010101" pitchFamily="2" charset="-122"/>
                <a:cs typeface="Arial" pitchFamily="34" charset="0"/>
              </a:rPr>
              <a:t>National Screening (2014 Data)</a:t>
            </a:r>
            <a:r>
              <a:rPr lang="en-US" altLang="zh-CN" sz="3500" kern="1200" dirty="0">
                <a:solidFill>
                  <a:srgbClr val="FF0000"/>
                </a:solidFill>
                <a:latin typeface="Arial" pitchFamily="34" charset="0"/>
                <a:ea typeface="SimSun" panose="02010600030101010101" pitchFamily="2" charset="-122"/>
                <a:cs typeface="Arial" pitchFamily="34" charset="0"/>
              </a:rPr>
              <a:t> </a:t>
            </a:r>
          </a:p>
          <a:p>
            <a:pPr>
              <a:lnSpc>
                <a:spcPct val="120000"/>
              </a:lnSpc>
            </a:pPr>
            <a:r>
              <a:rPr lang="en-US" sz="2400" dirty="0">
                <a:latin typeface="Arial" panose="020B0604020202020204" pitchFamily="34" charset="0"/>
                <a:cs typeface="Arial" panose="020B0604020202020204" pitchFamily="34" charset="0"/>
              </a:rPr>
              <a:t>Replicate 2008 NEXUS map with </a:t>
            </a:r>
            <a:r>
              <a:rPr lang="en-US" sz="2400" dirty="0">
                <a:solidFill>
                  <a:srgbClr val="0000FF"/>
                </a:solidFill>
                <a:latin typeface="Arial" panose="020B0604020202020204" pitchFamily="34" charset="0"/>
                <a:cs typeface="Arial" panose="020B0604020202020204" pitchFamily="34" charset="0"/>
              </a:rPr>
              <a:t>O3/PM2.5 concentrations above NAAQS </a:t>
            </a:r>
            <a:r>
              <a:rPr lang="en-US" sz="2400" dirty="0">
                <a:latin typeface="Arial" panose="020B0604020202020204" pitchFamily="34" charset="0"/>
                <a:cs typeface="Arial" panose="020B0604020202020204" pitchFamily="34" charset="0"/>
              </a:rPr>
              <a:t>and</a:t>
            </a:r>
            <a:r>
              <a:rPr lang="en-US" sz="2400" dirty="0">
                <a:solidFill>
                  <a:srgbClr val="0000FF"/>
                </a:solidFill>
                <a:latin typeface="Arial" panose="020B0604020202020204" pitchFamily="34" charset="0"/>
                <a:cs typeface="Arial" panose="020B0604020202020204" pitchFamily="34" charset="0"/>
              </a:rPr>
              <a:t> NATA risk</a:t>
            </a:r>
            <a:r>
              <a:rPr lang="en-US" sz="2400" dirty="0">
                <a:latin typeface="Arial" panose="020B0604020202020204" pitchFamily="34" charset="0"/>
                <a:cs typeface="Arial" panose="020B0604020202020204" pitchFamily="34" charset="0"/>
              </a:rPr>
              <a:t> estimates above selected percentile of top 10%</a:t>
            </a:r>
          </a:p>
          <a:p>
            <a:pPr lvl="1">
              <a:lnSpc>
                <a:spcPct val="120000"/>
              </a:lnSpc>
            </a:pPr>
            <a:r>
              <a:rPr lang="en-US" sz="1800" dirty="0">
                <a:latin typeface="Arial" panose="020B0604020202020204" pitchFamily="34" charset="0"/>
                <a:cs typeface="Arial" panose="020B0604020202020204" pitchFamily="34" charset="0"/>
              </a:rPr>
              <a:t>What happens to areas at lower O3/PM2.5 NAAQS levels?</a:t>
            </a:r>
          </a:p>
          <a:p>
            <a:pPr lvl="1">
              <a:lnSpc>
                <a:spcPct val="120000"/>
              </a:lnSpc>
            </a:pPr>
            <a:r>
              <a:rPr lang="en-US" sz="1800" dirty="0">
                <a:latin typeface="Arial" panose="020B0604020202020204" pitchFamily="34" charset="0"/>
                <a:cs typeface="Arial" panose="020B0604020202020204" pitchFamily="34" charset="0"/>
              </a:rPr>
              <a:t>What happens to areas current over O3/PM2.5 NAAQS if change HAP risk percentile?</a:t>
            </a:r>
          </a:p>
          <a:p>
            <a:pPr>
              <a:lnSpc>
                <a:spcPct val="120000"/>
              </a:lnSpc>
            </a:pPr>
            <a:r>
              <a:rPr lang="en-US" sz="2400" dirty="0">
                <a:latin typeface="Arial" panose="020B0604020202020204" pitchFamily="34" charset="0"/>
                <a:cs typeface="Arial" panose="020B0604020202020204" pitchFamily="34" charset="0"/>
              </a:rPr>
              <a:t>Provide </a:t>
            </a:r>
            <a:r>
              <a:rPr lang="en-US" sz="2400" dirty="0">
                <a:solidFill>
                  <a:srgbClr val="0000FF"/>
                </a:solidFill>
                <a:latin typeface="Arial" panose="020B0604020202020204" pitchFamily="34" charset="0"/>
                <a:cs typeface="Arial" panose="020B0604020202020204" pitchFamily="34" charset="0"/>
              </a:rPr>
              <a:t>NEXUS map on risk basis</a:t>
            </a:r>
            <a:r>
              <a:rPr lang="en-US" sz="2400" dirty="0">
                <a:latin typeface="Arial" panose="020B0604020202020204" pitchFamily="34" charset="0"/>
                <a:cs typeface="Arial" panose="020B0604020202020204" pitchFamily="34" charset="0"/>
              </a:rPr>
              <a:t>:  O3/PM2.5 </a:t>
            </a:r>
            <a:r>
              <a:rPr lang="en-US" sz="2400" dirty="0" err="1">
                <a:latin typeface="Arial" panose="020B0604020202020204" pitchFamily="34" charset="0"/>
                <a:cs typeface="Arial" panose="020B0604020202020204" pitchFamily="34" charset="0"/>
              </a:rPr>
              <a:t>BenMAP</a:t>
            </a:r>
            <a:r>
              <a:rPr lang="en-US" sz="2400" dirty="0">
                <a:latin typeface="Arial" panose="020B0604020202020204" pitchFamily="34" charset="0"/>
                <a:cs typeface="Arial" panose="020B0604020202020204" pitchFamily="34" charset="0"/>
              </a:rPr>
              <a:t> mortality risk based on fused surfaces and NATA risk estimates above selected percentile of top 10% for all pollutants</a:t>
            </a:r>
          </a:p>
          <a:p>
            <a:pPr lvl="1">
              <a:lnSpc>
                <a:spcPct val="120000"/>
              </a:lnSpc>
            </a:pPr>
            <a:r>
              <a:rPr lang="en-US" sz="1800" dirty="0">
                <a:latin typeface="Arial" panose="020B0604020202020204" pitchFamily="34" charset="0"/>
                <a:cs typeface="Arial" panose="020B0604020202020204" pitchFamily="34" charset="0"/>
              </a:rPr>
              <a:t>What happens to MP areas as one changes percentile to top 20% or others?</a:t>
            </a:r>
          </a:p>
          <a:p>
            <a:pPr lvl="1">
              <a:lnSpc>
                <a:spcPct val="120000"/>
              </a:lnSpc>
            </a:pPr>
            <a:r>
              <a:rPr lang="en-US" sz="1800" dirty="0">
                <a:latin typeface="Arial" panose="020B0604020202020204" pitchFamily="34" charset="0"/>
                <a:cs typeface="Arial" panose="020B0604020202020204" pitchFamily="34" charset="0"/>
              </a:rPr>
              <a:t>What is relationship between Heavy Metal HAPs risk (top 10%) and PM2.5 risk to identify potential co-pollutant issues?</a:t>
            </a:r>
          </a:p>
          <a:p>
            <a:pPr lvl="1">
              <a:lnSpc>
                <a:spcPct val="120000"/>
              </a:lnSpc>
            </a:pPr>
            <a:r>
              <a:rPr lang="en-US" sz="1800" dirty="0">
                <a:latin typeface="Arial" panose="020B0604020202020204" pitchFamily="34" charset="0"/>
                <a:cs typeface="Arial" panose="020B0604020202020204" pitchFamily="34" charset="0"/>
              </a:rPr>
              <a:t>What is relationship between Gas/VOC HAPs risk (top 10%) and O3 risk to identify potential co-pollutant issues?</a:t>
            </a:r>
          </a:p>
          <a:p>
            <a:pPr>
              <a:lnSpc>
                <a:spcPct val="120000"/>
              </a:lnSpc>
              <a:spcBef>
                <a:spcPts val="225"/>
              </a:spcBef>
              <a:buFont typeface="Wingdings" panose="05000000000000000000" pitchFamily="2" charset="2"/>
              <a:buChar char="Ø"/>
            </a:pPr>
            <a:endParaRPr lang="en-US" altLang="zh-CN" sz="1050" b="0" dirty="0">
              <a:latin typeface="Arial" pitchFamily="34" charset="0"/>
              <a:ea typeface="SimSun" panose="02010600030101010101" pitchFamily="2" charset="-122"/>
              <a:cs typeface="Arial" pitchFamily="34" charset="0"/>
            </a:endParaRPr>
          </a:p>
        </p:txBody>
      </p:sp>
      <p:sp>
        <p:nvSpPr>
          <p:cNvPr id="5" name="Slide Number Placeholder 3">
            <a:extLst>
              <a:ext uri="{FF2B5EF4-FFF2-40B4-BE49-F238E27FC236}">
                <a16:creationId xmlns:a16="http://schemas.microsoft.com/office/drawing/2014/main" id="{A5A7E563-761E-4B0C-9407-C05AB0ACFE95}"/>
              </a:ext>
            </a:extLst>
          </p:cNvPr>
          <p:cNvSpPr txBox="1">
            <a:spLocks/>
          </p:cNvSpPr>
          <p:nvPr/>
        </p:nvSpPr>
        <p:spPr>
          <a:xfrm>
            <a:off x="7795260" y="6382988"/>
            <a:ext cx="1600200" cy="273844"/>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E8BBE097-8DCA-4BC6-83FB-778FA394B912}" type="slidenum">
              <a:rPr lang="en-US" sz="1350">
                <a:solidFill>
                  <a:prstClr val="black">
                    <a:tint val="75000"/>
                  </a:prstClr>
                </a:solidFill>
                <a:latin typeface="Arial" pitchFamily="34" charset="0"/>
                <a:ea typeface="微软雅黑"/>
              </a:rPr>
              <a:pPr algn="ctr">
                <a:defRPr/>
              </a:pPr>
              <a:t>9</a:t>
            </a:fld>
            <a:endParaRPr lang="en-US" sz="1350"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604176847"/>
      </p:ext>
    </p:extLst>
  </p:cSld>
  <p:clrMapOvr>
    <a:masterClrMapping/>
  </p:clrMapOvr>
</p:sld>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ct:contentTypeSchema xmlns:ct="http://schemas.microsoft.com/office/2006/metadata/contentType" xmlns:ma="http://schemas.microsoft.com/office/2006/metadata/properties/metaAttributes" ct:_="" ma:_="" ma:contentTypeName="Document" ma:contentTypeID="0x0101008B33DF587F59774D9C67ADFC24F1D322" ma:contentTypeVersion="33" ma:contentTypeDescription="Create a new document." ma:contentTypeScope="" ma:versionID="fbf46d7541001571ac6bd3bb41dfdc87">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5c1deef3-b27c-4e9a-b0d4-9d092d100f42" xmlns:ns7="6290be6a-0c37-488c-89d7-fa04eb7489f1" targetNamespace="http://schemas.microsoft.com/office/2006/metadata/properties" ma:root="true" ma:fieldsID="fe9ff65563307d44a935b2ab0c1a934c" ns1:_="" ns3:_="" ns4:_="" ns5:_="" ns6:_="" ns7:_="">
    <xsd:import namespace="http://schemas.microsoft.com/sharepoint/v3"/>
    <xsd:import namespace="4ffa91fb-a0ff-4ac5-b2db-65c790d184a4"/>
    <xsd:import namespace="http://schemas.microsoft.com/sharepoint.v3"/>
    <xsd:import namespace="http://schemas.microsoft.com/sharepoint/v3/fields"/>
    <xsd:import namespace="5c1deef3-b27c-4e9a-b0d4-9d092d100f42"/>
    <xsd:import namespace="6290be6a-0c37-488c-89d7-fa04eb7489f1"/>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7:MediaServiceMetadata" minOccurs="0"/>
                <xsd:element ref="ns7:MediaServiceFastMetadata" minOccurs="0"/>
                <xsd:element ref="ns6:Records_x0020_Status" minOccurs="0"/>
                <xsd:element ref="ns6:Records_x0020_Date" minOccurs="0"/>
                <xsd:element ref="ns7:MediaServiceAutoTags" minOccurs="0"/>
                <xsd:element ref="ns7:MediaServiceOCR" minOccurs="0"/>
                <xsd:element ref="ns7:MediaServiceDateTaken" minOccurs="0"/>
                <xsd:element ref="ns7:MediaServiceEventHashCode" minOccurs="0"/>
                <xsd:element ref="ns7:MediaServiceGenerationTime" minOccurs="0"/>
                <xsd:element ref="ns7:MediaServiceAutoKeyPoints" minOccurs="0"/>
                <xsd:element ref="ns7: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c736e54-6a72-46ad-9c00-592f3cec1e75}" ma:internalName="TaxCatchAllLabel" ma:readOnly="true" ma:showField="CatchAllDataLabel" ma:web="5c1deef3-b27c-4e9a-b0d4-9d092d100f42">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c736e54-6a72-46ad-9c00-592f3cec1e75}" ma:internalName="TaxCatchAll" ma:showField="CatchAllData" ma:web="5c1deef3-b27c-4e9a-b0d4-9d092d100f4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1deef3-b27c-4e9a-b0d4-9d092d100f42"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internalName="SharingHintHash" ma:readOnly="true">
      <xsd:simpleType>
        <xsd:restriction base="dms:Text"/>
      </xsd:simpleType>
    </xsd:element>
    <xsd:element name="Records_x0020_Status" ma:index="33" nillable="true" ma:displayName="Records Status" ma:default="Pending" ma:internalName="Records_x0020_Status">
      <xsd:simpleType>
        <xsd:restriction base="dms:Text"/>
      </xsd:simpleType>
    </xsd:element>
    <xsd:element name="Records_x0020_Date" ma:index="34"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290be6a-0c37-488c-89d7-fa04eb7489f1" elementFormDefault="qualified">
    <xsd:import namespace="http://schemas.microsoft.com/office/2006/documentManagement/types"/>
    <xsd:import namespace="http://schemas.microsoft.com/office/infopath/2007/PartnerControls"/>
    <xsd:element name="MediaServiceMetadata" ma:index="31" nillable="true" ma:displayName="MediaServiceMetadata" ma:description="" ma:hidden="true" ma:internalName="MediaServiceMetadata" ma:readOnly="true">
      <xsd:simpleType>
        <xsd:restriction base="dms:Note"/>
      </xsd:simpleType>
    </xsd:element>
    <xsd:element name="MediaServiceFastMetadata" ma:index="32" nillable="true" ma:displayName="MediaServiceFastMetadata" ma:description="" ma:hidden="true" ma:internalName="MediaServiceFastMetadata" ma:readOnly="true">
      <xsd:simpleType>
        <xsd:restriction base="dms:Note"/>
      </xsd:simpleType>
    </xsd:element>
    <xsd:element name="MediaServiceAutoTags" ma:index="35" nillable="true" ma:displayName="MediaServiceAutoTags" ma:internalName="MediaServiceAutoTags" ma:readOnly="true">
      <xsd:simpleType>
        <xsd:restriction base="dms:Text"/>
      </xsd:simpleType>
    </xsd:element>
    <xsd:element name="MediaServiceOCR" ma:index="36" nillable="true" ma:displayName="MediaServiceOCR" ma:internalName="MediaServiceOCR" ma:readOnly="true">
      <xsd:simpleType>
        <xsd:restriction base="dms:Note">
          <xsd:maxLength value="255"/>
        </xsd:restriction>
      </xsd:simpleType>
    </xsd:element>
    <xsd:element name="MediaServiceDateTaken" ma:index="37" nillable="true" ma:displayName="MediaServiceDateTaken" ma:hidden="true" ma:internalName="MediaServiceDateTaken"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2020-02-04T20:55:02+00:00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Status xmlns="5c1deef3-b27c-4e9a-b0d4-9d092d100f42">Pending</Records_x0020_Status>
    <Records_x0020_Date xmlns="5c1deef3-b27c-4e9a-b0d4-9d092d100f42" xsi:nil="true"/>
  </documentManagement>
</p:properties>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mso-contentType ?>
<SharedContentType xmlns="Microsoft.SharePoint.Taxonomy.ContentTypeSync" SourceId="29f62856-1543-49d4-a736-4569d363f533" ContentTypeId="0x0101" PreviousValue="false"/>
</file>

<file path=customXml/item9.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F44FBE-2015-4FDA-8400-B9BE1887AB0D}">
  <ds:schemaRefs>
    <ds:schemaRef ds:uri="ESRI.ArcGIS.Mapping.OfficeIntegration.PowerPointInfo"/>
  </ds:schemaRefs>
</ds:datastoreItem>
</file>

<file path=customXml/itemProps10.xml><?xml version="1.0" encoding="utf-8"?>
<ds:datastoreItem xmlns:ds="http://schemas.openxmlformats.org/officeDocument/2006/customXml" ds:itemID="{21145378-1CB6-468B-A52F-C7B70C0D9746}">
  <ds:schemaRefs>
    <ds:schemaRef ds:uri="ESRI.ArcGIS.Mapping.OfficeIntegration.PowerPointInfo"/>
  </ds:schemaRefs>
</ds:datastoreItem>
</file>

<file path=customXml/itemProps11.xml><?xml version="1.0" encoding="utf-8"?>
<ds:datastoreItem xmlns:ds="http://schemas.openxmlformats.org/officeDocument/2006/customXml" ds:itemID="{9A2D0A3F-69D1-465C-A763-965A3B8049B5}">
  <ds:schemaRefs>
    <ds:schemaRef ds:uri="ESRI.ArcGIS.Mapping.OfficeIntegration.PowerPointInfo"/>
  </ds:schemaRefs>
</ds:datastoreItem>
</file>

<file path=customXml/itemProps12.xml><?xml version="1.0" encoding="utf-8"?>
<ds:datastoreItem xmlns:ds="http://schemas.openxmlformats.org/officeDocument/2006/customXml" ds:itemID="{3CEC331A-B5C3-4C3E-BA9F-FCED4B097622}">
  <ds:schemaRefs>
    <ds:schemaRef ds:uri="ESRI.ArcGIS.Mapping.OfficeIntegration.PowerPointInfo"/>
  </ds:schemaRefs>
</ds:datastoreItem>
</file>

<file path=customXml/itemProps13.xml><?xml version="1.0" encoding="utf-8"?>
<ds:datastoreItem xmlns:ds="http://schemas.openxmlformats.org/officeDocument/2006/customXml" ds:itemID="{6656AB6D-41EA-4FF7-A50A-C43EC880E1D6}">
  <ds:schemaRefs>
    <ds:schemaRef ds:uri="ESRI.ArcGIS.Mapping.OfficeIntegration.PowerPointInfo"/>
  </ds:schemaRefs>
</ds:datastoreItem>
</file>

<file path=customXml/itemProps14.xml><?xml version="1.0" encoding="utf-8"?>
<ds:datastoreItem xmlns:ds="http://schemas.openxmlformats.org/officeDocument/2006/customXml" ds:itemID="{51E06045-3771-42B6-8E2F-19C3A7489842}">
  <ds:schemaRefs>
    <ds:schemaRef ds:uri="ESRI.ArcGIS.Mapping.OfficeIntegration.PowerPointInfo"/>
  </ds:schemaRefs>
</ds:datastoreItem>
</file>

<file path=customXml/itemProps15.xml><?xml version="1.0" encoding="utf-8"?>
<ds:datastoreItem xmlns:ds="http://schemas.openxmlformats.org/officeDocument/2006/customXml" ds:itemID="{72F1E77C-751E-4170-BEA2-09A8AC38D5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5c1deef3-b27c-4e9a-b0d4-9d092d100f42"/>
    <ds:schemaRef ds:uri="6290be6a-0c37-488c-89d7-fa04eb7489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6.xml><?xml version="1.0" encoding="utf-8"?>
<ds:datastoreItem xmlns:ds="http://schemas.openxmlformats.org/officeDocument/2006/customXml" ds:itemID="{EA2C2A64-B21A-46FE-825D-E9915562D0D7}">
  <ds:schemaRefs>
    <ds:schemaRef ds:uri="ESRI.ArcGIS.Mapping.OfficeIntegration.PowerPointInfo"/>
  </ds:schemaRefs>
</ds:datastoreItem>
</file>

<file path=customXml/itemProps17.xml><?xml version="1.0" encoding="utf-8"?>
<ds:datastoreItem xmlns:ds="http://schemas.openxmlformats.org/officeDocument/2006/customXml" ds:itemID="{82D67E67-560B-4CC4-8072-725899C6A2C8}">
  <ds:schemaRefs>
    <ds:schemaRef ds:uri="ESRI.ArcGIS.Mapping.OfficeIntegration.PowerPointInfo"/>
  </ds:schemaRefs>
</ds:datastoreItem>
</file>

<file path=customXml/itemProps18.xml><?xml version="1.0" encoding="utf-8"?>
<ds:datastoreItem xmlns:ds="http://schemas.openxmlformats.org/officeDocument/2006/customXml" ds:itemID="{76D3AC16-981A-46DB-8831-4A58C7D60C91}">
  <ds:schemaRefs>
    <ds:schemaRef ds:uri="ESRI.ArcGIS.Mapping.OfficeIntegration.PowerPointInfo"/>
  </ds:schemaRefs>
</ds:datastoreItem>
</file>

<file path=customXml/itemProps19.xml><?xml version="1.0" encoding="utf-8"?>
<ds:datastoreItem xmlns:ds="http://schemas.openxmlformats.org/officeDocument/2006/customXml" ds:itemID="{E06F695E-7DAD-40CD-97ED-896167376D94}">
  <ds:schemaRefs>
    <ds:schemaRef ds:uri="ESRI.ArcGIS.Mapping.OfficeIntegration.PowerPointInfo"/>
  </ds:schemaRefs>
</ds:datastoreItem>
</file>

<file path=customXml/itemProps2.xml><?xml version="1.0" encoding="utf-8"?>
<ds:datastoreItem xmlns:ds="http://schemas.openxmlformats.org/officeDocument/2006/customXml" ds:itemID="{B45B020A-ED9C-4C9D-97A3-5A44AD5A699F}">
  <ds:schemaRefs>
    <ds:schemaRef ds:uri="ESRI.ArcGIS.Mapping.OfficeIntegration.PowerPointInfo"/>
  </ds:schemaRefs>
</ds:datastoreItem>
</file>

<file path=customXml/itemProps20.xml><?xml version="1.0" encoding="utf-8"?>
<ds:datastoreItem xmlns:ds="http://schemas.openxmlformats.org/officeDocument/2006/customXml" ds:itemID="{630A2CFA-184F-4606-9B52-57D8DA7BA2C1}">
  <ds:schemaRefs>
    <ds:schemaRef ds:uri="ESRI.ArcGIS.Mapping.OfficeIntegration.PowerPointInfo"/>
  </ds:schemaRefs>
</ds:datastoreItem>
</file>

<file path=customXml/itemProps21.xml><?xml version="1.0" encoding="utf-8"?>
<ds:datastoreItem xmlns:ds="http://schemas.openxmlformats.org/officeDocument/2006/customXml" ds:itemID="{8D245109-56E6-4F15-A32D-39887DB53FC2}">
  <ds:schemaRefs>
    <ds:schemaRef ds:uri="ESRI.ArcGIS.Mapping.OfficeIntegration.PowerPointInfo"/>
  </ds:schemaRefs>
</ds:datastoreItem>
</file>

<file path=customXml/itemProps22.xml><?xml version="1.0" encoding="utf-8"?>
<ds:datastoreItem xmlns:ds="http://schemas.openxmlformats.org/officeDocument/2006/customXml" ds:itemID="{519F028B-7508-4C9A-98E6-5BF50E578476}">
  <ds:schemaRefs>
    <ds:schemaRef ds:uri="ESRI.ArcGIS.Mapping.OfficeIntegration.PowerPointInfo"/>
  </ds:schemaRefs>
</ds:datastoreItem>
</file>

<file path=customXml/itemProps23.xml><?xml version="1.0" encoding="utf-8"?>
<ds:datastoreItem xmlns:ds="http://schemas.openxmlformats.org/officeDocument/2006/customXml" ds:itemID="{3BDDB063-64F9-436E-8E08-D6099D632DFA}">
  <ds:schemaRefs>
    <ds:schemaRef ds:uri="ESRI.ArcGIS.Mapping.OfficeIntegration.PowerPointInfo"/>
  </ds:schemaRefs>
</ds:datastoreItem>
</file>

<file path=customXml/itemProps24.xml><?xml version="1.0" encoding="utf-8"?>
<ds:datastoreItem xmlns:ds="http://schemas.openxmlformats.org/officeDocument/2006/customXml" ds:itemID="{72A06C5E-7096-4965-971D-5F1E1C66263F}">
  <ds:schemaRefs>
    <ds:schemaRef ds:uri="ESRI.ArcGIS.Mapping.OfficeIntegration.PowerPointInfo"/>
  </ds:schemaRefs>
</ds:datastoreItem>
</file>

<file path=customXml/itemProps25.xml><?xml version="1.0" encoding="utf-8"?>
<ds:datastoreItem xmlns:ds="http://schemas.openxmlformats.org/officeDocument/2006/customXml" ds:itemID="{61A6E0D0-DF25-41E1-849F-4E7E9FBDD1A9}">
  <ds:schemaRefs>
    <ds:schemaRef ds:uri="http://schemas.openxmlformats.org/package/2006/metadata/core-properties"/>
    <ds:schemaRef ds:uri="http://purl.org/dc/terms/"/>
    <ds:schemaRef ds:uri="5c1deef3-b27c-4e9a-b0d4-9d092d100f42"/>
    <ds:schemaRef ds:uri="http://schemas.microsoft.com/office/2006/documentManagement/types"/>
    <ds:schemaRef ds:uri="4ffa91fb-a0ff-4ac5-b2db-65c790d184a4"/>
    <ds:schemaRef ds:uri="http://schemas.microsoft.com/sharepoint.v3"/>
    <ds:schemaRef ds:uri="http://purl.org/dc/elements/1.1/"/>
    <ds:schemaRef ds:uri="http://schemas.microsoft.com/office/2006/metadata/properties"/>
    <ds:schemaRef ds:uri="http://schemas.microsoft.com/office/infopath/2007/PartnerControls"/>
    <ds:schemaRef ds:uri="6290be6a-0c37-488c-89d7-fa04eb7489f1"/>
    <ds:schemaRef ds:uri="http://schemas.microsoft.com/sharepoint/v3"/>
    <ds:schemaRef ds:uri="http://schemas.microsoft.com/sharepoint/v3/fields"/>
    <ds:schemaRef ds:uri="http://www.w3.org/XML/1998/namespace"/>
    <ds:schemaRef ds:uri="http://purl.org/dc/dcmitype/"/>
  </ds:schemaRefs>
</ds:datastoreItem>
</file>

<file path=customXml/itemProps26.xml><?xml version="1.0" encoding="utf-8"?>
<ds:datastoreItem xmlns:ds="http://schemas.openxmlformats.org/officeDocument/2006/customXml" ds:itemID="{A136C410-5D59-45D6-9D03-3CE2CAB4D836}">
  <ds:schemaRefs>
    <ds:schemaRef ds:uri="ESRI.ArcGIS.Mapping.OfficeIntegration.PowerPointInfo"/>
  </ds:schemaRefs>
</ds:datastoreItem>
</file>

<file path=customXml/itemProps27.xml><?xml version="1.0" encoding="utf-8"?>
<ds:datastoreItem xmlns:ds="http://schemas.openxmlformats.org/officeDocument/2006/customXml" ds:itemID="{71C17364-84F1-4A4D-8D25-10A704D51633}">
  <ds:schemaRefs>
    <ds:schemaRef ds:uri="ESRI.ArcGIS.Mapping.OfficeIntegration.PowerPointInfo"/>
  </ds:schemaRefs>
</ds:datastoreItem>
</file>

<file path=customXml/itemProps28.xml><?xml version="1.0" encoding="utf-8"?>
<ds:datastoreItem xmlns:ds="http://schemas.openxmlformats.org/officeDocument/2006/customXml" ds:itemID="{3D5F0350-8B9A-4E69-A14A-C1E48E4AD082}">
  <ds:schemaRefs>
    <ds:schemaRef ds:uri="ESRI.ArcGIS.Mapping.OfficeIntegration.PowerPointInfo"/>
  </ds:schemaRefs>
</ds:datastoreItem>
</file>

<file path=customXml/itemProps3.xml><?xml version="1.0" encoding="utf-8"?>
<ds:datastoreItem xmlns:ds="http://schemas.openxmlformats.org/officeDocument/2006/customXml" ds:itemID="{D2B4DD59-EC09-4CE6-ADD5-1B8014EE84FD}">
  <ds:schemaRefs>
    <ds:schemaRef ds:uri="ESRI.ArcGIS.Mapping.OfficeIntegration.PowerPointInfo"/>
  </ds:schemaRefs>
</ds:datastoreItem>
</file>

<file path=customXml/itemProps4.xml><?xml version="1.0" encoding="utf-8"?>
<ds:datastoreItem xmlns:ds="http://schemas.openxmlformats.org/officeDocument/2006/customXml" ds:itemID="{3C82BDDC-4EF6-4B41-A9A0-4A18F0779151}">
  <ds:schemaRefs>
    <ds:schemaRef ds:uri="ESRI.ArcGIS.Mapping.OfficeIntegration.PowerPointInfo"/>
  </ds:schemaRefs>
</ds:datastoreItem>
</file>

<file path=customXml/itemProps5.xml><?xml version="1.0" encoding="utf-8"?>
<ds:datastoreItem xmlns:ds="http://schemas.openxmlformats.org/officeDocument/2006/customXml" ds:itemID="{05EEFC2A-E018-4F40-8EA9-6DAD8B10694F}">
  <ds:schemaRefs>
    <ds:schemaRef ds:uri="ESRI.ArcGIS.Mapping.OfficeIntegration.PowerPointInfo"/>
  </ds:schemaRefs>
</ds:datastoreItem>
</file>

<file path=customXml/itemProps6.xml><?xml version="1.0" encoding="utf-8"?>
<ds:datastoreItem xmlns:ds="http://schemas.openxmlformats.org/officeDocument/2006/customXml" ds:itemID="{46870A26-E9C1-4A0E-94DB-0E579E95E976}">
  <ds:schemaRefs>
    <ds:schemaRef ds:uri="ESRI.ArcGIS.Mapping.OfficeIntegration.PowerPointInfo"/>
  </ds:schemaRefs>
</ds:datastoreItem>
</file>

<file path=customXml/itemProps7.xml><?xml version="1.0" encoding="utf-8"?>
<ds:datastoreItem xmlns:ds="http://schemas.openxmlformats.org/officeDocument/2006/customXml" ds:itemID="{977BB35C-B0B0-43F8-B8E9-01272EF377FC}">
  <ds:schemaRefs>
    <ds:schemaRef ds:uri="ESRI.ArcGIS.Mapping.OfficeIntegration.PowerPointInfo"/>
  </ds:schemaRefs>
</ds:datastoreItem>
</file>

<file path=customXml/itemProps8.xml><?xml version="1.0" encoding="utf-8"?>
<ds:datastoreItem xmlns:ds="http://schemas.openxmlformats.org/officeDocument/2006/customXml" ds:itemID="{A662AB01-355C-4085-A9B6-5B211CAF778B}">
  <ds:schemaRefs>
    <ds:schemaRef ds:uri="Microsoft.SharePoint.Taxonomy.ContentTypeSync"/>
  </ds:schemaRefs>
</ds:datastoreItem>
</file>

<file path=customXml/itemProps9.xml><?xml version="1.0" encoding="utf-8"?>
<ds:datastoreItem xmlns:ds="http://schemas.openxmlformats.org/officeDocument/2006/customXml" ds:itemID="{5225635A-0470-4E63-B79B-6145D32D81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66455</TotalTime>
  <Words>7101</Words>
  <Application>Microsoft Office PowerPoint</Application>
  <PresentationFormat>On-screen Show (4:3)</PresentationFormat>
  <Paragraphs>556</Paragraphs>
  <Slides>45</Slides>
  <Notes>41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45</vt:i4>
      </vt:variant>
    </vt:vector>
  </HeadingPairs>
  <TitlesOfParts>
    <vt:vector size="56" baseType="lpstr">
      <vt:lpstr>微软雅黑</vt:lpstr>
      <vt:lpstr>黑体</vt:lpstr>
      <vt:lpstr>Arial</vt:lpstr>
      <vt:lpstr>Calibri</vt:lpstr>
      <vt:lpstr>Calibri Light</vt:lpstr>
      <vt:lpstr>Times New Roman</vt:lpstr>
      <vt:lpstr>Wingdings</vt:lpstr>
      <vt:lpstr>2_EMPA课题组模板</vt:lpstr>
      <vt:lpstr>3_EMPA课题组模板</vt:lpstr>
      <vt:lpstr>3_Office Theme</vt:lpstr>
      <vt:lpstr>Office Theme</vt:lpstr>
      <vt:lpstr>“NEXUS” Multi-Pollutant Analysis Tool  Development: Status and Progress</vt:lpstr>
      <vt:lpstr>NEXUS Tool Development</vt:lpstr>
      <vt:lpstr>Expected Use of NEXUS Tool</vt:lpstr>
      <vt:lpstr>NEXUS Tool : Schedule &amp; Installation</vt:lpstr>
      <vt:lpstr>NEXUS Tool: Three Key Modules</vt:lpstr>
      <vt:lpstr>NEXUS Tool: Data Input Module</vt:lpstr>
      <vt:lpstr>PowerPoint Presentation</vt:lpstr>
      <vt:lpstr>NEXUS Tool Demo: 2014 NEXUS Case</vt:lpstr>
      <vt:lpstr>RoadMap for NEXUS Tool Demo (1)</vt:lpstr>
      <vt:lpstr>RoadMap for NEXUS Tool Demo (2)</vt:lpstr>
      <vt:lpstr>RoadMap for NEXUS Tool Demo (3)</vt:lpstr>
      <vt:lpstr>RoadMap for NEXUS Tool Demo (4)</vt:lpstr>
      <vt:lpstr>Discussion and Next Steps </vt:lpstr>
      <vt:lpstr>“NEXUS 1.5”:  Tutorial</vt:lpstr>
      <vt:lpstr>NEXUS Tool: On-line User’s Manual</vt:lpstr>
      <vt:lpstr>NEXUS Tool: Data Viewer Module</vt:lpstr>
      <vt:lpstr>Data Viewer Module: Selections &amp; Map Display</vt:lpstr>
      <vt:lpstr>Data Viewer: “Apply” New Selections</vt:lpstr>
      <vt:lpstr>Data Viewer Module: Base Map &amp; Color</vt:lpstr>
      <vt:lpstr>Data Viewer: “Region Selection”</vt:lpstr>
      <vt:lpstr>Data Viewer: Select EPA Region/State/CBSA</vt:lpstr>
      <vt:lpstr>Data Viewer: Major Emission Sources</vt:lpstr>
      <vt:lpstr>Data Viewer: Major Emission Sources</vt:lpstr>
      <vt:lpstr>Data Viewer: Top “x” Emission Sources</vt:lpstr>
      <vt:lpstr>Data Viewer: EPA Region Table Generator</vt:lpstr>
      <vt:lpstr>Data Viewer: Data Search &amp; Filter</vt:lpstr>
      <vt:lpstr>Data Query Module: Main Page  </vt:lpstr>
      <vt:lpstr>Data Query Module: Configure Data Query </vt:lpstr>
      <vt:lpstr>Data Query Module: Overlaying Map  </vt:lpstr>
      <vt:lpstr>Data Query Module: Attribute Table </vt:lpstr>
      <vt:lpstr>Data Query Module: Attribute Table </vt:lpstr>
      <vt:lpstr>Data Input Module: Data Preview</vt:lpstr>
      <vt:lpstr>PowerPoint Presentation</vt:lpstr>
      <vt:lpstr>PowerPoint Presentation</vt:lpstr>
      <vt:lpstr>PowerPoint Presentation</vt:lpstr>
      <vt:lpstr>PowerPoint Presentation</vt:lpstr>
      <vt:lpstr>PowerPoint Presentation</vt:lpstr>
      <vt:lpstr>“AK Steel” News in Cincinnati, Butler County, OH</vt:lpstr>
      <vt:lpstr>“AK Steel” in Butler County, OH</vt:lpstr>
      <vt:lpstr>PowerPoint Presentation</vt:lpstr>
      <vt:lpstr>PowerPoint Presentation</vt:lpstr>
      <vt:lpstr>Discussion and Next Steps </vt:lpstr>
      <vt:lpstr>Roadmap of NEXUS Demo:</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xj</dc:creator>
  <cp:lastModifiedBy>Carey Jang</cp:lastModifiedBy>
  <cp:revision>1198</cp:revision>
  <cp:lastPrinted>2020-02-19T17:26:50Z</cp:lastPrinted>
  <dcterms:created xsi:type="dcterms:W3CDTF">2016-05-30T08:23:37Z</dcterms:created>
  <dcterms:modified xsi:type="dcterms:W3CDTF">2020-11-02T21:43:21Z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0x0101008B33DF587F59774D9C67ADFC24F1D322</vt:lpwstr>
  </property>
</Properties>
</file>