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9"/>
    <p:sldMasterId id="2147483808" r:id="rId30"/>
  </p:sldMasterIdLst>
  <p:notesMasterIdLst>
    <p:notesMasterId r:id="rId66"/>
  </p:notesMasterIdLst>
  <p:handoutMasterIdLst>
    <p:handoutMasterId r:id="rId67"/>
  </p:handoutMasterIdLst>
  <p:sldIdLst>
    <p:sldId id="1236" r:id="rId31"/>
    <p:sldId id="1247" r:id="rId32"/>
    <p:sldId id="1188" r:id="rId33"/>
    <p:sldId id="1265" r:id="rId34"/>
    <p:sldId id="1189" r:id="rId35"/>
    <p:sldId id="1248" r:id="rId36"/>
    <p:sldId id="1294" r:id="rId37"/>
    <p:sldId id="1298" r:id="rId38"/>
    <p:sldId id="1295" r:id="rId39"/>
    <p:sldId id="1296" r:id="rId40"/>
    <p:sldId id="1297" r:id="rId41"/>
    <p:sldId id="1266" r:id="rId42"/>
    <p:sldId id="1249" r:id="rId43"/>
    <p:sldId id="1289" r:id="rId44"/>
    <p:sldId id="1291" r:id="rId45"/>
    <p:sldId id="1269" r:id="rId46"/>
    <p:sldId id="1270" r:id="rId47"/>
    <p:sldId id="1292" r:id="rId48"/>
    <p:sldId id="1280" r:id="rId49"/>
    <p:sldId id="1287" r:id="rId50"/>
    <p:sldId id="1242" r:id="rId51"/>
    <p:sldId id="1232" r:id="rId52"/>
    <p:sldId id="1288" r:id="rId53"/>
    <p:sldId id="1293" r:id="rId54"/>
    <p:sldId id="1260" r:id="rId55"/>
    <p:sldId id="1263" r:id="rId56"/>
    <p:sldId id="1240" r:id="rId57"/>
    <p:sldId id="1299" r:id="rId58"/>
    <p:sldId id="1233" r:id="rId59"/>
    <p:sldId id="1238" r:id="rId60"/>
    <p:sldId id="1211" r:id="rId61"/>
    <p:sldId id="1212" r:id="rId62"/>
    <p:sldId id="1174" r:id="rId63"/>
    <p:sldId id="1262" r:id="rId64"/>
    <p:sldId id="1217" r:id="rId65"/>
  </p:sldIdLst>
  <p:sldSz cx="9144000" cy="6858000" type="screen4x3"/>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66FF"/>
    <a:srgbClr val="333399"/>
    <a:srgbClr val="F2DCDB"/>
    <a:srgbClr val="AFEBAF"/>
    <a:srgbClr val="93FF93"/>
    <a:srgbClr val="85FFBC"/>
    <a:srgbClr val="FFFFA7"/>
    <a:srgbClr val="FFC69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2443" autoAdjust="0"/>
  </p:normalViewPr>
  <p:slideViewPr>
    <p:cSldViewPr snapToGrid="0">
      <p:cViewPr varScale="1">
        <p:scale>
          <a:sx n="62" d="100"/>
          <a:sy n="62" d="100"/>
        </p:scale>
        <p:origin x="1428" y="-6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9.xml"/><Relationship Id="rId21" Type="http://schemas.openxmlformats.org/officeDocument/2006/relationships/customXml" Target="../customXml/item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61" Type="http://schemas.openxmlformats.org/officeDocument/2006/relationships/slide" Target="slides/slide3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2.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slide" Target="slides/slide21.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handoutMaster" Target="handoutMasters/handoutMaster1.xml"/><Relationship Id="rId20" Type="http://schemas.openxmlformats.org/officeDocument/2006/relationships/customXml" Target="../customXml/item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avo, Kimber" userId="f2acd1a6-3918-4b31-b259-77af37031b64" providerId="ADAL" clId="{8FAC18CF-A8FE-45E6-B5FD-66EFEEB78F84}"/>
    <pc:docChg chg="undo custSel delSld modSld">
      <pc:chgData name="Scavo, Kimber" userId="f2acd1a6-3918-4b31-b259-77af37031b64" providerId="ADAL" clId="{8FAC18CF-A8FE-45E6-B5FD-66EFEEB78F84}" dt="2021-01-29T20:46:30.100" v="297" actId="14100"/>
      <pc:docMkLst>
        <pc:docMk/>
      </pc:docMkLst>
      <pc:sldChg chg="modSp">
        <pc:chgData name="Scavo, Kimber" userId="f2acd1a6-3918-4b31-b259-77af37031b64" providerId="ADAL" clId="{8FAC18CF-A8FE-45E6-B5FD-66EFEEB78F84}" dt="2021-01-29T19:23:27.603" v="25" actId="20577"/>
        <pc:sldMkLst>
          <pc:docMk/>
          <pc:sldMk cId="434887836" sldId="1247"/>
        </pc:sldMkLst>
        <pc:spChg chg="mod">
          <ac:chgData name="Scavo, Kimber" userId="f2acd1a6-3918-4b31-b259-77af37031b64" providerId="ADAL" clId="{8FAC18CF-A8FE-45E6-B5FD-66EFEEB78F84}" dt="2021-01-29T19:23:27.603" v="25" actId="20577"/>
          <ac:spMkLst>
            <pc:docMk/>
            <pc:sldMk cId="434887836" sldId="1247"/>
            <ac:spMk id="3" creationId="{5EB7B6DA-A057-4485-8087-868C3C95873E}"/>
          </ac:spMkLst>
        </pc:spChg>
      </pc:sldChg>
      <pc:sldChg chg="modSp">
        <pc:chgData name="Scavo, Kimber" userId="f2acd1a6-3918-4b31-b259-77af37031b64" providerId="ADAL" clId="{8FAC18CF-A8FE-45E6-B5FD-66EFEEB78F84}" dt="2021-01-29T20:46:30.100" v="297" actId="14100"/>
        <pc:sldMkLst>
          <pc:docMk/>
          <pc:sldMk cId="17895395" sldId="1260"/>
        </pc:sldMkLst>
        <pc:spChg chg="mod">
          <ac:chgData name="Scavo, Kimber" userId="f2acd1a6-3918-4b31-b259-77af37031b64" providerId="ADAL" clId="{8FAC18CF-A8FE-45E6-B5FD-66EFEEB78F84}" dt="2021-01-29T20:46:30.100" v="297" actId="14100"/>
          <ac:spMkLst>
            <pc:docMk/>
            <pc:sldMk cId="17895395" sldId="1260"/>
            <ac:spMk id="3" creationId="{B5D853AA-320F-4494-861C-A644CE904723}"/>
          </ac:spMkLst>
        </pc:spChg>
      </pc:sldChg>
      <pc:sldChg chg="del">
        <pc:chgData name="Scavo, Kimber" userId="f2acd1a6-3918-4b31-b259-77af37031b64" providerId="ADAL" clId="{8FAC18CF-A8FE-45E6-B5FD-66EFEEB78F84}" dt="2021-01-29T18:59:00.353" v="0" actId="2696"/>
        <pc:sldMkLst>
          <pc:docMk/>
          <pc:sldMk cId="654461749" sldId="1290"/>
        </pc:sldMkLst>
      </pc:sldChg>
      <pc:sldChg chg="modSp">
        <pc:chgData name="Scavo, Kimber" userId="f2acd1a6-3918-4b31-b259-77af37031b64" providerId="ADAL" clId="{8FAC18CF-A8FE-45E6-B5FD-66EFEEB78F84}" dt="2021-01-29T20:39:21.705" v="273" actId="6549"/>
        <pc:sldMkLst>
          <pc:docMk/>
          <pc:sldMk cId="1460288562" sldId="1298"/>
        </pc:sldMkLst>
        <pc:spChg chg="mod">
          <ac:chgData name="Scavo, Kimber" userId="f2acd1a6-3918-4b31-b259-77af37031b64" providerId="ADAL" clId="{8FAC18CF-A8FE-45E6-B5FD-66EFEEB78F84}" dt="2021-01-29T20:39:21.705" v="273" actId="6549"/>
          <ac:spMkLst>
            <pc:docMk/>
            <pc:sldMk cId="1460288562" sldId="1298"/>
            <ac:spMk id="3" creationId="{FF7D2980-A76C-400E-BBC4-21E8643A3CC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5AE338A-35BB-47FE-BF89-6F8F99A84EFF}" type="datetimeFigureOut">
              <a:rPr lang="en-US" smtClean="0"/>
              <a:pPr/>
              <a:t>1/29/2021</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5BFBDEC-75DD-451E-9F37-132C2A836F9F}" type="slidenum">
              <a:rPr lang="en-US" smtClean="0"/>
              <a:pPr/>
              <a:t>‹#›</a:t>
            </a:fld>
            <a:endParaRPr lang="en-US" dirty="0"/>
          </a:p>
        </p:txBody>
      </p:sp>
    </p:spTree>
    <p:extLst>
      <p:ext uri="{BB962C8B-B14F-4D97-AF65-F5344CB8AC3E}">
        <p14:creationId xmlns:p14="http://schemas.microsoft.com/office/powerpoint/2010/main" val="17462348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258C87-23C0-4C8E-9188-368E61CDF4F1}" type="datetimeFigureOut">
              <a:rPr lang="zh-CN" altLang="en-US" smtClean="0"/>
              <a:pPr/>
              <a:t>2021/1/29</a:t>
            </a:fld>
            <a:endParaRPr lang="zh-CN" altLang="en-US"/>
          </a:p>
        </p:txBody>
      </p:sp>
      <p:sp>
        <p:nvSpPr>
          <p:cNvPr id="4" name="幻灯片图像占位符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9A5E68-CF20-49C0-9291-AF1592569517}" type="slidenum">
              <a:rPr lang="zh-CN" altLang="en-US" smtClean="0"/>
              <a:pPr/>
              <a:t>‹#›</a:t>
            </a:fld>
            <a:endParaRPr lang="zh-CN" altLang="en-US"/>
          </a:p>
        </p:txBody>
      </p:sp>
    </p:spTree>
    <p:extLst>
      <p:ext uri="{BB962C8B-B14F-4D97-AF65-F5344CB8AC3E}">
        <p14:creationId xmlns:p14="http://schemas.microsoft.com/office/powerpoint/2010/main" val="41271805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CBBAD92F-F22A-4727-B555-C340A4DD3687}" type="slidenum">
              <a:rPr lang="zh-CN" altLang="en-US" smtClean="0"/>
              <a:pPr/>
              <a:t>1</a:t>
            </a:fld>
            <a:endParaRPr lang="zh-CN" altLang="en-US" dirty="0"/>
          </a:p>
        </p:txBody>
      </p:sp>
    </p:spTree>
    <p:extLst>
      <p:ext uri="{BB962C8B-B14F-4D97-AF65-F5344CB8AC3E}">
        <p14:creationId xmlns:p14="http://schemas.microsoft.com/office/powerpoint/2010/main" val="92647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2080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30</a:t>
            </a:fld>
            <a:endParaRPr lang="zh-CN" altLang="en-US"/>
          </a:p>
        </p:txBody>
      </p:sp>
    </p:spTree>
    <p:extLst>
      <p:ext uri="{BB962C8B-B14F-4D97-AF65-F5344CB8AC3E}">
        <p14:creationId xmlns:p14="http://schemas.microsoft.com/office/powerpoint/2010/main" val="2413975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0582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23454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41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a:t>
            </a:fld>
            <a:endParaRPr lang="zh-CN" altLang="en-US"/>
          </a:p>
        </p:txBody>
      </p:sp>
    </p:spTree>
    <p:extLst>
      <p:ext uri="{BB962C8B-B14F-4D97-AF65-F5344CB8AC3E}">
        <p14:creationId xmlns:p14="http://schemas.microsoft.com/office/powerpoint/2010/main" val="3747378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4</a:t>
            </a:fld>
            <a:endParaRPr lang="zh-CN" altLang="en-US"/>
          </a:p>
        </p:txBody>
      </p:sp>
    </p:spTree>
    <p:extLst>
      <p:ext uri="{BB962C8B-B14F-4D97-AF65-F5344CB8AC3E}">
        <p14:creationId xmlns:p14="http://schemas.microsoft.com/office/powerpoint/2010/main" val="197109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12</a:t>
            </a:fld>
            <a:endParaRPr lang="zh-CN" altLang="en-US"/>
          </a:p>
        </p:txBody>
      </p:sp>
    </p:spTree>
    <p:extLst>
      <p:ext uri="{BB962C8B-B14F-4D97-AF65-F5344CB8AC3E}">
        <p14:creationId xmlns:p14="http://schemas.microsoft.com/office/powerpoint/2010/main" val="47209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16</a:t>
            </a:fld>
            <a:endParaRPr lang="zh-CN" altLang="en-US"/>
          </a:p>
        </p:txBody>
      </p:sp>
    </p:spTree>
    <p:extLst>
      <p:ext uri="{BB962C8B-B14F-4D97-AF65-F5344CB8AC3E}">
        <p14:creationId xmlns:p14="http://schemas.microsoft.com/office/powerpoint/2010/main" val="60633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19</a:t>
            </a:fld>
            <a:endParaRPr lang="zh-CN" altLang="en-US"/>
          </a:p>
        </p:txBody>
      </p:sp>
    </p:spTree>
    <p:extLst>
      <p:ext uri="{BB962C8B-B14F-4D97-AF65-F5344CB8AC3E}">
        <p14:creationId xmlns:p14="http://schemas.microsoft.com/office/powerpoint/2010/main" val="301298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24</a:t>
            </a:fld>
            <a:endParaRPr lang="zh-CN" altLang="en-US"/>
          </a:p>
        </p:txBody>
      </p:sp>
    </p:spTree>
    <p:extLst>
      <p:ext uri="{BB962C8B-B14F-4D97-AF65-F5344CB8AC3E}">
        <p14:creationId xmlns:p14="http://schemas.microsoft.com/office/powerpoint/2010/main" val="3426356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881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5"/>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263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495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38"/>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38"/>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523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38"/>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0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59071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7"/>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3458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41"/>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85534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69453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98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1659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36287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39"/>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081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623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7374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99710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5968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40"/>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40"/>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0565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40"/>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9333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721660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08929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3769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1" y="6453338"/>
            <a:ext cx="946448"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8"/>
            <a:ext cx="28956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1" y="6453338"/>
            <a:ext cx="370384"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419148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6294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488189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60743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207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577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1248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6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3375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6000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9144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38"/>
            <a:ext cx="82296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3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807" r:id="rId13"/>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40"/>
            <a:ext cx="8229600" cy="660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457200" y="1600202"/>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08650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9.sv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6.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epa.gov/air-trends/air-quality-design-valu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edg.epa.gov/data/public/OAR/OAQPS/Class1/Class1Areas.zip" TargetMode="External"/><Relationship Id="rId5" Type="http://schemas.openxmlformats.org/officeDocument/2006/relationships/hyperlink" Target="https://www.epa.gov/national-air-toxics-assessment/2014-nata-assessment-results#emissions" TargetMode="External"/><Relationship Id="rId4" Type="http://schemas.openxmlformats.org/officeDocument/2006/relationships/hyperlink" Target="https://poverty.umich.edu/projects/understanding-communities-of-deep-disadvantag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E2B698-0BE7-4873-91D4-3CBAF01FFC59}"/>
              </a:ext>
            </a:extLst>
          </p:cNvPr>
          <p:cNvPicPr>
            <a:picLocks noChangeAspect="1"/>
          </p:cNvPicPr>
          <p:nvPr/>
        </p:nvPicPr>
        <p:blipFill>
          <a:blip r:embed="rId3"/>
          <a:stretch>
            <a:fillRect/>
          </a:stretch>
        </p:blipFill>
        <p:spPr>
          <a:xfrm>
            <a:off x="23554" y="2462657"/>
            <a:ext cx="3069570" cy="2098820"/>
          </a:xfrm>
          <a:prstGeom prst="rect">
            <a:avLst/>
          </a:prstGeom>
          <a:ln>
            <a:solidFill>
              <a:schemeClr val="tx1"/>
            </a:solidFill>
          </a:ln>
        </p:spPr>
      </p:pic>
      <p:sp>
        <p:nvSpPr>
          <p:cNvPr id="2" name="标题 1"/>
          <p:cNvSpPr>
            <a:spLocks noGrp="1"/>
          </p:cNvSpPr>
          <p:nvPr>
            <p:ph type="title"/>
          </p:nvPr>
        </p:nvSpPr>
        <p:spPr>
          <a:xfrm>
            <a:off x="-1" y="1"/>
            <a:ext cx="9144000" cy="1335024"/>
          </a:xfrm>
          <a:ln>
            <a:solidFill>
              <a:schemeClr val="tx1"/>
            </a:solidFill>
          </a:ln>
        </p:spPr>
        <p:txBody>
          <a:bodyPr>
            <a:normAutofit/>
          </a:bodyPr>
          <a:lstStyle/>
          <a:p>
            <a:r>
              <a:rPr lang="en-US" altLang="zh-CN" sz="3600" dirty="0">
                <a:solidFill>
                  <a:srgbClr val="FFFF00"/>
                </a:solidFill>
              </a:rPr>
              <a:t>“</a:t>
            </a:r>
            <a:r>
              <a:rPr lang="en-US" altLang="zh-CN" sz="4000" dirty="0">
                <a:solidFill>
                  <a:srgbClr val="FFFF00"/>
                </a:solidFill>
                <a:latin typeface="Arial" panose="020B0604020202020204" pitchFamily="34" charset="0"/>
                <a:cs typeface="Arial" panose="020B0604020202020204" pitchFamily="34" charset="0"/>
              </a:rPr>
              <a:t>NEXUS” </a:t>
            </a:r>
            <a:r>
              <a:rPr lang="en-US" altLang="zh-CN" sz="3600" dirty="0">
                <a:latin typeface="Arial" panose="020B0604020202020204" pitchFamily="34" charset="0"/>
                <a:cs typeface="Arial" panose="020B0604020202020204" pitchFamily="34" charset="0"/>
              </a:rPr>
              <a:t>Multi-Pollutant Analysis Tool </a:t>
            </a:r>
            <a:br>
              <a:rPr lang="en-US" altLang="zh-CN" sz="3600" dirty="0">
                <a:latin typeface="Arial" panose="020B0604020202020204" pitchFamily="34" charset="0"/>
                <a:cs typeface="Arial" panose="020B0604020202020204" pitchFamily="34" charset="0"/>
              </a:rPr>
            </a:br>
            <a:r>
              <a:rPr lang="en-US" altLang="zh-CN" sz="3600" dirty="0">
                <a:latin typeface="Arial" panose="020B0604020202020204" pitchFamily="34" charset="0"/>
                <a:cs typeface="Arial" panose="020B0604020202020204" pitchFamily="34" charset="0"/>
              </a:rPr>
              <a:t>Development: Status and Progress</a:t>
            </a:r>
            <a:endParaRPr lang="zh-CN" alt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19E0DDC-6B53-4833-AAC6-95682E48F51E}"/>
              </a:ext>
            </a:extLst>
          </p:cNvPr>
          <p:cNvSpPr>
            <a:spLocks noGrp="1"/>
          </p:cNvSpPr>
          <p:nvPr>
            <p:ph type="subTitle" idx="4294967295"/>
          </p:nvPr>
        </p:nvSpPr>
        <p:spPr>
          <a:xfrm>
            <a:off x="9988" y="5643389"/>
            <a:ext cx="9144000" cy="1046440"/>
          </a:xfrm>
        </p:spPr>
        <p:txBody>
          <a:bodyPr/>
          <a:lstStyle/>
          <a:p>
            <a:pPr marL="0" indent="0" algn="ctr">
              <a:spcBef>
                <a:spcPts val="0"/>
              </a:spcBef>
              <a:buNone/>
            </a:pPr>
            <a:r>
              <a:rPr lang="en-US" altLang="zh-CN" sz="2800" dirty="0">
                <a:latin typeface="Calibri" panose="020F0502020204030204" pitchFamily="34" charset="0"/>
                <a:cs typeface="Calibri" panose="020F0502020204030204" pitchFamily="34" charset="0"/>
              </a:rPr>
              <a:t>OAQPS Briefing</a:t>
            </a:r>
          </a:p>
          <a:p>
            <a:pPr marL="0" indent="0" algn="ctr">
              <a:spcBef>
                <a:spcPts val="0"/>
              </a:spcBef>
              <a:buNone/>
            </a:pPr>
            <a:r>
              <a:rPr lang="en-US" altLang="zh-CN" sz="2000" dirty="0">
                <a:latin typeface="Calibri" panose="020F0502020204030204" pitchFamily="34" charset="0"/>
                <a:cs typeface="Calibri" panose="020F0502020204030204" pitchFamily="34" charset="0"/>
              </a:rPr>
              <a:t>February 1, 2021</a:t>
            </a:r>
          </a:p>
          <a:p>
            <a:pPr marL="0" indent="0" algn="ctr">
              <a:spcBef>
                <a:spcPts val="0"/>
              </a:spcBef>
              <a:buNone/>
            </a:pPr>
            <a:r>
              <a:rPr lang="en-US" altLang="zh-CN" sz="2000" dirty="0">
                <a:latin typeface="Calibri" panose="020F0502020204030204" pitchFamily="34" charset="0"/>
                <a:cs typeface="Calibri" panose="020F0502020204030204" pitchFamily="34" charset="0"/>
              </a:rPr>
              <a:t>Carey Jang &amp; Beth Landis</a:t>
            </a:r>
            <a:endParaRPr lang="zh-CN" altLang="en-US" sz="20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5CAFFCA-E948-49BD-BC86-189A3A0496D5}"/>
              </a:ext>
            </a:extLst>
          </p:cNvPr>
          <p:cNvSpPr txBox="1"/>
          <p:nvPr/>
        </p:nvSpPr>
        <p:spPr>
          <a:xfrm>
            <a:off x="201535" y="1927594"/>
            <a:ext cx="2821413"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Viewer Module</a:t>
            </a:r>
          </a:p>
        </p:txBody>
      </p:sp>
      <p:sp>
        <p:nvSpPr>
          <p:cNvPr id="12" name="TextBox 11">
            <a:extLst>
              <a:ext uri="{FF2B5EF4-FFF2-40B4-BE49-F238E27FC236}">
                <a16:creationId xmlns:a16="http://schemas.microsoft.com/office/drawing/2014/main" id="{E49F4318-AF6C-4755-9019-8B0723ECCA1F}"/>
              </a:ext>
            </a:extLst>
          </p:cNvPr>
          <p:cNvSpPr txBox="1"/>
          <p:nvPr/>
        </p:nvSpPr>
        <p:spPr>
          <a:xfrm>
            <a:off x="3270746" y="1907747"/>
            <a:ext cx="260250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Input Module</a:t>
            </a:r>
          </a:p>
        </p:txBody>
      </p:sp>
      <p:sp>
        <p:nvSpPr>
          <p:cNvPr id="13" name="TextBox 12">
            <a:extLst>
              <a:ext uri="{FF2B5EF4-FFF2-40B4-BE49-F238E27FC236}">
                <a16:creationId xmlns:a16="http://schemas.microsoft.com/office/drawing/2014/main" id="{8B542D98-6667-45ED-BC1D-D1BD6AC7DC74}"/>
              </a:ext>
            </a:extLst>
          </p:cNvPr>
          <p:cNvSpPr txBox="1"/>
          <p:nvPr/>
        </p:nvSpPr>
        <p:spPr>
          <a:xfrm>
            <a:off x="6300409" y="1916891"/>
            <a:ext cx="270644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Query Module</a:t>
            </a:r>
          </a:p>
        </p:txBody>
      </p:sp>
      <p:sp>
        <p:nvSpPr>
          <p:cNvPr id="15" name="Rectangle 12">
            <a:extLst>
              <a:ext uri="{FF2B5EF4-FFF2-40B4-BE49-F238E27FC236}">
                <a16:creationId xmlns:a16="http://schemas.microsoft.com/office/drawing/2014/main" id="{8D150921-0BB7-4FC2-B610-E15BFC9B0149}"/>
              </a:ext>
            </a:extLst>
          </p:cNvPr>
          <p:cNvSpPr/>
          <p:nvPr/>
        </p:nvSpPr>
        <p:spPr>
          <a:xfrm>
            <a:off x="512064" y="2761488"/>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2BBBFDB7-CA98-430A-BECF-07FA96CCCB51}"/>
              </a:ext>
            </a:extLst>
          </p:cNvPr>
          <p:cNvPicPr>
            <a:picLocks noChangeAspect="1"/>
          </p:cNvPicPr>
          <p:nvPr/>
        </p:nvPicPr>
        <p:blipFill rotWithShape="1">
          <a:blip r:embed="rId4"/>
          <a:srcRect t="11337"/>
          <a:stretch/>
        </p:blipFill>
        <p:spPr>
          <a:xfrm>
            <a:off x="3162004" y="2456251"/>
            <a:ext cx="2839968" cy="2105226"/>
          </a:xfrm>
          <a:prstGeom prst="rect">
            <a:avLst/>
          </a:prstGeom>
          <a:ln>
            <a:solidFill>
              <a:schemeClr val="tx1"/>
            </a:solidFill>
          </a:ln>
        </p:spPr>
      </p:pic>
      <p:sp>
        <p:nvSpPr>
          <p:cNvPr id="5" name="Rectangle 4">
            <a:extLst>
              <a:ext uri="{FF2B5EF4-FFF2-40B4-BE49-F238E27FC236}">
                <a16:creationId xmlns:a16="http://schemas.microsoft.com/office/drawing/2014/main" id="{F61D042D-284D-4A10-9A7D-03255EC2BA7C}"/>
              </a:ext>
            </a:extLst>
          </p:cNvPr>
          <p:cNvSpPr/>
          <p:nvPr/>
        </p:nvSpPr>
        <p:spPr>
          <a:xfrm>
            <a:off x="430135" y="4657809"/>
            <a:ext cx="8576721" cy="1046440"/>
          </a:xfrm>
          <a:prstGeom prst="rect">
            <a:avLst/>
          </a:prstGeom>
        </p:spPr>
        <p:txBody>
          <a:bodyPr wrap="square">
            <a:spAutoFit/>
          </a:bodyPr>
          <a:lstStyle/>
          <a:p>
            <a:pPr fontAlgn="base">
              <a:defRPr/>
            </a:pPr>
            <a:r>
              <a:rPr lang="en-US" sz="2000" b="1" dirty="0">
                <a:solidFill>
                  <a:srgbClr val="FF0000"/>
                </a:solidFill>
                <a:latin typeface="Calibri"/>
              </a:rPr>
              <a:t>“NEXUS 1.5” </a:t>
            </a:r>
            <a:r>
              <a:rPr lang="en-US" b="1" dirty="0">
                <a:solidFill>
                  <a:prstClr val="black"/>
                </a:solidFill>
                <a:latin typeface="Calibri"/>
              </a:rPr>
              <a:t>available on OAQPS’s Shared Drive at:  </a:t>
            </a:r>
            <a:r>
              <a:rPr lang="en-US" b="1" dirty="0">
                <a:solidFill>
                  <a:srgbClr val="0000FF"/>
                </a:solidFill>
                <a:latin typeface="Calibri"/>
              </a:rPr>
              <a:t>“</a:t>
            </a:r>
            <a:r>
              <a:rPr lang="en-US" b="1" i="1" dirty="0">
                <a:solidFill>
                  <a:srgbClr val="0000FF"/>
                </a:solidFill>
                <a:latin typeface="Calibri"/>
              </a:rPr>
              <a:t>G:\SHARE\NEXUS\NEXUS 1.5\”</a:t>
            </a:r>
          </a:p>
          <a:p>
            <a:pPr fontAlgn="base"/>
            <a:r>
              <a:rPr lang="en-US" sz="2000" dirty="0">
                <a:solidFill>
                  <a:prstClr val="black"/>
                </a:solidFill>
                <a:latin typeface="Calibri"/>
              </a:rPr>
              <a:t>    </a:t>
            </a:r>
            <a:r>
              <a:rPr lang="en-US" sz="2000" dirty="0">
                <a:solidFill>
                  <a:prstClr val="black"/>
                </a:solidFill>
                <a:latin typeface="Calibri" panose="020F0502020204030204" pitchFamily="34" charset="0"/>
                <a:cs typeface="Calibri" panose="020F0502020204030204" pitchFamily="34" charset="0"/>
              </a:rPr>
              <a:t>or at EPA’s new FTP site:</a:t>
            </a:r>
            <a:r>
              <a:rPr lang="en-US" sz="2400" i="1" dirty="0">
                <a:solidFill>
                  <a:srgbClr val="0000FF"/>
                </a:solidFill>
                <a:latin typeface="Calibri" panose="020F0502020204030204" pitchFamily="34" charset="0"/>
                <a:cs typeface="Calibri" panose="020F0502020204030204" pitchFamily="34" charset="0"/>
              </a:rPr>
              <a:t> </a:t>
            </a:r>
            <a:r>
              <a:rPr lang="en-US" i="1" u="sng" dirty="0">
                <a:solidFill>
                  <a:srgbClr val="0000FF"/>
                </a:solidFill>
                <a:latin typeface="Calibri" panose="020F0502020204030204" pitchFamily="34" charset="0"/>
                <a:cs typeface="Calibri" panose="020F0502020204030204" pitchFamily="34" charset="0"/>
              </a:rPr>
              <a:t>ftp://newftp.epa.gov/aqmg/cjang/NEXUS/NEXUS 1.5/</a:t>
            </a:r>
            <a:endParaRPr lang="en-US" sz="2000" i="1" u="sng" dirty="0">
              <a:solidFill>
                <a:srgbClr val="0000FF"/>
              </a:solidFill>
              <a:latin typeface="Calibri" panose="020F0502020204030204" pitchFamily="34" charset="0"/>
              <a:cs typeface="Calibri" panose="020F0502020204030204" pitchFamily="34" charset="0"/>
            </a:endParaRPr>
          </a:p>
          <a:p>
            <a:pPr fontAlgn="base">
              <a:defRPr/>
            </a:pPr>
            <a:endParaRPr lang="en-US" b="1" i="1" dirty="0">
              <a:solidFill>
                <a:srgbClr val="0000FF"/>
              </a:solidFill>
              <a:latin typeface="Calibri"/>
            </a:endParaRPr>
          </a:p>
        </p:txBody>
      </p:sp>
      <p:pic>
        <p:nvPicPr>
          <p:cNvPr id="14" name="Picture 13">
            <a:extLst>
              <a:ext uri="{FF2B5EF4-FFF2-40B4-BE49-F238E27FC236}">
                <a16:creationId xmlns:a16="http://schemas.microsoft.com/office/drawing/2014/main" id="{86DF4EF2-74E0-4A32-B5D3-BB0C08D99977}"/>
              </a:ext>
            </a:extLst>
          </p:cNvPr>
          <p:cNvPicPr>
            <a:picLocks noChangeAspect="1"/>
          </p:cNvPicPr>
          <p:nvPr/>
        </p:nvPicPr>
        <p:blipFill>
          <a:blip r:embed="rId5"/>
          <a:stretch>
            <a:fillRect/>
          </a:stretch>
        </p:blipFill>
        <p:spPr>
          <a:xfrm>
            <a:off x="6084476" y="2478993"/>
            <a:ext cx="2990250" cy="2078379"/>
          </a:xfrm>
          <a:prstGeom prst="rect">
            <a:avLst/>
          </a:prstGeom>
          <a:ln>
            <a:solidFill>
              <a:schemeClr val="tx1"/>
            </a:solidFill>
          </a:ln>
        </p:spPr>
      </p:pic>
      <p:sp>
        <p:nvSpPr>
          <p:cNvPr id="18" name="Slide Number Placeholder 1">
            <a:extLst>
              <a:ext uri="{FF2B5EF4-FFF2-40B4-BE49-F238E27FC236}">
                <a16:creationId xmlns:a16="http://schemas.microsoft.com/office/drawing/2014/main" id="{611926ED-AF41-4E96-8C75-8C9B69107F1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53142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29FF-45FE-4E32-93A9-B7B362C6C4BD}"/>
              </a:ext>
            </a:extLst>
          </p:cNvPr>
          <p:cNvSpPr>
            <a:spLocks noGrp="1"/>
          </p:cNvSpPr>
          <p:nvPr>
            <p:ph type="title"/>
          </p:nvPr>
        </p:nvSpPr>
        <p:spPr/>
        <p:txBody>
          <a:bodyPr/>
          <a:lstStyle/>
          <a:p>
            <a:r>
              <a:rPr lang="en-US" dirty="0"/>
              <a:t>Potential Use of NEXUS: </a:t>
            </a:r>
            <a:r>
              <a:rPr lang="en-US" dirty="0">
                <a:solidFill>
                  <a:srgbClr val="FFFF00"/>
                </a:solidFill>
              </a:rPr>
              <a:t>OID</a:t>
            </a:r>
          </a:p>
        </p:txBody>
      </p:sp>
      <p:sp>
        <p:nvSpPr>
          <p:cNvPr id="3" name="Content Placeholder 2">
            <a:extLst>
              <a:ext uri="{FF2B5EF4-FFF2-40B4-BE49-F238E27FC236}">
                <a16:creationId xmlns:a16="http://schemas.microsoft.com/office/drawing/2014/main" id="{FF7D2980-A76C-400E-BBC4-21E8643A3CC0}"/>
              </a:ext>
            </a:extLst>
          </p:cNvPr>
          <p:cNvSpPr>
            <a:spLocks noGrp="1"/>
          </p:cNvSpPr>
          <p:nvPr>
            <p:ph idx="1"/>
          </p:nvPr>
        </p:nvSpPr>
        <p:spPr>
          <a:xfrm>
            <a:off x="457200" y="980727"/>
            <a:ext cx="8229600" cy="5728297"/>
          </a:xfrm>
        </p:spPr>
        <p:txBody>
          <a:bodyPr/>
          <a:lstStyle/>
          <a:p>
            <a:r>
              <a:rPr lang="en-US" sz="3000" b="0" dirty="0"/>
              <a:t>Tribal Program</a:t>
            </a:r>
          </a:p>
          <a:p>
            <a:pPr lvl="1"/>
            <a:r>
              <a:rPr lang="en-US" sz="2400" b="0" dirty="0"/>
              <a:t>Identify high risk areas for O</a:t>
            </a:r>
            <a:r>
              <a:rPr lang="en-US" sz="2400" b="0" baseline="-25000" dirty="0"/>
              <a:t>3</a:t>
            </a:r>
            <a:r>
              <a:rPr lang="en-US" sz="2400" b="0" dirty="0"/>
              <a:t>, PM</a:t>
            </a:r>
            <a:r>
              <a:rPr lang="en-US" sz="2400" b="0" baseline="-25000" dirty="0"/>
              <a:t>2.5</a:t>
            </a:r>
            <a:r>
              <a:rPr lang="en-US" sz="2400" b="0" dirty="0"/>
              <a:t>, &amp; Air Toxics</a:t>
            </a:r>
          </a:p>
          <a:p>
            <a:pPr lvl="1"/>
            <a:r>
              <a:rPr lang="en-US" sz="2400" b="0" dirty="0">
                <a:cs typeface="Arial" panose="020B0604020202020204" pitchFamily="34" charset="0"/>
              </a:rPr>
              <a:t>Engage with EPA regions and tribal air agencies to consider MP control strategies as part of TIPs or voluntary programs</a:t>
            </a:r>
            <a:endParaRPr lang="en-US" sz="2400" b="0" dirty="0"/>
          </a:p>
          <a:p>
            <a:r>
              <a:rPr lang="en-US" sz="3000" b="0" dirty="0">
                <a:sym typeface="Wingdings" panose="05000000000000000000" pitchFamily="2" charset="2"/>
              </a:rPr>
              <a:t>EJ Strategy and Outreach</a:t>
            </a:r>
            <a:endParaRPr lang="en-US" sz="3000" b="0" dirty="0"/>
          </a:p>
          <a:p>
            <a:pPr lvl="1"/>
            <a:r>
              <a:rPr lang="en-US" sz="2400" b="0" dirty="0">
                <a:sym typeface="Wingdings" panose="05000000000000000000" pitchFamily="2" charset="2"/>
              </a:rPr>
              <a:t>Assist in understanding </a:t>
            </a:r>
            <a:r>
              <a:rPr lang="en-US" sz="2400" b="0" dirty="0"/>
              <a:t>the nature of multi-pollutant risks for EJ communities as part of upcoming OAQPS EJ Strategy including identifying sources/sectors/areas of focus</a:t>
            </a:r>
          </a:p>
          <a:p>
            <a:pPr lvl="1"/>
            <a:r>
              <a:rPr lang="en-US" sz="2400" b="0" dirty="0"/>
              <a:t>Use formally as a screening tool under OAQPS EJ strategy (in complimentary manner w/ EJSCREEN)</a:t>
            </a:r>
          </a:p>
        </p:txBody>
      </p:sp>
    </p:spTree>
    <p:extLst>
      <p:ext uri="{BB962C8B-B14F-4D97-AF65-F5344CB8AC3E}">
        <p14:creationId xmlns:p14="http://schemas.microsoft.com/office/powerpoint/2010/main" val="2850877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29FF-45FE-4E32-93A9-B7B362C6C4BD}"/>
              </a:ext>
            </a:extLst>
          </p:cNvPr>
          <p:cNvSpPr>
            <a:spLocks noGrp="1"/>
          </p:cNvSpPr>
          <p:nvPr>
            <p:ph type="title"/>
          </p:nvPr>
        </p:nvSpPr>
        <p:spPr/>
        <p:txBody>
          <a:bodyPr/>
          <a:lstStyle/>
          <a:p>
            <a:r>
              <a:rPr lang="en-US" dirty="0"/>
              <a:t>Potential Use of NEXUS: </a:t>
            </a:r>
            <a:r>
              <a:rPr lang="en-US" dirty="0">
                <a:solidFill>
                  <a:srgbClr val="FFFF00"/>
                </a:solidFill>
              </a:rPr>
              <a:t>SPPD</a:t>
            </a:r>
          </a:p>
        </p:txBody>
      </p:sp>
      <p:sp>
        <p:nvSpPr>
          <p:cNvPr id="3" name="Content Placeholder 2">
            <a:extLst>
              <a:ext uri="{FF2B5EF4-FFF2-40B4-BE49-F238E27FC236}">
                <a16:creationId xmlns:a16="http://schemas.microsoft.com/office/drawing/2014/main" id="{FF7D2980-A76C-400E-BBC4-21E8643A3CC0}"/>
              </a:ext>
            </a:extLst>
          </p:cNvPr>
          <p:cNvSpPr>
            <a:spLocks noGrp="1"/>
          </p:cNvSpPr>
          <p:nvPr>
            <p:ph idx="1"/>
          </p:nvPr>
        </p:nvSpPr>
        <p:spPr/>
        <p:txBody>
          <a:bodyPr/>
          <a:lstStyle/>
          <a:p>
            <a:r>
              <a:rPr lang="en-US" sz="2800" b="0" dirty="0"/>
              <a:t>Inform prioritization of sources/sectors that significantly contribute to highest nationwide risk across O</a:t>
            </a:r>
            <a:r>
              <a:rPr lang="en-US" sz="2800" b="0" baseline="-25000" dirty="0"/>
              <a:t>3</a:t>
            </a:r>
            <a:r>
              <a:rPr lang="en-US" sz="2800" b="0" dirty="0"/>
              <a:t>, PM</a:t>
            </a:r>
            <a:r>
              <a:rPr lang="en-US" sz="2800" b="0" baseline="-25000" dirty="0"/>
              <a:t>2.5</a:t>
            </a:r>
            <a:r>
              <a:rPr lang="en-US" sz="2800" b="0" dirty="0"/>
              <a:t>, and Air Toxics</a:t>
            </a:r>
            <a:endParaRPr lang="en-US" sz="2400" b="0" dirty="0"/>
          </a:p>
          <a:p>
            <a:r>
              <a:rPr lang="en-US" sz="2800" b="0" dirty="0">
                <a:cs typeface="Arial" panose="020B0604020202020204" pitchFamily="34" charset="0"/>
              </a:rPr>
              <a:t>Identify facilities and/or sectors with potential co-benefits of control in areas with highest multi-pollutant risks</a:t>
            </a:r>
          </a:p>
          <a:p>
            <a:pPr lvl="1"/>
            <a:r>
              <a:rPr lang="en-US" sz="2400" b="0" dirty="0">
                <a:cs typeface="Arial" panose="020B0604020202020204" pitchFamily="34" charset="0"/>
              </a:rPr>
              <a:t>For example, help GHG rules/policies focus on sectors that have highest local air quality health benefits </a:t>
            </a:r>
          </a:p>
          <a:p>
            <a:r>
              <a:rPr lang="en-US" sz="2800" b="0" dirty="0">
                <a:sym typeface="Wingdings" panose="05000000000000000000" pitchFamily="2" charset="2"/>
              </a:rPr>
              <a:t>Identify sources/sectors that significantly contribute to toxics and criteria pollutant risks within EJ communities </a:t>
            </a:r>
          </a:p>
        </p:txBody>
      </p:sp>
    </p:spTree>
    <p:extLst>
      <p:ext uri="{BB962C8B-B14F-4D97-AF65-F5344CB8AC3E}">
        <p14:creationId xmlns:p14="http://schemas.microsoft.com/office/powerpoint/2010/main" val="1705364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Three Key Modules</a:t>
            </a:r>
            <a:endParaRPr lang="zh-CN" altLang="en-US" dirty="0">
              <a:solidFill>
                <a:srgbClr val="FFFF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86273E9-0DE4-46B7-BE6E-BECDFDE6F3F9}"/>
              </a:ext>
            </a:extLst>
          </p:cNvPr>
          <p:cNvSpPr txBox="1"/>
          <p:nvPr/>
        </p:nvSpPr>
        <p:spPr>
          <a:xfrm>
            <a:off x="187517" y="778415"/>
            <a:ext cx="2802177" cy="461665"/>
          </a:xfrm>
          <a:prstGeom prst="rect">
            <a:avLst/>
          </a:prstGeom>
          <a:noFill/>
        </p:spPr>
        <p:txBody>
          <a:bodyPr wrap="none" rtlCol="0">
            <a:spAutoFit/>
          </a:bodyPr>
          <a:lstStyle/>
          <a:p>
            <a:pPr>
              <a:defRPr/>
            </a:pPr>
            <a:r>
              <a:rPr lang="en-US" sz="2400" b="1" dirty="0">
                <a:solidFill>
                  <a:srgbClr val="FF0000"/>
                </a:solidFill>
                <a:latin typeface="Calibri"/>
              </a:rPr>
              <a:t>Data Viewer module</a:t>
            </a:r>
          </a:p>
        </p:txBody>
      </p:sp>
      <p:sp>
        <p:nvSpPr>
          <p:cNvPr id="7" name="TextBox 6">
            <a:extLst>
              <a:ext uri="{FF2B5EF4-FFF2-40B4-BE49-F238E27FC236}">
                <a16:creationId xmlns:a16="http://schemas.microsoft.com/office/drawing/2014/main" id="{8A23A12A-C9A8-44C2-A5DF-2F55F5C6ECB1}"/>
              </a:ext>
            </a:extLst>
          </p:cNvPr>
          <p:cNvSpPr txBox="1"/>
          <p:nvPr/>
        </p:nvSpPr>
        <p:spPr>
          <a:xfrm>
            <a:off x="3305698" y="778415"/>
            <a:ext cx="2583271" cy="461665"/>
          </a:xfrm>
          <a:prstGeom prst="rect">
            <a:avLst/>
          </a:prstGeom>
          <a:noFill/>
        </p:spPr>
        <p:txBody>
          <a:bodyPr wrap="none" rtlCol="0">
            <a:spAutoFit/>
          </a:bodyPr>
          <a:lstStyle/>
          <a:p>
            <a:pPr>
              <a:defRPr/>
            </a:pPr>
            <a:r>
              <a:rPr lang="en-US" sz="2400" b="1" dirty="0">
                <a:solidFill>
                  <a:srgbClr val="FF0000"/>
                </a:solidFill>
                <a:latin typeface="Calibri"/>
              </a:rPr>
              <a:t>Data Input module</a:t>
            </a:r>
          </a:p>
        </p:txBody>
      </p:sp>
      <p:sp>
        <p:nvSpPr>
          <p:cNvPr id="8" name="TextBox 7">
            <a:extLst>
              <a:ext uri="{FF2B5EF4-FFF2-40B4-BE49-F238E27FC236}">
                <a16:creationId xmlns:a16="http://schemas.microsoft.com/office/drawing/2014/main" id="{78F34D15-C85C-4CBE-BF5B-5C027BBCB801}"/>
              </a:ext>
            </a:extLst>
          </p:cNvPr>
          <p:cNvSpPr txBox="1"/>
          <p:nvPr/>
        </p:nvSpPr>
        <p:spPr>
          <a:xfrm>
            <a:off x="6281655" y="778414"/>
            <a:ext cx="2687210" cy="461665"/>
          </a:xfrm>
          <a:prstGeom prst="rect">
            <a:avLst/>
          </a:prstGeom>
          <a:noFill/>
        </p:spPr>
        <p:txBody>
          <a:bodyPr wrap="none" rtlCol="0">
            <a:spAutoFit/>
          </a:bodyPr>
          <a:lstStyle/>
          <a:p>
            <a:pPr>
              <a:defRPr/>
            </a:pPr>
            <a:r>
              <a:rPr lang="en-US" sz="2400" b="1" dirty="0">
                <a:solidFill>
                  <a:srgbClr val="FF0000"/>
                </a:solidFill>
                <a:latin typeface="Calibri"/>
              </a:rPr>
              <a:t>Data Query module</a:t>
            </a:r>
          </a:p>
        </p:txBody>
      </p:sp>
      <p:sp>
        <p:nvSpPr>
          <p:cNvPr id="3" name="TextBox 2">
            <a:extLst>
              <a:ext uri="{FF2B5EF4-FFF2-40B4-BE49-F238E27FC236}">
                <a16:creationId xmlns:a16="http://schemas.microsoft.com/office/drawing/2014/main" id="{7620D288-D0A6-4DE0-837F-95DE3C1DCB67}"/>
              </a:ext>
            </a:extLst>
          </p:cNvPr>
          <p:cNvSpPr txBox="1"/>
          <p:nvPr/>
        </p:nvSpPr>
        <p:spPr>
          <a:xfrm>
            <a:off x="107109" y="3669360"/>
            <a:ext cx="2941016" cy="3046988"/>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View and create interactive Map/Data/Chart/Table</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flexible selections &amp; mapping of “</a:t>
            </a:r>
            <a:r>
              <a:rPr lang="en-US" sz="1600" dirty="0">
                <a:solidFill>
                  <a:srgbClr val="FF0000"/>
                </a:solidFill>
                <a:latin typeface="Arial" panose="020B0604020202020204" pitchFamily="34" charset="0"/>
                <a:cs typeface="Arial" panose="020B0604020202020204" pitchFamily="34" charset="0"/>
              </a:rPr>
              <a:t>Ambient” </a:t>
            </a:r>
            <a:r>
              <a:rPr lang="en-US" sz="1600" dirty="0">
                <a:latin typeface="Arial" panose="020B0604020202020204" pitchFamily="34" charset="0"/>
                <a:cs typeface="Arial" panose="020B0604020202020204" pitchFamily="34" charset="0"/>
              </a:rPr>
              <a:t>and/or </a:t>
            </a:r>
            <a:r>
              <a:rPr lang="en-US" sz="1600" dirty="0">
                <a:solidFill>
                  <a:srgbClr val="FF0000"/>
                </a:solidFill>
                <a:latin typeface="Arial" panose="020B0604020202020204" pitchFamily="34" charset="0"/>
                <a:cs typeface="Arial" panose="020B0604020202020204" pitchFamily="34" charset="0"/>
              </a:rPr>
              <a:t>“Risk” </a:t>
            </a:r>
            <a:r>
              <a:rPr lang="en-US" sz="1600" dirty="0">
                <a:latin typeface="Arial" panose="020B0604020202020204" pitchFamily="34" charset="0"/>
                <a:cs typeface="Arial" panose="020B0604020202020204" pitchFamily="34" charset="0"/>
              </a:rPr>
              <a:t>levels of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and Air Toxics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Provide regional analysis for “EPA region”, “States”, “CBSA”, and “County”</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Link and display </a:t>
            </a:r>
            <a:r>
              <a:rPr lang="en-US" sz="1600" dirty="0">
                <a:solidFill>
                  <a:srgbClr val="FF0000"/>
                </a:solidFill>
                <a:latin typeface="Arial" panose="020B0604020202020204" pitchFamily="34" charset="0"/>
                <a:cs typeface="Arial" panose="020B0604020202020204" pitchFamily="34" charset="0"/>
              </a:rPr>
              <a:t>major emission sources</a:t>
            </a:r>
            <a:r>
              <a:rPr lang="en-US" sz="1600" dirty="0">
                <a:latin typeface="Arial" panose="020B0604020202020204" pitchFamily="34" charset="0"/>
                <a:cs typeface="Arial" panose="020B0604020202020204" pitchFamily="34" charset="0"/>
              </a:rPr>
              <a:t> locations &amp; emitted pollutants info.</a:t>
            </a:r>
          </a:p>
        </p:txBody>
      </p:sp>
      <p:sp>
        <p:nvSpPr>
          <p:cNvPr id="13" name="TextBox 12">
            <a:extLst>
              <a:ext uri="{FF2B5EF4-FFF2-40B4-BE49-F238E27FC236}">
                <a16:creationId xmlns:a16="http://schemas.microsoft.com/office/drawing/2014/main" id="{221E1ACC-62FE-492B-AA11-DE396A501CFE}"/>
              </a:ext>
            </a:extLst>
          </p:cNvPr>
          <p:cNvSpPr txBox="1"/>
          <p:nvPr/>
        </p:nvSpPr>
        <p:spPr>
          <a:xfrm>
            <a:off x="3189210" y="3669360"/>
            <a:ext cx="2790757" cy="2554545"/>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Allow to update &amp; change input data files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data preview and filter functions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Currently uses 10 publicly available input data files (~4GB)</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Quick turnaround to run &amp; save to a new “project” using new input data files</a:t>
            </a:r>
          </a:p>
        </p:txBody>
      </p:sp>
      <p:sp>
        <p:nvSpPr>
          <p:cNvPr id="14" name="TextBox 13">
            <a:extLst>
              <a:ext uri="{FF2B5EF4-FFF2-40B4-BE49-F238E27FC236}">
                <a16:creationId xmlns:a16="http://schemas.microsoft.com/office/drawing/2014/main" id="{EFB8F362-BFB9-437F-BB34-C317AFB9C67C}"/>
              </a:ext>
            </a:extLst>
          </p:cNvPr>
          <p:cNvSpPr txBox="1"/>
          <p:nvPr/>
        </p:nvSpPr>
        <p:spPr>
          <a:xfrm>
            <a:off x="6121052" y="3669360"/>
            <a:ext cx="2910981" cy="3046988"/>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Expand data field selections and flexibility for exploratory/advanced users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overlaying map and summary table for data query results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 data query based on selected data fields: </a:t>
            </a:r>
            <a:r>
              <a:rPr lang="en-US" sz="1600" dirty="0">
                <a:latin typeface="Arial" panose="020B0604020202020204" pitchFamily="34" charset="0"/>
                <a:cs typeface="Arial" panose="020B0604020202020204" pitchFamily="34" charset="0"/>
              </a:rPr>
              <a:t>“Ambient/Risk, Advance area, Socio-demographic (EJ) area, NA Area, Class I area”</a:t>
            </a:r>
          </a:p>
        </p:txBody>
      </p:sp>
      <p:pic>
        <p:nvPicPr>
          <p:cNvPr id="16" name="Picture 15">
            <a:extLst>
              <a:ext uri="{FF2B5EF4-FFF2-40B4-BE49-F238E27FC236}">
                <a16:creationId xmlns:a16="http://schemas.microsoft.com/office/drawing/2014/main" id="{BF694348-868B-4157-977B-E124F40A1318}"/>
              </a:ext>
            </a:extLst>
          </p:cNvPr>
          <p:cNvPicPr>
            <a:picLocks noChangeAspect="1"/>
          </p:cNvPicPr>
          <p:nvPr/>
        </p:nvPicPr>
        <p:blipFill>
          <a:blip r:embed="rId3"/>
          <a:stretch>
            <a:fillRect/>
          </a:stretch>
        </p:blipFill>
        <p:spPr>
          <a:xfrm>
            <a:off x="32698" y="1328801"/>
            <a:ext cx="3042137" cy="2098820"/>
          </a:xfrm>
          <a:prstGeom prst="rect">
            <a:avLst/>
          </a:prstGeom>
          <a:ln>
            <a:solidFill>
              <a:schemeClr val="tx1"/>
            </a:solidFill>
          </a:ln>
        </p:spPr>
      </p:pic>
      <p:sp>
        <p:nvSpPr>
          <p:cNvPr id="17" name="Rectangle 12">
            <a:extLst>
              <a:ext uri="{FF2B5EF4-FFF2-40B4-BE49-F238E27FC236}">
                <a16:creationId xmlns:a16="http://schemas.microsoft.com/office/drawing/2014/main" id="{94EE4D15-F0F9-4652-8B1F-93B7CE828648}"/>
              </a:ext>
            </a:extLst>
          </p:cNvPr>
          <p:cNvSpPr/>
          <p:nvPr/>
        </p:nvSpPr>
        <p:spPr>
          <a:xfrm>
            <a:off x="512064" y="1627632"/>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351E02C0-0D07-434C-A02A-D45D3F238CF5}"/>
              </a:ext>
            </a:extLst>
          </p:cNvPr>
          <p:cNvPicPr>
            <a:picLocks noChangeAspect="1"/>
          </p:cNvPicPr>
          <p:nvPr/>
        </p:nvPicPr>
        <p:blipFill rotWithShape="1">
          <a:blip r:embed="rId4"/>
          <a:srcRect t="11337"/>
          <a:stretch/>
        </p:blipFill>
        <p:spPr>
          <a:xfrm>
            <a:off x="3162004" y="1331539"/>
            <a:ext cx="2839968" cy="2098820"/>
          </a:xfrm>
          <a:prstGeom prst="rect">
            <a:avLst/>
          </a:prstGeom>
          <a:ln>
            <a:solidFill>
              <a:schemeClr val="tx1"/>
            </a:solidFill>
          </a:ln>
        </p:spPr>
      </p:pic>
      <p:pic>
        <p:nvPicPr>
          <p:cNvPr id="9" name="Picture 8">
            <a:extLst>
              <a:ext uri="{FF2B5EF4-FFF2-40B4-BE49-F238E27FC236}">
                <a16:creationId xmlns:a16="http://schemas.microsoft.com/office/drawing/2014/main" id="{A614A3A7-D43F-44AD-8A35-7E931CA8EB57}"/>
              </a:ext>
            </a:extLst>
          </p:cNvPr>
          <p:cNvPicPr>
            <a:picLocks noChangeAspect="1"/>
          </p:cNvPicPr>
          <p:nvPr/>
        </p:nvPicPr>
        <p:blipFill>
          <a:blip r:embed="rId5"/>
          <a:stretch>
            <a:fillRect/>
          </a:stretch>
        </p:blipFill>
        <p:spPr>
          <a:xfrm>
            <a:off x="6093620" y="1349242"/>
            <a:ext cx="2990250" cy="2078379"/>
          </a:xfrm>
          <a:prstGeom prst="rect">
            <a:avLst/>
          </a:prstGeom>
          <a:ln>
            <a:solidFill>
              <a:schemeClr val="tx1"/>
            </a:solidFill>
          </a:ln>
        </p:spPr>
      </p:pic>
      <p:sp>
        <p:nvSpPr>
          <p:cNvPr id="15" name="Slide Number Placeholder 1">
            <a:extLst>
              <a:ext uri="{FF2B5EF4-FFF2-40B4-BE49-F238E27FC236}">
                <a16:creationId xmlns:a16="http://schemas.microsoft.com/office/drawing/2014/main" id="{09B4116C-1299-4E71-8374-885A643C8D2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706127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6194-7130-49E9-8FA4-23A2C8270FAB}"/>
              </a:ext>
            </a:extLst>
          </p:cNvPr>
          <p:cNvSpPr>
            <a:spLocks noGrp="1"/>
          </p:cNvSpPr>
          <p:nvPr>
            <p:ph type="title"/>
          </p:nvPr>
        </p:nvSpPr>
        <p:spPr/>
        <p:txBody>
          <a:bodyPr/>
          <a:lstStyle/>
          <a:p>
            <a:r>
              <a:rPr lang="en-US" sz="2800" dirty="0"/>
              <a:t>NEXUS Tool: </a:t>
            </a:r>
            <a:r>
              <a:rPr lang="en-US" dirty="0">
                <a:solidFill>
                  <a:srgbClr val="FFFF00"/>
                </a:solidFill>
                <a:latin typeface="Arial" panose="020B0604020202020204" pitchFamily="34" charset="0"/>
                <a:cs typeface="Arial" panose="020B0604020202020204" pitchFamily="34" charset="0"/>
              </a:rPr>
              <a:t>Examples</a:t>
            </a:r>
            <a:endParaRPr lang="en-US" sz="2800"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DE52CC5-9387-428B-8A7E-9A36E26C22C7}"/>
              </a:ext>
            </a:extLst>
          </p:cNvPr>
          <p:cNvSpPr>
            <a:spLocks noGrp="1"/>
          </p:cNvSpPr>
          <p:nvPr>
            <p:ph idx="1"/>
          </p:nvPr>
        </p:nvSpPr>
        <p:spPr/>
        <p:txBody>
          <a:bodyPr>
            <a:normAutofit fontScale="92500" lnSpcReduction="20000"/>
          </a:bodyPr>
          <a:lstStyle/>
          <a:p>
            <a:pPr>
              <a:spcBef>
                <a:spcPts val="0"/>
              </a:spcBef>
              <a:spcAft>
                <a:spcPts val="600"/>
              </a:spcAft>
            </a:pPr>
            <a:r>
              <a:rPr lang="en-US" sz="3000" b="0" dirty="0">
                <a:latin typeface="Arial" panose="020B0604020202020204" pitchFamily="34" charset="0"/>
                <a:cs typeface="Arial" panose="020B0604020202020204" pitchFamily="34" charset="0"/>
              </a:rPr>
              <a:t>How can NEXUS be used to identify highest risk areas across O</a:t>
            </a:r>
            <a:r>
              <a:rPr lang="en-US" sz="3000" b="0" baseline="-25000" dirty="0">
                <a:latin typeface="Arial" panose="020B0604020202020204" pitchFamily="34" charset="0"/>
                <a:cs typeface="Arial" panose="020B0604020202020204" pitchFamily="34" charset="0"/>
              </a:rPr>
              <a:t>3</a:t>
            </a:r>
            <a:r>
              <a:rPr lang="en-US" sz="3000" b="0" dirty="0">
                <a:latin typeface="Arial" panose="020B0604020202020204" pitchFamily="34" charset="0"/>
                <a:cs typeface="Arial" panose="020B0604020202020204" pitchFamily="34" charset="0"/>
              </a:rPr>
              <a:t>, PM</a:t>
            </a:r>
            <a:r>
              <a:rPr lang="en-US" sz="3000" b="0" baseline="-25000" dirty="0">
                <a:latin typeface="Arial" panose="020B0604020202020204" pitchFamily="34" charset="0"/>
                <a:cs typeface="Arial" panose="020B0604020202020204" pitchFamily="34" charset="0"/>
              </a:rPr>
              <a:t>2.5</a:t>
            </a:r>
            <a:r>
              <a:rPr lang="en-US" sz="3000" b="0" dirty="0">
                <a:latin typeface="Arial" panose="020B0604020202020204" pitchFamily="34" charset="0"/>
                <a:cs typeface="Arial" panose="020B0604020202020204" pitchFamily="34" charset="0"/>
              </a:rPr>
              <a:t>, and Air Toxics, the sector(s) contributing and EJ communities impacted?</a:t>
            </a:r>
          </a:p>
          <a:p>
            <a:pPr lvl="1">
              <a:spcBef>
                <a:spcPts val="0"/>
              </a:spcBef>
              <a:spcAft>
                <a:spcPts val="600"/>
              </a:spcAft>
            </a:pPr>
            <a:r>
              <a:rPr lang="en-US" sz="2600" b="0" dirty="0">
                <a:latin typeface="Arial" panose="020B0604020202020204" pitchFamily="34" charset="0"/>
                <a:cs typeface="Arial" panose="020B0604020202020204" pitchFamily="34" charset="0"/>
              </a:rPr>
              <a:t>Example 1 </a:t>
            </a:r>
            <a:r>
              <a:rPr lang="en-US" sz="2600" b="0" dirty="0">
                <a:latin typeface="Arial" panose="020B0604020202020204" pitchFamily="34" charset="0"/>
                <a:cs typeface="Arial" panose="020B0604020202020204" pitchFamily="34" charset="0"/>
                <a:sym typeface="Wingdings" panose="05000000000000000000" pitchFamily="2" charset="2"/>
              </a:rPr>
              <a:t> Region 5 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Detroit</a:t>
            </a:r>
          </a:p>
          <a:p>
            <a:pPr lvl="1">
              <a:spcBef>
                <a:spcPts val="0"/>
              </a:spcBef>
              <a:spcAft>
                <a:spcPts val="600"/>
              </a:spcAft>
            </a:pPr>
            <a:endParaRPr lang="en-US" sz="2600" b="0" dirty="0">
              <a:latin typeface="Arial" panose="020B0604020202020204" pitchFamily="34" charset="0"/>
              <a:cs typeface="Arial" panose="020B0604020202020204" pitchFamily="34" charset="0"/>
              <a:sym typeface="Wingdings" panose="05000000000000000000" pitchFamily="2" charset="2"/>
            </a:endParaRPr>
          </a:p>
          <a:p>
            <a:pPr>
              <a:spcBef>
                <a:spcPts val="0"/>
              </a:spcBef>
              <a:spcAft>
                <a:spcPts val="600"/>
              </a:spcAft>
            </a:pPr>
            <a:r>
              <a:rPr lang="en-US" sz="3000" b="0" dirty="0">
                <a:latin typeface="Arial" panose="020B0604020202020204" pitchFamily="34" charset="0"/>
                <a:cs typeface="Arial" panose="020B0604020202020204" pitchFamily="34" charset="0"/>
                <a:sym typeface="Wingdings" panose="05000000000000000000" pitchFamily="2" charset="2"/>
              </a:rPr>
              <a:t>How can </a:t>
            </a:r>
            <a:r>
              <a:rPr lang="en-US" sz="3000" b="0" dirty="0">
                <a:latin typeface="Arial" panose="020B0604020202020204" pitchFamily="34" charset="0"/>
                <a:cs typeface="Arial" panose="020B0604020202020204" pitchFamily="34" charset="0"/>
              </a:rPr>
              <a:t>NEXUS be used to identify how best to address multi-pollutant risks in nonattainment areas?</a:t>
            </a:r>
          </a:p>
          <a:p>
            <a:pPr lvl="1">
              <a:spcBef>
                <a:spcPts val="0"/>
              </a:spcBef>
              <a:spcAft>
                <a:spcPts val="600"/>
              </a:spcAft>
            </a:pPr>
            <a:r>
              <a:rPr lang="en-US" sz="2600" b="0" dirty="0">
                <a:latin typeface="Arial" panose="020B0604020202020204" pitchFamily="34" charset="0"/>
                <a:cs typeface="Arial" panose="020B0604020202020204" pitchFamily="34" charset="0"/>
              </a:rPr>
              <a:t>Example 2 </a:t>
            </a:r>
            <a:r>
              <a:rPr lang="en-US" sz="2600" b="0" dirty="0">
                <a:latin typeface="Arial" panose="020B0604020202020204" pitchFamily="34" charset="0"/>
                <a:cs typeface="Arial" panose="020B0604020202020204" pitchFamily="34" charset="0"/>
                <a:sym typeface="Wingdings" panose="05000000000000000000" pitchFamily="2" charset="2"/>
              </a:rPr>
              <a:t></a:t>
            </a:r>
            <a:r>
              <a:rPr lang="en-US" sz="2600" b="0" dirty="0">
                <a:latin typeface="Arial" panose="020B0604020202020204" pitchFamily="34" charset="0"/>
                <a:cs typeface="Arial" panose="020B0604020202020204" pitchFamily="34" charset="0"/>
              </a:rPr>
              <a:t> Region 4 </a:t>
            </a:r>
            <a:r>
              <a:rPr lang="en-US" sz="2600" b="0" dirty="0">
                <a:latin typeface="Arial" panose="020B0604020202020204" pitchFamily="34" charset="0"/>
                <a:cs typeface="Arial" panose="020B0604020202020204" pitchFamily="34" charset="0"/>
                <a:sym typeface="Wingdings" panose="05000000000000000000" pitchFamily="2" charset="2"/>
              </a:rPr>
              <a:t>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Atlanta</a:t>
            </a:r>
          </a:p>
          <a:p>
            <a:pPr lvl="1">
              <a:spcBef>
                <a:spcPts val="0"/>
              </a:spcBef>
              <a:spcAft>
                <a:spcPts val="600"/>
              </a:spcAft>
            </a:pPr>
            <a:endParaRPr lang="en-US" sz="2600" b="0" dirty="0">
              <a:latin typeface="Arial" panose="020B0604020202020204" pitchFamily="34" charset="0"/>
              <a:cs typeface="Arial" panose="020B0604020202020204" pitchFamily="34" charset="0"/>
              <a:sym typeface="Wingdings" panose="05000000000000000000" pitchFamily="2" charset="2"/>
            </a:endParaRPr>
          </a:p>
          <a:p>
            <a:pPr>
              <a:spcBef>
                <a:spcPts val="0"/>
              </a:spcBef>
              <a:spcAft>
                <a:spcPts val="600"/>
              </a:spcAft>
            </a:pPr>
            <a:r>
              <a:rPr lang="en-US" sz="3000" b="0" dirty="0">
                <a:latin typeface="Arial" panose="020B0604020202020204" pitchFamily="34" charset="0"/>
                <a:cs typeface="Arial" panose="020B0604020202020204" pitchFamily="34" charset="0"/>
                <a:sym typeface="Wingdings" panose="05000000000000000000" pitchFamily="2" charset="2"/>
              </a:rPr>
              <a:t>How can NEXUS be used to review industrial sources and potential impacts on EJ communities?</a:t>
            </a:r>
          </a:p>
          <a:p>
            <a:pPr lvl="1">
              <a:spcBef>
                <a:spcPts val="0"/>
              </a:spcBef>
              <a:spcAft>
                <a:spcPts val="600"/>
              </a:spcAft>
            </a:pPr>
            <a:r>
              <a:rPr lang="en-US" sz="2600" b="0" dirty="0">
                <a:latin typeface="Arial" panose="020B0604020202020204" pitchFamily="34" charset="0"/>
                <a:cs typeface="Arial" panose="020B0604020202020204" pitchFamily="34" charset="0"/>
                <a:sym typeface="Wingdings" panose="05000000000000000000" pitchFamily="2" charset="2"/>
              </a:rPr>
              <a:t>Example 3  Region 4 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Birmingham</a:t>
            </a:r>
            <a:endParaRPr lang="en-US" sz="2600" b="0" dirty="0">
              <a:sym typeface="Wingdings" panose="05000000000000000000" pitchFamily="2" charset="2"/>
            </a:endParaRPr>
          </a:p>
          <a:p>
            <a:pPr lvl="1"/>
            <a:endParaRPr lang="en-US" sz="2600" b="0" dirty="0">
              <a:sym typeface="Wingdings" panose="05000000000000000000" pitchFamily="2" charset="2"/>
            </a:endParaRPr>
          </a:p>
          <a:p>
            <a:endParaRPr lang="en-US" dirty="0">
              <a:sym typeface="Wingdings" panose="05000000000000000000" pitchFamily="2" charset="2"/>
            </a:endParaRPr>
          </a:p>
        </p:txBody>
      </p:sp>
      <p:sp>
        <p:nvSpPr>
          <p:cNvPr id="4" name="Slide Number Placeholder 1">
            <a:extLst>
              <a:ext uri="{FF2B5EF4-FFF2-40B4-BE49-F238E27FC236}">
                <a16:creationId xmlns:a16="http://schemas.microsoft.com/office/drawing/2014/main" id="{660F7E7A-3C0B-4C18-AD61-ECA9681FE55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470059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04970-837A-4A85-BBF2-B97E10C9EE95}"/>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Example 1 - ID High MP Risk Areas, Contributing Sector(s) &amp; EJ Areas</a:t>
            </a:r>
            <a:endParaRPr lang="en-US" sz="2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8D70752-065E-41F2-A322-DB24FA568226}"/>
              </a:ext>
            </a:extLst>
          </p:cNvPr>
          <p:cNvSpPr/>
          <p:nvPr/>
        </p:nvSpPr>
        <p:spPr>
          <a:xfrm>
            <a:off x="147320" y="6090662"/>
            <a:ext cx="8849360" cy="584775"/>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a:t>
            </a:r>
          </a:p>
          <a:p>
            <a:pPr algn="ctr"/>
            <a:r>
              <a:rPr lang="en-US" sz="1600" dirty="0">
                <a:latin typeface="Arial" panose="020B0604020202020204" pitchFamily="34" charset="0"/>
                <a:cs typeface="Arial" panose="020B0604020202020204" pitchFamily="34" charset="0"/>
              </a:rPr>
              <a:t>Example map above is for Region 5</a:t>
            </a:r>
          </a:p>
        </p:txBody>
      </p:sp>
      <p:sp>
        <p:nvSpPr>
          <p:cNvPr id="5" name="Slide Number Placeholder 1">
            <a:extLst>
              <a:ext uri="{FF2B5EF4-FFF2-40B4-BE49-F238E27FC236}">
                <a16:creationId xmlns:a16="http://schemas.microsoft.com/office/drawing/2014/main" id="{BACC9CD1-F2D0-4BC8-B36D-EC04C2EFA6B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14</a:t>
            </a:fld>
            <a:endParaRPr lang="en-US" dirty="0">
              <a:solidFill>
                <a:prstClr val="black">
                  <a:tint val="75000"/>
                </a:prstClr>
              </a:solidFill>
              <a:latin typeface="Arial" pitchFamily="34" charset="0"/>
            </a:endParaRPr>
          </a:p>
        </p:txBody>
      </p:sp>
      <p:pic>
        <p:nvPicPr>
          <p:cNvPr id="6" name="Picture 5">
            <a:extLst>
              <a:ext uri="{FF2B5EF4-FFF2-40B4-BE49-F238E27FC236}">
                <a16:creationId xmlns:a16="http://schemas.microsoft.com/office/drawing/2014/main" id="{E0EDFA51-0BB8-4F26-9FDA-2FE22175DD94}"/>
              </a:ext>
            </a:extLst>
          </p:cNvPr>
          <p:cNvPicPr>
            <a:picLocks noChangeAspect="1"/>
          </p:cNvPicPr>
          <p:nvPr/>
        </p:nvPicPr>
        <p:blipFill>
          <a:blip r:embed="rId2"/>
          <a:stretch>
            <a:fillRect/>
          </a:stretch>
        </p:blipFill>
        <p:spPr>
          <a:xfrm>
            <a:off x="0" y="814819"/>
            <a:ext cx="9144000" cy="5228362"/>
          </a:xfrm>
          <a:prstGeom prst="rect">
            <a:avLst/>
          </a:prstGeom>
        </p:spPr>
      </p:pic>
    </p:spTree>
    <p:extLst>
      <p:ext uri="{BB962C8B-B14F-4D97-AF65-F5344CB8AC3E}">
        <p14:creationId xmlns:p14="http://schemas.microsoft.com/office/powerpoint/2010/main" val="1417729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C0DC-26BF-4DFA-BC57-A2964C17035F}"/>
              </a:ext>
            </a:extLst>
          </p:cNvPr>
          <p:cNvSpPr>
            <a:spLocks noGrp="1"/>
          </p:cNvSpPr>
          <p:nvPr>
            <p:ph type="title"/>
          </p:nvPr>
        </p:nvSpPr>
        <p:spPr>
          <a:xfrm>
            <a:off x="-1" y="71439"/>
            <a:ext cx="9143999"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R5 Rankings from Data Query Module</a:t>
            </a:r>
            <a:endParaRPr lang="en-US" sz="2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A6DE79E-7339-4B4B-9538-0FF01DFC46D0}"/>
              </a:ext>
            </a:extLst>
          </p:cNvPr>
          <p:cNvSpPr/>
          <p:nvPr/>
        </p:nvSpPr>
        <p:spPr>
          <a:xfrm>
            <a:off x="0" y="5313853"/>
            <a:ext cx="8849360" cy="1569660"/>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Information above was generated in Data Query for Region 5 and exported into excel where rankings were applied.</a:t>
            </a:r>
          </a:p>
          <a:p>
            <a:pPr algn="ctr"/>
            <a:endParaRPr lang="en-US" sz="16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Top CBSAs </a:t>
            </a:r>
            <a:r>
              <a:rPr lang="en-US" sz="1600" i="1" dirty="0">
                <a:latin typeface="Arial" panose="020B0604020202020204" pitchFamily="34" charset="0"/>
                <a:cs typeface="Arial" panose="020B0604020202020204" pitchFamily="34" charset="0"/>
              </a:rPr>
              <a:t>(using this approach) </a:t>
            </a:r>
            <a:r>
              <a:rPr lang="en-US" sz="1600" dirty="0">
                <a:latin typeface="Arial" panose="020B0604020202020204" pitchFamily="34" charset="0"/>
                <a:cs typeface="Arial" panose="020B0604020202020204" pitchFamily="34" charset="0"/>
              </a:rPr>
              <a:t>– Chicago, </a:t>
            </a:r>
            <a:r>
              <a:rPr lang="en-US" sz="1600" u="sng" dirty="0">
                <a:latin typeface="Arial" panose="020B0604020202020204" pitchFamily="34" charset="0"/>
                <a:cs typeface="Arial" panose="020B0604020202020204" pitchFamily="34" charset="0"/>
              </a:rPr>
              <a:t>Detroit</a:t>
            </a:r>
            <a:r>
              <a:rPr lang="en-US" sz="1600" dirty="0">
                <a:latin typeface="Arial" panose="020B0604020202020204" pitchFamily="34" charset="0"/>
                <a:cs typeface="Arial" panose="020B0604020202020204" pitchFamily="34" charset="0"/>
              </a:rPr>
              <a:t>, Cleveland, Columbus, Indianapolis, Cincinnati, Milwaukee, Minneapolis, Dayton &amp; Akron</a:t>
            </a:r>
          </a:p>
        </p:txBody>
      </p:sp>
      <p:sp>
        <p:nvSpPr>
          <p:cNvPr id="6" name="Slide Number Placeholder 1">
            <a:extLst>
              <a:ext uri="{FF2B5EF4-FFF2-40B4-BE49-F238E27FC236}">
                <a16:creationId xmlns:a16="http://schemas.microsoft.com/office/drawing/2014/main" id="{B227D9C5-1F9F-4B72-8DF4-9BE3F1BFA9B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15</a:t>
            </a:fld>
            <a:endParaRPr lang="en-US" dirty="0">
              <a:solidFill>
                <a:prstClr val="black">
                  <a:tint val="75000"/>
                </a:prstClr>
              </a:solidFill>
              <a:latin typeface="Arial" pitchFamily="34" charset="0"/>
            </a:endParaRPr>
          </a:p>
        </p:txBody>
      </p:sp>
      <p:graphicFrame>
        <p:nvGraphicFramePr>
          <p:cNvPr id="8" name="Table 7">
            <a:extLst>
              <a:ext uri="{FF2B5EF4-FFF2-40B4-BE49-F238E27FC236}">
                <a16:creationId xmlns:a16="http://schemas.microsoft.com/office/drawing/2014/main" id="{68B8663A-DBA7-4C42-8A3F-26CBC884FE39}"/>
              </a:ext>
            </a:extLst>
          </p:cNvPr>
          <p:cNvGraphicFramePr>
            <a:graphicFrameLocks noGrp="1"/>
          </p:cNvGraphicFramePr>
          <p:nvPr/>
        </p:nvGraphicFramePr>
        <p:xfrm>
          <a:off x="148856" y="915190"/>
          <a:ext cx="8700502" cy="4262863"/>
        </p:xfrm>
        <a:graphic>
          <a:graphicData uri="http://schemas.openxmlformats.org/drawingml/2006/table">
            <a:tbl>
              <a:tblPr/>
              <a:tblGrid>
                <a:gridCol w="430460">
                  <a:extLst>
                    <a:ext uri="{9D8B030D-6E8A-4147-A177-3AD203B41FA5}">
                      <a16:colId xmlns:a16="http://schemas.microsoft.com/office/drawing/2014/main" val="1354682760"/>
                    </a:ext>
                  </a:extLst>
                </a:gridCol>
                <a:gridCol w="1304423">
                  <a:extLst>
                    <a:ext uri="{9D8B030D-6E8A-4147-A177-3AD203B41FA5}">
                      <a16:colId xmlns:a16="http://schemas.microsoft.com/office/drawing/2014/main" val="1943060507"/>
                    </a:ext>
                  </a:extLst>
                </a:gridCol>
                <a:gridCol w="2621891">
                  <a:extLst>
                    <a:ext uri="{9D8B030D-6E8A-4147-A177-3AD203B41FA5}">
                      <a16:colId xmlns:a16="http://schemas.microsoft.com/office/drawing/2014/main" val="1120268394"/>
                    </a:ext>
                  </a:extLst>
                </a:gridCol>
                <a:gridCol w="704388">
                  <a:extLst>
                    <a:ext uri="{9D8B030D-6E8A-4147-A177-3AD203B41FA5}">
                      <a16:colId xmlns:a16="http://schemas.microsoft.com/office/drawing/2014/main" val="2679139287"/>
                    </a:ext>
                  </a:extLst>
                </a:gridCol>
                <a:gridCol w="704388">
                  <a:extLst>
                    <a:ext uri="{9D8B030D-6E8A-4147-A177-3AD203B41FA5}">
                      <a16:colId xmlns:a16="http://schemas.microsoft.com/office/drawing/2014/main" val="427599840"/>
                    </a:ext>
                  </a:extLst>
                </a:gridCol>
                <a:gridCol w="613079">
                  <a:extLst>
                    <a:ext uri="{9D8B030D-6E8A-4147-A177-3AD203B41FA5}">
                      <a16:colId xmlns:a16="http://schemas.microsoft.com/office/drawing/2014/main" val="3171553223"/>
                    </a:ext>
                  </a:extLst>
                </a:gridCol>
                <a:gridCol w="626123">
                  <a:extLst>
                    <a:ext uri="{9D8B030D-6E8A-4147-A177-3AD203B41FA5}">
                      <a16:colId xmlns:a16="http://schemas.microsoft.com/office/drawing/2014/main" val="849541988"/>
                    </a:ext>
                  </a:extLst>
                </a:gridCol>
                <a:gridCol w="1108760">
                  <a:extLst>
                    <a:ext uri="{9D8B030D-6E8A-4147-A177-3AD203B41FA5}">
                      <a16:colId xmlns:a16="http://schemas.microsoft.com/office/drawing/2014/main" val="347868410"/>
                    </a:ext>
                  </a:extLst>
                </a:gridCol>
                <a:gridCol w="586990">
                  <a:extLst>
                    <a:ext uri="{9D8B030D-6E8A-4147-A177-3AD203B41FA5}">
                      <a16:colId xmlns:a16="http://schemas.microsoft.com/office/drawing/2014/main" val="2250309390"/>
                    </a:ext>
                  </a:extLst>
                </a:gridCol>
              </a:tblGrid>
              <a:tr h="1065718">
                <a:tc>
                  <a:txBody>
                    <a:bodyPr/>
                    <a:lstStyle/>
                    <a:p>
                      <a:pPr algn="ctr" fontAlgn="ctr"/>
                      <a:r>
                        <a:rPr lang="en-US" sz="1100" b="1" i="0" u="none" strike="noStrike" dirty="0">
                          <a:solidFill>
                            <a:srgbClr val="000000"/>
                          </a:solidFill>
                          <a:effectLst/>
                          <a:latin typeface="Calibri" panose="020F0502020204030204" pitchFamily="34" charset="0"/>
                        </a:rPr>
                        <a:t>STATE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COUNTY</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CBSA NAME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PM Mortality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O3 Mortality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Total Risk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Overall Rank</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Poverty / Disadvantage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Advance Area Type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6906755"/>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Cook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362328277"/>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Wayne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98097553"/>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Oakland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08370832"/>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Cuyahoga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Cleveland-Elyria-Mentor,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55851624"/>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Franklin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Columbus,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770846640"/>
                  </a:ext>
                </a:extLst>
              </a:tr>
              <a:tr h="213143">
                <a:tc>
                  <a:txBody>
                    <a:bodyPr/>
                    <a:lstStyle/>
                    <a:p>
                      <a:pPr algn="l" fontAlgn="b"/>
                      <a:r>
                        <a:rPr lang="en-US" sz="1100" b="0" i="0" u="none" strike="noStrike" dirty="0">
                          <a:solidFill>
                            <a:srgbClr val="000000"/>
                          </a:solidFill>
                          <a:effectLst/>
                          <a:latin typeface="Calibri" panose="020F0502020204030204" pitchFamily="34" charset="0"/>
                        </a:rPr>
                        <a:t>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Marion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Indianapolis-Carmel, 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3</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64765716"/>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Hamilton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Cincinnati-Middletown, OH-KY-IN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343788195"/>
                  </a:ext>
                </a:extLst>
              </a:tr>
              <a:tr h="213143">
                <a:tc>
                  <a:txBody>
                    <a:bodyPr/>
                    <a:lstStyle/>
                    <a:p>
                      <a:pPr algn="l" fontAlgn="b"/>
                      <a:r>
                        <a:rPr lang="en-US" sz="1100" b="0" i="0" u="none" strike="noStrike" dirty="0">
                          <a:solidFill>
                            <a:srgbClr val="000000"/>
                          </a:solidFill>
                          <a:effectLst/>
                          <a:latin typeface="Calibri" panose="020F0502020204030204" pitchFamily="34" charset="0"/>
                        </a:rPr>
                        <a:t>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Milwaukee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Milwaukee-Waukesha-West Allis, 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PM</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13953653"/>
                  </a:ext>
                </a:extLst>
              </a:tr>
              <a:tr h="213143">
                <a:tc>
                  <a:txBody>
                    <a:bodyPr/>
                    <a:lstStyle/>
                    <a:p>
                      <a:pPr algn="l" fontAlgn="b"/>
                      <a:r>
                        <a:rPr lang="en-US" sz="1100" b="0" i="0" u="none" strike="noStrike" dirty="0">
                          <a:solidFill>
                            <a:srgbClr val="000000"/>
                          </a:solidFill>
                          <a:effectLst/>
                          <a:latin typeface="Calibri" panose="020F0502020204030204" pitchFamily="34" charset="0"/>
                        </a:rPr>
                        <a:t>MN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Hennepin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Minneapolis-St. Paul-Bloomington, MN-WI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Both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002822487"/>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DuPage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Most 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943264917"/>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Macomb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864030950"/>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Montgomery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Dayton,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6</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extLst>
                  <a:ext uri="{0D108BD9-81ED-4DB2-BD59-A6C34878D82A}">
                    <a16:rowId xmlns:a16="http://schemas.microsoft.com/office/drawing/2014/main" val="2561265410"/>
                  </a:ext>
                </a:extLst>
              </a:tr>
              <a:tr h="213143">
                <a:tc>
                  <a:txBody>
                    <a:bodyPr/>
                    <a:lstStyle/>
                    <a:p>
                      <a:pPr algn="l" fontAlgn="b"/>
                      <a:r>
                        <a:rPr lang="en-US" sz="1100" b="0" i="0" u="none" strike="noStrike" dirty="0">
                          <a:solidFill>
                            <a:srgbClr val="000000"/>
                          </a:solidFill>
                          <a:effectLst/>
                          <a:latin typeface="Calibri" panose="020F0502020204030204" pitchFamily="34" charset="0"/>
                        </a:rPr>
                        <a:t>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Lake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2357281339"/>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Summit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Akron,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3810755409"/>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Lake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96</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1204782489"/>
                  </a:ext>
                </a:extLst>
              </a:tr>
            </a:tbl>
          </a:graphicData>
        </a:graphic>
      </p:graphicFrame>
    </p:spTree>
    <p:extLst>
      <p:ext uri="{BB962C8B-B14F-4D97-AF65-F5344CB8AC3E}">
        <p14:creationId xmlns:p14="http://schemas.microsoft.com/office/powerpoint/2010/main" val="3980521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AFE6-6C3B-4A83-A087-28D50CEF4DAC}"/>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Detroit CBSA</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3FA25A3-EC78-46F0-87D2-40AE1AD85FFE}"/>
              </a:ext>
            </a:extLst>
          </p:cNvPr>
          <p:cNvPicPr>
            <a:picLocks noChangeAspect="1"/>
          </p:cNvPicPr>
          <p:nvPr/>
        </p:nvPicPr>
        <p:blipFill>
          <a:blip r:embed="rId3"/>
          <a:stretch>
            <a:fillRect/>
          </a:stretch>
        </p:blipFill>
        <p:spPr>
          <a:xfrm>
            <a:off x="0" y="775864"/>
            <a:ext cx="9144000" cy="5372374"/>
          </a:xfrm>
          <a:prstGeom prst="rect">
            <a:avLst/>
          </a:prstGeom>
        </p:spPr>
      </p:pic>
      <p:sp>
        <p:nvSpPr>
          <p:cNvPr id="6" name="Rectangle 5">
            <a:extLst>
              <a:ext uri="{FF2B5EF4-FFF2-40B4-BE49-F238E27FC236}">
                <a16:creationId xmlns:a16="http://schemas.microsoft.com/office/drawing/2014/main" id="{9681354F-CE0B-439A-937B-97221B0CA99F}"/>
              </a:ext>
            </a:extLst>
          </p:cNvPr>
          <p:cNvSpPr/>
          <p:nvPr/>
        </p:nvSpPr>
        <p:spPr>
          <a:xfrm>
            <a:off x="5486400" y="3429000"/>
            <a:ext cx="3492347" cy="2554545"/>
          </a:xfrm>
          <a:prstGeom prst="rect">
            <a:avLst/>
          </a:prstGeom>
          <a:solidFill>
            <a:schemeClr val="bg1"/>
          </a:solidFill>
          <a:ln>
            <a:solidFill>
              <a:schemeClr val="accent1"/>
            </a:solidFill>
          </a:ln>
        </p:spPr>
        <p:txBody>
          <a:bodyPr wrap="square">
            <a:spAutoFit/>
          </a:bodyPr>
          <a:lstStyle/>
          <a:p>
            <a:pPr algn="ctr"/>
            <a:r>
              <a:rPr lang="en-US" sz="1600" dirty="0">
                <a:latin typeface="Arial" panose="020B0604020202020204" pitchFamily="34" charset="0"/>
                <a:cs typeface="Arial" panose="020B0604020202020204" pitchFamily="34" charset="0"/>
              </a:rPr>
              <a:t>NEXUS can be used to explore CBSAs with multi-pollutant concerns. This information was generated in Data Viewer for the Detroit CBSA. Two counties (Wayne &amp; Genessee) are outlined in green, showing that they are “disadvantaged or under”. Let’s explore where the major sources are located in the CBSA…</a:t>
            </a:r>
          </a:p>
        </p:txBody>
      </p:sp>
      <p:sp>
        <p:nvSpPr>
          <p:cNvPr id="7" name="Slide Number Placeholder 1">
            <a:extLst>
              <a:ext uri="{FF2B5EF4-FFF2-40B4-BE49-F238E27FC236}">
                <a16:creationId xmlns:a16="http://schemas.microsoft.com/office/drawing/2014/main" id="{B7759EB5-E413-4635-AFD8-D61C18C9048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57684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9642CC-6F75-4AB6-876A-DEE192DA34BB}"/>
              </a:ext>
            </a:extLst>
          </p:cNvPr>
          <p:cNvPicPr>
            <a:picLocks noChangeAspect="1"/>
          </p:cNvPicPr>
          <p:nvPr/>
        </p:nvPicPr>
        <p:blipFill rotWithShape="1">
          <a:blip r:embed="rId2"/>
          <a:srcRect r="52289" b="12571"/>
          <a:stretch/>
        </p:blipFill>
        <p:spPr>
          <a:xfrm>
            <a:off x="0" y="772441"/>
            <a:ext cx="4362680" cy="4496948"/>
          </a:xfrm>
          <a:prstGeom prst="rect">
            <a:avLst/>
          </a:prstGeom>
        </p:spPr>
      </p:pic>
      <p:sp>
        <p:nvSpPr>
          <p:cNvPr id="8" name="TextBox 7">
            <a:extLst>
              <a:ext uri="{FF2B5EF4-FFF2-40B4-BE49-F238E27FC236}">
                <a16:creationId xmlns:a16="http://schemas.microsoft.com/office/drawing/2014/main" id="{236B85E4-9E9B-4AD9-B6D2-7F44A0763ADB}"/>
              </a:ext>
            </a:extLst>
          </p:cNvPr>
          <p:cNvSpPr txBox="1"/>
          <p:nvPr/>
        </p:nvSpPr>
        <p:spPr>
          <a:xfrm>
            <a:off x="4411198" y="2893012"/>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NOx Emission Sources</a:t>
            </a:r>
          </a:p>
        </p:txBody>
      </p:sp>
      <p:pic>
        <p:nvPicPr>
          <p:cNvPr id="14" name="Picture 13">
            <a:extLst>
              <a:ext uri="{FF2B5EF4-FFF2-40B4-BE49-F238E27FC236}">
                <a16:creationId xmlns:a16="http://schemas.microsoft.com/office/drawing/2014/main" id="{85DC8CD6-6A18-46DD-A37C-9C09224E9E86}"/>
              </a:ext>
            </a:extLst>
          </p:cNvPr>
          <p:cNvPicPr>
            <a:picLocks noChangeAspect="1"/>
          </p:cNvPicPr>
          <p:nvPr/>
        </p:nvPicPr>
        <p:blipFill>
          <a:blip r:embed="rId3"/>
          <a:stretch>
            <a:fillRect/>
          </a:stretch>
        </p:blipFill>
        <p:spPr>
          <a:xfrm>
            <a:off x="5616232" y="3253098"/>
            <a:ext cx="2083298" cy="2145106"/>
          </a:xfrm>
          <a:prstGeom prst="rect">
            <a:avLst/>
          </a:prstGeom>
        </p:spPr>
      </p:pic>
      <p:pic>
        <p:nvPicPr>
          <p:cNvPr id="16" name="Picture 15">
            <a:extLst>
              <a:ext uri="{FF2B5EF4-FFF2-40B4-BE49-F238E27FC236}">
                <a16:creationId xmlns:a16="http://schemas.microsoft.com/office/drawing/2014/main" id="{881DD37A-55AE-45B9-8329-6B02043D5EB5}"/>
              </a:ext>
            </a:extLst>
          </p:cNvPr>
          <p:cNvPicPr>
            <a:picLocks noChangeAspect="1"/>
          </p:cNvPicPr>
          <p:nvPr/>
        </p:nvPicPr>
        <p:blipFill>
          <a:blip r:embed="rId4"/>
          <a:stretch>
            <a:fillRect/>
          </a:stretch>
        </p:blipFill>
        <p:spPr>
          <a:xfrm>
            <a:off x="6861574" y="839923"/>
            <a:ext cx="2039574" cy="2060710"/>
          </a:xfrm>
          <a:prstGeom prst="rect">
            <a:avLst/>
          </a:prstGeom>
        </p:spPr>
      </p:pic>
      <p:pic>
        <p:nvPicPr>
          <p:cNvPr id="17" name="Picture 16">
            <a:extLst>
              <a:ext uri="{FF2B5EF4-FFF2-40B4-BE49-F238E27FC236}">
                <a16:creationId xmlns:a16="http://schemas.microsoft.com/office/drawing/2014/main" id="{6F2436BC-BAD6-4BDC-A771-C5869FFC01BB}"/>
              </a:ext>
            </a:extLst>
          </p:cNvPr>
          <p:cNvPicPr>
            <a:picLocks noChangeAspect="1"/>
          </p:cNvPicPr>
          <p:nvPr/>
        </p:nvPicPr>
        <p:blipFill>
          <a:blip r:embed="rId5"/>
          <a:stretch>
            <a:fillRect/>
          </a:stretch>
        </p:blipFill>
        <p:spPr>
          <a:xfrm>
            <a:off x="4465843" y="834946"/>
            <a:ext cx="2050759" cy="2071974"/>
          </a:xfrm>
          <a:prstGeom prst="rect">
            <a:avLst/>
          </a:prstGeom>
        </p:spPr>
      </p:pic>
      <p:sp>
        <p:nvSpPr>
          <p:cNvPr id="18" name="Rectangle 17">
            <a:extLst>
              <a:ext uri="{FF2B5EF4-FFF2-40B4-BE49-F238E27FC236}">
                <a16:creationId xmlns:a16="http://schemas.microsoft.com/office/drawing/2014/main" id="{E6140F13-5025-4979-9656-EF7D755B02A0}"/>
              </a:ext>
            </a:extLst>
          </p:cNvPr>
          <p:cNvSpPr/>
          <p:nvPr/>
        </p:nvSpPr>
        <p:spPr bwMode="auto">
          <a:xfrm>
            <a:off x="103163" y="2697357"/>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9" name="Rectangle 18">
            <a:extLst>
              <a:ext uri="{FF2B5EF4-FFF2-40B4-BE49-F238E27FC236}">
                <a16:creationId xmlns:a16="http://schemas.microsoft.com/office/drawing/2014/main" id="{A7C4F88B-8E2C-4612-8F36-4C1FD3EC7C55}"/>
              </a:ext>
            </a:extLst>
          </p:cNvPr>
          <p:cNvSpPr/>
          <p:nvPr/>
        </p:nvSpPr>
        <p:spPr bwMode="auto">
          <a:xfrm>
            <a:off x="103162" y="3059604"/>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5F06F8BC-E8AA-43C0-90CC-0C5DACC33677}"/>
              </a:ext>
            </a:extLst>
          </p:cNvPr>
          <p:cNvSpPr/>
          <p:nvPr/>
        </p:nvSpPr>
        <p:spPr bwMode="auto">
          <a:xfrm>
            <a:off x="103162" y="3788182"/>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1" name="Rectangle 20">
            <a:extLst>
              <a:ext uri="{FF2B5EF4-FFF2-40B4-BE49-F238E27FC236}">
                <a16:creationId xmlns:a16="http://schemas.microsoft.com/office/drawing/2014/main" id="{7B75E515-84A9-4F9F-BFBF-6436E9C6BCB1}"/>
              </a:ext>
            </a:extLst>
          </p:cNvPr>
          <p:cNvSpPr/>
          <p:nvPr/>
        </p:nvSpPr>
        <p:spPr bwMode="auto">
          <a:xfrm>
            <a:off x="103162" y="4517859"/>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2" name="Rectangle 21">
            <a:extLst>
              <a:ext uri="{FF2B5EF4-FFF2-40B4-BE49-F238E27FC236}">
                <a16:creationId xmlns:a16="http://schemas.microsoft.com/office/drawing/2014/main" id="{A45322AD-3616-4286-87D7-B66535DC53B8}"/>
              </a:ext>
            </a:extLst>
          </p:cNvPr>
          <p:cNvSpPr/>
          <p:nvPr/>
        </p:nvSpPr>
        <p:spPr bwMode="auto">
          <a:xfrm>
            <a:off x="103162" y="4886674"/>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3" name="Rectangle 22">
            <a:extLst>
              <a:ext uri="{FF2B5EF4-FFF2-40B4-BE49-F238E27FC236}">
                <a16:creationId xmlns:a16="http://schemas.microsoft.com/office/drawing/2014/main" id="{DCC2C852-7008-4003-A8F6-2E9F32C5EEF7}"/>
              </a:ext>
            </a:extLst>
          </p:cNvPr>
          <p:cNvSpPr/>
          <p:nvPr/>
        </p:nvSpPr>
        <p:spPr bwMode="auto">
          <a:xfrm>
            <a:off x="1540737" y="2699319"/>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4" name="Rectangle 23">
            <a:extLst>
              <a:ext uri="{FF2B5EF4-FFF2-40B4-BE49-F238E27FC236}">
                <a16:creationId xmlns:a16="http://schemas.microsoft.com/office/drawing/2014/main" id="{DE0740FB-0FD9-4310-833E-7B0CA015EA6D}"/>
              </a:ext>
            </a:extLst>
          </p:cNvPr>
          <p:cNvSpPr/>
          <p:nvPr/>
        </p:nvSpPr>
        <p:spPr bwMode="auto">
          <a:xfrm>
            <a:off x="1540737" y="3061579"/>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5" name="Rectangle 24">
            <a:extLst>
              <a:ext uri="{FF2B5EF4-FFF2-40B4-BE49-F238E27FC236}">
                <a16:creationId xmlns:a16="http://schemas.microsoft.com/office/drawing/2014/main" id="{9FCACC68-1DCC-41A7-BFFB-67D5B40984C3}"/>
              </a:ext>
            </a:extLst>
          </p:cNvPr>
          <p:cNvSpPr/>
          <p:nvPr/>
        </p:nvSpPr>
        <p:spPr bwMode="auto">
          <a:xfrm>
            <a:off x="1536569" y="3788182"/>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6" name="Rectangle 25">
            <a:extLst>
              <a:ext uri="{FF2B5EF4-FFF2-40B4-BE49-F238E27FC236}">
                <a16:creationId xmlns:a16="http://schemas.microsoft.com/office/drawing/2014/main" id="{332C1D27-5995-4426-9138-242A94175E9E}"/>
              </a:ext>
            </a:extLst>
          </p:cNvPr>
          <p:cNvSpPr/>
          <p:nvPr/>
        </p:nvSpPr>
        <p:spPr bwMode="auto">
          <a:xfrm>
            <a:off x="1536569" y="4156106"/>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7" name="Rectangle 26">
            <a:extLst>
              <a:ext uri="{FF2B5EF4-FFF2-40B4-BE49-F238E27FC236}">
                <a16:creationId xmlns:a16="http://schemas.microsoft.com/office/drawing/2014/main" id="{7BF432F2-74BF-41C8-B3F2-4A32B6697C20}"/>
              </a:ext>
            </a:extLst>
          </p:cNvPr>
          <p:cNvSpPr/>
          <p:nvPr/>
        </p:nvSpPr>
        <p:spPr bwMode="auto">
          <a:xfrm>
            <a:off x="1536569" y="4886674"/>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8" name="Rectangle 27">
            <a:extLst>
              <a:ext uri="{FF2B5EF4-FFF2-40B4-BE49-F238E27FC236}">
                <a16:creationId xmlns:a16="http://schemas.microsoft.com/office/drawing/2014/main" id="{252C2499-0D11-4137-B437-23DC67B1C0D7}"/>
              </a:ext>
            </a:extLst>
          </p:cNvPr>
          <p:cNvSpPr/>
          <p:nvPr/>
        </p:nvSpPr>
        <p:spPr bwMode="auto">
          <a:xfrm>
            <a:off x="2973623" y="2697356"/>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9" name="Rectangle 28">
            <a:extLst>
              <a:ext uri="{FF2B5EF4-FFF2-40B4-BE49-F238E27FC236}">
                <a16:creationId xmlns:a16="http://schemas.microsoft.com/office/drawing/2014/main" id="{B2BA222A-C1A2-4923-9E97-850278271B64}"/>
              </a:ext>
            </a:extLst>
          </p:cNvPr>
          <p:cNvSpPr/>
          <p:nvPr/>
        </p:nvSpPr>
        <p:spPr bwMode="auto">
          <a:xfrm>
            <a:off x="2973623" y="3059604"/>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0" name="Rectangle 29">
            <a:extLst>
              <a:ext uri="{FF2B5EF4-FFF2-40B4-BE49-F238E27FC236}">
                <a16:creationId xmlns:a16="http://schemas.microsoft.com/office/drawing/2014/main" id="{C271CDC2-561E-48A0-A0D5-35C021A97448}"/>
              </a:ext>
            </a:extLst>
          </p:cNvPr>
          <p:cNvSpPr/>
          <p:nvPr/>
        </p:nvSpPr>
        <p:spPr bwMode="auto">
          <a:xfrm>
            <a:off x="2973623" y="3421852"/>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1" name="Rectangle 30">
            <a:extLst>
              <a:ext uri="{FF2B5EF4-FFF2-40B4-BE49-F238E27FC236}">
                <a16:creationId xmlns:a16="http://schemas.microsoft.com/office/drawing/2014/main" id="{3E8FFD16-99F6-4861-B344-D51C5405E528}"/>
              </a:ext>
            </a:extLst>
          </p:cNvPr>
          <p:cNvSpPr/>
          <p:nvPr/>
        </p:nvSpPr>
        <p:spPr bwMode="auto">
          <a:xfrm>
            <a:off x="2977869" y="3788182"/>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2" name="Rectangle 31">
            <a:extLst>
              <a:ext uri="{FF2B5EF4-FFF2-40B4-BE49-F238E27FC236}">
                <a16:creationId xmlns:a16="http://schemas.microsoft.com/office/drawing/2014/main" id="{1825DCE0-3B63-464C-A6CE-B23960CDB494}"/>
              </a:ext>
            </a:extLst>
          </p:cNvPr>
          <p:cNvSpPr/>
          <p:nvPr/>
        </p:nvSpPr>
        <p:spPr bwMode="auto">
          <a:xfrm>
            <a:off x="2973623" y="4517858"/>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3" name="Rectangle 32">
            <a:extLst>
              <a:ext uri="{FF2B5EF4-FFF2-40B4-BE49-F238E27FC236}">
                <a16:creationId xmlns:a16="http://schemas.microsoft.com/office/drawing/2014/main" id="{34BC7370-6A9A-44F7-BA93-E9C08B60B01C}"/>
              </a:ext>
            </a:extLst>
          </p:cNvPr>
          <p:cNvSpPr/>
          <p:nvPr/>
        </p:nvSpPr>
        <p:spPr bwMode="auto">
          <a:xfrm>
            <a:off x="2977869" y="4886442"/>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56" name="Title 1">
            <a:extLst>
              <a:ext uri="{FF2B5EF4-FFF2-40B4-BE49-F238E27FC236}">
                <a16:creationId xmlns:a16="http://schemas.microsoft.com/office/drawing/2014/main" id="{FEB8E6ED-AE37-4FB3-85A3-7745282EACB3}"/>
              </a:ext>
            </a:extLst>
          </p:cNvPr>
          <p:cNvSpPr>
            <a:spLocks noGrp="1"/>
          </p:cNvSpPr>
          <p:nvPr>
            <p:ph type="title"/>
          </p:nvPr>
        </p:nvSpPr>
        <p:spPr>
          <a:xfrm>
            <a:off x="-1" y="71438"/>
            <a:ext cx="9092929" cy="668337"/>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Emissions Sources in Detroit CBSA</a:t>
            </a:r>
            <a:endParaRPr lang="en-US" sz="2800" dirty="0">
              <a:latin typeface="Arial" panose="020B0604020202020204" pitchFamily="34" charset="0"/>
              <a:cs typeface="Arial" panose="020B0604020202020204" pitchFamily="34" charset="0"/>
            </a:endParaRPr>
          </a:p>
        </p:txBody>
      </p:sp>
      <p:pic>
        <p:nvPicPr>
          <p:cNvPr id="57" name="Picture 56">
            <a:extLst>
              <a:ext uri="{FF2B5EF4-FFF2-40B4-BE49-F238E27FC236}">
                <a16:creationId xmlns:a16="http://schemas.microsoft.com/office/drawing/2014/main" id="{01CD637A-C903-4836-B2C7-E2CAAD4E5829}"/>
              </a:ext>
            </a:extLst>
          </p:cNvPr>
          <p:cNvPicPr>
            <a:picLocks noChangeAspect="1"/>
          </p:cNvPicPr>
          <p:nvPr/>
        </p:nvPicPr>
        <p:blipFill>
          <a:blip r:embed="rId6"/>
          <a:stretch>
            <a:fillRect/>
          </a:stretch>
        </p:blipFill>
        <p:spPr>
          <a:xfrm>
            <a:off x="7867385" y="3712516"/>
            <a:ext cx="1112497" cy="956839"/>
          </a:xfrm>
          <a:prstGeom prst="rect">
            <a:avLst/>
          </a:prstGeom>
        </p:spPr>
      </p:pic>
      <p:sp>
        <p:nvSpPr>
          <p:cNvPr id="59" name="TextBox 58">
            <a:extLst>
              <a:ext uri="{FF2B5EF4-FFF2-40B4-BE49-F238E27FC236}">
                <a16:creationId xmlns:a16="http://schemas.microsoft.com/office/drawing/2014/main" id="{EF2C6F85-5EFC-4E9F-9B13-851BC14FE8DE}"/>
              </a:ext>
            </a:extLst>
          </p:cNvPr>
          <p:cNvSpPr txBox="1"/>
          <p:nvPr/>
        </p:nvSpPr>
        <p:spPr>
          <a:xfrm>
            <a:off x="1203590" y="2744887"/>
            <a:ext cx="315719" cy="276999"/>
          </a:xfrm>
          <a:prstGeom prst="rect">
            <a:avLst/>
          </a:prstGeom>
          <a:noFill/>
        </p:spPr>
        <p:txBody>
          <a:bodyPr wrap="square" rtlCol="0">
            <a:spAutoFit/>
          </a:bodyPr>
          <a:lstStyle/>
          <a:p>
            <a:r>
              <a:rPr lang="en-US" sz="1200" dirty="0"/>
              <a:t>W</a:t>
            </a:r>
          </a:p>
        </p:txBody>
      </p:sp>
      <p:sp>
        <p:nvSpPr>
          <p:cNvPr id="60" name="TextBox 59">
            <a:extLst>
              <a:ext uri="{FF2B5EF4-FFF2-40B4-BE49-F238E27FC236}">
                <a16:creationId xmlns:a16="http://schemas.microsoft.com/office/drawing/2014/main" id="{5AB0CB77-CAD1-48FA-BF21-657C6E5527AD}"/>
              </a:ext>
            </a:extLst>
          </p:cNvPr>
          <p:cNvSpPr txBox="1"/>
          <p:nvPr/>
        </p:nvSpPr>
        <p:spPr>
          <a:xfrm>
            <a:off x="1208018" y="3114599"/>
            <a:ext cx="315719" cy="276999"/>
          </a:xfrm>
          <a:prstGeom prst="rect">
            <a:avLst/>
          </a:prstGeom>
          <a:noFill/>
        </p:spPr>
        <p:txBody>
          <a:bodyPr wrap="square" rtlCol="0">
            <a:spAutoFit/>
          </a:bodyPr>
          <a:lstStyle/>
          <a:p>
            <a:r>
              <a:rPr lang="en-US" sz="1200" dirty="0"/>
              <a:t>W</a:t>
            </a:r>
          </a:p>
        </p:txBody>
      </p:sp>
      <p:sp>
        <p:nvSpPr>
          <p:cNvPr id="61" name="TextBox 60">
            <a:extLst>
              <a:ext uri="{FF2B5EF4-FFF2-40B4-BE49-F238E27FC236}">
                <a16:creationId xmlns:a16="http://schemas.microsoft.com/office/drawing/2014/main" id="{2D930FD9-58D9-4482-9B1E-5F3DE125B2D4}"/>
              </a:ext>
            </a:extLst>
          </p:cNvPr>
          <p:cNvSpPr txBox="1"/>
          <p:nvPr/>
        </p:nvSpPr>
        <p:spPr>
          <a:xfrm>
            <a:off x="1209244" y="3826567"/>
            <a:ext cx="315719" cy="276999"/>
          </a:xfrm>
          <a:prstGeom prst="rect">
            <a:avLst/>
          </a:prstGeom>
          <a:noFill/>
        </p:spPr>
        <p:txBody>
          <a:bodyPr wrap="square" rtlCol="0">
            <a:spAutoFit/>
          </a:bodyPr>
          <a:lstStyle/>
          <a:p>
            <a:r>
              <a:rPr lang="en-US" sz="1200" dirty="0"/>
              <a:t>W</a:t>
            </a:r>
          </a:p>
        </p:txBody>
      </p:sp>
      <p:sp>
        <p:nvSpPr>
          <p:cNvPr id="62" name="TextBox 61">
            <a:extLst>
              <a:ext uri="{FF2B5EF4-FFF2-40B4-BE49-F238E27FC236}">
                <a16:creationId xmlns:a16="http://schemas.microsoft.com/office/drawing/2014/main" id="{5759B691-80A6-457E-ADF3-AB96CD740AD1}"/>
              </a:ext>
            </a:extLst>
          </p:cNvPr>
          <p:cNvSpPr txBox="1"/>
          <p:nvPr/>
        </p:nvSpPr>
        <p:spPr>
          <a:xfrm>
            <a:off x="1218043" y="4560371"/>
            <a:ext cx="315719" cy="276999"/>
          </a:xfrm>
          <a:prstGeom prst="rect">
            <a:avLst/>
          </a:prstGeom>
          <a:noFill/>
        </p:spPr>
        <p:txBody>
          <a:bodyPr wrap="square" rtlCol="0">
            <a:spAutoFit/>
          </a:bodyPr>
          <a:lstStyle/>
          <a:p>
            <a:r>
              <a:rPr lang="en-US" sz="1200" dirty="0"/>
              <a:t>W</a:t>
            </a:r>
          </a:p>
        </p:txBody>
      </p:sp>
      <p:sp>
        <p:nvSpPr>
          <p:cNvPr id="63" name="TextBox 62">
            <a:extLst>
              <a:ext uri="{FF2B5EF4-FFF2-40B4-BE49-F238E27FC236}">
                <a16:creationId xmlns:a16="http://schemas.microsoft.com/office/drawing/2014/main" id="{3A1796DB-9A8C-4504-A4F8-75B9F9BAEAD5}"/>
              </a:ext>
            </a:extLst>
          </p:cNvPr>
          <p:cNvSpPr txBox="1"/>
          <p:nvPr/>
        </p:nvSpPr>
        <p:spPr>
          <a:xfrm>
            <a:off x="1225018" y="4940418"/>
            <a:ext cx="315719" cy="276999"/>
          </a:xfrm>
          <a:prstGeom prst="rect">
            <a:avLst/>
          </a:prstGeom>
          <a:noFill/>
        </p:spPr>
        <p:txBody>
          <a:bodyPr wrap="square" rtlCol="0">
            <a:spAutoFit/>
          </a:bodyPr>
          <a:lstStyle/>
          <a:p>
            <a:r>
              <a:rPr lang="en-US" sz="1200" dirty="0"/>
              <a:t>W</a:t>
            </a:r>
          </a:p>
        </p:txBody>
      </p:sp>
      <p:sp>
        <p:nvSpPr>
          <p:cNvPr id="64" name="TextBox 63">
            <a:extLst>
              <a:ext uri="{FF2B5EF4-FFF2-40B4-BE49-F238E27FC236}">
                <a16:creationId xmlns:a16="http://schemas.microsoft.com/office/drawing/2014/main" id="{60A82677-A0E3-4DCF-9840-835A94435503}"/>
              </a:ext>
            </a:extLst>
          </p:cNvPr>
          <p:cNvSpPr txBox="1"/>
          <p:nvPr/>
        </p:nvSpPr>
        <p:spPr>
          <a:xfrm>
            <a:off x="2647190" y="2734393"/>
            <a:ext cx="315719" cy="276999"/>
          </a:xfrm>
          <a:prstGeom prst="rect">
            <a:avLst/>
          </a:prstGeom>
          <a:noFill/>
        </p:spPr>
        <p:txBody>
          <a:bodyPr wrap="square" rtlCol="0">
            <a:spAutoFit/>
          </a:bodyPr>
          <a:lstStyle/>
          <a:p>
            <a:r>
              <a:rPr lang="en-US" sz="1200" dirty="0"/>
              <a:t>W</a:t>
            </a:r>
          </a:p>
        </p:txBody>
      </p:sp>
      <p:sp>
        <p:nvSpPr>
          <p:cNvPr id="65" name="TextBox 64">
            <a:extLst>
              <a:ext uri="{FF2B5EF4-FFF2-40B4-BE49-F238E27FC236}">
                <a16:creationId xmlns:a16="http://schemas.microsoft.com/office/drawing/2014/main" id="{6ACFF3CB-5D39-4406-B1BA-1032E37C42AA}"/>
              </a:ext>
            </a:extLst>
          </p:cNvPr>
          <p:cNvSpPr txBox="1"/>
          <p:nvPr/>
        </p:nvSpPr>
        <p:spPr>
          <a:xfrm>
            <a:off x="2636940" y="3126477"/>
            <a:ext cx="315719" cy="276999"/>
          </a:xfrm>
          <a:prstGeom prst="rect">
            <a:avLst/>
          </a:prstGeom>
          <a:noFill/>
        </p:spPr>
        <p:txBody>
          <a:bodyPr wrap="square" rtlCol="0">
            <a:spAutoFit/>
          </a:bodyPr>
          <a:lstStyle/>
          <a:p>
            <a:r>
              <a:rPr lang="en-US" sz="1200" dirty="0"/>
              <a:t>W</a:t>
            </a:r>
          </a:p>
        </p:txBody>
      </p:sp>
      <p:sp>
        <p:nvSpPr>
          <p:cNvPr id="66" name="TextBox 65">
            <a:extLst>
              <a:ext uri="{FF2B5EF4-FFF2-40B4-BE49-F238E27FC236}">
                <a16:creationId xmlns:a16="http://schemas.microsoft.com/office/drawing/2014/main" id="{41DBA30A-4614-4129-A5F9-404C1D1ED910}"/>
              </a:ext>
            </a:extLst>
          </p:cNvPr>
          <p:cNvSpPr txBox="1"/>
          <p:nvPr/>
        </p:nvSpPr>
        <p:spPr>
          <a:xfrm>
            <a:off x="2662968" y="3838226"/>
            <a:ext cx="315719" cy="276999"/>
          </a:xfrm>
          <a:prstGeom prst="rect">
            <a:avLst/>
          </a:prstGeom>
          <a:noFill/>
        </p:spPr>
        <p:txBody>
          <a:bodyPr wrap="square" rtlCol="0">
            <a:spAutoFit/>
          </a:bodyPr>
          <a:lstStyle/>
          <a:p>
            <a:r>
              <a:rPr lang="en-US" sz="1200" dirty="0"/>
              <a:t>W</a:t>
            </a:r>
          </a:p>
        </p:txBody>
      </p:sp>
      <p:sp>
        <p:nvSpPr>
          <p:cNvPr id="67" name="TextBox 66">
            <a:extLst>
              <a:ext uri="{FF2B5EF4-FFF2-40B4-BE49-F238E27FC236}">
                <a16:creationId xmlns:a16="http://schemas.microsoft.com/office/drawing/2014/main" id="{B4AA981B-7A3C-40B5-8AB1-4CE6519E6EEF}"/>
              </a:ext>
            </a:extLst>
          </p:cNvPr>
          <p:cNvSpPr txBox="1"/>
          <p:nvPr/>
        </p:nvSpPr>
        <p:spPr>
          <a:xfrm>
            <a:off x="2655800" y="4195949"/>
            <a:ext cx="315719" cy="276999"/>
          </a:xfrm>
          <a:prstGeom prst="rect">
            <a:avLst/>
          </a:prstGeom>
          <a:noFill/>
        </p:spPr>
        <p:txBody>
          <a:bodyPr wrap="square" rtlCol="0">
            <a:spAutoFit/>
          </a:bodyPr>
          <a:lstStyle/>
          <a:p>
            <a:r>
              <a:rPr lang="en-US" sz="1200" dirty="0"/>
              <a:t>W</a:t>
            </a:r>
          </a:p>
        </p:txBody>
      </p:sp>
      <p:sp>
        <p:nvSpPr>
          <p:cNvPr id="68" name="TextBox 67">
            <a:extLst>
              <a:ext uri="{FF2B5EF4-FFF2-40B4-BE49-F238E27FC236}">
                <a16:creationId xmlns:a16="http://schemas.microsoft.com/office/drawing/2014/main" id="{107D0A01-12A9-4DC0-BC78-4615AE161454}"/>
              </a:ext>
            </a:extLst>
          </p:cNvPr>
          <p:cNvSpPr txBox="1"/>
          <p:nvPr/>
        </p:nvSpPr>
        <p:spPr>
          <a:xfrm>
            <a:off x="2662150" y="4921272"/>
            <a:ext cx="315719" cy="276999"/>
          </a:xfrm>
          <a:prstGeom prst="rect">
            <a:avLst/>
          </a:prstGeom>
          <a:noFill/>
        </p:spPr>
        <p:txBody>
          <a:bodyPr wrap="square" rtlCol="0">
            <a:spAutoFit/>
          </a:bodyPr>
          <a:lstStyle/>
          <a:p>
            <a:r>
              <a:rPr lang="en-US" sz="1200" dirty="0"/>
              <a:t>W</a:t>
            </a:r>
          </a:p>
        </p:txBody>
      </p:sp>
      <p:sp>
        <p:nvSpPr>
          <p:cNvPr id="69" name="TextBox 68">
            <a:extLst>
              <a:ext uri="{FF2B5EF4-FFF2-40B4-BE49-F238E27FC236}">
                <a16:creationId xmlns:a16="http://schemas.microsoft.com/office/drawing/2014/main" id="{69005D4D-A3BA-449E-BE73-C5503FE07EF5}"/>
              </a:ext>
            </a:extLst>
          </p:cNvPr>
          <p:cNvSpPr txBox="1"/>
          <p:nvPr/>
        </p:nvSpPr>
        <p:spPr>
          <a:xfrm>
            <a:off x="4041400" y="2730942"/>
            <a:ext cx="315719" cy="276999"/>
          </a:xfrm>
          <a:prstGeom prst="rect">
            <a:avLst/>
          </a:prstGeom>
          <a:noFill/>
        </p:spPr>
        <p:txBody>
          <a:bodyPr wrap="square" rtlCol="0">
            <a:spAutoFit/>
          </a:bodyPr>
          <a:lstStyle/>
          <a:p>
            <a:r>
              <a:rPr lang="en-US" sz="1200" dirty="0"/>
              <a:t>W</a:t>
            </a:r>
          </a:p>
        </p:txBody>
      </p:sp>
      <p:sp>
        <p:nvSpPr>
          <p:cNvPr id="70" name="TextBox 69">
            <a:extLst>
              <a:ext uri="{FF2B5EF4-FFF2-40B4-BE49-F238E27FC236}">
                <a16:creationId xmlns:a16="http://schemas.microsoft.com/office/drawing/2014/main" id="{FE178B5F-91B9-4CBD-941F-6D461CE26492}"/>
              </a:ext>
            </a:extLst>
          </p:cNvPr>
          <p:cNvSpPr txBox="1"/>
          <p:nvPr/>
        </p:nvSpPr>
        <p:spPr>
          <a:xfrm>
            <a:off x="4045522" y="3123263"/>
            <a:ext cx="315719" cy="276999"/>
          </a:xfrm>
          <a:prstGeom prst="rect">
            <a:avLst/>
          </a:prstGeom>
          <a:noFill/>
        </p:spPr>
        <p:txBody>
          <a:bodyPr wrap="square" rtlCol="0">
            <a:spAutoFit/>
          </a:bodyPr>
          <a:lstStyle/>
          <a:p>
            <a:r>
              <a:rPr lang="en-US" sz="1200" dirty="0"/>
              <a:t>W</a:t>
            </a:r>
          </a:p>
        </p:txBody>
      </p:sp>
      <p:sp>
        <p:nvSpPr>
          <p:cNvPr id="71" name="TextBox 70">
            <a:extLst>
              <a:ext uri="{FF2B5EF4-FFF2-40B4-BE49-F238E27FC236}">
                <a16:creationId xmlns:a16="http://schemas.microsoft.com/office/drawing/2014/main" id="{6E751825-8FE2-4096-82B7-68B07D67C9E4}"/>
              </a:ext>
            </a:extLst>
          </p:cNvPr>
          <p:cNvSpPr txBox="1"/>
          <p:nvPr/>
        </p:nvSpPr>
        <p:spPr>
          <a:xfrm>
            <a:off x="4061881" y="3504838"/>
            <a:ext cx="315719" cy="276999"/>
          </a:xfrm>
          <a:prstGeom prst="rect">
            <a:avLst/>
          </a:prstGeom>
          <a:noFill/>
        </p:spPr>
        <p:txBody>
          <a:bodyPr wrap="square" rtlCol="0">
            <a:spAutoFit/>
          </a:bodyPr>
          <a:lstStyle/>
          <a:p>
            <a:r>
              <a:rPr lang="en-US" sz="1200" dirty="0"/>
              <a:t>W</a:t>
            </a:r>
          </a:p>
        </p:txBody>
      </p:sp>
      <p:sp>
        <p:nvSpPr>
          <p:cNvPr id="72" name="TextBox 71">
            <a:extLst>
              <a:ext uri="{FF2B5EF4-FFF2-40B4-BE49-F238E27FC236}">
                <a16:creationId xmlns:a16="http://schemas.microsoft.com/office/drawing/2014/main" id="{E880E2EB-0C53-483B-89D8-B758E060F791}"/>
              </a:ext>
            </a:extLst>
          </p:cNvPr>
          <p:cNvSpPr txBox="1"/>
          <p:nvPr/>
        </p:nvSpPr>
        <p:spPr>
          <a:xfrm>
            <a:off x="4056080" y="3827771"/>
            <a:ext cx="315719" cy="276999"/>
          </a:xfrm>
          <a:prstGeom prst="rect">
            <a:avLst/>
          </a:prstGeom>
          <a:noFill/>
        </p:spPr>
        <p:txBody>
          <a:bodyPr wrap="square" rtlCol="0">
            <a:spAutoFit/>
          </a:bodyPr>
          <a:lstStyle/>
          <a:p>
            <a:r>
              <a:rPr lang="en-US" sz="1200" dirty="0"/>
              <a:t>W</a:t>
            </a:r>
          </a:p>
        </p:txBody>
      </p:sp>
      <p:sp>
        <p:nvSpPr>
          <p:cNvPr id="73" name="TextBox 72">
            <a:extLst>
              <a:ext uri="{FF2B5EF4-FFF2-40B4-BE49-F238E27FC236}">
                <a16:creationId xmlns:a16="http://schemas.microsoft.com/office/drawing/2014/main" id="{A30FF210-3757-4354-8DE4-D6703F6B0690}"/>
              </a:ext>
            </a:extLst>
          </p:cNvPr>
          <p:cNvSpPr txBox="1"/>
          <p:nvPr/>
        </p:nvSpPr>
        <p:spPr>
          <a:xfrm>
            <a:off x="4071142" y="4552859"/>
            <a:ext cx="315719" cy="276999"/>
          </a:xfrm>
          <a:prstGeom prst="rect">
            <a:avLst/>
          </a:prstGeom>
          <a:noFill/>
        </p:spPr>
        <p:txBody>
          <a:bodyPr wrap="square" rtlCol="0">
            <a:spAutoFit/>
          </a:bodyPr>
          <a:lstStyle/>
          <a:p>
            <a:r>
              <a:rPr lang="en-US" sz="1200" dirty="0"/>
              <a:t>W</a:t>
            </a:r>
          </a:p>
        </p:txBody>
      </p:sp>
      <p:sp>
        <p:nvSpPr>
          <p:cNvPr id="74" name="TextBox 73">
            <a:extLst>
              <a:ext uri="{FF2B5EF4-FFF2-40B4-BE49-F238E27FC236}">
                <a16:creationId xmlns:a16="http://schemas.microsoft.com/office/drawing/2014/main" id="{53311211-CAA1-4AAD-8389-5B5CADB44146}"/>
              </a:ext>
            </a:extLst>
          </p:cNvPr>
          <p:cNvSpPr txBox="1"/>
          <p:nvPr/>
        </p:nvSpPr>
        <p:spPr>
          <a:xfrm>
            <a:off x="4050280" y="4921272"/>
            <a:ext cx="315719" cy="276999"/>
          </a:xfrm>
          <a:prstGeom prst="rect">
            <a:avLst/>
          </a:prstGeom>
          <a:noFill/>
        </p:spPr>
        <p:txBody>
          <a:bodyPr wrap="square" rtlCol="0">
            <a:spAutoFit/>
          </a:bodyPr>
          <a:lstStyle/>
          <a:p>
            <a:r>
              <a:rPr lang="en-US" sz="1200" dirty="0"/>
              <a:t>W</a:t>
            </a:r>
          </a:p>
        </p:txBody>
      </p:sp>
      <p:sp>
        <p:nvSpPr>
          <p:cNvPr id="76" name="TextBox 75">
            <a:extLst>
              <a:ext uri="{FF2B5EF4-FFF2-40B4-BE49-F238E27FC236}">
                <a16:creationId xmlns:a16="http://schemas.microsoft.com/office/drawing/2014/main" id="{D7F9BDA5-5528-491E-9580-3B59A0CEB84C}"/>
              </a:ext>
            </a:extLst>
          </p:cNvPr>
          <p:cNvSpPr txBox="1"/>
          <p:nvPr/>
        </p:nvSpPr>
        <p:spPr>
          <a:xfrm>
            <a:off x="1218714" y="2007295"/>
            <a:ext cx="438811" cy="276999"/>
          </a:xfrm>
          <a:prstGeom prst="rect">
            <a:avLst/>
          </a:prstGeom>
          <a:noFill/>
        </p:spPr>
        <p:txBody>
          <a:bodyPr wrap="square" rtlCol="0">
            <a:spAutoFit/>
          </a:bodyPr>
          <a:lstStyle/>
          <a:p>
            <a:r>
              <a:rPr lang="en-US" sz="1200" dirty="0"/>
              <a:t>S</a:t>
            </a:r>
          </a:p>
        </p:txBody>
      </p:sp>
      <p:sp>
        <p:nvSpPr>
          <p:cNvPr id="77" name="TextBox 76">
            <a:extLst>
              <a:ext uri="{FF2B5EF4-FFF2-40B4-BE49-F238E27FC236}">
                <a16:creationId xmlns:a16="http://schemas.microsoft.com/office/drawing/2014/main" id="{5FDD7408-1C41-4A1B-BD13-B0A6F87C163D}"/>
              </a:ext>
            </a:extLst>
          </p:cNvPr>
          <p:cNvSpPr txBox="1"/>
          <p:nvPr/>
        </p:nvSpPr>
        <p:spPr>
          <a:xfrm>
            <a:off x="2697077" y="4557725"/>
            <a:ext cx="438811" cy="276999"/>
          </a:xfrm>
          <a:prstGeom prst="rect">
            <a:avLst/>
          </a:prstGeom>
          <a:noFill/>
        </p:spPr>
        <p:txBody>
          <a:bodyPr wrap="square" rtlCol="0">
            <a:spAutoFit/>
          </a:bodyPr>
          <a:lstStyle/>
          <a:p>
            <a:r>
              <a:rPr lang="en-US" sz="1200" dirty="0"/>
              <a:t>S</a:t>
            </a:r>
          </a:p>
        </p:txBody>
      </p:sp>
      <p:sp>
        <p:nvSpPr>
          <p:cNvPr id="78" name="TextBox 77">
            <a:extLst>
              <a:ext uri="{FF2B5EF4-FFF2-40B4-BE49-F238E27FC236}">
                <a16:creationId xmlns:a16="http://schemas.microsoft.com/office/drawing/2014/main" id="{507F2AA1-0286-4104-8BED-C9EE108918A7}"/>
              </a:ext>
            </a:extLst>
          </p:cNvPr>
          <p:cNvSpPr txBox="1"/>
          <p:nvPr/>
        </p:nvSpPr>
        <p:spPr>
          <a:xfrm>
            <a:off x="4094333" y="4140321"/>
            <a:ext cx="438811" cy="276999"/>
          </a:xfrm>
          <a:prstGeom prst="rect">
            <a:avLst/>
          </a:prstGeom>
          <a:noFill/>
        </p:spPr>
        <p:txBody>
          <a:bodyPr wrap="square" rtlCol="0">
            <a:spAutoFit/>
          </a:bodyPr>
          <a:lstStyle/>
          <a:p>
            <a:r>
              <a:rPr lang="en-US" sz="1200" dirty="0"/>
              <a:t>S</a:t>
            </a:r>
          </a:p>
        </p:txBody>
      </p:sp>
      <p:sp>
        <p:nvSpPr>
          <p:cNvPr id="81" name="TextBox 80">
            <a:extLst>
              <a:ext uri="{FF2B5EF4-FFF2-40B4-BE49-F238E27FC236}">
                <a16:creationId xmlns:a16="http://schemas.microsoft.com/office/drawing/2014/main" id="{BA14D056-9A61-4AAD-818F-A8DD47D87A0D}"/>
              </a:ext>
            </a:extLst>
          </p:cNvPr>
          <p:cNvSpPr txBox="1"/>
          <p:nvPr/>
        </p:nvSpPr>
        <p:spPr>
          <a:xfrm>
            <a:off x="1202880" y="2357855"/>
            <a:ext cx="375658" cy="276999"/>
          </a:xfrm>
          <a:prstGeom prst="rect">
            <a:avLst/>
          </a:prstGeom>
          <a:noFill/>
        </p:spPr>
        <p:txBody>
          <a:bodyPr wrap="square" rtlCol="0">
            <a:spAutoFit/>
          </a:bodyPr>
          <a:lstStyle/>
          <a:p>
            <a:r>
              <a:rPr lang="en-US" sz="1200" dirty="0"/>
              <a:t>M</a:t>
            </a:r>
          </a:p>
        </p:txBody>
      </p:sp>
      <p:sp>
        <p:nvSpPr>
          <p:cNvPr id="82" name="TextBox 81">
            <a:extLst>
              <a:ext uri="{FF2B5EF4-FFF2-40B4-BE49-F238E27FC236}">
                <a16:creationId xmlns:a16="http://schemas.microsoft.com/office/drawing/2014/main" id="{08216775-C22E-4489-B8DB-08F528D0236E}"/>
              </a:ext>
            </a:extLst>
          </p:cNvPr>
          <p:cNvSpPr txBox="1"/>
          <p:nvPr/>
        </p:nvSpPr>
        <p:spPr>
          <a:xfrm>
            <a:off x="1230671" y="3459126"/>
            <a:ext cx="375658" cy="276999"/>
          </a:xfrm>
          <a:prstGeom prst="rect">
            <a:avLst/>
          </a:prstGeom>
          <a:noFill/>
        </p:spPr>
        <p:txBody>
          <a:bodyPr wrap="square" rtlCol="0">
            <a:spAutoFit/>
          </a:bodyPr>
          <a:lstStyle/>
          <a:p>
            <a:r>
              <a:rPr lang="en-US" sz="1200" dirty="0"/>
              <a:t>M</a:t>
            </a:r>
          </a:p>
        </p:txBody>
      </p:sp>
      <p:sp>
        <p:nvSpPr>
          <p:cNvPr id="83" name="TextBox 82">
            <a:extLst>
              <a:ext uri="{FF2B5EF4-FFF2-40B4-BE49-F238E27FC236}">
                <a16:creationId xmlns:a16="http://schemas.microsoft.com/office/drawing/2014/main" id="{4EA6BDD1-9FC8-47DC-84F1-A1C4F6FEE8FE}"/>
              </a:ext>
            </a:extLst>
          </p:cNvPr>
          <p:cNvSpPr txBox="1"/>
          <p:nvPr/>
        </p:nvSpPr>
        <p:spPr>
          <a:xfrm>
            <a:off x="1209244" y="4194909"/>
            <a:ext cx="375658" cy="276999"/>
          </a:xfrm>
          <a:prstGeom prst="rect">
            <a:avLst/>
          </a:prstGeom>
          <a:noFill/>
        </p:spPr>
        <p:txBody>
          <a:bodyPr wrap="square" rtlCol="0">
            <a:spAutoFit/>
          </a:bodyPr>
          <a:lstStyle/>
          <a:p>
            <a:r>
              <a:rPr lang="en-US" sz="1200" dirty="0"/>
              <a:t>M</a:t>
            </a:r>
          </a:p>
        </p:txBody>
      </p:sp>
      <p:sp>
        <p:nvSpPr>
          <p:cNvPr id="84" name="TextBox 83">
            <a:extLst>
              <a:ext uri="{FF2B5EF4-FFF2-40B4-BE49-F238E27FC236}">
                <a16:creationId xmlns:a16="http://schemas.microsoft.com/office/drawing/2014/main" id="{2429413C-40FB-4A4A-869F-878025697F4B}"/>
              </a:ext>
            </a:extLst>
          </p:cNvPr>
          <p:cNvSpPr txBox="1"/>
          <p:nvPr/>
        </p:nvSpPr>
        <p:spPr>
          <a:xfrm>
            <a:off x="4061000" y="2010054"/>
            <a:ext cx="375658" cy="276999"/>
          </a:xfrm>
          <a:prstGeom prst="rect">
            <a:avLst/>
          </a:prstGeom>
          <a:noFill/>
        </p:spPr>
        <p:txBody>
          <a:bodyPr wrap="square" rtlCol="0">
            <a:spAutoFit/>
          </a:bodyPr>
          <a:lstStyle/>
          <a:p>
            <a:r>
              <a:rPr lang="en-US" sz="1200" dirty="0"/>
              <a:t>M</a:t>
            </a:r>
          </a:p>
        </p:txBody>
      </p:sp>
      <p:sp>
        <p:nvSpPr>
          <p:cNvPr id="85" name="TextBox 84">
            <a:extLst>
              <a:ext uri="{FF2B5EF4-FFF2-40B4-BE49-F238E27FC236}">
                <a16:creationId xmlns:a16="http://schemas.microsoft.com/office/drawing/2014/main" id="{471BA323-A19C-4BFB-B1B9-63B98BB08DE3}"/>
              </a:ext>
            </a:extLst>
          </p:cNvPr>
          <p:cNvSpPr txBox="1"/>
          <p:nvPr/>
        </p:nvSpPr>
        <p:spPr>
          <a:xfrm>
            <a:off x="4056675" y="2366131"/>
            <a:ext cx="375658" cy="276999"/>
          </a:xfrm>
          <a:prstGeom prst="rect">
            <a:avLst/>
          </a:prstGeom>
          <a:noFill/>
        </p:spPr>
        <p:txBody>
          <a:bodyPr wrap="square" rtlCol="0">
            <a:spAutoFit/>
          </a:bodyPr>
          <a:lstStyle/>
          <a:p>
            <a:r>
              <a:rPr lang="en-US" sz="1200" dirty="0"/>
              <a:t>M</a:t>
            </a:r>
          </a:p>
        </p:txBody>
      </p:sp>
      <p:sp>
        <p:nvSpPr>
          <p:cNvPr id="87" name="TextBox 86">
            <a:extLst>
              <a:ext uri="{FF2B5EF4-FFF2-40B4-BE49-F238E27FC236}">
                <a16:creationId xmlns:a16="http://schemas.microsoft.com/office/drawing/2014/main" id="{8FDA5BF2-8698-4085-9F0F-B4CC0DB04512}"/>
              </a:ext>
            </a:extLst>
          </p:cNvPr>
          <p:cNvSpPr txBox="1"/>
          <p:nvPr/>
        </p:nvSpPr>
        <p:spPr>
          <a:xfrm>
            <a:off x="2589044" y="2007896"/>
            <a:ext cx="509863" cy="276999"/>
          </a:xfrm>
          <a:prstGeom prst="rect">
            <a:avLst/>
          </a:prstGeom>
          <a:noFill/>
        </p:spPr>
        <p:txBody>
          <a:bodyPr wrap="square" rtlCol="0">
            <a:spAutoFit/>
          </a:bodyPr>
          <a:lstStyle/>
          <a:p>
            <a:r>
              <a:rPr lang="en-US" sz="1200" dirty="0"/>
              <a:t>Ma</a:t>
            </a:r>
          </a:p>
        </p:txBody>
      </p:sp>
      <p:sp>
        <p:nvSpPr>
          <p:cNvPr id="88" name="TextBox 87">
            <a:extLst>
              <a:ext uri="{FF2B5EF4-FFF2-40B4-BE49-F238E27FC236}">
                <a16:creationId xmlns:a16="http://schemas.microsoft.com/office/drawing/2014/main" id="{200EC0C1-8C88-467D-B913-31340A0780AD}"/>
              </a:ext>
            </a:extLst>
          </p:cNvPr>
          <p:cNvSpPr txBox="1"/>
          <p:nvPr/>
        </p:nvSpPr>
        <p:spPr>
          <a:xfrm>
            <a:off x="2603321" y="3463592"/>
            <a:ext cx="509863" cy="276999"/>
          </a:xfrm>
          <a:prstGeom prst="rect">
            <a:avLst/>
          </a:prstGeom>
          <a:noFill/>
        </p:spPr>
        <p:txBody>
          <a:bodyPr wrap="square" rtlCol="0">
            <a:spAutoFit/>
          </a:bodyPr>
          <a:lstStyle/>
          <a:p>
            <a:r>
              <a:rPr lang="en-US" sz="1200" dirty="0"/>
              <a:t>Ma</a:t>
            </a:r>
          </a:p>
        </p:txBody>
      </p:sp>
      <p:sp>
        <p:nvSpPr>
          <p:cNvPr id="89" name="TextBox 88">
            <a:extLst>
              <a:ext uri="{FF2B5EF4-FFF2-40B4-BE49-F238E27FC236}">
                <a16:creationId xmlns:a16="http://schemas.microsoft.com/office/drawing/2014/main" id="{698EDF79-9762-4DC9-BAA5-F7D8A132C3D0}"/>
              </a:ext>
            </a:extLst>
          </p:cNvPr>
          <p:cNvSpPr txBox="1"/>
          <p:nvPr/>
        </p:nvSpPr>
        <p:spPr>
          <a:xfrm>
            <a:off x="103163" y="5258817"/>
            <a:ext cx="4362680" cy="461665"/>
          </a:xfrm>
          <a:prstGeom prst="rect">
            <a:avLst/>
          </a:prstGeom>
          <a:noFill/>
        </p:spPr>
        <p:txBody>
          <a:bodyPr wrap="square" rtlCol="0">
            <a:spAutoFit/>
          </a:bodyPr>
          <a:lstStyle/>
          <a:p>
            <a:pPr algn="ctr"/>
            <a:r>
              <a:rPr lang="en-US" sz="1200" dirty="0"/>
              <a:t>G = Genessee Co.,   Ma= Macomb Co.,   M= Monroe Co., S = St. Clair Co.,   W = Wayne Co.</a:t>
            </a:r>
          </a:p>
        </p:txBody>
      </p:sp>
      <p:sp>
        <p:nvSpPr>
          <p:cNvPr id="90" name="TextBox 89">
            <a:extLst>
              <a:ext uri="{FF2B5EF4-FFF2-40B4-BE49-F238E27FC236}">
                <a16:creationId xmlns:a16="http://schemas.microsoft.com/office/drawing/2014/main" id="{89830C66-F085-4E69-A723-F87C98E74191}"/>
              </a:ext>
            </a:extLst>
          </p:cNvPr>
          <p:cNvSpPr txBox="1"/>
          <p:nvPr/>
        </p:nvSpPr>
        <p:spPr>
          <a:xfrm>
            <a:off x="2647190" y="2365058"/>
            <a:ext cx="282383" cy="276999"/>
          </a:xfrm>
          <a:prstGeom prst="rect">
            <a:avLst/>
          </a:prstGeom>
          <a:noFill/>
        </p:spPr>
        <p:txBody>
          <a:bodyPr wrap="square" rtlCol="0">
            <a:spAutoFit/>
          </a:bodyPr>
          <a:lstStyle/>
          <a:p>
            <a:r>
              <a:rPr lang="en-US" sz="1200" dirty="0"/>
              <a:t>G</a:t>
            </a:r>
          </a:p>
        </p:txBody>
      </p:sp>
      <p:sp>
        <p:nvSpPr>
          <p:cNvPr id="92" name="TextBox 91">
            <a:extLst>
              <a:ext uri="{FF2B5EF4-FFF2-40B4-BE49-F238E27FC236}">
                <a16:creationId xmlns:a16="http://schemas.microsoft.com/office/drawing/2014/main" id="{80AD57D2-CE12-4CDD-95A4-ED13DE643660}"/>
              </a:ext>
            </a:extLst>
          </p:cNvPr>
          <p:cNvSpPr txBox="1"/>
          <p:nvPr/>
        </p:nvSpPr>
        <p:spPr>
          <a:xfrm>
            <a:off x="5995178" y="1062366"/>
            <a:ext cx="438811" cy="276999"/>
          </a:xfrm>
          <a:prstGeom prst="rect">
            <a:avLst/>
          </a:prstGeom>
          <a:noFill/>
        </p:spPr>
        <p:txBody>
          <a:bodyPr wrap="square" rtlCol="0">
            <a:spAutoFit/>
          </a:bodyPr>
          <a:lstStyle/>
          <a:p>
            <a:r>
              <a:rPr lang="en-US" sz="1200" dirty="0"/>
              <a:t>S</a:t>
            </a:r>
          </a:p>
        </p:txBody>
      </p:sp>
      <p:sp>
        <p:nvSpPr>
          <p:cNvPr id="93" name="TextBox 92">
            <a:extLst>
              <a:ext uri="{FF2B5EF4-FFF2-40B4-BE49-F238E27FC236}">
                <a16:creationId xmlns:a16="http://schemas.microsoft.com/office/drawing/2014/main" id="{FACBA99E-233D-4E18-B221-0F79E8BF00F7}"/>
              </a:ext>
            </a:extLst>
          </p:cNvPr>
          <p:cNvSpPr txBox="1"/>
          <p:nvPr/>
        </p:nvSpPr>
        <p:spPr>
          <a:xfrm>
            <a:off x="8352280" y="1062366"/>
            <a:ext cx="438811" cy="276999"/>
          </a:xfrm>
          <a:prstGeom prst="rect">
            <a:avLst/>
          </a:prstGeom>
          <a:noFill/>
        </p:spPr>
        <p:txBody>
          <a:bodyPr wrap="square" rtlCol="0">
            <a:spAutoFit/>
          </a:bodyPr>
          <a:lstStyle/>
          <a:p>
            <a:r>
              <a:rPr lang="en-US" sz="1200" dirty="0"/>
              <a:t>S</a:t>
            </a:r>
          </a:p>
        </p:txBody>
      </p:sp>
      <p:sp>
        <p:nvSpPr>
          <p:cNvPr id="94" name="TextBox 93">
            <a:extLst>
              <a:ext uri="{FF2B5EF4-FFF2-40B4-BE49-F238E27FC236}">
                <a16:creationId xmlns:a16="http://schemas.microsoft.com/office/drawing/2014/main" id="{55A2DF3B-FFC2-4AF8-AE74-D1A1F467D540}"/>
              </a:ext>
            </a:extLst>
          </p:cNvPr>
          <p:cNvSpPr txBox="1"/>
          <p:nvPr/>
        </p:nvSpPr>
        <p:spPr>
          <a:xfrm>
            <a:off x="7120945" y="3453663"/>
            <a:ext cx="438811" cy="276999"/>
          </a:xfrm>
          <a:prstGeom prst="rect">
            <a:avLst/>
          </a:prstGeom>
          <a:noFill/>
        </p:spPr>
        <p:txBody>
          <a:bodyPr wrap="square" rtlCol="0">
            <a:spAutoFit/>
          </a:bodyPr>
          <a:lstStyle/>
          <a:p>
            <a:r>
              <a:rPr lang="en-US" sz="1200" dirty="0"/>
              <a:t>S</a:t>
            </a:r>
          </a:p>
        </p:txBody>
      </p:sp>
      <p:sp>
        <p:nvSpPr>
          <p:cNvPr id="95" name="TextBox 94">
            <a:extLst>
              <a:ext uri="{FF2B5EF4-FFF2-40B4-BE49-F238E27FC236}">
                <a16:creationId xmlns:a16="http://schemas.microsoft.com/office/drawing/2014/main" id="{CA838155-E545-425B-B4E1-40139BB78A00}"/>
              </a:ext>
            </a:extLst>
          </p:cNvPr>
          <p:cNvSpPr txBox="1"/>
          <p:nvPr/>
        </p:nvSpPr>
        <p:spPr>
          <a:xfrm>
            <a:off x="4944695" y="946239"/>
            <a:ext cx="282383" cy="276999"/>
          </a:xfrm>
          <a:prstGeom prst="rect">
            <a:avLst/>
          </a:prstGeom>
          <a:noFill/>
        </p:spPr>
        <p:txBody>
          <a:bodyPr wrap="square" rtlCol="0">
            <a:spAutoFit/>
          </a:bodyPr>
          <a:lstStyle/>
          <a:p>
            <a:r>
              <a:rPr lang="en-US" sz="1200" dirty="0"/>
              <a:t>G</a:t>
            </a:r>
          </a:p>
        </p:txBody>
      </p:sp>
      <p:sp>
        <p:nvSpPr>
          <p:cNvPr id="96" name="TextBox 95">
            <a:extLst>
              <a:ext uri="{FF2B5EF4-FFF2-40B4-BE49-F238E27FC236}">
                <a16:creationId xmlns:a16="http://schemas.microsoft.com/office/drawing/2014/main" id="{AA23B776-1E05-4213-99E1-EF04F84472B4}"/>
              </a:ext>
            </a:extLst>
          </p:cNvPr>
          <p:cNvSpPr txBox="1"/>
          <p:nvPr/>
        </p:nvSpPr>
        <p:spPr>
          <a:xfrm>
            <a:off x="7324544" y="935520"/>
            <a:ext cx="282383" cy="276999"/>
          </a:xfrm>
          <a:prstGeom prst="rect">
            <a:avLst/>
          </a:prstGeom>
          <a:noFill/>
        </p:spPr>
        <p:txBody>
          <a:bodyPr wrap="square" rtlCol="0">
            <a:spAutoFit/>
          </a:bodyPr>
          <a:lstStyle/>
          <a:p>
            <a:r>
              <a:rPr lang="en-US" sz="1200" dirty="0"/>
              <a:t>G</a:t>
            </a:r>
          </a:p>
        </p:txBody>
      </p:sp>
      <p:sp>
        <p:nvSpPr>
          <p:cNvPr id="97" name="TextBox 96">
            <a:extLst>
              <a:ext uri="{FF2B5EF4-FFF2-40B4-BE49-F238E27FC236}">
                <a16:creationId xmlns:a16="http://schemas.microsoft.com/office/drawing/2014/main" id="{9D0AA61A-E276-45E9-8FC9-E9A03636CF84}"/>
              </a:ext>
            </a:extLst>
          </p:cNvPr>
          <p:cNvSpPr txBox="1"/>
          <p:nvPr/>
        </p:nvSpPr>
        <p:spPr>
          <a:xfrm>
            <a:off x="6052579" y="3369567"/>
            <a:ext cx="282383" cy="276999"/>
          </a:xfrm>
          <a:prstGeom prst="rect">
            <a:avLst/>
          </a:prstGeom>
          <a:noFill/>
        </p:spPr>
        <p:txBody>
          <a:bodyPr wrap="square" rtlCol="0">
            <a:spAutoFit/>
          </a:bodyPr>
          <a:lstStyle/>
          <a:p>
            <a:r>
              <a:rPr lang="en-US" sz="1200" dirty="0"/>
              <a:t>G</a:t>
            </a:r>
          </a:p>
        </p:txBody>
      </p:sp>
      <p:sp>
        <p:nvSpPr>
          <p:cNvPr id="98" name="TextBox 97">
            <a:extLst>
              <a:ext uri="{FF2B5EF4-FFF2-40B4-BE49-F238E27FC236}">
                <a16:creationId xmlns:a16="http://schemas.microsoft.com/office/drawing/2014/main" id="{AD4292D7-6AAE-468F-BE30-1962360E5C25}"/>
              </a:ext>
            </a:extLst>
          </p:cNvPr>
          <p:cNvSpPr txBox="1"/>
          <p:nvPr/>
        </p:nvSpPr>
        <p:spPr>
          <a:xfrm>
            <a:off x="5291270" y="1922831"/>
            <a:ext cx="315719" cy="276999"/>
          </a:xfrm>
          <a:prstGeom prst="rect">
            <a:avLst/>
          </a:prstGeom>
          <a:noFill/>
        </p:spPr>
        <p:txBody>
          <a:bodyPr wrap="square" rtlCol="0">
            <a:spAutoFit/>
          </a:bodyPr>
          <a:lstStyle/>
          <a:p>
            <a:r>
              <a:rPr lang="en-US" sz="1200" dirty="0"/>
              <a:t>W</a:t>
            </a:r>
          </a:p>
        </p:txBody>
      </p:sp>
      <p:sp>
        <p:nvSpPr>
          <p:cNvPr id="99" name="TextBox 98">
            <a:extLst>
              <a:ext uri="{FF2B5EF4-FFF2-40B4-BE49-F238E27FC236}">
                <a16:creationId xmlns:a16="http://schemas.microsoft.com/office/drawing/2014/main" id="{FEA8057F-755B-49CE-8F8B-6A35953D4901}"/>
              </a:ext>
            </a:extLst>
          </p:cNvPr>
          <p:cNvSpPr txBox="1"/>
          <p:nvPr/>
        </p:nvSpPr>
        <p:spPr>
          <a:xfrm>
            <a:off x="7634070" y="1973957"/>
            <a:ext cx="315719" cy="276999"/>
          </a:xfrm>
          <a:prstGeom prst="rect">
            <a:avLst/>
          </a:prstGeom>
          <a:noFill/>
        </p:spPr>
        <p:txBody>
          <a:bodyPr wrap="square" rtlCol="0">
            <a:spAutoFit/>
          </a:bodyPr>
          <a:lstStyle/>
          <a:p>
            <a:r>
              <a:rPr lang="en-US" sz="1200" dirty="0"/>
              <a:t>W</a:t>
            </a:r>
          </a:p>
        </p:txBody>
      </p:sp>
      <p:sp>
        <p:nvSpPr>
          <p:cNvPr id="100" name="TextBox 99">
            <a:extLst>
              <a:ext uri="{FF2B5EF4-FFF2-40B4-BE49-F238E27FC236}">
                <a16:creationId xmlns:a16="http://schemas.microsoft.com/office/drawing/2014/main" id="{05B7ECD3-A991-405F-879A-1641FB13238E}"/>
              </a:ext>
            </a:extLst>
          </p:cNvPr>
          <p:cNvSpPr txBox="1"/>
          <p:nvPr/>
        </p:nvSpPr>
        <p:spPr>
          <a:xfrm>
            <a:off x="6426478" y="4392356"/>
            <a:ext cx="315719" cy="276999"/>
          </a:xfrm>
          <a:prstGeom prst="rect">
            <a:avLst/>
          </a:prstGeom>
          <a:noFill/>
        </p:spPr>
        <p:txBody>
          <a:bodyPr wrap="square" rtlCol="0">
            <a:spAutoFit/>
          </a:bodyPr>
          <a:lstStyle/>
          <a:p>
            <a:r>
              <a:rPr lang="en-US" sz="1200" dirty="0"/>
              <a:t>W</a:t>
            </a:r>
          </a:p>
        </p:txBody>
      </p:sp>
      <p:sp>
        <p:nvSpPr>
          <p:cNvPr id="101" name="TextBox 100">
            <a:extLst>
              <a:ext uri="{FF2B5EF4-FFF2-40B4-BE49-F238E27FC236}">
                <a16:creationId xmlns:a16="http://schemas.microsoft.com/office/drawing/2014/main" id="{8FEFC087-B7F3-4AAF-A424-E632D52BA01C}"/>
              </a:ext>
            </a:extLst>
          </p:cNvPr>
          <p:cNvSpPr txBox="1"/>
          <p:nvPr/>
        </p:nvSpPr>
        <p:spPr>
          <a:xfrm>
            <a:off x="6366539" y="4886674"/>
            <a:ext cx="375658" cy="276999"/>
          </a:xfrm>
          <a:prstGeom prst="rect">
            <a:avLst/>
          </a:prstGeom>
          <a:noFill/>
        </p:spPr>
        <p:txBody>
          <a:bodyPr wrap="square" rtlCol="0">
            <a:spAutoFit/>
          </a:bodyPr>
          <a:lstStyle/>
          <a:p>
            <a:r>
              <a:rPr lang="en-US" sz="1200" dirty="0"/>
              <a:t>M</a:t>
            </a:r>
          </a:p>
        </p:txBody>
      </p:sp>
      <p:sp>
        <p:nvSpPr>
          <p:cNvPr id="102" name="TextBox 101">
            <a:extLst>
              <a:ext uri="{FF2B5EF4-FFF2-40B4-BE49-F238E27FC236}">
                <a16:creationId xmlns:a16="http://schemas.microsoft.com/office/drawing/2014/main" id="{4E53B6C5-D76B-4588-AFF6-7266A67337BF}"/>
              </a:ext>
            </a:extLst>
          </p:cNvPr>
          <p:cNvSpPr txBox="1"/>
          <p:nvPr/>
        </p:nvSpPr>
        <p:spPr>
          <a:xfrm>
            <a:off x="5139874" y="2464455"/>
            <a:ext cx="375658" cy="276999"/>
          </a:xfrm>
          <a:prstGeom prst="rect">
            <a:avLst/>
          </a:prstGeom>
          <a:noFill/>
        </p:spPr>
        <p:txBody>
          <a:bodyPr wrap="square" rtlCol="0">
            <a:spAutoFit/>
          </a:bodyPr>
          <a:lstStyle/>
          <a:p>
            <a:r>
              <a:rPr lang="en-US" sz="1200" dirty="0"/>
              <a:t>M</a:t>
            </a:r>
          </a:p>
        </p:txBody>
      </p:sp>
      <p:sp>
        <p:nvSpPr>
          <p:cNvPr id="103" name="TextBox 102">
            <a:extLst>
              <a:ext uri="{FF2B5EF4-FFF2-40B4-BE49-F238E27FC236}">
                <a16:creationId xmlns:a16="http://schemas.microsoft.com/office/drawing/2014/main" id="{A7DB6821-A0E6-4BB5-92CC-879050076BF1}"/>
              </a:ext>
            </a:extLst>
          </p:cNvPr>
          <p:cNvSpPr txBox="1"/>
          <p:nvPr/>
        </p:nvSpPr>
        <p:spPr>
          <a:xfrm>
            <a:off x="7549006" y="2416262"/>
            <a:ext cx="375658" cy="276999"/>
          </a:xfrm>
          <a:prstGeom prst="rect">
            <a:avLst/>
          </a:prstGeom>
          <a:noFill/>
        </p:spPr>
        <p:txBody>
          <a:bodyPr wrap="square" rtlCol="0">
            <a:spAutoFit/>
          </a:bodyPr>
          <a:lstStyle/>
          <a:p>
            <a:r>
              <a:rPr lang="en-US" sz="1200" dirty="0"/>
              <a:t>M</a:t>
            </a:r>
          </a:p>
        </p:txBody>
      </p:sp>
      <p:sp>
        <p:nvSpPr>
          <p:cNvPr id="104" name="TextBox 103">
            <a:extLst>
              <a:ext uri="{FF2B5EF4-FFF2-40B4-BE49-F238E27FC236}">
                <a16:creationId xmlns:a16="http://schemas.microsoft.com/office/drawing/2014/main" id="{59D2E432-DB5D-4E30-9012-E291FC12FAE8}"/>
              </a:ext>
            </a:extLst>
          </p:cNvPr>
          <p:cNvSpPr txBox="1"/>
          <p:nvPr/>
        </p:nvSpPr>
        <p:spPr>
          <a:xfrm>
            <a:off x="6872017" y="3823183"/>
            <a:ext cx="509863" cy="276999"/>
          </a:xfrm>
          <a:prstGeom prst="rect">
            <a:avLst/>
          </a:prstGeom>
          <a:noFill/>
        </p:spPr>
        <p:txBody>
          <a:bodyPr wrap="square" rtlCol="0">
            <a:spAutoFit/>
          </a:bodyPr>
          <a:lstStyle/>
          <a:p>
            <a:r>
              <a:rPr lang="en-US" sz="1200" dirty="0"/>
              <a:t>Ma</a:t>
            </a:r>
          </a:p>
        </p:txBody>
      </p:sp>
      <p:sp>
        <p:nvSpPr>
          <p:cNvPr id="105" name="TextBox 104">
            <a:extLst>
              <a:ext uri="{FF2B5EF4-FFF2-40B4-BE49-F238E27FC236}">
                <a16:creationId xmlns:a16="http://schemas.microsoft.com/office/drawing/2014/main" id="{C1934A81-0EB5-4156-BAAF-F1ED2B106751}"/>
              </a:ext>
            </a:extLst>
          </p:cNvPr>
          <p:cNvSpPr txBox="1"/>
          <p:nvPr/>
        </p:nvSpPr>
        <p:spPr>
          <a:xfrm>
            <a:off x="5700965" y="1420467"/>
            <a:ext cx="509863" cy="276999"/>
          </a:xfrm>
          <a:prstGeom prst="rect">
            <a:avLst/>
          </a:prstGeom>
          <a:noFill/>
        </p:spPr>
        <p:txBody>
          <a:bodyPr wrap="square" rtlCol="0">
            <a:spAutoFit/>
          </a:bodyPr>
          <a:lstStyle/>
          <a:p>
            <a:r>
              <a:rPr lang="en-US" sz="1200" dirty="0"/>
              <a:t>Ma</a:t>
            </a:r>
          </a:p>
        </p:txBody>
      </p:sp>
      <p:sp>
        <p:nvSpPr>
          <p:cNvPr id="106" name="TextBox 105">
            <a:extLst>
              <a:ext uri="{FF2B5EF4-FFF2-40B4-BE49-F238E27FC236}">
                <a16:creationId xmlns:a16="http://schemas.microsoft.com/office/drawing/2014/main" id="{5C07639A-F234-4779-A50E-9ADD5183D24D}"/>
              </a:ext>
            </a:extLst>
          </p:cNvPr>
          <p:cNvSpPr txBox="1"/>
          <p:nvPr/>
        </p:nvSpPr>
        <p:spPr>
          <a:xfrm>
            <a:off x="8097348" y="1453477"/>
            <a:ext cx="509863" cy="276999"/>
          </a:xfrm>
          <a:prstGeom prst="rect">
            <a:avLst/>
          </a:prstGeom>
          <a:noFill/>
        </p:spPr>
        <p:txBody>
          <a:bodyPr wrap="square" rtlCol="0">
            <a:spAutoFit/>
          </a:bodyPr>
          <a:lstStyle/>
          <a:p>
            <a:r>
              <a:rPr lang="en-US" sz="1200" dirty="0"/>
              <a:t>Ma</a:t>
            </a:r>
          </a:p>
        </p:txBody>
      </p:sp>
      <p:sp>
        <p:nvSpPr>
          <p:cNvPr id="107" name="TextBox 106">
            <a:extLst>
              <a:ext uri="{FF2B5EF4-FFF2-40B4-BE49-F238E27FC236}">
                <a16:creationId xmlns:a16="http://schemas.microsoft.com/office/drawing/2014/main" id="{932403CA-1A4E-48DA-8DB5-CF918483230B}"/>
              </a:ext>
            </a:extLst>
          </p:cNvPr>
          <p:cNvSpPr txBox="1"/>
          <p:nvPr/>
        </p:nvSpPr>
        <p:spPr>
          <a:xfrm>
            <a:off x="6766881" y="2907324"/>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VOC Emission Sources</a:t>
            </a:r>
          </a:p>
        </p:txBody>
      </p:sp>
      <p:sp>
        <p:nvSpPr>
          <p:cNvPr id="108" name="TextBox 107">
            <a:extLst>
              <a:ext uri="{FF2B5EF4-FFF2-40B4-BE49-F238E27FC236}">
                <a16:creationId xmlns:a16="http://schemas.microsoft.com/office/drawing/2014/main" id="{DC73D8EA-FD99-4079-95A1-8DF85DB62A51}"/>
              </a:ext>
            </a:extLst>
          </p:cNvPr>
          <p:cNvSpPr txBox="1"/>
          <p:nvPr/>
        </p:nvSpPr>
        <p:spPr>
          <a:xfrm>
            <a:off x="5577199" y="5375307"/>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PM</a:t>
            </a:r>
            <a:r>
              <a:rPr lang="en-US" sz="1200" baseline="-25000" dirty="0">
                <a:latin typeface="Arial" panose="020B0604020202020204" pitchFamily="34" charset="0"/>
                <a:cs typeface="Arial" panose="020B0604020202020204" pitchFamily="34" charset="0"/>
              </a:rPr>
              <a:t>2.5</a:t>
            </a:r>
            <a:r>
              <a:rPr lang="en-US" sz="1200" dirty="0">
                <a:latin typeface="Arial" panose="020B0604020202020204" pitchFamily="34" charset="0"/>
                <a:cs typeface="Arial" panose="020B0604020202020204" pitchFamily="34" charset="0"/>
              </a:rPr>
              <a:t> Emission Sources</a:t>
            </a:r>
          </a:p>
        </p:txBody>
      </p:sp>
      <p:sp>
        <p:nvSpPr>
          <p:cNvPr id="109" name="Rectangle 108">
            <a:extLst>
              <a:ext uri="{FF2B5EF4-FFF2-40B4-BE49-F238E27FC236}">
                <a16:creationId xmlns:a16="http://schemas.microsoft.com/office/drawing/2014/main" id="{F09F61F0-2765-4D2C-9901-4D20DFD86449}"/>
              </a:ext>
            </a:extLst>
          </p:cNvPr>
          <p:cNvSpPr/>
          <p:nvPr/>
        </p:nvSpPr>
        <p:spPr>
          <a:xfrm>
            <a:off x="113015" y="5733479"/>
            <a:ext cx="8573785"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the Detroit CBSA . We can quickly see that the majority of the NOx, VOC &amp;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emission sources are located in Wayne County. Let’s explore the Wayne County sources further…</a:t>
            </a:r>
          </a:p>
        </p:txBody>
      </p:sp>
      <p:sp>
        <p:nvSpPr>
          <p:cNvPr id="110" name="Slide Number Placeholder 1">
            <a:extLst>
              <a:ext uri="{FF2B5EF4-FFF2-40B4-BE49-F238E27FC236}">
                <a16:creationId xmlns:a16="http://schemas.microsoft.com/office/drawing/2014/main" id="{704C998B-F6E1-46F7-885B-82F81C637D60}"/>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51971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19426AD-C3A8-4B49-BF5F-BDC355816167}"/>
              </a:ext>
            </a:extLst>
          </p:cNvPr>
          <p:cNvPicPr>
            <a:picLocks noChangeAspect="1"/>
          </p:cNvPicPr>
          <p:nvPr/>
        </p:nvPicPr>
        <p:blipFill rotWithShape="1">
          <a:blip r:embed="rId2"/>
          <a:srcRect b="6146"/>
          <a:stretch/>
        </p:blipFill>
        <p:spPr>
          <a:xfrm>
            <a:off x="0" y="857250"/>
            <a:ext cx="9144000" cy="4827397"/>
          </a:xfrm>
          <a:prstGeom prst="rect">
            <a:avLst/>
          </a:prstGeom>
        </p:spPr>
      </p:pic>
      <p:sp>
        <p:nvSpPr>
          <p:cNvPr id="2" name="Title 1">
            <a:extLst>
              <a:ext uri="{FF2B5EF4-FFF2-40B4-BE49-F238E27FC236}">
                <a16:creationId xmlns:a16="http://schemas.microsoft.com/office/drawing/2014/main" id="{BEA40493-0B8B-4B74-BA2C-F9757606BD9A}"/>
              </a:ext>
            </a:extLst>
          </p:cNvPr>
          <p:cNvSpPr>
            <a:spLocks noGrp="1"/>
          </p:cNvSpPr>
          <p:nvPr>
            <p:ph type="title"/>
          </p:nvPr>
        </p:nvSpPr>
        <p:spPr>
          <a:xfrm>
            <a:off x="83198" y="71439"/>
            <a:ext cx="8977604"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Emissions Sources in Wayne County</a:t>
            </a: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4C460C9-2A86-4919-BCAD-2EE17C7255A0}"/>
              </a:ext>
            </a:extLst>
          </p:cNvPr>
          <p:cNvSpPr/>
          <p:nvPr/>
        </p:nvSpPr>
        <p:spPr>
          <a:xfrm>
            <a:off x="0" y="5874367"/>
            <a:ext cx="8849360"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Wayne County, MI. This can help identify the potential co-benefits of controls. Let’s explore AK Steel and US Steel further...</a:t>
            </a:r>
          </a:p>
        </p:txBody>
      </p:sp>
      <p:sp>
        <p:nvSpPr>
          <p:cNvPr id="7" name="Rectangle 6">
            <a:extLst>
              <a:ext uri="{FF2B5EF4-FFF2-40B4-BE49-F238E27FC236}">
                <a16:creationId xmlns:a16="http://schemas.microsoft.com/office/drawing/2014/main" id="{C3C55D91-6717-416B-B838-8403023CB83F}"/>
              </a:ext>
            </a:extLst>
          </p:cNvPr>
          <p:cNvSpPr/>
          <p:nvPr/>
        </p:nvSpPr>
        <p:spPr bwMode="auto">
          <a:xfrm>
            <a:off x="105246" y="3146660"/>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2" name="Rectangle 11">
            <a:extLst>
              <a:ext uri="{FF2B5EF4-FFF2-40B4-BE49-F238E27FC236}">
                <a16:creationId xmlns:a16="http://schemas.microsoft.com/office/drawing/2014/main" id="{A49A2732-2B34-4811-B1E5-498EFC4DEA63}"/>
              </a:ext>
            </a:extLst>
          </p:cNvPr>
          <p:cNvSpPr/>
          <p:nvPr/>
        </p:nvSpPr>
        <p:spPr bwMode="auto">
          <a:xfrm>
            <a:off x="112907" y="2035994"/>
            <a:ext cx="1406298" cy="357652"/>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770492E7-49F7-4E3E-B762-AE03AEF61B70}"/>
              </a:ext>
            </a:extLst>
          </p:cNvPr>
          <p:cNvSpPr/>
          <p:nvPr/>
        </p:nvSpPr>
        <p:spPr bwMode="auto">
          <a:xfrm>
            <a:off x="108414" y="2783440"/>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7" name="Rectangle 16">
            <a:extLst>
              <a:ext uri="{FF2B5EF4-FFF2-40B4-BE49-F238E27FC236}">
                <a16:creationId xmlns:a16="http://schemas.microsoft.com/office/drawing/2014/main" id="{345ED534-AF9C-4A78-86A8-B76D8AA92171}"/>
              </a:ext>
            </a:extLst>
          </p:cNvPr>
          <p:cNvSpPr/>
          <p:nvPr/>
        </p:nvSpPr>
        <p:spPr bwMode="auto">
          <a:xfrm>
            <a:off x="92638" y="4985467"/>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1C8B487A-C729-48AE-8C1F-E97494A43F86}"/>
              </a:ext>
            </a:extLst>
          </p:cNvPr>
          <p:cNvSpPr/>
          <p:nvPr/>
        </p:nvSpPr>
        <p:spPr bwMode="auto">
          <a:xfrm>
            <a:off x="121503" y="2422058"/>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1" name="Slide Number Placeholder 1">
            <a:extLst>
              <a:ext uri="{FF2B5EF4-FFF2-40B4-BE49-F238E27FC236}">
                <a16:creationId xmlns:a16="http://schemas.microsoft.com/office/drawing/2014/main" id="{F6F65DB0-EBE6-4C19-B6D1-461D75CD071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18</a:t>
            </a:fld>
            <a:endParaRPr lang="en-US" dirty="0">
              <a:solidFill>
                <a:prstClr val="black">
                  <a:tint val="75000"/>
                </a:prstClr>
              </a:solidFill>
              <a:latin typeface="Arial" pitchFamily="34" charset="0"/>
            </a:endParaRPr>
          </a:p>
        </p:txBody>
      </p:sp>
      <p:sp>
        <p:nvSpPr>
          <p:cNvPr id="34" name="Rectangle 33">
            <a:extLst>
              <a:ext uri="{FF2B5EF4-FFF2-40B4-BE49-F238E27FC236}">
                <a16:creationId xmlns:a16="http://schemas.microsoft.com/office/drawing/2014/main" id="{98B447CF-5AED-4D48-BBFE-BD72DEC7E0F9}"/>
              </a:ext>
            </a:extLst>
          </p:cNvPr>
          <p:cNvSpPr/>
          <p:nvPr/>
        </p:nvSpPr>
        <p:spPr bwMode="auto">
          <a:xfrm>
            <a:off x="105246" y="4600866"/>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7" name="Rectangle 36">
            <a:extLst>
              <a:ext uri="{FF2B5EF4-FFF2-40B4-BE49-F238E27FC236}">
                <a16:creationId xmlns:a16="http://schemas.microsoft.com/office/drawing/2014/main" id="{C8684703-BC77-482E-83EB-C885D20CF5E6}"/>
              </a:ext>
            </a:extLst>
          </p:cNvPr>
          <p:cNvSpPr/>
          <p:nvPr/>
        </p:nvSpPr>
        <p:spPr bwMode="auto">
          <a:xfrm>
            <a:off x="110256" y="3517439"/>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1" name="Rectangle 40">
            <a:extLst>
              <a:ext uri="{FF2B5EF4-FFF2-40B4-BE49-F238E27FC236}">
                <a16:creationId xmlns:a16="http://schemas.microsoft.com/office/drawing/2014/main" id="{ADF9AC16-7A6F-499E-9009-4D381972E01E}"/>
              </a:ext>
            </a:extLst>
          </p:cNvPr>
          <p:cNvSpPr/>
          <p:nvPr/>
        </p:nvSpPr>
        <p:spPr bwMode="auto">
          <a:xfrm>
            <a:off x="1547711" y="2040225"/>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4" name="Rectangle 43">
            <a:extLst>
              <a:ext uri="{FF2B5EF4-FFF2-40B4-BE49-F238E27FC236}">
                <a16:creationId xmlns:a16="http://schemas.microsoft.com/office/drawing/2014/main" id="{B13EF790-2569-41B1-8D5B-C8D4F82BDCF1}"/>
              </a:ext>
            </a:extLst>
          </p:cNvPr>
          <p:cNvSpPr/>
          <p:nvPr/>
        </p:nvSpPr>
        <p:spPr bwMode="auto">
          <a:xfrm>
            <a:off x="2966873" y="2408240"/>
            <a:ext cx="1384095" cy="37147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5" name="Rectangle 44">
            <a:extLst>
              <a:ext uri="{FF2B5EF4-FFF2-40B4-BE49-F238E27FC236}">
                <a16:creationId xmlns:a16="http://schemas.microsoft.com/office/drawing/2014/main" id="{ED752DDA-A107-4530-AD39-8AF9F1E4520C}"/>
              </a:ext>
            </a:extLst>
          </p:cNvPr>
          <p:cNvSpPr/>
          <p:nvPr/>
        </p:nvSpPr>
        <p:spPr bwMode="auto">
          <a:xfrm>
            <a:off x="5777413" y="3137791"/>
            <a:ext cx="1403324" cy="37147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6" name="Rectangle 45">
            <a:extLst>
              <a:ext uri="{FF2B5EF4-FFF2-40B4-BE49-F238E27FC236}">
                <a16:creationId xmlns:a16="http://schemas.microsoft.com/office/drawing/2014/main" id="{C8C8B463-BE14-4D51-8A72-1C2B51E94403}"/>
              </a:ext>
            </a:extLst>
          </p:cNvPr>
          <p:cNvSpPr/>
          <p:nvPr/>
        </p:nvSpPr>
        <p:spPr bwMode="auto">
          <a:xfrm>
            <a:off x="2966873" y="2039102"/>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8" name="Rectangle 47">
            <a:extLst>
              <a:ext uri="{FF2B5EF4-FFF2-40B4-BE49-F238E27FC236}">
                <a16:creationId xmlns:a16="http://schemas.microsoft.com/office/drawing/2014/main" id="{5E81B23F-D2C7-4BB5-9A60-A2CE9BDEA6F8}"/>
              </a:ext>
            </a:extLst>
          </p:cNvPr>
          <p:cNvSpPr/>
          <p:nvPr/>
        </p:nvSpPr>
        <p:spPr bwMode="auto">
          <a:xfrm>
            <a:off x="4361601" y="4254994"/>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9" name="Rectangle 48">
            <a:extLst>
              <a:ext uri="{FF2B5EF4-FFF2-40B4-BE49-F238E27FC236}">
                <a16:creationId xmlns:a16="http://schemas.microsoft.com/office/drawing/2014/main" id="{EE935A15-BADC-42C5-8B82-57D4D2F66FBB}"/>
              </a:ext>
            </a:extLst>
          </p:cNvPr>
          <p:cNvSpPr/>
          <p:nvPr/>
        </p:nvSpPr>
        <p:spPr bwMode="auto">
          <a:xfrm>
            <a:off x="5787027" y="2779710"/>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0" name="Rectangle 49">
            <a:extLst>
              <a:ext uri="{FF2B5EF4-FFF2-40B4-BE49-F238E27FC236}">
                <a16:creationId xmlns:a16="http://schemas.microsoft.com/office/drawing/2014/main" id="{D47D6E21-F5FD-4FC8-838B-2B302E8897F6}"/>
              </a:ext>
            </a:extLst>
          </p:cNvPr>
          <p:cNvSpPr/>
          <p:nvPr/>
        </p:nvSpPr>
        <p:spPr bwMode="auto">
          <a:xfrm>
            <a:off x="1537790" y="3872818"/>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1" name="Rectangle 50">
            <a:extLst>
              <a:ext uri="{FF2B5EF4-FFF2-40B4-BE49-F238E27FC236}">
                <a16:creationId xmlns:a16="http://schemas.microsoft.com/office/drawing/2014/main" id="{17FE1E24-CBB7-4535-A958-0BD4C142082A}"/>
              </a:ext>
            </a:extLst>
          </p:cNvPr>
          <p:cNvSpPr/>
          <p:nvPr/>
        </p:nvSpPr>
        <p:spPr bwMode="auto">
          <a:xfrm>
            <a:off x="2934974" y="4612646"/>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2" name="Rectangle 51">
            <a:extLst>
              <a:ext uri="{FF2B5EF4-FFF2-40B4-BE49-F238E27FC236}">
                <a16:creationId xmlns:a16="http://schemas.microsoft.com/office/drawing/2014/main" id="{929B05CD-9CAD-43CA-A7D1-642C1DD3C7D6}"/>
              </a:ext>
            </a:extLst>
          </p:cNvPr>
          <p:cNvSpPr/>
          <p:nvPr/>
        </p:nvSpPr>
        <p:spPr bwMode="auto">
          <a:xfrm>
            <a:off x="4361601" y="3509261"/>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3" name="Rectangle 52">
            <a:extLst>
              <a:ext uri="{FF2B5EF4-FFF2-40B4-BE49-F238E27FC236}">
                <a16:creationId xmlns:a16="http://schemas.microsoft.com/office/drawing/2014/main" id="{9D06BE4B-D3CD-4895-8817-76D3AC0DC49F}"/>
              </a:ext>
            </a:extLst>
          </p:cNvPr>
          <p:cNvSpPr/>
          <p:nvPr/>
        </p:nvSpPr>
        <p:spPr bwMode="auto">
          <a:xfrm>
            <a:off x="2970555" y="2799602"/>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4" name="Rectangle 53">
            <a:extLst>
              <a:ext uri="{FF2B5EF4-FFF2-40B4-BE49-F238E27FC236}">
                <a16:creationId xmlns:a16="http://schemas.microsoft.com/office/drawing/2014/main" id="{73A0E524-1840-4832-89EB-5BAE48B6DE70}"/>
              </a:ext>
            </a:extLst>
          </p:cNvPr>
          <p:cNvSpPr/>
          <p:nvPr/>
        </p:nvSpPr>
        <p:spPr bwMode="auto">
          <a:xfrm>
            <a:off x="4361601" y="2033368"/>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5" name="Rectangle 54">
            <a:extLst>
              <a:ext uri="{FF2B5EF4-FFF2-40B4-BE49-F238E27FC236}">
                <a16:creationId xmlns:a16="http://schemas.microsoft.com/office/drawing/2014/main" id="{DC5EAD23-A01B-41B6-B9EE-AE09C1566B4B}"/>
              </a:ext>
            </a:extLst>
          </p:cNvPr>
          <p:cNvSpPr/>
          <p:nvPr/>
        </p:nvSpPr>
        <p:spPr bwMode="auto">
          <a:xfrm>
            <a:off x="5777411" y="2408240"/>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6" name="Rectangle 55">
            <a:extLst>
              <a:ext uri="{FF2B5EF4-FFF2-40B4-BE49-F238E27FC236}">
                <a16:creationId xmlns:a16="http://schemas.microsoft.com/office/drawing/2014/main" id="{038951EE-DE6D-44C9-98CE-12814D96EFEB}"/>
              </a:ext>
            </a:extLst>
          </p:cNvPr>
          <p:cNvSpPr/>
          <p:nvPr/>
        </p:nvSpPr>
        <p:spPr bwMode="auto">
          <a:xfrm>
            <a:off x="2964292" y="3170626"/>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7" name="Rectangle 56">
            <a:extLst>
              <a:ext uri="{FF2B5EF4-FFF2-40B4-BE49-F238E27FC236}">
                <a16:creationId xmlns:a16="http://schemas.microsoft.com/office/drawing/2014/main" id="{F7357115-0825-40E9-BB77-B50FB4CDCE96}"/>
              </a:ext>
            </a:extLst>
          </p:cNvPr>
          <p:cNvSpPr/>
          <p:nvPr/>
        </p:nvSpPr>
        <p:spPr bwMode="auto">
          <a:xfrm>
            <a:off x="4366805" y="2786542"/>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8" name="Rectangle 57">
            <a:extLst>
              <a:ext uri="{FF2B5EF4-FFF2-40B4-BE49-F238E27FC236}">
                <a16:creationId xmlns:a16="http://schemas.microsoft.com/office/drawing/2014/main" id="{EE0FA981-331E-4111-824D-92562E530271}"/>
              </a:ext>
            </a:extLst>
          </p:cNvPr>
          <p:cNvSpPr/>
          <p:nvPr/>
        </p:nvSpPr>
        <p:spPr bwMode="auto">
          <a:xfrm>
            <a:off x="7171122" y="2401463"/>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9" name="Rectangle 58">
            <a:extLst>
              <a:ext uri="{FF2B5EF4-FFF2-40B4-BE49-F238E27FC236}">
                <a16:creationId xmlns:a16="http://schemas.microsoft.com/office/drawing/2014/main" id="{45F2E017-EC21-4FAF-850C-6C7E563C033C}"/>
              </a:ext>
            </a:extLst>
          </p:cNvPr>
          <p:cNvSpPr/>
          <p:nvPr/>
        </p:nvSpPr>
        <p:spPr bwMode="auto">
          <a:xfrm>
            <a:off x="2934974" y="4242970"/>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0" name="Rectangle 59">
            <a:extLst>
              <a:ext uri="{FF2B5EF4-FFF2-40B4-BE49-F238E27FC236}">
                <a16:creationId xmlns:a16="http://schemas.microsoft.com/office/drawing/2014/main" id="{8C92F025-7925-4AA6-843E-92FCC1323D56}"/>
              </a:ext>
            </a:extLst>
          </p:cNvPr>
          <p:cNvSpPr/>
          <p:nvPr/>
        </p:nvSpPr>
        <p:spPr bwMode="auto">
          <a:xfrm>
            <a:off x="4372946" y="2425019"/>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1" name="Rectangle 60">
            <a:extLst>
              <a:ext uri="{FF2B5EF4-FFF2-40B4-BE49-F238E27FC236}">
                <a16:creationId xmlns:a16="http://schemas.microsoft.com/office/drawing/2014/main" id="{13B6A173-3C13-4130-9C15-73985D88C301}"/>
              </a:ext>
            </a:extLst>
          </p:cNvPr>
          <p:cNvSpPr/>
          <p:nvPr/>
        </p:nvSpPr>
        <p:spPr bwMode="auto">
          <a:xfrm>
            <a:off x="5770130" y="2052274"/>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3" name="Rectangle 62">
            <a:extLst>
              <a:ext uri="{FF2B5EF4-FFF2-40B4-BE49-F238E27FC236}">
                <a16:creationId xmlns:a16="http://schemas.microsoft.com/office/drawing/2014/main" id="{533C618F-A8B9-460C-ACF5-E8915AF2BF69}"/>
              </a:ext>
            </a:extLst>
          </p:cNvPr>
          <p:cNvSpPr/>
          <p:nvPr/>
        </p:nvSpPr>
        <p:spPr bwMode="auto">
          <a:xfrm>
            <a:off x="1533086" y="2786542"/>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4" name="Rectangle 63">
            <a:extLst>
              <a:ext uri="{FF2B5EF4-FFF2-40B4-BE49-F238E27FC236}">
                <a16:creationId xmlns:a16="http://schemas.microsoft.com/office/drawing/2014/main" id="{42042B81-4DF8-4A24-878D-090DAF4B42C1}"/>
              </a:ext>
            </a:extLst>
          </p:cNvPr>
          <p:cNvSpPr/>
          <p:nvPr/>
        </p:nvSpPr>
        <p:spPr bwMode="auto">
          <a:xfrm>
            <a:off x="2929674" y="4991457"/>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5" name="Rectangle 64">
            <a:extLst>
              <a:ext uri="{FF2B5EF4-FFF2-40B4-BE49-F238E27FC236}">
                <a16:creationId xmlns:a16="http://schemas.microsoft.com/office/drawing/2014/main" id="{AEF47DE4-42FB-4AC7-BF0A-42F5EE5DACC0}"/>
              </a:ext>
            </a:extLst>
          </p:cNvPr>
          <p:cNvSpPr/>
          <p:nvPr/>
        </p:nvSpPr>
        <p:spPr bwMode="auto">
          <a:xfrm>
            <a:off x="4380729" y="3165204"/>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6" name="Rectangle 65">
            <a:extLst>
              <a:ext uri="{FF2B5EF4-FFF2-40B4-BE49-F238E27FC236}">
                <a16:creationId xmlns:a16="http://schemas.microsoft.com/office/drawing/2014/main" id="{B9CC07D5-3801-433B-83BF-A978CB6893D5}"/>
              </a:ext>
            </a:extLst>
          </p:cNvPr>
          <p:cNvSpPr/>
          <p:nvPr/>
        </p:nvSpPr>
        <p:spPr bwMode="auto">
          <a:xfrm>
            <a:off x="7190558" y="2052274"/>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7" name="Rectangle 66">
            <a:extLst>
              <a:ext uri="{FF2B5EF4-FFF2-40B4-BE49-F238E27FC236}">
                <a16:creationId xmlns:a16="http://schemas.microsoft.com/office/drawing/2014/main" id="{B0E7B631-FD2B-4624-AF3B-C7AF2772B58A}"/>
              </a:ext>
            </a:extLst>
          </p:cNvPr>
          <p:cNvSpPr/>
          <p:nvPr/>
        </p:nvSpPr>
        <p:spPr bwMode="auto">
          <a:xfrm>
            <a:off x="4380729" y="4979294"/>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8" name="Rectangle 67">
            <a:extLst>
              <a:ext uri="{FF2B5EF4-FFF2-40B4-BE49-F238E27FC236}">
                <a16:creationId xmlns:a16="http://schemas.microsoft.com/office/drawing/2014/main" id="{1B9F39CC-8A2B-4874-9B2A-35550D08D6B6}"/>
              </a:ext>
            </a:extLst>
          </p:cNvPr>
          <p:cNvSpPr/>
          <p:nvPr/>
        </p:nvSpPr>
        <p:spPr bwMode="auto">
          <a:xfrm>
            <a:off x="7183791" y="4616362"/>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Tree>
    <p:extLst>
      <p:ext uri="{BB962C8B-B14F-4D97-AF65-F5344CB8AC3E}">
        <p14:creationId xmlns:p14="http://schemas.microsoft.com/office/powerpoint/2010/main" val="2200316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830903-21B0-454A-BC3A-D7CACAC006F9}"/>
              </a:ext>
            </a:extLst>
          </p:cNvPr>
          <p:cNvGrpSpPr/>
          <p:nvPr/>
        </p:nvGrpSpPr>
        <p:grpSpPr>
          <a:xfrm>
            <a:off x="73660" y="905434"/>
            <a:ext cx="8996680" cy="4020896"/>
            <a:chOff x="618565" y="2294964"/>
            <a:chExt cx="7790330" cy="3065930"/>
          </a:xfrm>
        </p:grpSpPr>
        <p:pic>
          <p:nvPicPr>
            <p:cNvPr id="4" name="Picture 3">
              <a:extLst>
                <a:ext uri="{FF2B5EF4-FFF2-40B4-BE49-F238E27FC236}">
                  <a16:creationId xmlns:a16="http://schemas.microsoft.com/office/drawing/2014/main" id="{48698C96-06EC-46AE-87A6-17758E80CCC9}"/>
                </a:ext>
              </a:extLst>
            </p:cNvPr>
            <p:cNvPicPr>
              <a:picLocks noChangeAspect="1"/>
            </p:cNvPicPr>
            <p:nvPr/>
          </p:nvPicPr>
          <p:blipFill rotWithShape="1">
            <a:blip r:embed="rId3"/>
            <a:srcRect l="53726" t="27951" r="8039" b="12440"/>
            <a:stretch/>
          </p:blipFill>
          <p:spPr>
            <a:xfrm>
              <a:off x="4912659" y="2294964"/>
              <a:ext cx="3496236" cy="3065930"/>
            </a:xfrm>
            <a:prstGeom prst="rect">
              <a:avLst/>
            </a:prstGeom>
          </p:spPr>
        </p:pic>
        <p:pic>
          <p:nvPicPr>
            <p:cNvPr id="6" name="Picture 5">
              <a:extLst>
                <a:ext uri="{FF2B5EF4-FFF2-40B4-BE49-F238E27FC236}">
                  <a16:creationId xmlns:a16="http://schemas.microsoft.com/office/drawing/2014/main" id="{46B77639-D40F-40C6-B7AD-56A10122F292}"/>
                </a:ext>
              </a:extLst>
            </p:cNvPr>
            <p:cNvPicPr>
              <a:picLocks noChangeAspect="1"/>
            </p:cNvPicPr>
            <p:nvPr/>
          </p:nvPicPr>
          <p:blipFill rotWithShape="1">
            <a:blip r:embed="rId4"/>
            <a:srcRect l="6764" t="27952" r="46276" b="12440"/>
            <a:stretch/>
          </p:blipFill>
          <p:spPr>
            <a:xfrm>
              <a:off x="618565" y="2294964"/>
              <a:ext cx="4294094" cy="3065929"/>
            </a:xfrm>
            <a:prstGeom prst="rect">
              <a:avLst/>
            </a:prstGeom>
          </p:spPr>
        </p:pic>
      </p:grpSp>
      <p:sp>
        <p:nvSpPr>
          <p:cNvPr id="8" name="TextBox 7">
            <a:extLst>
              <a:ext uri="{FF2B5EF4-FFF2-40B4-BE49-F238E27FC236}">
                <a16:creationId xmlns:a16="http://schemas.microsoft.com/office/drawing/2014/main" id="{FDAF50F2-A23F-4293-A063-57923592F430}"/>
              </a:ext>
            </a:extLst>
          </p:cNvPr>
          <p:cNvSpPr txBox="1"/>
          <p:nvPr/>
        </p:nvSpPr>
        <p:spPr>
          <a:xfrm>
            <a:off x="73660" y="4469130"/>
            <a:ext cx="1562636"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AK Steel</a:t>
            </a:r>
          </a:p>
        </p:txBody>
      </p:sp>
      <p:sp>
        <p:nvSpPr>
          <p:cNvPr id="9" name="TextBox 8">
            <a:extLst>
              <a:ext uri="{FF2B5EF4-FFF2-40B4-BE49-F238E27FC236}">
                <a16:creationId xmlns:a16="http://schemas.microsoft.com/office/drawing/2014/main" id="{521FBDFC-57B4-4CCE-94D6-84CF8A6B5DF3}"/>
              </a:ext>
            </a:extLst>
          </p:cNvPr>
          <p:cNvSpPr txBox="1"/>
          <p:nvPr/>
        </p:nvSpPr>
        <p:spPr>
          <a:xfrm>
            <a:off x="6660104" y="4469130"/>
            <a:ext cx="1769008"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US Steel</a:t>
            </a:r>
          </a:p>
        </p:txBody>
      </p:sp>
      <p:sp>
        <p:nvSpPr>
          <p:cNvPr id="10" name="Title 1">
            <a:extLst>
              <a:ext uri="{FF2B5EF4-FFF2-40B4-BE49-F238E27FC236}">
                <a16:creationId xmlns:a16="http://schemas.microsoft.com/office/drawing/2014/main" id="{5D8C9C7C-EB18-45EF-9D20-80B7ABF06C11}"/>
              </a:ext>
            </a:extLst>
          </p:cNvPr>
          <p:cNvSpPr>
            <a:spLocks noGrp="1"/>
          </p:cNvSpPr>
          <p:nvPr>
            <p:ph type="title"/>
          </p:nvPr>
        </p:nvSpPr>
        <p:spPr>
          <a:xfrm>
            <a:off x="457200" y="71438"/>
            <a:ext cx="8229600" cy="668337"/>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Steel Mills in Wayne County</a:t>
            </a:r>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46A9491-B2C9-4900-BC60-E302104D06AE}"/>
              </a:ext>
            </a:extLst>
          </p:cNvPr>
          <p:cNvSpPr/>
          <p:nvPr/>
        </p:nvSpPr>
        <p:spPr>
          <a:xfrm>
            <a:off x="147320" y="5429346"/>
            <a:ext cx="8849360"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AK Steel &amp; US Steel were both identified as top emitters for NOx, SO</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Heavy Metal HAPs, highlighting the potential co-benefits of controls in these steel mills. The above map was generated in NEXUS Data Query. Let’s see the proximity of these steel mills to EJ communities…</a:t>
            </a:r>
          </a:p>
        </p:txBody>
      </p:sp>
      <p:sp>
        <p:nvSpPr>
          <p:cNvPr id="13" name="Slide Number Placeholder 1">
            <a:extLst>
              <a:ext uri="{FF2B5EF4-FFF2-40B4-BE49-F238E27FC236}">
                <a16:creationId xmlns:a16="http://schemas.microsoft.com/office/drawing/2014/main" id="{EAED79FD-E739-4C71-BF76-D5C0F61A7A0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1645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8385-FFB6-4F69-82B1-E01E3D3BBD8F}"/>
              </a:ext>
            </a:extLst>
          </p:cNvPr>
          <p:cNvSpPr>
            <a:spLocks noGrp="1"/>
          </p:cNvSpPr>
          <p:nvPr>
            <p:ph type="title"/>
          </p:nvPr>
        </p:nvSpPr>
        <p:spPr/>
        <p:txBody>
          <a:bodyPr/>
          <a:lstStyle/>
          <a:p>
            <a:r>
              <a:rPr lang="en-US" dirty="0">
                <a:solidFill>
                  <a:srgbClr val="FFFF00"/>
                </a:solidFill>
                <a:latin typeface="Arial" panose="020B0604020202020204" pitchFamily="34" charset="0"/>
                <a:cs typeface="Arial" panose="020B0604020202020204" pitchFamily="34" charset="0"/>
              </a:rPr>
              <a:t>Overview</a:t>
            </a:r>
          </a:p>
        </p:txBody>
      </p:sp>
      <p:sp>
        <p:nvSpPr>
          <p:cNvPr id="3" name="Content Placeholder 2">
            <a:extLst>
              <a:ext uri="{FF2B5EF4-FFF2-40B4-BE49-F238E27FC236}">
                <a16:creationId xmlns:a16="http://schemas.microsoft.com/office/drawing/2014/main" id="{5EB7B6DA-A057-4485-8087-868C3C95873E}"/>
              </a:ext>
            </a:extLst>
          </p:cNvPr>
          <p:cNvSpPr>
            <a:spLocks noGrp="1"/>
          </p:cNvSpPr>
          <p:nvPr>
            <p:ph idx="1"/>
          </p:nvPr>
        </p:nvSpPr>
        <p:spPr/>
        <p:txBody>
          <a:bodyPr>
            <a:normAutofit/>
          </a:bodyPr>
          <a:lstStyle/>
          <a:p>
            <a:r>
              <a:rPr lang="en-US" dirty="0"/>
              <a:t>Multi-Pollutant Background</a:t>
            </a:r>
          </a:p>
          <a:p>
            <a:r>
              <a:rPr lang="en-US" dirty="0"/>
              <a:t>NEXUS Advanced Screening Tool Development</a:t>
            </a:r>
          </a:p>
          <a:p>
            <a:pPr lvl="1"/>
            <a:r>
              <a:rPr lang="en-US" dirty="0"/>
              <a:t>Expected Use</a:t>
            </a:r>
          </a:p>
          <a:p>
            <a:pPr lvl="1"/>
            <a:r>
              <a:rPr lang="en-US" dirty="0"/>
              <a:t>Engagement Across Office</a:t>
            </a:r>
          </a:p>
          <a:p>
            <a:r>
              <a:rPr lang="en-US" dirty="0"/>
              <a:t>Key Modules</a:t>
            </a:r>
          </a:p>
          <a:p>
            <a:r>
              <a:rPr lang="en-US" dirty="0"/>
              <a:t>Questions NEXUS Can Answer &amp; Examples</a:t>
            </a:r>
            <a:endParaRPr lang="en-US" u="sng" dirty="0"/>
          </a:p>
          <a:p>
            <a:r>
              <a:rPr lang="en-US" dirty="0"/>
              <a:t>Discussion &amp; Next Steps</a:t>
            </a:r>
          </a:p>
          <a:p>
            <a:r>
              <a:rPr lang="en-US" dirty="0"/>
              <a:t>Live Demo</a:t>
            </a:r>
          </a:p>
          <a:p>
            <a:endParaRPr lang="en-US" dirty="0"/>
          </a:p>
          <a:p>
            <a:endParaRPr lang="en-US" dirty="0"/>
          </a:p>
          <a:p>
            <a:endParaRPr lang="en-US" dirty="0"/>
          </a:p>
          <a:p>
            <a:endParaRPr lang="en-US" dirty="0"/>
          </a:p>
        </p:txBody>
      </p:sp>
      <p:sp>
        <p:nvSpPr>
          <p:cNvPr id="4" name="Slide Number Placeholder 1">
            <a:extLst>
              <a:ext uri="{FF2B5EF4-FFF2-40B4-BE49-F238E27FC236}">
                <a16:creationId xmlns:a16="http://schemas.microsoft.com/office/drawing/2014/main" id="{1B769862-8284-4E24-A587-C481E4BCEE2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34887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36ACA-445D-402D-B1B8-7B843369BC87}"/>
              </a:ext>
            </a:extLst>
          </p:cNvPr>
          <p:cNvPicPr>
            <a:picLocks noChangeAspect="1"/>
          </p:cNvPicPr>
          <p:nvPr/>
        </p:nvPicPr>
        <p:blipFill>
          <a:blip r:embed="rId2"/>
          <a:stretch>
            <a:fillRect/>
          </a:stretch>
        </p:blipFill>
        <p:spPr>
          <a:xfrm>
            <a:off x="195162" y="4615886"/>
            <a:ext cx="2703485" cy="2047147"/>
          </a:xfrm>
          <a:prstGeom prst="rect">
            <a:avLst/>
          </a:prstGeom>
        </p:spPr>
      </p:pic>
      <p:pic>
        <p:nvPicPr>
          <p:cNvPr id="5" name="Picture 4">
            <a:extLst>
              <a:ext uri="{FF2B5EF4-FFF2-40B4-BE49-F238E27FC236}">
                <a16:creationId xmlns:a16="http://schemas.microsoft.com/office/drawing/2014/main" id="{782E0068-5A51-4E19-9B44-2CF29A10D94D}"/>
              </a:ext>
            </a:extLst>
          </p:cNvPr>
          <p:cNvPicPr>
            <a:picLocks noChangeAspect="1"/>
          </p:cNvPicPr>
          <p:nvPr/>
        </p:nvPicPr>
        <p:blipFill>
          <a:blip r:embed="rId3"/>
          <a:stretch>
            <a:fillRect/>
          </a:stretch>
        </p:blipFill>
        <p:spPr>
          <a:xfrm>
            <a:off x="3139474" y="4556853"/>
            <a:ext cx="2780480" cy="2106180"/>
          </a:xfrm>
          <a:prstGeom prst="rect">
            <a:avLst/>
          </a:prstGeom>
        </p:spPr>
      </p:pic>
      <p:pic>
        <p:nvPicPr>
          <p:cNvPr id="6" name="Picture 5">
            <a:extLst>
              <a:ext uri="{FF2B5EF4-FFF2-40B4-BE49-F238E27FC236}">
                <a16:creationId xmlns:a16="http://schemas.microsoft.com/office/drawing/2014/main" id="{63E5D31A-EE13-4E46-8498-2B5D184D0FF6}"/>
              </a:ext>
            </a:extLst>
          </p:cNvPr>
          <p:cNvPicPr>
            <a:picLocks noChangeAspect="1"/>
          </p:cNvPicPr>
          <p:nvPr/>
        </p:nvPicPr>
        <p:blipFill>
          <a:blip r:embed="rId4"/>
          <a:stretch>
            <a:fillRect/>
          </a:stretch>
        </p:blipFill>
        <p:spPr>
          <a:xfrm>
            <a:off x="6160781" y="4556853"/>
            <a:ext cx="2786884" cy="2106180"/>
          </a:xfrm>
          <a:prstGeom prst="rect">
            <a:avLst/>
          </a:prstGeom>
        </p:spPr>
      </p:pic>
      <p:sp>
        <p:nvSpPr>
          <p:cNvPr id="8" name="TextBox 7">
            <a:extLst>
              <a:ext uri="{FF2B5EF4-FFF2-40B4-BE49-F238E27FC236}">
                <a16:creationId xmlns:a16="http://schemas.microsoft.com/office/drawing/2014/main" id="{527AD974-649A-4FB5-AE42-2F7C27A8FE72}"/>
              </a:ext>
            </a:extLst>
          </p:cNvPr>
          <p:cNvSpPr txBox="1"/>
          <p:nvPr/>
        </p:nvSpPr>
        <p:spPr>
          <a:xfrm>
            <a:off x="190564" y="4279854"/>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Demographic Index</a:t>
            </a:r>
          </a:p>
        </p:txBody>
      </p:sp>
      <p:sp>
        <p:nvSpPr>
          <p:cNvPr id="9" name="TextBox 8">
            <a:extLst>
              <a:ext uri="{FF2B5EF4-FFF2-40B4-BE49-F238E27FC236}">
                <a16:creationId xmlns:a16="http://schemas.microsoft.com/office/drawing/2014/main" id="{294EF96D-6B4D-4834-8C87-393BAC492DD7}"/>
              </a:ext>
            </a:extLst>
          </p:cNvPr>
          <p:cNvSpPr txBox="1"/>
          <p:nvPr/>
        </p:nvSpPr>
        <p:spPr>
          <a:xfrm>
            <a:off x="6108541" y="4279854"/>
            <a:ext cx="283912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Low Income Population</a:t>
            </a:r>
          </a:p>
        </p:txBody>
      </p:sp>
      <p:sp>
        <p:nvSpPr>
          <p:cNvPr id="10" name="TextBox 9">
            <a:extLst>
              <a:ext uri="{FF2B5EF4-FFF2-40B4-BE49-F238E27FC236}">
                <a16:creationId xmlns:a16="http://schemas.microsoft.com/office/drawing/2014/main" id="{325F2127-7F13-4B3B-8017-EA29D62C5FED}"/>
              </a:ext>
            </a:extLst>
          </p:cNvPr>
          <p:cNvSpPr txBox="1"/>
          <p:nvPr/>
        </p:nvSpPr>
        <p:spPr>
          <a:xfrm>
            <a:off x="3221604" y="4279854"/>
            <a:ext cx="269835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Minority Population</a:t>
            </a:r>
          </a:p>
        </p:txBody>
      </p:sp>
      <p:pic>
        <p:nvPicPr>
          <p:cNvPr id="11" name="Picture 10">
            <a:extLst>
              <a:ext uri="{FF2B5EF4-FFF2-40B4-BE49-F238E27FC236}">
                <a16:creationId xmlns:a16="http://schemas.microsoft.com/office/drawing/2014/main" id="{76A24EBF-CF41-4031-99A4-EF94EC70F3C8}"/>
              </a:ext>
            </a:extLst>
          </p:cNvPr>
          <p:cNvPicPr>
            <a:picLocks noChangeAspect="1"/>
          </p:cNvPicPr>
          <p:nvPr/>
        </p:nvPicPr>
        <p:blipFill>
          <a:blip r:embed="rId5"/>
          <a:stretch>
            <a:fillRect/>
          </a:stretch>
        </p:blipFill>
        <p:spPr>
          <a:xfrm>
            <a:off x="7007810" y="1128320"/>
            <a:ext cx="1827575" cy="2573951"/>
          </a:xfrm>
          <a:prstGeom prst="rect">
            <a:avLst/>
          </a:prstGeom>
        </p:spPr>
      </p:pic>
      <p:grpSp>
        <p:nvGrpSpPr>
          <p:cNvPr id="12" name="Group 11">
            <a:extLst>
              <a:ext uri="{FF2B5EF4-FFF2-40B4-BE49-F238E27FC236}">
                <a16:creationId xmlns:a16="http://schemas.microsoft.com/office/drawing/2014/main" id="{6C00CA67-60A3-4647-8C7A-E4616F889DCD}"/>
              </a:ext>
            </a:extLst>
          </p:cNvPr>
          <p:cNvGrpSpPr/>
          <p:nvPr/>
        </p:nvGrpSpPr>
        <p:grpSpPr>
          <a:xfrm>
            <a:off x="308615" y="1180591"/>
            <a:ext cx="3454410" cy="2573952"/>
            <a:chOff x="2655224" y="2707183"/>
            <a:chExt cx="3717012" cy="2653710"/>
          </a:xfrm>
        </p:grpSpPr>
        <p:pic>
          <p:nvPicPr>
            <p:cNvPr id="13" name="Picture 12">
              <a:extLst>
                <a:ext uri="{FF2B5EF4-FFF2-40B4-BE49-F238E27FC236}">
                  <a16:creationId xmlns:a16="http://schemas.microsoft.com/office/drawing/2014/main" id="{65E19587-32E2-4CE6-A4EB-80A1010C6FBB}"/>
                </a:ext>
              </a:extLst>
            </p:cNvPr>
            <p:cNvPicPr>
              <a:picLocks noChangeAspect="1"/>
            </p:cNvPicPr>
            <p:nvPr/>
          </p:nvPicPr>
          <p:blipFill rotWithShape="1">
            <a:blip r:embed="rId6"/>
            <a:srcRect l="53726" t="35966" r="30312" b="12440"/>
            <a:stretch/>
          </p:blipFill>
          <p:spPr>
            <a:xfrm>
              <a:off x="4912659" y="2707183"/>
              <a:ext cx="1459577" cy="2653710"/>
            </a:xfrm>
            <a:prstGeom prst="rect">
              <a:avLst/>
            </a:prstGeom>
          </p:spPr>
        </p:pic>
        <p:pic>
          <p:nvPicPr>
            <p:cNvPr id="14" name="Picture 13">
              <a:extLst>
                <a:ext uri="{FF2B5EF4-FFF2-40B4-BE49-F238E27FC236}">
                  <a16:creationId xmlns:a16="http://schemas.microsoft.com/office/drawing/2014/main" id="{7575926D-A317-4CBE-BBF1-F4CF6D63E8DA}"/>
                </a:ext>
              </a:extLst>
            </p:cNvPr>
            <p:cNvPicPr>
              <a:picLocks noChangeAspect="1"/>
            </p:cNvPicPr>
            <p:nvPr/>
          </p:nvPicPr>
          <p:blipFill rotWithShape="1">
            <a:blip r:embed="rId7"/>
            <a:srcRect l="29036" t="35967" r="46276" b="12439"/>
            <a:stretch/>
          </p:blipFill>
          <p:spPr>
            <a:xfrm>
              <a:off x="2655224" y="2707184"/>
              <a:ext cx="2257435" cy="2653709"/>
            </a:xfrm>
            <a:prstGeom prst="rect">
              <a:avLst/>
            </a:prstGeom>
          </p:spPr>
        </p:pic>
      </p:grpSp>
      <p:grpSp>
        <p:nvGrpSpPr>
          <p:cNvPr id="15" name="Group 14">
            <a:extLst>
              <a:ext uri="{FF2B5EF4-FFF2-40B4-BE49-F238E27FC236}">
                <a16:creationId xmlns:a16="http://schemas.microsoft.com/office/drawing/2014/main" id="{7D7E7EE9-E2B2-48B5-A6AF-82DA3A210F55}"/>
              </a:ext>
            </a:extLst>
          </p:cNvPr>
          <p:cNvGrpSpPr/>
          <p:nvPr/>
        </p:nvGrpSpPr>
        <p:grpSpPr>
          <a:xfrm>
            <a:off x="793179" y="4905970"/>
            <a:ext cx="245207" cy="272062"/>
            <a:chOff x="5461807" y="2841435"/>
            <a:chExt cx="537827" cy="537827"/>
          </a:xfrm>
        </p:grpSpPr>
        <p:pic>
          <p:nvPicPr>
            <p:cNvPr id="16" name="Graphic 15" descr="Water">
              <a:extLst>
                <a:ext uri="{FF2B5EF4-FFF2-40B4-BE49-F238E27FC236}">
                  <a16:creationId xmlns:a16="http://schemas.microsoft.com/office/drawing/2014/main" id="{2E7ECCFC-9813-40E2-9A65-D9789821B1C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17" name="Oval 16">
              <a:extLst>
                <a:ext uri="{FF2B5EF4-FFF2-40B4-BE49-F238E27FC236}">
                  <a16:creationId xmlns:a16="http://schemas.microsoft.com/office/drawing/2014/main" id="{5E838C1D-EE85-47FB-9093-B046A3F3B0D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18" name="Group 17">
            <a:extLst>
              <a:ext uri="{FF2B5EF4-FFF2-40B4-BE49-F238E27FC236}">
                <a16:creationId xmlns:a16="http://schemas.microsoft.com/office/drawing/2014/main" id="{A09CA264-1EFD-4E99-B4FC-49059E1336B7}"/>
              </a:ext>
            </a:extLst>
          </p:cNvPr>
          <p:cNvGrpSpPr/>
          <p:nvPr/>
        </p:nvGrpSpPr>
        <p:grpSpPr>
          <a:xfrm>
            <a:off x="3763026" y="4905970"/>
            <a:ext cx="245207" cy="272062"/>
            <a:chOff x="5461807" y="2841435"/>
            <a:chExt cx="537827" cy="537827"/>
          </a:xfrm>
        </p:grpSpPr>
        <p:pic>
          <p:nvPicPr>
            <p:cNvPr id="19" name="Graphic 18" descr="Water">
              <a:extLst>
                <a:ext uri="{FF2B5EF4-FFF2-40B4-BE49-F238E27FC236}">
                  <a16:creationId xmlns:a16="http://schemas.microsoft.com/office/drawing/2014/main" id="{80645D36-0BC3-4BD7-8E15-A1A0B581BE4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0" name="Oval 19">
              <a:extLst>
                <a:ext uri="{FF2B5EF4-FFF2-40B4-BE49-F238E27FC236}">
                  <a16:creationId xmlns:a16="http://schemas.microsoft.com/office/drawing/2014/main" id="{BC23E51C-6FCE-4F63-9AF2-D5DE29630E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22" name="Group 21">
            <a:extLst>
              <a:ext uri="{FF2B5EF4-FFF2-40B4-BE49-F238E27FC236}">
                <a16:creationId xmlns:a16="http://schemas.microsoft.com/office/drawing/2014/main" id="{D3E63C12-6FA6-45A7-A9FD-B80201050249}"/>
              </a:ext>
            </a:extLst>
          </p:cNvPr>
          <p:cNvGrpSpPr/>
          <p:nvPr/>
        </p:nvGrpSpPr>
        <p:grpSpPr>
          <a:xfrm>
            <a:off x="6736621" y="4905970"/>
            <a:ext cx="245207" cy="272062"/>
            <a:chOff x="5461807" y="2841435"/>
            <a:chExt cx="537827" cy="537827"/>
          </a:xfrm>
        </p:grpSpPr>
        <p:pic>
          <p:nvPicPr>
            <p:cNvPr id="23" name="Graphic 22" descr="Water">
              <a:extLst>
                <a:ext uri="{FF2B5EF4-FFF2-40B4-BE49-F238E27FC236}">
                  <a16:creationId xmlns:a16="http://schemas.microsoft.com/office/drawing/2014/main" id="{0E5F976F-AC6B-461F-9190-0186FC962F8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4" name="Oval 23">
              <a:extLst>
                <a:ext uri="{FF2B5EF4-FFF2-40B4-BE49-F238E27FC236}">
                  <a16:creationId xmlns:a16="http://schemas.microsoft.com/office/drawing/2014/main" id="{6286960D-54A0-44CD-A63F-7A8694E71C3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25" name="Group 24">
            <a:extLst>
              <a:ext uri="{FF2B5EF4-FFF2-40B4-BE49-F238E27FC236}">
                <a16:creationId xmlns:a16="http://schemas.microsoft.com/office/drawing/2014/main" id="{B4CF185B-046B-4B3D-B148-94A8E3D588EC}"/>
              </a:ext>
            </a:extLst>
          </p:cNvPr>
          <p:cNvGrpSpPr/>
          <p:nvPr/>
        </p:nvGrpSpPr>
        <p:grpSpPr>
          <a:xfrm>
            <a:off x="1952969" y="5421640"/>
            <a:ext cx="245207" cy="272062"/>
            <a:chOff x="5461807" y="2841435"/>
            <a:chExt cx="537827" cy="537827"/>
          </a:xfrm>
        </p:grpSpPr>
        <p:pic>
          <p:nvPicPr>
            <p:cNvPr id="26" name="Graphic 25" descr="Water">
              <a:extLst>
                <a:ext uri="{FF2B5EF4-FFF2-40B4-BE49-F238E27FC236}">
                  <a16:creationId xmlns:a16="http://schemas.microsoft.com/office/drawing/2014/main" id="{297A03E5-28EC-4BEA-B2B9-8961327999E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7" name="Oval 26">
              <a:extLst>
                <a:ext uri="{FF2B5EF4-FFF2-40B4-BE49-F238E27FC236}">
                  <a16:creationId xmlns:a16="http://schemas.microsoft.com/office/drawing/2014/main" id="{71D79E41-CB01-4CB2-A829-A6915809D7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28" name="Group 27">
            <a:extLst>
              <a:ext uri="{FF2B5EF4-FFF2-40B4-BE49-F238E27FC236}">
                <a16:creationId xmlns:a16="http://schemas.microsoft.com/office/drawing/2014/main" id="{95B4AE92-4F76-4082-A958-D78A7C57BE2D}"/>
              </a:ext>
            </a:extLst>
          </p:cNvPr>
          <p:cNvGrpSpPr/>
          <p:nvPr/>
        </p:nvGrpSpPr>
        <p:grpSpPr>
          <a:xfrm>
            <a:off x="4932998" y="5421640"/>
            <a:ext cx="245207" cy="272062"/>
            <a:chOff x="5461807" y="2841435"/>
            <a:chExt cx="537827" cy="537827"/>
          </a:xfrm>
        </p:grpSpPr>
        <p:pic>
          <p:nvPicPr>
            <p:cNvPr id="29" name="Graphic 28" descr="Water">
              <a:extLst>
                <a:ext uri="{FF2B5EF4-FFF2-40B4-BE49-F238E27FC236}">
                  <a16:creationId xmlns:a16="http://schemas.microsoft.com/office/drawing/2014/main" id="{643B917B-9314-49EB-8A53-80AA307C92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30" name="Oval 29">
              <a:extLst>
                <a:ext uri="{FF2B5EF4-FFF2-40B4-BE49-F238E27FC236}">
                  <a16:creationId xmlns:a16="http://schemas.microsoft.com/office/drawing/2014/main" id="{CF4B7BDC-3A66-486E-8FB8-EB7EA40DDD49}"/>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31" name="Group 30">
            <a:extLst>
              <a:ext uri="{FF2B5EF4-FFF2-40B4-BE49-F238E27FC236}">
                <a16:creationId xmlns:a16="http://schemas.microsoft.com/office/drawing/2014/main" id="{B8551483-CC15-47B4-A47F-7DB1EAA015E8}"/>
              </a:ext>
            </a:extLst>
          </p:cNvPr>
          <p:cNvGrpSpPr/>
          <p:nvPr/>
        </p:nvGrpSpPr>
        <p:grpSpPr>
          <a:xfrm>
            <a:off x="7929337" y="5421640"/>
            <a:ext cx="245207" cy="272062"/>
            <a:chOff x="5461807" y="2841435"/>
            <a:chExt cx="537827" cy="537827"/>
          </a:xfrm>
        </p:grpSpPr>
        <p:pic>
          <p:nvPicPr>
            <p:cNvPr id="32" name="Graphic 31" descr="Water">
              <a:extLst>
                <a:ext uri="{FF2B5EF4-FFF2-40B4-BE49-F238E27FC236}">
                  <a16:creationId xmlns:a16="http://schemas.microsoft.com/office/drawing/2014/main" id="{D2E8F027-51F8-49EC-A438-37C24708BCF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33" name="Oval 32">
              <a:extLst>
                <a:ext uri="{FF2B5EF4-FFF2-40B4-BE49-F238E27FC236}">
                  <a16:creationId xmlns:a16="http://schemas.microsoft.com/office/drawing/2014/main" id="{F4273C22-4304-4C92-9D60-76A287BE648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sp>
        <p:nvSpPr>
          <p:cNvPr id="34" name="TextBox 33">
            <a:extLst>
              <a:ext uri="{FF2B5EF4-FFF2-40B4-BE49-F238E27FC236}">
                <a16:creationId xmlns:a16="http://schemas.microsoft.com/office/drawing/2014/main" id="{38445AC1-50CD-4E56-8DDF-09F3562C68C4}"/>
              </a:ext>
            </a:extLst>
          </p:cNvPr>
          <p:cNvSpPr txBox="1"/>
          <p:nvPr/>
        </p:nvSpPr>
        <p:spPr>
          <a:xfrm>
            <a:off x="0" y="1402969"/>
            <a:ext cx="2160270" cy="276999"/>
          </a:xfrm>
          <a:prstGeom prst="rect">
            <a:avLst/>
          </a:prstGeom>
          <a:noFill/>
        </p:spPr>
        <p:txBody>
          <a:bodyPr wrap="square" rtlCol="0">
            <a:spAutoFit/>
          </a:bodyPr>
          <a:lstStyle/>
          <a:p>
            <a:pPr algn="ctr"/>
            <a:r>
              <a:rPr lang="en-US" sz="1200" dirty="0"/>
              <a:t>AK Steel</a:t>
            </a:r>
          </a:p>
        </p:txBody>
      </p:sp>
      <p:sp>
        <p:nvSpPr>
          <p:cNvPr id="35" name="TextBox 34">
            <a:extLst>
              <a:ext uri="{FF2B5EF4-FFF2-40B4-BE49-F238E27FC236}">
                <a16:creationId xmlns:a16="http://schemas.microsoft.com/office/drawing/2014/main" id="{BDED908C-2200-4329-9AAB-664E3AC1D8D4}"/>
              </a:ext>
            </a:extLst>
          </p:cNvPr>
          <p:cNvSpPr txBox="1"/>
          <p:nvPr/>
        </p:nvSpPr>
        <p:spPr>
          <a:xfrm>
            <a:off x="2198176" y="2371698"/>
            <a:ext cx="2160270" cy="276999"/>
          </a:xfrm>
          <a:prstGeom prst="rect">
            <a:avLst/>
          </a:prstGeom>
          <a:noFill/>
        </p:spPr>
        <p:txBody>
          <a:bodyPr wrap="square" rtlCol="0">
            <a:spAutoFit/>
          </a:bodyPr>
          <a:lstStyle/>
          <a:p>
            <a:pPr algn="ctr"/>
            <a:r>
              <a:rPr lang="en-US" sz="1200" dirty="0"/>
              <a:t>US Steel</a:t>
            </a:r>
          </a:p>
        </p:txBody>
      </p:sp>
      <p:sp>
        <p:nvSpPr>
          <p:cNvPr id="36" name="TextBox 35">
            <a:extLst>
              <a:ext uri="{FF2B5EF4-FFF2-40B4-BE49-F238E27FC236}">
                <a16:creationId xmlns:a16="http://schemas.microsoft.com/office/drawing/2014/main" id="{C702F896-E72D-48DC-A253-B91539748459}"/>
              </a:ext>
            </a:extLst>
          </p:cNvPr>
          <p:cNvSpPr txBox="1"/>
          <p:nvPr/>
        </p:nvSpPr>
        <p:spPr>
          <a:xfrm>
            <a:off x="701822" y="876282"/>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NEXUS Map</a:t>
            </a:r>
          </a:p>
        </p:txBody>
      </p:sp>
      <p:sp>
        <p:nvSpPr>
          <p:cNvPr id="37" name="Title 1">
            <a:extLst>
              <a:ext uri="{FF2B5EF4-FFF2-40B4-BE49-F238E27FC236}">
                <a16:creationId xmlns:a16="http://schemas.microsoft.com/office/drawing/2014/main" id="{747CD4FE-EA96-4F19-94C1-0C1EC97D2649}"/>
              </a:ext>
            </a:extLst>
          </p:cNvPr>
          <p:cNvSpPr>
            <a:spLocks noGrp="1"/>
          </p:cNvSpPr>
          <p:nvPr>
            <p:ph type="title"/>
          </p:nvPr>
        </p:nvSpPr>
        <p:spPr>
          <a:xfrm>
            <a:off x="457200" y="71438"/>
            <a:ext cx="8229600" cy="668337"/>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EJ Indices in Wayne County</a:t>
            </a:r>
            <a:endParaRPr lang="en-US" dirty="0">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E2B56472-5086-48A9-8F01-1367C0F0B3DE}"/>
              </a:ext>
            </a:extLst>
          </p:cNvPr>
          <p:cNvSpPr/>
          <p:nvPr/>
        </p:nvSpPr>
        <p:spPr>
          <a:xfrm>
            <a:off x="3804973" y="984627"/>
            <a:ext cx="3012304" cy="304698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determine EJ communities in areas with MP concerns. NEXUS currently includes a poverty/disadvantage index, and we plan to incorporate additional EJ metrics such as the data inputs below from EJSCREEN. These indices show the close proximity of AK Steel &amp; US Steel to EJ communities.</a:t>
            </a:r>
          </a:p>
        </p:txBody>
      </p:sp>
      <p:sp>
        <p:nvSpPr>
          <p:cNvPr id="39" name="Slide Number Placeholder 1">
            <a:extLst>
              <a:ext uri="{FF2B5EF4-FFF2-40B4-BE49-F238E27FC236}">
                <a16:creationId xmlns:a16="http://schemas.microsoft.com/office/drawing/2014/main" id="{07BF38DE-5BAB-4BCF-BA50-FA56FD124913}"/>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00489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BB147-1D5E-4CC5-8181-19C80FB2B508}"/>
              </a:ext>
            </a:extLst>
          </p:cNvPr>
          <p:cNvSpPr>
            <a:spLocks noGrp="1"/>
          </p:cNvSpPr>
          <p:nvPr>
            <p:ph type="title"/>
          </p:nvPr>
        </p:nvSpPr>
        <p:spPr>
          <a:xfrm>
            <a:off x="99391" y="71439"/>
            <a:ext cx="8835888" cy="669103"/>
          </a:xfrm>
        </p:spPr>
        <p:txBody>
          <a:bodyPr/>
          <a:lstStyle/>
          <a:p>
            <a:r>
              <a:rPr lang="en-US" altLang="zh-CN" dirty="0"/>
              <a:t>NEXUS Tool: </a:t>
            </a:r>
            <a:r>
              <a:rPr lang="en-US" altLang="zh-CN" dirty="0">
                <a:solidFill>
                  <a:srgbClr val="FFFF00"/>
                </a:solidFill>
                <a:latin typeface="Arial" panose="020B0604020202020204" pitchFamily="34" charset="0"/>
                <a:cs typeface="Arial" panose="020B0604020202020204" pitchFamily="34" charset="0"/>
              </a:rPr>
              <a:t>Example 2 – MP Risk in NAAs</a:t>
            </a:r>
            <a:endParaRPr lang="en-US" dirty="0"/>
          </a:p>
        </p:txBody>
      </p:sp>
      <p:pic>
        <p:nvPicPr>
          <p:cNvPr id="4" name="Picture 3">
            <a:extLst>
              <a:ext uri="{FF2B5EF4-FFF2-40B4-BE49-F238E27FC236}">
                <a16:creationId xmlns:a16="http://schemas.microsoft.com/office/drawing/2014/main" id="{5780128C-D826-45B7-817F-ACCFAB3AC4CD}"/>
              </a:ext>
            </a:extLst>
          </p:cNvPr>
          <p:cNvPicPr>
            <a:picLocks noChangeAspect="1"/>
          </p:cNvPicPr>
          <p:nvPr/>
        </p:nvPicPr>
        <p:blipFill rotWithShape="1">
          <a:blip r:embed="rId2"/>
          <a:srcRect b="8647"/>
          <a:stretch/>
        </p:blipFill>
        <p:spPr>
          <a:xfrm>
            <a:off x="0" y="857250"/>
            <a:ext cx="9144000" cy="4698724"/>
          </a:xfrm>
          <a:prstGeom prst="rect">
            <a:avLst/>
          </a:prstGeom>
        </p:spPr>
      </p:pic>
      <p:pic>
        <p:nvPicPr>
          <p:cNvPr id="5" name="Picture 4">
            <a:extLst>
              <a:ext uri="{FF2B5EF4-FFF2-40B4-BE49-F238E27FC236}">
                <a16:creationId xmlns:a16="http://schemas.microsoft.com/office/drawing/2014/main" id="{F559A6A8-8F34-454A-8F5D-0E249344B8C9}"/>
              </a:ext>
            </a:extLst>
          </p:cNvPr>
          <p:cNvPicPr>
            <a:picLocks noChangeAspect="1"/>
          </p:cNvPicPr>
          <p:nvPr/>
        </p:nvPicPr>
        <p:blipFill rotWithShape="1">
          <a:blip r:embed="rId3"/>
          <a:srcRect l="32065" r="27391"/>
          <a:stretch/>
        </p:blipFill>
        <p:spPr>
          <a:xfrm>
            <a:off x="5227982" y="3820168"/>
            <a:ext cx="3707297" cy="2879075"/>
          </a:xfrm>
          <a:prstGeom prst="rect">
            <a:avLst/>
          </a:prstGeom>
          <a:ln w="25400">
            <a:solidFill>
              <a:srgbClr val="000532"/>
            </a:solidFill>
          </a:ln>
        </p:spPr>
      </p:pic>
      <p:sp>
        <p:nvSpPr>
          <p:cNvPr id="6" name="Rectangle 5">
            <a:extLst>
              <a:ext uri="{FF2B5EF4-FFF2-40B4-BE49-F238E27FC236}">
                <a16:creationId xmlns:a16="http://schemas.microsoft.com/office/drawing/2014/main" id="{B9023929-98C2-4637-8FA7-38C6AE443DEF}"/>
              </a:ext>
            </a:extLst>
          </p:cNvPr>
          <p:cNvSpPr/>
          <p:nvPr/>
        </p:nvSpPr>
        <p:spPr bwMode="auto">
          <a:xfrm>
            <a:off x="3071191" y="3429000"/>
            <a:ext cx="1808922" cy="1699861"/>
          </a:xfrm>
          <a:prstGeom prst="rect">
            <a:avLst/>
          </a:prstGeom>
          <a:noFill/>
          <a:ln w="28575" cap="flat" cmpd="sng" algn="ctr">
            <a:solidFill>
              <a:schemeClr val="tx1">
                <a:lumMod val="65000"/>
                <a:lumOff val="3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cxnSp>
        <p:nvCxnSpPr>
          <p:cNvPr id="8" name="Straight Connector 7">
            <a:extLst>
              <a:ext uri="{FF2B5EF4-FFF2-40B4-BE49-F238E27FC236}">
                <a16:creationId xmlns:a16="http://schemas.microsoft.com/office/drawing/2014/main" id="{AC8F1344-61A1-4EDF-B5E9-7DCBB45469E9}"/>
              </a:ext>
            </a:extLst>
          </p:cNvPr>
          <p:cNvCxnSpPr>
            <a:cxnSpLocks/>
          </p:cNvCxnSpPr>
          <p:nvPr/>
        </p:nvCxnSpPr>
        <p:spPr bwMode="auto">
          <a:xfrm>
            <a:off x="4880113" y="5128861"/>
            <a:ext cx="347869" cy="1570382"/>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836A208B-2C2F-45A5-A122-EA02936ECFB3}"/>
              </a:ext>
            </a:extLst>
          </p:cNvPr>
          <p:cNvSpPr/>
          <p:nvPr/>
        </p:nvSpPr>
        <p:spPr>
          <a:xfrm>
            <a:off x="99391" y="5555974"/>
            <a:ext cx="5029200" cy="1200329"/>
          </a:xfrm>
          <a:prstGeom prst="rect">
            <a:avLst/>
          </a:prstGeom>
        </p:spPr>
        <p:txBody>
          <a:bodyPr wrap="square">
            <a:spAutoFit/>
          </a:bodyPr>
          <a:lstStyle/>
          <a:p>
            <a:pPr algn="ctr"/>
            <a:r>
              <a:rPr lang="en-US" dirty="0"/>
              <a:t>The maps above were generated for the Atlanta CBSA (2015 O</a:t>
            </a:r>
            <a:r>
              <a:rPr lang="en-US" baseline="-25000" dirty="0"/>
              <a:t>3</a:t>
            </a:r>
            <a:r>
              <a:rPr lang="en-US" dirty="0"/>
              <a:t> NAA), using the data query module. The top 10 Gas &amp; VOC HAPS emission sources are plotted.</a:t>
            </a:r>
          </a:p>
        </p:txBody>
      </p:sp>
      <p:sp>
        <p:nvSpPr>
          <p:cNvPr id="11" name="Slide Number Placeholder 1">
            <a:extLst>
              <a:ext uri="{FF2B5EF4-FFF2-40B4-BE49-F238E27FC236}">
                <a16:creationId xmlns:a16="http://schemas.microsoft.com/office/drawing/2014/main" id="{D4ED3A1A-CC60-4883-B3D9-1F0CF29127D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73305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54B2D-F8BD-48D2-B86F-A10E350B2C82}"/>
              </a:ext>
            </a:extLst>
          </p:cNvPr>
          <p:cNvSpPr>
            <a:spLocks noGrp="1"/>
          </p:cNvSpPr>
          <p:nvPr>
            <p:ph type="title"/>
          </p:nvPr>
        </p:nvSpPr>
        <p:spPr/>
        <p:txBody>
          <a:bodyPr/>
          <a:lstStyle/>
          <a:p>
            <a:r>
              <a:rPr lang="en-US" altLang="zh-CN" dirty="0"/>
              <a:t>NEXUS Tool: </a:t>
            </a:r>
            <a:r>
              <a:rPr lang="en-US" altLang="zh-CN" dirty="0">
                <a:solidFill>
                  <a:srgbClr val="FFFF00"/>
                </a:solidFill>
                <a:latin typeface="Arial" panose="020B0604020202020204" pitchFamily="34" charset="0"/>
                <a:cs typeface="Arial" panose="020B0604020202020204" pitchFamily="34" charset="0"/>
              </a:rPr>
              <a:t>Identifying MP Co-Controls</a:t>
            </a:r>
            <a:endParaRPr lang="en-US" dirty="0"/>
          </a:p>
        </p:txBody>
      </p:sp>
      <p:pic>
        <p:nvPicPr>
          <p:cNvPr id="4" name="Picture 3">
            <a:extLst>
              <a:ext uri="{FF2B5EF4-FFF2-40B4-BE49-F238E27FC236}">
                <a16:creationId xmlns:a16="http://schemas.microsoft.com/office/drawing/2014/main" id="{2BEF669F-359E-4F69-B6F0-CF1DC4605B16}"/>
              </a:ext>
            </a:extLst>
          </p:cNvPr>
          <p:cNvPicPr>
            <a:picLocks noChangeAspect="1"/>
          </p:cNvPicPr>
          <p:nvPr/>
        </p:nvPicPr>
        <p:blipFill rotWithShape="1">
          <a:blip r:embed="rId2"/>
          <a:srcRect b="5749"/>
          <a:stretch/>
        </p:blipFill>
        <p:spPr>
          <a:xfrm>
            <a:off x="0" y="857250"/>
            <a:ext cx="9144000" cy="4847811"/>
          </a:xfrm>
          <a:prstGeom prst="rect">
            <a:avLst/>
          </a:prstGeom>
        </p:spPr>
      </p:pic>
      <p:sp>
        <p:nvSpPr>
          <p:cNvPr id="5" name="Rectangle 4">
            <a:extLst>
              <a:ext uri="{FF2B5EF4-FFF2-40B4-BE49-F238E27FC236}">
                <a16:creationId xmlns:a16="http://schemas.microsoft.com/office/drawing/2014/main" id="{8398DDA2-408E-4F2F-B3C7-0EC7A54FB8C8}"/>
              </a:ext>
            </a:extLst>
          </p:cNvPr>
          <p:cNvSpPr/>
          <p:nvPr/>
        </p:nvSpPr>
        <p:spPr bwMode="auto">
          <a:xfrm>
            <a:off x="113015" y="2007097"/>
            <a:ext cx="1402522" cy="37862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6" name="Rectangle 5">
            <a:extLst>
              <a:ext uri="{FF2B5EF4-FFF2-40B4-BE49-F238E27FC236}">
                <a16:creationId xmlns:a16="http://schemas.microsoft.com/office/drawing/2014/main" id="{7725C26B-0090-4655-9B7E-F4723E193F09}"/>
              </a:ext>
            </a:extLst>
          </p:cNvPr>
          <p:cNvSpPr/>
          <p:nvPr/>
        </p:nvSpPr>
        <p:spPr bwMode="auto">
          <a:xfrm>
            <a:off x="2953397" y="2391128"/>
            <a:ext cx="1422400" cy="37580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7" name="Rectangle 6">
            <a:extLst>
              <a:ext uri="{FF2B5EF4-FFF2-40B4-BE49-F238E27FC236}">
                <a16:creationId xmlns:a16="http://schemas.microsoft.com/office/drawing/2014/main" id="{CC076D25-72DA-4996-9A04-215916957BD9}"/>
              </a:ext>
            </a:extLst>
          </p:cNvPr>
          <p:cNvSpPr/>
          <p:nvPr/>
        </p:nvSpPr>
        <p:spPr bwMode="auto">
          <a:xfrm>
            <a:off x="4391258" y="2007097"/>
            <a:ext cx="1422400" cy="37580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8" name="Rectangle 7">
            <a:extLst>
              <a:ext uri="{FF2B5EF4-FFF2-40B4-BE49-F238E27FC236}">
                <a16:creationId xmlns:a16="http://schemas.microsoft.com/office/drawing/2014/main" id="{7B663F60-D4B3-4010-9477-2754FF5276A6}"/>
              </a:ext>
            </a:extLst>
          </p:cNvPr>
          <p:cNvSpPr/>
          <p:nvPr/>
        </p:nvSpPr>
        <p:spPr bwMode="auto">
          <a:xfrm>
            <a:off x="5793780" y="2007097"/>
            <a:ext cx="1422400" cy="37580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9" name="Rectangle 8">
            <a:extLst>
              <a:ext uri="{FF2B5EF4-FFF2-40B4-BE49-F238E27FC236}">
                <a16:creationId xmlns:a16="http://schemas.microsoft.com/office/drawing/2014/main" id="{19703EDD-705D-439A-A33F-103446B4329A}"/>
              </a:ext>
            </a:extLst>
          </p:cNvPr>
          <p:cNvSpPr/>
          <p:nvPr/>
        </p:nvSpPr>
        <p:spPr bwMode="auto">
          <a:xfrm>
            <a:off x="113015" y="2382901"/>
            <a:ext cx="1402522" cy="37580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0" name="Rectangle 9">
            <a:extLst>
              <a:ext uri="{FF2B5EF4-FFF2-40B4-BE49-F238E27FC236}">
                <a16:creationId xmlns:a16="http://schemas.microsoft.com/office/drawing/2014/main" id="{02235C2D-7EA9-4BB6-BAE7-9CE31257D156}"/>
              </a:ext>
            </a:extLst>
          </p:cNvPr>
          <p:cNvSpPr/>
          <p:nvPr/>
        </p:nvSpPr>
        <p:spPr bwMode="auto">
          <a:xfrm>
            <a:off x="1515537" y="2007095"/>
            <a:ext cx="1437860" cy="378621"/>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1" name="Rectangle 10">
            <a:extLst>
              <a:ext uri="{FF2B5EF4-FFF2-40B4-BE49-F238E27FC236}">
                <a16:creationId xmlns:a16="http://schemas.microsoft.com/office/drawing/2014/main" id="{BA4A7963-C2CB-4DF1-8FAB-2232854A5AF0}"/>
              </a:ext>
            </a:extLst>
          </p:cNvPr>
          <p:cNvSpPr/>
          <p:nvPr/>
        </p:nvSpPr>
        <p:spPr bwMode="auto">
          <a:xfrm>
            <a:off x="2963336" y="3111723"/>
            <a:ext cx="1422400" cy="37580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2" name="Rectangle 11">
            <a:extLst>
              <a:ext uri="{FF2B5EF4-FFF2-40B4-BE49-F238E27FC236}">
                <a16:creationId xmlns:a16="http://schemas.microsoft.com/office/drawing/2014/main" id="{7043B0DD-E942-4A38-9907-459E3165D290}"/>
              </a:ext>
            </a:extLst>
          </p:cNvPr>
          <p:cNvSpPr/>
          <p:nvPr/>
        </p:nvSpPr>
        <p:spPr bwMode="auto">
          <a:xfrm>
            <a:off x="4371380" y="3870106"/>
            <a:ext cx="1422400" cy="37580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3" name="Rectangle 12">
            <a:extLst>
              <a:ext uri="{FF2B5EF4-FFF2-40B4-BE49-F238E27FC236}">
                <a16:creationId xmlns:a16="http://schemas.microsoft.com/office/drawing/2014/main" id="{8C631953-BE8A-44ED-848F-C3BEEA356E60}"/>
              </a:ext>
            </a:extLst>
          </p:cNvPr>
          <p:cNvSpPr/>
          <p:nvPr/>
        </p:nvSpPr>
        <p:spPr bwMode="auto">
          <a:xfrm>
            <a:off x="103076" y="2766932"/>
            <a:ext cx="1402522" cy="344791"/>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41AD07C6-55D1-4D34-B0D6-8F7B341147C1}"/>
              </a:ext>
            </a:extLst>
          </p:cNvPr>
          <p:cNvSpPr/>
          <p:nvPr/>
        </p:nvSpPr>
        <p:spPr bwMode="auto">
          <a:xfrm>
            <a:off x="2953396" y="2758705"/>
            <a:ext cx="1417983" cy="353018"/>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5" name="Rectangle 14">
            <a:extLst>
              <a:ext uri="{FF2B5EF4-FFF2-40B4-BE49-F238E27FC236}">
                <a16:creationId xmlns:a16="http://schemas.microsoft.com/office/drawing/2014/main" id="{21C070C9-0C6D-480B-B5F8-DCD5821245FC}"/>
              </a:ext>
            </a:extLst>
          </p:cNvPr>
          <p:cNvSpPr/>
          <p:nvPr/>
        </p:nvSpPr>
        <p:spPr bwMode="auto">
          <a:xfrm>
            <a:off x="4375797" y="2764420"/>
            <a:ext cx="1417983" cy="353018"/>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6" name="Rectangle 15">
            <a:extLst>
              <a:ext uri="{FF2B5EF4-FFF2-40B4-BE49-F238E27FC236}">
                <a16:creationId xmlns:a16="http://schemas.microsoft.com/office/drawing/2014/main" id="{036BCFB3-ADA3-45E7-8FCF-50F77CE7F26C}"/>
              </a:ext>
            </a:extLst>
          </p:cNvPr>
          <p:cNvSpPr/>
          <p:nvPr/>
        </p:nvSpPr>
        <p:spPr bwMode="auto">
          <a:xfrm>
            <a:off x="5788258" y="2770135"/>
            <a:ext cx="1417983" cy="353018"/>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7" name="Rectangle 16">
            <a:extLst>
              <a:ext uri="{FF2B5EF4-FFF2-40B4-BE49-F238E27FC236}">
                <a16:creationId xmlns:a16="http://schemas.microsoft.com/office/drawing/2014/main" id="{D6DFD8EE-F930-413C-AC1B-AC31BB845D9A}"/>
              </a:ext>
            </a:extLst>
          </p:cNvPr>
          <p:cNvSpPr/>
          <p:nvPr/>
        </p:nvSpPr>
        <p:spPr bwMode="auto">
          <a:xfrm>
            <a:off x="93136" y="3119950"/>
            <a:ext cx="1422401" cy="344791"/>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8" name="Rectangle 17">
            <a:extLst>
              <a:ext uri="{FF2B5EF4-FFF2-40B4-BE49-F238E27FC236}">
                <a16:creationId xmlns:a16="http://schemas.microsoft.com/office/drawing/2014/main" id="{57B6A437-9820-476B-AB71-4C34E571694D}"/>
              </a:ext>
            </a:extLst>
          </p:cNvPr>
          <p:cNvSpPr/>
          <p:nvPr/>
        </p:nvSpPr>
        <p:spPr bwMode="auto">
          <a:xfrm>
            <a:off x="1515537" y="3134509"/>
            <a:ext cx="1422401" cy="344791"/>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9" name="Rectangle 18">
            <a:extLst>
              <a:ext uri="{FF2B5EF4-FFF2-40B4-BE49-F238E27FC236}">
                <a16:creationId xmlns:a16="http://schemas.microsoft.com/office/drawing/2014/main" id="{41467B79-C560-4E62-BC83-DFCA88EB4F48}"/>
              </a:ext>
            </a:extLst>
          </p:cNvPr>
          <p:cNvSpPr/>
          <p:nvPr/>
        </p:nvSpPr>
        <p:spPr bwMode="auto">
          <a:xfrm>
            <a:off x="7206241" y="2401265"/>
            <a:ext cx="1321533" cy="353018"/>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2F201374-E4DF-4A57-B32F-A120D4445A11}"/>
              </a:ext>
            </a:extLst>
          </p:cNvPr>
          <p:cNvSpPr/>
          <p:nvPr/>
        </p:nvSpPr>
        <p:spPr bwMode="auto">
          <a:xfrm>
            <a:off x="103076" y="4223073"/>
            <a:ext cx="1402522" cy="344791"/>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1" name="Rectangle 20">
            <a:extLst>
              <a:ext uri="{FF2B5EF4-FFF2-40B4-BE49-F238E27FC236}">
                <a16:creationId xmlns:a16="http://schemas.microsoft.com/office/drawing/2014/main" id="{AA104DB3-DB31-440B-B3FA-6B1D5521852A}"/>
              </a:ext>
            </a:extLst>
          </p:cNvPr>
          <p:cNvSpPr/>
          <p:nvPr/>
        </p:nvSpPr>
        <p:spPr bwMode="auto">
          <a:xfrm>
            <a:off x="4391258" y="2405378"/>
            <a:ext cx="1402522" cy="344791"/>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2" name="Rectangle 21">
            <a:extLst>
              <a:ext uri="{FF2B5EF4-FFF2-40B4-BE49-F238E27FC236}">
                <a16:creationId xmlns:a16="http://schemas.microsoft.com/office/drawing/2014/main" id="{5450B56A-1317-4631-9ECA-3FCAE219A78B}"/>
              </a:ext>
            </a:extLst>
          </p:cNvPr>
          <p:cNvSpPr/>
          <p:nvPr/>
        </p:nvSpPr>
        <p:spPr bwMode="auto">
          <a:xfrm>
            <a:off x="7206241" y="3501459"/>
            <a:ext cx="1321533" cy="353018"/>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3" name="Rectangle 22">
            <a:extLst>
              <a:ext uri="{FF2B5EF4-FFF2-40B4-BE49-F238E27FC236}">
                <a16:creationId xmlns:a16="http://schemas.microsoft.com/office/drawing/2014/main" id="{EC0469BC-819B-49A3-BC42-81AB7861E4C8}"/>
              </a:ext>
            </a:extLst>
          </p:cNvPr>
          <p:cNvSpPr/>
          <p:nvPr/>
        </p:nvSpPr>
        <p:spPr bwMode="auto">
          <a:xfrm>
            <a:off x="93136" y="3860944"/>
            <a:ext cx="1402522" cy="344791"/>
          </a:xfrm>
          <a:prstGeom prst="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4" name="Rectangle 23">
            <a:extLst>
              <a:ext uri="{FF2B5EF4-FFF2-40B4-BE49-F238E27FC236}">
                <a16:creationId xmlns:a16="http://schemas.microsoft.com/office/drawing/2014/main" id="{08C3F3F8-CFFB-4D05-AD68-C72ACBE10D1F}"/>
              </a:ext>
            </a:extLst>
          </p:cNvPr>
          <p:cNvSpPr/>
          <p:nvPr/>
        </p:nvSpPr>
        <p:spPr bwMode="auto">
          <a:xfrm>
            <a:off x="2961126" y="2007095"/>
            <a:ext cx="1394793" cy="369031"/>
          </a:xfrm>
          <a:prstGeom prst="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5" name="Rectangle 24">
            <a:extLst>
              <a:ext uri="{FF2B5EF4-FFF2-40B4-BE49-F238E27FC236}">
                <a16:creationId xmlns:a16="http://schemas.microsoft.com/office/drawing/2014/main" id="{EEBD56C1-BFEF-4BF2-A98B-3E9FB42A0BD0}"/>
              </a:ext>
            </a:extLst>
          </p:cNvPr>
          <p:cNvSpPr/>
          <p:nvPr/>
        </p:nvSpPr>
        <p:spPr bwMode="auto">
          <a:xfrm>
            <a:off x="5807583" y="3127790"/>
            <a:ext cx="1394793" cy="369031"/>
          </a:xfrm>
          <a:prstGeom prst="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6" name="Rectangle 25">
            <a:extLst>
              <a:ext uri="{FF2B5EF4-FFF2-40B4-BE49-F238E27FC236}">
                <a16:creationId xmlns:a16="http://schemas.microsoft.com/office/drawing/2014/main" id="{B72C5199-2E71-44D2-BF00-263447B8B1CC}"/>
              </a:ext>
            </a:extLst>
          </p:cNvPr>
          <p:cNvSpPr/>
          <p:nvPr/>
        </p:nvSpPr>
        <p:spPr>
          <a:xfrm>
            <a:off x="113015" y="5821769"/>
            <a:ext cx="8573785" cy="923330"/>
          </a:xfrm>
          <a:prstGeom prst="rect">
            <a:avLst/>
          </a:prstGeom>
        </p:spPr>
        <p:txBody>
          <a:bodyPr wrap="square">
            <a:spAutoFit/>
          </a:bodyPr>
          <a:lstStyle/>
          <a:p>
            <a:pPr algn="ctr"/>
            <a:r>
              <a:rPr lang="en-US" dirty="0"/>
              <a:t>NEXUS can be used to identify top emission sources. Information above was generated in Data Query for the Atlanta CBSA. This can help identify the potential co-benefits of controls, e.g., Transcontinental Gas Pipeline Co.</a:t>
            </a:r>
          </a:p>
        </p:txBody>
      </p:sp>
      <p:sp>
        <p:nvSpPr>
          <p:cNvPr id="27" name="Slide Number Placeholder 1">
            <a:extLst>
              <a:ext uri="{FF2B5EF4-FFF2-40B4-BE49-F238E27FC236}">
                <a16:creationId xmlns:a16="http://schemas.microsoft.com/office/drawing/2014/main" id="{9242871D-0CF9-4B5F-8E8F-445EC6596A71}"/>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637556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18FC-CDCF-4E47-8A9F-76BBA73C3DE9}"/>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Example 3 – Reviewing an Industrial Source</a:t>
            </a:r>
            <a:endParaRPr lang="en-US"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AC0627E-355A-4AD7-8646-46E8C9861001}"/>
              </a:ext>
            </a:extLst>
          </p:cNvPr>
          <p:cNvSpPr/>
          <p:nvPr/>
        </p:nvSpPr>
        <p:spPr>
          <a:xfrm>
            <a:off x="48128" y="920793"/>
            <a:ext cx="3341717" cy="2862322"/>
          </a:xfrm>
          <a:prstGeom prst="rect">
            <a:avLst/>
          </a:prstGeom>
        </p:spPr>
        <p:txBody>
          <a:bodyPr wrap="square">
            <a:spAutoFit/>
          </a:bodyPr>
          <a:lstStyle/>
          <a:p>
            <a:r>
              <a:rPr lang="en-US" dirty="0">
                <a:latin typeface="Arial" panose="020B0604020202020204" pitchFamily="34" charset="0"/>
                <a:ea typeface="Calibri" panose="020F0502020204030204" pitchFamily="34" charset="0"/>
                <a:cs typeface="Arial" panose="020B0604020202020204" pitchFamily="34" charset="0"/>
              </a:rPr>
              <a:t>Drummond’s ABC Coke facility in Tarrant, AL, just outside the Birmingham city limits in Jefferson County, recently paid fines under settlement agreement for emitting 10x more benzene than reporting, along with other violations. We can use NEXUS to take a look at the facility.</a:t>
            </a:r>
          </a:p>
        </p:txBody>
      </p:sp>
      <p:pic>
        <p:nvPicPr>
          <p:cNvPr id="7" name="Picture 6">
            <a:extLst>
              <a:ext uri="{FF2B5EF4-FFF2-40B4-BE49-F238E27FC236}">
                <a16:creationId xmlns:a16="http://schemas.microsoft.com/office/drawing/2014/main" id="{01F71C92-F982-46D2-9CD4-1B0679333E67}"/>
              </a:ext>
            </a:extLst>
          </p:cNvPr>
          <p:cNvPicPr>
            <a:picLocks noChangeAspect="1"/>
          </p:cNvPicPr>
          <p:nvPr/>
        </p:nvPicPr>
        <p:blipFill>
          <a:blip r:embed="rId2"/>
          <a:stretch>
            <a:fillRect/>
          </a:stretch>
        </p:blipFill>
        <p:spPr>
          <a:xfrm>
            <a:off x="3406780" y="978439"/>
            <a:ext cx="3938532" cy="2778989"/>
          </a:xfrm>
          <a:prstGeom prst="rect">
            <a:avLst/>
          </a:prstGeom>
        </p:spPr>
      </p:pic>
      <p:pic>
        <p:nvPicPr>
          <p:cNvPr id="10" name="Picture 9">
            <a:extLst>
              <a:ext uri="{FF2B5EF4-FFF2-40B4-BE49-F238E27FC236}">
                <a16:creationId xmlns:a16="http://schemas.microsoft.com/office/drawing/2014/main" id="{74861454-F9A0-4126-BEA5-14F04D831518}"/>
              </a:ext>
            </a:extLst>
          </p:cNvPr>
          <p:cNvPicPr>
            <a:picLocks noChangeAspect="1"/>
          </p:cNvPicPr>
          <p:nvPr/>
        </p:nvPicPr>
        <p:blipFill rotWithShape="1">
          <a:blip r:embed="rId3"/>
          <a:srcRect t="10614" r="5904" b="33767"/>
          <a:stretch/>
        </p:blipFill>
        <p:spPr>
          <a:xfrm>
            <a:off x="308472" y="3860901"/>
            <a:ext cx="8604173" cy="2860771"/>
          </a:xfrm>
          <a:prstGeom prst="rect">
            <a:avLst/>
          </a:prstGeom>
        </p:spPr>
      </p:pic>
      <p:sp>
        <p:nvSpPr>
          <p:cNvPr id="11" name="Rectangle 10">
            <a:extLst>
              <a:ext uri="{FF2B5EF4-FFF2-40B4-BE49-F238E27FC236}">
                <a16:creationId xmlns:a16="http://schemas.microsoft.com/office/drawing/2014/main" id="{10C92C7E-8935-475F-9628-6AE439B8125D}"/>
              </a:ext>
            </a:extLst>
          </p:cNvPr>
          <p:cNvSpPr/>
          <p:nvPr/>
        </p:nvSpPr>
        <p:spPr bwMode="auto">
          <a:xfrm>
            <a:off x="407324" y="5228705"/>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2" name="Rectangle 11">
            <a:extLst>
              <a:ext uri="{FF2B5EF4-FFF2-40B4-BE49-F238E27FC236}">
                <a16:creationId xmlns:a16="http://schemas.microsoft.com/office/drawing/2014/main" id="{10BE8A85-1BF1-4BA7-9A16-E39A9AA17AE2}"/>
              </a:ext>
            </a:extLst>
          </p:cNvPr>
          <p:cNvSpPr/>
          <p:nvPr/>
        </p:nvSpPr>
        <p:spPr bwMode="auto">
          <a:xfrm>
            <a:off x="1864822" y="6317119"/>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3" name="Rectangle 12">
            <a:extLst>
              <a:ext uri="{FF2B5EF4-FFF2-40B4-BE49-F238E27FC236}">
                <a16:creationId xmlns:a16="http://schemas.microsoft.com/office/drawing/2014/main" id="{B58D112A-CDAF-4300-B86F-4201030CE4A1}"/>
              </a:ext>
            </a:extLst>
          </p:cNvPr>
          <p:cNvSpPr/>
          <p:nvPr/>
        </p:nvSpPr>
        <p:spPr bwMode="auto">
          <a:xfrm>
            <a:off x="3271759" y="4854632"/>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E610BF4E-DC96-49BF-90AB-45197A91F962}"/>
              </a:ext>
            </a:extLst>
          </p:cNvPr>
          <p:cNvSpPr/>
          <p:nvPr/>
        </p:nvSpPr>
        <p:spPr bwMode="auto">
          <a:xfrm>
            <a:off x="7480555" y="5572700"/>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5" name="Rectangle 14">
            <a:extLst>
              <a:ext uri="{FF2B5EF4-FFF2-40B4-BE49-F238E27FC236}">
                <a16:creationId xmlns:a16="http://schemas.microsoft.com/office/drawing/2014/main" id="{E718FC76-C553-4410-A8EA-C14CA58787D6}"/>
              </a:ext>
            </a:extLst>
          </p:cNvPr>
          <p:cNvSpPr/>
          <p:nvPr/>
        </p:nvSpPr>
        <p:spPr bwMode="auto">
          <a:xfrm>
            <a:off x="4681934" y="5586152"/>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pic>
        <p:nvPicPr>
          <p:cNvPr id="16" name="Picture 15">
            <a:extLst>
              <a:ext uri="{FF2B5EF4-FFF2-40B4-BE49-F238E27FC236}">
                <a16:creationId xmlns:a16="http://schemas.microsoft.com/office/drawing/2014/main" id="{CE7F56AD-D6EF-422D-9DCF-23E335945A59}"/>
              </a:ext>
            </a:extLst>
          </p:cNvPr>
          <p:cNvPicPr>
            <a:picLocks noChangeAspect="1"/>
          </p:cNvPicPr>
          <p:nvPr/>
        </p:nvPicPr>
        <p:blipFill>
          <a:blip r:embed="rId4"/>
          <a:stretch>
            <a:fillRect/>
          </a:stretch>
        </p:blipFill>
        <p:spPr>
          <a:xfrm>
            <a:off x="7410375" y="872839"/>
            <a:ext cx="1691545" cy="2884589"/>
          </a:xfrm>
          <a:prstGeom prst="rect">
            <a:avLst/>
          </a:prstGeom>
        </p:spPr>
      </p:pic>
      <p:sp>
        <p:nvSpPr>
          <p:cNvPr id="17" name="Slide Number Placeholder 1">
            <a:extLst>
              <a:ext uri="{FF2B5EF4-FFF2-40B4-BE49-F238E27FC236}">
                <a16:creationId xmlns:a16="http://schemas.microsoft.com/office/drawing/2014/main" id="{BC6D3807-5C73-4DF7-9771-9D5BB10ED137}"/>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542480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05183F-8994-4E0F-BF37-0EF73CA08685}"/>
              </a:ext>
            </a:extLst>
          </p:cNvPr>
          <p:cNvPicPr>
            <a:picLocks noChangeAspect="1"/>
          </p:cNvPicPr>
          <p:nvPr/>
        </p:nvPicPr>
        <p:blipFill>
          <a:blip r:embed="rId3"/>
          <a:stretch>
            <a:fillRect/>
          </a:stretch>
        </p:blipFill>
        <p:spPr>
          <a:xfrm>
            <a:off x="253432" y="4568979"/>
            <a:ext cx="2714128" cy="2131434"/>
          </a:xfrm>
          <a:prstGeom prst="rect">
            <a:avLst/>
          </a:prstGeom>
        </p:spPr>
      </p:pic>
      <p:pic>
        <p:nvPicPr>
          <p:cNvPr id="6" name="Picture 5">
            <a:extLst>
              <a:ext uri="{FF2B5EF4-FFF2-40B4-BE49-F238E27FC236}">
                <a16:creationId xmlns:a16="http://schemas.microsoft.com/office/drawing/2014/main" id="{B2533454-19FF-4D1E-96AE-CED0BA02A25C}"/>
              </a:ext>
            </a:extLst>
          </p:cNvPr>
          <p:cNvPicPr>
            <a:picLocks noChangeAspect="1"/>
          </p:cNvPicPr>
          <p:nvPr/>
        </p:nvPicPr>
        <p:blipFill>
          <a:blip r:embed="rId4"/>
          <a:stretch>
            <a:fillRect/>
          </a:stretch>
        </p:blipFill>
        <p:spPr>
          <a:xfrm>
            <a:off x="3389915" y="4568979"/>
            <a:ext cx="2460975" cy="2131434"/>
          </a:xfrm>
          <a:prstGeom prst="rect">
            <a:avLst/>
          </a:prstGeom>
        </p:spPr>
      </p:pic>
      <p:pic>
        <p:nvPicPr>
          <p:cNvPr id="7" name="Picture 6">
            <a:extLst>
              <a:ext uri="{FF2B5EF4-FFF2-40B4-BE49-F238E27FC236}">
                <a16:creationId xmlns:a16="http://schemas.microsoft.com/office/drawing/2014/main" id="{4ACA9511-C0CB-4BC9-9437-C37DBC341D5D}"/>
              </a:ext>
            </a:extLst>
          </p:cNvPr>
          <p:cNvPicPr>
            <a:picLocks noChangeAspect="1"/>
          </p:cNvPicPr>
          <p:nvPr/>
        </p:nvPicPr>
        <p:blipFill>
          <a:blip r:embed="rId5"/>
          <a:stretch>
            <a:fillRect/>
          </a:stretch>
        </p:blipFill>
        <p:spPr>
          <a:xfrm>
            <a:off x="6273245" y="4568979"/>
            <a:ext cx="2617323" cy="2131434"/>
          </a:xfrm>
          <a:prstGeom prst="rect">
            <a:avLst/>
          </a:prstGeom>
        </p:spPr>
      </p:pic>
      <p:pic>
        <p:nvPicPr>
          <p:cNvPr id="9" name="Picture 8">
            <a:extLst>
              <a:ext uri="{FF2B5EF4-FFF2-40B4-BE49-F238E27FC236}">
                <a16:creationId xmlns:a16="http://schemas.microsoft.com/office/drawing/2014/main" id="{BFA4C15F-92EF-488A-AE80-F32E944CDD25}"/>
              </a:ext>
            </a:extLst>
          </p:cNvPr>
          <p:cNvPicPr>
            <a:picLocks noChangeAspect="1"/>
          </p:cNvPicPr>
          <p:nvPr/>
        </p:nvPicPr>
        <p:blipFill>
          <a:blip r:embed="rId6"/>
          <a:stretch>
            <a:fillRect/>
          </a:stretch>
        </p:blipFill>
        <p:spPr>
          <a:xfrm>
            <a:off x="5363165" y="1291170"/>
            <a:ext cx="1827575" cy="2573951"/>
          </a:xfrm>
          <a:prstGeom prst="rect">
            <a:avLst/>
          </a:prstGeom>
        </p:spPr>
      </p:pic>
      <p:grpSp>
        <p:nvGrpSpPr>
          <p:cNvPr id="10" name="Group 9">
            <a:extLst>
              <a:ext uri="{FF2B5EF4-FFF2-40B4-BE49-F238E27FC236}">
                <a16:creationId xmlns:a16="http://schemas.microsoft.com/office/drawing/2014/main" id="{6EDE8B88-F013-4BF7-950F-CE88E33087C7}"/>
              </a:ext>
            </a:extLst>
          </p:cNvPr>
          <p:cNvGrpSpPr/>
          <p:nvPr/>
        </p:nvGrpSpPr>
        <p:grpSpPr>
          <a:xfrm>
            <a:off x="1309586" y="5022339"/>
            <a:ext cx="245207" cy="272062"/>
            <a:chOff x="5461807" y="2841435"/>
            <a:chExt cx="537827" cy="537827"/>
          </a:xfrm>
        </p:grpSpPr>
        <p:pic>
          <p:nvPicPr>
            <p:cNvPr id="11" name="Graphic 10" descr="Water">
              <a:extLst>
                <a:ext uri="{FF2B5EF4-FFF2-40B4-BE49-F238E27FC236}">
                  <a16:creationId xmlns:a16="http://schemas.microsoft.com/office/drawing/2014/main" id="{CFEA1811-8E7E-46BB-B9E9-F192DF7D993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2" name="Oval 11">
              <a:extLst>
                <a:ext uri="{FF2B5EF4-FFF2-40B4-BE49-F238E27FC236}">
                  <a16:creationId xmlns:a16="http://schemas.microsoft.com/office/drawing/2014/main" id="{0871038C-4291-41D6-857F-DE1BA8908388}"/>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14" name="Group 13">
            <a:extLst>
              <a:ext uri="{FF2B5EF4-FFF2-40B4-BE49-F238E27FC236}">
                <a16:creationId xmlns:a16="http://schemas.microsoft.com/office/drawing/2014/main" id="{D8C38CEE-F3F0-4463-9AEA-7740226E8C18}"/>
              </a:ext>
            </a:extLst>
          </p:cNvPr>
          <p:cNvGrpSpPr/>
          <p:nvPr/>
        </p:nvGrpSpPr>
        <p:grpSpPr>
          <a:xfrm>
            <a:off x="4456366" y="5075724"/>
            <a:ext cx="245207" cy="272062"/>
            <a:chOff x="5461807" y="2841435"/>
            <a:chExt cx="537827" cy="537827"/>
          </a:xfrm>
        </p:grpSpPr>
        <p:pic>
          <p:nvPicPr>
            <p:cNvPr id="15" name="Graphic 14" descr="Water">
              <a:extLst>
                <a:ext uri="{FF2B5EF4-FFF2-40B4-BE49-F238E27FC236}">
                  <a16:creationId xmlns:a16="http://schemas.microsoft.com/office/drawing/2014/main" id="{AD26328E-D66D-41D3-89B7-DF5B0F9A725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6" name="Oval 15">
              <a:extLst>
                <a:ext uri="{FF2B5EF4-FFF2-40B4-BE49-F238E27FC236}">
                  <a16:creationId xmlns:a16="http://schemas.microsoft.com/office/drawing/2014/main" id="{318B1D31-460D-44C9-8422-01EBC5D38FD5}"/>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17" name="Group 16">
            <a:extLst>
              <a:ext uri="{FF2B5EF4-FFF2-40B4-BE49-F238E27FC236}">
                <a16:creationId xmlns:a16="http://schemas.microsoft.com/office/drawing/2014/main" id="{C54C66F0-D9FD-4D76-9CB5-FE47720E05EA}"/>
              </a:ext>
            </a:extLst>
          </p:cNvPr>
          <p:cNvGrpSpPr/>
          <p:nvPr/>
        </p:nvGrpSpPr>
        <p:grpSpPr>
          <a:xfrm>
            <a:off x="7444230" y="5022339"/>
            <a:ext cx="245207" cy="272062"/>
            <a:chOff x="5461807" y="2841435"/>
            <a:chExt cx="537827" cy="537827"/>
          </a:xfrm>
        </p:grpSpPr>
        <p:pic>
          <p:nvPicPr>
            <p:cNvPr id="18" name="Graphic 17" descr="Water">
              <a:extLst>
                <a:ext uri="{FF2B5EF4-FFF2-40B4-BE49-F238E27FC236}">
                  <a16:creationId xmlns:a16="http://schemas.microsoft.com/office/drawing/2014/main" id="{9D02C0C2-E854-4A1A-8165-83C6473A93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9" name="Oval 18">
              <a:extLst>
                <a:ext uri="{FF2B5EF4-FFF2-40B4-BE49-F238E27FC236}">
                  <a16:creationId xmlns:a16="http://schemas.microsoft.com/office/drawing/2014/main" id="{DCCD9F10-649D-425F-B8EF-6D4A51A6204A}"/>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sp>
        <p:nvSpPr>
          <p:cNvPr id="21" name="Title 1">
            <a:extLst>
              <a:ext uri="{FF2B5EF4-FFF2-40B4-BE49-F238E27FC236}">
                <a16:creationId xmlns:a16="http://schemas.microsoft.com/office/drawing/2014/main" id="{F18BD50E-D132-438E-8EF7-485E040EBF16}"/>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Reviewing an Industrial Source near EJ Areas</a:t>
            </a:r>
            <a:endParaRPr lang="en-US" sz="2400"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5A674436-D2CC-4175-B295-6F1ACC3AB4B1}"/>
              </a:ext>
            </a:extLst>
          </p:cNvPr>
          <p:cNvPicPr>
            <a:picLocks noChangeAspect="1"/>
          </p:cNvPicPr>
          <p:nvPr/>
        </p:nvPicPr>
        <p:blipFill>
          <a:blip r:embed="rId9"/>
          <a:stretch>
            <a:fillRect/>
          </a:stretch>
        </p:blipFill>
        <p:spPr>
          <a:xfrm>
            <a:off x="280417" y="1153281"/>
            <a:ext cx="5082748" cy="3002960"/>
          </a:xfrm>
          <a:prstGeom prst="rect">
            <a:avLst/>
          </a:prstGeom>
        </p:spPr>
      </p:pic>
      <p:sp>
        <p:nvSpPr>
          <p:cNvPr id="23" name="TextBox 22">
            <a:extLst>
              <a:ext uri="{FF2B5EF4-FFF2-40B4-BE49-F238E27FC236}">
                <a16:creationId xmlns:a16="http://schemas.microsoft.com/office/drawing/2014/main" id="{CBAA2BCC-E08E-4BE1-B90A-82DDCA620E22}"/>
              </a:ext>
            </a:extLst>
          </p:cNvPr>
          <p:cNvSpPr txBox="1"/>
          <p:nvPr/>
        </p:nvSpPr>
        <p:spPr>
          <a:xfrm>
            <a:off x="535568" y="876282"/>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NEXUS Map</a:t>
            </a:r>
          </a:p>
        </p:txBody>
      </p:sp>
      <p:sp>
        <p:nvSpPr>
          <p:cNvPr id="24" name="TextBox 23">
            <a:extLst>
              <a:ext uri="{FF2B5EF4-FFF2-40B4-BE49-F238E27FC236}">
                <a16:creationId xmlns:a16="http://schemas.microsoft.com/office/drawing/2014/main" id="{81E4C691-E113-477D-B3F9-C89CE0DE3331}"/>
              </a:ext>
            </a:extLst>
          </p:cNvPr>
          <p:cNvSpPr txBox="1"/>
          <p:nvPr/>
        </p:nvSpPr>
        <p:spPr>
          <a:xfrm>
            <a:off x="190564" y="4279854"/>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Demographic Index</a:t>
            </a:r>
          </a:p>
        </p:txBody>
      </p:sp>
      <p:sp>
        <p:nvSpPr>
          <p:cNvPr id="25" name="TextBox 24">
            <a:extLst>
              <a:ext uri="{FF2B5EF4-FFF2-40B4-BE49-F238E27FC236}">
                <a16:creationId xmlns:a16="http://schemas.microsoft.com/office/drawing/2014/main" id="{FD049F80-FA25-480C-9C75-BD70547DC6AC}"/>
              </a:ext>
            </a:extLst>
          </p:cNvPr>
          <p:cNvSpPr txBox="1"/>
          <p:nvPr/>
        </p:nvSpPr>
        <p:spPr>
          <a:xfrm>
            <a:off x="6108541" y="4279854"/>
            <a:ext cx="283912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Low Income Population</a:t>
            </a:r>
          </a:p>
        </p:txBody>
      </p:sp>
      <p:sp>
        <p:nvSpPr>
          <p:cNvPr id="26" name="TextBox 25">
            <a:extLst>
              <a:ext uri="{FF2B5EF4-FFF2-40B4-BE49-F238E27FC236}">
                <a16:creationId xmlns:a16="http://schemas.microsoft.com/office/drawing/2014/main" id="{EBD561A3-C7B3-4B9D-921C-AC9E95FC14E1}"/>
              </a:ext>
            </a:extLst>
          </p:cNvPr>
          <p:cNvSpPr txBox="1"/>
          <p:nvPr/>
        </p:nvSpPr>
        <p:spPr>
          <a:xfrm>
            <a:off x="3221604" y="4279854"/>
            <a:ext cx="269835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Minority Population</a:t>
            </a:r>
          </a:p>
        </p:txBody>
      </p:sp>
      <p:sp>
        <p:nvSpPr>
          <p:cNvPr id="27" name="Rectangle 26">
            <a:extLst>
              <a:ext uri="{FF2B5EF4-FFF2-40B4-BE49-F238E27FC236}">
                <a16:creationId xmlns:a16="http://schemas.microsoft.com/office/drawing/2014/main" id="{67D38299-3ABF-431B-A96C-218FADDB18BA}"/>
              </a:ext>
            </a:extLst>
          </p:cNvPr>
          <p:cNvSpPr/>
          <p:nvPr/>
        </p:nvSpPr>
        <p:spPr>
          <a:xfrm>
            <a:off x="7240104" y="1291170"/>
            <a:ext cx="1870133" cy="2631490"/>
          </a:xfrm>
          <a:prstGeom prst="rect">
            <a:avLst/>
          </a:prstGeom>
        </p:spPr>
        <p:txBody>
          <a:bodyPr wrap="square">
            <a:spAutoFit/>
          </a:bodyPr>
          <a:lstStyle/>
          <a:p>
            <a:pPr algn="ctr"/>
            <a:r>
              <a:rPr lang="en-US" sz="1500" dirty="0">
                <a:latin typeface="Arial" panose="020B0604020202020204" pitchFamily="34" charset="0"/>
                <a:cs typeface="Arial" panose="020B0604020202020204" pitchFamily="34" charset="0"/>
              </a:rPr>
              <a:t>Adding EJ metrics, such as those shown below in EJSCREEN, can be used in NEXUS to determine the proximity of industrial sources to EJ communities in areas with MP concerns. </a:t>
            </a:r>
          </a:p>
        </p:txBody>
      </p:sp>
      <p:sp>
        <p:nvSpPr>
          <p:cNvPr id="28" name="Slide Number Placeholder 1">
            <a:extLst>
              <a:ext uri="{FF2B5EF4-FFF2-40B4-BE49-F238E27FC236}">
                <a16:creationId xmlns:a16="http://schemas.microsoft.com/office/drawing/2014/main" id="{47203FC8-3ADA-45FA-8F5E-5BB913453622}"/>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861897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5967-9C04-40AB-AA13-1C4C3AEAE3E1}"/>
              </a:ext>
            </a:extLst>
          </p:cNvPr>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NEXUS Tool: </a:t>
            </a:r>
            <a:r>
              <a:rPr lang="en-US" sz="2800" dirty="0">
                <a:solidFill>
                  <a:srgbClr val="FFFF00"/>
                </a:solidFill>
                <a:latin typeface="Arial" panose="020B0604020202020204" pitchFamily="34" charset="0"/>
                <a:cs typeface="Arial" panose="020B0604020202020204" pitchFamily="34" charset="0"/>
              </a:rPr>
              <a:t>Potential EJ Capability Additions</a:t>
            </a:r>
          </a:p>
        </p:txBody>
      </p:sp>
      <p:sp>
        <p:nvSpPr>
          <p:cNvPr id="3" name="Content Placeholder 2">
            <a:extLst>
              <a:ext uri="{FF2B5EF4-FFF2-40B4-BE49-F238E27FC236}">
                <a16:creationId xmlns:a16="http://schemas.microsoft.com/office/drawing/2014/main" id="{B5D853AA-320F-4494-861C-A644CE904723}"/>
              </a:ext>
            </a:extLst>
          </p:cNvPr>
          <p:cNvSpPr>
            <a:spLocks noGrp="1"/>
          </p:cNvSpPr>
          <p:nvPr>
            <p:ph idx="1"/>
          </p:nvPr>
        </p:nvSpPr>
        <p:spPr>
          <a:xfrm>
            <a:off x="457199" y="863029"/>
            <a:ext cx="8378575" cy="6154220"/>
          </a:xfrm>
        </p:spPr>
        <p:txBody>
          <a:bodyPr>
            <a:normAutofit fontScale="62500" lnSpcReduction="20000"/>
          </a:bodyPr>
          <a:lstStyle/>
          <a:p>
            <a:pPr>
              <a:lnSpc>
                <a:spcPct val="120000"/>
              </a:lnSpc>
              <a:spcBef>
                <a:spcPts val="600"/>
              </a:spcBef>
              <a:spcAft>
                <a:spcPts val="1200"/>
              </a:spcAft>
            </a:pP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NEXUS is complimentary to EJSCREEN: in providing functionality specific to OAQPS needs, it can access EJSCREEN data layers and also provide data for use in EJSCREEN (e.g., updated emissions, modeling and risk estimates)</a:t>
            </a:r>
          </a:p>
          <a:p>
            <a:pPr>
              <a:lnSpc>
                <a:spcPct val="120000"/>
              </a:lnSpc>
              <a:spcBef>
                <a:spcPts val="600"/>
              </a:spcBef>
              <a:spcAft>
                <a:spcPts val="1200"/>
              </a:spcAft>
            </a:pP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A source/sector module could allow for Multi-pollutant ‘proximity-based assessment’ for EJ communities</a:t>
            </a:r>
          </a:p>
          <a:p>
            <a:pPr lvl="1">
              <a:lnSpc>
                <a:spcPct val="120000"/>
              </a:lnSpc>
              <a:spcBef>
                <a:spcPts val="600"/>
              </a:spcBef>
              <a:spcAft>
                <a:spcPts val="1200"/>
              </a:spcAft>
            </a:pPr>
            <a:r>
              <a:rPr lang="en-US" sz="2400" b="0" dirty="0">
                <a:latin typeface="Arial" panose="020B0604020202020204" pitchFamily="34" charset="0"/>
                <a:ea typeface="Calibri" panose="020F0502020204030204" pitchFamily="34" charset="0"/>
                <a:cs typeface="Arial" panose="020B0604020202020204" pitchFamily="34" charset="0"/>
              </a:rPr>
              <a:t>Define an area around a source/sector and calculate % distribution of demographics (race, ethnicity, etc.) </a:t>
            </a:r>
          </a:p>
          <a:p>
            <a:pPr lvl="1">
              <a:lnSpc>
                <a:spcPct val="120000"/>
              </a:lnSpc>
              <a:spcBef>
                <a:spcPts val="600"/>
              </a:spcBef>
              <a:spcAft>
                <a:spcPts val="1200"/>
              </a:spcAft>
            </a:pPr>
            <a:r>
              <a:rPr lang="en-US" sz="2400" b="0" dirty="0">
                <a:latin typeface="Arial" panose="020B0604020202020204" pitchFamily="34" charset="0"/>
                <a:ea typeface="Calibri" panose="020F0502020204030204" pitchFamily="34" charset="0"/>
                <a:cs typeface="Arial" panose="020B0604020202020204" pitchFamily="34" charset="0"/>
              </a:rPr>
              <a:t>Compare % distribution to the state, region, or national level averages</a:t>
            </a:r>
          </a:p>
          <a:p>
            <a:pPr lvl="1">
              <a:lnSpc>
                <a:spcPct val="120000"/>
              </a:lnSpc>
              <a:spcBef>
                <a:spcPts val="600"/>
              </a:spcBef>
              <a:spcAft>
                <a:spcPts val="1200"/>
              </a:spcAft>
            </a:pPr>
            <a:r>
              <a:rPr lang="en-US" sz="2400" b="0" dirty="0">
                <a:latin typeface="Arial" panose="020B0604020202020204" pitchFamily="34" charset="0"/>
                <a:ea typeface="Calibri" panose="020F0502020204030204" pitchFamily="34" charset="0"/>
                <a:cs typeface="Arial" panose="020B0604020202020204" pitchFamily="34" charset="0"/>
              </a:rPr>
              <a:t>Expand demographic comparisons to include O</a:t>
            </a:r>
            <a:r>
              <a:rPr lang="en-US" sz="2400" b="0" baseline="-25000" dirty="0">
                <a:latin typeface="Arial" panose="020B0604020202020204" pitchFamily="34" charset="0"/>
                <a:ea typeface="Calibri" panose="020F0502020204030204" pitchFamily="34" charset="0"/>
                <a:cs typeface="Arial" panose="020B0604020202020204" pitchFamily="34" charset="0"/>
              </a:rPr>
              <a:t>3</a:t>
            </a:r>
            <a:r>
              <a:rPr lang="en-US" sz="2400" b="0" dirty="0">
                <a:latin typeface="Arial" panose="020B0604020202020204" pitchFamily="34" charset="0"/>
                <a:ea typeface="Calibri" panose="020F0502020204030204" pitchFamily="34" charset="0"/>
                <a:cs typeface="Arial" panose="020B0604020202020204" pitchFamily="34" charset="0"/>
              </a:rPr>
              <a:t>, PM</a:t>
            </a:r>
            <a:r>
              <a:rPr lang="en-US" sz="2400" b="0" baseline="-25000" dirty="0">
                <a:latin typeface="Arial" panose="020B0604020202020204" pitchFamily="34" charset="0"/>
                <a:ea typeface="Calibri" panose="020F0502020204030204" pitchFamily="34" charset="0"/>
                <a:cs typeface="Arial" panose="020B0604020202020204" pitchFamily="34" charset="0"/>
              </a:rPr>
              <a:t>2.5</a:t>
            </a:r>
            <a:r>
              <a:rPr lang="en-US" sz="2400" b="0" dirty="0">
                <a:latin typeface="Arial" panose="020B0604020202020204" pitchFamily="34" charset="0"/>
                <a:ea typeface="Calibri" panose="020F0502020204030204" pitchFamily="34" charset="0"/>
                <a:cs typeface="Arial" panose="020B0604020202020204" pitchFamily="34" charset="0"/>
              </a:rPr>
              <a:t> and Air Toxics risks or other metrics of interest (e.g., emissions density, pop-weighted air quality concentrations, etc.)</a:t>
            </a:r>
          </a:p>
          <a:p>
            <a:pPr>
              <a:lnSpc>
                <a:spcPct val="120000"/>
              </a:lnSpc>
              <a:spcBef>
                <a:spcPts val="600"/>
              </a:spcBef>
              <a:spcAft>
                <a:spcPts val="1200"/>
              </a:spcAft>
            </a:pP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Incorporate EJ analysis similar to what is currently used for Risk and Technology Review (RTR) and other actions </a:t>
            </a:r>
          </a:p>
          <a:p>
            <a:pPr lvl="1">
              <a:lnSpc>
                <a:spcPct val="120000"/>
              </a:lnSpc>
              <a:spcBef>
                <a:spcPts val="600"/>
              </a:spcBef>
              <a:spcAft>
                <a:spcPts val="1200"/>
              </a:spcAft>
            </a:pPr>
            <a:r>
              <a:rPr lang="en-US" sz="2400" b="0" dirty="0">
                <a:latin typeface="Arial" panose="020B0604020202020204" pitchFamily="34" charset="0"/>
                <a:ea typeface="Calibri" panose="020F0502020204030204" pitchFamily="34" charset="0"/>
                <a:cs typeface="Arial" panose="020B0604020202020204" pitchFamily="34" charset="0"/>
              </a:rPr>
              <a:t>NEXUS could provide a transparent and accessible way to complete screening analyses and share across the office and programs (criteria and toxics). </a:t>
            </a:r>
            <a:endParaRPr lang="en-US" sz="2400" dirty="0"/>
          </a:p>
          <a:p>
            <a:pPr lvl="1"/>
            <a:r>
              <a:rPr lang="en-US" sz="2400" b="0" dirty="0">
                <a:latin typeface="Arial" panose="020B0604020202020204" pitchFamily="34" charset="0"/>
                <a:cs typeface="Arial" panose="020B0604020202020204" pitchFamily="34" charset="0"/>
              </a:rPr>
              <a:t>Additional discussion planned about improving the tool’s ability to more accurately screen for toxics with more highly resolved data and/or ability to incorporate more refined emissions and modeling data. </a:t>
            </a:r>
          </a:p>
          <a:p>
            <a:pPr lvl="1">
              <a:lnSpc>
                <a:spcPct val="120000"/>
              </a:lnSpc>
              <a:spcBef>
                <a:spcPts val="600"/>
              </a:spcBef>
              <a:spcAft>
                <a:spcPts val="1200"/>
              </a:spcAft>
            </a:pPr>
            <a:endParaRPr lang="en-US" sz="2600" b="0" dirty="0">
              <a:latin typeface="Arial" panose="020B0604020202020204" pitchFamily="34" charset="0"/>
              <a:ea typeface="Calibri" panose="020F0502020204030204" pitchFamily="34" charset="0"/>
              <a:cs typeface="Arial" panose="020B0604020202020204" pitchFamily="34" charset="0"/>
            </a:endParaRPr>
          </a:p>
          <a:p>
            <a:pPr lvl="1">
              <a:lnSpc>
                <a:spcPct val="120000"/>
              </a:lnSpc>
              <a:spcBef>
                <a:spcPts val="600"/>
              </a:spcBef>
              <a:spcAft>
                <a:spcPts val="1200"/>
              </a:spcAft>
            </a:pPr>
            <a:endParaRPr lang="en-US" sz="2300" b="0" dirty="0">
              <a:latin typeface="Arial" panose="020B0604020202020204" pitchFamily="34" charset="0"/>
              <a:ea typeface="Calibri" panose="020F0502020204030204" pitchFamily="34" charset="0"/>
              <a:cs typeface="Arial" panose="020B0604020202020204" pitchFamily="34" charset="0"/>
            </a:endParaRPr>
          </a:p>
          <a:p>
            <a:pPr lvl="1">
              <a:lnSpc>
                <a:spcPct val="120000"/>
              </a:lnSpc>
              <a:spcBef>
                <a:spcPts val="600"/>
              </a:spcBef>
              <a:spcAft>
                <a:spcPts val="1200"/>
              </a:spcAft>
            </a:pPr>
            <a:endParaRPr lang="en-US" sz="2400" b="0"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D3EE5FFB-C6D0-4452-802A-94E1012A1FB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7895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1A49E4-8EA1-4934-8A01-E9A49E6BA965}"/>
              </a:ext>
            </a:extLst>
          </p:cNvPr>
          <p:cNvSpPr/>
          <p:nvPr/>
        </p:nvSpPr>
        <p:spPr>
          <a:xfrm>
            <a:off x="-13716" y="924094"/>
            <a:ext cx="9144000" cy="5432256"/>
          </a:xfrm>
          <a:prstGeom prst="rect">
            <a:avLst/>
          </a:prstGeom>
        </p:spPr>
        <p:txBody>
          <a:bodyPr wrap="square">
            <a:spAutoFit/>
          </a:bodyPr>
          <a:lstStyle/>
          <a:p>
            <a:pPr marL="0" lvl="2">
              <a:spcBef>
                <a:spcPts val="600"/>
              </a:spcBef>
            </a:pPr>
            <a:r>
              <a:rPr lang="en-US" sz="2800" b="1" dirty="0">
                <a:solidFill>
                  <a:srgbClr val="FF0000"/>
                </a:solidFill>
                <a:latin typeface="Arial" panose="020B0604020202020204" pitchFamily="34" charset="0"/>
                <a:cs typeface="Arial" panose="020B0604020202020204" pitchFamily="34" charset="0"/>
              </a:rPr>
              <a:t>Short-term:</a:t>
            </a:r>
          </a:p>
          <a:p>
            <a:pPr marL="517525" lvl="2" indent="-344488">
              <a:spcBef>
                <a:spcPts val="0"/>
              </a:spcBef>
              <a:buFont typeface="Arial" panose="020B0604020202020204" pitchFamily="34" charset="0"/>
              <a:buChar char="•"/>
            </a:pPr>
            <a:r>
              <a:rPr lang="en-US" sz="2400" b="1" u="sng" dirty="0">
                <a:solidFill>
                  <a:srgbClr val="0000FF"/>
                </a:solidFill>
                <a:latin typeface="Arial" panose="020B0604020202020204" pitchFamily="34" charset="0"/>
                <a:cs typeface="Arial" panose="020B0604020202020204" pitchFamily="34" charset="0"/>
              </a:rPr>
              <a:t>GOAL</a:t>
            </a:r>
            <a:r>
              <a:rPr lang="en-US" sz="2400" dirty="0">
                <a:solidFill>
                  <a:srgbClr val="0000FF"/>
                </a:solidFill>
                <a:latin typeface="Arial" panose="020B0604020202020204" pitchFamily="34" charset="0"/>
                <a:cs typeface="Arial" panose="020B0604020202020204" pitchFamily="34" charset="0"/>
              </a:rPr>
              <a:t>: Upgrade/improve NEXUS tool to reflect latest data &amp; information and MP team’s feedbacks</a:t>
            </a:r>
          </a:p>
          <a:p>
            <a:pPr marL="517525" lvl="2" indent="-344488">
              <a:spcBef>
                <a:spcPts val="60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Currently expect FY21 funding to support NEXUS -- perhaps $50k from AQAD</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Update NEXUS data to 2017</a:t>
            </a:r>
          </a:p>
          <a:p>
            <a:pPr marL="1431925" lvl="4" indent="-344488">
              <a:buFont typeface="Arial" panose="020B0604020202020204" pitchFamily="34" charset="0"/>
              <a:buChar char="•"/>
            </a:pPr>
            <a:r>
              <a:rPr lang="en-US" sz="2000" dirty="0">
                <a:solidFill>
                  <a:srgbClr val="7030A0"/>
                </a:solidFill>
                <a:latin typeface="Arial" panose="020B0604020202020204" pitchFamily="34" charset="0"/>
                <a:cs typeface="Arial" panose="020B0604020202020204" pitchFamily="34" charset="0"/>
              </a:rPr>
              <a:t>2017 data for O</a:t>
            </a:r>
            <a:r>
              <a:rPr lang="en-US" sz="2000" baseline="-25000" dirty="0">
                <a:solidFill>
                  <a:srgbClr val="7030A0"/>
                </a:solidFill>
                <a:latin typeface="Arial" panose="020B0604020202020204" pitchFamily="34" charset="0"/>
                <a:cs typeface="Arial" panose="020B0604020202020204" pitchFamily="34" charset="0"/>
              </a:rPr>
              <a:t>3</a:t>
            </a:r>
            <a:r>
              <a:rPr lang="en-US" sz="2000" dirty="0">
                <a:solidFill>
                  <a:srgbClr val="7030A0"/>
                </a:solidFill>
                <a:latin typeface="Arial" panose="020B0604020202020204" pitchFamily="34" charset="0"/>
                <a:cs typeface="Arial" panose="020B0604020202020204" pitchFamily="34" charset="0"/>
              </a:rPr>
              <a:t>, PM</a:t>
            </a:r>
            <a:r>
              <a:rPr lang="en-US" sz="2000" baseline="-25000" dirty="0">
                <a:solidFill>
                  <a:srgbClr val="7030A0"/>
                </a:solidFill>
                <a:latin typeface="Arial" panose="020B0604020202020204" pitchFamily="34" charset="0"/>
                <a:cs typeface="Arial" panose="020B0604020202020204" pitchFamily="34" charset="0"/>
              </a:rPr>
              <a:t>2.5</a:t>
            </a:r>
            <a:r>
              <a:rPr lang="en-US" sz="2000" dirty="0">
                <a:solidFill>
                  <a:srgbClr val="7030A0"/>
                </a:solidFill>
                <a:latin typeface="Arial" panose="020B0604020202020204" pitchFamily="34" charset="0"/>
                <a:cs typeface="Arial" panose="020B0604020202020204" pitchFamily="34" charset="0"/>
              </a:rPr>
              <a:t> &amp; Air Toxics risk/ambient/emissions</a:t>
            </a:r>
          </a:p>
          <a:p>
            <a:pPr marL="1431925" lvl="4" indent="-344488">
              <a:buFont typeface="Arial" panose="020B0604020202020204" pitchFamily="34" charset="0"/>
              <a:buChar char="•"/>
            </a:pPr>
            <a:r>
              <a:rPr lang="en-US" sz="2000" dirty="0">
                <a:solidFill>
                  <a:srgbClr val="7030A0"/>
                </a:solidFill>
                <a:latin typeface="Arial" panose="020B0604020202020204" pitchFamily="34" charset="0"/>
                <a:cs typeface="Arial" panose="020B0604020202020204" pitchFamily="34" charset="0"/>
              </a:rPr>
              <a:t>Tribal boundaries &amp; socioeconomic/demographic data for EJ</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Add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and Air Toxics monitoring data</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Update metrics/indicators (e.g., risk metrics, EJ indicators)</a:t>
            </a:r>
          </a:p>
          <a:p>
            <a:pPr marL="515937" lvl="2" indent="-342900">
              <a:spcBef>
                <a:spcPts val="120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Engage across Office to determine how this tool may best inform or be used for OAQPS’s Air Toxics Strategy programs</a:t>
            </a:r>
          </a:p>
          <a:p>
            <a:pPr marL="973137" lvl="3"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Consider addition of screening-level analysis &amp; assessment capabilities (e.g., proximity-based EJ analysis)</a:t>
            </a:r>
          </a:p>
        </p:txBody>
      </p:sp>
      <p:sp>
        <p:nvSpPr>
          <p:cNvPr id="8" name="Title 1">
            <a:extLst>
              <a:ext uri="{FF2B5EF4-FFF2-40B4-BE49-F238E27FC236}">
                <a16:creationId xmlns:a16="http://schemas.microsoft.com/office/drawing/2014/main" id="{548AB470-D246-40DD-9BE9-662EFF0C9857}"/>
              </a:ext>
            </a:extLst>
          </p:cNvPr>
          <p:cNvSpPr>
            <a:spLocks noGrp="1"/>
          </p:cNvSpPr>
          <p:nvPr>
            <p:ph type="title"/>
          </p:nvPr>
        </p:nvSpPr>
        <p:spPr>
          <a:xfrm>
            <a:off x="137160" y="71438"/>
            <a:ext cx="8842248" cy="668337"/>
          </a:xfrm>
        </p:spPr>
        <p:txBody>
          <a:bodyPr>
            <a:no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Next Steps (1) </a:t>
            </a:r>
            <a:endParaRPr lang="zh-CN" altLang="en-US" dirty="0">
              <a:solidFill>
                <a:srgbClr val="FFFF00"/>
              </a:solidFill>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E3979A71-031F-4D7A-842A-F95C31D7182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37478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1A49E4-8EA1-4934-8A01-E9A49E6BA965}"/>
              </a:ext>
            </a:extLst>
          </p:cNvPr>
          <p:cNvSpPr/>
          <p:nvPr/>
        </p:nvSpPr>
        <p:spPr>
          <a:xfrm>
            <a:off x="137160" y="812165"/>
            <a:ext cx="8842248" cy="4893647"/>
          </a:xfrm>
          <a:prstGeom prst="rect">
            <a:avLst/>
          </a:prstGeom>
        </p:spPr>
        <p:txBody>
          <a:bodyPr wrap="square">
            <a:spAutoFit/>
          </a:bodyPr>
          <a:lstStyle/>
          <a:p>
            <a:pPr marL="60325" marR="0" lvl="2" indent="0" algn="l" defTabSz="914400" rtl="0" eaLnBrk="1" fontAlgn="auto" latinLnBrk="0" hangingPunct="1">
              <a:lnSpc>
                <a:spcPct val="15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Long-term:</a:t>
            </a:r>
          </a:p>
          <a:p>
            <a:pPr marL="517525" marR="0" lvl="2" indent="-344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Conduct Beta testing of NEXUS tool within OAQPS and with EPA Regions </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FF"/>
                </a:solidFill>
                <a:effectLst/>
                <a:uLnTx/>
                <a:uFillTx/>
                <a:latin typeface="Arial" panose="020B0604020202020204" pitchFamily="34" charset="0"/>
                <a:ea typeface="微软雅黑"/>
                <a:cs typeface="Arial" panose="020B0604020202020204" pitchFamily="34" charset="0"/>
              </a:rPr>
              <a:t>Based </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on Office wide engagements, use updated NEXUS tool to inform Multi-pollutant, Air Toxics, NAA/Advance controls, and EJ efforts as appropriate</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Develop plan for routine updates and maintenance of the NEXUS tool to best support OAR/OAQPS programs and determine appropriate extensions as need and resources provide.</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srgbClr val="0000FF"/>
                </a:solidFill>
                <a:latin typeface="Arial" panose="020B0604020202020204" pitchFamily="34" charset="0"/>
                <a:ea typeface="微软雅黑"/>
                <a:cs typeface="Arial" panose="020B0604020202020204" pitchFamily="34" charset="0"/>
              </a:rPr>
              <a:t>Collaborate with OID on NEXUS Training Materials</a:t>
            </a:r>
            <a:endPar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8" name="Title 1">
            <a:extLst>
              <a:ext uri="{FF2B5EF4-FFF2-40B4-BE49-F238E27FC236}">
                <a16:creationId xmlns:a16="http://schemas.microsoft.com/office/drawing/2014/main" id="{548AB470-D246-40DD-9BE9-662EFF0C9857}"/>
              </a:ext>
            </a:extLst>
          </p:cNvPr>
          <p:cNvSpPr>
            <a:spLocks noGrp="1"/>
          </p:cNvSpPr>
          <p:nvPr>
            <p:ph type="title"/>
          </p:nvPr>
        </p:nvSpPr>
        <p:spPr>
          <a:xfrm>
            <a:off x="137160" y="71438"/>
            <a:ext cx="8842248" cy="668337"/>
          </a:xfrm>
        </p:spPr>
        <p:txBody>
          <a:bodyPr>
            <a:no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Next Steps (2) </a:t>
            </a:r>
            <a:endParaRPr lang="zh-CN" altLang="en-US" dirty="0">
              <a:solidFill>
                <a:srgbClr val="FFFF00"/>
              </a:solidFill>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DE0DC02-D397-4764-8C68-CD85AFA5361B}"/>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02339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A56BB1-78C9-49D0-90CC-A9AEDE02FC6C}"/>
              </a:ext>
            </a:extLst>
          </p:cNvPr>
          <p:cNvSpPr>
            <a:spLocks noGrp="1"/>
          </p:cNvSpPr>
          <p:nvPr>
            <p:ph idx="1"/>
          </p:nvPr>
        </p:nvSpPr>
        <p:spPr/>
        <p:txBody>
          <a:bodyPr/>
          <a:lstStyle/>
          <a:p>
            <a:pPr marL="514350" indent="-514350">
              <a:buFont typeface="+mj-lt"/>
              <a:buAutoNum type="arabicPeriod"/>
            </a:pPr>
            <a:r>
              <a:rPr lang="en-US" dirty="0">
                <a:latin typeface="Arial" panose="020B0604020202020204" pitchFamily="34" charset="0"/>
                <a:cs typeface="Arial" panose="020B0604020202020204" pitchFamily="34" charset="0"/>
              </a:rPr>
              <a:t>Are there particular areas where you/SMT need additional information?</a:t>
            </a:r>
          </a:p>
          <a:p>
            <a:pPr marL="514350" indent="-514350">
              <a:buFont typeface="+mj-lt"/>
              <a:buAutoNum type="arabicPeriod"/>
            </a:pP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a:latin typeface="Arial" panose="020B0604020202020204" pitchFamily="34" charset="0"/>
                <a:cs typeface="Arial" panose="020B0604020202020204" pitchFamily="34" charset="0"/>
              </a:rPr>
              <a:t>Do you agree with the current areas of focus of the tool across the office?</a:t>
            </a:r>
          </a:p>
          <a:p>
            <a:pPr marL="514350" indent="-514350">
              <a:buFont typeface="+mj-lt"/>
              <a:buAutoNum type="arabicPeriod"/>
            </a:pP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a:latin typeface="Arial" panose="020B0604020202020204" pitchFamily="34" charset="0"/>
                <a:cs typeface="Arial" panose="020B0604020202020204" pitchFamily="34" charset="0"/>
              </a:rPr>
              <a:t>Are there other needs or items we should consider?  </a:t>
            </a:r>
          </a:p>
        </p:txBody>
      </p:sp>
      <p:sp>
        <p:nvSpPr>
          <p:cNvPr id="4" name="Title 1">
            <a:extLst>
              <a:ext uri="{FF2B5EF4-FFF2-40B4-BE49-F238E27FC236}">
                <a16:creationId xmlns:a16="http://schemas.microsoft.com/office/drawing/2014/main" id="{04FFD373-2605-4EC4-B73E-D1ABF8BB10DD}"/>
              </a:ext>
            </a:extLst>
          </p:cNvPr>
          <p:cNvSpPr>
            <a:spLocks noGrp="1"/>
          </p:cNvSpPr>
          <p:nvPr>
            <p:ph type="title"/>
          </p:nvPr>
        </p:nvSpPr>
        <p:spPr>
          <a:xfrm>
            <a:off x="137160" y="71438"/>
            <a:ext cx="8842248" cy="668337"/>
          </a:xfrm>
        </p:spPr>
        <p:txBody>
          <a:bodyPr>
            <a:no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Discussion</a:t>
            </a:r>
            <a:endParaRPr lang="zh-CN" alt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368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9C03CE-EA49-4686-9C04-54FE5C03FA15}"/>
              </a:ext>
            </a:extLst>
          </p:cNvPr>
          <p:cNvSpPr txBox="1"/>
          <p:nvPr/>
        </p:nvSpPr>
        <p:spPr>
          <a:xfrm>
            <a:off x="1819929" y="2263557"/>
            <a:ext cx="4909931" cy="2000548"/>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Live Demo</a:t>
            </a:r>
          </a:p>
          <a:p>
            <a:pPr algn="ctr"/>
            <a:endParaRPr lang="en-US" sz="44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Carey Jang</a:t>
            </a:r>
          </a:p>
        </p:txBody>
      </p:sp>
      <p:sp>
        <p:nvSpPr>
          <p:cNvPr id="5" name="Slide Number Placeholder 1">
            <a:extLst>
              <a:ext uri="{FF2B5EF4-FFF2-40B4-BE49-F238E27FC236}">
                <a16:creationId xmlns:a16="http://schemas.microsoft.com/office/drawing/2014/main" id="{BA2C3302-B544-44AE-BD8E-A98D1A2C018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499834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latin typeface="Arial" panose="020B0604020202020204" pitchFamily="34" charset="0"/>
                <a:cs typeface="Arial" panose="020B0604020202020204" pitchFamily="34" charset="0"/>
              </a:rPr>
              <a:t>Multi-Pollutant (MP) Background</a:t>
            </a:r>
            <a:endParaRPr lang="zh-CN" altLang="en-US" dirty="0">
              <a:solidFill>
                <a:srgbClr val="FFFF00"/>
              </a:solidFill>
              <a:latin typeface="Arial" panose="020B0604020202020204" pitchFamily="34" charset="0"/>
              <a:cs typeface="Arial" panose="020B0604020202020204" pitchFamily="34" charset="0"/>
            </a:endParaRPr>
          </a:p>
        </p:txBody>
      </p:sp>
      <p:sp>
        <p:nvSpPr>
          <p:cNvPr id="6" name="Slide Number Placeholder 1">
            <a:extLst>
              <a:ext uri="{FF2B5EF4-FFF2-40B4-BE49-F238E27FC236}">
                <a16:creationId xmlns:a16="http://schemas.microsoft.com/office/drawing/2014/main" id="{B374ED60-1C60-4C8A-91AF-BAA323BEDDC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a:t>
            </a:fld>
            <a:endParaRPr lang="en-US" dirty="0">
              <a:solidFill>
                <a:prstClr val="black">
                  <a:tint val="75000"/>
                </a:prstClr>
              </a:solidFill>
              <a:latin typeface="Arial" pitchFamily="34" charset="0"/>
            </a:endParaRPr>
          </a:p>
        </p:txBody>
      </p:sp>
      <p:sp>
        <p:nvSpPr>
          <p:cNvPr id="5" name="Rectangle 4">
            <a:extLst>
              <a:ext uri="{FF2B5EF4-FFF2-40B4-BE49-F238E27FC236}">
                <a16:creationId xmlns:a16="http://schemas.microsoft.com/office/drawing/2014/main" id="{D0155CC9-B341-4810-B0A9-3646D626CFA1}"/>
              </a:ext>
            </a:extLst>
          </p:cNvPr>
          <p:cNvSpPr/>
          <p:nvPr/>
        </p:nvSpPr>
        <p:spPr>
          <a:xfrm>
            <a:off x="457200" y="988462"/>
            <a:ext cx="8229599" cy="5016758"/>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Support a comprehensive, MP treatment of air quality problems to effectively improve air quality and make the most efficient use of available resources</a:t>
            </a:r>
          </a:p>
          <a:p>
            <a:pPr marL="742950" lvl="1" indent="-285750">
              <a:spcAft>
                <a:spcPts val="1200"/>
              </a:spcAft>
              <a:buFont typeface="Wingdings" panose="05000000000000000000" pitchFamily="2" charset="2"/>
              <a:buChar char="Ø"/>
            </a:pPr>
            <a:r>
              <a:rPr lang="en-US" u="sng" dirty="0">
                <a:solidFill>
                  <a:srgbClr val="0000FF"/>
                </a:solidFill>
                <a:latin typeface="Arial" panose="020B0604020202020204" pitchFamily="34" charset="0"/>
                <a:cs typeface="Arial" panose="020B0604020202020204" pitchFamily="34" charset="0"/>
              </a:rPr>
              <a:t>Primary Goal </a:t>
            </a:r>
            <a:r>
              <a:rPr lang="en-US" dirty="0">
                <a:latin typeface="Arial" panose="020B0604020202020204" pitchFamily="34" charset="0"/>
                <a:cs typeface="Arial" panose="020B0604020202020204" pitchFamily="34" charset="0"/>
              </a:rPr>
              <a:t>- identify &amp; evaluate local control strategies targeting emissions of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&amp;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and their precursors while at the same time reducing Air Toxics of concern for communities to maximize both health benefits and air quality improvements</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MP planning has the potential to reduce the costs and increase benefits associated with air quality management (AQM)</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Supports S/L/T air agencies in developing MP, risk-based AQM plans and implementing strategies that reduce air pollution emissions &amp; improve public health</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Success has been demonstrated in Detroit and SC; another project is currently underway in Louisville, KY (briefed in May 2020)</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Tools needed to analyze MP data are either available currently or being developed in OAQPS (e.g., </a:t>
            </a:r>
            <a:r>
              <a:rPr lang="en-US" dirty="0">
                <a:solidFill>
                  <a:srgbClr val="FF0000"/>
                </a:solidFill>
                <a:latin typeface="Arial" panose="020B0604020202020204" pitchFamily="34" charset="0"/>
                <a:cs typeface="Arial" panose="020B0604020202020204" pitchFamily="34" charset="0"/>
              </a:rPr>
              <a:t>NEXUS</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35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CA9658-5A2C-4848-BF90-CBE2ED7645BE}"/>
              </a:ext>
            </a:extLst>
          </p:cNvPr>
          <p:cNvPicPr>
            <a:picLocks noChangeAspect="1"/>
          </p:cNvPicPr>
          <p:nvPr/>
        </p:nvPicPr>
        <p:blipFill>
          <a:blip r:embed="rId3"/>
          <a:stretch>
            <a:fillRect/>
          </a:stretch>
        </p:blipFill>
        <p:spPr>
          <a:xfrm>
            <a:off x="0" y="758952"/>
            <a:ext cx="9144000" cy="6162526"/>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0" y="2"/>
            <a:ext cx="9144000" cy="669103"/>
          </a:xfrm>
        </p:spPr>
        <p:txBody>
          <a:bodyPr>
            <a:normAutofit/>
          </a:bodyPr>
          <a:lstStyle/>
          <a:p>
            <a:r>
              <a:rPr lang="en-US" altLang="zh-CN" dirty="0">
                <a:latin typeface="Arial" panose="020B0604020202020204" pitchFamily="34" charset="0"/>
                <a:cs typeface="Arial" panose="020B0604020202020204" pitchFamily="34" charset="0"/>
              </a:rPr>
              <a:t>NEXUS Tool Demo: </a:t>
            </a:r>
            <a:r>
              <a:rPr lang="en-US" altLang="zh-CN" dirty="0">
                <a:solidFill>
                  <a:srgbClr val="FFFF00"/>
                </a:solidFill>
                <a:latin typeface="Arial" panose="020B0604020202020204" pitchFamily="34" charset="0"/>
                <a:cs typeface="Arial" panose="020B0604020202020204" pitchFamily="34" charset="0"/>
              </a:rPr>
              <a:t>2014 NEXUS Case</a:t>
            </a:r>
            <a:endParaRPr lang="zh-CN" altLang="en-US" dirty="0">
              <a:solidFill>
                <a:srgbClr val="FFFF00"/>
              </a:solidFill>
              <a:latin typeface="Arial" panose="020B0604020202020204" pitchFamily="34" charset="0"/>
              <a:cs typeface="Arial" panose="020B0604020202020204" pitchFamily="34" charset="0"/>
            </a:endParaRPr>
          </a:p>
        </p:txBody>
      </p:sp>
      <p:sp>
        <p:nvSpPr>
          <p:cNvPr id="15" name="Slide Number Placeholder 1">
            <a:extLst>
              <a:ext uri="{FF2B5EF4-FFF2-40B4-BE49-F238E27FC236}">
                <a16:creationId xmlns:a16="http://schemas.microsoft.com/office/drawing/2014/main" id="{AEFDAE8A-CE98-443E-9055-19AC6208D34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30</a:t>
            </a:fld>
            <a:endParaRPr lang="en-US" dirty="0">
              <a:solidFill>
                <a:prstClr val="black">
                  <a:tint val="75000"/>
                </a:prstClr>
              </a:solidFill>
              <a:latin typeface="Arial" pitchFamily="34" charset="0"/>
            </a:endParaRPr>
          </a:p>
        </p:txBody>
      </p:sp>
      <p:sp>
        <p:nvSpPr>
          <p:cNvPr id="5" name="Speech Bubble: Rectangle with Corners Rounded 4">
            <a:extLst>
              <a:ext uri="{FF2B5EF4-FFF2-40B4-BE49-F238E27FC236}">
                <a16:creationId xmlns:a16="http://schemas.microsoft.com/office/drawing/2014/main" id="{DC1CBDBE-69AF-4006-9123-8FA16A38FE9C}"/>
              </a:ext>
            </a:extLst>
          </p:cNvPr>
          <p:cNvSpPr/>
          <p:nvPr/>
        </p:nvSpPr>
        <p:spPr>
          <a:xfrm>
            <a:off x="3637579" y="828710"/>
            <a:ext cx="3833069" cy="632632"/>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Launching Page </a:t>
            </a:r>
            <a:endPar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3ECA99EE-5B1B-4ED6-94B4-24333447622A}"/>
              </a:ext>
            </a:extLst>
          </p:cNvPr>
          <p:cNvSpPr/>
          <p:nvPr/>
        </p:nvSpPr>
        <p:spPr>
          <a:xfrm>
            <a:off x="3776472" y="1970369"/>
            <a:ext cx="5175504" cy="4705068"/>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rPr>
              <a:t>Roadmap</a:t>
            </a:r>
            <a:r>
              <a:rPr kumimoji="0" lang="en-US" altLang="zh-CN" sz="2800" b="1" i="0" u="none" strike="noStrike" kern="1200" cap="none" spc="0" normalizeH="0" noProof="0" dirty="0">
                <a:ln>
                  <a:noFill/>
                </a:ln>
                <a:solidFill>
                  <a:srgbClr val="C00000"/>
                </a:solidFill>
                <a:effectLst/>
                <a:uLnTx/>
                <a:uFillTx/>
                <a:latin typeface="Arial" panose="020B0604020202020204" pitchFamily="34" charset="0"/>
                <a:ea typeface="微软雅黑"/>
                <a:cs typeface="Arial" panose="020B0604020202020204" pitchFamily="34" charset="0"/>
              </a:rPr>
              <a:t> for Demo: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r>
              <a:rPr lang="en-US" altLang="zh-CN" sz="2400" b="1" dirty="0">
                <a:solidFill>
                  <a:srgbClr val="7030A0"/>
                </a:solidFill>
                <a:latin typeface="Arial" panose="020B0604020202020204" pitchFamily="34" charset="0"/>
                <a:ea typeface="微软雅黑"/>
                <a:cs typeface="Arial" panose="020B0604020202020204" pitchFamily="34" charset="0"/>
              </a:rPr>
              <a:t>Use example cases</a:t>
            </a:r>
            <a:r>
              <a:rPr kumimoji="0" lang="en-US" altLang="zh-CN" sz="2400" b="1" i="0" u="none" strike="noStrike" kern="1200" cap="none" spc="0" normalizeH="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900" b="1" i="0" u="none" strike="noStrike" kern="1200" cap="none" spc="0" normalizeH="0" noProof="0" dirty="0">
              <a:ln>
                <a:noFill/>
              </a:ln>
              <a:solidFill>
                <a:srgbClr val="C00000"/>
              </a:solidFill>
              <a:effectLst/>
              <a:uLnTx/>
              <a:uFillTx/>
              <a:latin typeface="Arial" panose="020B0604020202020204" pitchFamily="34" charset="0"/>
              <a:ea typeface="微软雅黑"/>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National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Use “NEXUS” across pollutants to provide an initial “SCREEN” at the </a:t>
            </a:r>
            <a:r>
              <a:rPr lang="en-US" sz="2000" dirty="0">
                <a:solidFill>
                  <a:srgbClr val="FF0000"/>
                </a:solidFill>
                <a:latin typeface="Arial" panose="020B0604020202020204" pitchFamily="34" charset="0"/>
                <a:cs typeface="Arial" panose="020B0604020202020204" pitchFamily="34" charset="0"/>
              </a:rPr>
              <a:t>national</a:t>
            </a:r>
            <a:r>
              <a:rPr lang="en-US" sz="2000" dirty="0">
                <a:solidFill>
                  <a:schemeClr val="tx1"/>
                </a:solidFill>
                <a:latin typeface="Arial" panose="020B0604020202020204" pitchFamily="34" charset="0"/>
                <a:cs typeface="Arial" panose="020B0604020202020204" pitchFamily="34" charset="0"/>
              </a:rPr>
              <a:t> level by providing an indicator where there may be a common set of sources contributing to Multi-pollutant issues.</a:t>
            </a:r>
          </a:p>
          <a:p>
            <a:pPr marL="285750" indent="-285750">
              <a:buFont typeface="Arial" panose="020B0604020202020204" pitchFamily="34" charset="0"/>
              <a:buChar char="•"/>
              <a:defRPr/>
            </a:pPr>
            <a:endParaRPr lang="en-US" sz="9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Regional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Dial into a </a:t>
            </a:r>
            <a:r>
              <a:rPr lang="en-US" sz="2000" dirty="0">
                <a:solidFill>
                  <a:srgbClr val="FF0000"/>
                </a:solidFill>
                <a:latin typeface="Arial" panose="020B0604020202020204" pitchFamily="34" charset="0"/>
                <a:cs typeface="Arial" panose="020B0604020202020204" pitchFamily="34" charset="0"/>
              </a:rPr>
              <a:t>region or area </a:t>
            </a:r>
            <a:r>
              <a:rPr lang="en-US" sz="2000" dirty="0">
                <a:solidFill>
                  <a:schemeClr val="tx1"/>
                </a:solidFill>
                <a:latin typeface="Arial" panose="020B0604020202020204" pitchFamily="34" charset="0"/>
                <a:cs typeface="Arial" panose="020B0604020202020204" pitchFamily="34" charset="0"/>
              </a:rPr>
              <a:t>of interest to understand the pollutant/source connections, and potential for more effective and efficient multi-pollutant solution.</a:t>
            </a:r>
          </a:p>
        </p:txBody>
      </p:sp>
      <p:pic>
        <p:nvPicPr>
          <p:cNvPr id="3" name="Picture 2">
            <a:extLst>
              <a:ext uri="{FF2B5EF4-FFF2-40B4-BE49-F238E27FC236}">
                <a16:creationId xmlns:a16="http://schemas.microsoft.com/office/drawing/2014/main" id="{A5D9850F-E682-40C5-AB03-11E85F21E8E1}"/>
              </a:ext>
            </a:extLst>
          </p:cNvPr>
          <p:cNvPicPr>
            <a:picLocks noChangeAspect="1"/>
          </p:cNvPicPr>
          <p:nvPr/>
        </p:nvPicPr>
        <p:blipFill rotWithShape="1">
          <a:blip r:embed="rId4"/>
          <a:srcRect l="31000" t="12088" r="31000" b="11046"/>
          <a:stretch/>
        </p:blipFill>
        <p:spPr>
          <a:xfrm>
            <a:off x="150876" y="2291852"/>
            <a:ext cx="3474720" cy="3807196"/>
          </a:xfrm>
          <a:prstGeom prst="rect">
            <a:avLst/>
          </a:prstGeom>
          <a:ln w="28575">
            <a:solidFill>
              <a:schemeClr val="tx1"/>
            </a:solidFill>
          </a:ln>
        </p:spPr>
      </p:pic>
      <p:sp>
        <p:nvSpPr>
          <p:cNvPr id="4" name="Rectangle 3">
            <a:extLst>
              <a:ext uri="{FF2B5EF4-FFF2-40B4-BE49-F238E27FC236}">
                <a16:creationId xmlns:a16="http://schemas.microsoft.com/office/drawing/2014/main" id="{F220C6C7-286C-4AB3-B990-1F5B5B43E634}"/>
              </a:ext>
            </a:extLst>
          </p:cNvPr>
          <p:cNvSpPr/>
          <p:nvPr/>
        </p:nvSpPr>
        <p:spPr>
          <a:xfrm>
            <a:off x="2861173" y="2310140"/>
            <a:ext cx="723275" cy="369332"/>
          </a:xfrm>
          <a:prstGeom prst="rect">
            <a:avLst/>
          </a:prstGeom>
        </p:spPr>
        <p:txBody>
          <a:bodyPr wrap="none">
            <a:spAutoFit/>
          </a:bodyPr>
          <a:lstStyle/>
          <a:p>
            <a:r>
              <a:rPr lang="en-US" altLang="zh-CN" dirty="0">
                <a:solidFill>
                  <a:schemeClr val="bg1"/>
                </a:solidFill>
              </a:rPr>
              <a:t>2008</a:t>
            </a:r>
            <a:endParaRPr lang="en-US" dirty="0">
              <a:solidFill>
                <a:schemeClr val="bg1"/>
              </a:solidFill>
            </a:endParaRPr>
          </a:p>
        </p:txBody>
      </p:sp>
    </p:spTree>
    <p:extLst>
      <p:ext uri="{BB962C8B-B14F-4D97-AF65-F5344CB8AC3E}">
        <p14:creationId xmlns:p14="http://schemas.microsoft.com/office/powerpoint/2010/main" val="38247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7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dirty="0">
                <a:solidFill>
                  <a:srgbClr val="FFFF00"/>
                </a:solidFill>
                <a:latin typeface="Arial" panose="020B0604020202020204" pitchFamily="34" charset="0"/>
                <a:cs typeface="Arial" panose="020B0604020202020204" pitchFamily="34" charset="0"/>
              </a:rPr>
              <a:t>RoadMap for NEXUS Tool Demo (1)</a:t>
            </a:r>
            <a:endParaRPr lang="zh-CN" alt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123444" y="804671"/>
            <a:ext cx="8897112" cy="5908737"/>
          </a:xfrm>
        </p:spPr>
        <p:txBody>
          <a:bodyPr>
            <a:normAutofit fontScale="92500" lnSpcReduction="10000"/>
          </a:bodyPr>
          <a:lstStyle/>
          <a:p>
            <a:pPr>
              <a:lnSpc>
                <a:spcPct val="120000"/>
              </a:lnSpc>
              <a:spcBef>
                <a:spcPts val="225"/>
              </a:spcBef>
              <a:buFont typeface="Wingdings" panose="05000000000000000000" pitchFamily="2" charset="2"/>
              <a:buChar char="Ø"/>
            </a:pPr>
            <a:r>
              <a:rPr lang="en-US" altLang="zh-CN" sz="3500" u="sng" kern="1200" dirty="0">
                <a:solidFill>
                  <a:srgbClr val="FF0000"/>
                </a:solidFill>
                <a:latin typeface="Arial" pitchFamily="34" charset="0"/>
                <a:ea typeface="SimSun" panose="02010600030101010101" pitchFamily="2" charset="-122"/>
                <a:cs typeface="Arial" pitchFamily="34" charset="0"/>
              </a:rPr>
              <a:t>National Screening (2014 Data)</a:t>
            </a:r>
            <a:r>
              <a:rPr lang="en-US" altLang="zh-CN" sz="3500" kern="1200" dirty="0">
                <a:solidFill>
                  <a:srgbClr val="FF0000"/>
                </a:solidFill>
                <a:latin typeface="Arial" pitchFamily="34" charset="0"/>
                <a:ea typeface="SimSun" panose="02010600030101010101" pitchFamily="2" charset="-122"/>
                <a:cs typeface="Arial" pitchFamily="34" charset="0"/>
              </a:rPr>
              <a:t> </a:t>
            </a:r>
          </a:p>
          <a:p>
            <a:pPr>
              <a:lnSpc>
                <a:spcPct val="120000"/>
              </a:lnSpc>
            </a:pPr>
            <a:r>
              <a:rPr lang="en-US" sz="2400" dirty="0">
                <a:latin typeface="Arial" panose="020B0604020202020204" pitchFamily="34" charset="0"/>
                <a:cs typeface="Arial" panose="020B0604020202020204" pitchFamily="34" charset="0"/>
              </a:rPr>
              <a:t>Replicate 2008 NEXUS map with </a:t>
            </a:r>
            <a:r>
              <a:rPr lang="en-US" sz="2400" dirty="0">
                <a:solidFill>
                  <a:srgbClr val="0000FF"/>
                </a:solidFill>
                <a:latin typeface="Arial" panose="020B0604020202020204" pitchFamily="34" charset="0"/>
                <a:cs typeface="Arial" panose="020B0604020202020204" pitchFamily="34" charset="0"/>
              </a:rPr>
              <a:t>O</a:t>
            </a:r>
            <a:r>
              <a:rPr lang="en-US" sz="2400" baseline="-25000" dirty="0">
                <a:solidFill>
                  <a:srgbClr val="0000FF"/>
                </a:solidFill>
                <a:latin typeface="Arial" panose="020B0604020202020204" pitchFamily="34" charset="0"/>
                <a:cs typeface="Arial" panose="020B0604020202020204" pitchFamily="34" charset="0"/>
              </a:rPr>
              <a:t>3</a:t>
            </a:r>
            <a:r>
              <a:rPr lang="en-US" sz="2400" dirty="0">
                <a:solidFill>
                  <a:srgbClr val="0000FF"/>
                </a:solidFill>
                <a:latin typeface="Arial" panose="020B0604020202020204" pitchFamily="34" charset="0"/>
                <a:cs typeface="Arial" panose="020B0604020202020204" pitchFamily="34" charset="0"/>
              </a:rPr>
              <a:t>/PM</a:t>
            </a:r>
            <a:r>
              <a:rPr lang="en-US" sz="2400" baseline="-25000" dirty="0">
                <a:solidFill>
                  <a:srgbClr val="0000FF"/>
                </a:solidFill>
                <a:latin typeface="Arial" panose="020B0604020202020204" pitchFamily="34" charset="0"/>
                <a:cs typeface="Arial" panose="020B0604020202020204" pitchFamily="34" charset="0"/>
              </a:rPr>
              <a:t>2.5</a:t>
            </a:r>
            <a:r>
              <a:rPr lang="en-US" sz="2400" dirty="0">
                <a:solidFill>
                  <a:srgbClr val="0000FF"/>
                </a:solidFill>
                <a:latin typeface="Arial" panose="020B0604020202020204" pitchFamily="34" charset="0"/>
                <a:cs typeface="Arial" panose="020B0604020202020204" pitchFamily="34" charset="0"/>
              </a:rPr>
              <a:t> concentrations above NAAQS </a:t>
            </a:r>
            <a:r>
              <a:rPr lang="en-US" sz="2400" dirty="0">
                <a:latin typeface="Arial" panose="020B0604020202020204" pitchFamily="34" charset="0"/>
                <a:cs typeface="Arial" panose="020B0604020202020204" pitchFamily="34" charset="0"/>
              </a:rPr>
              <a:t>and</a:t>
            </a:r>
            <a:r>
              <a:rPr lang="en-US" sz="2400" dirty="0">
                <a:solidFill>
                  <a:srgbClr val="0000FF"/>
                </a:solidFill>
                <a:latin typeface="Arial" panose="020B0604020202020204" pitchFamily="34" charset="0"/>
                <a:cs typeface="Arial" panose="020B0604020202020204" pitchFamily="34" charset="0"/>
              </a:rPr>
              <a:t> NATA risk</a:t>
            </a:r>
            <a:r>
              <a:rPr lang="en-US" sz="2400" dirty="0">
                <a:latin typeface="Arial" panose="020B0604020202020204" pitchFamily="34" charset="0"/>
                <a:cs typeface="Arial" panose="020B0604020202020204" pitchFamily="34" charset="0"/>
              </a:rPr>
              <a:t> estimates above selected percentile of top 10%</a:t>
            </a:r>
          </a:p>
          <a:p>
            <a:pPr lvl="1">
              <a:lnSpc>
                <a:spcPct val="120000"/>
              </a:lnSpc>
            </a:pPr>
            <a:r>
              <a:rPr lang="en-US" sz="1800" dirty="0">
                <a:latin typeface="Arial" panose="020B0604020202020204" pitchFamily="34" charset="0"/>
                <a:cs typeface="Arial" panose="020B0604020202020204" pitchFamily="34" charset="0"/>
              </a:rPr>
              <a:t>What happens to areas at lower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NAAQS levels?</a:t>
            </a:r>
          </a:p>
          <a:p>
            <a:pPr lvl="1">
              <a:lnSpc>
                <a:spcPct val="120000"/>
              </a:lnSpc>
            </a:pPr>
            <a:r>
              <a:rPr lang="en-US" sz="1800" dirty="0">
                <a:latin typeface="Arial" panose="020B0604020202020204" pitchFamily="34" charset="0"/>
                <a:cs typeface="Arial" panose="020B0604020202020204" pitchFamily="34" charset="0"/>
              </a:rPr>
              <a:t>What happens to areas current over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NAAQS if change HAP risk percentile?</a:t>
            </a:r>
          </a:p>
          <a:p>
            <a:pPr>
              <a:lnSpc>
                <a:spcPct val="120000"/>
              </a:lnSpc>
            </a:pPr>
            <a:r>
              <a:rPr lang="en-US" sz="2400" dirty="0">
                <a:latin typeface="Arial" panose="020B0604020202020204" pitchFamily="34" charset="0"/>
                <a:cs typeface="Arial" panose="020B0604020202020204" pitchFamily="34" charset="0"/>
              </a:rPr>
              <a:t>Provide </a:t>
            </a:r>
            <a:r>
              <a:rPr lang="en-US" sz="2400" dirty="0">
                <a:solidFill>
                  <a:srgbClr val="0000FF"/>
                </a:solidFill>
                <a:latin typeface="Arial" panose="020B0604020202020204" pitchFamily="34" charset="0"/>
                <a:cs typeface="Arial" panose="020B0604020202020204" pitchFamily="34" charset="0"/>
              </a:rPr>
              <a:t>NEXUS map on risk basis</a:t>
            </a: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BenMAP mortality risk based on fused surfaces and NATA risk estimates above selected percentile of top 10% for all pollutants</a:t>
            </a:r>
          </a:p>
          <a:p>
            <a:pPr lvl="1">
              <a:lnSpc>
                <a:spcPct val="120000"/>
              </a:lnSpc>
            </a:pPr>
            <a:r>
              <a:rPr lang="en-US" sz="1800" dirty="0">
                <a:latin typeface="Arial" panose="020B0604020202020204" pitchFamily="34" charset="0"/>
                <a:cs typeface="Arial" panose="020B0604020202020204" pitchFamily="34" charset="0"/>
              </a:rPr>
              <a:t>What happens to MP areas as one changes percentile to top 20% or others?</a:t>
            </a:r>
          </a:p>
          <a:p>
            <a:pPr lvl="1">
              <a:lnSpc>
                <a:spcPct val="120000"/>
              </a:lnSpc>
            </a:pPr>
            <a:r>
              <a:rPr lang="en-US" sz="1800" dirty="0">
                <a:latin typeface="Arial" panose="020B0604020202020204" pitchFamily="34" charset="0"/>
                <a:cs typeface="Arial" panose="020B0604020202020204" pitchFamily="34" charset="0"/>
              </a:rPr>
              <a:t>What is relationship between Heavy Metal HAPs risk (top 10%) and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risk to identify potential co-pollutant issues?</a:t>
            </a:r>
          </a:p>
          <a:p>
            <a:pPr lvl="1">
              <a:lnSpc>
                <a:spcPct val="120000"/>
              </a:lnSpc>
            </a:pPr>
            <a:r>
              <a:rPr lang="en-US" sz="1800" dirty="0">
                <a:latin typeface="Arial" panose="020B0604020202020204" pitchFamily="34" charset="0"/>
                <a:cs typeface="Arial" panose="020B0604020202020204" pitchFamily="34" charset="0"/>
              </a:rPr>
              <a:t>What is relationship between Gas/VOC HAPs risk (top 10%) and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risk to identify potential co-pollutant issues?</a:t>
            </a:r>
          </a:p>
          <a:p>
            <a:pPr>
              <a:lnSpc>
                <a:spcPct val="120000"/>
              </a:lnSpc>
              <a:spcBef>
                <a:spcPts val="225"/>
              </a:spcBef>
              <a:buFont typeface="Wingdings" panose="05000000000000000000" pitchFamily="2" charset="2"/>
              <a:buChar char="Ø"/>
            </a:pPr>
            <a:endParaRPr lang="en-US" altLang="zh-CN" sz="1050" b="0" dirty="0">
              <a:latin typeface="Arial" pitchFamily="34" charset="0"/>
              <a:ea typeface="SimSun" panose="02010600030101010101" pitchFamily="2" charset="-122"/>
              <a:cs typeface="Arial" pitchFamily="34" charset="0"/>
            </a:endParaRPr>
          </a:p>
        </p:txBody>
      </p:sp>
      <p:sp>
        <p:nvSpPr>
          <p:cNvPr id="6" name="Slide Number Placeholder 1">
            <a:extLst>
              <a:ext uri="{FF2B5EF4-FFF2-40B4-BE49-F238E27FC236}">
                <a16:creationId xmlns:a16="http://schemas.microsoft.com/office/drawing/2014/main" id="{49842F6F-9D96-479B-B66F-4A1E95B2B82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126176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dirty="0">
                <a:solidFill>
                  <a:srgbClr val="FFFF00"/>
                </a:solidFill>
                <a:latin typeface="Arial" panose="020B0604020202020204" pitchFamily="34" charset="0"/>
                <a:cs typeface="Arial" panose="020B0604020202020204" pitchFamily="34" charset="0"/>
              </a:rPr>
              <a:t>RoadMap for NEXUS Tool Demo (2)</a:t>
            </a:r>
            <a:endParaRPr lang="zh-CN" alt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73152" y="932688"/>
            <a:ext cx="8979408" cy="5853873"/>
          </a:xfrm>
        </p:spPr>
        <p:txBody>
          <a:bodyPr>
            <a:normAutofit/>
          </a:bodyPr>
          <a:lstStyle/>
          <a:p>
            <a:pPr>
              <a:lnSpc>
                <a:spcPct val="125000"/>
              </a:lnSpc>
              <a:spcBef>
                <a:spcPts val="225"/>
              </a:spcBef>
              <a:buFont typeface="Wingdings" panose="05000000000000000000" pitchFamily="2" charset="2"/>
              <a:buChar char="Ø"/>
            </a:pPr>
            <a:r>
              <a:rPr lang="en-US" u="sng" dirty="0">
                <a:solidFill>
                  <a:srgbClr val="FF0000"/>
                </a:solidFill>
                <a:latin typeface="Arial" panose="020B0604020202020204" pitchFamily="34" charset="0"/>
                <a:cs typeface="Arial" panose="020B0604020202020204" pitchFamily="34" charset="0"/>
              </a:rPr>
              <a:t>Regional/State/CBSA/County Screening</a:t>
            </a:r>
            <a:endParaRPr lang="en-US" altLang="zh-CN" sz="2400" u="sng" kern="1200" dirty="0">
              <a:solidFill>
                <a:srgbClr val="FF0000"/>
              </a:solidFill>
              <a:latin typeface="Arial" panose="020B0604020202020204" pitchFamily="34" charset="0"/>
              <a:ea typeface="SimSun" panose="02010600030101010101" pitchFamily="2" charset="-122"/>
              <a:cs typeface="Arial" pitchFamily="34" charset="0"/>
            </a:endParaRPr>
          </a:p>
          <a:p>
            <a:pPr marL="630238" indent="-282575">
              <a:lnSpc>
                <a:spcPct val="125000"/>
              </a:lnSpc>
            </a:pPr>
            <a:r>
              <a:rPr lang="en-US" sz="2800" dirty="0">
                <a:solidFill>
                  <a:srgbClr val="0000FF"/>
                </a:solidFill>
                <a:latin typeface="Arial" panose="020B0604020202020204" pitchFamily="34" charset="0"/>
                <a:cs typeface="Arial" panose="020B0604020202020204" pitchFamily="34" charset="0"/>
              </a:rPr>
              <a:t>EPA Region 4 Example</a:t>
            </a:r>
          </a:p>
          <a:p>
            <a:pPr lvl="1">
              <a:lnSpc>
                <a:spcPct val="125000"/>
              </a:lnSpc>
            </a:pPr>
            <a:r>
              <a:rPr lang="en-US" sz="2400" dirty="0">
                <a:latin typeface="Arial" panose="020B0604020202020204" pitchFamily="34" charset="0"/>
                <a:cs typeface="Arial" panose="020B0604020202020204" pitchFamily="34" charset="0"/>
              </a:rPr>
              <a:t>Areas with MP risk in top 10% across O3, PM2.5 and HAPs </a:t>
            </a:r>
          </a:p>
          <a:p>
            <a:pPr lvl="1">
              <a:lnSpc>
                <a:spcPct val="125000"/>
              </a:lnSpc>
            </a:pPr>
            <a:r>
              <a:rPr lang="en-US" sz="2400" dirty="0">
                <a:solidFill>
                  <a:srgbClr val="C00000"/>
                </a:solidFill>
                <a:latin typeface="Arial" panose="020B0604020202020204" pitchFamily="34" charset="0"/>
                <a:cs typeface="Arial" panose="020B0604020202020204" pitchFamily="34" charset="0"/>
              </a:rPr>
              <a:t>Louisville CBSA</a:t>
            </a:r>
            <a:r>
              <a:rPr lang="en-US" sz="2400" dirty="0">
                <a:latin typeface="Arial" panose="020B0604020202020204" pitchFamily="34" charset="0"/>
                <a:cs typeface="Arial" panose="020B0604020202020204" pitchFamily="34" charset="0"/>
              </a:rPr>
              <a:t>:   General view and then dial into “Jefferson County” with transparent map color</a:t>
            </a:r>
          </a:p>
          <a:p>
            <a:pPr lvl="2">
              <a:lnSpc>
                <a:spcPct val="125000"/>
              </a:lnSpc>
            </a:pPr>
            <a:r>
              <a:rPr lang="en-US" sz="2000" dirty="0">
                <a:latin typeface="Arial" panose="020B0604020202020204" pitchFamily="34" charset="0"/>
                <a:cs typeface="Arial" panose="020B0604020202020204" pitchFamily="34" charset="0"/>
              </a:rPr>
              <a:t>What are the top 10 emissions sources in county by pollutant?</a:t>
            </a:r>
          </a:p>
          <a:p>
            <a:pPr lvl="2">
              <a:lnSpc>
                <a:spcPct val="125000"/>
              </a:lnSpc>
            </a:pPr>
            <a:r>
              <a:rPr lang="en-US" sz="2000" dirty="0">
                <a:latin typeface="Arial" panose="020B0604020202020204" pitchFamily="34" charset="0"/>
                <a:cs typeface="Arial" panose="020B0604020202020204" pitchFamily="34" charset="0"/>
              </a:rPr>
              <a:t>What specific sources are common across pollutants that may indicate co-control potential?</a:t>
            </a:r>
          </a:p>
          <a:p>
            <a:pPr lvl="2">
              <a:lnSpc>
                <a:spcPct val="125000"/>
              </a:lnSpc>
            </a:pPr>
            <a:r>
              <a:rPr lang="en-US" sz="2000" dirty="0">
                <a:latin typeface="Arial" panose="020B0604020202020204" pitchFamily="34" charset="0"/>
                <a:cs typeface="Arial" panose="020B0604020202020204" pitchFamily="34" charset="0"/>
              </a:rPr>
              <a:t>Can view these sources on the map with summary data available.</a:t>
            </a:r>
          </a:p>
        </p:txBody>
      </p:sp>
      <p:sp>
        <p:nvSpPr>
          <p:cNvPr id="6" name="Slide Number Placeholder 1">
            <a:extLst>
              <a:ext uri="{FF2B5EF4-FFF2-40B4-BE49-F238E27FC236}">
                <a16:creationId xmlns:a16="http://schemas.microsoft.com/office/drawing/2014/main" id="{6CBAF42D-FEF3-463F-81A9-B60FA55C6BB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24919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1987798" y="2640255"/>
            <a:ext cx="5168403"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FF"/>
                </a:solidFill>
                <a:effectLst/>
                <a:uLnTx/>
                <a:uFillTx/>
                <a:latin typeface="微软雅黑"/>
                <a:ea typeface="微软雅黑"/>
                <a:cs typeface="+mn-cs"/>
              </a:rPr>
              <a:t>Appendix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0000FF"/>
                </a:solidFill>
                <a:latin typeface="微软雅黑"/>
                <a:ea typeface="微软雅黑"/>
              </a:rPr>
              <a:t>Slides</a:t>
            </a:r>
            <a:endParaRPr kumimoji="0" lang="en-US" sz="8000" b="1" i="0" u="none" strike="noStrike" kern="1200" cap="none" spc="0" normalizeH="0" baseline="0" noProof="0" dirty="0">
              <a:ln>
                <a:noFill/>
              </a:ln>
              <a:solidFill>
                <a:srgbClr val="0000FF"/>
              </a:solidFill>
              <a:effectLst/>
              <a:uLnTx/>
              <a:uFillTx/>
              <a:latin typeface="微软雅黑"/>
              <a:ea typeface="微软雅黑"/>
              <a:cs typeface="+mn-cs"/>
            </a:endParaRPr>
          </a:p>
        </p:txBody>
      </p:sp>
      <p:sp>
        <p:nvSpPr>
          <p:cNvPr id="5" name="Slide Number Placeholder 1">
            <a:extLst>
              <a:ext uri="{FF2B5EF4-FFF2-40B4-BE49-F238E27FC236}">
                <a16:creationId xmlns:a16="http://schemas.microsoft.com/office/drawing/2014/main" id="{D43FCABD-C322-43B1-A6BA-175B263790B1}"/>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537658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3A722-4813-495C-BC4B-F44FFD087A69}"/>
              </a:ext>
            </a:extLst>
          </p:cNvPr>
          <p:cNvSpPr>
            <a:spLocks noGrp="1"/>
          </p:cNvSpPr>
          <p:nvPr>
            <p:ph type="title"/>
          </p:nvPr>
        </p:nvSpPr>
        <p:spPr>
          <a:xfrm>
            <a:off x="0" y="71439"/>
            <a:ext cx="9144000" cy="669103"/>
          </a:xfrm>
        </p:spPr>
        <p:txBody>
          <a:bodyPr>
            <a:noAutofit/>
          </a:bodyPr>
          <a:lstStyle/>
          <a:p>
            <a:r>
              <a:rPr lang="en-US" altLang="zh-CN" dirty="0">
                <a:latin typeface="Arial" panose="020B0604020202020204" pitchFamily="34" charset="0"/>
                <a:cs typeface="Arial" panose="020B0604020202020204" pitchFamily="34" charset="0"/>
              </a:rPr>
              <a:t>NEXUS Tool : </a:t>
            </a:r>
            <a:r>
              <a:rPr lang="en-US" altLang="zh-CN" dirty="0">
                <a:solidFill>
                  <a:srgbClr val="FFFF00"/>
                </a:solidFill>
                <a:latin typeface="Arial" panose="020B0604020202020204" pitchFamily="34" charset="0"/>
                <a:cs typeface="Arial" panose="020B0604020202020204" pitchFamily="34" charset="0"/>
              </a:rPr>
              <a:t>Schedule &amp; Installation</a:t>
            </a:r>
            <a:endParaRPr lang="zh-CN" altLang="en-US" dirty="0">
              <a:solidFill>
                <a:srgbClr val="FFFF00"/>
              </a:solidFill>
              <a:latin typeface="Arial" panose="020B0604020202020204" pitchFamily="34" charset="0"/>
              <a:cs typeface="Arial" panose="020B0604020202020204" pitchFamily="34" charset="0"/>
            </a:endParaRPr>
          </a:p>
        </p:txBody>
      </p:sp>
      <p:graphicFrame>
        <p:nvGraphicFramePr>
          <p:cNvPr id="5" name="Table 5">
            <a:extLst>
              <a:ext uri="{FF2B5EF4-FFF2-40B4-BE49-F238E27FC236}">
                <a16:creationId xmlns:a16="http://schemas.microsoft.com/office/drawing/2014/main" id="{A9922E7A-2251-442A-B72A-02D756FFABFB}"/>
              </a:ext>
            </a:extLst>
          </p:cNvPr>
          <p:cNvGraphicFramePr>
            <a:graphicFrameLocks noGrp="1"/>
          </p:cNvGraphicFramePr>
          <p:nvPr>
            <p:extLst>
              <p:ext uri="{D42A27DB-BD31-4B8C-83A1-F6EECF244321}">
                <p14:modId xmlns:p14="http://schemas.microsoft.com/office/powerpoint/2010/main" val="2872366880"/>
              </p:ext>
            </p:extLst>
          </p:nvPr>
        </p:nvGraphicFramePr>
        <p:xfrm>
          <a:off x="244809" y="955394"/>
          <a:ext cx="8434926" cy="4023146"/>
        </p:xfrm>
        <a:graphic>
          <a:graphicData uri="http://schemas.openxmlformats.org/drawingml/2006/table">
            <a:tbl>
              <a:tblPr firstRow="1" bandRow="1">
                <a:tableStyleId>{5C22544A-7EE6-4342-B048-85BDC9FD1C3A}</a:tableStyleId>
              </a:tblPr>
              <a:tblGrid>
                <a:gridCol w="5648100">
                  <a:extLst>
                    <a:ext uri="{9D8B030D-6E8A-4147-A177-3AD203B41FA5}">
                      <a16:colId xmlns:a16="http://schemas.microsoft.com/office/drawing/2014/main" val="2908661135"/>
                    </a:ext>
                  </a:extLst>
                </a:gridCol>
                <a:gridCol w="2786826">
                  <a:extLst>
                    <a:ext uri="{9D8B030D-6E8A-4147-A177-3AD203B41FA5}">
                      <a16:colId xmlns:a16="http://schemas.microsoft.com/office/drawing/2014/main" val="2803233360"/>
                    </a:ext>
                  </a:extLst>
                </a:gridCol>
              </a:tblGrid>
              <a:tr h="677490">
                <a:tc>
                  <a:txBody>
                    <a:bodyPr/>
                    <a:lstStyle/>
                    <a:p>
                      <a:pPr algn="ctr"/>
                      <a:r>
                        <a:rPr lang="en-US" altLang="zh-CN" sz="2800" dirty="0">
                          <a:latin typeface="Arial" panose="020B0604020202020204" pitchFamily="34" charset="0"/>
                          <a:cs typeface="Arial" panose="020B0604020202020204" pitchFamily="34" charset="0"/>
                        </a:rPr>
                        <a:t>Work Plan</a:t>
                      </a:r>
                      <a:endParaRPr lang="zh-CN" altLang="en-US" sz="2800" dirty="0">
                        <a:latin typeface="Arial" panose="020B0604020202020204" pitchFamily="34" charset="0"/>
                        <a:cs typeface="Arial" panose="020B0604020202020204" pitchFamily="34" charset="0"/>
                      </a:endParaRPr>
                    </a:p>
                  </a:txBody>
                  <a:tcPr anchor="ctr"/>
                </a:tc>
                <a:tc>
                  <a:txBody>
                    <a:bodyPr/>
                    <a:lstStyle/>
                    <a:p>
                      <a:pPr algn="ctr"/>
                      <a:r>
                        <a:rPr lang="en-US" altLang="zh-CN" sz="2800" dirty="0">
                          <a:latin typeface="Arial" panose="020B0604020202020204" pitchFamily="34" charset="0"/>
                          <a:cs typeface="Arial" panose="020B0604020202020204" pitchFamily="34" charset="0"/>
                        </a:rPr>
                        <a:t>Date</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0926106"/>
                  </a:ext>
                </a:extLst>
              </a:tr>
              <a:tr h="8663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Developed NEXUS tool prototype and   Phase-1 functions</a:t>
                      </a:r>
                      <a:endParaRPr lang="zh-CN"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algn="ct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 April 2020</a:t>
                      </a:r>
                      <a:endParaRPr lang="zh-CN" altLang="en-US"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extLst>
                  <a:ext uri="{0D108BD9-81ED-4DB2-BD59-A6C34878D82A}">
                    <a16:rowId xmlns:a16="http://schemas.microsoft.com/office/drawing/2014/main" val="120063066"/>
                  </a:ext>
                </a:extLst>
              </a:tr>
              <a:tr h="888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Developed Phase-2 functions and deliver first working (interim) NEXUS tool</a:t>
                      </a:r>
                      <a:endParaRPr lang="zh-CN"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August 2020</a:t>
                      </a:r>
                      <a:endParaRPr lang="zh-CN" altLang="en-US"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extLst>
                  <a:ext uri="{0D108BD9-81ED-4DB2-BD59-A6C34878D82A}">
                    <a16:rowId xmlns:a16="http://schemas.microsoft.com/office/drawing/2014/main" val="2013308316"/>
                  </a:ext>
                </a:extLst>
              </a:tr>
              <a:tr h="795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Developed a </a:t>
                      </a:r>
                      <a:r>
                        <a:rPr lang="en-US" altLang="zh-CN" sz="2000" b="0" dirty="0">
                          <a:solidFill>
                            <a:schemeClr val="tx1"/>
                          </a:solidFill>
                          <a:latin typeface="Arial" panose="020B0604020202020204" pitchFamily="34" charset="0"/>
                          <a:ea typeface="SimSun" panose="02010600030101010101" pitchFamily="2" charset="-122"/>
                          <a:cs typeface="Arial" panose="020B0604020202020204" pitchFamily="34" charset="0"/>
                        </a:rPr>
                        <a:t>fully functional NEXUS</a:t>
                      </a: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 tool and on-line User’s Manual</a:t>
                      </a:r>
                      <a:endParaRPr lang="zh-CN"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Dec. 2020</a:t>
                      </a:r>
                      <a:endParaRPr lang="zh-CN" altLang="en-US" sz="2000" b="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98704947"/>
                  </a:ext>
                </a:extLst>
              </a:tr>
              <a:tr h="795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rgbClr val="0000FF"/>
                          </a:solidFill>
                          <a:latin typeface="Arial" panose="020B0604020202020204" pitchFamily="34" charset="0"/>
                          <a:ea typeface="SimSun" panose="02010600030101010101" pitchFamily="2" charset="-122"/>
                          <a:cs typeface="Arial" panose="020B0604020202020204" pitchFamily="34" charset="0"/>
                        </a:rPr>
                        <a:t>Upgrading NEXUS tool for Beta testing and broader OAQPS and Regional office use</a:t>
                      </a:r>
                      <a:endParaRPr lang="zh-CN" altLang="zh-CN" sz="2000" b="0" kern="1200" dirty="0">
                        <a:solidFill>
                          <a:srgbClr val="0000FF"/>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rgbClr val="0000FF"/>
                          </a:solidFill>
                          <a:latin typeface="Arial" panose="020B0604020202020204" pitchFamily="34" charset="0"/>
                          <a:ea typeface="SimSun" panose="02010600030101010101" pitchFamily="2" charset="-122"/>
                          <a:cs typeface="Arial" panose="020B0604020202020204" pitchFamily="34" charset="0"/>
                        </a:rPr>
                        <a:t>Jan. ~ July 2021</a:t>
                      </a:r>
                      <a:endParaRPr lang="zh-CN" altLang="en-US" sz="2000" b="0" dirty="0">
                        <a:solidFill>
                          <a:srgbClr val="0000FF"/>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18861439"/>
                  </a:ext>
                </a:extLst>
              </a:tr>
            </a:tbl>
          </a:graphicData>
        </a:graphic>
      </p:graphicFrame>
      <p:sp>
        <p:nvSpPr>
          <p:cNvPr id="7" name="Slide Number Placeholder 1">
            <a:extLst>
              <a:ext uri="{FF2B5EF4-FFF2-40B4-BE49-F238E27FC236}">
                <a16:creationId xmlns:a16="http://schemas.microsoft.com/office/drawing/2014/main" id="{CCAC6425-B410-4F5B-876A-49E0770F99C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34</a:t>
            </a:fld>
            <a:endParaRPr lang="en-US" dirty="0">
              <a:solidFill>
                <a:prstClr val="black">
                  <a:tint val="75000"/>
                </a:prstClr>
              </a:solidFill>
              <a:latin typeface="Arial" pitchFamily="34" charset="0"/>
            </a:endParaRPr>
          </a:p>
        </p:txBody>
      </p:sp>
      <p:sp>
        <p:nvSpPr>
          <p:cNvPr id="6" name="Rectangle 5">
            <a:extLst>
              <a:ext uri="{FF2B5EF4-FFF2-40B4-BE49-F238E27FC236}">
                <a16:creationId xmlns:a16="http://schemas.microsoft.com/office/drawing/2014/main" id="{98C85506-7C0D-49AD-AA84-3205105054CF}"/>
              </a:ext>
            </a:extLst>
          </p:cNvPr>
          <p:cNvSpPr/>
          <p:nvPr/>
        </p:nvSpPr>
        <p:spPr>
          <a:xfrm>
            <a:off x="128764" y="5253063"/>
            <a:ext cx="8877328" cy="1631216"/>
          </a:xfrm>
          <a:prstGeom prst="rect">
            <a:avLst/>
          </a:prstGeom>
        </p:spPr>
        <p:txBody>
          <a:bodyPr wrap="square">
            <a:spAutoFit/>
          </a:bodyPr>
          <a:lstStyle/>
          <a:p>
            <a:pPr marL="969963" indent="-969963" fontAlgn="base">
              <a:defRPr/>
            </a:pPr>
            <a:r>
              <a:rPr lang="en-US" b="1" dirty="0">
                <a:solidFill>
                  <a:srgbClr val="FF0000"/>
                </a:solidFill>
                <a:latin typeface="Calibri"/>
              </a:rPr>
              <a:t>Download “NEXUS” tool: </a:t>
            </a:r>
            <a:r>
              <a:rPr lang="en-US" dirty="0">
                <a:solidFill>
                  <a:prstClr val="black"/>
                </a:solidFill>
                <a:latin typeface="Calibri"/>
              </a:rPr>
              <a:t>The “NEXUS 1.5” package (“NEXUS v1.5 setup.exe” &amp; “NEXUS 1.5 Data.exe”: run both to install) is available at OAQPS’s Shared Drive a:t </a:t>
            </a:r>
            <a:r>
              <a:rPr lang="en-US" i="1" dirty="0">
                <a:solidFill>
                  <a:schemeClr val="tx2">
                    <a:lumMod val="60000"/>
                    <a:lumOff val="40000"/>
                  </a:schemeClr>
                </a:solidFill>
                <a:latin typeface="Calibri"/>
              </a:rPr>
              <a:t>G:\SHARE\NEXUS\NEXUS 1.5\ </a:t>
            </a:r>
            <a:r>
              <a:rPr lang="en-US" dirty="0">
                <a:solidFill>
                  <a:prstClr val="black"/>
                </a:solidFill>
                <a:latin typeface="Calibri"/>
              </a:rPr>
              <a:t>or at EPA’s new FTP site: </a:t>
            </a:r>
            <a:r>
              <a:rPr lang="en-US" i="1" u="sng" dirty="0">
                <a:solidFill>
                  <a:schemeClr val="tx2">
                    <a:lumMod val="60000"/>
                    <a:lumOff val="40000"/>
                  </a:schemeClr>
                </a:solidFill>
                <a:latin typeface="Calibri" panose="020F0502020204030204" pitchFamily="34" charset="0"/>
                <a:cs typeface="Calibri" panose="020F0502020204030204" pitchFamily="34" charset="0"/>
              </a:rPr>
              <a:t>ftp://newftp.epa.gov/aqmg/cjang/NEXUS/NEXUS 1.5/</a:t>
            </a:r>
            <a:endParaRPr lang="en-US" sz="2000" i="1" u="sng" dirty="0">
              <a:solidFill>
                <a:schemeClr val="tx2">
                  <a:lumMod val="60000"/>
                  <a:lumOff val="40000"/>
                </a:schemeClr>
              </a:solidFill>
              <a:latin typeface="Calibri" panose="020F0502020204030204" pitchFamily="34" charset="0"/>
              <a:cs typeface="Calibri" panose="020F0502020204030204" pitchFamily="34" charset="0"/>
            </a:endParaRPr>
          </a:p>
          <a:p>
            <a:pPr marL="685800" indent="-630238" fontAlgn="base">
              <a:defRPr/>
            </a:pPr>
            <a:endParaRPr lang="en-US" altLang="zh-CN" sz="800" i="1" dirty="0">
              <a:solidFill>
                <a:srgbClr val="7030A0"/>
              </a:solidFill>
              <a:latin typeface="Arial" panose="020B0604020202020204" pitchFamily="34" charset="0"/>
              <a:ea typeface="SimSun" panose="02010600030101010101" pitchFamily="2" charset="-122"/>
              <a:cs typeface="Arial" panose="020B0604020202020204" pitchFamily="34" charset="0"/>
            </a:endParaRPr>
          </a:p>
          <a:p>
            <a:pPr marL="685800" indent="-630238" fontAlgn="base">
              <a:defRPr/>
            </a:pP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a:t>
            </a:r>
            <a:r>
              <a:rPr lang="en-US" altLang="zh-CN" i="1" u="sng" dirty="0">
                <a:solidFill>
                  <a:srgbClr val="7030A0"/>
                </a:solidFill>
                <a:latin typeface="Arial" panose="020B0604020202020204" pitchFamily="34" charset="0"/>
                <a:ea typeface="SimSun" panose="02010600030101010101" pitchFamily="2" charset="-122"/>
                <a:cs typeface="Arial" panose="020B0604020202020204" pitchFamily="34" charset="0"/>
              </a:rPr>
              <a:t>Note</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Require software installation privilege to install “NEXUS tool” on EPA’s PCs)</a:t>
            </a:r>
          </a:p>
        </p:txBody>
      </p:sp>
    </p:spTree>
    <p:extLst>
      <p:ext uri="{BB962C8B-B14F-4D97-AF65-F5344CB8AC3E}">
        <p14:creationId xmlns:p14="http://schemas.microsoft.com/office/powerpoint/2010/main" val="2045980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207874" y="-28575"/>
            <a:ext cx="9144000" cy="40011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en-US" sz="2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rPr>
              <a:t>Data Input Module: Input Files &amp; Attributes </a:t>
            </a:r>
            <a:r>
              <a:rPr kumimoji="0" lang="en-US" sz="16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rPr>
              <a:t>	</a:t>
            </a:r>
            <a:r>
              <a:rPr kumimoji="0" lang="en-US" altLang="zh-CN" sz="1800" b="1" i="0" u="none" strike="noStrike" kern="1200" cap="none" spc="0" normalizeH="0" baseline="0" noProof="0" dirty="0">
                <a:ln>
                  <a:noFill/>
                </a:ln>
                <a:solidFill>
                  <a:srgbClr val="7030A0"/>
                </a:solidFill>
                <a:effectLst/>
                <a:uLnTx/>
                <a:uFillTx/>
                <a:latin typeface="Arial" charset="0"/>
                <a:ea typeface="宋体" panose="02010600030101010101" pitchFamily="2" charset="-122"/>
                <a:cs typeface="+mn-cs"/>
              </a:rPr>
              <a:t>   </a:t>
            </a:r>
          </a:p>
        </p:txBody>
      </p:sp>
      <p:graphicFrame>
        <p:nvGraphicFramePr>
          <p:cNvPr id="6" name="Table 5">
            <a:extLst>
              <a:ext uri="{FF2B5EF4-FFF2-40B4-BE49-F238E27FC236}">
                <a16:creationId xmlns:a16="http://schemas.microsoft.com/office/drawing/2014/main" id="{4FD6AFC8-B8D2-4E55-8898-36E8238FA57E}"/>
              </a:ext>
            </a:extLst>
          </p:cNvPr>
          <p:cNvGraphicFramePr>
            <a:graphicFrameLocks noGrp="1"/>
          </p:cNvGraphicFramePr>
          <p:nvPr>
            <p:extLst>
              <p:ext uri="{D42A27DB-BD31-4B8C-83A1-F6EECF244321}">
                <p14:modId xmlns:p14="http://schemas.microsoft.com/office/powerpoint/2010/main" val="2359087447"/>
              </p:ext>
            </p:extLst>
          </p:nvPr>
        </p:nvGraphicFramePr>
        <p:xfrm>
          <a:off x="0" y="-110395"/>
          <a:ext cx="9144001" cy="6968397"/>
        </p:xfrm>
        <a:graphic>
          <a:graphicData uri="http://schemas.openxmlformats.org/drawingml/2006/table">
            <a:tbl>
              <a:tblPr firstRow="1" bandRow="1">
                <a:tableStyleId>{7DF18680-E054-41AD-8BC1-D1AEF772440D}</a:tableStyleId>
              </a:tblPr>
              <a:tblGrid>
                <a:gridCol w="1874520">
                  <a:extLst>
                    <a:ext uri="{9D8B030D-6E8A-4147-A177-3AD203B41FA5}">
                      <a16:colId xmlns:a16="http://schemas.microsoft.com/office/drawing/2014/main" val="2008470103"/>
                    </a:ext>
                  </a:extLst>
                </a:gridCol>
                <a:gridCol w="946556">
                  <a:extLst>
                    <a:ext uri="{9D8B030D-6E8A-4147-A177-3AD203B41FA5}">
                      <a16:colId xmlns:a16="http://schemas.microsoft.com/office/drawing/2014/main" val="2468054943"/>
                    </a:ext>
                  </a:extLst>
                </a:gridCol>
                <a:gridCol w="2509875">
                  <a:extLst>
                    <a:ext uri="{9D8B030D-6E8A-4147-A177-3AD203B41FA5}">
                      <a16:colId xmlns:a16="http://schemas.microsoft.com/office/drawing/2014/main" val="4000740675"/>
                    </a:ext>
                  </a:extLst>
                </a:gridCol>
                <a:gridCol w="2974849">
                  <a:extLst>
                    <a:ext uri="{9D8B030D-6E8A-4147-A177-3AD203B41FA5}">
                      <a16:colId xmlns:a16="http://schemas.microsoft.com/office/drawing/2014/main" val="487913559"/>
                    </a:ext>
                  </a:extLst>
                </a:gridCol>
                <a:gridCol w="838201">
                  <a:extLst>
                    <a:ext uri="{9D8B030D-6E8A-4147-A177-3AD203B41FA5}">
                      <a16:colId xmlns:a16="http://schemas.microsoft.com/office/drawing/2014/main" val="3168272893"/>
                    </a:ext>
                  </a:extLst>
                </a:gridCol>
              </a:tblGrid>
              <a:tr h="677921">
                <a:tc>
                  <a:txBody>
                    <a:bodyPr/>
                    <a:lstStyle/>
                    <a:p>
                      <a:pPr algn="ctr"/>
                      <a:r>
                        <a:rPr lang="en-US" sz="1900" dirty="0">
                          <a:solidFill>
                            <a:srgbClr val="FF0000"/>
                          </a:solidFill>
                          <a:latin typeface="Arial" panose="020B0604020202020204" pitchFamily="34" charset="0"/>
                          <a:cs typeface="Arial" panose="020B0604020202020204" pitchFamily="34" charset="0"/>
                        </a:rPr>
                        <a:t>Data</a:t>
                      </a:r>
                      <a:r>
                        <a:rPr lang="en-US" sz="1900" baseline="0" dirty="0">
                          <a:solidFill>
                            <a:srgbClr val="FF0000"/>
                          </a:solidFill>
                          <a:latin typeface="Arial" panose="020B0604020202020204" pitchFamily="34" charset="0"/>
                          <a:cs typeface="Arial" panose="020B0604020202020204" pitchFamily="34" charset="0"/>
                        </a:rPr>
                        <a:t> Input </a:t>
                      </a:r>
                    </a:p>
                    <a:p>
                      <a:pPr algn="ctr"/>
                      <a:r>
                        <a:rPr lang="en-US" sz="1900" baseline="0" dirty="0">
                          <a:solidFill>
                            <a:srgbClr val="FF0000"/>
                          </a:solidFill>
                          <a:latin typeface="Arial" panose="020B0604020202020204" pitchFamily="34" charset="0"/>
                          <a:cs typeface="Arial" panose="020B0604020202020204" pitchFamily="34" charset="0"/>
                        </a:rPr>
                        <a:t>File Names</a:t>
                      </a:r>
                      <a:endParaRPr lang="en-US" sz="1900" dirty="0">
                        <a:solidFill>
                          <a:srgbClr val="FF000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a:t>
                      </a:r>
                      <a:r>
                        <a:rPr lang="en-US" sz="1900" baseline="0" dirty="0">
                          <a:solidFill>
                            <a:srgbClr val="FF0000"/>
                          </a:solidFill>
                          <a:latin typeface="Arial" panose="020B0604020202020204" pitchFamily="34" charset="0"/>
                          <a:cs typeface="Arial" panose="020B0604020202020204" pitchFamily="34" charset="0"/>
                        </a:rPr>
                        <a:t> </a:t>
                      </a:r>
                      <a:r>
                        <a:rPr lang="en-US" sz="1600" baseline="0" dirty="0">
                          <a:solidFill>
                            <a:srgbClr val="FF0000"/>
                          </a:solidFill>
                          <a:latin typeface="Arial" panose="020B0604020202020204" pitchFamily="34" charset="0"/>
                          <a:cs typeface="Arial" panose="020B0604020202020204" pitchFamily="34" charset="0"/>
                        </a:rPr>
                        <a:t>Format</a:t>
                      </a:r>
                      <a:endParaRPr lang="en-US" sz="1900" dirty="0">
                        <a:solidFill>
                          <a:srgbClr val="FF000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 </a:t>
                      </a:r>
                    </a:p>
                    <a:p>
                      <a:pPr algn="ctr"/>
                      <a:r>
                        <a:rPr lang="en-US" sz="1900" dirty="0">
                          <a:solidFill>
                            <a:srgbClr val="FF0000"/>
                          </a:solidFill>
                          <a:latin typeface="Arial" panose="020B0604020202020204" pitchFamily="34" charset="0"/>
                          <a:cs typeface="Arial" panose="020B0604020202020204" pitchFamily="34" charset="0"/>
                        </a:rPr>
                        <a:t>Description</a:t>
                      </a: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 </a:t>
                      </a:r>
                    </a:p>
                    <a:p>
                      <a:pPr algn="ctr"/>
                      <a:r>
                        <a:rPr lang="en-US" sz="1900" dirty="0">
                          <a:solidFill>
                            <a:srgbClr val="FF0000"/>
                          </a:solidFill>
                          <a:latin typeface="Arial" panose="020B0604020202020204" pitchFamily="34" charset="0"/>
                          <a:cs typeface="Arial" panose="020B0604020202020204" pitchFamily="34" charset="0"/>
                        </a:rPr>
                        <a:t>Source</a:t>
                      </a: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a:t>
                      </a:r>
                    </a:p>
                    <a:p>
                      <a:pPr algn="ctr"/>
                      <a:r>
                        <a:rPr lang="en-US" sz="1600" dirty="0">
                          <a:solidFill>
                            <a:srgbClr val="FF0000"/>
                          </a:solidFill>
                          <a:latin typeface="Arial" panose="020B0604020202020204" pitchFamily="34" charset="0"/>
                          <a:cs typeface="Arial" panose="020B0604020202020204" pitchFamily="34" charset="0"/>
                        </a:rPr>
                        <a:t>Period</a:t>
                      </a:r>
                    </a:p>
                  </a:txBody>
                  <a:tcPr marL="87440" marR="87440" marT="43720" marB="43720" anchor="ctr"/>
                </a:tc>
                <a:extLst>
                  <a:ext uri="{0D108BD9-81ED-4DB2-BD59-A6C34878D82A}">
                    <a16:rowId xmlns:a16="http://schemas.microsoft.com/office/drawing/2014/main" val="3211565500"/>
                  </a:ext>
                </a:extLst>
              </a:tr>
              <a:tr h="522923">
                <a:tc>
                  <a:txBody>
                    <a:bodyPr/>
                    <a:lstStyle/>
                    <a:p>
                      <a:pPr algn="ctr"/>
                      <a:r>
                        <a:rPr lang="en-US" sz="1200" dirty="0">
                          <a:solidFill>
                            <a:srgbClr val="0000FF"/>
                          </a:solidFill>
                          <a:latin typeface="Arial" panose="020B0604020202020204" pitchFamily="34" charset="0"/>
                          <a:cs typeface="Arial" panose="020B0604020202020204" pitchFamily="34" charset="0"/>
                        </a:rPr>
                        <a:t>“2014 O</a:t>
                      </a:r>
                      <a:r>
                        <a:rPr lang="en-US" sz="1200" baseline="-25000" dirty="0">
                          <a:solidFill>
                            <a:srgbClr val="0000FF"/>
                          </a:solidFill>
                          <a:latin typeface="Arial" panose="020B0604020202020204" pitchFamily="34" charset="0"/>
                          <a:cs typeface="Arial" panose="020B0604020202020204" pitchFamily="34" charset="0"/>
                        </a:rPr>
                        <a:t>3</a:t>
                      </a:r>
                      <a:r>
                        <a:rPr lang="en-US" sz="1200" dirty="0">
                          <a:solidFill>
                            <a:srgbClr val="0000FF"/>
                          </a:solidFill>
                          <a:latin typeface="Arial" panose="020B0604020202020204" pitchFamily="34" charset="0"/>
                          <a:cs typeface="Arial" panose="020B0604020202020204" pitchFamily="34" charset="0"/>
                        </a:rPr>
                        <a:t> &amp; PM</a:t>
                      </a:r>
                      <a:r>
                        <a:rPr lang="en-US" sz="1200" baseline="-25000" dirty="0">
                          <a:solidFill>
                            <a:srgbClr val="0000FF"/>
                          </a:solidFill>
                          <a:latin typeface="Arial" panose="020B0604020202020204" pitchFamily="34" charset="0"/>
                          <a:cs typeface="Arial" panose="020B0604020202020204" pitchFamily="34" charset="0"/>
                        </a:rPr>
                        <a:t>2.5</a:t>
                      </a:r>
                      <a:r>
                        <a:rPr lang="en-US" sz="1200" dirty="0">
                          <a:solidFill>
                            <a:srgbClr val="0000FF"/>
                          </a:solidFill>
                          <a:latin typeface="Arial" panose="020B0604020202020204" pitchFamily="34" charset="0"/>
                          <a:cs typeface="Arial" panose="020B0604020202020204" pitchFamily="34" charset="0"/>
                        </a:rPr>
                        <a:t> fused Ambient &amp; Risk”</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latin typeface="Arial" panose="020B0604020202020204" pitchFamily="34" charset="0"/>
                          <a:cs typeface="Arial" panose="020B0604020202020204" pitchFamily="34" charset="0"/>
                        </a:rPr>
                        <a:t>O</a:t>
                      </a:r>
                      <a:r>
                        <a:rPr lang="en-US" sz="1200" baseline="-25000" dirty="0">
                          <a:solidFill>
                            <a:srgbClr val="FF0000"/>
                          </a:solidFill>
                          <a:latin typeface="Arial" panose="020B0604020202020204" pitchFamily="34" charset="0"/>
                          <a:cs typeface="Arial" panose="020B0604020202020204" pitchFamily="34" charset="0"/>
                        </a:rPr>
                        <a:t>3</a:t>
                      </a:r>
                      <a:r>
                        <a:rPr lang="en-US" sz="1200" baseline="0" dirty="0">
                          <a:solidFill>
                            <a:srgbClr val="FF0000"/>
                          </a:solidFill>
                          <a:latin typeface="Arial" panose="020B0604020202020204" pitchFamily="34" charset="0"/>
                          <a:cs typeface="Arial" panose="020B0604020202020204" pitchFamily="34" charset="0"/>
                        </a:rPr>
                        <a:t>/PM</a:t>
                      </a:r>
                      <a:r>
                        <a:rPr lang="en-US" sz="1200" baseline="-25000" dirty="0">
                          <a:solidFill>
                            <a:srgbClr val="FF0000"/>
                          </a:solidFill>
                          <a:latin typeface="Arial" panose="020B0604020202020204" pitchFamily="34" charset="0"/>
                          <a:cs typeface="Arial" panose="020B0604020202020204" pitchFamily="34" charset="0"/>
                        </a:rPr>
                        <a:t>2.5</a:t>
                      </a:r>
                      <a:r>
                        <a:rPr lang="en-US" sz="1200" baseline="0" dirty="0">
                          <a:solidFill>
                            <a:srgbClr val="FF0000"/>
                          </a:solidFill>
                          <a:latin typeface="Arial" panose="020B0604020202020204" pitchFamily="34" charset="0"/>
                          <a:cs typeface="Arial" panose="020B0604020202020204" pitchFamily="34" charset="0"/>
                        </a:rPr>
                        <a:t> </a:t>
                      </a:r>
                      <a:r>
                        <a:rPr lang="en-US" sz="1200" baseline="0" dirty="0">
                          <a:latin typeface="Arial" panose="020B0604020202020204" pitchFamily="34" charset="0"/>
                          <a:cs typeface="Arial" panose="020B0604020202020204" pitchFamily="34" charset="0"/>
                        </a:rPr>
                        <a:t>ambient &amp; risk data</a:t>
                      </a:r>
                      <a:endParaRPr lang="en-US" sz="1200" dirty="0">
                        <a:latin typeface="Arial" panose="020B0604020202020204" pitchFamily="34" charset="0"/>
                        <a:cs typeface="Arial" panose="020B0604020202020204" pitchFamily="34" charset="0"/>
                      </a:endParaRPr>
                    </a:p>
                    <a:p>
                      <a:pPr algn="ctr"/>
                      <a:r>
                        <a:rPr lang="en-US" sz="1200" baseline="0" dirty="0">
                          <a:latin typeface="Arial" panose="020B0604020202020204" pitchFamily="34" charset="0"/>
                          <a:cs typeface="Arial" panose="020B0604020202020204" pitchFamily="34" charset="0"/>
                        </a:rPr>
                        <a:t>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census tract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2020013330"/>
                  </a:ext>
                </a:extLst>
              </a:tr>
              <a:tr h="460924">
                <a:tc>
                  <a:txBody>
                    <a:bodyPr/>
                    <a:lstStyle/>
                    <a:p>
                      <a:pPr algn="ctr"/>
                      <a:r>
                        <a:rPr lang="en-US" sz="1200" dirty="0">
                          <a:solidFill>
                            <a:srgbClr val="0000FF"/>
                          </a:solidFill>
                          <a:latin typeface="Arial" panose="020B0604020202020204" pitchFamily="34" charset="0"/>
                          <a:cs typeface="Arial" panose="020B0604020202020204" pitchFamily="34" charset="0"/>
                        </a:rPr>
                        <a:t>“2014 NATA Risk”</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latin typeface="Arial" panose="020B0604020202020204" pitchFamily="34" charset="0"/>
                          <a:cs typeface="Arial" panose="020B0604020202020204" pitchFamily="34" charset="0"/>
                        </a:rPr>
                        <a:t>Air Toxics </a:t>
                      </a:r>
                      <a:r>
                        <a:rPr lang="en-US" sz="1200" baseline="0" dirty="0">
                          <a:latin typeface="Arial" panose="020B0604020202020204" pitchFamily="34" charset="0"/>
                          <a:cs typeface="Arial" panose="020B0604020202020204" pitchFamily="34" charset="0"/>
                        </a:rPr>
                        <a:t>ambient &amp; risk data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census tract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1621602255"/>
                  </a:ext>
                </a:extLst>
              </a:tr>
              <a:tr h="615922">
                <a:tc>
                  <a:txBody>
                    <a:bodyPr/>
                    <a:lstStyle/>
                    <a:p>
                      <a:pPr algn="ctr"/>
                      <a:r>
                        <a:rPr lang="en-US" sz="1200" dirty="0">
                          <a:solidFill>
                            <a:srgbClr val="0000FF"/>
                          </a:solidFill>
                          <a:latin typeface="Arial" panose="020B0604020202020204" pitchFamily="34" charset="0"/>
                          <a:cs typeface="Arial" panose="020B0604020202020204" pitchFamily="34" charset="0"/>
                        </a:rPr>
                        <a:t>“O</a:t>
                      </a:r>
                      <a:r>
                        <a:rPr lang="en-US" sz="1200" baseline="-25000" dirty="0">
                          <a:solidFill>
                            <a:srgbClr val="0000FF"/>
                          </a:solidFill>
                          <a:latin typeface="Arial" panose="020B0604020202020204" pitchFamily="34" charset="0"/>
                          <a:cs typeface="Arial" panose="020B0604020202020204" pitchFamily="34" charset="0"/>
                        </a:rPr>
                        <a:t>3</a:t>
                      </a:r>
                      <a:r>
                        <a:rPr lang="en-US" sz="1200" dirty="0">
                          <a:solidFill>
                            <a:srgbClr val="0000FF"/>
                          </a:solidFill>
                          <a:latin typeface="Arial" panose="020B0604020202020204" pitchFamily="34" charset="0"/>
                          <a:cs typeface="Arial" panose="020B0604020202020204" pitchFamily="34" charset="0"/>
                        </a:rPr>
                        <a:t>_DV_2009_2018”</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Excel</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O</a:t>
                      </a:r>
                      <a:r>
                        <a:rPr lang="en-US" sz="1200" baseline="-25000" dirty="0">
                          <a:latin typeface="Arial" panose="020B0604020202020204" pitchFamily="34" charset="0"/>
                          <a:cs typeface="Arial" panose="020B0604020202020204" pitchFamily="34" charset="0"/>
                        </a:rPr>
                        <a:t>3</a:t>
                      </a:r>
                      <a:r>
                        <a:rPr lang="en-US" sz="1200" dirty="0">
                          <a:latin typeface="Arial" panose="020B0604020202020204" pitchFamily="34" charset="0"/>
                          <a:cs typeface="Arial" panose="020B0604020202020204" pitchFamily="34" charset="0"/>
                        </a:rPr>
                        <a:t> design values </a:t>
                      </a:r>
                      <a:r>
                        <a:rPr lang="en-US" sz="1200" baseline="0" dirty="0">
                          <a:latin typeface="Arial" panose="020B0604020202020204" pitchFamily="34" charset="0"/>
                          <a:cs typeface="Arial" panose="020B0604020202020204" pitchFamily="34" charset="0"/>
                        </a:rPr>
                        <a:t>at </a:t>
                      </a:r>
                    </a:p>
                    <a:p>
                      <a:pPr algn="ctr"/>
                      <a:r>
                        <a:rPr lang="en-US" sz="1200" baseline="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a:t>
                      </a:r>
                      <a:r>
                        <a:rPr lang="en-US" altLang="zh-CN" sz="1200" baseline="0" dirty="0">
                          <a:solidFill>
                            <a:schemeClr val="tx1"/>
                          </a:solidFill>
                          <a:latin typeface="Arial" panose="020B0604020202020204" pitchFamily="34" charset="0"/>
                          <a:cs typeface="Arial" panose="020B0604020202020204" pitchFamily="34" charset="0"/>
                        </a:rPr>
                        <a:t>EPA</a:t>
                      </a:r>
                      <a:r>
                        <a:rPr lang="en-US" sz="1200" baseline="0" dirty="0">
                          <a:solidFill>
                            <a:schemeClr val="tx1"/>
                          </a:solidFill>
                          <a:latin typeface="Arial" panose="020B0604020202020204" pitchFamily="34" charset="0"/>
                          <a:cs typeface="Arial" panose="020B0604020202020204" pitchFamily="34" charset="0"/>
                        </a:rPr>
                        <a:t> public website: </a:t>
                      </a:r>
                      <a:r>
                        <a:rPr lang="en-US" altLang="zh-CN" sz="1100" dirty="0">
                          <a:latin typeface="Arial" panose="020B0604020202020204" pitchFamily="34" charset="0"/>
                          <a:cs typeface="Arial" panose="020B0604020202020204" pitchFamily="34" charset="0"/>
                          <a:hlinkClick r:id="rId3"/>
                        </a:rPr>
                        <a:t>https://www.epa.gov/air-trends/air-quality-design-values</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2009 to 2018</a:t>
                      </a:r>
                    </a:p>
                  </a:txBody>
                  <a:tcPr marL="87440" marR="87440" marT="43720" marB="43720" anchor="ctr"/>
                </a:tc>
                <a:extLst>
                  <a:ext uri="{0D108BD9-81ED-4DB2-BD59-A6C34878D82A}">
                    <a16:rowId xmlns:a16="http://schemas.microsoft.com/office/drawing/2014/main" val="4249309967"/>
                  </a:ext>
                </a:extLst>
              </a:tr>
              <a:tr h="615922">
                <a:tc>
                  <a:txBody>
                    <a:bodyPr/>
                    <a:lstStyle/>
                    <a:p>
                      <a:pPr algn="ctr"/>
                      <a:r>
                        <a:rPr lang="en-US" sz="1200" dirty="0">
                          <a:solidFill>
                            <a:srgbClr val="0000FF"/>
                          </a:solidFill>
                          <a:latin typeface="Arial" panose="020B0604020202020204" pitchFamily="34" charset="0"/>
                          <a:cs typeface="Arial" panose="020B0604020202020204" pitchFamily="34" charset="0"/>
                        </a:rPr>
                        <a:t>“PM_DV_2009_2018”</a:t>
                      </a:r>
                    </a:p>
                  </a:txBody>
                  <a:tcPr marL="87440" marR="87440" marT="43720" marB="43720" anchor="ctr"/>
                </a:tc>
                <a:tc>
                  <a:txBody>
                    <a:bodyPr/>
                    <a:lstStyle/>
                    <a:p>
                      <a:pPr algn="ctr"/>
                      <a:r>
                        <a:rPr lang="en-US" sz="1200" dirty="0">
                          <a:solidFill>
                            <a:schemeClr val="tx1"/>
                          </a:solidFill>
                          <a:latin typeface="Arial" panose="020B0604020202020204" pitchFamily="34" charset="0"/>
                          <a:cs typeface="Arial" panose="020B0604020202020204" pitchFamily="34" charset="0"/>
                        </a:rPr>
                        <a:t>Excel</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PM</a:t>
                      </a:r>
                      <a:r>
                        <a:rPr lang="en-US" sz="1200" baseline="-25000" dirty="0">
                          <a:latin typeface="Arial" panose="020B0604020202020204" pitchFamily="34" charset="0"/>
                          <a:cs typeface="Arial" panose="020B0604020202020204" pitchFamily="34" charset="0"/>
                        </a:rPr>
                        <a:t>2.5</a:t>
                      </a:r>
                      <a:r>
                        <a:rPr lang="en-US" sz="1200" dirty="0">
                          <a:latin typeface="Arial" panose="020B0604020202020204" pitchFamily="34" charset="0"/>
                          <a:cs typeface="Arial" panose="020B0604020202020204" pitchFamily="34" charset="0"/>
                        </a:rPr>
                        <a:t> design values </a:t>
                      </a:r>
                      <a:r>
                        <a:rPr lang="en-US" sz="1200" baseline="0" dirty="0">
                          <a:latin typeface="Arial" panose="020B0604020202020204" pitchFamily="34" charset="0"/>
                          <a:cs typeface="Arial" panose="020B0604020202020204" pitchFamily="34" charset="0"/>
                        </a:rPr>
                        <a:t>at </a:t>
                      </a:r>
                    </a:p>
                    <a:p>
                      <a:pPr algn="ctr"/>
                      <a:r>
                        <a:rPr lang="en-US" sz="1200" baseline="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EPA public website: </a:t>
                      </a:r>
                      <a:r>
                        <a:rPr lang="en-US" altLang="zh-CN" sz="1100" dirty="0">
                          <a:latin typeface="Arial" panose="020B0604020202020204" pitchFamily="34" charset="0"/>
                          <a:cs typeface="Arial" panose="020B0604020202020204" pitchFamily="34" charset="0"/>
                          <a:hlinkClick r:id="rId3"/>
                        </a:rPr>
                        <a:t>https://www.epa.gov/air-trends/air-quality-design-values</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2009 to 2018</a:t>
                      </a:r>
                    </a:p>
                  </a:txBody>
                  <a:tcPr marL="87440" marR="87440" marT="43720" marB="43720" anchor="ctr"/>
                </a:tc>
                <a:extLst>
                  <a:ext uri="{0D108BD9-81ED-4DB2-BD59-A6C34878D82A}">
                    <a16:rowId xmlns:a16="http://schemas.microsoft.com/office/drawing/2014/main" val="992454991"/>
                  </a:ext>
                </a:extLst>
              </a:tr>
              <a:tr h="522923">
                <a:tc>
                  <a:txBody>
                    <a:bodyPr/>
                    <a:lstStyle/>
                    <a:p>
                      <a:pPr algn="ctr"/>
                      <a:r>
                        <a:rPr lang="en-US" sz="1300" b="0" dirty="0">
                          <a:solidFill>
                            <a:srgbClr val="0000FF"/>
                          </a:solidFill>
                          <a:latin typeface="Arial" panose="020B0604020202020204" pitchFamily="34" charset="0"/>
                          <a:cs typeface="Arial" panose="020B0604020202020204" pitchFamily="34" charset="0"/>
                        </a:rPr>
                        <a:t>“Advance</a:t>
                      </a:r>
                      <a:r>
                        <a:rPr lang="en-US" sz="1300" b="0" baseline="0" dirty="0">
                          <a:solidFill>
                            <a:srgbClr val="0000FF"/>
                          </a:solidFill>
                          <a:latin typeface="Arial" panose="020B0604020202020204" pitchFamily="34" charset="0"/>
                          <a:cs typeface="Arial" panose="020B0604020202020204" pitchFamily="34" charset="0"/>
                        </a:rPr>
                        <a:t> areas  O</a:t>
                      </a:r>
                      <a:r>
                        <a:rPr lang="en-US" sz="1300" b="0" baseline="-25000" dirty="0">
                          <a:solidFill>
                            <a:srgbClr val="0000FF"/>
                          </a:solidFill>
                          <a:latin typeface="Arial" panose="020B0604020202020204" pitchFamily="34" charset="0"/>
                          <a:cs typeface="Arial" panose="020B0604020202020204" pitchFamily="34" charset="0"/>
                        </a:rPr>
                        <a:t>3</a:t>
                      </a:r>
                      <a:r>
                        <a:rPr lang="en-US" sz="1300" b="0" baseline="0" dirty="0">
                          <a:solidFill>
                            <a:srgbClr val="0000FF"/>
                          </a:solidFill>
                          <a:latin typeface="Arial" panose="020B0604020202020204" pitchFamily="34" charset="0"/>
                          <a:cs typeface="Arial" panose="020B0604020202020204" pitchFamily="34" charset="0"/>
                        </a:rPr>
                        <a:t>_PM”</a:t>
                      </a:r>
                      <a:endParaRPr lang="en-US" sz="13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endParaRPr lang="en-US" sz="105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O</a:t>
                      </a:r>
                      <a:r>
                        <a:rPr lang="en-US" sz="1200" b="0" baseline="-25000" dirty="0">
                          <a:solidFill>
                            <a:schemeClr val="tx1"/>
                          </a:solidFill>
                          <a:latin typeface="Arial" panose="020B0604020202020204" pitchFamily="34" charset="0"/>
                          <a:cs typeface="Arial" panose="020B0604020202020204" pitchFamily="34" charset="0"/>
                        </a:rPr>
                        <a:t>3</a:t>
                      </a:r>
                      <a:r>
                        <a:rPr lang="en-US" sz="1200" b="0" dirty="0">
                          <a:solidFill>
                            <a:schemeClr val="tx1"/>
                          </a:solidFill>
                          <a:latin typeface="Arial" panose="020B0604020202020204" pitchFamily="34" charset="0"/>
                          <a:cs typeface="Arial" panose="020B0604020202020204" pitchFamily="34" charset="0"/>
                        </a:rPr>
                        <a:t> &amp; PM</a:t>
                      </a:r>
                      <a:r>
                        <a:rPr lang="en-US" sz="1200" b="0" baseline="-25000" dirty="0">
                          <a:solidFill>
                            <a:schemeClr val="tx1"/>
                          </a:solidFill>
                          <a:latin typeface="Arial" panose="020B0604020202020204" pitchFamily="34" charset="0"/>
                          <a:cs typeface="Arial" panose="020B0604020202020204" pitchFamily="34" charset="0"/>
                        </a:rPr>
                        <a:t>2.5</a:t>
                      </a:r>
                      <a:r>
                        <a:rPr lang="en-US" sz="1200" b="0" dirty="0">
                          <a:solidFill>
                            <a:schemeClr val="tx1"/>
                          </a:solidFill>
                          <a:latin typeface="Arial" panose="020B0604020202020204" pitchFamily="34" charset="0"/>
                          <a:cs typeface="Arial" panose="020B0604020202020204" pitchFamily="34" charset="0"/>
                        </a:rPr>
                        <a:t> Advance</a:t>
                      </a:r>
                      <a:r>
                        <a:rPr lang="en-US" sz="1200" b="0" baseline="0" dirty="0">
                          <a:solidFill>
                            <a:schemeClr val="tx1"/>
                          </a:solidFill>
                          <a:latin typeface="Arial" panose="020B0604020202020204" pitchFamily="34" charset="0"/>
                          <a:cs typeface="Arial" panose="020B0604020202020204" pitchFamily="34" charset="0"/>
                        </a:rPr>
                        <a:t> Areas</a:t>
                      </a:r>
                      <a:endParaRPr lang="en-US" sz="1200" b="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2018</a:t>
                      </a:r>
                    </a:p>
                  </a:txBody>
                  <a:tcPr marL="87440" marR="87440" marT="43720" marB="43720" anchor="ctr"/>
                </a:tc>
                <a:extLst>
                  <a:ext uri="{0D108BD9-81ED-4DB2-BD59-A6C34878D82A}">
                    <a16:rowId xmlns:a16="http://schemas.microsoft.com/office/drawing/2014/main" val="10005"/>
                  </a:ext>
                </a:extLst>
              </a:tr>
              <a:tr h="972416">
                <a:tc>
                  <a:txBody>
                    <a:bodyPr/>
                    <a:lstStyle/>
                    <a:p>
                      <a:pPr algn="ctr"/>
                      <a:r>
                        <a:rPr lang="en-US" sz="1300" b="0" dirty="0">
                          <a:solidFill>
                            <a:srgbClr val="0000FF"/>
                          </a:solidFill>
                          <a:latin typeface="Arial" panose="020B0604020202020204" pitchFamily="34" charset="0"/>
                          <a:cs typeface="Arial" panose="020B0604020202020204" pitchFamily="34" charset="0"/>
                        </a:rPr>
                        <a:t>“Index</a:t>
                      </a:r>
                      <a:r>
                        <a:rPr lang="en-US" sz="1300" b="0" baseline="0" dirty="0">
                          <a:solidFill>
                            <a:srgbClr val="0000FF"/>
                          </a:solidFill>
                          <a:latin typeface="Arial" panose="020B0604020202020204" pitchFamily="34" charset="0"/>
                          <a:cs typeface="Arial" panose="020B0604020202020204" pitchFamily="34" charset="0"/>
                        </a:rPr>
                        <a:t> of Poverty_</a:t>
                      </a:r>
                    </a:p>
                    <a:p>
                      <a:pPr algn="ctr"/>
                      <a:r>
                        <a:rPr lang="en-US" sz="1300" b="0" baseline="0" dirty="0">
                          <a:solidFill>
                            <a:srgbClr val="0000FF"/>
                          </a:solidFill>
                          <a:latin typeface="Arial" panose="020B0604020202020204" pitchFamily="34" charset="0"/>
                          <a:cs typeface="Arial" panose="020B0604020202020204" pitchFamily="34" charset="0"/>
                        </a:rPr>
                        <a:t>Disadvantage”</a:t>
                      </a:r>
                      <a:endParaRPr lang="en-US" sz="13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Excel</a:t>
                      </a:r>
                      <a:endParaRPr lang="en-US" sz="12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baseline="0" dirty="0">
                          <a:latin typeface="Arial" panose="020B0604020202020204" pitchFamily="34" charset="0"/>
                          <a:cs typeface="Arial" panose="020B0604020202020204" pitchFamily="34" charset="0"/>
                        </a:rPr>
                        <a:t>Index of poverty/disadvantage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a:latin typeface="Arial" panose="020B0604020202020204" pitchFamily="34" charset="0"/>
                          <a:cs typeface="Arial" panose="020B0604020202020204" pitchFamily="34" charset="0"/>
                        </a:rPr>
                        <a:t>Univ. of Michigan </a:t>
                      </a:r>
                      <a:endParaRPr lang="en-US" sz="12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aseline="0" dirty="0">
                          <a:solidFill>
                            <a:schemeClr val="tx1"/>
                          </a:solidFill>
                          <a:latin typeface="Arial" panose="020B0604020202020204" pitchFamily="34" charset="0"/>
                          <a:cs typeface="Arial" panose="020B0604020202020204" pitchFamily="34" charset="0"/>
                        </a:rPr>
                        <a:t>w</a:t>
                      </a:r>
                      <a:r>
                        <a:rPr lang="en-US" sz="1200" baseline="0" dirty="0">
                          <a:solidFill>
                            <a:schemeClr val="tx1"/>
                          </a:solidFill>
                          <a:latin typeface="Arial" panose="020B0604020202020204" pitchFamily="34" charset="0"/>
                          <a:cs typeface="Arial" panose="020B0604020202020204" pitchFamily="34" charset="0"/>
                        </a:rPr>
                        <a:t>ebsite: </a:t>
                      </a:r>
                      <a:r>
                        <a:rPr lang="en-US" altLang="zh-CN" sz="1100" dirty="0">
                          <a:latin typeface="Arial" panose="020B0604020202020204" pitchFamily="34" charset="0"/>
                          <a:cs typeface="Arial" panose="020B0604020202020204" pitchFamily="34" charset="0"/>
                          <a:hlinkClick r:id="rId4"/>
                        </a:rPr>
                        <a:t>https://poverty.umich.edu/projects/understanding-communities-of-deep-disadvantage/</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kern="1200" dirty="0">
                          <a:solidFill>
                            <a:schemeClr val="dk1"/>
                          </a:solidFill>
                          <a:latin typeface="Arial" panose="020B0604020202020204" pitchFamily="34" charset="0"/>
                          <a:ea typeface="+mn-ea"/>
                          <a:cs typeface="Arial" panose="020B0604020202020204" pitchFamily="34" charset="0"/>
                        </a:rPr>
                        <a:t>2017</a:t>
                      </a:r>
                    </a:p>
                  </a:txBody>
                  <a:tcPr marL="87440" marR="87440" marT="43720" marB="43720" anchor="ctr"/>
                </a:tc>
                <a:extLst>
                  <a:ext uri="{0D108BD9-81ED-4DB2-BD59-A6C34878D82A}">
                    <a16:rowId xmlns:a16="http://schemas.microsoft.com/office/drawing/2014/main" val="10006"/>
                  </a:ext>
                </a:extLst>
              </a:tr>
              <a:tr h="977740">
                <a:tc>
                  <a:txBody>
                    <a:bodyPr/>
                    <a:lstStyle/>
                    <a:p>
                      <a:pPr algn="ctr"/>
                      <a:r>
                        <a:rPr lang="en-US" sz="1200" dirty="0">
                          <a:solidFill>
                            <a:srgbClr val="0000FF"/>
                          </a:solidFill>
                          <a:latin typeface="Arial" panose="020B0604020202020204" pitchFamily="34" charset="0"/>
                          <a:cs typeface="Arial" panose="020B0604020202020204" pitchFamily="34" charset="0"/>
                        </a:rPr>
                        <a:t>“NEI_County_CAPs”</a:t>
                      </a:r>
                    </a:p>
                    <a:p>
                      <a:pPr algn="ctr"/>
                      <a:endParaRPr lang="en-US" sz="1200" dirty="0">
                        <a:solidFill>
                          <a:srgbClr val="0000FF"/>
                        </a:solidFill>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latin typeface="Arial" panose="020B0604020202020204" pitchFamily="34" charset="0"/>
                          <a:cs typeface="Arial" panose="020B0604020202020204" pitchFamily="34" charset="0"/>
                        </a:rPr>
                        <a:t>“NEI_Facility_HAPs_ CAPs”</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endParaRPr lang="en-US" sz="11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Major emission sources and facility info. of CAPs &amp; HAPs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OAQPS public website: </a:t>
                      </a:r>
                      <a:r>
                        <a:rPr kumimoji="0" lang="en-US" sz="1050" b="0" i="0" u="sng" strike="noStrike" kern="1200" cap="none" spc="0" normalizeH="0" baseline="0" dirty="0">
                          <a:ln>
                            <a:noFill/>
                          </a:ln>
                          <a:solidFill>
                            <a:srgbClr val="0000FF"/>
                          </a:solidFill>
                          <a:effectLst/>
                          <a:uLnTx/>
                          <a:uFillTx/>
                          <a:latin typeface="Arial" panose="020B0604020202020204" pitchFamily="34" charset="0"/>
                          <a:ea typeface="+mn-ea"/>
                          <a:cs typeface="Arial" panose="020B0604020202020204" pitchFamily="34" charset="0"/>
                        </a:rPr>
                        <a:t>ftp://newftp.epa.gov/EPADataCommons/OAR/OAQPS/NEI/NEI_Facility_HAPs_CAPs.zip </a:t>
                      </a:r>
                      <a:r>
                        <a:rPr kumimoji="0" lang="en-US" sz="1100" b="0" i="0" u="sng" strike="noStrike" kern="1200" cap="none" spc="0" normalizeH="0" baseline="0" dirty="0">
                          <a:ln>
                            <a:noFill/>
                          </a:ln>
                          <a:solidFill>
                            <a:srgbClr val="0000FF"/>
                          </a:solidFill>
                          <a:effectLst/>
                          <a:uLnTx/>
                          <a:uFillTx/>
                          <a:latin typeface="Arial" panose="020B0604020202020204" pitchFamily="34" charset="0"/>
                          <a:ea typeface="+mn-ea"/>
                          <a:cs typeface="Arial" panose="020B0604020202020204" pitchFamily="34" charset="0"/>
                        </a:rPr>
                        <a:t>ftp://newftp.epa.gov/EPADataCommons/OAR/OAQPS/NEI/NEI_County_CAP.zip</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altLang="zh-CN" sz="1400" kern="1200" dirty="0">
                          <a:solidFill>
                            <a:schemeClr val="dk1"/>
                          </a:solidFill>
                          <a:latin typeface="Arial" panose="020B0604020202020204" pitchFamily="34" charset="0"/>
                          <a:ea typeface="+mn-ea"/>
                          <a:cs typeface="Arial" panose="020B0604020202020204" pitchFamily="34" charset="0"/>
                        </a:rPr>
                        <a:t>2008, 2011, 2014</a:t>
                      </a:r>
                      <a:endParaRPr lang="en-US" sz="140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extLst>
                  <a:ext uri="{0D108BD9-81ED-4DB2-BD59-A6C34878D82A}">
                    <a16:rowId xmlns:a16="http://schemas.microsoft.com/office/drawing/2014/main" val="10007"/>
                  </a:ext>
                </a:extLst>
              </a:tr>
              <a:tr h="7997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FF"/>
                          </a:solidFill>
                          <a:latin typeface="Arial" panose="020B0604020202020204" pitchFamily="34" charset="0"/>
                          <a:ea typeface="+mn-ea"/>
                          <a:cs typeface="Arial" panose="020B0604020202020204" pitchFamily="34" charset="0"/>
                        </a:rPr>
                        <a:t>“2014 NEI_NATA Emissions”</a:t>
                      </a:r>
                    </a:p>
                  </a:txBody>
                  <a:tcPr marL="87440" marR="87440" marT="43720" marB="43720" anchor="ctr"/>
                </a:tc>
                <a:tc>
                  <a:txBody>
                    <a:bodyPr/>
                    <a:lstStyle/>
                    <a:p>
                      <a:pPr algn="ctr"/>
                      <a:r>
                        <a:rPr lang="en-US" sz="1200" kern="1200" dirty="0">
                          <a:solidFill>
                            <a:schemeClr val="dk1"/>
                          </a:solidFill>
                          <a:effectLst/>
                          <a:latin typeface="Arial" panose="020B0604020202020204" pitchFamily="34" charset="0"/>
                          <a:ea typeface="+mn-ea"/>
                          <a:cs typeface="Arial" panose="020B0604020202020204" pitchFamily="34" charset="0"/>
                        </a:rPr>
                        <a:t>Access Database</a:t>
                      </a:r>
                    </a:p>
                    <a:p>
                      <a:pPr algn="ctr"/>
                      <a:r>
                        <a:rPr lang="en-US" sz="1200" kern="1200" dirty="0">
                          <a:solidFill>
                            <a:schemeClr val="dk1"/>
                          </a:solidFill>
                          <a:effectLst/>
                          <a:latin typeface="Arial" panose="020B0604020202020204" pitchFamily="34" charset="0"/>
                          <a:ea typeface="+mn-ea"/>
                          <a:cs typeface="Arial" panose="020B0604020202020204" pitchFamily="34" charset="0"/>
                        </a:rPr>
                        <a:t>(*. accdb)</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Arial" panose="020B0604020202020204" pitchFamily="34" charset="0"/>
                          <a:ea typeface="+mn-ea"/>
                          <a:cs typeface="Arial" panose="020B0604020202020204" pitchFamily="34" charset="0"/>
                        </a:rPr>
                        <a:t>NATA emissions data from 2014 NEI database, including various source groups</a:t>
                      </a:r>
                      <a:endParaRPr lang="en-US" sz="1200" kern="1200" dirty="0">
                        <a:solidFill>
                          <a:schemeClr val="dk1"/>
                        </a:solidFill>
                        <a:effectLst/>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fontAlgn="ctr"/>
                      <a:r>
                        <a:rPr lang="en-US" sz="1200" kern="1200" baseline="0" dirty="0">
                          <a:solidFill>
                            <a:schemeClr val="tx1"/>
                          </a:solidFill>
                          <a:latin typeface="Arial" panose="020B0604020202020204" pitchFamily="34" charset="0"/>
                          <a:ea typeface="+mn-ea"/>
                          <a:cs typeface="Arial" panose="020B0604020202020204" pitchFamily="34" charset="0"/>
                        </a:rPr>
                        <a:t>From </a:t>
                      </a:r>
                      <a:r>
                        <a:rPr lang="en-US" altLang="zh-CN" sz="1200" kern="1200" baseline="0" dirty="0">
                          <a:solidFill>
                            <a:schemeClr val="tx1"/>
                          </a:solidFill>
                          <a:latin typeface="Arial" panose="020B0604020202020204" pitchFamily="34" charset="0"/>
                          <a:ea typeface="+mn-ea"/>
                          <a:cs typeface="Arial" panose="020B0604020202020204" pitchFamily="34" charset="0"/>
                        </a:rPr>
                        <a:t>EPA public website:</a:t>
                      </a:r>
                      <a:r>
                        <a:rPr lang="zh-CN" altLang="en-US" sz="1200" kern="1200" baseline="0" dirty="0">
                          <a:solidFill>
                            <a:schemeClr val="tx1"/>
                          </a:solidFill>
                          <a:latin typeface="Arial" panose="020B0604020202020204" pitchFamily="34" charset="0"/>
                          <a:ea typeface="+mn-ea"/>
                          <a:cs typeface="Arial" panose="020B0604020202020204" pitchFamily="34" charset="0"/>
                        </a:rPr>
                        <a:t> </a:t>
                      </a:r>
                      <a:r>
                        <a:rPr lang="en-US" altLang="zh-CN" sz="1100" dirty="0">
                          <a:latin typeface="Arial" panose="020B0604020202020204" pitchFamily="34" charset="0"/>
                          <a:cs typeface="Arial" panose="020B0604020202020204" pitchFamily="34" charset="0"/>
                          <a:hlinkClick r:id="rId5"/>
                        </a:rPr>
                        <a:t>https://www.epa.gov/national-air-toxics-assessment/2014-nata-assessment-results#emissions</a:t>
                      </a:r>
                      <a:endParaRPr lang="en-US" sz="1200" kern="1200" baseline="0" dirty="0">
                        <a:solidFill>
                          <a:schemeClr val="tx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4249155262"/>
                  </a:ext>
                </a:extLst>
              </a:tr>
              <a:tr h="8019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rgbClr val="0000FF"/>
                          </a:solidFill>
                          <a:latin typeface="Arial" panose="020B0604020202020204" pitchFamily="34" charset="0"/>
                          <a:ea typeface="+mn-ea"/>
                          <a:cs typeface="Arial" panose="020B0604020202020204" pitchFamily="34" charset="0"/>
                        </a:rPr>
                        <a:t>“Class1_FederalAreas”</a:t>
                      </a:r>
                      <a:endParaRPr lang="en-US" sz="1200" kern="1200" dirty="0">
                        <a:solidFill>
                          <a:srgbClr val="0000FF"/>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altLang="zh-CN" sz="1050" kern="1200" dirty="0">
                          <a:solidFill>
                            <a:schemeClr val="dk1"/>
                          </a:solidFill>
                          <a:latin typeface="Arial" panose="020B0604020202020204" pitchFamily="34" charset="0"/>
                          <a:ea typeface="+mn-ea"/>
                          <a:cs typeface="Arial" panose="020B0604020202020204" pitchFamily="34" charset="0"/>
                        </a:rPr>
                        <a:t>Geodataset</a:t>
                      </a:r>
                      <a:endParaRPr lang="en-US" sz="105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Arial" panose="020B0604020202020204" pitchFamily="34" charset="0"/>
                          <a:ea typeface="+mn-ea"/>
                          <a:cs typeface="Arial" panose="020B0604020202020204" pitchFamily="34" charset="0"/>
                        </a:rPr>
                        <a:t>Mandatory Class 1 Federal Areas</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algn="ctr" fontAlgn="ctr"/>
                      <a:r>
                        <a:rPr lang="en-US" altLang="zh-CN" sz="1200" kern="1200" baseline="0" dirty="0">
                          <a:solidFill>
                            <a:schemeClr val="tx1"/>
                          </a:solidFill>
                          <a:latin typeface="Arial" panose="020B0604020202020204" pitchFamily="34" charset="0"/>
                          <a:ea typeface="+mn-ea"/>
                          <a:cs typeface="Arial" panose="020B0604020202020204" pitchFamily="34" charset="0"/>
                        </a:rPr>
                        <a:t>From Mandatory Class 1 Federal Areas Web Service: </a:t>
                      </a:r>
                      <a:r>
                        <a:rPr kumimoji="0" lang="en-US" altLang="zh-CN"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https://edg.epa.gov/data/public/OAR/OAQPS/Class1/Class1Areas.zip</a:t>
                      </a:r>
                      <a:endParaRPr lang="en-US" sz="120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altLang="zh-CN"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marL="87440" marR="87440" marT="43720" marB="43720" anchor="ctr"/>
                </a:tc>
                <a:extLst>
                  <a:ext uri="{0D108BD9-81ED-4DB2-BD59-A6C34878D82A}">
                    <a16:rowId xmlns:a16="http://schemas.microsoft.com/office/drawing/2014/main" val="493455773"/>
                  </a:ext>
                </a:extLst>
              </a:tr>
            </a:tbl>
          </a:graphicData>
        </a:graphic>
      </p:graphicFrame>
      <p:sp>
        <p:nvSpPr>
          <p:cNvPr id="5" name="Slide Number Placeholder 1">
            <a:extLst>
              <a:ext uri="{FF2B5EF4-FFF2-40B4-BE49-F238E27FC236}">
                <a16:creationId xmlns:a16="http://schemas.microsoft.com/office/drawing/2014/main" id="{7C0A06F9-BDE5-4ECE-B4DC-1A9B625358E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35</a:t>
            </a:fld>
            <a:endParaRPr lang="en-US" dirty="0">
              <a:solidFill>
                <a:prstClr val="black">
                  <a:tint val="75000"/>
                </a:prstClr>
              </a:solidFill>
              <a:latin typeface="Arial" pitchFamily="34" charset="0"/>
            </a:endParaRPr>
          </a:p>
        </p:txBody>
      </p:sp>
      <p:sp>
        <p:nvSpPr>
          <p:cNvPr id="7" name="Rectangle 12">
            <a:extLst>
              <a:ext uri="{FF2B5EF4-FFF2-40B4-BE49-F238E27FC236}">
                <a16:creationId xmlns:a16="http://schemas.microsoft.com/office/drawing/2014/main" id="{547152DB-1CD4-487A-ADC4-9EA4DFEA224F}"/>
              </a:ext>
            </a:extLst>
          </p:cNvPr>
          <p:cNvSpPr/>
          <p:nvPr/>
        </p:nvSpPr>
        <p:spPr>
          <a:xfrm>
            <a:off x="9144" y="566928"/>
            <a:ext cx="1883664" cy="62910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305981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latin typeface="Arial" panose="020B0604020202020204" pitchFamily="34" charset="0"/>
                <a:cs typeface="Arial" panose="020B0604020202020204" pitchFamily="34" charset="0"/>
              </a:rPr>
              <a:t>NEXUS Tool Development</a:t>
            </a:r>
            <a:endParaRPr lang="zh-CN" alt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304898" y="973588"/>
            <a:ext cx="8567476" cy="5812971"/>
          </a:xfrm>
        </p:spPr>
        <p:txBody>
          <a:bodyPr>
            <a:normAutofit/>
          </a:bodyPr>
          <a:lstStyle/>
          <a:p>
            <a:pPr>
              <a:lnSpc>
                <a:spcPct val="120000"/>
              </a:lnSpc>
              <a:spcBef>
                <a:spcPts val="300"/>
              </a:spcBef>
              <a:buFont typeface="Wingdings" panose="05000000000000000000" pitchFamily="2" charset="2"/>
              <a:buChar char="Ø"/>
            </a:pPr>
            <a:r>
              <a:rPr lang="en-US" altLang="zh-CN" sz="2800" u="sng" kern="1200" dirty="0">
                <a:solidFill>
                  <a:srgbClr val="7030A0"/>
                </a:solidFill>
                <a:latin typeface="Arial" pitchFamily="34" charset="0"/>
                <a:ea typeface="SimSun" panose="02010600030101010101" pitchFamily="2" charset="-122"/>
                <a:cs typeface="Arial" pitchFamily="34" charset="0"/>
              </a:rPr>
              <a:t>Motivation</a:t>
            </a:r>
            <a:r>
              <a:rPr lang="en-US" altLang="zh-CN" sz="2400" kern="1200" dirty="0">
                <a:solidFill>
                  <a:srgbClr val="7030A0"/>
                </a:solidFill>
                <a:latin typeface="Arial" pitchFamily="34" charset="0"/>
                <a:ea typeface="SimSun" panose="02010600030101010101" pitchFamily="2" charset="-122"/>
                <a:cs typeface="Arial" pitchFamily="34" charset="0"/>
              </a:rPr>
              <a:t>: </a:t>
            </a:r>
            <a:r>
              <a:rPr lang="en-US" altLang="zh-CN" sz="2400" b="0" kern="1200" dirty="0">
                <a:solidFill>
                  <a:srgbClr val="7030A0"/>
                </a:solidFill>
                <a:latin typeface="Arial" pitchFamily="34" charset="0"/>
                <a:ea typeface="SimSun" panose="02010600030101010101" pitchFamily="2" charset="-122"/>
                <a:cs typeface="Arial" pitchFamily="34" charset="0"/>
              </a:rPr>
              <a:t>Develop a new multi-pollutant analysis tool to identify and assess areas with high ambient levels and/or health risks associated with PM</a:t>
            </a:r>
            <a:r>
              <a:rPr lang="en-US" altLang="zh-CN" sz="2400" b="0" kern="1200" baseline="-25000" dirty="0">
                <a:solidFill>
                  <a:srgbClr val="7030A0"/>
                </a:solidFill>
                <a:latin typeface="Arial" pitchFamily="34" charset="0"/>
                <a:ea typeface="SimSun" panose="02010600030101010101" pitchFamily="2" charset="-122"/>
                <a:cs typeface="Arial" pitchFamily="34" charset="0"/>
              </a:rPr>
              <a:t>2.5</a:t>
            </a:r>
            <a:r>
              <a:rPr lang="en-US" altLang="zh-CN" sz="2400" b="0" kern="1200" dirty="0">
                <a:solidFill>
                  <a:srgbClr val="7030A0"/>
                </a:solidFill>
                <a:latin typeface="Arial" pitchFamily="34" charset="0"/>
                <a:ea typeface="SimSun" panose="02010600030101010101" pitchFamily="2" charset="-122"/>
                <a:cs typeface="Arial" pitchFamily="34" charset="0"/>
              </a:rPr>
              <a:t>, O</a:t>
            </a:r>
            <a:r>
              <a:rPr lang="en-US" altLang="zh-CN" sz="2400" b="0" kern="1200" baseline="-25000" dirty="0">
                <a:solidFill>
                  <a:srgbClr val="7030A0"/>
                </a:solidFill>
                <a:latin typeface="Arial" pitchFamily="34" charset="0"/>
                <a:ea typeface="SimSun" panose="02010600030101010101" pitchFamily="2" charset="-122"/>
                <a:cs typeface="Arial" pitchFamily="34" charset="0"/>
              </a:rPr>
              <a:t>3</a:t>
            </a:r>
            <a:r>
              <a:rPr lang="en-US" altLang="zh-CN" sz="2400" b="0" kern="1200" dirty="0">
                <a:solidFill>
                  <a:srgbClr val="7030A0"/>
                </a:solidFill>
                <a:latin typeface="Arial" pitchFamily="34" charset="0"/>
                <a:ea typeface="SimSun" panose="02010600030101010101" pitchFamily="2" charset="-122"/>
                <a:cs typeface="Arial" pitchFamily="34" charset="0"/>
              </a:rPr>
              <a:t> and Air Toxics</a:t>
            </a:r>
            <a:endParaRPr lang="en-US" altLang="zh-CN" sz="2400" b="0" kern="1200" dirty="0">
              <a:solidFill>
                <a:schemeClr val="bg1">
                  <a:lumMod val="50000"/>
                </a:schemeClr>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kern="1200" dirty="0">
                <a:solidFill>
                  <a:srgbClr val="0000FF"/>
                </a:solidFill>
                <a:latin typeface="Arial" pitchFamily="34" charset="0"/>
                <a:ea typeface="SimSun" panose="02010600030101010101" pitchFamily="2" charset="-122"/>
                <a:cs typeface="Arial" pitchFamily="34" charset="0"/>
              </a:rPr>
              <a:t>Phase-1</a:t>
            </a:r>
            <a:r>
              <a:rPr lang="en-US" altLang="zh-CN" sz="2800" kern="1200" dirty="0">
                <a:solidFill>
                  <a:srgbClr val="0000FF"/>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Develop a GIS-based NEXUS prototype with a user-friendly graphical interface to provide analysis and visualization functions of potential multi-pollutant AQ issues at </a:t>
            </a:r>
            <a:r>
              <a:rPr lang="en-US" altLang="zh-CN" sz="2400" b="0" kern="1200" dirty="0">
                <a:solidFill>
                  <a:srgbClr val="FF0000"/>
                </a:solidFill>
                <a:latin typeface="Arial" pitchFamily="34" charset="0"/>
                <a:ea typeface="SimSun" panose="02010600030101010101" pitchFamily="2" charset="-122"/>
                <a:cs typeface="Arial" pitchFamily="34" charset="0"/>
              </a:rPr>
              <a:t>national </a:t>
            </a:r>
            <a:r>
              <a:rPr lang="en-US" altLang="zh-CN" sz="2400" b="0" kern="1200" dirty="0">
                <a:solidFill>
                  <a:srgbClr val="0000FF"/>
                </a:solidFill>
                <a:latin typeface="Arial" pitchFamily="34" charset="0"/>
                <a:ea typeface="SimSun" panose="02010600030101010101" pitchFamily="2" charset="-122"/>
                <a:cs typeface="Arial" pitchFamily="34" charset="0"/>
              </a:rPr>
              <a:t>level</a:t>
            </a:r>
            <a:r>
              <a:rPr lang="en-US" altLang="zh-CN" sz="2400" b="0" kern="1200" dirty="0">
                <a:solidFill>
                  <a:srgbClr val="FF0000"/>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(continental US)</a:t>
            </a:r>
            <a:endParaRPr lang="en-US" altLang="zh-CN" sz="2400" b="0" dirty="0">
              <a:solidFill>
                <a:srgbClr val="0000FF"/>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dirty="0">
                <a:latin typeface="Arial" pitchFamily="34" charset="0"/>
                <a:ea typeface="SimSun" panose="02010600030101010101" pitchFamily="2" charset="-122"/>
                <a:cs typeface="Arial" pitchFamily="34" charset="0"/>
              </a:rPr>
              <a:t>Phase-2</a:t>
            </a:r>
            <a:r>
              <a:rPr lang="en-US" altLang="zh-CN" sz="2800" dirty="0">
                <a:latin typeface="Arial" pitchFamily="34" charset="0"/>
                <a:ea typeface="SimSun" panose="02010600030101010101" pitchFamily="2" charset="-122"/>
                <a:cs typeface="Arial" pitchFamily="34" charset="0"/>
              </a:rPr>
              <a:t>: </a:t>
            </a:r>
            <a:r>
              <a:rPr lang="en-US" altLang="zh-CN" sz="2400" b="0" kern="1200" dirty="0">
                <a:latin typeface="Arial" pitchFamily="34" charset="0"/>
                <a:ea typeface="SimSun" panose="02010600030101010101" pitchFamily="2" charset="-122"/>
                <a:cs typeface="Arial" pitchFamily="34" charset="0"/>
              </a:rPr>
              <a:t>Expand the NEXUS tool to allow users to dial into an </a:t>
            </a:r>
            <a:r>
              <a:rPr lang="en-US" altLang="zh-CN" sz="2400" b="0" kern="1200" dirty="0">
                <a:solidFill>
                  <a:srgbClr val="FF0000"/>
                </a:solidFill>
                <a:latin typeface="Arial" pitchFamily="34" charset="0"/>
                <a:ea typeface="SimSun" panose="02010600030101010101" pitchFamily="2" charset="-122"/>
                <a:cs typeface="Arial" pitchFamily="34" charset="0"/>
              </a:rPr>
              <a:t>EPA region, State,</a:t>
            </a:r>
            <a:r>
              <a:rPr lang="en-US" altLang="zh-CN" sz="2400" b="0" kern="1200" dirty="0">
                <a:latin typeface="Arial" pitchFamily="34" charset="0"/>
                <a:ea typeface="SimSun" panose="02010600030101010101" pitchFamily="2" charset="-122"/>
                <a:cs typeface="Arial" pitchFamily="34" charset="0"/>
              </a:rPr>
              <a:t> </a:t>
            </a:r>
            <a:r>
              <a:rPr lang="en-US" altLang="zh-CN" sz="2400" b="0" kern="1200" dirty="0">
                <a:solidFill>
                  <a:srgbClr val="FF0000"/>
                </a:solidFill>
                <a:latin typeface="Arial" pitchFamily="34" charset="0"/>
                <a:ea typeface="SimSun" panose="02010600030101010101" pitchFamily="2" charset="-122"/>
                <a:cs typeface="Arial" pitchFamily="34" charset="0"/>
              </a:rPr>
              <a:t>or metropolitan area</a:t>
            </a:r>
            <a:r>
              <a:rPr lang="en-US" altLang="zh-CN" sz="2400" b="0" kern="1200" dirty="0">
                <a:latin typeface="Arial" pitchFamily="34" charset="0"/>
                <a:ea typeface="SimSun" panose="02010600030101010101" pitchFamily="2" charset="-122"/>
                <a:cs typeface="Arial" pitchFamily="34" charset="0"/>
              </a:rPr>
              <a:t> and provide data query and visualization functions for “</a:t>
            </a:r>
            <a:r>
              <a:rPr lang="en-US" altLang="zh-CN" sz="2400" b="0" kern="1200" dirty="0">
                <a:solidFill>
                  <a:srgbClr val="FF0000"/>
                </a:solidFill>
                <a:latin typeface="Arial" pitchFamily="34" charset="0"/>
                <a:ea typeface="SimSun" panose="02010600030101010101" pitchFamily="2" charset="-122"/>
                <a:cs typeface="Arial" pitchFamily="34" charset="0"/>
              </a:rPr>
              <a:t>emissions and air quality</a:t>
            </a:r>
            <a:r>
              <a:rPr lang="en-US" altLang="zh-CN" sz="2400" b="0" kern="1200" dirty="0">
                <a:latin typeface="Arial" pitchFamily="34" charset="0"/>
                <a:ea typeface="SimSun" panose="02010600030101010101" pitchFamily="2" charset="-122"/>
                <a:cs typeface="Arial" pitchFamily="34" charset="0"/>
              </a:rPr>
              <a:t>” information over the selected region of interest</a:t>
            </a:r>
          </a:p>
          <a:p>
            <a:pPr>
              <a:lnSpc>
                <a:spcPct val="120000"/>
              </a:lnSpc>
              <a:spcBef>
                <a:spcPts val="300"/>
              </a:spcBef>
              <a:buFont typeface="Wingdings" panose="05000000000000000000" pitchFamily="2" charset="2"/>
              <a:buChar char="Ø"/>
            </a:pPr>
            <a:endParaRPr lang="en-US" altLang="zh-CN" sz="1300" b="0" dirty="0">
              <a:latin typeface="Arial" pitchFamily="34" charset="0"/>
              <a:ea typeface="SimSun" panose="02010600030101010101" pitchFamily="2" charset="-122"/>
              <a:cs typeface="Arial" pitchFamily="34" charset="0"/>
            </a:endParaRPr>
          </a:p>
        </p:txBody>
      </p:sp>
      <p:sp>
        <p:nvSpPr>
          <p:cNvPr id="6" name="Slide Number Placeholder 1">
            <a:extLst>
              <a:ext uri="{FF2B5EF4-FFF2-40B4-BE49-F238E27FC236}">
                <a16:creationId xmlns:a16="http://schemas.microsoft.com/office/drawing/2014/main" id="{B374ED60-1C60-4C8A-91AF-BAA323BEDDC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83368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84B3-FC7B-4C20-A8F0-65D89D62ECE1}"/>
              </a:ext>
            </a:extLst>
          </p:cNvPr>
          <p:cNvSpPr>
            <a:spLocks noGrp="1"/>
          </p:cNvSpPr>
          <p:nvPr>
            <p:ph type="title"/>
          </p:nvPr>
        </p:nvSpPr>
        <p:spPr/>
        <p:txBody>
          <a:bodyPr/>
          <a:lstStyle/>
          <a:p>
            <a:r>
              <a:rPr lang="en-US" dirty="0">
                <a:solidFill>
                  <a:srgbClr val="FFFF00"/>
                </a:solidFill>
                <a:latin typeface="Arial" panose="020B0604020202020204" pitchFamily="34" charset="0"/>
                <a:cs typeface="Arial" panose="020B0604020202020204" pitchFamily="34" charset="0"/>
              </a:rPr>
              <a:t>Expected Use of NEXUS Tool</a:t>
            </a:r>
          </a:p>
        </p:txBody>
      </p:sp>
      <p:sp>
        <p:nvSpPr>
          <p:cNvPr id="3" name="Content Placeholder 2">
            <a:extLst>
              <a:ext uri="{FF2B5EF4-FFF2-40B4-BE49-F238E27FC236}">
                <a16:creationId xmlns:a16="http://schemas.microsoft.com/office/drawing/2014/main" id="{619A2CC8-F501-4BCD-8C40-3B0CF850938A}"/>
              </a:ext>
            </a:extLst>
          </p:cNvPr>
          <p:cNvSpPr>
            <a:spLocks noGrp="1"/>
          </p:cNvSpPr>
          <p:nvPr>
            <p:ph idx="1"/>
          </p:nvPr>
        </p:nvSpPr>
        <p:spPr>
          <a:xfrm>
            <a:off x="297180" y="870311"/>
            <a:ext cx="8549640" cy="5860697"/>
          </a:xfrm>
        </p:spPr>
        <p:txBody>
          <a:bodyPr/>
          <a:lstStyle/>
          <a:p>
            <a:r>
              <a:rPr lang="en-US" sz="2000" dirty="0">
                <a:solidFill>
                  <a:srgbClr val="0000FF"/>
                </a:solidFill>
                <a:latin typeface="Arial" panose="020B0604020202020204" pitchFamily="34" charset="0"/>
                <a:cs typeface="Arial" panose="020B0604020202020204" pitchFamily="34" charset="0"/>
              </a:rPr>
              <a:t>The NEXUS tool will allow users to do the following:</a:t>
            </a:r>
          </a:p>
          <a:p>
            <a:pPr lvl="1"/>
            <a:r>
              <a:rPr lang="en-US" sz="1800" u="sng" dirty="0">
                <a:solidFill>
                  <a:srgbClr val="FF0000"/>
                </a:solidFill>
                <a:latin typeface="Arial" panose="020B0604020202020204" pitchFamily="34" charset="0"/>
                <a:cs typeface="Arial" panose="020B0604020202020204" pitchFamily="34" charset="0"/>
              </a:rPr>
              <a:t>National screening for areas with MP issues:</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Phase 1 development provides ability to quickly screen areas across nation that have combination of high air quality and/or risk levels for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Air Toxics.</a:t>
            </a:r>
          </a:p>
          <a:p>
            <a:pPr lvl="1"/>
            <a:r>
              <a:rPr lang="en-US" sz="1800" u="sng" dirty="0">
                <a:solidFill>
                  <a:srgbClr val="FF0000"/>
                </a:solidFill>
                <a:latin typeface="Arial" panose="020B0604020202020204" pitchFamily="34" charset="0"/>
                <a:cs typeface="Arial" panose="020B0604020202020204" pitchFamily="34" charset="0"/>
              </a:rPr>
              <a:t>Area screening to understand nature of MP problem:</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Phase 2 development provides ability to ‘dial-into’ specific areas to determine extent to which common emissions sources are causing the MP issues.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We expect to use this tool to engage with Regions and identify areas that would potentially benefit most from MP approaches to reduce emissions (including current NA areas).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The NEXUS tool will essentially provide a ‘conceptual model’ of MP issues to facilitate engagement with state/local/tribal agencies and community stakeholder groups.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We also believe that it has additional uses across the Office for Air Toxics, Environmental Justice and other programs.</a:t>
            </a:r>
          </a:p>
        </p:txBody>
      </p:sp>
      <p:sp>
        <p:nvSpPr>
          <p:cNvPr id="5" name="Slide Number Placeholder 1">
            <a:extLst>
              <a:ext uri="{FF2B5EF4-FFF2-40B4-BE49-F238E27FC236}">
                <a16:creationId xmlns:a16="http://schemas.microsoft.com/office/drawing/2014/main" id="{AB8D9B4C-CFDA-47DE-821E-8F93F64CD4A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60383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8F6CC-AF5D-4366-81B1-323CE271962F}"/>
              </a:ext>
            </a:extLst>
          </p:cNvPr>
          <p:cNvSpPr>
            <a:spLocks noGrp="1"/>
          </p:cNvSpPr>
          <p:nvPr>
            <p:ph type="title"/>
          </p:nvPr>
        </p:nvSpPr>
        <p:spPr>
          <a:xfrm>
            <a:off x="215757" y="71439"/>
            <a:ext cx="8702212" cy="669103"/>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Engagement Across OAQPS</a:t>
            </a:r>
            <a:endParaRPr lang="en-US" dirty="0">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C685EAB3-AA2F-4218-8245-E55AEA881AD6}"/>
              </a:ext>
            </a:extLst>
          </p:cNvPr>
          <p:cNvGraphicFramePr>
            <a:graphicFrameLocks noGrp="1"/>
          </p:cNvGraphicFramePr>
          <p:nvPr>
            <p:ph idx="1"/>
            <p:extLst>
              <p:ext uri="{D42A27DB-BD31-4B8C-83A1-F6EECF244321}">
                <p14:modId xmlns:p14="http://schemas.microsoft.com/office/powerpoint/2010/main" val="1199578300"/>
              </p:ext>
            </p:extLst>
          </p:nvPr>
        </p:nvGraphicFramePr>
        <p:xfrm>
          <a:off x="457200" y="981074"/>
          <a:ext cx="8229600" cy="5465446"/>
        </p:xfrm>
        <a:graphic>
          <a:graphicData uri="http://schemas.openxmlformats.org/drawingml/2006/table">
            <a:tbl>
              <a:tblPr firstRow="1" bandRow="1">
                <a:tableStyleId>{5C22544A-7EE6-4342-B048-85BDC9FD1C3A}</a:tableStyleId>
              </a:tblPr>
              <a:tblGrid>
                <a:gridCol w="5059680">
                  <a:extLst>
                    <a:ext uri="{9D8B030D-6E8A-4147-A177-3AD203B41FA5}">
                      <a16:colId xmlns:a16="http://schemas.microsoft.com/office/drawing/2014/main" val="676030082"/>
                    </a:ext>
                  </a:extLst>
                </a:gridCol>
                <a:gridCol w="3169920">
                  <a:extLst>
                    <a:ext uri="{9D8B030D-6E8A-4147-A177-3AD203B41FA5}">
                      <a16:colId xmlns:a16="http://schemas.microsoft.com/office/drawing/2014/main" val="1994550048"/>
                    </a:ext>
                  </a:extLst>
                </a:gridCol>
              </a:tblGrid>
              <a:tr h="780778">
                <a:tc>
                  <a:txBody>
                    <a:bodyPr/>
                    <a:lstStyle/>
                    <a:p>
                      <a:pPr algn="ctr"/>
                      <a:r>
                        <a:rPr lang="en-US" sz="2800" dirty="0">
                          <a:latin typeface="Arial" panose="020B0604020202020204" pitchFamily="34" charset="0"/>
                          <a:cs typeface="Arial" panose="020B0604020202020204" pitchFamily="34" charset="0"/>
                        </a:rPr>
                        <a:t>Audience</a:t>
                      </a:r>
                    </a:p>
                  </a:txBody>
                  <a:tcPr anchor="ctr"/>
                </a:tc>
                <a:tc>
                  <a:txBody>
                    <a:bodyPr/>
                    <a:lstStyle/>
                    <a:p>
                      <a:pPr algn="ctr"/>
                      <a:r>
                        <a:rPr lang="en-US" sz="2800" dirty="0">
                          <a:latin typeface="Arial" panose="020B0604020202020204" pitchFamily="34" charset="0"/>
                          <a:cs typeface="Arial" panose="020B0604020202020204" pitchFamily="34" charset="0"/>
                        </a:rPr>
                        <a:t>Date</a:t>
                      </a:r>
                    </a:p>
                  </a:txBody>
                  <a:tcPr anchor="ctr"/>
                </a:tc>
                <a:extLst>
                  <a:ext uri="{0D108BD9-81ED-4DB2-BD59-A6C34878D82A}">
                    <a16:rowId xmlns:a16="http://schemas.microsoft.com/office/drawing/2014/main" val="4097829753"/>
                  </a:ext>
                </a:extLst>
              </a:tr>
              <a:tr h="780778">
                <a:tc>
                  <a:txBody>
                    <a:bodyPr/>
                    <a:lstStyle/>
                    <a:p>
                      <a:pPr algn="ctr"/>
                      <a:r>
                        <a:rPr lang="en-US" sz="2000" dirty="0">
                          <a:latin typeface="Arial" panose="020B0604020202020204" pitchFamily="34" charset="0"/>
                          <a:cs typeface="Arial" panose="020B0604020202020204" pitchFamily="34" charset="0"/>
                        </a:rPr>
                        <a:t>AQAD &amp; HEID – DD &amp; Management Team</a:t>
                      </a:r>
                    </a:p>
                  </a:txBody>
                  <a:tcPr anchor="ctr"/>
                </a:tc>
                <a:tc>
                  <a:txBody>
                    <a:bodyPr/>
                    <a:lstStyle/>
                    <a:p>
                      <a:pPr algn="ctr"/>
                      <a:r>
                        <a:rPr lang="en-US" sz="2000" dirty="0">
                          <a:latin typeface="Arial" panose="020B0604020202020204" pitchFamily="34" charset="0"/>
                          <a:cs typeface="Arial" panose="020B0604020202020204" pitchFamily="34" charset="0"/>
                        </a:rPr>
                        <a:t>Sept. 25, 2020</a:t>
                      </a:r>
                    </a:p>
                  </a:txBody>
                  <a:tcPr anchor="ctr"/>
                </a:tc>
                <a:extLst>
                  <a:ext uri="{0D108BD9-81ED-4DB2-BD59-A6C34878D82A}">
                    <a16:rowId xmlns:a16="http://schemas.microsoft.com/office/drawing/2014/main" val="4162069917"/>
                  </a:ext>
                </a:extLst>
              </a:tr>
              <a:tr h="780778">
                <a:tc>
                  <a:txBody>
                    <a:bodyPr/>
                    <a:lstStyle/>
                    <a:p>
                      <a:pPr algn="ctr"/>
                      <a:r>
                        <a:rPr lang="en-US" sz="2000" dirty="0">
                          <a:latin typeface="Arial" panose="020B0604020202020204" pitchFamily="34" charset="0"/>
                          <a:cs typeface="Arial" panose="020B0604020202020204" pitchFamily="34" charset="0"/>
                        </a:rPr>
                        <a:t>Air Toxics Team</a:t>
                      </a:r>
                    </a:p>
                  </a:txBody>
                  <a:tcPr anchor="ctr"/>
                </a:tc>
                <a:tc>
                  <a:txBody>
                    <a:bodyPr/>
                    <a:lstStyle/>
                    <a:p>
                      <a:pPr algn="ctr"/>
                      <a:r>
                        <a:rPr lang="en-US" sz="2000" dirty="0">
                          <a:latin typeface="Arial" panose="020B0604020202020204" pitchFamily="34" charset="0"/>
                          <a:cs typeface="Arial" panose="020B0604020202020204" pitchFamily="34" charset="0"/>
                        </a:rPr>
                        <a:t>Nov. 3, 2020</a:t>
                      </a:r>
                    </a:p>
                  </a:txBody>
                  <a:tcPr anchor="ctr"/>
                </a:tc>
                <a:extLst>
                  <a:ext uri="{0D108BD9-81ED-4DB2-BD59-A6C34878D82A}">
                    <a16:rowId xmlns:a16="http://schemas.microsoft.com/office/drawing/2014/main" val="3173000882"/>
                  </a:ext>
                </a:extLst>
              </a:tr>
              <a:tr h="780778">
                <a:tc>
                  <a:txBody>
                    <a:bodyPr/>
                    <a:lstStyle/>
                    <a:p>
                      <a:pPr algn="ctr"/>
                      <a:r>
                        <a:rPr lang="en-US" sz="2000" dirty="0">
                          <a:latin typeface="Arial" panose="020B0604020202020204" pitchFamily="34" charset="0"/>
                          <a:cs typeface="Arial" panose="020B0604020202020204" pitchFamily="34" charset="0"/>
                        </a:rPr>
                        <a:t>AQPD – DD &amp; Management Team</a:t>
                      </a:r>
                    </a:p>
                  </a:txBody>
                  <a:tcPr anchor="ctr"/>
                </a:tc>
                <a:tc>
                  <a:txBody>
                    <a:bodyPr/>
                    <a:lstStyle/>
                    <a:p>
                      <a:pPr algn="ctr"/>
                      <a:r>
                        <a:rPr lang="en-US" sz="2000" dirty="0">
                          <a:latin typeface="Arial" panose="020B0604020202020204" pitchFamily="34" charset="0"/>
                          <a:cs typeface="Arial" panose="020B0604020202020204" pitchFamily="34" charset="0"/>
                        </a:rPr>
                        <a:t>Dec. 10, 2020</a:t>
                      </a:r>
                    </a:p>
                  </a:txBody>
                  <a:tcPr anchor="ctr"/>
                </a:tc>
                <a:extLst>
                  <a:ext uri="{0D108BD9-81ED-4DB2-BD59-A6C34878D82A}">
                    <a16:rowId xmlns:a16="http://schemas.microsoft.com/office/drawing/2014/main" val="4050808776"/>
                  </a:ext>
                </a:extLst>
              </a:tr>
              <a:tr h="780778">
                <a:tc>
                  <a:txBody>
                    <a:bodyPr/>
                    <a:lstStyle/>
                    <a:p>
                      <a:pPr algn="ctr"/>
                      <a:r>
                        <a:rPr lang="en-US" sz="2000" dirty="0">
                          <a:solidFill>
                            <a:schemeClr val="tx1"/>
                          </a:solidFill>
                          <a:latin typeface="Arial" panose="020B0604020202020204" pitchFamily="34" charset="0"/>
                          <a:cs typeface="Arial" panose="020B0604020202020204" pitchFamily="34" charset="0"/>
                        </a:rPr>
                        <a:t>OID – DD &amp; Management Team</a:t>
                      </a:r>
                    </a:p>
                  </a:txBody>
                  <a:tcPr anchor="ctr"/>
                </a:tc>
                <a:tc>
                  <a:txBody>
                    <a:bodyPr/>
                    <a:lstStyle/>
                    <a:p>
                      <a:pPr algn="ctr"/>
                      <a:r>
                        <a:rPr lang="en-US" sz="2000" dirty="0">
                          <a:solidFill>
                            <a:schemeClr val="tx1"/>
                          </a:solidFill>
                          <a:latin typeface="Arial" panose="020B0604020202020204" pitchFamily="34" charset="0"/>
                          <a:cs typeface="Arial" panose="020B0604020202020204" pitchFamily="34" charset="0"/>
                        </a:rPr>
                        <a:t>Jan. 25, 2021</a:t>
                      </a:r>
                    </a:p>
                  </a:txBody>
                  <a:tcPr anchor="ctr"/>
                </a:tc>
                <a:extLst>
                  <a:ext uri="{0D108BD9-81ED-4DB2-BD59-A6C34878D82A}">
                    <a16:rowId xmlns:a16="http://schemas.microsoft.com/office/drawing/2014/main" val="2675647542"/>
                  </a:ext>
                </a:extLst>
              </a:tr>
              <a:tr h="780778">
                <a:tc>
                  <a:txBody>
                    <a:bodyPr/>
                    <a:lstStyle/>
                    <a:p>
                      <a:pPr algn="ctr"/>
                      <a:r>
                        <a:rPr lang="en-US" sz="2000" dirty="0">
                          <a:solidFill>
                            <a:schemeClr val="tx1"/>
                          </a:solidFill>
                          <a:latin typeface="Arial" panose="020B0604020202020204" pitchFamily="34" charset="0"/>
                          <a:cs typeface="Arial" panose="020B0604020202020204" pitchFamily="34" charset="0"/>
                        </a:rPr>
                        <a:t>SPPD – DD &amp; Management Team</a:t>
                      </a:r>
                    </a:p>
                  </a:txBody>
                  <a:tcPr anchor="ctr"/>
                </a:tc>
                <a:tc>
                  <a:txBody>
                    <a:bodyPr/>
                    <a:lstStyle/>
                    <a:p>
                      <a:pPr algn="ctr"/>
                      <a:r>
                        <a:rPr lang="en-US" sz="2000" dirty="0">
                          <a:solidFill>
                            <a:schemeClr val="tx1"/>
                          </a:solidFill>
                          <a:latin typeface="Arial" panose="020B0604020202020204" pitchFamily="34" charset="0"/>
                          <a:cs typeface="Arial" panose="020B0604020202020204" pitchFamily="34" charset="0"/>
                        </a:rPr>
                        <a:t>Jan 28, 2021</a:t>
                      </a:r>
                    </a:p>
                  </a:txBody>
                  <a:tcPr anchor="ctr"/>
                </a:tc>
                <a:extLst>
                  <a:ext uri="{0D108BD9-81ED-4DB2-BD59-A6C34878D82A}">
                    <a16:rowId xmlns:a16="http://schemas.microsoft.com/office/drawing/2014/main" val="2819699671"/>
                  </a:ext>
                </a:extLst>
              </a:tr>
              <a:tr h="780778">
                <a:tc>
                  <a:txBody>
                    <a:bodyPr/>
                    <a:lstStyle/>
                    <a:p>
                      <a:pPr algn="ctr"/>
                      <a:r>
                        <a:rPr lang="en-US" sz="2000" dirty="0">
                          <a:solidFill>
                            <a:srgbClr val="0000FF"/>
                          </a:solidFill>
                          <a:latin typeface="Arial" panose="020B0604020202020204" pitchFamily="34" charset="0"/>
                          <a:cs typeface="Arial" panose="020B0604020202020204" pitchFamily="34" charset="0"/>
                        </a:rPr>
                        <a:t>OAQPS – Office Director</a:t>
                      </a:r>
                    </a:p>
                  </a:txBody>
                  <a:tcPr anchor="ctr"/>
                </a:tc>
                <a:tc>
                  <a:txBody>
                    <a:bodyPr/>
                    <a:lstStyle/>
                    <a:p>
                      <a:pPr algn="ctr"/>
                      <a:r>
                        <a:rPr lang="en-US" sz="2000" dirty="0">
                          <a:solidFill>
                            <a:srgbClr val="0000FF"/>
                          </a:solidFill>
                          <a:latin typeface="Arial" panose="020B0604020202020204" pitchFamily="34" charset="0"/>
                          <a:cs typeface="Arial" panose="020B0604020202020204" pitchFamily="34" charset="0"/>
                        </a:rPr>
                        <a:t>Feb 1, 2021</a:t>
                      </a:r>
                    </a:p>
                  </a:txBody>
                  <a:tcPr anchor="ctr"/>
                </a:tc>
                <a:extLst>
                  <a:ext uri="{0D108BD9-81ED-4DB2-BD59-A6C34878D82A}">
                    <a16:rowId xmlns:a16="http://schemas.microsoft.com/office/drawing/2014/main" val="509357973"/>
                  </a:ext>
                </a:extLst>
              </a:tr>
            </a:tbl>
          </a:graphicData>
        </a:graphic>
      </p:graphicFrame>
      <p:sp>
        <p:nvSpPr>
          <p:cNvPr id="5" name="Slide Number Placeholder 1">
            <a:extLst>
              <a:ext uri="{FF2B5EF4-FFF2-40B4-BE49-F238E27FC236}">
                <a16:creationId xmlns:a16="http://schemas.microsoft.com/office/drawing/2014/main" id="{DECFCB60-2D39-4D11-ADB9-085F76F8A682}"/>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52402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29FF-45FE-4E32-93A9-B7B362C6C4BD}"/>
              </a:ext>
            </a:extLst>
          </p:cNvPr>
          <p:cNvSpPr>
            <a:spLocks noGrp="1"/>
          </p:cNvSpPr>
          <p:nvPr>
            <p:ph type="title"/>
          </p:nvPr>
        </p:nvSpPr>
        <p:spPr/>
        <p:txBody>
          <a:bodyPr/>
          <a:lstStyle/>
          <a:p>
            <a:r>
              <a:rPr lang="en-US" dirty="0"/>
              <a:t>Planned Use of NEXUS: </a:t>
            </a:r>
            <a:r>
              <a:rPr lang="en-US" dirty="0">
                <a:solidFill>
                  <a:srgbClr val="FFFF00"/>
                </a:solidFill>
              </a:rPr>
              <a:t>AQAD</a:t>
            </a:r>
          </a:p>
        </p:txBody>
      </p:sp>
      <p:sp>
        <p:nvSpPr>
          <p:cNvPr id="3" name="Content Placeholder 2">
            <a:extLst>
              <a:ext uri="{FF2B5EF4-FFF2-40B4-BE49-F238E27FC236}">
                <a16:creationId xmlns:a16="http://schemas.microsoft.com/office/drawing/2014/main" id="{FF7D2980-A76C-400E-BBC4-21E8643A3CC0}"/>
              </a:ext>
            </a:extLst>
          </p:cNvPr>
          <p:cNvSpPr>
            <a:spLocks noGrp="1"/>
          </p:cNvSpPr>
          <p:nvPr>
            <p:ph idx="1"/>
          </p:nvPr>
        </p:nvSpPr>
        <p:spPr>
          <a:xfrm>
            <a:off x="457200" y="877985"/>
            <a:ext cx="8229600" cy="5908575"/>
          </a:xfrm>
        </p:spPr>
        <p:txBody>
          <a:bodyPr/>
          <a:lstStyle/>
          <a:p>
            <a:r>
              <a:rPr lang="en-US" sz="3000" b="0" dirty="0"/>
              <a:t>Assemble technical information for accessibility and transparency to facilitate understanding of multi-pollutant air quality issues across the U.S.</a:t>
            </a:r>
          </a:p>
          <a:p>
            <a:r>
              <a:rPr lang="en-US" sz="3000" b="0" dirty="0"/>
              <a:t>Provide information on O</a:t>
            </a:r>
            <a:r>
              <a:rPr lang="en-US" sz="3000" b="0" baseline="-25000" dirty="0"/>
              <a:t>3</a:t>
            </a:r>
            <a:r>
              <a:rPr lang="en-US" sz="3000" b="0" dirty="0"/>
              <a:t>, PM</a:t>
            </a:r>
            <a:r>
              <a:rPr lang="en-US" sz="3000" b="0" baseline="-25000" dirty="0"/>
              <a:t>2.5</a:t>
            </a:r>
            <a:r>
              <a:rPr lang="en-US" sz="3000" b="0" dirty="0"/>
              <a:t>, and Air Toxics (and GHGs in future) to inform and connect our program efforts:</a:t>
            </a:r>
          </a:p>
          <a:p>
            <a:pPr lvl="1"/>
            <a:r>
              <a:rPr lang="en-US" sz="2600" b="0" dirty="0"/>
              <a:t>Multi-pollutant considerations w/ HEID &amp; EPA Regions</a:t>
            </a:r>
          </a:p>
          <a:p>
            <a:pPr lvl="1"/>
            <a:r>
              <a:rPr lang="en-US" sz="2600" b="0" dirty="0"/>
              <a:t>NAA, Advance areas w/ AQPD</a:t>
            </a:r>
          </a:p>
          <a:p>
            <a:pPr lvl="1"/>
            <a:r>
              <a:rPr lang="en-US" sz="2600" b="0" dirty="0"/>
              <a:t>Tribal areas and EJ strategy w/ OID</a:t>
            </a:r>
          </a:p>
          <a:p>
            <a:pPr lvl="1"/>
            <a:r>
              <a:rPr lang="en-US" sz="2600" b="0" dirty="0"/>
              <a:t>Sector assessments w/ SPPD</a:t>
            </a:r>
          </a:p>
        </p:txBody>
      </p:sp>
    </p:spTree>
    <p:extLst>
      <p:ext uri="{BB962C8B-B14F-4D97-AF65-F5344CB8AC3E}">
        <p14:creationId xmlns:p14="http://schemas.microsoft.com/office/powerpoint/2010/main" val="832382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29FF-45FE-4E32-93A9-B7B362C6C4BD}"/>
              </a:ext>
            </a:extLst>
          </p:cNvPr>
          <p:cNvSpPr>
            <a:spLocks noGrp="1"/>
          </p:cNvSpPr>
          <p:nvPr>
            <p:ph type="title"/>
          </p:nvPr>
        </p:nvSpPr>
        <p:spPr/>
        <p:txBody>
          <a:bodyPr/>
          <a:lstStyle/>
          <a:p>
            <a:r>
              <a:rPr lang="en-US" dirty="0"/>
              <a:t>Planned Use of NEXUS: </a:t>
            </a:r>
            <a:r>
              <a:rPr lang="en-US" dirty="0">
                <a:solidFill>
                  <a:srgbClr val="FFFF00"/>
                </a:solidFill>
              </a:rPr>
              <a:t>HEID</a:t>
            </a:r>
          </a:p>
        </p:txBody>
      </p:sp>
      <p:sp>
        <p:nvSpPr>
          <p:cNvPr id="3" name="Content Placeholder 2">
            <a:extLst>
              <a:ext uri="{FF2B5EF4-FFF2-40B4-BE49-F238E27FC236}">
                <a16:creationId xmlns:a16="http://schemas.microsoft.com/office/drawing/2014/main" id="{FF7D2980-A76C-400E-BBC4-21E8643A3CC0}"/>
              </a:ext>
            </a:extLst>
          </p:cNvPr>
          <p:cNvSpPr>
            <a:spLocks noGrp="1"/>
          </p:cNvSpPr>
          <p:nvPr>
            <p:ph idx="1"/>
          </p:nvPr>
        </p:nvSpPr>
        <p:spPr>
          <a:xfrm>
            <a:off x="457200" y="980727"/>
            <a:ext cx="8229600" cy="5635829"/>
          </a:xfrm>
        </p:spPr>
        <p:txBody>
          <a:bodyPr/>
          <a:lstStyle/>
          <a:p>
            <a:r>
              <a:rPr lang="en-US" sz="3000" b="0" dirty="0"/>
              <a:t>Multi-pollutant Team</a:t>
            </a:r>
          </a:p>
          <a:p>
            <a:pPr lvl="1"/>
            <a:r>
              <a:rPr lang="en-US" sz="2600" b="0" dirty="0"/>
              <a:t>Identify highest risk areas across O</a:t>
            </a:r>
            <a:r>
              <a:rPr lang="en-US" sz="2600" b="0" baseline="-25000" dirty="0"/>
              <a:t>3</a:t>
            </a:r>
            <a:r>
              <a:rPr lang="en-US" sz="2600" b="0" dirty="0"/>
              <a:t>, PM</a:t>
            </a:r>
            <a:r>
              <a:rPr lang="en-US" sz="2600" b="0" baseline="-25000" dirty="0"/>
              <a:t>2.5</a:t>
            </a:r>
            <a:r>
              <a:rPr lang="en-US" sz="2600" b="0" dirty="0"/>
              <a:t>, and Air Toxics to promote MP considerations across the office</a:t>
            </a:r>
          </a:p>
          <a:p>
            <a:pPr lvl="1"/>
            <a:r>
              <a:rPr lang="en-US" sz="2600" b="0" dirty="0"/>
              <a:t>Engage with EPA Regions in these areas to consider MP control strategies and outreach purposes</a:t>
            </a:r>
          </a:p>
          <a:p>
            <a:pPr lvl="1"/>
            <a:r>
              <a:rPr lang="en-US" sz="2600" b="0" dirty="0"/>
              <a:t>Identify the nature of multi-pollutant risks across EJ communities to identify sources/sectors/areas of focus for </a:t>
            </a:r>
            <a:r>
              <a:rPr lang="en-US" sz="2600" b="0"/>
              <a:t>our programs</a:t>
            </a:r>
            <a:endParaRPr lang="en-US" sz="2600" b="0" dirty="0"/>
          </a:p>
        </p:txBody>
      </p:sp>
    </p:spTree>
    <p:extLst>
      <p:ext uri="{BB962C8B-B14F-4D97-AF65-F5344CB8AC3E}">
        <p14:creationId xmlns:p14="http://schemas.microsoft.com/office/powerpoint/2010/main" val="1460288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29FF-45FE-4E32-93A9-B7B362C6C4BD}"/>
              </a:ext>
            </a:extLst>
          </p:cNvPr>
          <p:cNvSpPr>
            <a:spLocks noGrp="1"/>
          </p:cNvSpPr>
          <p:nvPr>
            <p:ph type="title"/>
          </p:nvPr>
        </p:nvSpPr>
        <p:spPr/>
        <p:txBody>
          <a:bodyPr/>
          <a:lstStyle/>
          <a:p>
            <a:r>
              <a:rPr lang="en-US" dirty="0"/>
              <a:t>Potential Use of NEXUS: </a:t>
            </a:r>
            <a:r>
              <a:rPr lang="en-US" dirty="0">
                <a:solidFill>
                  <a:srgbClr val="FFFF00"/>
                </a:solidFill>
              </a:rPr>
              <a:t>AQPD</a:t>
            </a:r>
          </a:p>
        </p:txBody>
      </p:sp>
      <p:sp>
        <p:nvSpPr>
          <p:cNvPr id="3" name="Content Placeholder 2">
            <a:extLst>
              <a:ext uri="{FF2B5EF4-FFF2-40B4-BE49-F238E27FC236}">
                <a16:creationId xmlns:a16="http://schemas.microsoft.com/office/drawing/2014/main" id="{FF7D2980-A76C-400E-BBC4-21E8643A3CC0}"/>
              </a:ext>
            </a:extLst>
          </p:cNvPr>
          <p:cNvSpPr>
            <a:spLocks noGrp="1"/>
          </p:cNvSpPr>
          <p:nvPr>
            <p:ph idx="1"/>
          </p:nvPr>
        </p:nvSpPr>
        <p:spPr>
          <a:xfrm>
            <a:off x="457200" y="857438"/>
            <a:ext cx="8229600" cy="5616624"/>
          </a:xfrm>
        </p:spPr>
        <p:txBody>
          <a:bodyPr/>
          <a:lstStyle/>
          <a:p>
            <a:r>
              <a:rPr lang="en-US" sz="2600" b="0" dirty="0"/>
              <a:t>Non-attainment areas/Advance program</a:t>
            </a:r>
          </a:p>
          <a:p>
            <a:pPr lvl="1"/>
            <a:r>
              <a:rPr lang="en-US" sz="2200" b="0" dirty="0"/>
              <a:t>Understand multi-pollutant risks to consider more effective multi-pollutant control strategies</a:t>
            </a:r>
          </a:p>
          <a:p>
            <a:pPr lvl="1"/>
            <a:r>
              <a:rPr lang="en-US" sz="2200" b="0" dirty="0"/>
              <a:t>Overlay high MP risk areas with NAAs and Advance areas:</a:t>
            </a:r>
          </a:p>
          <a:p>
            <a:pPr lvl="2">
              <a:lnSpc>
                <a:spcPct val="125000"/>
              </a:lnSpc>
            </a:pPr>
            <a:r>
              <a:rPr lang="en-US" sz="2000" b="0" dirty="0">
                <a:cs typeface="Arial" panose="020B0604020202020204" pitchFamily="34" charset="0"/>
              </a:rPr>
              <a:t>What are the top emissions sources by pollutant?</a:t>
            </a:r>
          </a:p>
          <a:p>
            <a:pPr lvl="2">
              <a:lnSpc>
                <a:spcPct val="125000"/>
              </a:lnSpc>
            </a:pPr>
            <a:r>
              <a:rPr lang="en-US" sz="2000" b="0" dirty="0">
                <a:cs typeface="Arial" panose="020B0604020202020204" pitchFamily="34" charset="0"/>
              </a:rPr>
              <a:t>What specific sources are common across pollutants that may indicate co-control potential?</a:t>
            </a:r>
          </a:p>
          <a:p>
            <a:pPr lvl="2">
              <a:lnSpc>
                <a:spcPct val="125000"/>
              </a:lnSpc>
            </a:pPr>
            <a:r>
              <a:rPr lang="en-US" sz="2000" b="0" dirty="0">
                <a:cs typeface="Arial" panose="020B0604020202020204" pitchFamily="34" charset="0"/>
              </a:rPr>
              <a:t>Engage with EPA regions, S/L/T air agencies, &amp; community stakeholders to consider MP control strategies as part of SIP or voluntary programs and address other pollutant concerns such as within EJ communities</a:t>
            </a:r>
          </a:p>
          <a:p>
            <a:endParaRPr lang="en-US" dirty="0"/>
          </a:p>
        </p:txBody>
      </p:sp>
    </p:spTree>
    <p:extLst>
      <p:ext uri="{BB962C8B-B14F-4D97-AF65-F5344CB8AC3E}">
        <p14:creationId xmlns:p14="http://schemas.microsoft.com/office/powerpoint/2010/main" val="2580588106"/>
      </p:ext>
    </p:extLst>
  </p:cSld>
  <p:clrMapOvr>
    <a:masterClrMapping/>
  </p:clrMapOvr>
</p:sld>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ct:contentTypeSchema xmlns:ct="http://schemas.microsoft.com/office/2006/metadata/contentType" xmlns:ma="http://schemas.microsoft.com/office/2006/metadata/properties/metaAttributes" ct:_="" ma:_="" ma:contentTypeName="Document" ma:contentTypeID="0x010100D0B2E1921BA7A24EA0824A1B96A28062" ma:contentTypeVersion="35" ma:contentTypeDescription="Create a new document." ma:contentTypeScope="" ma:versionID="2950478f284b8abf389a8f54aefaa7bd">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e23acf37-9ebb-48fd-81c1-9a94f6e4b345" xmlns:ns7="8fd0c4d8-4bc5-42e2-a5dc-2e0db4e312b2" targetNamespace="http://schemas.microsoft.com/office/2006/metadata/properties" ma:root="true" ma:fieldsID="bda978dd2c9e325bd8efaa275636eb1a" ns1:_="" ns3:_="" ns4:_="" ns5:_="" ns6:_="" ns7:_="">
    <xsd:import namespace="http://schemas.microsoft.com/sharepoint/v3"/>
    <xsd:import namespace="4ffa91fb-a0ff-4ac5-b2db-65c790d184a4"/>
    <xsd:import namespace="http://schemas.microsoft.com/sharepoint.v3"/>
    <xsd:import namespace="http://schemas.microsoft.com/sharepoint/v3/fields"/>
    <xsd:import namespace="e23acf37-9ebb-48fd-81c1-9a94f6e4b345"/>
    <xsd:import namespace="8fd0c4d8-4bc5-42e2-a5dc-2e0db4e312b2"/>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MediaServiceMetadata" minOccurs="0"/>
                <xsd:element ref="ns6:MediaServiceFastMetadata" minOccurs="0"/>
                <xsd:element ref="ns7:Records_x0020_Status" minOccurs="0"/>
                <xsd:element ref="ns7:Records_x0020_Date" minOccurs="0"/>
                <xsd:element ref="ns7:SharedWithUsers" minOccurs="0"/>
                <xsd:element ref="ns7:SharedWithDetails" minOccurs="0"/>
                <xsd:element ref="ns7:SharingHintHash" minOccurs="0"/>
                <xsd:element ref="ns6:MediaServiceAutoTags" minOccurs="0"/>
                <xsd:element ref="ns6:MediaServiceOCR" minOccurs="0"/>
                <xsd:element ref="ns6:MediaServiceGenerationTime" minOccurs="0"/>
                <xsd:element ref="ns6:MediaServiceEventHashCode" minOccurs="0"/>
                <xsd:element ref="ns6:MediaServiceDateTaken" minOccurs="0"/>
                <xsd:element ref="ns6: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38f552e5-5b6d-442b-8c89-68ac6de51f68}" ma:internalName="TaxCatchAllLabel" ma:readOnly="true" ma:showField="CatchAllDataLabel" ma:web="8fd0c4d8-4bc5-42e2-a5dc-2e0db4e312b2">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38f552e5-5b6d-442b-8c89-68ac6de51f68}" ma:internalName="TaxCatchAll" ma:showField="CatchAllData" ma:web="8fd0c4d8-4bc5-42e2-a5dc-2e0db4e312b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3acf37-9ebb-48fd-81c1-9a94f6e4b345"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Tags" ma:index="35" nillable="true" ma:displayName="Tags" ma:internalName="MediaServiceAutoTags"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DateTaken" ma:index="39" nillable="true" ma:displayName="MediaServiceDateTaken" ma:hidden="true" ma:internalName="MediaServiceDateTaken" ma:readOnly="true">
      <xsd:simpleType>
        <xsd:restriction base="dms:Text"/>
      </xsd:simpleType>
    </xsd:element>
    <xsd:element name="MediaServiceLocation" ma:index="4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d0c4d8-4bc5-42e2-a5dc-2e0db4e312b2" elementFormDefault="qualified">
    <xsd:import namespace="http://schemas.microsoft.com/office/2006/documentManagement/types"/>
    <xsd:import namespace="http://schemas.microsoft.com/office/infopath/2007/PartnerControls"/>
    <xsd:element name="Records_x0020_Status" ma:index="30" nillable="true" ma:displayName="Records Status" ma:default="Pending" ma:internalName="Records_x0020_Status">
      <xsd:simpleType>
        <xsd:restriction base="dms:Text"/>
      </xsd:simpleType>
    </xsd:element>
    <xsd:element name="Records_x0020_Date" ma:index="31" nillable="true" ma:displayName="Records Date" ma:hidden="true" ma:internalName="Records_x0020_Date">
      <xsd:simpleType>
        <xsd:restriction base="dms:DateTime"/>
      </xsd:simpleType>
    </xsd:element>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SharingHintHash" ma:index="3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5.xml><?xml version="1.0" encoding="utf-8"?>
<?mso-contentType ?>
<FormTemplates xmlns="http://schemas.microsoft.com/sharepoint/v3/contenttype/forms">
  <Display>DocumentLibraryForm</Display>
  <Edit>DocumentLibraryForm</Edit>
  <New>DocumentLibraryForm</New>
</FormTemplates>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mso-contentType ?>
<SharedContentType xmlns="Microsoft.SharePoint.Taxonomy.ContentTypeSync" SourceId="29f62856-1543-49d4-a736-4569d363f533" ContentTypeId="0x0101" PreviousValue="false"/>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2020-02-04T20:55:02+00:00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Status xmlns="8fd0c4d8-4bc5-42e2-a5dc-2e0db4e312b2">Pending</Records_x0020_Status>
    <Records_x0020_Date xmlns="8fd0c4d8-4bc5-42e2-a5dc-2e0db4e312b2" xsi:nil="true"/>
  </documentManagement>
</p:properties>
</file>

<file path=customXml/itemProps1.xml><?xml version="1.0" encoding="utf-8"?>
<ds:datastoreItem xmlns:ds="http://schemas.openxmlformats.org/officeDocument/2006/customXml" ds:itemID="{46870A26-E9C1-4A0E-94DB-0E579E95E976}">
  <ds:schemaRefs>
    <ds:schemaRef ds:uri="ESRI.ArcGIS.Mapping.OfficeIntegration.PowerPointInfo"/>
  </ds:schemaRefs>
</ds:datastoreItem>
</file>

<file path=customXml/itemProps10.xml><?xml version="1.0" encoding="utf-8"?>
<ds:datastoreItem xmlns:ds="http://schemas.openxmlformats.org/officeDocument/2006/customXml" ds:itemID="{977BB35C-B0B0-43F8-B8E9-01272EF377FC}">
  <ds:schemaRefs>
    <ds:schemaRef ds:uri="ESRI.ArcGIS.Mapping.OfficeIntegration.PowerPointInfo"/>
  </ds:schemaRefs>
</ds:datastoreItem>
</file>

<file path=customXml/itemProps11.xml><?xml version="1.0" encoding="utf-8"?>
<ds:datastoreItem xmlns:ds="http://schemas.openxmlformats.org/officeDocument/2006/customXml" ds:itemID="{05EEFC2A-E018-4F40-8EA9-6DAD8B10694F}">
  <ds:schemaRefs>
    <ds:schemaRef ds:uri="ESRI.ArcGIS.Mapping.OfficeIntegration.PowerPointInfo"/>
  </ds:schemaRefs>
</ds:datastoreItem>
</file>

<file path=customXml/itemProps12.xml><?xml version="1.0" encoding="utf-8"?>
<ds:datastoreItem xmlns:ds="http://schemas.openxmlformats.org/officeDocument/2006/customXml" ds:itemID="{76D3AC16-981A-46DB-8831-4A58C7D60C91}">
  <ds:schemaRefs>
    <ds:schemaRef ds:uri="ESRI.ArcGIS.Mapping.OfficeIntegration.PowerPointInfo"/>
  </ds:schemaRefs>
</ds:datastoreItem>
</file>

<file path=customXml/itemProps13.xml><?xml version="1.0" encoding="utf-8"?>
<ds:datastoreItem xmlns:ds="http://schemas.openxmlformats.org/officeDocument/2006/customXml" ds:itemID="{3D5F0350-8B9A-4E69-A14A-C1E48E4AD082}">
  <ds:schemaRefs>
    <ds:schemaRef ds:uri="ESRI.ArcGIS.Mapping.OfficeIntegration.PowerPointInfo"/>
  </ds:schemaRefs>
</ds:datastoreItem>
</file>

<file path=customXml/itemProps14.xml><?xml version="1.0" encoding="utf-8"?>
<ds:datastoreItem xmlns:ds="http://schemas.openxmlformats.org/officeDocument/2006/customXml" ds:itemID="{F2B345BE-DC58-4B35-81FD-78BF5A7876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e23acf37-9ebb-48fd-81c1-9a94f6e4b345"/>
    <ds:schemaRef ds:uri="8fd0c4d8-4bc5-42e2-a5dc-2e0db4e312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5.xml><?xml version="1.0" encoding="utf-8"?>
<ds:datastoreItem xmlns:ds="http://schemas.openxmlformats.org/officeDocument/2006/customXml" ds:itemID="{5225635A-0470-4E63-B79B-6145D32D8170}">
  <ds:schemaRefs>
    <ds:schemaRef ds:uri="http://schemas.microsoft.com/sharepoint/v3/contenttype/forms"/>
  </ds:schemaRefs>
</ds:datastoreItem>
</file>

<file path=customXml/itemProps16.xml><?xml version="1.0" encoding="utf-8"?>
<ds:datastoreItem xmlns:ds="http://schemas.openxmlformats.org/officeDocument/2006/customXml" ds:itemID="{71C17364-84F1-4A4D-8D25-10A704D51633}">
  <ds:schemaRefs>
    <ds:schemaRef ds:uri="ESRI.ArcGIS.Mapping.OfficeIntegration.PowerPointInfo"/>
  </ds:schemaRefs>
</ds:datastoreItem>
</file>

<file path=customXml/itemProps17.xml><?xml version="1.0" encoding="utf-8"?>
<ds:datastoreItem xmlns:ds="http://schemas.openxmlformats.org/officeDocument/2006/customXml" ds:itemID="{B45B020A-ED9C-4C9D-97A3-5A44AD5A699F}">
  <ds:schemaRefs>
    <ds:schemaRef ds:uri="ESRI.ArcGIS.Mapping.OfficeIntegration.PowerPointInfo"/>
  </ds:schemaRefs>
</ds:datastoreItem>
</file>

<file path=customXml/itemProps18.xml><?xml version="1.0" encoding="utf-8"?>
<ds:datastoreItem xmlns:ds="http://schemas.openxmlformats.org/officeDocument/2006/customXml" ds:itemID="{6656AB6D-41EA-4FF7-A50A-C43EC880E1D6}">
  <ds:schemaRefs>
    <ds:schemaRef ds:uri="ESRI.ArcGIS.Mapping.OfficeIntegration.PowerPointInfo"/>
  </ds:schemaRefs>
</ds:datastoreItem>
</file>

<file path=customXml/itemProps19.xml><?xml version="1.0" encoding="utf-8"?>
<ds:datastoreItem xmlns:ds="http://schemas.openxmlformats.org/officeDocument/2006/customXml" ds:itemID="{A136C410-5D59-45D6-9D03-3CE2CAB4D836}">
  <ds:schemaRefs>
    <ds:schemaRef ds:uri="ESRI.ArcGIS.Mapping.OfficeIntegration.PowerPointInfo"/>
  </ds:schemaRefs>
</ds:datastoreItem>
</file>

<file path=customXml/itemProps2.xml><?xml version="1.0" encoding="utf-8"?>
<ds:datastoreItem xmlns:ds="http://schemas.openxmlformats.org/officeDocument/2006/customXml" ds:itemID="{8D245109-56E6-4F15-A32D-39887DB53FC2}">
  <ds:schemaRefs>
    <ds:schemaRef ds:uri="ESRI.ArcGIS.Mapping.OfficeIntegration.PowerPointInfo"/>
  </ds:schemaRefs>
</ds:datastoreItem>
</file>

<file path=customXml/itemProps20.xml><?xml version="1.0" encoding="utf-8"?>
<ds:datastoreItem xmlns:ds="http://schemas.openxmlformats.org/officeDocument/2006/customXml" ds:itemID="{27F44FBE-2015-4FDA-8400-B9BE1887AB0D}">
  <ds:schemaRefs>
    <ds:schemaRef ds:uri="ESRI.ArcGIS.Mapping.OfficeIntegration.PowerPointInfo"/>
  </ds:schemaRefs>
</ds:datastoreItem>
</file>

<file path=customXml/itemProps21.xml><?xml version="1.0" encoding="utf-8"?>
<ds:datastoreItem xmlns:ds="http://schemas.openxmlformats.org/officeDocument/2006/customXml" ds:itemID="{E06F695E-7DAD-40CD-97ED-896167376D94}">
  <ds:schemaRefs>
    <ds:schemaRef ds:uri="ESRI.ArcGIS.Mapping.OfficeIntegration.PowerPointInfo"/>
  </ds:schemaRefs>
</ds:datastoreItem>
</file>

<file path=customXml/itemProps22.xml><?xml version="1.0" encoding="utf-8"?>
<ds:datastoreItem xmlns:ds="http://schemas.openxmlformats.org/officeDocument/2006/customXml" ds:itemID="{A662AB01-355C-4085-A9B6-5B211CAF778B}">
  <ds:schemaRefs>
    <ds:schemaRef ds:uri="Microsoft.SharePoint.Taxonomy.ContentTypeSync"/>
  </ds:schemaRefs>
</ds:datastoreItem>
</file>

<file path=customXml/itemProps23.xml><?xml version="1.0" encoding="utf-8"?>
<ds:datastoreItem xmlns:ds="http://schemas.openxmlformats.org/officeDocument/2006/customXml" ds:itemID="{3CEC331A-B5C3-4C3E-BA9F-FCED4B097622}">
  <ds:schemaRefs>
    <ds:schemaRef ds:uri="ESRI.ArcGIS.Mapping.OfficeIntegration.PowerPointInfo"/>
  </ds:schemaRefs>
</ds:datastoreItem>
</file>

<file path=customXml/itemProps24.xml><?xml version="1.0" encoding="utf-8"?>
<ds:datastoreItem xmlns:ds="http://schemas.openxmlformats.org/officeDocument/2006/customXml" ds:itemID="{72A06C5E-7096-4965-971D-5F1E1C66263F}">
  <ds:schemaRefs>
    <ds:schemaRef ds:uri="ESRI.ArcGIS.Mapping.OfficeIntegration.PowerPointInfo"/>
  </ds:schemaRefs>
</ds:datastoreItem>
</file>

<file path=customXml/itemProps25.xml><?xml version="1.0" encoding="utf-8"?>
<ds:datastoreItem xmlns:ds="http://schemas.openxmlformats.org/officeDocument/2006/customXml" ds:itemID="{51E06045-3771-42B6-8E2F-19C3A7489842}">
  <ds:schemaRefs>
    <ds:schemaRef ds:uri="ESRI.ArcGIS.Mapping.OfficeIntegration.PowerPointInfo"/>
  </ds:schemaRefs>
</ds:datastoreItem>
</file>

<file path=customXml/itemProps26.xml><?xml version="1.0" encoding="utf-8"?>
<ds:datastoreItem xmlns:ds="http://schemas.openxmlformats.org/officeDocument/2006/customXml" ds:itemID="{519F028B-7508-4C9A-98E6-5BF50E578476}">
  <ds:schemaRefs>
    <ds:schemaRef ds:uri="ESRI.ArcGIS.Mapping.OfficeIntegration.PowerPointInfo"/>
  </ds:schemaRefs>
</ds:datastoreItem>
</file>

<file path=customXml/itemProps27.xml><?xml version="1.0" encoding="utf-8"?>
<ds:datastoreItem xmlns:ds="http://schemas.openxmlformats.org/officeDocument/2006/customXml" ds:itemID="{82D67E67-560B-4CC4-8072-725899C6A2C8}">
  <ds:schemaRefs>
    <ds:schemaRef ds:uri="ESRI.ArcGIS.Mapping.OfficeIntegration.PowerPointInfo"/>
  </ds:schemaRefs>
</ds:datastoreItem>
</file>

<file path=customXml/itemProps28.xml><?xml version="1.0" encoding="utf-8"?>
<ds:datastoreItem xmlns:ds="http://schemas.openxmlformats.org/officeDocument/2006/customXml" ds:itemID="{3C82BDDC-4EF6-4B41-A9A0-4A18F0779151}">
  <ds:schemaRefs>
    <ds:schemaRef ds:uri="ESRI.ArcGIS.Mapping.OfficeIntegration.PowerPointInfo"/>
  </ds:schemaRefs>
</ds:datastoreItem>
</file>

<file path=customXml/itemProps3.xml><?xml version="1.0" encoding="utf-8"?>
<ds:datastoreItem xmlns:ds="http://schemas.openxmlformats.org/officeDocument/2006/customXml" ds:itemID="{9A2D0A3F-69D1-465C-A763-965A3B8049B5}">
  <ds:schemaRefs>
    <ds:schemaRef ds:uri="ESRI.ArcGIS.Mapping.OfficeIntegration.PowerPointInfo"/>
  </ds:schemaRefs>
</ds:datastoreItem>
</file>

<file path=customXml/itemProps4.xml><?xml version="1.0" encoding="utf-8"?>
<ds:datastoreItem xmlns:ds="http://schemas.openxmlformats.org/officeDocument/2006/customXml" ds:itemID="{EA2C2A64-B21A-46FE-825D-E9915562D0D7}">
  <ds:schemaRefs>
    <ds:schemaRef ds:uri="ESRI.ArcGIS.Mapping.OfficeIntegration.PowerPointInfo"/>
  </ds:schemaRefs>
</ds:datastoreItem>
</file>

<file path=customXml/itemProps5.xml><?xml version="1.0" encoding="utf-8"?>
<ds:datastoreItem xmlns:ds="http://schemas.openxmlformats.org/officeDocument/2006/customXml" ds:itemID="{D2B4DD59-EC09-4CE6-ADD5-1B8014EE84FD}">
  <ds:schemaRefs>
    <ds:schemaRef ds:uri="ESRI.ArcGIS.Mapping.OfficeIntegration.PowerPointInfo"/>
  </ds:schemaRefs>
</ds:datastoreItem>
</file>

<file path=customXml/itemProps6.xml><?xml version="1.0" encoding="utf-8"?>
<ds:datastoreItem xmlns:ds="http://schemas.openxmlformats.org/officeDocument/2006/customXml" ds:itemID="{630A2CFA-184F-4606-9B52-57D8DA7BA2C1}">
  <ds:schemaRefs>
    <ds:schemaRef ds:uri="ESRI.ArcGIS.Mapping.OfficeIntegration.PowerPointInfo"/>
  </ds:schemaRefs>
</ds:datastoreItem>
</file>

<file path=customXml/itemProps7.xml><?xml version="1.0" encoding="utf-8"?>
<ds:datastoreItem xmlns:ds="http://schemas.openxmlformats.org/officeDocument/2006/customXml" ds:itemID="{21145378-1CB6-468B-A52F-C7B70C0D9746}">
  <ds:schemaRefs>
    <ds:schemaRef ds:uri="ESRI.ArcGIS.Mapping.OfficeIntegration.PowerPointInfo"/>
  </ds:schemaRefs>
</ds:datastoreItem>
</file>

<file path=customXml/itemProps8.xml><?xml version="1.0" encoding="utf-8"?>
<ds:datastoreItem xmlns:ds="http://schemas.openxmlformats.org/officeDocument/2006/customXml" ds:itemID="{3BDDB063-64F9-436E-8E08-D6099D632DFA}">
  <ds:schemaRefs>
    <ds:schemaRef ds:uri="ESRI.ArcGIS.Mapping.OfficeIntegration.PowerPointInfo"/>
  </ds:schemaRefs>
</ds:datastoreItem>
</file>

<file path=customXml/itemProps9.xml><?xml version="1.0" encoding="utf-8"?>
<ds:datastoreItem xmlns:ds="http://schemas.openxmlformats.org/officeDocument/2006/customXml" ds:itemID="{61A6E0D0-DF25-41E1-849F-4E7E9FBDD1A9}">
  <ds:schemaRefs>
    <ds:schemaRef ds:uri="http://schemas.microsoft.com/office/2006/metadata/properties"/>
    <ds:schemaRef ds:uri="http://schemas.microsoft.com/office/infopath/2007/PartnerControls"/>
    <ds:schemaRef ds:uri="http://schemas.microsoft.com/sharepoint/v3/fields"/>
    <ds:schemaRef ds:uri="http://schemas.microsoft.com/sharepoint/v3"/>
    <ds:schemaRef ds:uri="4ffa91fb-a0ff-4ac5-b2db-65c790d184a4"/>
    <ds:schemaRef ds:uri="http://schemas.microsoft.com/sharepoint.v3"/>
    <ds:schemaRef ds:uri="8fd0c4d8-4bc5-42e2-a5dc-2e0db4e312b2"/>
  </ds:schemaRefs>
</ds:datastoreItem>
</file>

<file path=docProps/app.xml><?xml version="1.0" encoding="utf-8"?>
<Properties xmlns="http://schemas.openxmlformats.org/officeDocument/2006/extended-properties" xmlns:vt="http://schemas.openxmlformats.org/officeDocument/2006/docPropsVTypes">
  <Template/>
  <TotalTime>71143</TotalTime>
  <Words>3563</Words>
  <Application>Microsoft Office PowerPoint</Application>
  <PresentationFormat>On-screen Show (4:3)</PresentationFormat>
  <Paragraphs>518</Paragraphs>
  <Slides>35</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微软雅黑</vt:lpstr>
      <vt:lpstr>黑体</vt:lpstr>
      <vt:lpstr>Arial</vt:lpstr>
      <vt:lpstr>Calibri</vt:lpstr>
      <vt:lpstr>Wingdings</vt:lpstr>
      <vt:lpstr>2_EMPA课题组模板</vt:lpstr>
      <vt:lpstr>3_EMPA课题组模板</vt:lpstr>
      <vt:lpstr>“NEXUS” Multi-Pollutant Analysis Tool  Development: Status and Progress</vt:lpstr>
      <vt:lpstr>Overview</vt:lpstr>
      <vt:lpstr>Multi-Pollutant (MP) Background</vt:lpstr>
      <vt:lpstr>NEXUS Tool Development</vt:lpstr>
      <vt:lpstr>Expected Use of NEXUS Tool</vt:lpstr>
      <vt:lpstr>NEXUS Tool: Engagement Across OAQPS</vt:lpstr>
      <vt:lpstr>Planned Use of NEXUS: AQAD</vt:lpstr>
      <vt:lpstr>Planned Use of NEXUS: HEID</vt:lpstr>
      <vt:lpstr>Potential Use of NEXUS: AQPD</vt:lpstr>
      <vt:lpstr>Potential Use of NEXUS: OID</vt:lpstr>
      <vt:lpstr>Potential Use of NEXUS: SPPD</vt:lpstr>
      <vt:lpstr>NEXUS Tool: Three Key Modules</vt:lpstr>
      <vt:lpstr>NEXUS Tool: Examples</vt:lpstr>
      <vt:lpstr>NEXUS Tool: Example 1 - ID High MP Risk Areas, Contributing Sector(s) &amp; EJ Areas</vt:lpstr>
      <vt:lpstr>NEXUS Tool: R5 Rankings from Data Query Module</vt:lpstr>
      <vt:lpstr>NEXUS Tool: Detroit CBSA</vt:lpstr>
      <vt:lpstr>NEXUS Tool: Emissions Sources in Detroit CBSA</vt:lpstr>
      <vt:lpstr>NEXUS Tool: Emissions Sources in Wayne County</vt:lpstr>
      <vt:lpstr>NEXUS Tool: Steel Mills in Wayne County</vt:lpstr>
      <vt:lpstr>NEXUS Tool: EJ Indices in Wayne County</vt:lpstr>
      <vt:lpstr>NEXUS Tool: Example 2 – MP Risk in NAAs</vt:lpstr>
      <vt:lpstr>NEXUS Tool: Identifying MP Co-Controls</vt:lpstr>
      <vt:lpstr>NEXUS Tool: Example 3 – Reviewing an Industrial Source</vt:lpstr>
      <vt:lpstr>NEXUS Tool: Reviewing an Industrial Source near EJ Areas</vt:lpstr>
      <vt:lpstr>NEXUS Tool: Potential EJ Capability Additions</vt:lpstr>
      <vt:lpstr>NEXUS Tool: Next Steps (1) </vt:lpstr>
      <vt:lpstr>NEXUS Tool: Next Steps (2) </vt:lpstr>
      <vt:lpstr>NEXUS Tool: Discussion</vt:lpstr>
      <vt:lpstr>PowerPoint Presentation</vt:lpstr>
      <vt:lpstr>NEXUS Tool Demo: 2014 NEXUS Case</vt:lpstr>
      <vt:lpstr>RoadMap for NEXUS Tool Demo (1)</vt:lpstr>
      <vt:lpstr>RoadMap for NEXUS Tool Demo (2)</vt:lpstr>
      <vt:lpstr>PowerPoint Presentation</vt:lpstr>
      <vt:lpstr>NEXUS Tool : Schedule &amp; Installation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xj</dc:creator>
  <cp:lastModifiedBy>Scavo, Kimber</cp:lastModifiedBy>
  <cp:revision>1359</cp:revision>
  <cp:lastPrinted>2020-02-19T17:26:50Z</cp:lastPrinted>
  <dcterms:created xsi:type="dcterms:W3CDTF">2016-05-30T08:23:37Z</dcterms:created>
  <dcterms:modified xsi:type="dcterms:W3CDTF">2021-01-29T20:46:32Z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0x010100D0B2E1921BA7A24EA0824A1B96A28062</vt:lpwstr>
  </property>
</Properties>
</file>