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73"/>
  </p:notesMasterIdLst>
  <p:handoutMasterIdLst>
    <p:handoutMasterId r:id="rId74"/>
  </p:handoutMasterIdLst>
  <p:sldIdLst>
    <p:sldId id="1398" r:id="rId32"/>
    <p:sldId id="1429" r:id="rId33"/>
    <p:sldId id="1501" r:id="rId34"/>
    <p:sldId id="1431" r:id="rId35"/>
    <p:sldId id="1432" r:id="rId36"/>
    <p:sldId id="1498" r:id="rId37"/>
    <p:sldId id="1504" r:id="rId38"/>
    <p:sldId id="1468" r:id="rId39"/>
    <p:sldId id="1484" r:id="rId40"/>
    <p:sldId id="1483" r:id="rId41"/>
    <p:sldId id="1503" r:id="rId42"/>
    <p:sldId id="1488" r:id="rId43"/>
    <p:sldId id="1434" r:id="rId44"/>
    <p:sldId id="1485" r:id="rId45"/>
    <p:sldId id="1486" r:id="rId46"/>
    <p:sldId id="1437" r:id="rId47"/>
    <p:sldId id="1438" r:id="rId48"/>
    <p:sldId id="1469" r:id="rId49"/>
    <p:sldId id="1470" r:id="rId50"/>
    <p:sldId id="1471" r:id="rId51"/>
    <p:sldId id="1426" r:id="rId52"/>
    <p:sldId id="1489" r:id="rId53"/>
    <p:sldId id="1495" r:id="rId54"/>
    <p:sldId id="1440" r:id="rId55"/>
    <p:sldId id="1505" r:id="rId56"/>
    <p:sldId id="1506" r:id="rId57"/>
    <p:sldId id="1496" r:id="rId58"/>
    <p:sldId id="1477" r:id="rId59"/>
    <p:sldId id="1478" r:id="rId60"/>
    <p:sldId id="1487" r:id="rId61"/>
    <p:sldId id="1499" r:id="rId62"/>
    <p:sldId id="1481" r:id="rId63"/>
    <p:sldId id="1500" r:id="rId64"/>
    <p:sldId id="1497" r:id="rId65"/>
    <p:sldId id="1480" r:id="rId66"/>
    <p:sldId id="1479" r:id="rId67"/>
    <p:sldId id="1507" r:id="rId68"/>
    <p:sldId id="1492" r:id="rId69"/>
    <p:sldId id="1491" r:id="rId70"/>
    <p:sldId id="1482" r:id="rId71"/>
    <p:sldId id="1174" r:id="rId72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7104" autoAdjust="0"/>
  </p:normalViewPr>
  <p:slideViewPr>
    <p:cSldViewPr snapToGrid="0">
      <p:cViewPr varScale="1">
        <p:scale>
          <a:sx n="95" d="100"/>
          <a:sy n="95" d="100"/>
        </p:scale>
        <p:origin x="112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97701488-AB56-4901-BBC5-52D89DD7750C}"/>
    <pc:docChg chg="modSld">
      <pc:chgData name="Jang, Carey" userId="5dcdf613-9329-442e-aaa9-13ddf77a7abf" providerId="ADAL" clId="{97701488-AB56-4901-BBC5-52D89DD7750C}" dt="2022-06-01T19:49:58.203" v="13" actId="20577"/>
      <pc:docMkLst>
        <pc:docMk/>
      </pc:docMkLst>
      <pc:sldChg chg="modSp mod">
        <pc:chgData name="Jang, Carey" userId="5dcdf613-9329-442e-aaa9-13ddf77a7abf" providerId="ADAL" clId="{97701488-AB56-4901-BBC5-52D89DD7750C}" dt="2022-06-01T19:49:58.203" v="13" actId="20577"/>
        <pc:sldMkLst>
          <pc:docMk/>
          <pc:sldMk cId="4161797247" sldId="1398"/>
        </pc:sldMkLst>
        <pc:spChg chg="mod">
          <ac:chgData name="Jang, Carey" userId="5dcdf613-9329-442e-aaa9-13ddf77a7abf" providerId="ADAL" clId="{97701488-AB56-4901-BBC5-52D89DD7750C}" dt="2022-06-01T19:49:58.203" v="13" actId="20577"/>
          <ac:spMkLst>
            <pc:docMk/>
            <pc:sldMk cId="4161797247" sldId="1398"/>
            <ac:spMk id="3" creationId="{749EE6A6-2CCE-4EE8-BE73-C77BFC988276}"/>
          </ac:spMkLst>
        </pc:spChg>
        <pc:spChg chg="mod">
          <ac:chgData name="Jang, Carey" userId="5dcdf613-9329-442e-aaa9-13ddf77a7abf" providerId="ADAL" clId="{97701488-AB56-4901-BBC5-52D89DD7750C}" dt="2022-06-01T19:36:26.514" v="1" actId="20577"/>
          <ac:spMkLst>
            <pc:docMk/>
            <pc:sldMk cId="4161797247" sldId="1398"/>
            <ac:spMk id="6" creationId="{6BB04977-8A2D-433A-BFBB-9A84B4907651}"/>
          </ac:spMkLst>
        </pc:spChg>
      </pc:sldChg>
    </pc:docChg>
  </pc:docChgLst>
  <pc:docChgLst>
    <pc:chgData name="Jang, Carey" userId="5dcdf613-9329-442e-aaa9-13ddf77a7abf" providerId="ADAL" clId="{4D709D31-BF06-427F-930A-7E654AB98A0C}"/>
    <pc:docChg chg="modSld">
      <pc:chgData name="Jang, Carey" userId="5dcdf613-9329-442e-aaa9-13ddf77a7abf" providerId="ADAL" clId="{4D709D31-BF06-427F-930A-7E654AB98A0C}" dt="2022-05-02T17:04:05.467" v="3" actId="20577"/>
      <pc:docMkLst>
        <pc:docMk/>
      </pc:docMkLst>
      <pc:sldChg chg="modSp mod">
        <pc:chgData name="Jang, Carey" userId="5dcdf613-9329-442e-aaa9-13ddf77a7abf" providerId="ADAL" clId="{4D709D31-BF06-427F-930A-7E654AB98A0C}" dt="2022-05-02T17:04:05.467" v="3" actId="20577"/>
        <pc:sldMkLst>
          <pc:docMk/>
          <pc:sldMk cId="2537658120" sldId="1174"/>
        </pc:sldMkLst>
        <pc:spChg chg="mod">
          <ac:chgData name="Jang, Carey" userId="5dcdf613-9329-442e-aaa9-13ddf77a7abf" providerId="ADAL" clId="{4D709D31-BF06-427F-930A-7E654AB98A0C}" dt="2022-05-02T17:04:05.467" v="3" actId="20577"/>
          <ac:spMkLst>
            <pc:docMk/>
            <pc:sldMk cId="2537658120" sldId="1174"/>
            <ac:spMk id="3" creationId="{A9A7BA4B-8F7A-4533-89DE-39B7D42A3784}"/>
          </ac:spMkLst>
        </pc:spChg>
      </pc:sldChg>
      <pc:sldChg chg="modSp mod">
        <pc:chgData name="Jang, Carey" userId="5dcdf613-9329-442e-aaa9-13ddf77a7abf" providerId="ADAL" clId="{4D709D31-BF06-427F-930A-7E654AB98A0C}" dt="2022-05-02T17:03:54.360" v="1" actId="20577"/>
        <pc:sldMkLst>
          <pc:docMk/>
          <pc:sldMk cId="4161797247" sldId="1398"/>
        </pc:sldMkLst>
        <pc:spChg chg="mod">
          <ac:chgData name="Jang, Carey" userId="5dcdf613-9329-442e-aaa9-13ddf77a7abf" providerId="ADAL" clId="{4D709D31-BF06-427F-930A-7E654AB98A0C}" dt="2022-05-02T17:03:54.360" v="1" actId="20577"/>
          <ac:spMkLst>
            <pc:docMk/>
            <pc:sldMk cId="4161797247" sldId="1398"/>
            <ac:spMk id="6" creationId="{6BB04977-8A2D-433A-BFBB-9A84B4907651}"/>
          </ac:spMkLst>
        </pc:spChg>
      </pc:sldChg>
    </pc:docChg>
  </pc:docChgLst>
  <pc:docChgLst>
    <pc:chgData name="Jang, Carey" userId="5dcdf613-9329-442e-aaa9-13ddf77a7abf" providerId="ADAL" clId="{558C1307-F6F9-4116-A112-59D36F1F4C00}"/>
    <pc:docChg chg="undo custSel modSld">
      <pc:chgData name="Jang, Carey" userId="5dcdf613-9329-442e-aaa9-13ddf77a7abf" providerId="ADAL" clId="{558C1307-F6F9-4116-A112-59D36F1F4C00}" dt="2022-05-06T21:30:41.996" v="74" actId="14100"/>
      <pc:docMkLst>
        <pc:docMk/>
      </pc:docMkLst>
      <pc:sldChg chg="modSp mod">
        <pc:chgData name="Jang, Carey" userId="5dcdf613-9329-442e-aaa9-13ddf77a7abf" providerId="ADAL" clId="{558C1307-F6F9-4116-A112-59D36F1F4C00}" dt="2022-05-06T21:21:43.998" v="3" actId="20577"/>
        <pc:sldMkLst>
          <pc:docMk/>
          <pc:sldMk cId="4161797247" sldId="1398"/>
        </pc:sldMkLst>
        <pc:spChg chg="mod">
          <ac:chgData name="Jang, Carey" userId="5dcdf613-9329-442e-aaa9-13ddf77a7abf" providerId="ADAL" clId="{558C1307-F6F9-4116-A112-59D36F1F4C00}" dt="2022-05-06T21:21:43.998" v="3" actId="20577"/>
          <ac:spMkLst>
            <pc:docMk/>
            <pc:sldMk cId="4161797247" sldId="1398"/>
            <ac:spMk id="3" creationId="{749EE6A6-2CCE-4EE8-BE73-C77BFC988276}"/>
          </ac:spMkLst>
        </pc:spChg>
      </pc:sldChg>
      <pc:sldChg chg="addSp delSp modSp mod delAnim modAnim">
        <pc:chgData name="Jang, Carey" userId="5dcdf613-9329-442e-aaa9-13ddf77a7abf" providerId="ADAL" clId="{558C1307-F6F9-4116-A112-59D36F1F4C00}" dt="2022-05-06T21:30:41.996" v="74" actId="14100"/>
        <pc:sldMkLst>
          <pc:docMk/>
          <pc:sldMk cId="4113142041" sldId="1488"/>
        </pc:sldMkLst>
        <pc:spChg chg="mod ord">
          <ac:chgData name="Jang, Carey" userId="5dcdf613-9329-442e-aaa9-13ddf77a7abf" providerId="ADAL" clId="{558C1307-F6F9-4116-A112-59D36F1F4C00}" dt="2022-05-06T21:30:41.996" v="74" actId="14100"/>
          <ac:spMkLst>
            <pc:docMk/>
            <pc:sldMk cId="4113142041" sldId="1488"/>
            <ac:spMk id="10" creationId="{9480D8CA-A0A5-45A7-923C-EB599FCF6453}"/>
          </ac:spMkLst>
        </pc:spChg>
        <pc:spChg chg="del ord">
          <ac:chgData name="Jang, Carey" userId="5dcdf613-9329-442e-aaa9-13ddf77a7abf" providerId="ADAL" clId="{558C1307-F6F9-4116-A112-59D36F1F4C00}" dt="2022-05-06T21:22:41.164" v="8" actId="478"/>
          <ac:spMkLst>
            <pc:docMk/>
            <pc:sldMk cId="4113142041" sldId="1488"/>
            <ac:spMk id="13" creationId="{518E4C36-141D-47A7-A49A-26F3AD5FBDD9}"/>
          </ac:spMkLst>
        </pc:spChg>
        <pc:spChg chg="mod">
          <ac:chgData name="Jang, Carey" userId="5dcdf613-9329-442e-aaa9-13ddf77a7abf" providerId="ADAL" clId="{558C1307-F6F9-4116-A112-59D36F1F4C00}" dt="2022-05-06T21:28:55.843" v="52" actId="14100"/>
          <ac:spMkLst>
            <pc:docMk/>
            <pc:sldMk cId="4113142041" sldId="1488"/>
            <ac:spMk id="16" creationId="{4DFA1176-873F-430F-8856-91BC2EF85F68}"/>
          </ac:spMkLst>
        </pc:spChg>
        <pc:picChg chg="add mod">
          <ac:chgData name="Jang, Carey" userId="5dcdf613-9329-442e-aaa9-13ddf77a7abf" providerId="ADAL" clId="{558C1307-F6F9-4116-A112-59D36F1F4C00}" dt="2022-05-06T21:27:49.296" v="28" actId="14100"/>
          <ac:picMkLst>
            <pc:docMk/>
            <pc:sldMk cId="4113142041" sldId="1488"/>
            <ac:picMk id="3" creationId="{1BA1B278-5D64-445D-8242-E17FDCB06E6A}"/>
          </ac:picMkLst>
        </pc:picChg>
        <pc:picChg chg="del mod">
          <ac:chgData name="Jang, Carey" userId="5dcdf613-9329-442e-aaa9-13ddf77a7abf" providerId="ADAL" clId="{558C1307-F6F9-4116-A112-59D36F1F4C00}" dt="2022-05-06T21:26:59.124" v="19" actId="478"/>
          <ac:picMkLst>
            <pc:docMk/>
            <pc:sldMk cId="4113142041" sldId="1488"/>
            <ac:picMk id="4" creationId="{9E5FE00A-1C76-449E-944F-422620783738}"/>
          </ac:picMkLst>
        </pc:picChg>
        <pc:picChg chg="add mod ord modCrop">
          <ac:chgData name="Jang, Carey" userId="5dcdf613-9329-442e-aaa9-13ddf77a7abf" providerId="ADAL" clId="{558C1307-F6F9-4116-A112-59D36F1F4C00}" dt="2022-05-06T21:27:39.015" v="27" actId="1582"/>
          <ac:picMkLst>
            <pc:docMk/>
            <pc:sldMk cId="4113142041" sldId="1488"/>
            <ac:picMk id="6" creationId="{9CDD73BD-E8C9-47F5-BD67-95BF186A8488}"/>
          </ac:picMkLst>
        </pc:picChg>
        <pc:picChg chg="del">
          <ac:chgData name="Jang, Carey" userId="5dcdf613-9329-442e-aaa9-13ddf77a7abf" providerId="ADAL" clId="{558C1307-F6F9-4116-A112-59D36F1F4C00}" dt="2022-05-06T21:22:20.337" v="4" actId="478"/>
          <ac:picMkLst>
            <pc:docMk/>
            <pc:sldMk cId="4113142041" sldId="1488"/>
            <ac:picMk id="9" creationId="{1BBE550D-3B53-41EE-BF9E-7ABDAE822249}"/>
          </ac:picMkLst>
        </pc:picChg>
      </pc:sldChg>
    </pc:docChg>
  </pc:docChgLst>
  <pc:docChgLst>
    <pc:chgData name="Jang, Carey" userId="5dcdf613-9329-442e-aaa9-13ddf77a7abf" providerId="ADAL" clId="{6AE9FE8A-39BC-42A9-B76A-831902AB318B}"/>
    <pc:docChg chg="undo custSel modSld">
      <pc:chgData name="Jang, Carey" userId="5dcdf613-9329-442e-aaa9-13ddf77a7abf" providerId="ADAL" clId="{6AE9FE8A-39BC-42A9-B76A-831902AB318B}" dt="2023-03-02T20:28:49.601" v="347" actId="20577"/>
      <pc:docMkLst>
        <pc:docMk/>
      </pc:docMkLst>
      <pc:sldChg chg="addSp delSp modSp mod">
        <pc:chgData name="Jang, Carey" userId="5dcdf613-9329-442e-aaa9-13ddf77a7abf" providerId="ADAL" clId="{6AE9FE8A-39BC-42A9-B76A-831902AB318B}" dt="2023-03-02T16:49:16.649" v="202" actId="20577"/>
        <pc:sldMkLst>
          <pc:docMk/>
          <pc:sldMk cId="4161797247" sldId="1398"/>
        </pc:sldMkLst>
        <pc:spChg chg="mod">
          <ac:chgData name="Jang, Carey" userId="5dcdf613-9329-442e-aaa9-13ddf77a7abf" providerId="ADAL" clId="{6AE9FE8A-39BC-42A9-B76A-831902AB318B}" dt="2023-03-02T16:49:16.649" v="202" actId="20577"/>
          <ac:spMkLst>
            <pc:docMk/>
            <pc:sldMk cId="4161797247" sldId="1398"/>
            <ac:spMk id="3" creationId="{749EE6A6-2CCE-4EE8-BE73-C77BFC988276}"/>
          </ac:spMkLst>
        </pc:spChg>
        <pc:spChg chg="add del">
          <ac:chgData name="Jang, Carey" userId="5dcdf613-9329-442e-aaa9-13ddf77a7abf" providerId="ADAL" clId="{6AE9FE8A-39BC-42A9-B76A-831902AB318B}" dt="2023-03-02T16:41:38.507" v="2"/>
          <ac:spMkLst>
            <pc:docMk/>
            <pc:sldMk cId="4161797247" sldId="1398"/>
            <ac:spMk id="4" creationId="{C3FB5812-22A9-3556-1995-F51B343D509A}"/>
          </ac:spMkLst>
        </pc:spChg>
        <pc:spChg chg="add del">
          <ac:chgData name="Jang, Carey" userId="5dcdf613-9329-442e-aaa9-13ddf77a7abf" providerId="ADAL" clId="{6AE9FE8A-39BC-42A9-B76A-831902AB318B}" dt="2023-03-02T16:41:38.507" v="2"/>
          <ac:spMkLst>
            <pc:docMk/>
            <pc:sldMk cId="4161797247" sldId="1398"/>
            <ac:spMk id="5" creationId="{9B639B7A-4B2E-0F62-BF6A-CEA3FE720252}"/>
          </ac:spMkLst>
        </pc:spChg>
        <pc:spChg chg="mod">
          <ac:chgData name="Jang, Carey" userId="5dcdf613-9329-442e-aaa9-13ddf77a7abf" providerId="ADAL" clId="{6AE9FE8A-39BC-42A9-B76A-831902AB318B}" dt="2023-03-02T16:46:51.778" v="178" actId="20577"/>
          <ac:spMkLst>
            <pc:docMk/>
            <pc:sldMk cId="4161797247" sldId="1398"/>
            <ac:spMk id="6" creationId="{6BB04977-8A2D-433A-BFBB-9A84B4907651}"/>
          </ac:spMkLst>
        </pc:spChg>
        <pc:spChg chg="add">
          <ac:chgData name="Jang, Carey" userId="5dcdf613-9329-442e-aaa9-13ddf77a7abf" providerId="ADAL" clId="{6AE9FE8A-39BC-42A9-B76A-831902AB318B}" dt="2023-03-02T16:42:06.210" v="3"/>
          <ac:spMkLst>
            <pc:docMk/>
            <pc:sldMk cId="4161797247" sldId="1398"/>
            <ac:spMk id="7" creationId="{798AECDF-A6EB-A60E-E952-4958E8A470F2}"/>
          </ac:spMkLst>
        </pc:spChg>
        <pc:spChg chg="add mod">
          <ac:chgData name="Jang, Carey" userId="5dcdf613-9329-442e-aaa9-13ddf77a7abf" providerId="ADAL" clId="{6AE9FE8A-39BC-42A9-B76A-831902AB318B}" dt="2023-03-02T16:45:31.020" v="115" actId="1076"/>
          <ac:spMkLst>
            <pc:docMk/>
            <pc:sldMk cId="4161797247" sldId="1398"/>
            <ac:spMk id="8" creationId="{3FCE7774-266D-A104-1423-F68C97E43569}"/>
          </ac:spMkLst>
        </pc:spChg>
        <pc:picChg chg="add del">
          <ac:chgData name="Jang, Carey" userId="5dcdf613-9329-442e-aaa9-13ddf77a7abf" providerId="ADAL" clId="{6AE9FE8A-39BC-42A9-B76A-831902AB318B}" dt="2023-03-02T16:41:38.507" v="2"/>
          <ac:picMkLst>
            <pc:docMk/>
            <pc:sldMk cId="4161797247" sldId="1398"/>
            <ac:picMk id="1025" creationId="{B806FC3D-83BF-2025-5439-DACAB98F8A3B}"/>
          </ac:picMkLst>
        </pc:picChg>
        <pc:picChg chg="add">
          <ac:chgData name="Jang, Carey" userId="5dcdf613-9329-442e-aaa9-13ddf77a7abf" providerId="ADAL" clId="{6AE9FE8A-39BC-42A9-B76A-831902AB318B}" dt="2023-03-02T16:42:06.210" v="3"/>
          <ac:picMkLst>
            <pc:docMk/>
            <pc:sldMk cId="4161797247" sldId="1398"/>
            <ac:picMk id="1028" creationId="{04237140-F211-46C2-0B0C-2D52CBC94410}"/>
          </ac:picMkLst>
        </pc:picChg>
      </pc:sldChg>
      <pc:sldChg chg="modSp mod">
        <pc:chgData name="Jang, Carey" userId="5dcdf613-9329-442e-aaa9-13ddf77a7abf" providerId="ADAL" clId="{6AE9FE8A-39BC-42A9-B76A-831902AB318B}" dt="2023-03-02T20:23:14.436" v="345" actId="20577"/>
        <pc:sldMkLst>
          <pc:docMk/>
          <pc:sldMk cId="2661516614" sldId="1429"/>
        </pc:sldMkLst>
        <pc:spChg chg="mod">
          <ac:chgData name="Jang, Carey" userId="5dcdf613-9329-442e-aaa9-13ddf77a7abf" providerId="ADAL" clId="{6AE9FE8A-39BC-42A9-B76A-831902AB318B}" dt="2023-03-02T20:23:14.436" v="345" actId="20577"/>
          <ac:spMkLst>
            <pc:docMk/>
            <pc:sldMk cId="2661516614" sldId="1429"/>
            <ac:spMk id="4" creationId="{9FB4332A-C6A5-0B8A-1FE1-B267253BB134}"/>
          </ac:spMkLst>
        </pc:spChg>
      </pc:sldChg>
      <pc:sldChg chg="modSp">
        <pc:chgData name="Jang, Carey" userId="5dcdf613-9329-442e-aaa9-13ddf77a7abf" providerId="ADAL" clId="{6AE9FE8A-39BC-42A9-B76A-831902AB318B}" dt="2023-03-02T20:28:49.601" v="347" actId="20577"/>
        <pc:sldMkLst>
          <pc:docMk/>
          <pc:sldMk cId="3464572370" sldId="1480"/>
        </pc:sldMkLst>
        <pc:spChg chg="mod">
          <ac:chgData name="Jang, Carey" userId="5dcdf613-9329-442e-aaa9-13ddf77a7abf" providerId="ADAL" clId="{6AE9FE8A-39BC-42A9-B76A-831902AB318B}" dt="2023-03-02T20:28:49.601" v="347" actId="20577"/>
          <ac:spMkLst>
            <pc:docMk/>
            <pc:sldMk cId="3464572370" sldId="1480"/>
            <ac:spMk id="15" creationId="{84007FD4-055B-42D0-BB8C-166BE3C698D2}"/>
          </ac:spMkLst>
        </pc:spChg>
      </pc:sldChg>
      <pc:sldChg chg="modSp">
        <pc:chgData name="Jang, Carey" userId="5dcdf613-9329-442e-aaa9-13ddf77a7abf" providerId="ADAL" clId="{6AE9FE8A-39BC-42A9-B76A-831902AB318B}" dt="2023-03-02T16:51:57.462" v="236" actId="313"/>
        <pc:sldMkLst>
          <pc:docMk/>
          <pc:sldMk cId="3648537379" sldId="1501"/>
        </pc:sldMkLst>
        <pc:spChg chg="mod">
          <ac:chgData name="Jang, Carey" userId="5dcdf613-9329-442e-aaa9-13ddf77a7abf" providerId="ADAL" clId="{6AE9FE8A-39BC-42A9-B76A-831902AB318B}" dt="2023-03-02T16:51:57.462" v="236" actId="313"/>
          <ac:spMkLst>
            <pc:docMk/>
            <pc:sldMk cId="3648537379" sldId="1501"/>
            <ac:spMk id="16" creationId="{B9A1DFF6-6FD1-41AB-B448-9A977F38BD7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4CA87E6A-6D6B-EE9D-981B-F00C50695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86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15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1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9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1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16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93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4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81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02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263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9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6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78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701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2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3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cc02.safelinks.protection.outlook.com/?url=https%3A%2F%2Fusepa-my.sharepoint.com%2F%3Af%3A%2Fr%2Fpersonal%2Fjang_carey_epa_gov%2FDocuments%2FShared%2520with%2520EPA%2520Employees%2520Only%2FNEXUS%25203.6%3Fcsf%3D1%26web%3D1%26e%3DP6FeHm&amp;data=05%7C01%7CJang.Carey%40epa.gov%7Cf18756ae3bf346246b9708db19a6595e%7C88b378b367484867acf976aacbeca6a7%7C0%7C0%7C638131974486594778%7CUnknown%7CTWFpbGZsb3d8eyJWIjoiMC4wLjAwMDAiLCJQIjoiV2luMzIiLCJBTiI6Ik1haWwiLCJXVCI6Mn0%3D%7C3000%7C%7C%7C&amp;sdata=oF2R%2BZRK%2FlMK3aSDPWxKcxjBbDpwq0eVzuyQsM2n2As%3D&amp;reserved=0" TargetMode="External"/><Relationship Id="rId4" Type="http://schemas.openxmlformats.org/officeDocument/2006/relationships/image" Target="cid:image001.png@01D94B65.4CD7EE2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2117190"/>
            <a:ext cx="11468099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3.</a:t>
            </a:r>
            <a:r>
              <a:rPr lang="en-US" altLang="zh-CN" sz="4800" i="1" dirty="0"/>
              <a:t>6</a:t>
            </a:r>
            <a:r>
              <a:rPr lang="en-US" sz="4800" i="1" dirty="0"/>
              <a:t>”Beta Release Version: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57176" y="3787036"/>
            <a:ext cx="1166812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3.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微软雅黑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微软雅黑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ＭＳ Ｐゴシック" pitchFamily="84" charset="-128"/>
              </a:rPr>
              <a:t>internal shared drive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ＭＳ Ｐゴシック" pitchFamily="84" charset="-128"/>
              </a:rPr>
              <a:t>	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“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ctrl-click” to follow right link to download: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installation privilege) to install “NEXUS tool” at EPA’s PCs; Please check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\result\*, etc.)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see if NEXUS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tool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&amp; input dataset have been installed successfully. I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 feasible, please u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n-install previous version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first to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ensure a successful installation.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EE6A6-2CCE-4EE8-BE73-C77BFC988276}"/>
              </a:ext>
            </a:extLst>
          </p:cNvPr>
          <p:cNvSpPr txBox="1"/>
          <p:nvPr/>
        </p:nvSpPr>
        <p:spPr>
          <a:xfrm>
            <a:off x="6467475" y="6429785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OAQPS NEXUS team, 3/02/202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8AECDF-A6EB-A60E-E952-4958E8A47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1" descr="​Folder icon">
            <a:extLst>
              <a:ext uri="{FF2B5EF4-FFF2-40B4-BE49-F238E27FC236}">
                <a16:creationId xmlns:a16="http://schemas.microsoft.com/office/drawing/2014/main" id="{04237140-F211-46C2-0B0C-2D52CBC9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FCE7774-266D-A104-1423-F68C97E43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948" y="4482696"/>
            <a:ext cx="1887055" cy="461665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NEXUS 3.6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45C845C-6B6F-8DE9-5F48-B45EB02C4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3" y="904409"/>
            <a:ext cx="10731589" cy="5818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4924806" y="840709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184265" y="5816016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066560" y="4997642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115550" y="65595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6CD82-87D2-4F1B-A9FE-5CE21B0C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5" y="2514714"/>
            <a:ext cx="2238095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232CDC2-01A9-3705-86CA-92779037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1898"/>
            <a:ext cx="9254837" cy="50130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836928" y="5408851"/>
            <a:ext cx="4278622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Click “Heat Index”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“EJ/Demographics”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the color of legend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115550" y="65595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D47DB32-35A6-0DFD-2A1A-9079EF1888DC}"/>
              </a:ext>
            </a:extLst>
          </p:cNvPr>
          <p:cNvSpPr/>
          <p:nvPr/>
        </p:nvSpPr>
        <p:spPr>
          <a:xfrm>
            <a:off x="4635022" y="5440796"/>
            <a:ext cx="157034" cy="15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8E82BF6-B74E-612B-492C-577FC37F19EF}"/>
              </a:ext>
            </a:extLst>
          </p:cNvPr>
          <p:cNvSpPr/>
          <p:nvPr/>
        </p:nvSpPr>
        <p:spPr>
          <a:xfrm>
            <a:off x="4629783" y="5629997"/>
            <a:ext cx="157034" cy="15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752B46-8507-55BB-621D-D41055122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120" y="1918368"/>
            <a:ext cx="2095238" cy="3114286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16B65AE5-8191-20FE-1315-553BB6127E54}"/>
              </a:ext>
            </a:extLst>
          </p:cNvPr>
          <p:cNvCxnSpPr>
            <a:cxnSpLocks/>
            <a:stCxn id="14" idx="0"/>
          </p:cNvCxnSpPr>
          <p:nvPr/>
        </p:nvCxnSpPr>
        <p:spPr bwMode="auto">
          <a:xfrm flipV="1">
            <a:off x="7976239" y="3666836"/>
            <a:ext cx="373434" cy="17420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12">
            <a:extLst>
              <a:ext uri="{FF2B5EF4-FFF2-40B4-BE49-F238E27FC236}">
                <a16:creationId xmlns:a16="http://schemas.microsoft.com/office/drawing/2014/main" id="{755E5CC6-B085-1C58-FAE8-91294D615A10}"/>
              </a:ext>
            </a:extLst>
          </p:cNvPr>
          <p:cNvSpPr/>
          <p:nvPr/>
        </p:nvSpPr>
        <p:spPr>
          <a:xfrm>
            <a:off x="8349673" y="2843790"/>
            <a:ext cx="157034" cy="15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271E655-9309-06DE-0581-5019B6687151}"/>
              </a:ext>
            </a:extLst>
          </p:cNvPr>
          <p:cNvSpPr/>
          <p:nvPr/>
        </p:nvSpPr>
        <p:spPr>
          <a:xfrm>
            <a:off x="3513982" y="3443288"/>
            <a:ext cx="4278622" cy="774502"/>
          </a:xfrm>
          <a:prstGeom prst="wedgeRoundRectCallout">
            <a:avLst>
              <a:gd name="adj1" fmla="val 61620"/>
              <a:gd name="adj2" fmla="val -1093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Choose the color for the legend, and then click the “OK” button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 animBg="1"/>
      <p:bldP spid="7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8AFD5EA-7572-7B54-0E2F-13E7D6F47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4" y="909101"/>
            <a:ext cx="10742209" cy="58084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127014" y="976412"/>
            <a:ext cx="3659586" cy="673211"/>
          </a:xfrm>
          <a:prstGeom prst="wedgeRoundRectCallout">
            <a:avLst>
              <a:gd name="adj1" fmla="val 92654"/>
              <a:gd name="adj2" fmla="val 7627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3228B4C-6A53-470D-A5CB-33E5502F302D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1B278-5D64-445D-8242-E17FDCB0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269" y="2371280"/>
            <a:ext cx="7915888" cy="42991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480D8CA-A0A5-45A7-923C-EB599FCF6453}"/>
              </a:ext>
            </a:extLst>
          </p:cNvPr>
          <p:cNvSpPr/>
          <p:nvPr/>
        </p:nvSpPr>
        <p:spPr>
          <a:xfrm>
            <a:off x="8453845" y="836579"/>
            <a:ext cx="3509555" cy="813044"/>
          </a:xfrm>
          <a:prstGeom prst="wedgeRoundRectCallout">
            <a:avLst>
              <a:gd name="adj1" fmla="val -121512"/>
              <a:gd name="adj2" fmla="val 1905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box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include EJ/demographic index as part of CBSA ranking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08C8F9-694A-9EF0-C456-EED1D6FD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0" y="738036"/>
            <a:ext cx="9026694" cy="56416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42C6FD-7229-4E05-B1BB-584F5BB4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2" y="2608867"/>
            <a:ext cx="3804711" cy="16459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B41E58-2186-4091-826A-16CCA50B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6" b="59411"/>
          <a:stretch/>
        </p:blipFill>
        <p:spPr>
          <a:xfrm>
            <a:off x="7913596" y="2250003"/>
            <a:ext cx="3763238" cy="1627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8AFB67-A812-4A52-86A8-80410F79A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223" r="826" b="61652"/>
          <a:stretch/>
        </p:blipFill>
        <p:spPr>
          <a:xfrm>
            <a:off x="5119574" y="4462074"/>
            <a:ext cx="4541620" cy="178794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4B6FF71-9250-42C3-A32A-ECBE4FE77D36}"/>
              </a:ext>
            </a:extLst>
          </p:cNvPr>
          <p:cNvSpPr/>
          <p:nvPr/>
        </p:nvSpPr>
        <p:spPr>
          <a:xfrm>
            <a:off x="2937506" y="2621149"/>
            <a:ext cx="3763238" cy="168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35D1D1-B305-477D-983E-8C5EBFA0443A}"/>
              </a:ext>
            </a:extLst>
          </p:cNvPr>
          <p:cNvSpPr/>
          <p:nvPr/>
        </p:nvSpPr>
        <p:spPr>
          <a:xfrm>
            <a:off x="7913596" y="2217493"/>
            <a:ext cx="3763238" cy="166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5A26D09-31A0-497C-8B1B-56A175973856}"/>
              </a:ext>
            </a:extLst>
          </p:cNvPr>
          <p:cNvSpPr/>
          <p:nvPr/>
        </p:nvSpPr>
        <p:spPr>
          <a:xfrm>
            <a:off x="5119574" y="4450803"/>
            <a:ext cx="4541620" cy="1799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265509-91A3-4E6C-9076-0DD00EE17BDB}"/>
              </a:ext>
            </a:extLst>
          </p:cNvPr>
          <p:cNvSpPr/>
          <p:nvPr/>
        </p:nvSpPr>
        <p:spPr>
          <a:xfrm>
            <a:off x="6834433" y="1677187"/>
            <a:ext cx="1451728" cy="2611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42FFD7C7-D7E5-4189-A351-F0E6BB176AB1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 bwMode="auto">
          <a:xfrm flipH="1">
            <a:off x="4819125" y="1938298"/>
            <a:ext cx="2741172" cy="6828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9EFA08D5-88C1-413C-BA28-5BF931CD4F2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 bwMode="auto">
          <a:xfrm>
            <a:off x="7560297" y="1938298"/>
            <a:ext cx="2234918" cy="279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0AB5D36E-3865-43AD-9E12-D564546DF9C6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 bwMode="auto">
          <a:xfrm flipH="1">
            <a:off x="7390384" y="1938298"/>
            <a:ext cx="169913" cy="2512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821370" y="1069840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DB47DE8-6594-41BF-88CD-059C012455FB}"/>
              </a:ext>
            </a:extLst>
          </p:cNvPr>
          <p:cNvSpPr txBox="1">
            <a:spLocks/>
          </p:cNvSpPr>
          <p:nvPr/>
        </p:nvSpPr>
        <p:spPr>
          <a:xfrm>
            <a:off x="10128832" y="65573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4A2A0B88-2504-A4CD-7A23-17B05E30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085" y="4035178"/>
            <a:ext cx="4950157" cy="30390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C44C5F-A6FB-7442-C1B0-754D7FE89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10" y="807744"/>
            <a:ext cx="4950156" cy="30938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C77CD0-56D3-F83F-D872-E54A0CCD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16" y="807744"/>
            <a:ext cx="4950156" cy="309384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56FB490-FF35-499C-BEDC-92D870DBB6F7}"/>
              </a:ext>
            </a:extLst>
          </p:cNvPr>
          <p:cNvSpPr txBox="1">
            <a:spLocks/>
          </p:cNvSpPr>
          <p:nvPr/>
        </p:nvSpPr>
        <p:spPr>
          <a:xfrm>
            <a:off x="10138357" y="65478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282505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458804" y="1303276"/>
            <a:ext cx="132104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7093527" y="4553528"/>
            <a:ext cx="1334443" cy="168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FC660A-CE49-1018-C0A3-B5DB5E8E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58" y="804401"/>
            <a:ext cx="11165135" cy="60535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324225" y="4317023"/>
            <a:ext cx="3357929" cy="7711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257425" y="3613638"/>
            <a:ext cx="1066800" cy="2949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90473" y="4202723"/>
            <a:ext cx="1863081" cy="4801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“right-click”) to display emission sources and launch new window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6198577" y="1954736"/>
            <a:ext cx="4647014" cy="1172482"/>
          </a:xfrm>
          <a:prstGeom prst="wedgeRoundRectCallout">
            <a:avLst>
              <a:gd name="adj1" fmla="val 31657"/>
              <a:gd name="adj2" fmla="val 1276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7B66207-EEF4-41A0-B55E-8763F7B1C48F}"/>
              </a:ext>
            </a:extLst>
          </p:cNvPr>
          <p:cNvSpPr txBox="1">
            <a:spLocks/>
          </p:cNvSpPr>
          <p:nvPr/>
        </p:nvSpPr>
        <p:spPr>
          <a:xfrm>
            <a:off x="10128832" y="655002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485DBB-1F8D-4F55-ACBE-1EC798C43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65" y="1069699"/>
            <a:ext cx="10099720" cy="5333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590118" y="3191607"/>
            <a:ext cx="1856467" cy="158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flipH="1">
            <a:off x="2655277" y="2962728"/>
            <a:ext cx="5134708" cy="10986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448706" y="1766006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3867261"/>
            <a:ext cx="1012405" cy="3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169460" y="3064649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F26E19A-08CB-4CC2-9BBA-E21C84B0AB72}"/>
              </a:ext>
            </a:extLst>
          </p:cNvPr>
          <p:cNvSpPr txBox="1">
            <a:spLocks/>
          </p:cNvSpPr>
          <p:nvPr/>
        </p:nvSpPr>
        <p:spPr>
          <a:xfrm>
            <a:off x="10106025" y="65242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8292413" y="4061369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EA998F1C-B52D-40CA-8713-26B18E29287B}"/>
              </a:ext>
            </a:extLst>
          </p:cNvPr>
          <p:cNvSpPr/>
          <p:nvPr/>
        </p:nvSpPr>
        <p:spPr>
          <a:xfrm flipH="1">
            <a:off x="8419762" y="5268659"/>
            <a:ext cx="2242132" cy="534735"/>
          </a:xfrm>
          <a:prstGeom prst="wedgeRoundRectCallout">
            <a:avLst>
              <a:gd name="adj1" fmla="val -35634"/>
              <a:gd name="adj2" fmla="val 1180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facilities emissions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FDC7FB-CF9E-C6B0-FE74-278117512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68" y="1065980"/>
            <a:ext cx="517588" cy="1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B71B73-661D-4905-BDCE-37F3B03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2369195"/>
            <a:ext cx="7840495" cy="4432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74142" y="4009398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0806764-A5A5-4A38-AB17-B26C1CA5FEBF}"/>
              </a:ext>
            </a:extLst>
          </p:cNvPr>
          <p:cNvSpPr txBox="1">
            <a:spLocks/>
          </p:cNvSpPr>
          <p:nvPr/>
        </p:nvSpPr>
        <p:spPr>
          <a:xfrm>
            <a:off x="10125443" y="655208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735399" y="5575175"/>
            <a:ext cx="1339586" cy="388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35400" y="4059147"/>
            <a:ext cx="1464684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389582" y="3877408"/>
            <a:ext cx="933910" cy="163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074985" y="5166360"/>
            <a:ext cx="4654999" cy="602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20A94DE8-C055-66BC-F351-4E1497B69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58" y="2393502"/>
            <a:ext cx="605099" cy="1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58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360CC1D-6397-737D-615D-EF1953A9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2" y="1080938"/>
            <a:ext cx="10729853" cy="58134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2230855" y="1170010"/>
            <a:ext cx="6954436" cy="1162074"/>
          </a:xfrm>
          <a:prstGeom prst="wedgeRoundRectCallout">
            <a:avLst>
              <a:gd name="adj1" fmla="val -32106"/>
              <a:gd name="adj2" fmla="val 821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(RWC)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115550" y="6559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556367" y="2698972"/>
            <a:ext cx="934978" cy="157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081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CF84F-A955-3C3B-F6E6-C5B227CB8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128" y="1074456"/>
            <a:ext cx="7903342" cy="49395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r="749"/>
          <a:stretch/>
        </p:blipFill>
        <p:spPr>
          <a:xfrm>
            <a:off x="4617720" y="2559748"/>
            <a:ext cx="6077121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112096" y="656462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143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E0C8AB-1D66-5224-60EF-FBC429C7D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73" y="817315"/>
            <a:ext cx="9261772" cy="57886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96109" y="1272186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043922" y="1224312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8408707" y="1996433"/>
            <a:ext cx="2581255" cy="875301"/>
          </a:xfrm>
          <a:prstGeom prst="wedgeRoundRectCallout">
            <a:avLst>
              <a:gd name="adj1" fmla="val 20845"/>
              <a:gd name="adj2" fmla="val -922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BB9800C-C62E-4B92-AE19-0E6D0C09E9BD}"/>
              </a:ext>
            </a:extLst>
          </p:cNvPr>
          <p:cNvSpPr txBox="1">
            <a:spLocks/>
          </p:cNvSpPr>
          <p:nvPr/>
        </p:nvSpPr>
        <p:spPr>
          <a:xfrm>
            <a:off x="10112800" y="65188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89118" y="2302775"/>
            <a:ext cx="4084320" cy="1248935"/>
          </a:xfrm>
          <a:prstGeom prst="wedgeRoundRectCallout">
            <a:avLst>
              <a:gd name="adj1" fmla="val -8162"/>
              <a:gd name="adj2" fmla="val -11321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module)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9FB4332A-C6A5-0B8A-1FE1-B267253BB134}"/>
              </a:ext>
            </a:extLst>
          </p:cNvPr>
          <p:cNvSpPr/>
          <p:nvPr/>
        </p:nvSpPr>
        <p:spPr>
          <a:xfrm>
            <a:off x="4589362" y="1818604"/>
            <a:ext cx="3248352" cy="3416587"/>
          </a:xfrm>
          <a:prstGeom prst="wedgeRoundRectCallout">
            <a:avLst>
              <a:gd name="adj1" fmla="val -41572"/>
              <a:gd name="adj2" fmla="val -615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.</a:t>
            </a:r>
          </a:p>
          <a:p>
            <a:pPr lvl="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T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he project year represents the risk (mortality/morbidity) and “PM2.5/O3 Nonattainment Areas” data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together with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the “DV Year” (3-year span) are from the specified year, e.g., 2019.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Note that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other data are provided with the latest year available (e.g., NEI emissions 2017)</a:t>
            </a: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56090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0754D-400C-439E-AAD3-BED78853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3" y="887842"/>
            <a:ext cx="10993309" cy="58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CEE-B058-4F68-955B-F60E7671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09" y="1836862"/>
            <a:ext cx="3670472" cy="1835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 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Data/Sites”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7826923" y="2770876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2308" y="4121686"/>
            <a:ext cx="2463346" cy="447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056160" y="3911247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041191" y="4844398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702993" y="3175670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91" y="1747844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2599229" y="816217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right-click)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9209830" y="3140208"/>
            <a:ext cx="1418497" cy="175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7555517" y="4345397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8131" y="3279306"/>
            <a:ext cx="325315" cy="126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3299118" y="1747844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45C82D1-EDFA-483F-A39C-B1D3DDEA7A73}"/>
              </a:ext>
            </a:extLst>
          </p:cNvPr>
          <p:cNvSpPr/>
          <p:nvPr/>
        </p:nvSpPr>
        <p:spPr bwMode="auto">
          <a:xfrm>
            <a:off x="5831323" y="2141439"/>
            <a:ext cx="1724194" cy="1767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D94FCE53-750A-4282-9E89-D6655370AD0A}"/>
              </a:ext>
            </a:extLst>
          </p:cNvPr>
          <p:cNvSpPr/>
          <p:nvPr/>
        </p:nvSpPr>
        <p:spPr>
          <a:xfrm>
            <a:off x="9656064" y="1738001"/>
            <a:ext cx="2417922" cy="859961"/>
          </a:xfrm>
          <a:prstGeom prst="wedgeRoundRectCallout">
            <a:avLst>
              <a:gd name="adj1" fmla="val -23099"/>
              <a:gd name="adj2" fmla="val 1084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only those monitor sites with data since selected year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29F96E2A-C87E-4DBC-A76D-5DE9E69DE794}"/>
              </a:ext>
            </a:extLst>
          </p:cNvPr>
          <p:cNvSpPr/>
          <p:nvPr/>
        </p:nvSpPr>
        <p:spPr>
          <a:xfrm flipH="1">
            <a:off x="8623493" y="5669362"/>
            <a:ext cx="3072809" cy="385049"/>
          </a:xfrm>
          <a:prstGeom prst="wedgeRoundRectCallout">
            <a:avLst>
              <a:gd name="adj1" fmla="val -15688"/>
              <a:gd name="adj2" fmla="val 1447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monitor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9A04F5-9A60-4DA3-A72E-F7F6AE883D0A}"/>
              </a:ext>
            </a:extLst>
          </p:cNvPr>
          <p:cNvSpPr/>
          <p:nvPr/>
        </p:nvSpPr>
        <p:spPr>
          <a:xfrm>
            <a:off x="7251744" y="1002371"/>
            <a:ext cx="2417922" cy="859961"/>
          </a:xfrm>
          <a:prstGeom prst="wedgeRoundRectCallout">
            <a:avLst>
              <a:gd name="adj1" fmla="val -38359"/>
              <a:gd name="adj2" fmla="val 196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List the monitor sites by ranking the data based on selected year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388EE-41AD-4EC1-9E64-635A118F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93" y="887842"/>
            <a:ext cx="541117" cy="125311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147A7D8-864F-4A37-B561-13EA88FCED77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903691-D2B6-8CD6-7526-DA28369C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35" y="882610"/>
            <a:ext cx="652984" cy="1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  <p:bldP spid="25" grpId="0" animBg="1"/>
      <p:bldP spid="29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 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B9E6D7-EF6A-4B59-9CB6-F61E9DD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57" y="1048511"/>
            <a:ext cx="8069465" cy="50577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C073FA-4900-4CFD-8DC1-46A1FB17E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57" y="2551593"/>
            <a:ext cx="5205045" cy="42117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24D2E7-B9E9-4A4F-82A8-DA0ADA59C97C}"/>
              </a:ext>
            </a:extLst>
          </p:cNvPr>
          <p:cNvSpPr/>
          <p:nvPr/>
        </p:nvSpPr>
        <p:spPr bwMode="auto">
          <a:xfrm>
            <a:off x="586157" y="2546224"/>
            <a:ext cx="5205045" cy="421046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596410E9-3281-45E2-B731-2509F9B31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5791202" y="4215384"/>
            <a:ext cx="2090926" cy="4393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2BB81F83-E870-421A-A654-2745EEB516AB}"/>
              </a:ext>
            </a:extLst>
          </p:cNvPr>
          <p:cNvSpPr/>
          <p:nvPr/>
        </p:nvSpPr>
        <p:spPr>
          <a:xfrm>
            <a:off x="8420100" y="2196747"/>
            <a:ext cx="3548611" cy="901737"/>
          </a:xfrm>
          <a:prstGeom prst="wedgeRoundRectCallout">
            <a:avLst>
              <a:gd name="adj1" fmla="val -39887"/>
              <a:gd name="adj2" fmla="val 1669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“Right-click” map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“Display Attribute Table ”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launch “Attribute Table”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1D9EEF-1CA2-90A4-1670-472B25179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857" y="1058136"/>
            <a:ext cx="668646" cy="161651"/>
          </a:xfrm>
          <a:prstGeom prst="rect">
            <a:avLst/>
          </a:prstGeom>
        </p:spPr>
      </p:pic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7DC4887C-BA68-4014-85CF-63D90E732F4F}"/>
              </a:ext>
            </a:extLst>
          </p:cNvPr>
          <p:cNvSpPr/>
          <p:nvPr/>
        </p:nvSpPr>
        <p:spPr>
          <a:xfrm>
            <a:off x="254468" y="1091359"/>
            <a:ext cx="4774478" cy="1105388"/>
          </a:xfrm>
          <a:prstGeom prst="wedgeRoundRectCallout">
            <a:avLst>
              <a:gd name="adj1" fmla="val 37510"/>
              <a:gd name="adj2" fmla="val 808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“Attribute Table” provides information of “counties” displayed. This table will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display “census tract” information under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F45727F-70F7-4EC8-9634-952F4BC245AF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16A8253-B771-4724-8BD4-D6E853AC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05" y="806828"/>
            <a:ext cx="8876190" cy="60571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443421-B84F-4BEC-A46C-7426192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 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(2)</a:t>
            </a:r>
            <a:endParaRPr lang="en-US" sz="36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25B8E81-5115-45BB-A380-164DE4FD2A30}"/>
              </a:ext>
            </a:extLst>
          </p:cNvPr>
          <p:cNvSpPr/>
          <p:nvPr/>
        </p:nvSpPr>
        <p:spPr>
          <a:xfrm>
            <a:off x="2226142" y="1391067"/>
            <a:ext cx="7489358" cy="475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AAB62989-E318-4D22-84CD-122614898F6C}"/>
              </a:ext>
            </a:extLst>
          </p:cNvPr>
          <p:cNvSpPr/>
          <p:nvPr/>
        </p:nvSpPr>
        <p:spPr>
          <a:xfrm>
            <a:off x="4823639" y="724012"/>
            <a:ext cx="2988219" cy="629645"/>
          </a:xfrm>
          <a:prstGeom prst="wedgeRoundRectCallout">
            <a:avLst>
              <a:gd name="adj1" fmla="val -64476"/>
              <a:gd name="adj2" fmla="val 53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“filter/search/export functions</a:t>
            </a: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287FED5-6783-47BE-ABFC-8F361B495FCA}"/>
              </a:ext>
            </a:extLst>
          </p:cNvPr>
          <p:cNvSpPr/>
          <p:nvPr/>
        </p:nvSpPr>
        <p:spPr>
          <a:xfrm>
            <a:off x="52176" y="1085769"/>
            <a:ext cx="2060152" cy="629645"/>
          </a:xfrm>
          <a:prstGeom prst="wedgeRoundRectCallout">
            <a:avLst>
              <a:gd name="adj1" fmla="val 60977"/>
              <a:gd name="adj2" fmla="val -289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show/hide Filter 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122D4C1-B296-4654-869E-BBDD6990E628}"/>
              </a:ext>
            </a:extLst>
          </p:cNvPr>
          <p:cNvSpPr/>
          <p:nvPr/>
        </p:nvSpPr>
        <p:spPr>
          <a:xfrm>
            <a:off x="389026" y="2600098"/>
            <a:ext cx="2386224" cy="629645"/>
          </a:xfrm>
          <a:prstGeom prst="wedgeRoundRectCallout">
            <a:avLst>
              <a:gd name="adj1" fmla="val 58037"/>
              <a:gd name="adj2" fmla="val -2500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show selected record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2C486CCE-5FF1-4D5F-801C-04CCBD86CE62}"/>
              </a:ext>
            </a:extLst>
          </p:cNvPr>
          <p:cNvSpPr/>
          <p:nvPr/>
        </p:nvSpPr>
        <p:spPr>
          <a:xfrm>
            <a:off x="9770951" y="5606840"/>
            <a:ext cx="2226143" cy="629645"/>
          </a:xfrm>
          <a:prstGeom prst="wedgeRoundRectCallout">
            <a:avLst>
              <a:gd name="adj1" fmla="val -64904"/>
              <a:gd name="adj2" fmla="val 1188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output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as Excel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4F8D321C-30EB-4A8A-BE39-FC816802E81D}"/>
              </a:ext>
            </a:extLst>
          </p:cNvPr>
          <p:cNvSpPr/>
          <p:nvPr/>
        </p:nvSpPr>
        <p:spPr>
          <a:xfrm>
            <a:off x="9838780" y="3346305"/>
            <a:ext cx="2226143" cy="629645"/>
          </a:xfrm>
          <a:prstGeom prst="wedgeRoundRectCallout">
            <a:avLst>
              <a:gd name="adj1" fmla="val -66758"/>
              <a:gd name="adj2" fmla="val -2331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“Reset” 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clear all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filter criteria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CC0049C6-E2DF-4733-BA12-D9C5F4256C0E}"/>
              </a:ext>
            </a:extLst>
          </p:cNvPr>
          <p:cNvSpPr/>
          <p:nvPr/>
        </p:nvSpPr>
        <p:spPr>
          <a:xfrm>
            <a:off x="4978146" y="2731432"/>
            <a:ext cx="2235708" cy="843520"/>
          </a:xfrm>
          <a:prstGeom prst="wedgeRoundRectCallout">
            <a:avLst>
              <a:gd name="adj1" fmla="val 34137"/>
              <a:gd name="adj2" fmla="val 1332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9E5828C-FC02-44A2-8FCA-6133350CB4AC}"/>
              </a:ext>
            </a:extLst>
          </p:cNvPr>
          <p:cNvSpPr/>
          <p:nvPr/>
        </p:nvSpPr>
        <p:spPr>
          <a:xfrm>
            <a:off x="2226142" y="4356100"/>
            <a:ext cx="7402079" cy="22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867832F7-581D-4F80-BBD1-C35F5D51342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8221" y="4368800"/>
            <a:ext cx="285460" cy="88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99A8D41-7534-4CDA-83B2-789322117243}"/>
              </a:ext>
            </a:extLst>
          </p:cNvPr>
          <p:cNvSpPr/>
          <p:nvPr/>
        </p:nvSpPr>
        <p:spPr>
          <a:xfrm>
            <a:off x="9399622" y="1364702"/>
            <a:ext cx="315878" cy="486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B05F0307-518B-4476-8C9F-1D09A5D9AEEE}"/>
              </a:ext>
            </a:extLst>
          </p:cNvPr>
          <p:cNvSpPr/>
          <p:nvPr/>
        </p:nvSpPr>
        <p:spPr>
          <a:xfrm>
            <a:off x="9838780" y="817055"/>
            <a:ext cx="2301044" cy="898360"/>
          </a:xfrm>
          <a:prstGeom prst="wedgeRoundRectCallout">
            <a:avLst>
              <a:gd name="adj1" fmla="val -57334"/>
              <a:gd name="adj2" fmla="val 392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4EAAAF-9F4D-4FBC-80BB-CDBC9D6ABF21}"/>
              </a:ext>
            </a:extLst>
          </p:cNvPr>
          <p:cNvSpPr/>
          <p:nvPr/>
        </p:nvSpPr>
        <p:spPr>
          <a:xfrm>
            <a:off x="3625610" y="5333891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CE5C4DC3-E89B-4AF0-B90A-5B9594390D22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5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46A490-DA86-C78F-81F8-DAA09579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635" y="1001215"/>
            <a:ext cx="8276983" cy="517311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023358" y="1909024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D24857D-21FB-4EE3-BB92-2DF1014A9123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6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8A717A-7D13-1F3F-162A-E1134CF46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80" y="924637"/>
            <a:ext cx="9221810" cy="54148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064497" y="2101037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920742" y="837815"/>
            <a:ext cx="3271258" cy="796003"/>
          </a:xfrm>
          <a:prstGeom prst="wedgeRoundRectCallout">
            <a:avLst>
              <a:gd name="adj1" fmla="val -11595"/>
              <a:gd name="adj2" fmla="val 1043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732475" y="4774240"/>
            <a:ext cx="3596312" cy="796004"/>
          </a:xfrm>
          <a:prstGeom prst="wedgeRoundRectCallout">
            <a:avLst>
              <a:gd name="adj1" fmla="val 13216"/>
              <a:gd name="adj2" fmla="val 852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534712" y="46725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770185" y="1616956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F6943EC-0E72-47AD-A27C-8BB32F7D9656}"/>
              </a:ext>
            </a:extLst>
          </p:cNvPr>
          <p:cNvSpPr/>
          <p:nvPr/>
        </p:nvSpPr>
        <p:spPr>
          <a:xfrm>
            <a:off x="5120640" y="2961384"/>
            <a:ext cx="5093208" cy="835684"/>
          </a:xfrm>
          <a:prstGeom prst="wedgeRoundRectCallout">
            <a:avLst>
              <a:gd name="adj1" fmla="val 39689"/>
              <a:gd name="adj2" fmla="val -1527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the “Select by map” to get the information of counties which are displayed on “Map” module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FE67F04-A7AB-4388-ACA3-871108C6A516}"/>
              </a:ext>
            </a:extLst>
          </p:cNvPr>
          <p:cNvSpPr/>
          <p:nvPr/>
        </p:nvSpPr>
        <p:spPr>
          <a:xfrm flipH="1">
            <a:off x="9098358" y="1880199"/>
            <a:ext cx="864546" cy="220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69FF97D-9EDB-414B-A789-51DCEA0E9328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74A359-C803-21BF-A512-FBFA0728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4" y="777547"/>
            <a:ext cx="9602833" cy="60017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23990" y="3797682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510920" y="4554355"/>
            <a:ext cx="1965960" cy="614783"/>
          </a:xfrm>
          <a:prstGeom prst="wedgeRoundRectCallout">
            <a:avLst>
              <a:gd name="adj1" fmla="val -79632"/>
              <a:gd name="adj2" fmla="val -15435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415861" y="3797682"/>
            <a:ext cx="26240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71519"/>
              <a:gd name="adj2" fmla="val -2788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2662058" y="1013913"/>
            <a:ext cx="753804" cy="221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4633143" y="605483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6032"/>
              <a:gd name="adj2" fmla="val -1128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7625699-3AC4-4121-B8C7-E036A8C3A944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911809" y="1969205"/>
            <a:ext cx="7732245" cy="4293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 Analysis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Module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(Census tract-level)</a:t>
            </a:r>
          </a:p>
          <a:p>
            <a:pPr algn="ctr">
              <a:defRPr/>
            </a:pP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3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7D63F-4855-40BF-BFCE-905B7153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810858"/>
            <a:ext cx="10905683" cy="57482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FC8751-4F42-4979-89C8-B13AC45A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3" y="1618626"/>
            <a:ext cx="2025922" cy="165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160255" y="3429000"/>
            <a:ext cx="3440783" cy="916933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double click any monitor site or facility to launch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4531173" y="2206869"/>
            <a:ext cx="2025922" cy="176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6345927" y="997496"/>
            <a:ext cx="4142836" cy="843520"/>
          </a:xfrm>
          <a:prstGeom prst="wedgeRoundRectCallout">
            <a:avLst>
              <a:gd name="adj1" fmla="val -57517"/>
              <a:gd name="adj2" fmla="val 91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any monitor site, facility or county, and then “right-click” to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2EB5AE-0AEA-4A04-9CC8-44195409E55C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826842-3837-AF8D-3B0E-636276F2E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19" y="810858"/>
            <a:ext cx="650908" cy="1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EF9D040-FC1A-9C3F-D2E5-95C8ED36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Allow to select AQ mortality or morbidity risks, AQ concentration and EJ/demographic indicators and display overlaying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n-check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display/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 of selected metrics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389909"/>
            <a:ext cx="1574718" cy="42681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514050"/>
            <a:ext cx="1676400" cy="152722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4D6EECA-3664-4231-99F0-A1BE46DAD55E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221A48D-03E7-17AB-3D16-2702429B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04" y="837350"/>
            <a:ext cx="11092835" cy="6002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618400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80760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99749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143375" y="4442688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56345"/>
            <a:ext cx="1478698" cy="16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106278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2 key modules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1871310-FF1A-4E2E-857C-E8CFB150036E}"/>
              </a:ext>
            </a:extLst>
          </p:cNvPr>
          <p:cNvSpPr txBox="1">
            <a:spLocks/>
          </p:cNvSpPr>
          <p:nvPr/>
        </p:nvSpPr>
        <p:spPr>
          <a:xfrm>
            <a:off x="10139807" y="65445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98713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 to 2020 in “3-year” period)</a:t>
            </a:r>
          </a:p>
        </p:txBody>
      </p:sp>
    </p:spTree>
    <p:extLst>
      <p:ext uri="{BB962C8B-B14F-4D97-AF65-F5344CB8AC3E}">
        <p14:creationId xmlns:p14="http://schemas.microsoft.com/office/powerpoint/2010/main" val="36485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4E4728-AF18-A628-741A-79DCAEF9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98310" y="178984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494971" y="5632325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9A529-AD50-4ABB-86AD-C6BD5025F052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603A23-7720-4D47-A611-AB4EA87B685D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1450154-0643-4E66-83EB-1C8B20CE7381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Update: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Climate Risk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4D6EECA-3664-4231-99F0-A1BE46DAD55E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F192EE-1640-C774-DDE7-38921601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81" y="871519"/>
            <a:ext cx="10205658" cy="5522750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90D179B9-8D48-7EDE-4952-B41FAFEC695E}"/>
              </a:ext>
            </a:extLst>
          </p:cNvPr>
          <p:cNvSpPr/>
          <p:nvPr/>
        </p:nvSpPr>
        <p:spPr>
          <a:xfrm>
            <a:off x="757381" y="5215730"/>
            <a:ext cx="1016001" cy="1023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A7481E0-EF26-AF30-6352-34FF0149D8AF}"/>
              </a:ext>
            </a:extLst>
          </p:cNvPr>
          <p:cNvSpPr/>
          <p:nvPr/>
        </p:nvSpPr>
        <p:spPr>
          <a:xfrm>
            <a:off x="1870364" y="3334327"/>
            <a:ext cx="1011382" cy="10898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BAEE1A5-886A-9650-D0A1-956D2E642598}"/>
              </a:ext>
            </a:extLst>
          </p:cNvPr>
          <p:cNvSpPr/>
          <p:nvPr/>
        </p:nvSpPr>
        <p:spPr>
          <a:xfrm>
            <a:off x="2881746" y="3020291"/>
            <a:ext cx="1256145" cy="480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8AB0FA9A-9E62-1766-E539-0CAAC407E13D}"/>
              </a:ext>
            </a:extLst>
          </p:cNvPr>
          <p:cNvSpPr/>
          <p:nvPr/>
        </p:nvSpPr>
        <p:spPr>
          <a:xfrm>
            <a:off x="2111664" y="5843004"/>
            <a:ext cx="3664526" cy="396082"/>
          </a:xfrm>
          <a:prstGeom prst="wedgeRoundRectCallout">
            <a:avLst>
              <a:gd name="adj1" fmla="val -59661"/>
              <a:gd name="adj2" fmla="val 705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one or a group of indicators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5671DD4D-B9DA-EC06-98B0-5092564ED1C9}"/>
              </a:ext>
            </a:extLst>
          </p:cNvPr>
          <p:cNvSpPr/>
          <p:nvPr/>
        </p:nvSpPr>
        <p:spPr>
          <a:xfrm>
            <a:off x="2060864" y="4827921"/>
            <a:ext cx="3664526" cy="489523"/>
          </a:xfrm>
          <a:prstGeom prst="wedgeRoundRectCallout">
            <a:avLst>
              <a:gd name="adj1" fmla="val -41927"/>
              <a:gd name="adj2" fmla="val -1895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Support to click any node to set the transparency of climate risk layer</a:t>
            </a:r>
          </a:p>
        </p:txBody>
      </p:sp>
      <p:cxnSp>
        <p:nvCxnSpPr>
          <p:cNvPr id="13" name="Straight Arrow Connector 13">
            <a:extLst>
              <a:ext uri="{FF2B5EF4-FFF2-40B4-BE49-F238E27FC236}">
                <a16:creationId xmlns:a16="http://schemas.microsoft.com/office/drawing/2014/main" id="{C32750C9-2237-D36C-8BC4-2AAB90DF941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6055" y="3500583"/>
            <a:ext cx="986270" cy="63292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CB397614-069F-138C-DB56-56C8E88F8408}"/>
              </a:ext>
            </a:extLst>
          </p:cNvPr>
          <p:cNvSpPr/>
          <p:nvPr/>
        </p:nvSpPr>
        <p:spPr>
          <a:xfrm>
            <a:off x="4662432" y="2030079"/>
            <a:ext cx="5567417" cy="776439"/>
          </a:xfrm>
          <a:prstGeom prst="wedgeRoundRectCallout">
            <a:avLst>
              <a:gd name="adj1" fmla="val -59195"/>
              <a:gd name="adj2" fmla="val 832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 the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Slider to set the transparency of the selected “Climate risk indicators”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, or input the value of interest in the textbox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BFF51-4D3E-4254-8F66-91E645EA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6" y="959655"/>
            <a:ext cx="10831563" cy="58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D08F1-B118-40F0-B00D-2250FBA7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56926"/>
            <a:ext cx="2547170" cy="4410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1440"/>
            <a:ext cx="12268200" cy="669103"/>
          </a:xfrm>
        </p:spPr>
        <p:txBody>
          <a:bodyPr/>
          <a:lstStyle/>
          <a:p>
            <a:r>
              <a:rPr lang="en-US" sz="2800" dirty="0"/>
              <a:t>Proximity Analysis Module: </a:t>
            </a:r>
            <a:r>
              <a:rPr lang="en-US" sz="2800" dirty="0">
                <a:solidFill>
                  <a:srgbClr val="FFFF00"/>
                </a:solidFill>
              </a:rPr>
              <a:t>Configure Color &amp; Transparency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3733800" y="2891518"/>
            <a:ext cx="3350287" cy="614783"/>
          </a:xfrm>
          <a:prstGeom prst="wedgeRoundRectCallout">
            <a:avLst>
              <a:gd name="adj1" fmla="val -93737"/>
              <a:gd name="adj2" fmla="val -911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“color tile” to configure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color legend &amp;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>
            <a:off x="2210637" y="2211136"/>
            <a:ext cx="6247563" cy="5459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10637" y="3700306"/>
            <a:ext cx="6247563" cy="1876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矩形 24">
            <a:extLst>
              <a:ext uri="{FF2B5EF4-FFF2-40B4-BE49-F238E27FC236}">
                <a16:creationId xmlns:a16="http://schemas.microsoft.com/office/drawing/2014/main" id="{7A426694-CB41-4D0D-9BA2-FCA2C4608BB8}"/>
              </a:ext>
            </a:extLst>
          </p:cNvPr>
          <p:cNvSpPr/>
          <p:nvPr/>
        </p:nvSpPr>
        <p:spPr bwMode="auto">
          <a:xfrm>
            <a:off x="1360437" y="1376052"/>
            <a:ext cx="2638301" cy="255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86F3CCB-682F-4D7A-8B83-8A5FFCA334DC}"/>
              </a:ext>
            </a:extLst>
          </p:cNvPr>
          <p:cNvSpPr/>
          <p:nvPr/>
        </p:nvSpPr>
        <p:spPr>
          <a:xfrm>
            <a:off x="4414859" y="1691730"/>
            <a:ext cx="2943225" cy="619868"/>
          </a:xfrm>
          <a:prstGeom prst="wedgeRoundRectCallout">
            <a:avLst>
              <a:gd name="adj1" fmla="val -104044"/>
              <a:gd name="adj2" fmla="val -721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Move “Slider bar” to select desired “Radius of analysis”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E8FAD726-C658-4867-8993-915EAA639D8F}"/>
              </a:ext>
            </a:extLst>
          </p:cNvPr>
          <p:cNvSpPr/>
          <p:nvPr/>
        </p:nvSpPr>
        <p:spPr bwMode="auto">
          <a:xfrm>
            <a:off x="8438105" y="2190540"/>
            <a:ext cx="1148022" cy="2311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4A0B4C7-1F1A-4792-9B18-6F2E1D754116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90C322-FE53-4D2C-4175-267D90D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9" y="1243503"/>
            <a:ext cx="4399814" cy="1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B8415-697C-42A9-8D96-22E9934F64F4}"/>
              </a:ext>
            </a:extLst>
          </p:cNvPr>
          <p:cNvSpPr txBox="1">
            <a:spLocks/>
          </p:cNvSpPr>
          <p:nvPr/>
        </p:nvSpPr>
        <p:spPr>
          <a:xfrm>
            <a:off x="10115550" y="656301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C9D744-EEA0-4C40-01C8-F9AA7D0DC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69" y="1045058"/>
            <a:ext cx="9901382" cy="5361740"/>
          </a:xfrm>
          <a:prstGeom prst="rect">
            <a:avLst/>
          </a:prstGeom>
        </p:spPr>
      </p:pic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090EB2FC-3DCB-6AF0-7946-FB73BC50D15C}"/>
              </a:ext>
            </a:extLst>
          </p:cNvPr>
          <p:cNvSpPr/>
          <p:nvPr/>
        </p:nvSpPr>
        <p:spPr>
          <a:xfrm>
            <a:off x="1642872" y="4303569"/>
            <a:ext cx="3691128" cy="1381125"/>
          </a:xfrm>
          <a:prstGeom prst="wedgeRoundRectCallout">
            <a:avLst>
              <a:gd name="adj1" fmla="val 13623"/>
              <a:gd name="adj2" fmla="val -80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“CJEST-Disadvantaged Areas”, “PM2.5 Non-attainment Areas”,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CE35B74-B90B-61D4-9F16-38E61AFF642B}"/>
              </a:ext>
            </a:extLst>
          </p:cNvPr>
          <p:cNvSpPr/>
          <p:nvPr/>
        </p:nvSpPr>
        <p:spPr>
          <a:xfrm>
            <a:off x="4828700" y="1173306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5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3C60670-1F6D-445A-A030-6998D735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7"/>
          <a:stretch/>
        </p:blipFill>
        <p:spPr>
          <a:xfrm>
            <a:off x="391887" y="997777"/>
            <a:ext cx="11485282" cy="5838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35FE0C-A617-46FB-BE4F-80ECF07C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3" y="4230475"/>
            <a:ext cx="5036105" cy="26053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904368" y="81311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“Summary Plot” and “Summary Table” for a selected census tract, monitor site or emitting facility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7848220" y="1735824"/>
            <a:ext cx="1702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11168451" y="1483488"/>
            <a:ext cx="668964" cy="15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10446280" y="1487195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3864" y="1638505"/>
            <a:ext cx="1309069" cy="28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1312" y="1658516"/>
            <a:ext cx="927612" cy="10192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标题 1">
            <a:extLst>
              <a:ext uri="{FF2B5EF4-FFF2-40B4-BE49-F238E27FC236}">
                <a16:creationId xmlns:a16="http://schemas.microsoft.com/office/drawing/2014/main" id="{392D7F67-47D3-4F30-850D-344DEEE47A6D}"/>
              </a:ext>
            </a:extLst>
          </p:cNvPr>
          <p:cNvSpPr txBox="1">
            <a:spLocks/>
          </p:cNvSpPr>
          <p:nvPr/>
        </p:nvSpPr>
        <p:spPr bwMode="auto">
          <a:xfrm>
            <a:off x="100484" y="22166"/>
            <a:ext cx="11932984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 Analysis Module: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Plot &amp; Summary Table (1)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7710862" y="4102593"/>
            <a:ext cx="2293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0D7980B8-E1FA-4D82-AF20-EA3FC700CA34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7559E-FB1D-4088-1122-D4020755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245" y="1283188"/>
            <a:ext cx="4497313" cy="1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32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2" y="71440"/>
            <a:ext cx="11874634" cy="669103"/>
          </a:xfrm>
        </p:spPr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Plot &amp;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</a:t>
            </a:r>
            <a:r>
              <a:rPr lang="en-US" altLang="zh-CN" sz="2800" dirty="0">
                <a:solidFill>
                  <a:srgbClr val="FFFF00"/>
                </a:solidFill>
              </a:rPr>
              <a:t>Table (2)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592CA1-2184-42F2-B0B0-83C4A92D4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3" y="1680880"/>
            <a:ext cx="5361783" cy="4910967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777557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1979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31758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summary results for selected site(s)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2160204" y="3552330"/>
            <a:ext cx="3669654" cy="534086"/>
          </a:xfrm>
          <a:prstGeom prst="wedgeRoundRectCallout">
            <a:avLst>
              <a:gd name="adj1" fmla="val 44270"/>
              <a:gd name="adj2" fmla="val -3109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utput” button to export summary table to an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400713" y="1234994"/>
            <a:ext cx="5448196" cy="534085"/>
          </a:xfrm>
          <a:prstGeom prst="wedgeRoundRectCallout">
            <a:avLst>
              <a:gd name="adj1" fmla="val -31711"/>
              <a:gd name="adj2" fmla="val 913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“Radius of analysis” and threshold of air toxics to show summary results for selected site(s)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61F0107E-6DDE-4BEB-95D2-49AF04450FA9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84007FD4-055B-42D0-BB8C-166BE3C698D2}"/>
              </a:ext>
            </a:extLst>
          </p:cNvPr>
          <p:cNvSpPr/>
          <p:nvPr/>
        </p:nvSpPr>
        <p:spPr>
          <a:xfrm>
            <a:off x="362611" y="4336041"/>
            <a:ext cx="4144734" cy="328324"/>
          </a:xfrm>
          <a:prstGeom prst="wedgeRoundRectCallout">
            <a:avLst>
              <a:gd name="adj1" fmla="val -38735"/>
              <a:gd name="adj2" fmla="val -5204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List </a:t>
            </a:r>
            <a:r>
              <a:rPr lang="en-US" altLang="zh-CN">
                <a:solidFill>
                  <a:srgbClr val="0000FF"/>
                </a:solidFill>
                <a:latin typeface="Calibri"/>
              </a:rPr>
              <a:t>top 6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risk drivers within radius of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4A115457-CE98-4294-92D2-15F0E978AA24}"/>
              </a:ext>
            </a:extLst>
          </p:cNvPr>
          <p:cNvSpPr/>
          <p:nvPr/>
        </p:nvSpPr>
        <p:spPr>
          <a:xfrm>
            <a:off x="2059708" y="2588908"/>
            <a:ext cx="2290619" cy="840092"/>
          </a:xfrm>
          <a:prstGeom prst="wedgeRoundRectCallout">
            <a:avLst>
              <a:gd name="adj1" fmla="val 44764"/>
              <a:gd name="adj2" fmla="val -721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to select the desired scale of highlighted numbers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  <p:bldP spid="15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CE81-2728-4006-808B-D36D5735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9" y="2681811"/>
            <a:ext cx="8728654" cy="45390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EB7A7339-D4D3-4CB7-BCB8-11B5FF7745AE}"/>
              </a:ext>
            </a:extLst>
          </p:cNvPr>
          <p:cNvSpPr/>
          <p:nvPr/>
        </p:nvSpPr>
        <p:spPr bwMode="auto">
          <a:xfrm>
            <a:off x="198877" y="790102"/>
            <a:ext cx="2871985" cy="16101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5EFD4A-25DB-4A07-A467-9A1700066CFE}"/>
              </a:ext>
            </a:extLst>
          </p:cNvPr>
          <p:cNvSpPr/>
          <p:nvPr/>
        </p:nvSpPr>
        <p:spPr bwMode="auto">
          <a:xfrm>
            <a:off x="3385894" y="790103"/>
            <a:ext cx="2804232" cy="16101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7AEF58-2D20-4D07-8302-80C5F74A6E7A}"/>
              </a:ext>
            </a:extLst>
          </p:cNvPr>
          <p:cNvSpPr/>
          <p:nvPr/>
        </p:nvSpPr>
        <p:spPr bwMode="auto">
          <a:xfrm>
            <a:off x="6355556" y="778693"/>
            <a:ext cx="2812680" cy="161019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07E0C2E-F28A-4637-B221-3780C2CD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99" y="2914104"/>
            <a:ext cx="2460154" cy="287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Update: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(1)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BA08605A-F26A-488A-B053-74DE3036A569}"/>
              </a:ext>
            </a:extLst>
          </p:cNvPr>
          <p:cNvSpPr/>
          <p:nvPr/>
        </p:nvSpPr>
        <p:spPr>
          <a:xfrm>
            <a:off x="7933525" y="4180113"/>
            <a:ext cx="4338432" cy="1815499"/>
          </a:xfrm>
          <a:prstGeom prst="wedgeRoundRectCallout">
            <a:avLst>
              <a:gd name="adj1" fmla="val -35516"/>
              <a:gd name="adj2" fmla="val -11112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Click “Select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Sites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” to select one or a group of monitor sites, facilities, CJEST-Disadvantaged communities ,census tract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s, or user-defined locations under 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“Select Sites” pop-up window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F20E7B-9215-42C1-8AF6-A29C1DEA3FAF}"/>
              </a:ext>
            </a:extLst>
          </p:cNvPr>
          <p:cNvSpPr/>
          <p:nvPr/>
        </p:nvSpPr>
        <p:spPr bwMode="auto">
          <a:xfrm>
            <a:off x="8216783" y="2952546"/>
            <a:ext cx="787709" cy="236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AE61CB20-1617-4CC7-94A5-572130EE9FF6}"/>
              </a:ext>
            </a:extLst>
          </p:cNvPr>
          <p:cNvCxnSpPr>
            <a:cxnSpLocks/>
            <a:stCxn id="39" idx="0"/>
            <a:endCxn id="5" idx="2"/>
          </p:cNvCxnSpPr>
          <p:nvPr/>
        </p:nvCxnSpPr>
        <p:spPr bwMode="auto">
          <a:xfrm flipH="1" flipV="1">
            <a:off x="1644395" y="2400300"/>
            <a:ext cx="6966243" cy="5522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13">
            <a:extLst>
              <a:ext uri="{FF2B5EF4-FFF2-40B4-BE49-F238E27FC236}">
                <a16:creationId xmlns:a16="http://schemas.microsoft.com/office/drawing/2014/main" id="{E25C80FC-A3F9-468E-A03D-D68839806689}"/>
              </a:ext>
            </a:extLst>
          </p:cNvPr>
          <p:cNvCxnSpPr>
            <a:cxnSpLocks/>
            <a:stCxn id="39" idx="0"/>
            <a:endCxn id="33" idx="2"/>
          </p:cNvCxnSpPr>
          <p:nvPr/>
        </p:nvCxnSpPr>
        <p:spPr bwMode="auto">
          <a:xfrm flipH="1" flipV="1">
            <a:off x="4788010" y="2400301"/>
            <a:ext cx="3822628" cy="5522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D45E1A8C-303A-4A04-A65D-19CA9C95A7DB}"/>
              </a:ext>
            </a:extLst>
          </p:cNvPr>
          <p:cNvCxnSpPr>
            <a:cxnSpLocks/>
            <a:stCxn id="39" idx="0"/>
            <a:endCxn id="34" idx="2"/>
          </p:cNvCxnSpPr>
          <p:nvPr/>
        </p:nvCxnSpPr>
        <p:spPr bwMode="auto">
          <a:xfrm flipH="1" flipV="1">
            <a:off x="7761896" y="2388892"/>
            <a:ext cx="848742" cy="5636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3080DEF8-2422-4FAF-A5AC-F55A74C94A0F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6CF7BF-84F2-A9D5-A041-52B0A7FD2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7" y="820860"/>
            <a:ext cx="2852935" cy="15794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F4E8DC-30FE-F048-656B-285B9AA7FE33}"/>
              </a:ext>
            </a:extLst>
          </p:cNvPr>
          <p:cNvSpPr/>
          <p:nvPr/>
        </p:nvSpPr>
        <p:spPr bwMode="auto">
          <a:xfrm>
            <a:off x="9324376" y="769277"/>
            <a:ext cx="2668747" cy="1631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C20DDEAB-7434-D9A6-2BEA-7C60DD3642CA}"/>
              </a:ext>
            </a:extLst>
          </p:cNvPr>
          <p:cNvCxnSpPr>
            <a:cxnSpLocks/>
            <a:endCxn id="8" idx="2"/>
          </p:cNvCxnSpPr>
          <p:nvPr/>
        </p:nvCxnSpPr>
        <p:spPr bwMode="auto">
          <a:xfrm flipV="1">
            <a:off x="8610637" y="2400301"/>
            <a:ext cx="2048113" cy="52172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3F5B90D6-D2AE-E892-515D-7866A73CC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654" y="820860"/>
            <a:ext cx="2803997" cy="15523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84B26DF-4540-1841-715C-6811963B7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239" y="819377"/>
            <a:ext cx="2803997" cy="15523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5C14364-7FE2-B7FB-13D7-CEBB97BA5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716" y="789757"/>
            <a:ext cx="2640407" cy="16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DC67BF-B619-DD8F-5046-B9610833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66" y="3733992"/>
            <a:ext cx="5208539" cy="28835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3CD04F9-6926-4A21-855F-4C54BDA5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23" y="969129"/>
            <a:ext cx="5021099" cy="2749892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A17DF4F-DDAD-44CF-97F9-087B8E3C7829}"/>
              </a:ext>
            </a:extLst>
          </p:cNvPr>
          <p:cNvSpPr/>
          <p:nvPr/>
        </p:nvSpPr>
        <p:spPr>
          <a:xfrm>
            <a:off x="3292836" y="4346426"/>
            <a:ext cx="2289766" cy="5110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C506F6C-EE8E-4779-801D-19CDEA2287B5}"/>
              </a:ext>
            </a:extLst>
          </p:cNvPr>
          <p:cNvSpPr/>
          <p:nvPr/>
        </p:nvSpPr>
        <p:spPr>
          <a:xfrm>
            <a:off x="1817282" y="6369512"/>
            <a:ext cx="2573707" cy="234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AF2DEA5-440E-49C9-ACDE-2874536179FE}"/>
              </a:ext>
            </a:extLst>
          </p:cNvPr>
          <p:cNvSpPr/>
          <p:nvPr/>
        </p:nvSpPr>
        <p:spPr>
          <a:xfrm>
            <a:off x="7407100" y="1278695"/>
            <a:ext cx="376909" cy="114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9" name="Straight Arrow Connector 15">
            <a:extLst>
              <a:ext uri="{FF2B5EF4-FFF2-40B4-BE49-F238E27FC236}">
                <a16:creationId xmlns:a16="http://schemas.microsoft.com/office/drawing/2014/main" id="{FFA06E0A-C24F-4994-AA65-D4DBD4D4D848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flipH="1" flipV="1">
            <a:off x="4170610" y="2897328"/>
            <a:ext cx="267109" cy="1449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(2)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9F99054D-1D8F-405E-B96A-AF4D1AAEE722}"/>
              </a:ext>
            </a:extLst>
          </p:cNvPr>
          <p:cNvSpPr/>
          <p:nvPr/>
        </p:nvSpPr>
        <p:spPr>
          <a:xfrm>
            <a:off x="2890847" y="5310127"/>
            <a:ext cx="3612550" cy="830275"/>
          </a:xfrm>
          <a:prstGeom prst="wedgeRoundRectCallout">
            <a:avLst>
              <a:gd name="adj1" fmla="val -49363"/>
              <a:gd name="adj2" fmla="val 7027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 Click the “Create individual Sites” or “Create National Sites Table” to provide proximity analysis for individual sites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19FF4CDC-F31F-4A08-9DFB-E78753A4BCA2}"/>
              </a:ext>
            </a:extLst>
          </p:cNvPr>
          <p:cNvSpPr/>
          <p:nvPr/>
        </p:nvSpPr>
        <p:spPr>
          <a:xfrm>
            <a:off x="4590544" y="2560930"/>
            <a:ext cx="3043048" cy="522320"/>
          </a:xfrm>
          <a:prstGeom prst="wedgeRoundRectCallout">
            <a:avLst>
              <a:gd name="adj1" fmla="val 47218"/>
              <a:gd name="adj2" fmla="val -27294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lick the “Output” button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to export to an Excel file.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C0D427-CC74-453C-B510-1080841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19" y="3791411"/>
            <a:ext cx="3347625" cy="29639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6F142-1D8B-473C-8C40-B06EB44B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1449053"/>
            <a:ext cx="4165610" cy="3688213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39AAC09F-8ECA-46FC-B562-AD157F293238}"/>
              </a:ext>
            </a:extLst>
          </p:cNvPr>
          <p:cNvSpPr/>
          <p:nvPr/>
        </p:nvSpPr>
        <p:spPr>
          <a:xfrm>
            <a:off x="9872496" y="5344122"/>
            <a:ext cx="2228850" cy="522319"/>
          </a:xfrm>
          <a:prstGeom prst="wedgeRoundRectCallout">
            <a:avLst>
              <a:gd name="adj1" fmla="val -77944"/>
              <a:gd name="adj2" fmla="val -916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 &amp; State avg. 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347CA0AF-BDF3-464E-AA69-E22340108284}"/>
              </a:ext>
            </a:extLst>
          </p:cNvPr>
          <p:cNvSpPr/>
          <p:nvPr/>
        </p:nvSpPr>
        <p:spPr>
          <a:xfrm>
            <a:off x="6344605" y="5825043"/>
            <a:ext cx="2486405" cy="522319"/>
          </a:xfrm>
          <a:prstGeom prst="wedgeRoundRectCallout">
            <a:avLst>
              <a:gd name="adj1" fmla="val -30508"/>
              <a:gd name="adj2" fmla="val 108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National table for all selected individual sites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23D95B9-886C-4D9F-9DB3-7C1CB6F48017}"/>
              </a:ext>
            </a:extLst>
          </p:cNvPr>
          <p:cNvSpPr/>
          <p:nvPr/>
        </p:nvSpPr>
        <p:spPr>
          <a:xfrm>
            <a:off x="542810" y="6386412"/>
            <a:ext cx="1225447" cy="211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36FA12-B3C9-4616-B80D-ECD3AF9683BA}"/>
              </a:ext>
            </a:extLst>
          </p:cNvPr>
          <p:cNvSpPr/>
          <p:nvPr/>
        </p:nvSpPr>
        <p:spPr>
          <a:xfrm>
            <a:off x="73314" y="4886325"/>
            <a:ext cx="2698461" cy="1189299"/>
          </a:xfrm>
          <a:prstGeom prst="wedgeRoundRectCallout">
            <a:avLst>
              <a:gd name="adj1" fmla="val -7881"/>
              <a:gd name="adj2" fmla="val 76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Include only census tracts falling within the area of specified radius, with an area ratio larger than x% (10% by default)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4E1F4F8-6475-4E06-A676-F103DD27466C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F0808-6A03-4238-B185-2EE653239B09}"/>
              </a:ext>
            </a:extLst>
          </p:cNvPr>
          <p:cNvSpPr/>
          <p:nvPr/>
        </p:nvSpPr>
        <p:spPr bwMode="auto">
          <a:xfrm>
            <a:off x="2971196" y="5044209"/>
            <a:ext cx="269480" cy="150878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08A43-57C2-4604-B14E-EEE54586B55E}"/>
              </a:ext>
            </a:extLst>
          </p:cNvPr>
          <p:cNvSpPr txBox="1"/>
          <p:nvPr/>
        </p:nvSpPr>
        <p:spPr>
          <a:xfrm>
            <a:off x="3329473" y="498369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Select all</a:t>
            </a:r>
          </a:p>
        </p:txBody>
      </p:sp>
    </p:spTree>
    <p:extLst>
      <p:ext uri="{BB962C8B-B14F-4D97-AF65-F5344CB8AC3E}">
        <p14:creationId xmlns:p14="http://schemas.microsoft.com/office/powerpoint/2010/main" val="86351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" grpId="0" animBg="1"/>
      <p:bldP spid="8" grpId="0" animBg="1"/>
      <p:bldP spid="19" grpId="0" animBg="1"/>
      <p:bldP spid="20" grpId="0" animBg="1"/>
      <p:bldP spid="16" grpId="0" animBg="1"/>
      <p:bldP spid="17" grpId="0" animBg="1"/>
      <p:bldP spid="4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9DF1AA6-17AC-45ED-AE26-8C484D70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9" y="840827"/>
            <a:ext cx="8894517" cy="4823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4B2CF52-0FB1-46FE-85F6-477121E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3037"/>
            <a:ext cx="2704453" cy="3464439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52AFA51-7CFD-4D96-9BCD-F32C55687C0D}"/>
              </a:ext>
            </a:extLst>
          </p:cNvPr>
          <p:cNvSpPr/>
          <p:nvPr/>
        </p:nvSpPr>
        <p:spPr>
          <a:xfrm>
            <a:off x="2505075" y="1270793"/>
            <a:ext cx="1908915" cy="21510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C8C777E-52D9-4778-83F1-DB5DF811284B}"/>
              </a:ext>
            </a:extLst>
          </p:cNvPr>
          <p:cNvSpPr/>
          <p:nvPr/>
        </p:nvSpPr>
        <p:spPr>
          <a:xfrm>
            <a:off x="4413990" y="1910121"/>
            <a:ext cx="3059082" cy="566256"/>
          </a:xfrm>
          <a:prstGeom prst="wedgeRoundRectCallout">
            <a:avLst>
              <a:gd name="adj1" fmla="val -67260"/>
              <a:gd name="adj2" fmla="val -1209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the desired scale of highlighted numbers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64AA18-10CC-456B-9FEA-F9E7598BE4CE}"/>
              </a:ext>
            </a:extLst>
          </p:cNvPr>
          <p:cNvCxnSpPr/>
          <p:nvPr/>
        </p:nvCxnSpPr>
        <p:spPr>
          <a:xfrm flipH="1">
            <a:off x="2618745" y="1486781"/>
            <a:ext cx="293615" cy="5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1B9AA481-6E6E-4660-BBF9-7CD5CE289B9F}"/>
              </a:ext>
            </a:extLst>
          </p:cNvPr>
          <p:cNvSpPr/>
          <p:nvPr/>
        </p:nvSpPr>
        <p:spPr>
          <a:xfrm>
            <a:off x="671890" y="4179647"/>
            <a:ext cx="2642163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B737DE7-3CF1-429A-9D7C-08B0A56B6D5D}"/>
              </a:ext>
            </a:extLst>
          </p:cNvPr>
          <p:cNvSpPr/>
          <p:nvPr/>
        </p:nvSpPr>
        <p:spPr>
          <a:xfrm>
            <a:off x="1704344" y="5286887"/>
            <a:ext cx="503341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DB0D50-869A-41FB-8D50-B1D0B15386DD}"/>
              </a:ext>
            </a:extLst>
          </p:cNvPr>
          <p:cNvSpPr/>
          <p:nvPr/>
        </p:nvSpPr>
        <p:spPr>
          <a:xfrm>
            <a:off x="2518077" y="3007285"/>
            <a:ext cx="4739779" cy="819432"/>
          </a:xfrm>
          <a:prstGeom prst="wedgeRoundRectCallout">
            <a:avLst>
              <a:gd name="adj1" fmla="val -63362"/>
              <a:gd name="adj2" fmla="val 924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Set max. &amp; min. values and then click the “Rebuild” button to rebuild the color legend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30EDB215-80C0-4EB3-8C30-D7EEBEF2B828}"/>
              </a:ext>
            </a:extLst>
          </p:cNvPr>
          <p:cNvSpPr/>
          <p:nvPr/>
        </p:nvSpPr>
        <p:spPr>
          <a:xfrm>
            <a:off x="3686174" y="5997825"/>
            <a:ext cx="5667375" cy="512386"/>
          </a:xfrm>
          <a:prstGeom prst="wedgeRoundRectCallout">
            <a:avLst>
              <a:gd name="adj1" fmla="val -72856"/>
              <a:gd name="adj2" fmla="val -1519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Click “Apply” or “OK” button to apply new setting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A08053-2255-40EB-9263-C0AE957514C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519862" y="5614565"/>
            <a:ext cx="1463898" cy="38326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1047DD6-4499-43AB-8ABD-56F4FB3A919B}"/>
              </a:ext>
            </a:extLst>
          </p:cNvPr>
          <p:cNvSpPr txBox="1"/>
          <p:nvPr/>
        </p:nvSpPr>
        <p:spPr>
          <a:xfrm>
            <a:off x="334200" y="881643"/>
            <a:ext cx="26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Configure 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color legend: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3EE7736B-2C30-4A61-91B3-69D301CF1AE9}"/>
              </a:ext>
            </a:extLst>
          </p:cNvPr>
          <p:cNvSpPr/>
          <p:nvPr/>
        </p:nvSpPr>
        <p:spPr>
          <a:xfrm>
            <a:off x="352117" y="5946471"/>
            <a:ext cx="2922859" cy="622534"/>
          </a:xfrm>
          <a:prstGeom prst="wedgeRoundRectCallout">
            <a:avLst>
              <a:gd name="adj1" fmla="val -30892"/>
              <a:gd name="adj2" fmla="val -1313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Check/uncheck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display/</a:t>
            </a: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highlighted colors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B450661-DFAD-4FCE-BB3A-3B28EBD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(3)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1A2A5A0-DD8C-484F-8879-627891304BCF}"/>
              </a:ext>
            </a:extLst>
          </p:cNvPr>
          <p:cNvSpPr/>
          <p:nvPr/>
        </p:nvSpPr>
        <p:spPr>
          <a:xfrm>
            <a:off x="2396436" y="4452998"/>
            <a:ext cx="718553" cy="706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BE371925-9F0D-4FE7-80C5-8C0470610AC5}"/>
              </a:ext>
            </a:extLst>
          </p:cNvPr>
          <p:cNvSpPr/>
          <p:nvPr/>
        </p:nvSpPr>
        <p:spPr>
          <a:xfrm>
            <a:off x="3675105" y="4179647"/>
            <a:ext cx="3180517" cy="543940"/>
          </a:xfrm>
          <a:prstGeom prst="wedgeRoundRectCallout">
            <a:avLst>
              <a:gd name="adj1" fmla="val -67055"/>
              <a:gd name="adj2" fmla="val 955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Customize the numerical range for each color legend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CD3184DC-CA75-4278-B9B1-85319A76EF0F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89E39E7-4AE7-432D-B3B0-F79B526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28" y="1378369"/>
            <a:ext cx="5864255" cy="41688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CCA937-D4A7-9E64-B7C7-978C039D3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7697"/>
            <a:ext cx="4919508" cy="29114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DB8A6F-CADB-4CA3-AEB3-FDB2AD4A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32" y="1191638"/>
            <a:ext cx="4171443" cy="33979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CC97F0-BCD4-4CA5-B236-B99D9FB8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71936" cy="669103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“Group” Summary Plot &amp; Table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314832" y="791528"/>
            <a:ext cx="1156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&amp; table for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group of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tracts, monitor sites, facilities or locations (latitude/longitude)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76B20D-1FE7-4E7C-8A4A-821E7DE4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6" y="4589544"/>
            <a:ext cx="4171443" cy="2242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8920683" y="1127842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9268075" y="4825991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9A46C-47BC-45EA-8CEC-BCB402560569}"/>
              </a:ext>
            </a:extLst>
          </p:cNvPr>
          <p:cNvSpPr txBox="1"/>
          <p:nvPr/>
        </p:nvSpPr>
        <p:spPr>
          <a:xfrm>
            <a:off x="1709030" y="2341455"/>
            <a:ext cx="225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5320558" y="1924520"/>
            <a:ext cx="737342" cy="17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FD3B5198-48BA-4A47-A1FC-1E6D4531A815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flipH="1">
            <a:off x="3962574" y="2013925"/>
            <a:ext cx="1357984" cy="5121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2">
            <a:extLst>
              <a:ext uri="{FF2B5EF4-FFF2-40B4-BE49-F238E27FC236}">
                <a16:creationId xmlns:a16="http://schemas.microsoft.com/office/drawing/2014/main" id="{B02AF4DA-4A83-4871-8CC1-B2EB4057FDCF}"/>
              </a:ext>
            </a:extLst>
          </p:cNvPr>
          <p:cNvSpPr/>
          <p:nvPr/>
        </p:nvSpPr>
        <p:spPr>
          <a:xfrm>
            <a:off x="3701218" y="5166748"/>
            <a:ext cx="385007" cy="1538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09443298-E919-40AC-9156-314CE808995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4086225" y="4333034"/>
            <a:ext cx="1094413" cy="91062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6103312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  <a:stCxn id="48" idx="2"/>
          </p:cNvCxnSpPr>
          <p:nvPr/>
        </p:nvCxnSpPr>
        <p:spPr bwMode="auto">
          <a:xfrm>
            <a:off x="7124701" y="2103330"/>
            <a:ext cx="581024" cy="82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  <a:stCxn id="32" idx="2"/>
            <a:endCxn id="13" idx="1"/>
          </p:cNvCxnSpPr>
          <p:nvPr/>
        </p:nvCxnSpPr>
        <p:spPr bwMode="auto">
          <a:xfrm>
            <a:off x="6437794" y="2103330"/>
            <a:ext cx="1267932" cy="36075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BD0A83F6-BFCB-4E10-ADEE-9BBF78A2FAEB}"/>
              </a:ext>
            </a:extLst>
          </p:cNvPr>
          <p:cNvSpPr/>
          <p:nvPr/>
        </p:nvSpPr>
        <p:spPr>
          <a:xfrm>
            <a:off x="6790219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256AFB-2C75-44CF-BF5D-49DDCE4053A0}"/>
              </a:ext>
            </a:extLst>
          </p:cNvPr>
          <p:cNvSpPr txBox="1"/>
          <p:nvPr/>
        </p:nvSpPr>
        <p:spPr>
          <a:xfrm>
            <a:off x="4279347" y="1301789"/>
            <a:ext cx="2792413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“Select Sites”</a:t>
            </a:r>
            <a:endParaRPr 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1C6EE7-2C9A-4309-8CB8-275FA245D43A}"/>
              </a:ext>
            </a:extLst>
          </p:cNvPr>
          <p:cNvSpPr txBox="1"/>
          <p:nvPr/>
        </p:nvSpPr>
        <p:spPr>
          <a:xfrm>
            <a:off x="2259967" y="4040695"/>
            <a:ext cx="3285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group of sites</a:t>
            </a:r>
            <a:endParaRPr 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04CDC2-CE12-4704-8EB5-DDA938A212DD}"/>
              </a:ext>
            </a:extLst>
          </p:cNvPr>
          <p:cNvSpPr txBox="1"/>
          <p:nvPr/>
        </p:nvSpPr>
        <p:spPr>
          <a:xfrm>
            <a:off x="2644905" y="4754814"/>
            <a:ext cx="181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“Apply”</a:t>
            </a:r>
            <a:endParaRPr 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927225-A637-4658-90A4-AAA59A6C7102}"/>
              </a:ext>
            </a:extLst>
          </p:cNvPr>
          <p:cNvSpPr txBox="1"/>
          <p:nvPr/>
        </p:nvSpPr>
        <p:spPr>
          <a:xfrm>
            <a:off x="6867852" y="1530112"/>
            <a:ext cx="480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“Summary Table” or “Summary Plot”</a:t>
            </a:r>
            <a:endParaRPr lang="en-US" b="1" dirty="0"/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ACFAB972-AFA8-44F2-BF46-7BFFE6A26E82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  <p:bldP spid="48" grpId="0" animBg="1"/>
      <p:bldP spid="22" grpId="0" animBg="1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9755983-9A9C-D70F-12C5-EE42AF4A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6" y="737608"/>
            <a:ext cx="11385633" cy="61316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592653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5048" y="6602349"/>
            <a:ext cx="460153" cy="15866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877810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56409"/>
            <a:ext cx="1082617" cy="792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19138"/>
            <a:ext cx="1076001" cy="35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3910957" cy="527164"/>
          </a:xfrm>
          <a:prstGeom prst="wedgeRoundRectCallout">
            <a:avLst>
              <a:gd name="adj1" fmla="val -62395"/>
              <a:gd name="adj2" fmla="val 1714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remove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“Ambient” and/or “Risk” selections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14258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138357" y="65425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DA7B0-393A-4750-B35E-CAD93B0A0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"/>
          <a:stretch/>
        </p:blipFill>
        <p:spPr>
          <a:xfrm>
            <a:off x="2582209" y="1139260"/>
            <a:ext cx="5333656" cy="5314286"/>
          </a:xfrm>
          <a:prstGeom prst="rect">
            <a:avLst/>
          </a:prstGeom>
        </p:spPr>
      </p:pic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F2B371C-FC0B-4F9A-B6CF-6C6632842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8915" y="2510528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0E7B2DD-29CD-4F9D-B5EF-A1BD45D4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65" y="946672"/>
            <a:ext cx="1865935" cy="58261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</a:t>
            </a:r>
            <a:r>
              <a:rPr lang="en-US" dirty="0">
                <a:solidFill>
                  <a:srgbClr val="FFFF00"/>
                </a:solidFill>
              </a:rPr>
              <a:t>Display Site information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536837" y="5344409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1E58D26-74F6-40CF-949C-6FC9D9658130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820791" y="1643623"/>
            <a:ext cx="85504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3.</a:t>
            </a:r>
            <a:r>
              <a:rPr lang="en-US" altLang="zh-CN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  <a:endParaRPr lang="en-US" sz="6600" b="1" i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AD96B80-7AE0-454E-987F-AC22114489E6}"/>
              </a:ext>
            </a:extLst>
          </p:cNvPr>
          <p:cNvSpPr txBox="1">
            <a:spLocks/>
          </p:cNvSpPr>
          <p:nvPr/>
        </p:nvSpPr>
        <p:spPr>
          <a:xfrm>
            <a:off x="10138357" y="653495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F01E88-CDD3-3B23-40D6-D7D8340F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26" y="825230"/>
            <a:ext cx="10985724" cy="59162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Data Viewer 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FF00"/>
                </a:solidFill>
              </a:rPr>
              <a:t>EJ/Demographics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80404"/>
            <a:ext cx="1837422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88007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181414"/>
            <a:ext cx="3349484" cy="2022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10106025" y="654821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6251138" y="4976746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382CD-E414-403E-BDAF-81F3DF73A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173" y="5346127"/>
            <a:ext cx="1416490" cy="9412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Climate Risk Metric and Data</a:t>
            </a:r>
            <a:endParaRPr lang="zh-CN" alt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10106025" y="654821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D614F7-FE17-4339-1660-70895CF7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5" y="924836"/>
            <a:ext cx="10401627" cy="5623379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411F09F1-C933-9CC6-06D2-36FFB22282A3}"/>
              </a:ext>
            </a:extLst>
          </p:cNvPr>
          <p:cNvSpPr/>
          <p:nvPr/>
        </p:nvSpPr>
        <p:spPr>
          <a:xfrm>
            <a:off x="589645" y="4976746"/>
            <a:ext cx="1700973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5" name="Straight Arrow Connector 3">
            <a:extLst>
              <a:ext uri="{FF2B5EF4-FFF2-40B4-BE49-F238E27FC236}">
                <a16:creationId xmlns:a16="http://schemas.microsoft.com/office/drawing/2014/main" id="{3B599CA0-BA1C-BF8D-F43E-17B4A340E0AF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2290618" y="4488007"/>
            <a:ext cx="2697018" cy="9245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4524228-A5BA-082C-856B-ED05D29943EB}"/>
              </a:ext>
            </a:extLst>
          </p:cNvPr>
          <p:cNvSpPr/>
          <p:nvPr/>
        </p:nvSpPr>
        <p:spPr>
          <a:xfrm>
            <a:off x="7688269" y="5492191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Heat Index metric is displayed with “red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9">
            <a:extLst>
              <a:ext uri="{FF2B5EF4-FFF2-40B4-BE49-F238E27FC236}">
                <a16:creationId xmlns:a16="http://schemas.microsoft.com/office/drawing/2014/main" id="{AA6DB0CF-0672-FD61-E7A8-1C2CFB34C9E5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4191" y="4710545"/>
            <a:ext cx="2620175" cy="11378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3F12362-4BEC-6759-5F59-078F0BAE0FE6}"/>
              </a:ext>
            </a:extLst>
          </p:cNvPr>
          <p:cNvSpPr/>
          <p:nvPr/>
        </p:nvSpPr>
        <p:spPr>
          <a:xfrm>
            <a:off x="2395355" y="3232727"/>
            <a:ext cx="1012863" cy="819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Climate risk indicators (EJScreen)</a:t>
            </a:r>
            <a:endParaRPr lang="zh-CN" alt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10106025" y="654821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FE1140-E6D6-A4E5-8860-EDEFD1F97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28" y="895927"/>
            <a:ext cx="9730392" cy="52706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8CF184A-EA35-9795-A512-FA1E1305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18" y="5815250"/>
            <a:ext cx="1136071" cy="922599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6F868B5D-EE01-D9B9-015A-8CF56537A810}"/>
              </a:ext>
            </a:extLst>
          </p:cNvPr>
          <p:cNvSpPr/>
          <p:nvPr/>
        </p:nvSpPr>
        <p:spPr>
          <a:xfrm>
            <a:off x="1060072" y="5508045"/>
            <a:ext cx="120089" cy="1270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00C7E20-C76B-50D0-C55E-1BC35DA67C0B}"/>
              </a:ext>
            </a:extLst>
          </p:cNvPr>
          <p:cNvSpPr/>
          <p:nvPr/>
        </p:nvSpPr>
        <p:spPr>
          <a:xfrm>
            <a:off x="1103744" y="5714493"/>
            <a:ext cx="1219217" cy="1023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D7507A6-91ED-9842-8D09-29237FE8D230}"/>
              </a:ext>
            </a:extLst>
          </p:cNvPr>
          <p:cNvSpPr/>
          <p:nvPr/>
        </p:nvSpPr>
        <p:spPr>
          <a:xfrm>
            <a:off x="9601200" y="1764144"/>
            <a:ext cx="1163648" cy="2216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A9AD0C53-8EA2-B3DC-E4DE-D280A3708014}"/>
              </a:ext>
            </a:extLst>
          </p:cNvPr>
          <p:cNvSpPr/>
          <p:nvPr/>
        </p:nvSpPr>
        <p:spPr>
          <a:xfrm>
            <a:off x="9601201" y="2013526"/>
            <a:ext cx="1163648" cy="399934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32EFA023-D587-E40C-1BA5-8278258F8FD0}"/>
              </a:ext>
            </a:extLst>
          </p:cNvPr>
          <p:cNvSpPr/>
          <p:nvPr/>
        </p:nvSpPr>
        <p:spPr>
          <a:xfrm>
            <a:off x="5357758" y="1754907"/>
            <a:ext cx="3957113" cy="868216"/>
          </a:xfrm>
          <a:prstGeom prst="wedgeRoundRectCallout">
            <a:avLst>
              <a:gd name="adj1" fmla="val 57596"/>
              <a:gd name="adj2" fmla="val -323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 the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Slider to set the transparency for the selected “Climate risk indicators”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8C76D671-D791-F12F-3E4E-EFF72FC9DFC4}"/>
              </a:ext>
            </a:extLst>
          </p:cNvPr>
          <p:cNvSpPr/>
          <p:nvPr/>
        </p:nvSpPr>
        <p:spPr>
          <a:xfrm>
            <a:off x="6942467" y="4611254"/>
            <a:ext cx="3596223" cy="868216"/>
          </a:xfrm>
          <a:prstGeom prst="wedgeRoundRectCallout">
            <a:avLst>
              <a:gd name="adj1" fmla="val 35217"/>
              <a:gd name="adj2" fmla="val -114884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legend of “Climate risk  indicators (EJScreen)” will be displayed in the panel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458AA50-E9D1-377E-39C1-63BB27F4812A}"/>
              </a:ext>
            </a:extLst>
          </p:cNvPr>
          <p:cNvSpPr/>
          <p:nvPr/>
        </p:nvSpPr>
        <p:spPr>
          <a:xfrm>
            <a:off x="346366" y="4945159"/>
            <a:ext cx="3736107" cy="396082"/>
          </a:xfrm>
          <a:prstGeom prst="wedgeRoundRectCallout">
            <a:avLst>
              <a:gd name="adj1" fmla="val -30585"/>
              <a:gd name="adj2" fmla="val 81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Check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the “Climate risk indicators”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D98C9B26-A44D-A72C-2139-2DCB0A47DDB8}"/>
              </a:ext>
            </a:extLst>
          </p:cNvPr>
          <p:cNvSpPr/>
          <p:nvPr/>
        </p:nvSpPr>
        <p:spPr>
          <a:xfrm>
            <a:off x="2684319" y="6092518"/>
            <a:ext cx="3664526" cy="396082"/>
          </a:xfrm>
          <a:prstGeom prst="wedgeRoundRectCallout">
            <a:avLst>
              <a:gd name="adj1" fmla="val -59661"/>
              <a:gd name="adj2" fmla="val 705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 Select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one or a group of indicators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270D065-E6A8-0A15-75F1-A46912DAD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523" y="3508010"/>
            <a:ext cx="4214777" cy="24100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AC3682B-369F-6275-0187-48991DFC7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795" y="855568"/>
            <a:ext cx="4228961" cy="24745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2C122A-2397-20C0-EE67-99E48FE6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523" y="875435"/>
            <a:ext cx="4214777" cy="24745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D9C9F2-F1E2-530E-A399-592A51BAA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77" y="786482"/>
            <a:ext cx="2606299" cy="4965146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3314164" y="786482"/>
            <a:ext cx="8814918" cy="5832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119479" y="657108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2848973" y="3065694"/>
            <a:ext cx="422917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179D4A5-7FA9-4FBA-819F-6D32DB13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989" y="5742515"/>
            <a:ext cx="2361905" cy="8761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987989" y="5482100"/>
            <a:ext cx="746067" cy="23368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981961" y="5741093"/>
            <a:ext cx="2361905" cy="839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1695504" y="4456048"/>
            <a:ext cx="1504188" cy="637080"/>
          </a:xfrm>
          <a:prstGeom prst="wedgeRoundRectCallout">
            <a:avLst>
              <a:gd name="adj1" fmla="val 4381"/>
              <a:gd name="adj2" fmla="val 10539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5439916" y="877433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9995482" y="834836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value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5334000" y="3394506"/>
            <a:ext cx="2008084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5EA98E2-E946-4FEC-92FA-B0C3C3EED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35" y="3718364"/>
            <a:ext cx="2419048" cy="1257143"/>
          </a:xfrm>
          <a:prstGeom prst="rect">
            <a:avLst/>
          </a:prstGeom>
        </p:spPr>
      </p:pic>
      <p:sp>
        <p:nvSpPr>
          <p:cNvPr id="40" name="云形 39">
            <a:extLst>
              <a:ext uri="{FF2B5EF4-FFF2-40B4-BE49-F238E27FC236}">
                <a16:creationId xmlns:a16="http://schemas.microsoft.com/office/drawing/2014/main" id="{CEF1F58B-0435-415F-A210-3C76F130839A}"/>
              </a:ext>
            </a:extLst>
          </p:cNvPr>
          <p:cNvSpPr/>
          <p:nvPr/>
        </p:nvSpPr>
        <p:spPr bwMode="auto">
          <a:xfrm>
            <a:off x="8940801" y="5126168"/>
            <a:ext cx="2706772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risk-based in desired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9" grpId="0" animBg="1"/>
      <p:bldP spid="25" grpId="0" animBg="1"/>
      <p:bldP spid="37" grpId="0" animBg="1"/>
      <p:bldP spid="41" grpId="0" animBg="1"/>
      <p:bldP spid="46" grpId="0" animBg="1"/>
      <p:bldP spid="47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FFA36F-4B4D-3583-3BB8-1FA17025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44" y="915554"/>
            <a:ext cx="9224142" cy="57650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B8415-697C-42A9-8D96-22E9934F64F4}"/>
              </a:ext>
            </a:extLst>
          </p:cNvPr>
          <p:cNvSpPr txBox="1">
            <a:spLocks/>
          </p:cNvSpPr>
          <p:nvPr/>
        </p:nvSpPr>
        <p:spPr>
          <a:xfrm>
            <a:off x="10115550" y="656301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489474" y="48158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4885850" y="1506681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?mso-contentType ?>
<SharedContentType xmlns="Microsoft.SharePoint.Taxonomy.ContentTypeSync" SourceId="29f62856-1543-49d4-a736-4569d363f533" ContentTypeId="0x0101" PreviousValue="false"/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5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7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1A6E0D0-DF25-41E1-849F-4E7E9FBDD1A9}">
  <ds:schemaRefs>
    <ds:schemaRef ds:uri="5c1deef3-b27c-4e9a-b0d4-9d092d100f42"/>
    <ds:schemaRef ds:uri="http://purl.org/dc/elements/1.1/"/>
    <ds:schemaRef ds:uri="6290be6a-0c37-488c-89d7-fa04eb7489f1"/>
    <ds:schemaRef ds:uri="http://purl.org/dc/terms/"/>
    <ds:schemaRef ds:uri="http://schemas.microsoft.com/office/2006/metadata/properties"/>
    <ds:schemaRef ds:uri="http://www.w3.org/XML/1998/namespace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schemas.microsoft.com/sharepoint.v3"/>
    <ds:schemaRef ds:uri="4ffa91fb-a0ff-4ac5-b2db-65c790d184a4"/>
    <ds:schemaRef ds:uri="http://purl.org/dc/dcmitype/"/>
  </ds:schemaRefs>
</ds:datastoreItem>
</file>

<file path=customXml/itemProps9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71849</TotalTime>
  <Words>2192</Words>
  <Application>Microsoft Office PowerPoint</Application>
  <PresentationFormat>Widescreen</PresentationFormat>
  <Paragraphs>255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Microsoft YaHei</vt:lpstr>
      <vt:lpstr>SimHei</vt:lpstr>
      <vt:lpstr>Arial</vt:lpstr>
      <vt:lpstr>Calibri</vt:lpstr>
      <vt:lpstr>Times New Roman</vt:lpstr>
      <vt:lpstr>2_EMPA课题组模板</vt:lpstr>
      <vt:lpstr>3_EMPA课题组模板</vt:lpstr>
      <vt:lpstr>4_EMPA课题组模板</vt:lpstr>
      <vt:lpstr>“NEXUS 3.6”Beta Release Version:   Quick Tutorial</vt:lpstr>
      <vt:lpstr>NEXUS Tool: On-line User’s Manual</vt:lpstr>
      <vt:lpstr>NEXUS Tool: Data Viewer Module</vt:lpstr>
      <vt:lpstr>Data Viewer: “Apply” New Selections</vt:lpstr>
      <vt:lpstr>Data Viewer : EJ/Demographics Metric and Data</vt:lpstr>
      <vt:lpstr>NEXUS Update: Climate Risk Metric and Data</vt:lpstr>
      <vt:lpstr>NEXUS Update: Climate risk indicators (EJScreen)</vt:lpstr>
      <vt:lpstr>Data Viewer: “Reset” New Selections</vt:lpstr>
      <vt:lpstr>Data Viewer Module: Map Layers menu</vt:lpstr>
      <vt:lpstr>Data Viewer Module: Configure Base Map &amp; Color</vt:lpstr>
      <vt:lpstr>NEXUS Update: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“Source Category Emissions”</vt:lpstr>
      <vt:lpstr>Data Viewer: “Sector Emissions Summary”</vt:lpstr>
      <vt:lpstr>Data Viewer: “Sector Emissions Summary”</vt:lpstr>
      <vt:lpstr>Data Viewer : “Monitoring Data/Sites”</vt:lpstr>
      <vt:lpstr>Data Viewer : “Attribute Table” (1)</vt:lpstr>
      <vt:lpstr>Data Viewer : “Attribute Table” (2)</vt:lpstr>
      <vt:lpstr>Data Viewer: EPA Region Table Generator</vt:lpstr>
      <vt:lpstr>Data Viewer: Data Search &amp; Filter</vt:lpstr>
      <vt:lpstr>Data Input Module: Data Preview</vt:lpstr>
      <vt:lpstr>PowerPoint Presentation</vt:lpstr>
      <vt:lpstr>Two ways navigate to Proximity Analysis Module</vt:lpstr>
      <vt:lpstr>Proximity Analysis Module:  Overlaying Map</vt:lpstr>
      <vt:lpstr>Proximity Analysis Module:  Overlaying Map</vt:lpstr>
      <vt:lpstr>NEXUS Update:  Overlaying Climate Risk Map</vt:lpstr>
      <vt:lpstr>Proximity Analysis Module: Configure Color &amp; Transparency</vt:lpstr>
      <vt:lpstr>NEXUS Update: Map Layers menu</vt:lpstr>
      <vt:lpstr>PowerPoint Presentation</vt:lpstr>
      <vt:lpstr>Proximity Analysis Module: Summary Plot &amp; Summary Table (2)</vt:lpstr>
      <vt:lpstr>NEXUS Update:  “Select Sites” Functions (1)</vt:lpstr>
      <vt:lpstr>Proximity Analysis Module:  “Select Sites” Functions (2)</vt:lpstr>
      <vt:lpstr>Proximity Analysis Module:  “Select Sites” Functions (3)</vt:lpstr>
      <vt:lpstr>Proximity Analysis Module: “Group” Summary Plot &amp; Table</vt:lpstr>
      <vt:lpstr>Proximity Analysis Module: Display Site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1589</cp:revision>
  <cp:lastPrinted>2020-02-19T17:26:50Z</cp:lastPrinted>
  <dcterms:created xsi:type="dcterms:W3CDTF">2016-05-30T08:23:37Z</dcterms:created>
  <dcterms:modified xsi:type="dcterms:W3CDTF">2023-03-02T20:28:51Z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