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902" r:id="rId264"/>
    <p:sldMasterId id="2147487112" r:id="rId265"/>
    <p:sldMasterId id="2147487203" r:id="rId266"/>
    <p:sldMasterId id="2147487267" r:id="rId267"/>
    <p:sldMasterId id="2147487280" r:id="rId268"/>
    <p:sldMasterId id="2147487318" r:id="rId269"/>
    <p:sldMasterId id="2147487335" r:id="rId270"/>
  </p:sldMasterIdLst>
  <p:notesMasterIdLst>
    <p:notesMasterId r:id="rId310"/>
  </p:notesMasterIdLst>
  <p:handoutMasterIdLst>
    <p:handoutMasterId r:id="rId311"/>
  </p:handoutMasterIdLst>
  <p:sldIdLst>
    <p:sldId id="1089" r:id="rId271"/>
    <p:sldId id="2299" r:id="rId272"/>
    <p:sldId id="2276" r:id="rId273"/>
    <p:sldId id="2259" r:id="rId274"/>
    <p:sldId id="1261" r:id="rId275"/>
    <p:sldId id="1231" r:id="rId276"/>
    <p:sldId id="1172" r:id="rId277"/>
    <p:sldId id="442" r:id="rId278"/>
    <p:sldId id="2279" r:id="rId279"/>
    <p:sldId id="2280" r:id="rId280"/>
    <p:sldId id="2277" r:id="rId281"/>
    <p:sldId id="2278" r:id="rId282"/>
    <p:sldId id="2298" r:id="rId283"/>
    <p:sldId id="490" r:id="rId284"/>
    <p:sldId id="2300" r:id="rId285"/>
    <p:sldId id="2301" r:id="rId286"/>
    <p:sldId id="2322" r:id="rId287"/>
    <p:sldId id="2292" r:id="rId288"/>
    <p:sldId id="2296" r:id="rId289"/>
    <p:sldId id="2295" r:id="rId290"/>
    <p:sldId id="2323" r:id="rId291"/>
    <p:sldId id="2318" r:id="rId292"/>
    <p:sldId id="2282" r:id="rId293"/>
    <p:sldId id="2319" r:id="rId294"/>
    <p:sldId id="2324" r:id="rId295"/>
    <p:sldId id="2303" r:id="rId296"/>
    <p:sldId id="2321" r:id="rId297"/>
    <p:sldId id="2320" r:id="rId298"/>
    <p:sldId id="2326" r:id="rId299"/>
    <p:sldId id="2311" r:id="rId300"/>
    <p:sldId id="2327" r:id="rId301"/>
    <p:sldId id="2312" r:id="rId302"/>
    <p:sldId id="2325" r:id="rId303"/>
    <p:sldId id="2313" r:id="rId304"/>
    <p:sldId id="2316" r:id="rId305"/>
    <p:sldId id="2314" r:id="rId306"/>
    <p:sldId id="2315" r:id="rId307"/>
    <p:sldId id="2304" r:id="rId308"/>
    <p:sldId id="2328" r:id="rId30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g, Carey" initials="JC" lastIdx="3" clrIdx="0">
    <p:extLst>
      <p:ext uri="{19B8F6BF-5375-455C-9EA6-DF929625EA0E}">
        <p15:presenceInfo xmlns:p15="http://schemas.microsoft.com/office/powerpoint/2012/main" userId="S-1-5-21-1339303556-449845944-1601390327-164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33"/>
    <a:srgbClr val="FFFFCC"/>
    <a:srgbClr val="CCFFFF"/>
    <a:srgbClr val="FF9900"/>
    <a:srgbClr val="000099"/>
    <a:srgbClr val="CCFFCC"/>
    <a:srgbClr val="5D288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25" autoAdjust="0"/>
    <p:restoredTop sz="96702" autoAdjust="0"/>
  </p:normalViewPr>
  <p:slideViewPr>
    <p:cSldViewPr>
      <p:cViewPr varScale="1">
        <p:scale>
          <a:sx n="105" d="100"/>
          <a:sy n="105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8" d="100"/>
        <a:sy n="108" d="100"/>
      </p:scale>
      <p:origin x="0" y="-5574"/>
    </p:cViewPr>
  </p:sorterViewPr>
  <p:notesViewPr>
    <p:cSldViewPr>
      <p:cViewPr varScale="1">
        <p:scale>
          <a:sx n="79" d="100"/>
          <a:sy n="79" d="100"/>
        </p:scale>
        <p:origin x="390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slide" Target="slides/slide29.xml"/><Relationship Id="rId303" Type="http://schemas.openxmlformats.org/officeDocument/2006/relationships/slide" Target="slides/slide3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slideMaster" Target="slideMasters/slideMaster5.xml"/><Relationship Id="rId289" Type="http://schemas.openxmlformats.org/officeDocument/2006/relationships/slide" Target="slides/slide1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viewProps" Target="viewProps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slide" Target="slides/slide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slide" Target="slides/slide20.xml"/><Relationship Id="rId304" Type="http://schemas.openxmlformats.org/officeDocument/2006/relationships/slide" Target="slides/slide34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slideMaster" Target="slideMasters/slideMaster6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slide" Target="slides/slide10.xml"/><Relationship Id="rId315" Type="http://schemas.openxmlformats.org/officeDocument/2006/relationships/theme" Target="theme/theme1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slideMaster" Target="slideMasters/slideMaster7.xml"/><Relationship Id="rId291" Type="http://schemas.openxmlformats.org/officeDocument/2006/relationships/slide" Target="slides/slide21.xml"/><Relationship Id="rId305" Type="http://schemas.openxmlformats.org/officeDocument/2006/relationships/slide" Target="slides/slide35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slide" Target="slides/slide11.xml"/><Relationship Id="rId316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slide" Target="slides/slide1.xml"/><Relationship Id="rId292" Type="http://schemas.openxmlformats.org/officeDocument/2006/relationships/slide" Target="slides/slide22.xml"/><Relationship Id="rId306" Type="http://schemas.openxmlformats.org/officeDocument/2006/relationships/slide" Target="slides/slide3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customXml" Target="../customXml/item240.xml"/><Relationship Id="rId245" Type="http://schemas.openxmlformats.org/officeDocument/2006/relationships/customXml" Target="../customXml/item245.xml"/><Relationship Id="rId261" Type="http://schemas.openxmlformats.org/officeDocument/2006/relationships/customXml" Target="../customXml/item261.xml"/><Relationship Id="rId266" Type="http://schemas.openxmlformats.org/officeDocument/2006/relationships/slideMaster" Target="slideMasters/slideMaster3.xml"/><Relationship Id="rId287" Type="http://schemas.openxmlformats.org/officeDocument/2006/relationships/slide" Target="slides/slide17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slide" Target="slides/slide12.xml"/><Relationship Id="rId312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slide" Target="slides/slide7.xml"/><Relationship Id="rId298" Type="http://schemas.openxmlformats.org/officeDocument/2006/relationships/slide" Target="slides/slide28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slide" Target="slides/slide2.xml"/><Relationship Id="rId293" Type="http://schemas.openxmlformats.org/officeDocument/2006/relationships/slide" Target="slides/slide23.xml"/><Relationship Id="rId302" Type="http://schemas.openxmlformats.org/officeDocument/2006/relationships/slide" Target="slides/slide32.xml"/><Relationship Id="rId307" Type="http://schemas.openxmlformats.org/officeDocument/2006/relationships/slide" Target="slides/slide3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slideMaster" Target="slideMasters/slideMaster4.xml"/><Relationship Id="rId288" Type="http://schemas.openxmlformats.org/officeDocument/2006/relationships/slide" Target="slides/slide18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slide" Target="slides/slide13.xml"/><Relationship Id="rId313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slide" Target="slides/slide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slide" Target="slides/slide3.xml"/><Relationship Id="rId294" Type="http://schemas.openxmlformats.org/officeDocument/2006/relationships/slide" Target="slides/slide24.xml"/><Relationship Id="rId308" Type="http://schemas.openxmlformats.org/officeDocument/2006/relationships/slide" Target="slides/slide38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slide" Target="slides/slide14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slide" Target="slides/slide4.xml"/><Relationship Id="rId295" Type="http://schemas.openxmlformats.org/officeDocument/2006/relationships/slide" Target="slides/slide25.xml"/><Relationship Id="rId309" Type="http://schemas.openxmlformats.org/officeDocument/2006/relationships/slide" Target="slides/slide3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slideMaster" Target="slideMasters/slideMaster1.xml"/><Relationship Id="rId285" Type="http://schemas.openxmlformats.org/officeDocument/2006/relationships/slide" Target="slides/slide1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notesMaster" Target="notesMasters/notesMaster1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slide" Target="slides/slide5.xml"/><Relationship Id="rId296" Type="http://schemas.openxmlformats.org/officeDocument/2006/relationships/slide" Target="slides/slide26.xml"/><Relationship Id="rId300" Type="http://schemas.openxmlformats.org/officeDocument/2006/relationships/slide" Target="slides/slide3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slideMaster" Target="slideMasters/slideMaster2.xml"/><Relationship Id="rId286" Type="http://schemas.openxmlformats.org/officeDocument/2006/relationships/slide" Target="slides/slide1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handoutMaster" Target="handoutMasters/handoutMaster1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slide" Target="slides/slide6.xml"/><Relationship Id="rId297" Type="http://schemas.openxmlformats.org/officeDocument/2006/relationships/slide" Target="slides/slide2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17" tIns="44059" rIns="88117" bIns="440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29F315-F5B3-4622-A6F9-25BADEEC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l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2" cy="41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l" defTabSz="93167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678">
              <a:defRPr sz="1400"/>
            </a:lvl1pPr>
          </a:lstStyle>
          <a:p>
            <a:pPr>
              <a:defRPr/>
            </a:pPr>
            <a:fld id="{BAD8BD73-81C2-42A0-A979-21325C122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AD92F-F22A-4727-B555-C340A4DD36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7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74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9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8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24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9613"/>
            <a:ext cx="4716462" cy="35369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74" y="4485107"/>
            <a:ext cx="5249316" cy="4247815"/>
          </a:xfrm>
          <a:noFill/>
          <a:ln/>
        </p:spPr>
        <p:txBody>
          <a:bodyPr lIns="95356" tIns="47680" rIns="95356" bIns="4768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495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5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947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02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0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137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60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26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45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0076-DE38-4EF0-9587-304457725E3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64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2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52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41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1. Thank</a:t>
            </a:r>
            <a:r>
              <a:rPr lang="en-US" baseline="0" dirty="0"/>
              <a:t> </a:t>
            </a:r>
            <a:r>
              <a:rPr lang="en-US" baseline="0" dirty="0" err="1"/>
              <a:t>Cen</a:t>
            </a:r>
            <a:r>
              <a:rPr lang="en-US" baseline="0" dirty="0"/>
              <a:t>/</a:t>
            </a:r>
            <a:r>
              <a:rPr lang="en-US" baseline="0" dirty="0" err="1"/>
              <a:t>Gao</a:t>
            </a:r>
            <a:r>
              <a:rPr lang="en-US" baseline="0" dirty="0"/>
              <a:t>/Luo/Chen; 2. HZ more visits; 3. AP on HZ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9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13466-170C-4D5D-91A5-22F36A9D16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49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63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9613"/>
            <a:ext cx="4716462" cy="35369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74" y="4485107"/>
            <a:ext cx="5249316" cy="4247815"/>
          </a:xfrm>
          <a:noFill/>
          <a:ln/>
        </p:spPr>
        <p:txBody>
          <a:bodyPr lIns="95356" tIns="47680" rIns="95356" bIns="4768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4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60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9613"/>
            <a:ext cx="4716462" cy="35369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74" y="4485107"/>
            <a:ext cx="5249316" cy="4247815"/>
          </a:xfrm>
          <a:noFill/>
          <a:ln/>
        </p:spPr>
        <p:txBody>
          <a:bodyPr lIns="95356" tIns="47680" rIns="95356" bIns="4768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51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9613"/>
            <a:ext cx="4716462" cy="353695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74" y="4485107"/>
            <a:ext cx="5249316" cy="4247815"/>
          </a:xfrm>
          <a:noFill/>
          <a:ln/>
        </p:spPr>
        <p:txBody>
          <a:bodyPr lIns="95356" tIns="47680" rIns="95356" bIns="4768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30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0076-DE38-4EF0-9587-304457725E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0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0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3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6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00076-DE38-4EF0-9587-304457725E3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r" defTabSz="9316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8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060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53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903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541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156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5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753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270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1045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749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961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115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8651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048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2153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4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4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2900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4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894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9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4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00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4353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2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27D149-540F-469A-A1EF-2AFE08E4CF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8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46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1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-76200" y="1012104"/>
            <a:ext cx="457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PM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 err="1">
                <a:solidFill>
                  <a:srgbClr val="FF0000"/>
                </a:solidFill>
              </a:rPr>
              <a:t>Conc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95797" y="999077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PM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Response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73241" y="6285184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All “</a:t>
            </a:r>
            <a:r>
              <a:rPr lang="en-US" altLang="zh-CN" sz="1400" b="1" u="sng" dirty="0">
                <a:solidFill>
                  <a:srgbClr val="FF0000"/>
                </a:solidFill>
              </a:rPr>
              <a:t>Out-of-Sample</a:t>
            </a:r>
            <a:r>
              <a:rPr lang="en-US" altLang="zh-CN" sz="1400" b="1" dirty="0">
                <a:solidFill>
                  <a:srgbClr val="FF0000"/>
                </a:solidFill>
              </a:rPr>
              <a:t>” runs: Normalized Mean Error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967069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PM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2.5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Concentration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51223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PM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.5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Response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805B35-6783-4DE7-B557-7F1D9CDCB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10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-152400" y="1010042"/>
            <a:ext cx="457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Conc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419597" y="997015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</a:rPr>
              <a:t>Response</a:t>
            </a:r>
            <a:r>
              <a:rPr lang="en-US" altLang="zh-CN" sz="2000" b="1" dirty="0">
                <a:solidFill>
                  <a:srgbClr val="FF0000"/>
                </a:solidFill>
              </a:rPr>
              <a:t>:  </a:t>
            </a:r>
            <a:r>
              <a:rPr lang="en-US" altLang="zh-CN" sz="2000" b="1" dirty="0">
                <a:solidFill>
                  <a:srgbClr val="0000FE"/>
                </a:solidFill>
              </a:rPr>
              <a:t>RSM  vs.  CMAQ</a:t>
            </a:r>
            <a:endParaRPr lang="zh-CN" altLang="en-US" sz="2000" b="1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73241" y="6285184"/>
            <a:ext cx="237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All “</a:t>
            </a:r>
            <a:r>
              <a:rPr lang="en-US" altLang="zh-CN" sz="1400" b="1" u="sng" dirty="0">
                <a:solidFill>
                  <a:srgbClr val="FF0000"/>
                </a:solidFill>
              </a:rPr>
              <a:t>Out-of-Sample</a:t>
            </a:r>
            <a:r>
              <a:rPr lang="en-US" altLang="zh-CN" sz="1400" b="1" dirty="0">
                <a:solidFill>
                  <a:srgbClr val="FF0000"/>
                </a:solidFill>
              </a:rPr>
              <a:t>” runs: Normalized Mean Error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967069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O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3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Concentration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51223" y="6264213"/>
            <a:ext cx="27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Predicted O</a:t>
            </a:r>
            <a:r>
              <a:rPr lang="en-US" altLang="zh-CN" sz="1400" b="1" baseline="-25000" dirty="0">
                <a:solidFill>
                  <a:srgbClr val="0000FF"/>
                </a:solidFill>
              </a:rPr>
              <a:t>3</a:t>
            </a:r>
            <a:r>
              <a:rPr lang="en-US" altLang="zh-CN" sz="1400" b="1" dirty="0">
                <a:solidFill>
                  <a:srgbClr val="0000FF"/>
                </a:solidFill>
              </a:rPr>
              <a:t> </a:t>
            </a:r>
            <a:r>
              <a:rPr lang="en-US" altLang="zh-CN" sz="1400" b="1" u="sng" dirty="0">
                <a:solidFill>
                  <a:srgbClr val="FF0000"/>
                </a:solidFill>
              </a:rPr>
              <a:t>Response</a:t>
            </a:r>
          </a:p>
          <a:p>
            <a:pPr algn="ctr">
              <a:defRPr/>
            </a:pPr>
            <a:r>
              <a:rPr lang="en-US" altLang="zh-CN" sz="1400" b="1" dirty="0">
                <a:solidFill>
                  <a:srgbClr val="0000FF"/>
                </a:solidFill>
              </a:rPr>
              <a:t>(RSM vs. CMAQ)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4805B35-6783-4DE7-B557-7F1D9CDCB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89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927D149-540F-469A-A1EF-2AFE08E4CF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DF7187-4B47-437B-BE30-5D51DAA15783}"/>
              </a:ext>
            </a:extLst>
          </p:cNvPr>
          <p:cNvSpPr/>
          <p:nvPr userDrawn="1"/>
        </p:nvSpPr>
        <p:spPr>
          <a:xfrm>
            <a:off x="165281" y="852020"/>
            <a:ext cx="350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E"/>
                </a:solidFill>
                <a:cs typeface="+mn-ea"/>
                <a:sym typeface="+mn-lt"/>
              </a:rPr>
              <a:t>Concentration Spatial Distribution</a:t>
            </a:r>
            <a:endParaRPr lang="zh-CN" altLang="en-US" b="1" dirty="0">
              <a:solidFill>
                <a:srgbClr val="0000FE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16432C-3584-4CA7-8D71-3EE3136EC1DD}"/>
              </a:ext>
            </a:extLst>
          </p:cNvPr>
          <p:cNvSpPr/>
          <p:nvPr userDrawn="1"/>
        </p:nvSpPr>
        <p:spPr>
          <a:xfrm>
            <a:off x="4105443" y="8520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  <a:cs typeface="+mn-ea"/>
                <a:sym typeface="+mn-lt"/>
              </a:rPr>
              <a:t>Source Contribution (Without BC Control)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9A2A5B-9C9D-4C81-8FFF-8F7C571F3244}"/>
              </a:ext>
            </a:extLst>
          </p:cNvPr>
          <p:cNvSpPr txBox="1"/>
          <p:nvPr userDrawn="1"/>
        </p:nvSpPr>
        <p:spPr>
          <a:xfrm>
            <a:off x="430075" y="1237437"/>
            <a:ext cx="2988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All Manmade = 1, BC = 0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F38ECF-7A2D-4AD5-90C4-BD32ADCFB5CD}"/>
              </a:ext>
            </a:extLst>
          </p:cNvPr>
          <p:cNvSpPr txBox="1"/>
          <p:nvPr userDrawn="1"/>
        </p:nvSpPr>
        <p:spPr>
          <a:xfrm>
            <a:off x="551552" y="3868028"/>
            <a:ext cx="2745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All Manmade = 0, BC = 1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ACDD14-7BAE-4AA7-8A85-DBB0EE014372}"/>
              </a:ext>
            </a:extLst>
          </p:cNvPr>
          <p:cNvSpPr txBox="1"/>
          <p:nvPr userDrawn="1"/>
        </p:nvSpPr>
        <p:spPr>
          <a:xfrm>
            <a:off x="4269937" y="3610523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25%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0D054C-9B09-4B4E-A971-20229C160CCA}"/>
              </a:ext>
            </a:extLst>
          </p:cNvPr>
          <p:cNvSpPr txBox="1"/>
          <p:nvPr userDrawn="1"/>
        </p:nvSpPr>
        <p:spPr>
          <a:xfrm>
            <a:off x="6727636" y="3645013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50%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ACC9E5-8239-455B-93FD-82F83FDAA659}"/>
              </a:ext>
            </a:extLst>
          </p:cNvPr>
          <p:cNvSpPr txBox="1"/>
          <p:nvPr userDrawn="1"/>
        </p:nvSpPr>
        <p:spPr>
          <a:xfrm>
            <a:off x="4266836" y="6349377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75%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65837D-3864-4016-B084-6774957D816E}"/>
              </a:ext>
            </a:extLst>
          </p:cNvPr>
          <p:cNvSpPr txBox="1"/>
          <p:nvPr userDrawn="1"/>
        </p:nvSpPr>
        <p:spPr>
          <a:xfrm>
            <a:off x="6677193" y="6349377"/>
            <a:ext cx="16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100% Reduction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32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07409" y="870779"/>
            <a:ext cx="82389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Responses (ΔO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9906" y="864467"/>
            <a:ext cx="5848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Conc.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-56029" y="2648176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-90253" y="5068584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064885" y="1664457"/>
            <a:ext cx="0" cy="501937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5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3448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572000" y="106354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PM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Responses</a:t>
            </a:r>
            <a:endParaRPr lang="en-US" altLang="zh-CN" sz="2000" b="1" dirty="0">
              <a:solidFill>
                <a:srgbClr val="0000FF"/>
              </a:solidFill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105723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PM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2.5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Conc</a:t>
            </a:r>
            <a:r>
              <a:rPr lang="en-US" altLang="zh-CN" sz="2000" b="1" dirty="0">
                <a:solidFill>
                  <a:srgbClr val="0000FF"/>
                </a:solidFill>
                <a:ea typeface="Microsoft YaHei UI" panose="020B0503020204020204" pitchFamily="34" charset="-122"/>
              </a:rPr>
              <a:t>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572000" y="1664457"/>
            <a:ext cx="0" cy="50193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FA2C3FBE-3A29-4763-AE0C-23D5ECAC1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2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散点图(-ba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572000" y="106354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Responses</a:t>
            </a:r>
            <a:endParaRPr lang="en-US" altLang="zh-CN" sz="2000" b="1" dirty="0">
              <a:solidFill>
                <a:srgbClr val="FF0000"/>
              </a:solidFill>
              <a:ea typeface="Microsoft YaHei UI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(RSM-Base vs. CMAQ-Base)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105723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Predicted O</a:t>
            </a:r>
            <a:r>
              <a:rPr lang="en-US" altLang="zh-CN" sz="2000" b="1" baseline="-25000" dirty="0">
                <a:solidFill>
                  <a:srgbClr val="FF0000"/>
                </a:solidFill>
                <a:ea typeface="Microsoft YaHei UI" panose="020B0503020204020204" pitchFamily="34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2000" b="1" u="sng" dirty="0">
                <a:solidFill>
                  <a:srgbClr val="0000FF"/>
                </a:solidFill>
                <a:ea typeface="Microsoft YaHei UI" panose="020B0503020204020204" pitchFamily="34" charset="-122"/>
              </a:rPr>
              <a:t>Conc</a:t>
            </a:r>
            <a:r>
              <a:rPr lang="en-US" altLang="zh-CN" sz="2000" b="1" dirty="0">
                <a:solidFill>
                  <a:srgbClr val="0000FF"/>
                </a:solidFill>
                <a:ea typeface="Microsoft YaHei UI" panose="020B0503020204020204" pitchFamily="34" charset="-122"/>
              </a:rPr>
              <a:t>.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ea typeface="Microsoft YaHei UI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a typeface="Microsoft YaHei UI" panose="020B0503020204020204" pitchFamily="34" charset="-122"/>
              </a:rPr>
              <a:t>(RSM vs. CMAQ)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572000" y="1664457"/>
            <a:ext cx="0" cy="5019375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FA2C3FBE-3A29-4763-AE0C-23D5ECAC1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8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散点图(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-307099" y="2595952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-307099" y="4942072"/>
            <a:ext cx="19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404247" y="1224468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3700366" y="1241469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6474056" y="1224468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Delta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散点图(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563152" y="2579134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63152" y="5075028"/>
            <a:ext cx="190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Optimized</a:t>
            </a:r>
          </a:p>
          <a:p>
            <a:pPr algn="ctr"/>
            <a:r>
              <a:rPr lang="en-US" altLang="zh-CN" dirty="0"/>
              <a:t>Pf-ERSM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655969" y="1260753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RSM-Base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130667" y="1241469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CMAQ-Base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9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cted Concentr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DFD76BD-6650-4CDC-B264-3A4D9C7F6C75}"/>
              </a:ext>
            </a:extLst>
          </p:cNvPr>
          <p:cNvSpPr txBox="1"/>
          <p:nvPr userDrawn="1"/>
        </p:nvSpPr>
        <p:spPr>
          <a:xfrm>
            <a:off x="2362609" y="3852941"/>
            <a:ext cx="146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Base - 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AC7C40-0561-4C70-BD6E-8D6C1E494387}"/>
              </a:ext>
            </a:extLst>
          </p:cNvPr>
          <p:cNvSpPr txBox="1"/>
          <p:nvPr userDrawn="1"/>
        </p:nvSpPr>
        <p:spPr>
          <a:xfrm>
            <a:off x="5079335" y="3852941"/>
            <a:ext cx="17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Base - 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13B899-2FAB-4C8F-9367-01B2A37A7C93}"/>
              </a:ext>
            </a:extLst>
          </p:cNvPr>
          <p:cNvSpPr txBox="1"/>
          <p:nvPr userDrawn="1"/>
        </p:nvSpPr>
        <p:spPr>
          <a:xfrm>
            <a:off x="1131125" y="1077071"/>
            <a:ext cx="10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RSM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9D04ED-ABB5-4851-8C98-689AD1266963}"/>
              </a:ext>
            </a:extLst>
          </p:cNvPr>
          <p:cNvSpPr txBox="1"/>
          <p:nvPr userDrawn="1"/>
        </p:nvSpPr>
        <p:spPr>
          <a:xfrm>
            <a:off x="3703256" y="1077071"/>
            <a:ext cx="102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00FE"/>
                </a:solidFill>
              </a:rPr>
              <a:t>CMAQ</a:t>
            </a:r>
            <a:endParaRPr lang="zh-CN" altLang="en-US" b="1" dirty="0">
              <a:solidFill>
                <a:srgbClr val="0000FE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F38D5C-FCAF-41B1-8CF4-F221CB28B155}"/>
              </a:ext>
            </a:extLst>
          </p:cNvPr>
          <p:cNvSpPr txBox="1"/>
          <p:nvPr userDrawn="1"/>
        </p:nvSpPr>
        <p:spPr>
          <a:xfrm>
            <a:off x="6798875" y="1072768"/>
            <a:ext cx="102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Delta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6B8FF2-CD9D-4771-AA34-8404D3D1DB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71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6470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7DAA0C-F678-48E4-BD5A-D010BD06F0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983989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49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4971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388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3597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38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6349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940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7438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61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4397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064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0386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0125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7138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0814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251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4359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20087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1223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841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9777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390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4010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1571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906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2229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03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6035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5854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2715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7994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9399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1714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19449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543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2422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1428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8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5920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3219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8673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7376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625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795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2102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9864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3042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0239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9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3088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35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530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1002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6517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5924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3372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17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36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3" r:id="rId1"/>
    <p:sldLayoutId id="2147486904" r:id="rId2"/>
    <p:sldLayoutId id="2147486905" r:id="rId3"/>
    <p:sldLayoutId id="2147486906" r:id="rId4"/>
    <p:sldLayoutId id="2147486907" r:id="rId5"/>
    <p:sldLayoutId id="2147486908" r:id="rId6"/>
    <p:sldLayoutId id="2147486909" r:id="rId7"/>
    <p:sldLayoutId id="2147486910" r:id="rId8"/>
    <p:sldLayoutId id="2147486911" r:id="rId9"/>
    <p:sldLayoutId id="2147486912" r:id="rId10"/>
    <p:sldLayoutId id="2147486913" r:id="rId11"/>
    <p:sldLayoutId id="21474869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75"/>
              </a:spcBef>
            </a:pPr>
            <a:endParaRPr lang="zh-CN" altLang="en-US" sz="2250" b="1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4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5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3" r:id="rId1"/>
    <p:sldLayoutId id="2147487114" r:id="rId2"/>
    <p:sldLayoutId id="2147487115" r:id="rId3"/>
    <p:sldLayoutId id="2147487116" r:id="rId4"/>
    <p:sldLayoutId id="2147487117" r:id="rId5"/>
    <p:sldLayoutId id="2147487118" r:id="rId6"/>
    <p:sldLayoutId id="2147487119" r:id="rId7"/>
    <p:sldLayoutId id="2147487120" r:id="rId8"/>
    <p:sldLayoutId id="2147487121" r:id="rId9"/>
    <p:sldLayoutId id="2147487122" r:id="rId10"/>
    <p:sldLayoutId id="2147487123" r:id="rId11"/>
    <p:sldLayoutId id="21474871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25717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51435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77152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>
          <a:solidFill>
            <a:schemeClr val="tx1"/>
          </a:solidFill>
          <a:latin typeface="+mn-lt"/>
          <a:ea typeface="+mn-ea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46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4" r:id="rId1"/>
    <p:sldLayoutId id="2147487205" r:id="rId2"/>
    <p:sldLayoutId id="2147487206" r:id="rId3"/>
    <p:sldLayoutId id="2147487207" r:id="rId4"/>
    <p:sldLayoutId id="2147487208" r:id="rId5"/>
    <p:sldLayoutId id="2147487209" r:id="rId6"/>
    <p:sldLayoutId id="2147487210" r:id="rId7"/>
    <p:sldLayoutId id="2147487211" r:id="rId8"/>
    <p:sldLayoutId id="2147487212" r:id="rId9"/>
    <p:sldLayoutId id="2147487213" r:id="rId10"/>
    <p:sldLayoutId id="2147487214" r:id="rId11"/>
    <p:sldLayoutId id="2147487215" r:id="rId12"/>
    <p:sldLayoutId id="2147487216" r:id="rId13"/>
    <p:sldLayoutId id="2147487217" r:id="rId14"/>
    <p:sldLayoutId id="2147487218" r:id="rId15"/>
    <p:sldLayoutId id="2147487219" r:id="rId16"/>
    <p:sldLayoutId id="2147487220" r:id="rId17"/>
    <p:sldLayoutId id="2147487221" r:id="rId18"/>
    <p:sldLayoutId id="2147487222" r:id="rId19"/>
    <p:sldLayoutId id="2147487223" r:id="rId20"/>
    <p:sldLayoutId id="214748722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625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8" r:id="rId1"/>
    <p:sldLayoutId id="2147487269" r:id="rId2"/>
    <p:sldLayoutId id="2147487270" r:id="rId3"/>
    <p:sldLayoutId id="2147487271" r:id="rId4"/>
    <p:sldLayoutId id="2147487272" r:id="rId5"/>
    <p:sldLayoutId id="2147487273" r:id="rId6"/>
    <p:sldLayoutId id="2147487274" r:id="rId7"/>
    <p:sldLayoutId id="2147487275" r:id="rId8"/>
    <p:sldLayoutId id="2147487276" r:id="rId9"/>
    <p:sldLayoutId id="2147487277" r:id="rId10"/>
    <p:sldLayoutId id="2147487278" r:id="rId11"/>
    <p:sldLayoutId id="21474872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1" r:id="rId1"/>
    <p:sldLayoutId id="2147487282" r:id="rId2"/>
    <p:sldLayoutId id="2147487283" r:id="rId3"/>
    <p:sldLayoutId id="2147487284" r:id="rId4"/>
    <p:sldLayoutId id="2147487285" r:id="rId5"/>
    <p:sldLayoutId id="2147487286" r:id="rId6"/>
    <p:sldLayoutId id="2147487287" r:id="rId7"/>
    <p:sldLayoutId id="2147487288" r:id="rId8"/>
    <p:sldLayoutId id="2147487289" r:id="rId9"/>
    <p:sldLayoutId id="2147487290" r:id="rId10"/>
    <p:sldLayoutId id="2147487291" r:id="rId11"/>
    <p:sldLayoutId id="21474872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74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9" r:id="rId1"/>
    <p:sldLayoutId id="2147487320" r:id="rId2"/>
    <p:sldLayoutId id="2147487321" r:id="rId3"/>
    <p:sldLayoutId id="2147487322" r:id="rId4"/>
    <p:sldLayoutId id="2147487323" r:id="rId5"/>
    <p:sldLayoutId id="2147487324" r:id="rId6"/>
    <p:sldLayoutId id="2147487325" r:id="rId7"/>
    <p:sldLayoutId id="2147487326" r:id="rId8"/>
    <p:sldLayoutId id="2147487327" r:id="rId9"/>
    <p:sldLayoutId id="2147487328" r:id="rId10"/>
    <p:sldLayoutId id="2147487329" r:id="rId11"/>
    <p:sldLayoutId id="2147487330" r:id="rId12"/>
    <p:sldLayoutId id="2147487331" r:id="rId13"/>
    <p:sldLayoutId id="214748733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13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36" r:id="rId1"/>
    <p:sldLayoutId id="2147487337" r:id="rId2"/>
    <p:sldLayoutId id="2147487338" r:id="rId3"/>
    <p:sldLayoutId id="2147487339" r:id="rId4"/>
    <p:sldLayoutId id="2147487340" r:id="rId5"/>
    <p:sldLayoutId id="2147487341" r:id="rId6"/>
    <p:sldLayoutId id="2147487342" r:id="rId7"/>
    <p:sldLayoutId id="2147487343" r:id="rId8"/>
    <p:sldLayoutId id="2147487344" r:id="rId9"/>
    <p:sldLayoutId id="2147487345" r:id="rId10"/>
    <p:sldLayoutId id="2147487346" r:id="rId11"/>
    <p:sldLayoutId id="2147487347" r:id="rId12"/>
    <p:sldLayoutId id="214748734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4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3.wmf"/><Relationship Id="rId10" Type="http://schemas.openxmlformats.org/officeDocument/2006/relationships/image" Target="../media/image1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3502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RSM/CMAQ “One-Region” Case and “Five-Region” Case: Preliminary Results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B981-3039-4691-96D6-66427C32B7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760208" y="6492874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BE097-8DCA-4BC6-83FB-778FA394B91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76200" y="6057235"/>
            <a:ext cx="9144000" cy="1752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Nov. 10, 2020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67896" y="1752600"/>
            <a:ext cx="32707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微软雅黑"/>
              </a:rPr>
              <a:t>Five-Region RSM/CMAQ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1D042D-284D-4A10-9A7D-03255EC2BA7C}"/>
              </a:ext>
            </a:extLst>
          </p:cNvPr>
          <p:cNvSpPr/>
          <p:nvPr/>
        </p:nvSpPr>
        <p:spPr>
          <a:xfrm>
            <a:off x="76200" y="5034577"/>
            <a:ext cx="9362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“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微软雅黑"/>
              </a:rPr>
              <a:t>RSM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2.5”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/>
                <a:cs typeface="+mn-cs"/>
              </a:rPr>
              <a:t>installation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package  at: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G:\SHARE\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微软雅黑"/>
              </a:rPr>
              <a:t>RSM-VAT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\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微软雅黑"/>
              </a:rPr>
              <a:t>RSM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2.5\”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9A85B5-9F77-4DA7-A08D-1E89C53E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17768"/>
            <a:ext cx="2942644" cy="2607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CDC5D1C4-9C83-424F-9647-C338B9C0B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88812"/>
            <a:ext cx="3261012" cy="2840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F07305-083F-47C9-B8FE-51FC6480F68F}"/>
              </a:ext>
            </a:extLst>
          </p:cNvPr>
          <p:cNvSpPr txBox="1"/>
          <p:nvPr/>
        </p:nvSpPr>
        <p:spPr>
          <a:xfrm>
            <a:off x="5028684" y="1751850"/>
            <a:ext cx="327711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微软雅黑"/>
              </a:rPr>
              <a:t>One-Region RSM/CMAQ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“Out-of-Sample” Validation: </a:t>
            </a:r>
            <a:r>
              <a:rPr lang="en-US" altLang="zh-CN" sz="2400" b="1" dirty="0">
                <a:solidFill>
                  <a:srgbClr val="FFFF00"/>
                </a:solidFill>
                <a:cs typeface="Calibri"/>
                <a:sym typeface="+mn-lt"/>
              </a:rPr>
              <a:t>PM_NO</a:t>
            </a:r>
            <a:r>
              <a:rPr lang="en-US" altLang="zh-CN" sz="2400" b="1" baseline="-25000" dirty="0">
                <a:solidFill>
                  <a:srgbClr val="FFFF00"/>
                </a:solidFill>
                <a:cs typeface="Calibri"/>
                <a:sym typeface="+mn-lt"/>
              </a:rPr>
              <a:t>3</a:t>
            </a:r>
            <a:r>
              <a:rPr lang="en-US" altLang="zh-CN" sz="2400" b="1" dirty="0">
                <a:solidFill>
                  <a:srgbClr val="FFFF00"/>
                </a:solidFill>
                <a:cs typeface="Calibri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&amp; Response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., PM_NO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Worst 4 cases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CDC9D7-EA22-44E2-9232-A9D41D9BA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19" y="3969338"/>
            <a:ext cx="2172245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1260CA-EC12-4B57-BBEF-34E7DC20D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" y="1808163"/>
            <a:ext cx="2172245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FF1FA6-7ACE-454B-969F-9C8D08463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20" y="1808163"/>
            <a:ext cx="2172245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9D7561-993F-4261-8F19-BB4183E6BD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969338"/>
            <a:ext cx="2172245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433E37-6F4E-4EBB-AFE1-2F8CE524C9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80" y="3969338"/>
            <a:ext cx="2172245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E743D1-0192-4A6D-9C4C-FBA093372C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6" y="1808163"/>
            <a:ext cx="2172245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C10C6FC-0FF6-484A-9DD0-1CA0D48D00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80" y="1808163"/>
            <a:ext cx="2172245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0FE5981-F716-4E8D-9370-9CDFD89FF0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7" y="3969338"/>
            <a:ext cx="2172245" cy="2160000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A038C730-4FE0-4ED8-B73B-D80474A92E3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Jan.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, PM_SO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4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Worst #1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“Out-of-Sample” Validation: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PM_SO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4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Conc. &amp; Responses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ED9F30F-72BB-4C32-9D93-0F8D82E70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3968750"/>
            <a:ext cx="3640000" cy="23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2F66F2-A966-42B6-9132-878A59E5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449388"/>
            <a:ext cx="3631400" cy="241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9D2990-C6D5-4569-8405-C9EADF498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" y="1448800"/>
            <a:ext cx="3631400" cy="241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27094A-0B7D-4E0C-BBCD-F0D4D5C9F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97" y="3968725"/>
            <a:ext cx="2353265" cy="23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CEEDCE8-6147-4DAA-9AC0-1E347C556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8" y="3968750"/>
            <a:ext cx="2353265" cy="2340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DFDCD272-CCB4-41B6-B609-50E7D374EB9D}"/>
              </a:ext>
            </a:extLst>
          </p:cNvPr>
          <p:cNvSpPr/>
          <p:nvPr/>
        </p:nvSpPr>
        <p:spPr>
          <a:xfrm>
            <a:off x="2107338" y="4477501"/>
            <a:ext cx="300868" cy="212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9356E31-D7F2-4156-8AA2-5622758A2ABF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“Out-of-Sample” Validation: </a:t>
            </a:r>
            <a:r>
              <a:rPr lang="en-US" altLang="zh-CN" sz="2800" b="1" dirty="0">
                <a:solidFill>
                  <a:srgbClr val="FFFF00"/>
                </a:solidFill>
                <a:cs typeface="Calibri"/>
                <a:sym typeface="+mn-lt"/>
              </a:rPr>
              <a:t>PM_SO</a:t>
            </a:r>
            <a:r>
              <a:rPr lang="en-US" altLang="zh-CN" sz="2800" b="1" baseline="-25000" dirty="0">
                <a:solidFill>
                  <a:srgbClr val="FFFF00"/>
                </a:solidFill>
                <a:cs typeface="Calibri"/>
                <a:sym typeface="+mn-lt"/>
              </a:rPr>
              <a:t>4</a:t>
            </a:r>
            <a:r>
              <a:rPr lang="en-US" altLang="zh-CN" sz="2800" b="1" dirty="0">
                <a:solidFill>
                  <a:srgbClr val="FFFF00"/>
                </a:solidFill>
                <a:cs typeface="Calibri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&amp; Response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., PM_SO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Worst 4 cases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AFD355-631D-44FB-8A52-93DC54790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20" y="3993161"/>
            <a:ext cx="2172245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9B8C2E-1F7B-4F46-91D7-F148BE930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08163"/>
            <a:ext cx="2172245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AB9526-C045-4911-A2BA-B06E2EA1E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20" y="1808163"/>
            <a:ext cx="2172245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0D8FFD-665D-423C-8168-75207B7D61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993161"/>
            <a:ext cx="2172245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4A04F6-602A-4133-81C9-FFC3762C3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80" y="3993161"/>
            <a:ext cx="2172245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44704AA-A1A1-4CD9-A143-7BF1C9CA0D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808163"/>
            <a:ext cx="2172245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258504-271C-4823-9A66-CD83CE9071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80" y="1808163"/>
            <a:ext cx="2172245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F347743-D708-48E9-ADA2-345B002303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35" y="3993161"/>
            <a:ext cx="2172245" cy="2160000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489241C-8BE0-4D28-9F1D-DD48EA66D5ED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7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31BF9-FA01-41A0-8D5D-18723D67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294"/>
            <a:ext cx="9144000" cy="613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7512AA9-F0C6-44CA-8BD0-C745A905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40" y="1815298"/>
            <a:ext cx="19463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A96A4-D98F-4D76-AACD-5F58BA43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"/>
            <a:ext cx="9296400" cy="740542"/>
          </a:xfrm>
        </p:spPr>
        <p:txBody>
          <a:bodyPr/>
          <a:lstStyle/>
          <a:p>
            <a:pPr lvl="0" algn="l" eaLnBrk="1" hangingPunct="1">
              <a:spcAft>
                <a:spcPts val="1800"/>
              </a:spcAft>
              <a:defRPr/>
            </a:pPr>
            <a:r>
              <a:rPr lang="en-US" sz="2800" b="1" kern="1200" dirty="0">
                <a:solidFill>
                  <a:srgbClr val="0000FF"/>
                </a:solidFill>
                <a:latin typeface="Arial" charset="0"/>
              </a:rPr>
              <a:t>RSM example: </a:t>
            </a:r>
            <a:r>
              <a:rPr lang="en-US" sz="2800" b="1" kern="1200" dirty="0">
                <a:solidFill>
                  <a:srgbClr val="FF0000"/>
                </a:solidFill>
                <a:latin typeface="Arial" charset="0"/>
              </a:rPr>
              <a:t>“O</a:t>
            </a:r>
            <a:r>
              <a:rPr lang="en-US" sz="2400" b="1" kern="1200" dirty="0">
                <a:solidFill>
                  <a:srgbClr val="FF0000"/>
                </a:solidFill>
                <a:latin typeface="Arial" charset="0"/>
              </a:rPr>
              <a:t>3”</a:t>
            </a:r>
            <a:r>
              <a:rPr lang="en-US" sz="2800" b="1" kern="1200" dirty="0">
                <a:solidFill>
                  <a:srgbClr val="FF0000"/>
                </a:solidFill>
                <a:latin typeface="Arial" charset="0"/>
              </a:rPr>
              <a:t> &amp; “PM_SO4” </a:t>
            </a:r>
            <a:r>
              <a:rPr lang="en-US" sz="2400" b="1" kern="1200" dirty="0">
                <a:solidFill>
                  <a:srgbClr val="FF0000"/>
                </a:solidFill>
                <a:latin typeface="Arial" charset="0"/>
              </a:rPr>
              <a:t>non-linear chemistry</a:t>
            </a:r>
            <a:endParaRPr lang="en-US" altLang="zh-CN" sz="2800" b="1" kern="1200" dirty="0">
              <a:solidFill>
                <a:srgbClr val="FF00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A7BF5F-828C-4985-9DE0-3B319E62923B}"/>
              </a:ext>
            </a:extLst>
          </p:cNvPr>
          <p:cNvSpPr/>
          <p:nvPr/>
        </p:nvSpPr>
        <p:spPr>
          <a:xfrm>
            <a:off x="2095900" y="3014990"/>
            <a:ext cx="1242618" cy="461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7BF5F-828C-4985-9DE0-3B319E62923B}"/>
              </a:ext>
            </a:extLst>
          </p:cNvPr>
          <p:cNvSpPr/>
          <p:nvPr/>
        </p:nvSpPr>
        <p:spPr>
          <a:xfrm>
            <a:off x="2133600" y="3999636"/>
            <a:ext cx="1185957" cy="573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080F4A70-13A5-4D63-9D89-7F7E4B0E0A40}"/>
              </a:ext>
            </a:extLst>
          </p:cNvPr>
          <p:cNvSpPr/>
          <p:nvPr/>
        </p:nvSpPr>
        <p:spPr>
          <a:xfrm>
            <a:off x="6060691" y="1126985"/>
            <a:ext cx="2331218" cy="673239"/>
          </a:xfrm>
          <a:prstGeom prst="wedgeRoundRectCallout">
            <a:avLst>
              <a:gd name="adj1" fmla="val -48144"/>
              <a:gd name="adj2" fmla="val 13300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O3 responses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Emissions cut %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3638" y="3213304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325" y="5020480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6992" y="4573042"/>
            <a:ext cx="4555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25%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9757" y="4803874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50%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3154" y="4596125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75%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9383" y="3014990"/>
            <a:ext cx="5453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100%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peech Bubble: Rectangle with Corners Rounded 4">
            <a:extLst>
              <a:ext uri="{FF2B5EF4-FFF2-40B4-BE49-F238E27FC236}">
                <a16:creationId xmlns:a16="http://schemas.microsoft.com/office/drawing/2014/main" id="{080F4A70-13A5-4D63-9D89-7F7E4B0E0A40}"/>
              </a:ext>
            </a:extLst>
          </p:cNvPr>
          <p:cNvSpPr/>
          <p:nvPr/>
        </p:nvSpPr>
        <p:spPr>
          <a:xfrm>
            <a:off x="62501" y="2453698"/>
            <a:ext cx="2270927" cy="390211"/>
          </a:xfrm>
          <a:prstGeom prst="wedgeRoundRectCallout">
            <a:avLst>
              <a:gd name="adj1" fmla="val 37213"/>
              <a:gd name="adj2" fmla="val 14618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Emissions cut only </a:t>
            </a:r>
          </a:p>
        </p:txBody>
      </p:sp>
      <p:sp>
        <p:nvSpPr>
          <p:cNvPr id="25" name="Speech Bubble: Rectangle with Corners Rounded 4">
            <a:extLst>
              <a:ext uri="{FF2B5EF4-FFF2-40B4-BE49-F238E27FC236}">
                <a16:creationId xmlns:a16="http://schemas.microsoft.com/office/drawing/2014/main" id="{080F4A70-13A5-4D63-9D89-7F7E4B0E0A40}"/>
              </a:ext>
            </a:extLst>
          </p:cNvPr>
          <p:cNvSpPr/>
          <p:nvPr/>
        </p:nvSpPr>
        <p:spPr>
          <a:xfrm>
            <a:off x="96189" y="4955769"/>
            <a:ext cx="2883877" cy="1182355"/>
          </a:xfrm>
          <a:prstGeom prst="wedgeRoundRectCallout">
            <a:avLst>
              <a:gd name="adj1" fmla="val 26835"/>
              <a:gd name="adj2" fmla="val -783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25%, 50%, 75%, 100%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Emissions cut only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(corresponding CMAQ results provided in Appendix)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9A199BD6-5A10-4794-A5AD-1C44675C7649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3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741" y="3956503"/>
            <a:ext cx="3778180" cy="269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7512AA9-F0C6-44CA-8BD0-C745A905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40" y="1815298"/>
            <a:ext cx="19463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9824" y="646273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51" y="456364"/>
            <a:ext cx="3962033" cy="30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4019" y="48963"/>
            <a:ext cx="396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246" y="432087"/>
            <a:ext cx="3812530" cy="30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572000" y="-7"/>
            <a:ext cx="20097" cy="68580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36920" y="20493"/>
            <a:ext cx="3952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2" y="3537420"/>
            <a:ext cx="469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PM_SO4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9302" y="3549146"/>
            <a:ext cx="468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PM_SO4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952" y="3947697"/>
            <a:ext cx="3951984" cy="29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12972E-4E5D-4985-AF10-39B206021D84}"/>
              </a:ext>
            </a:extLst>
          </p:cNvPr>
          <p:cNvSpPr/>
          <p:nvPr/>
        </p:nvSpPr>
        <p:spPr>
          <a:xfrm>
            <a:off x="1981200" y="990600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BC3FF0-B54B-4627-B342-EE810119D592}"/>
              </a:ext>
            </a:extLst>
          </p:cNvPr>
          <p:cNvSpPr/>
          <p:nvPr/>
        </p:nvSpPr>
        <p:spPr>
          <a:xfrm>
            <a:off x="1728855" y="2590889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BCCC38-E769-46F2-B620-15CBBD12CF1A}"/>
              </a:ext>
            </a:extLst>
          </p:cNvPr>
          <p:cNvSpPr/>
          <p:nvPr/>
        </p:nvSpPr>
        <p:spPr>
          <a:xfrm>
            <a:off x="6074036" y="1007697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3712C-A646-4A2A-868C-1D12CD91BBF2}"/>
              </a:ext>
            </a:extLst>
          </p:cNvPr>
          <p:cNvSpPr/>
          <p:nvPr/>
        </p:nvSpPr>
        <p:spPr>
          <a:xfrm>
            <a:off x="1829563" y="5786958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C4A69-CCAC-41A7-8654-4D0CAB347BE4}"/>
              </a:ext>
            </a:extLst>
          </p:cNvPr>
          <p:cNvSpPr/>
          <p:nvPr/>
        </p:nvSpPr>
        <p:spPr>
          <a:xfrm>
            <a:off x="6172200" y="4724418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7">
            <a:extLst>
              <a:ext uri="{FF2B5EF4-FFF2-40B4-BE49-F238E27FC236}">
                <a16:creationId xmlns:a16="http://schemas.microsoft.com/office/drawing/2014/main" id="{7333B58B-D5D2-436B-906E-98E52944D3C8}"/>
              </a:ext>
            </a:extLst>
          </p:cNvPr>
          <p:cNvSpPr txBox="1"/>
          <p:nvPr/>
        </p:nvSpPr>
        <p:spPr>
          <a:xfrm>
            <a:off x="0" y="928353"/>
            <a:ext cx="3903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cs typeface="Calibri"/>
                <a:sym typeface="+mn-lt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regions (</a:t>
            </a:r>
            <a:r>
              <a:rPr lang="en-US" altLang="zh-CN" sz="2000" dirty="0">
                <a:solidFill>
                  <a:srgbClr val="0000FE"/>
                </a:solidFill>
                <a:latin typeface="Calibri" panose="020F0502020204030204"/>
                <a:cs typeface="Calibri"/>
                <a:sym typeface="+mn-lt"/>
              </a:rPr>
              <a:t>Eastern USA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AB2F78-6129-4DD2-AD2F-FF6D87843513}"/>
              </a:ext>
            </a:extLst>
          </p:cNvPr>
          <p:cNvSpPr/>
          <p:nvPr/>
        </p:nvSpPr>
        <p:spPr>
          <a:xfrm>
            <a:off x="55284" y="1324385"/>
            <a:ext cx="55380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 Eastern USA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43113E7-3E9F-4436-8EE0-E96AFB1F38BA}"/>
              </a:ext>
            </a:extLst>
          </p:cNvPr>
          <p:cNvSpPr/>
          <p:nvPr/>
        </p:nvSpPr>
        <p:spPr>
          <a:xfrm>
            <a:off x="0" y="1676400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5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Pollutants</a:t>
            </a:r>
          </a:p>
        </p:txBody>
      </p:sp>
      <p:sp>
        <p:nvSpPr>
          <p:cNvPr id="31" name="文本框 25">
            <a:extLst>
              <a:ext uri="{FF2B5EF4-FFF2-40B4-BE49-F238E27FC236}">
                <a16:creationId xmlns:a16="http://schemas.microsoft.com/office/drawing/2014/main" id="{CB38FEBE-BDAC-43DA-B560-0D5350FB3AA4}"/>
              </a:ext>
            </a:extLst>
          </p:cNvPr>
          <p:cNvSpPr txBox="1"/>
          <p:nvPr/>
        </p:nvSpPr>
        <p:spPr>
          <a:xfrm>
            <a:off x="0" y="3407932"/>
            <a:ext cx="588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factors = 5 Pollutants * </a:t>
            </a:r>
            <a:r>
              <a:rPr lang="en-US" altLang="zh-CN" sz="2000" dirty="0">
                <a:solidFill>
                  <a:srgbClr val="0000FE"/>
                </a:solidFill>
                <a:latin typeface="Calibri" panose="020F0502020204030204"/>
                <a:cs typeface="Calibri"/>
                <a:sym typeface="+mn-lt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region *1 Sector + 1 BC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2" name="文本框 26">
            <a:extLst>
              <a:ext uri="{FF2B5EF4-FFF2-40B4-BE49-F238E27FC236}">
                <a16:creationId xmlns:a16="http://schemas.microsoft.com/office/drawing/2014/main" id="{0D39BDB0-27AB-4E37-BB71-6F89CF8B1948}"/>
              </a:ext>
            </a:extLst>
          </p:cNvPr>
          <p:cNvSpPr txBox="1"/>
          <p:nvPr/>
        </p:nvSpPr>
        <p:spPr>
          <a:xfrm>
            <a:off x="0" y="376156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total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CMAQ simulations (12-km, January &amp; July) used for RSM creation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3" name="文本框 29">
            <a:extLst>
              <a:ext uri="{FF2B5EF4-FFF2-40B4-BE49-F238E27FC236}">
                <a16:creationId xmlns:a16="http://schemas.microsoft.com/office/drawing/2014/main" id="{D52E1EFD-59D8-44D6-B45C-72CAC9A08F71}"/>
              </a:ext>
            </a:extLst>
          </p:cNvPr>
          <p:cNvSpPr txBox="1"/>
          <p:nvPr/>
        </p:nvSpPr>
        <p:spPr>
          <a:xfrm>
            <a:off x="55284" y="4186348"/>
            <a:ext cx="8555316" cy="1600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base case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20 cases for non-linear factors = 20 cases * (all region),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created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by Hammersley quasi-random Sequence Sample (HSS) method (0 ~ 1.2)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cs typeface="Calibri"/>
                <a:sym typeface="+mn-lt"/>
              </a:rPr>
              <a:t>2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cases for linear Primary PM factors =  1 regions * 2 (0 and 0.5) 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Clean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Boundary Conditions</a:t>
            </a:r>
          </a:p>
        </p:txBody>
      </p:sp>
      <p:sp>
        <p:nvSpPr>
          <p:cNvPr id="34" name="文本框 23">
            <a:extLst>
              <a:ext uri="{FF2B5EF4-FFF2-40B4-BE49-F238E27FC236}">
                <a16:creationId xmlns:a16="http://schemas.microsoft.com/office/drawing/2014/main" id="{6C968075-E2BF-49B7-8C3D-DE2917676435}"/>
              </a:ext>
            </a:extLst>
          </p:cNvPr>
          <p:cNvSpPr txBox="1"/>
          <p:nvPr/>
        </p:nvSpPr>
        <p:spPr>
          <a:xfrm>
            <a:off x="59906" y="3033686"/>
            <a:ext cx="5747447" cy="381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 manmade (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All_MM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4D1C597-FEBC-456E-959E-D72A08B2260D}"/>
              </a:ext>
            </a:extLst>
          </p:cNvPr>
          <p:cNvSpPr/>
          <p:nvPr/>
        </p:nvSpPr>
        <p:spPr>
          <a:xfrm>
            <a:off x="0" y="2706689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Sector</a:t>
            </a:r>
          </a:p>
        </p:txBody>
      </p:sp>
      <p:sp>
        <p:nvSpPr>
          <p:cNvPr id="36" name="文本框 23">
            <a:extLst>
              <a:ext uri="{FF2B5EF4-FFF2-40B4-BE49-F238E27FC236}">
                <a16:creationId xmlns:a16="http://schemas.microsoft.com/office/drawing/2014/main" id="{130F318D-1781-4024-A95B-5FC59B647ABD}"/>
              </a:ext>
            </a:extLst>
          </p:cNvPr>
          <p:cNvSpPr txBox="1"/>
          <p:nvPr/>
        </p:nvSpPr>
        <p:spPr>
          <a:xfrm>
            <a:off x="55284" y="1994929"/>
            <a:ext cx="5752070" cy="686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4 non-linear pollutant (NOx, NH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SO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VOCs) factors + 1 Primary PM factor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1DAB5FF-E621-4BA5-9E77-9CAA0B2210C3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5E624-90EE-44C6-86FD-1D712C299C1A}"/>
              </a:ext>
            </a:extLst>
          </p:cNvPr>
          <p:cNvSpPr txBox="1">
            <a:spLocks/>
          </p:cNvSpPr>
          <p:nvPr/>
        </p:nvSpPr>
        <p:spPr>
          <a:xfrm>
            <a:off x="-76200" y="12700"/>
            <a:ext cx="9296400" cy="708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Experimental Design: CMAQ EUS</a:t>
            </a:r>
            <a:r>
              <a:rPr lang="en-US" altLang="zh-CN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“One-Region” Case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AEE2F471-97F9-4278-BF51-658E12E1BA6C}"/>
              </a:ext>
            </a:extLst>
          </p:cNvPr>
          <p:cNvSpPr txBox="1"/>
          <p:nvPr/>
        </p:nvSpPr>
        <p:spPr>
          <a:xfrm>
            <a:off x="102447" y="5865756"/>
            <a:ext cx="858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10 </a:t>
            </a:r>
            <a:r>
              <a:rPr lang="en-US" altLang="zh-CN" sz="2000" dirty="0">
                <a:cs typeface="Calibri"/>
                <a:sym typeface="+mn-lt"/>
              </a:rPr>
              <a:t>(out-of-sample) </a:t>
            </a: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+ 15 </a:t>
            </a:r>
            <a:r>
              <a:rPr lang="en-US" altLang="zh-CN" sz="2000" dirty="0">
                <a:cs typeface="Calibri"/>
                <a:sym typeface="+mn-lt"/>
              </a:rPr>
              <a:t>(NOx, NH3, &amp; SO2 emission cuts: 20/40/60/80/100%) </a:t>
            </a: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cases for  validation </a:t>
            </a:r>
            <a:r>
              <a:rPr lang="en-US" altLang="zh-CN" sz="2000" dirty="0">
                <a:solidFill>
                  <a:srgbClr val="0000FF"/>
                </a:solidFill>
                <a:cs typeface="Calibri"/>
                <a:sym typeface="+mn-lt"/>
              </a:rPr>
              <a:t>(QA for pf-RSM)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688D5-66CB-4F91-BA59-D5EE5F45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96" y="985528"/>
            <a:ext cx="2942644" cy="2413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50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64EB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4A5F-570A-4870-AC81-51FCDC94C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4EB6"/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217567" y="5855366"/>
          <a:ext cx="1002633" cy="100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67" name="Drawing" r:id="rId4" imgW="12020550" imgH="12011025" progId="">
                  <p:embed/>
                </p:oleObj>
              </mc:Choice>
              <mc:Fallback>
                <p:oleObj name="Drawing" r:id="rId4" imgW="12020550" imgH="12011025" progId="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567" y="5855366"/>
                        <a:ext cx="1002633" cy="1002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92C2EDD-EE47-4287-833B-F48AC89233C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23D09-C1D8-497C-A1CF-B66E2F737A15}"/>
              </a:ext>
            </a:extLst>
          </p:cNvPr>
          <p:cNvSpPr/>
          <p:nvPr/>
        </p:nvSpPr>
        <p:spPr>
          <a:xfrm>
            <a:off x="76200" y="457200"/>
            <a:ext cx="9144000" cy="567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QA for RSM CMAQ EUS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“One-Region”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Case:  </a:t>
            </a:r>
          </a:p>
          <a:p>
            <a:pPr marL="62865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pf-RSM “Out-of-Sample” Validation</a:t>
            </a:r>
          </a:p>
          <a:p>
            <a:pPr marL="114300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 O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3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July 8-hr avg.</a:t>
            </a:r>
          </a:p>
          <a:p>
            <a:pPr marL="114300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	PM2.5 July monthly avg.</a:t>
            </a:r>
          </a:p>
          <a:p>
            <a:pPr marL="114300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PM2.5 Jan. monthly avg.</a:t>
            </a:r>
          </a:p>
          <a:p>
            <a:pPr marL="114300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PM_SO4 Jan. monthly avg.</a:t>
            </a:r>
          </a:p>
          <a:p>
            <a:pPr marL="114300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微软雅黑"/>
                <a:cs typeface="+mn-cs"/>
              </a:rPr>
              <a:t> PM_NO3 Jan. monthly avg.</a:t>
            </a:r>
          </a:p>
          <a:p>
            <a:pPr marL="114300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微软雅黑"/>
              <a:cs typeface="+mn-cs"/>
            </a:endParaRPr>
          </a:p>
          <a:p>
            <a:pPr marL="628650" marR="0" lvl="0" indent="8001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029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0100" y="2526135"/>
            <a:ext cx="7543800" cy="1280908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8700" y="2672916"/>
            <a:ext cx="70866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July, O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3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-8hr avg. , US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ABCB1D5-C556-47B7-9E51-0570F1882067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2545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84790E50-9391-4A08-B8ED-606C05CF5B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941064"/>
            <a:ext cx="3474720" cy="236829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8BB855CB-802C-4D47-A292-F4BF21FAA3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941064"/>
            <a:ext cx="3474720" cy="236829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July, 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 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 Worst 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Out-of-Sample Validation: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Predicted 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 Concentrations &amp; Responses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455125A4-1E07-4EFA-A3BE-43DA723FE100}"/>
              </a:ext>
            </a:extLst>
          </p:cNvPr>
          <p:cNvSpPr/>
          <p:nvPr/>
        </p:nvSpPr>
        <p:spPr>
          <a:xfrm>
            <a:off x="2971800" y="4462669"/>
            <a:ext cx="326887" cy="185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51E431-120D-40B9-A93C-2C6739F0B029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710B4A05-3E3D-427E-998D-C8560E0894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3941064"/>
            <a:ext cx="2377440" cy="236829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8CAB529-C3B1-4756-BD56-71B5D4E845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3941064"/>
            <a:ext cx="2377440" cy="2368296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DB7A91BD-D6DF-4E84-8359-B7473AEDE27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435608"/>
            <a:ext cx="3730752" cy="2450592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576FEF43-C1DE-40E5-9E08-60490E9B1B9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35608"/>
            <a:ext cx="3730752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Predicted Concentrations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July, 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Worst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65CBB25-E5FA-4735-BC94-B3F9DE70B732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1C326109-03D2-4B97-9C71-EF04CE4151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80744"/>
            <a:ext cx="3364992" cy="252374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E3D9E47D-656F-430C-94F1-02F676BFAF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380744"/>
            <a:ext cx="3364992" cy="252374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1F94AD07-B65B-4935-8F4B-5D31B268BFE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380744"/>
            <a:ext cx="3364992" cy="252374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DB892581-3B4C-40CC-BE90-6DBC0F53F8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4142232"/>
            <a:ext cx="3364992" cy="252374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68A379AB-804D-4B31-AEC4-6B76DE0D4D3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4142232"/>
            <a:ext cx="3364992" cy="2523744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FFE4FC8-0471-4B2B-8F17-690E65D11E9E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8" y="1536192"/>
            <a:ext cx="301752" cy="21945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1641146-9A16-42B2-9E30-88109B7575EC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554480"/>
            <a:ext cx="265176" cy="2176272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A436704-61A9-4548-B525-A6187D5BC06E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4306824"/>
            <a:ext cx="30175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7">
            <a:extLst>
              <a:ext uri="{FF2B5EF4-FFF2-40B4-BE49-F238E27FC236}">
                <a16:creationId xmlns:a16="http://schemas.microsoft.com/office/drawing/2014/main" id="{7333B58B-D5D2-436B-906E-98E52944D3C8}"/>
              </a:ext>
            </a:extLst>
          </p:cNvPr>
          <p:cNvSpPr txBox="1"/>
          <p:nvPr/>
        </p:nvSpPr>
        <p:spPr>
          <a:xfrm>
            <a:off x="0" y="928353"/>
            <a:ext cx="3903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000" dirty="0">
                <a:solidFill>
                  <a:srgbClr val="FF0000"/>
                </a:solidFill>
                <a:latin typeface="Calibri" panose="020F0502020204030204"/>
                <a:cs typeface="Calibri"/>
                <a:sym typeface="+mn-lt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regions (</a:t>
            </a:r>
            <a:r>
              <a:rPr lang="en-US" altLang="zh-CN" sz="2000" dirty="0">
                <a:solidFill>
                  <a:srgbClr val="0000FE"/>
                </a:solidFill>
                <a:latin typeface="Calibri" panose="020F0502020204030204"/>
                <a:cs typeface="Calibri"/>
                <a:sym typeface="+mn-lt"/>
              </a:rPr>
              <a:t>Eastern USA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AB2F78-6129-4DD2-AD2F-FF6D87843513}"/>
              </a:ext>
            </a:extLst>
          </p:cNvPr>
          <p:cNvSpPr/>
          <p:nvPr/>
        </p:nvSpPr>
        <p:spPr>
          <a:xfrm>
            <a:off x="55284" y="1324385"/>
            <a:ext cx="55380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 Eastern USA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43113E7-3E9F-4436-8EE0-E96AFB1F38BA}"/>
              </a:ext>
            </a:extLst>
          </p:cNvPr>
          <p:cNvSpPr/>
          <p:nvPr/>
        </p:nvSpPr>
        <p:spPr>
          <a:xfrm>
            <a:off x="0" y="1676400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5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Pollutants</a:t>
            </a:r>
          </a:p>
        </p:txBody>
      </p:sp>
      <p:sp>
        <p:nvSpPr>
          <p:cNvPr id="31" name="文本框 25">
            <a:extLst>
              <a:ext uri="{FF2B5EF4-FFF2-40B4-BE49-F238E27FC236}">
                <a16:creationId xmlns:a16="http://schemas.microsoft.com/office/drawing/2014/main" id="{CB38FEBE-BDAC-43DA-B560-0D5350FB3AA4}"/>
              </a:ext>
            </a:extLst>
          </p:cNvPr>
          <p:cNvSpPr txBox="1"/>
          <p:nvPr/>
        </p:nvSpPr>
        <p:spPr>
          <a:xfrm>
            <a:off x="0" y="3407932"/>
            <a:ext cx="588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factors = 5 Pollutants * </a:t>
            </a:r>
            <a:r>
              <a:rPr lang="en-US" altLang="zh-CN" sz="2000" dirty="0">
                <a:solidFill>
                  <a:srgbClr val="0000FE"/>
                </a:solidFill>
                <a:latin typeface="Calibri" panose="020F0502020204030204"/>
                <a:cs typeface="Calibri"/>
                <a:sym typeface="+mn-lt"/>
              </a:rPr>
              <a:t>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region *1 Sector + 1 BC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2" name="文本框 26">
            <a:extLst>
              <a:ext uri="{FF2B5EF4-FFF2-40B4-BE49-F238E27FC236}">
                <a16:creationId xmlns:a16="http://schemas.microsoft.com/office/drawing/2014/main" id="{0D39BDB0-27AB-4E37-BB71-6F89CF8B1948}"/>
              </a:ext>
            </a:extLst>
          </p:cNvPr>
          <p:cNvSpPr txBox="1"/>
          <p:nvPr/>
        </p:nvSpPr>
        <p:spPr>
          <a:xfrm>
            <a:off x="0" y="376156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24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total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CMAQ simulations (12-km, January &amp; July) used for RSM creation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3" name="文本框 29">
            <a:extLst>
              <a:ext uri="{FF2B5EF4-FFF2-40B4-BE49-F238E27FC236}">
                <a16:creationId xmlns:a16="http://schemas.microsoft.com/office/drawing/2014/main" id="{D52E1EFD-59D8-44D6-B45C-72CAC9A08F71}"/>
              </a:ext>
            </a:extLst>
          </p:cNvPr>
          <p:cNvSpPr txBox="1"/>
          <p:nvPr/>
        </p:nvSpPr>
        <p:spPr>
          <a:xfrm>
            <a:off x="55284" y="4186348"/>
            <a:ext cx="8555316" cy="1600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base case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20 cases for non-linear factors = 20 cases * (all region),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created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by Hammersley quasi-random Sequence Sample (HSS) method (0 ~ 1.2)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cs typeface="Calibri"/>
                <a:sym typeface="+mn-lt"/>
              </a:rPr>
              <a:t>2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cases for linear Primary PM factors =  1 regions * 2 (0 and 0.5) 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Clean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Boundary Conditions</a:t>
            </a:r>
          </a:p>
        </p:txBody>
      </p:sp>
      <p:sp>
        <p:nvSpPr>
          <p:cNvPr id="34" name="文本框 23">
            <a:extLst>
              <a:ext uri="{FF2B5EF4-FFF2-40B4-BE49-F238E27FC236}">
                <a16:creationId xmlns:a16="http://schemas.microsoft.com/office/drawing/2014/main" id="{6C968075-E2BF-49B7-8C3D-DE2917676435}"/>
              </a:ext>
            </a:extLst>
          </p:cNvPr>
          <p:cNvSpPr txBox="1"/>
          <p:nvPr/>
        </p:nvSpPr>
        <p:spPr>
          <a:xfrm>
            <a:off x="59906" y="3033686"/>
            <a:ext cx="5747447" cy="381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 manmade (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All_MM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4D1C597-FEBC-456E-959E-D72A08B2260D}"/>
              </a:ext>
            </a:extLst>
          </p:cNvPr>
          <p:cNvSpPr/>
          <p:nvPr/>
        </p:nvSpPr>
        <p:spPr>
          <a:xfrm>
            <a:off x="0" y="2706689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Sector</a:t>
            </a:r>
          </a:p>
        </p:txBody>
      </p:sp>
      <p:sp>
        <p:nvSpPr>
          <p:cNvPr id="36" name="文本框 23">
            <a:extLst>
              <a:ext uri="{FF2B5EF4-FFF2-40B4-BE49-F238E27FC236}">
                <a16:creationId xmlns:a16="http://schemas.microsoft.com/office/drawing/2014/main" id="{130F318D-1781-4024-A95B-5FC59B647ABD}"/>
              </a:ext>
            </a:extLst>
          </p:cNvPr>
          <p:cNvSpPr txBox="1"/>
          <p:nvPr/>
        </p:nvSpPr>
        <p:spPr>
          <a:xfrm>
            <a:off x="55284" y="1994929"/>
            <a:ext cx="5752070" cy="686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4 non-linear pollutant (NOx, NH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SO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VOCs) factors + 1 Primary PM factor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1DAB5FF-E621-4BA5-9E77-9CAA0B2210C3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5E624-90EE-44C6-86FD-1D712C299C1A}"/>
              </a:ext>
            </a:extLst>
          </p:cNvPr>
          <p:cNvSpPr txBox="1">
            <a:spLocks/>
          </p:cNvSpPr>
          <p:nvPr/>
        </p:nvSpPr>
        <p:spPr>
          <a:xfrm>
            <a:off x="-76200" y="12700"/>
            <a:ext cx="9296400" cy="708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Experimental Design: CMAQ EUS</a:t>
            </a:r>
            <a:r>
              <a:rPr lang="en-US" altLang="zh-CN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“One-Region” Case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AEE2F471-97F9-4278-BF51-658E12E1BA6C}"/>
              </a:ext>
            </a:extLst>
          </p:cNvPr>
          <p:cNvSpPr txBox="1"/>
          <p:nvPr/>
        </p:nvSpPr>
        <p:spPr>
          <a:xfrm>
            <a:off x="102447" y="5865756"/>
            <a:ext cx="858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10 </a:t>
            </a:r>
            <a:r>
              <a:rPr lang="en-US" altLang="zh-CN" sz="2000" dirty="0">
                <a:cs typeface="Calibri"/>
                <a:sym typeface="+mn-lt"/>
              </a:rPr>
              <a:t>(out-of-sample) </a:t>
            </a: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+ 15 </a:t>
            </a:r>
            <a:r>
              <a:rPr lang="en-US" altLang="zh-CN" sz="2000" dirty="0">
                <a:cs typeface="Calibri"/>
                <a:sym typeface="+mn-lt"/>
              </a:rPr>
              <a:t>(NOx, NH3, &amp; SO2 emission cuts: 20/40/60/80/100%) </a:t>
            </a: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cases for  validation </a:t>
            </a:r>
            <a:r>
              <a:rPr lang="en-US" altLang="zh-CN" sz="2000" dirty="0">
                <a:solidFill>
                  <a:srgbClr val="0000FF"/>
                </a:solidFill>
                <a:cs typeface="Calibri"/>
                <a:sym typeface="+mn-lt"/>
              </a:rPr>
              <a:t>(QA for pf-RSM)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688D5-66CB-4F91-BA59-D5EE5F45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96" y="985528"/>
            <a:ext cx="2942644" cy="2413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6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Comparison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July, 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Worst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1CD6259-7BE5-454F-AC9A-18532B992F80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68F7A95-83FB-4372-89AB-6E5CF9245CC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4517136" cy="412394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7BBD7D6-C64D-4006-900C-EE31035BC4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47088"/>
            <a:ext cx="4517136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2526135"/>
            <a:ext cx="6858000" cy="1280908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2672916"/>
            <a:ext cx="68580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July, PM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2.5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monthly avg., US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6A5BACD-6DAD-4AF5-BAB6-2D05264CA0D1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3014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FF92188A-1BCA-4F9F-97BA-BE750AD68B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941064"/>
            <a:ext cx="3474720" cy="236829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July, PM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2.5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 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 Worst 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Out-of-Sample Validation: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Predicted </a:t>
              </a:r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cs typeface="Calibri"/>
                  <a:sym typeface="+mn-lt"/>
                </a:rPr>
                <a:t>PM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2.5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 Concentrations &amp; Responses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455125A4-1E07-4EFA-A3BE-43DA723FE100}"/>
              </a:ext>
            </a:extLst>
          </p:cNvPr>
          <p:cNvSpPr/>
          <p:nvPr/>
        </p:nvSpPr>
        <p:spPr>
          <a:xfrm>
            <a:off x="3542174" y="4419600"/>
            <a:ext cx="326887" cy="185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51E431-120D-40B9-A93C-2C6739F0B029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C34468C-4349-4E5A-B4C3-33CA5256269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3941064"/>
            <a:ext cx="2377440" cy="23682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99CFF73-8A7A-41CE-9A44-59E5BB124EF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3941064"/>
            <a:ext cx="2377440" cy="23682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4CEF79A-2A91-4C8B-9022-4D872BC5EAA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435608"/>
            <a:ext cx="3730752" cy="24505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698F3A6-8B19-43AC-9C66-40E2AEBDFF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35608"/>
            <a:ext cx="3730752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0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Predicted Concentrations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July, PM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2.5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</a:t>
            </a: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Worst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65CBB25-E5FA-4735-BC94-B3F9DE70B732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E719B1D-7F24-47E8-9A7C-D74C39F116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80744"/>
            <a:ext cx="3364992" cy="252374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F876187-1421-4B15-8C07-56D5C153F8C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380744"/>
            <a:ext cx="3364992" cy="252374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C4F983D-ED67-4293-B276-77505729E7C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380744"/>
            <a:ext cx="3364992" cy="25237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7587041-7A4F-41A5-B983-A5021AF84D3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4142232"/>
            <a:ext cx="3364992" cy="25237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0D445EF-7D56-4EEE-8471-30032DDC10A6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4142232"/>
            <a:ext cx="3364992" cy="25237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1484C80-C4AB-4756-9668-FDDC6069BFB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8" y="1536192"/>
            <a:ext cx="301752" cy="21945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554DBF1-7D5C-499F-AA7F-41D0F8AD6E8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4306824"/>
            <a:ext cx="301752" cy="219456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41D0E3B-7D96-44DF-98CB-4C5F91EA05E5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554480"/>
            <a:ext cx="26517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Comparison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July, PM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2.5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Worst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1678FE6-FDEB-4C4A-8F75-02960A72638D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8277CFB-127F-4442-9E8D-71E7E2E7F82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4517136" cy="4123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1F2D8C-7BFD-4B6F-8928-45939F7A18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47088"/>
            <a:ext cx="4517136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2526135"/>
            <a:ext cx="6858000" cy="1280908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2672916"/>
            <a:ext cx="68580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Jan., PM</a:t>
            </a:r>
            <a:r>
              <a:rPr kumimoji="0" lang="en-US" altLang="zh-CN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2.5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monthly avg., US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9F276D7-2AE1-44F0-BD68-970A6349F729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913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1DA0BDC-171B-4DF3-AC71-AA67F9EDC7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941064"/>
            <a:ext cx="3474720" cy="236829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Jan., PM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2.5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 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 Worst 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Out-of-Sample Validation: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Predicted PM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2.5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 Concentrations &amp; Responses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455125A4-1E07-4EFA-A3BE-43DA723FE100}"/>
              </a:ext>
            </a:extLst>
          </p:cNvPr>
          <p:cNvSpPr/>
          <p:nvPr/>
        </p:nvSpPr>
        <p:spPr>
          <a:xfrm>
            <a:off x="1371600" y="4419600"/>
            <a:ext cx="326887" cy="185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F51E431-120D-40B9-A93C-2C6739F0B029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A44952C-DE42-4DDB-BA61-EB0D79998C0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3941064"/>
            <a:ext cx="2377440" cy="236829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D8A186-4FA2-4C12-B3C3-95F59C7F145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3941064"/>
            <a:ext cx="2377440" cy="236829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41196F3-AE54-483E-B2E1-6E8841A0811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435608"/>
            <a:ext cx="3730752" cy="245059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4A595F8-8D34-4375-BFEF-9453AE91AA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35608"/>
            <a:ext cx="3730752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Predicted Concentrations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Jan., PM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2.5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</a:t>
            </a: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Worst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65CBB25-E5FA-4735-BC94-B3F9DE70B732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8FA0AB6-AB3A-468C-9FA4-258E2CBA19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80744"/>
            <a:ext cx="3364992" cy="252374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ADC8929-46D6-4F06-8DCA-0B7E0C3EFA2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1380744"/>
            <a:ext cx="3364992" cy="25237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7608B31-6B2A-4AA2-8135-38F9A2BD858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380744"/>
            <a:ext cx="3364992" cy="252374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3C6EA1F-FE80-454D-93A4-D49DED82F52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4142232"/>
            <a:ext cx="3364992" cy="252374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4D22E31-B532-4B3B-AED2-D6D909C4836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4142232"/>
            <a:ext cx="3364992" cy="252374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077D4D2-740A-4CAD-9B96-90D9AFF5AF80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8" y="1536192"/>
            <a:ext cx="301752" cy="219456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2C566BE-A8DB-4FBA-9715-EF90CDF91FD3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554480"/>
            <a:ext cx="265176" cy="217627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3C1AC218-DD67-4697-82A5-DABA308AB4A4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4306824"/>
            <a:ext cx="30175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0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Comparison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Jan., PM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2.5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 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Worst 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1678FE6-FDEB-4C4A-8F75-02960A72638D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73677FE-6B20-4E84-9065-7AE6C5542C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4517136" cy="41239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374173B-1A9F-485F-9D6D-0E4B1364C01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847088"/>
            <a:ext cx="4517136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9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2526135"/>
            <a:ext cx="6858000" cy="1280908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2672916"/>
            <a:ext cx="68580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Jan., PM_NO</a:t>
            </a:r>
            <a:r>
              <a:rPr lang="en-US" altLang="zh-CN" sz="3600" b="1" baseline="-25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 monthly avg., US</a:t>
            </a:r>
            <a:endParaRPr lang="en-US" altLang="zh-CN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51FE6-5E90-4D30-A38D-E5105033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3585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76200" y="12700"/>
            <a:ext cx="9296400" cy="708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Experimental Design: CMAQ EUS</a:t>
            </a:r>
            <a:r>
              <a:rPr lang="en-US" altLang="zh-CN" sz="3200" b="1" dirty="0">
                <a:solidFill>
                  <a:srgbClr val="FFFFCC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latin typeface="Calibri" panose="020F0502020204030204"/>
                <a:ea typeface="+mn-ea"/>
                <a:cs typeface="Calibri"/>
                <a:sym typeface="+mn-lt"/>
              </a:rPr>
              <a:t>“Five-Region” Case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7333B58B-D5D2-436B-906E-98E52944D3C8}"/>
              </a:ext>
            </a:extLst>
          </p:cNvPr>
          <p:cNvSpPr txBox="1"/>
          <p:nvPr/>
        </p:nvSpPr>
        <p:spPr>
          <a:xfrm>
            <a:off x="0" y="1056102"/>
            <a:ext cx="3903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regions (CR: climate region)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AAB2F78-6129-4DD2-AD2F-FF6D87843513}"/>
              </a:ext>
            </a:extLst>
          </p:cNvPr>
          <p:cNvSpPr/>
          <p:nvPr/>
        </p:nvSpPr>
        <p:spPr>
          <a:xfrm>
            <a:off x="59907" y="1379520"/>
            <a:ext cx="55380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Northeast (NE_CR);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B: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Southeast (SE_CR)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;  C: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Central (CEN_CR)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;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D: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Upper Midwest (UPMW_CR)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; E: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Other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43113E7-3E9F-4436-8EE0-E96AFB1F38BA}"/>
              </a:ext>
            </a:extLst>
          </p:cNvPr>
          <p:cNvSpPr/>
          <p:nvPr/>
        </p:nvSpPr>
        <p:spPr>
          <a:xfrm>
            <a:off x="0" y="2095401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5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Pollutants</a:t>
            </a:r>
          </a:p>
        </p:txBody>
      </p:sp>
      <p:sp>
        <p:nvSpPr>
          <p:cNvPr id="31" name="文本框 25">
            <a:extLst>
              <a:ext uri="{FF2B5EF4-FFF2-40B4-BE49-F238E27FC236}">
                <a16:creationId xmlns:a16="http://schemas.microsoft.com/office/drawing/2014/main" id="{CB38FEBE-BDAC-43DA-B560-0D5350FB3AA4}"/>
              </a:ext>
            </a:extLst>
          </p:cNvPr>
          <p:cNvSpPr txBox="1"/>
          <p:nvPr/>
        </p:nvSpPr>
        <p:spPr>
          <a:xfrm>
            <a:off x="0" y="3826933"/>
            <a:ext cx="588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factors = 5 Pollutants * 5 regions *1 Sector + 1 BC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3" name="文本框 29">
            <a:extLst>
              <a:ext uri="{FF2B5EF4-FFF2-40B4-BE49-F238E27FC236}">
                <a16:creationId xmlns:a16="http://schemas.microsoft.com/office/drawing/2014/main" id="{D52E1EFD-59D8-44D6-B45C-72CAC9A08F71}"/>
              </a:ext>
            </a:extLst>
          </p:cNvPr>
          <p:cNvSpPr txBox="1"/>
          <p:nvPr/>
        </p:nvSpPr>
        <p:spPr>
          <a:xfrm>
            <a:off x="55284" y="4659873"/>
            <a:ext cx="9012656" cy="1600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base case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120 cases for non-linear factors = 20 cases * (all region + 5 regions),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created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by Hammersley quasi-random Sequence Sample (HSS) method (0 ~ 1.2)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10 cases for linear Primary PM factors =  5 regions * 2 (0 and 0.5) </a:t>
            </a:r>
          </a:p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Clean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Boundary Conditions</a:t>
            </a:r>
          </a:p>
        </p:txBody>
      </p:sp>
      <p:sp>
        <p:nvSpPr>
          <p:cNvPr id="34" name="文本框 23">
            <a:extLst>
              <a:ext uri="{FF2B5EF4-FFF2-40B4-BE49-F238E27FC236}">
                <a16:creationId xmlns:a16="http://schemas.microsoft.com/office/drawing/2014/main" id="{6C968075-E2BF-49B7-8C3D-DE2917676435}"/>
              </a:ext>
            </a:extLst>
          </p:cNvPr>
          <p:cNvSpPr txBox="1"/>
          <p:nvPr/>
        </p:nvSpPr>
        <p:spPr>
          <a:xfrm>
            <a:off x="59906" y="3452687"/>
            <a:ext cx="5747447" cy="381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 manmade (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All_MM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4D1C597-FEBC-456E-959E-D72A08B2260D}"/>
              </a:ext>
            </a:extLst>
          </p:cNvPr>
          <p:cNvSpPr/>
          <p:nvPr/>
        </p:nvSpPr>
        <p:spPr>
          <a:xfrm>
            <a:off x="0" y="3125690"/>
            <a:ext cx="39051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1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Sector</a:t>
            </a:r>
          </a:p>
        </p:txBody>
      </p:sp>
      <p:sp>
        <p:nvSpPr>
          <p:cNvPr id="36" name="文本框 23">
            <a:extLst>
              <a:ext uri="{FF2B5EF4-FFF2-40B4-BE49-F238E27FC236}">
                <a16:creationId xmlns:a16="http://schemas.microsoft.com/office/drawing/2014/main" id="{130F318D-1781-4024-A95B-5FC59B647ABD}"/>
              </a:ext>
            </a:extLst>
          </p:cNvPr>
          <p:cNvSpPr txBox="1"/>
          <p:nvPr/>
        </p:nvSpPr>
        <p:spPr>
          <a:xfrm>
            <a:off x="55284" y="2413930"/>
            <a:ext cx="5752070" cy="686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2889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4 non-linear pollutant (NOx, NH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SO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, VOCs) factors + 1 Primary PM factor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pic>
        <p:nvPicPr>
          <p:cNvPr id="37" name="Picture 7">
            <a:extLst>
              <a:ext uri="{FF2B5EF4-FFF2-40B4-BE49-F238E27FC236}">
                <a16:creationId xmlns:a16="http://schemas.microsoft.com/office/drawing/2014/main" id="{C5765D6A-D756-47FB-911D-88266ADF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4" y="882021"/>
            <a:ext cx="3261012" cy="2840388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1DAB5FF-E621-4BA5-9E77-9CAA0B2210C3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6" name="文本框 26">
            <a:extLst>
              <a:ext uri="{FF2B5EF4-FFF2-40B4-BE49-F238E27FC236}">
                <a16:creationId xmlns:a16="http://schemas.microsoft.com/office/drawing/2014/main" id="{2A1587A0-D17F-475D-AC43-2A7BADCF2347}"/>
              </a:ext>
            </a:extLst>
          </p:cNvPr>
          <p:cNvSpPr txBox="1"/>
          <p:nvPr/>
        </p:nvSpPr>
        <p:spPr>
          <a:xfrm>
            <a:off x="55284" y="6339639"/>
            <a:ext cx="827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FF0000"/>
                </a:solidFill>
                <a:cs typeface="Calibri"/>
                <a:sym typeface="+mn-lt"/>
              </a:rPr>
              <a:t>15 cases for “out-of-sample” validation </a:t>
            </a:r>
            <a:r>
              <a:rPr lang="en-US" altLang="zh-CN" sz="2000" dirty="0">
                <a:solidFill>
                  <a:srgbClr val="0000FF"/>
                </a:solidFill>
                <a:cs typeface="Calibri"/>
                <a:sym typeface="+mn-lt"/>
              </a:rPr>
              <a:t>(QA for pf-RSM)</a:t>
            </a: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33B1ADB4-1439-4A5D-A85A-BADF0AA36756}"/>
              </a:ext>
            </a:extLst>
          </p:cNvPr>
          <p:cNvSpPr txBox="1"/>
          <p:nvPr/>
        </p:nvSpPr>
        <p:spPr>
          <a:xfrm>
            <a:off x="0" y="4248887"/>
            <a:ext cx="896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/>
                <a:cs typeface="Calibri"/>
                <a:sym typeface="+mn-lt"/>
              </a:rPr>
              <a:t>132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total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E"/>
                </a:solidFill>
                <a:effectLst/>
                <a:uLnTx/>
                <a:uFillTx/>
                <a:latin typeface="Calibri" panose="020F0502020204030204"/>
                <a:cs typeface="Calibri"/>
                <a:sym typeface="+mn-lt"/>
              </a:rPr>
              <a:t> CMAQ simulations (12-km, January &amp; July) used for RSM creation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39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961D2-4E3D-485B-AADF-288AA104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3592"/>
            <a:ext cx="3352800" cy="228665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., PM_NO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Worst #1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“Out-of-Sample Validation”: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PM_NO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Conc. &amp; Responses</a:t>
              </a: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A255C418-1B0A-4603-9A45-8B28BBCB02FC}"/>
              </a:ext>
            </a:extLst>
          </p:cNvPr>
          <p:cNvSpPr/>
          <p:nvPr/>
        </p:nvSpPr>
        <p:spPr>
          <a:xfrm>
            <a:off x="1295400" y="4495800"/>
            <a:ext cx="386444" cy="201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DC1FA57-B8EA-4306-BE12-0D9FBAE36901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2CF24-218A-4981-8C0D-0FD74D661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962397"/>
            <a:ext cx="2431530" cy="2340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57A7D-36B4-4047-B3C0-54F3EA299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530" y="3962397"/>
            <a:ext cx="2339914" cy="2287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616D5-0D19-4993-A396-5B9081A6A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43" y="1618145"/>
            <a:ext cx="2205196" cy="198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956DB-0150-4F5E-B16C-6ECA37BAE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600200"/>
            <a:ext cx="1994744" cy="1981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C4A7D8-8AB0-4261-92BC-5A1025BBCE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659081"/>
            <a:ext cx="2339913" cy="1899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00AD3-04F5-409F-B2E3-FAA488C296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4761" y="1659080"/>
            <a:ext cx="2339914" cy="1899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80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Out-of-Sample Validation: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Predicted Concentrations </a:t>
            </a:r>
          </a:p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(</a:t>
            </a:r>
            <a:r>
              <a:rPr lang="en-US" altLang="zh-CN" sz="2400" b="1" dirty="0">
                <a:solidFill>
                  <a:srgbClr val="FFFF00"/>
                </a:solidFill>
                <a:cs typeface="+mn-ea"/>
                <a:sym typeface="+mn-lt"/>
              </a:rPr>
              <a:t>Jan., PM_NO</a:t>
            </a:r>
            <a:r>
              <a:rPr lang="en-US" altLang="zh-CN" sz="2400" b="1" baseline="-25000" dirty="0">
                <a:solidFill>
                  <a:srgbClr val="FFFF00"/>
                </a:solidFill>
                <a:cs typeface="+mn-ea"/>
                <a:sym typeface="+mn-lt"/>
              </a:rPr>
              <a:t>3</a:t>
            </a:r>
            <a:r>
              <a:rPr lang="en-US" altLang="zh-CN" sz="2400" b="1" dirty="0">
                <a:solidFill>
                  <a:srgbClr val="FFFF00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monthly avg., US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) Worst 1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26A8B05-FCD8-4B7D-8947-AA70EBC1E948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9D1C85-1A94-48C6-A135-66BC967D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02125"/>
            <a:ext cx="3011739" cy="2258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35D31-A4F8-490E-8D80-E4A87BF0C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8" y="1524000"/>
            <a:ext cx="2489486" cy="2236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79BF07-8F44-4E31-8D1A-5B77894F6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2559003" cy="2236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0438EA-CAC1-4D09-8220-4A3DE5D5B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451" y="4503358"/>
            <a:ext cx="2641570" cy="214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DF2E61-9CCB-4286-98A0-CEC117C9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337" y="4460481"/>
            <a:ext cx="2641572" cy="2144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1211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“Out-of-Sample” Validation: </a:t>
            </a:r>
            <a:r>
              <a:rPr lang="en-US" altLang="zh-CN" sz="2400" b="1" dirty="0">
                <a:solidFill>
                  <a:srgbClr val="FFFF00"/>
                </a:solidFill>
                <a:cs typeface="Calibri"/>
                <a:sym typeface="+mn-lt"/>
              </a:rPr>
              <a:t>PM_NO</a:t>
            </a:r>
            <a:r>
              <a:rPr lang="en-US" altLang="zh-CN" sz="2400" b="1" baseline="-25000" dirty="0">
                <a:solidFill>
                  <a:srgbClr val="FFFF00"/>
                </a:solidFill>
                <a:cs typeface="Calibri"/>
                <a:sym typeface="+mn-lt"/>
              </a:rPr>
              <a:t>3</a:t>
            </a:r>
            <a:r>
              <a:rPr lang="en-US" altLang="zh-CN" sz="2400" b="1" dirty="0">
                <a:solidFill>
                  <a:srgbClr val="FFFF00"/>
                </a:solidFill>
                <a:cs typeface="Calibri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&amp; Response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., PM_NO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Worst 4 cases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A038C730-4FE0-4ED8-B73B-D80474A92E3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34FB2F-8B58-4ED6-BC07-A285C92F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43976"/>
            <a:ext cx="4203275" cy="358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CEB6F-6CB2-409E-8605-732D42DE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125" y="2438400"/>
            <a:ext cx="42032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8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3000" y="2526135"/>
            <a:ext cx="6858000" cy="1280908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2672916"/>
            <a:ext cx="68580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Jan., PM_SO</a:t>
            </a:r>
            <a:r>
              <a:rPr lang="en-US" altLang="zh-CN" sz="3600" b="1" baseline="-25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 monthly avg., US</a:t>
            </a:r>
            <a:endParaRPr lang="en-US" altLang="zh-CN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38118-89A5-4843-8AAC-3E5D6DD7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CA08-A8F0-4D26-B3A1-C27ACEDAED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1978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04342-E7F6-44C5-9EFB-07D622B8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038600"/>
            <a:ext cx="3733800" cy="213726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Jan.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,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PM_SO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4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monthly avg.,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Worst #1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“Out-of-Sample” Validation: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PM_SO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4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Conc. &amp; Responses</a:t>
              </a: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DFDCD272-CCB4-41B6-B609-50E7D374EB9D}"/>
              </a:ext>
            </a:extLst>
          </p:cNvPr>
          <p:cNvSpPr/>
          <p:nvPr/>
        </p:nvSpPr>
        <p:spPr>
          <a:xfrm>
            <a:off x="685800" y="4572000"/>
            <a:ext cx="300868" cy="2124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9356E31-D7F2-4156-8AA2-5622758A2ABF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7C1EB-1DA6-424B-8A83-F3A09550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79" y="1655651"/>
            <a:ext cx="2849688" cy="2137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3092E-F62D-4E60-8ED1-977FAB8C2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87527"/>
            <a:ext cx="2764685" cy="207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957284-33BD-4E03-A588-2EE5ECBCA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932" y="1687527"/>
            <a:ext cx="2605068" cy="2137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22037-433D-4941-AD2F-ADE44292B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703799"/>
            <a:ext cx="2605068" cy="20891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11E5D-4668-403E-B687-BD776CABE4A6}"/>
              </a:ext>
            </a:extLst>
          </p:cNvPr>
          <p:cNvSpPr txBox="1"/>
          <p:nvPr/>
        </p:nvSpPr>
        <p:spPr>
          <a:xfrm>
            <a:off x="8709810" y="13716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5FC03-FEE9-49BF-8998-A9E9F86D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191" y="4038599"/>
            <a:ext cx="2475680" cy="2109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51282F-5458-4059-9957-6FD9EAFFB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027" y="4001381"/>
            <a:ext cx="2519362" cy="2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22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89617-6BBD-4A9F-A8C9-27CF21FA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71600"/>
            <a:ext cx="3429000" cy="257175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72EF6FFF-3DC9-451E-96D9-197F0B6C28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Out-of-Sample Validation: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Predicted Concentrations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Jan., PM_SO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monthly avg., US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 Worst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B84972E-D27E-438C-97B2-42FBFB472583}"/>
              </a:ext>
            </a:extLst>
          </p:cNvPr>
          <p:cNvSpPr txBox="1">
            <a:spLocks/>
          </p:cNvSpPr>
          <p:nvPr/>
        </p:nvSpPr>
        <p:spPr>
          <a:xfrm>
            <a:off x="682884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7C38B-8E3B-49AD-AA20-E420FAE006A3}"/>
              </a:ext>
            </a:extLst>
          </p:cNvPr>
          <p:cNvSpPr txBox="1"/>
          <p:nvPr/>
        </p:nvSpPr>
        <p:spPr>
          <a:xfrm>
            <a:off x="8709810" y="13716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F83AF-6CFD-4978-AEA3-5EC3D0A8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79" y="1655651"/>
            <a:ext cx="2849688" cy="2137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B2E4D8-1D94-47E4-A66F-BE0E20A9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162" y="1613305"/>
            <a:ext cx="2764685" cy="20735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C01812-8D59-4FE4-B731-208D313A7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446096"/>
            <a:ext cx="2605068" cy="2137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E20DB2-A9DA-495E-A3E4-7FA8B696A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4328200"/>
            <a:ext cx="2605068" cy="20891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711C72-4499-4D1C-8703-DCAA49278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" y="1480503"/>
            <a:ext cx="3283796" cy="2462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EB13ED-AA92-4343-BE69-CD3B6237F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996" y="1438157"/>
            <a:ext cx="3185844" cy="23893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98D91B-5BC0-4CED-9487-A9735CFE7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748" y="4270948"/>
            <a:ext cx="3001912" cy="2462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46E3F-56EE-4E2B-B0C6-630E43BB6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896" y="4298688"/>
            <a:ext cx="3001912" cy="24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“Out-of-Sample” Validation: </a:t>
            </a:r>
            <a:r>
              <a:rPr lang="en-US" altLang="zh-CN" sz="2800" b="1" dirty="0">
                <a:solidFill>
                  <a:srgbClr val="FFFF00"/>
                </a:solidFill>
                <a:cs typeface="Calibri"/>
                <a:sym typeface="+mn-lt"/>
              </a:rPr>
              <a:t>PM_SO</a:t>
            </a:r>
            <a:r>
              <a:rPr lang="en-US" altLang="zh-CN" sz="2800" b="1" baseline="-25000" dirty="0">
                <a:solidFill>
                  <a:srgbClr val="FFFF00"/>
                </a:solidFill>
                <a:cs typeface="Calibri"/>
                <a:sym typeface="+mn-lt"/>
              </a:rPr>
              <a:t>4</a:t>
            </a:r>
            <a:r>
              <a:rPr lang="en-US" altLang="zh-CN" sz="2800" b="1" dirty="0">
                <a:solidFill>
                  <a:srgbClr val="FFFF00"/>
                </a:solidFill>
                <a:cs typeface="Calibri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Concentration  &amp; Response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., PM_SO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):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Worst 4 cases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489241C-8BE0-4D28-9F1D-DD48EA66D5ED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27476-C043-4D04-BD91-D7996F93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69264"/>
            <a:ext cx="4437782" cy="4309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CE587-B9A4-4410-BFD6-D97EA97BC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90" y="2169264"/>
            <a:ext cx="4366384" cy="44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A2494C-A62F-494E-8572-7EDEBF77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38" y="732488"/>
            <a:ext cx="3779233" cy="298499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7512AA9-F0C6-44CA-8BD0-C745A905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40" y="1815298"/>
            <a:ext cx="19463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9824" y="646273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242" y="692449"/>
            <a:ext cx="3962033" cy="30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4017" y="304107"/>
            <a:ext cx="396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-7"/>
            <a:ext cx="20097" cy="68580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74507" y="333046"/>
            <a:ext cx="393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4" y="3582430"/>
            <a:ext cx="469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PM_SO4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9301" y="3602223"/>
            <a:ext cx="469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Jan. PM_SO4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66" y="4010811"/>
            <a:ext cx="3951984" cy="29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12972E-4E5D-4985-AF10-39B206021D84}"/>
              </a:ext>
            </a:extLst>
          </p:cNvPr>
          <p:cNvSpPr/>
          <p:nvPr/>
        </p:nvSpPr>
        <p:spPr>
          <a:xfrm>
            <a:off x="1981200" y="990600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BC3FF0-B54B-4627-B342-EE810119D592}"/>
              </a:ext>
            </a:extLst>
          </p:cNvPr>
          <p:cNvSpPr/>
          <p:nvPr/>
        </p:nvSpPr>
        <p:spPr>
          <a:xfrm>
            <a:off x="1728855" y="2590889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BCCC38-E769-46F2-B620-15CBBD12CF1A}"/>
              </a:ext>
            </a:extLst>
          </p:cNvPr>
          <p:cNvSpPr/>
          <p:nvPr/>
        </p:nvSpPr>
        <p:spPr>
          <a:xfrm>
            <a:off x="6756191" y="1260015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3712C-A646-4A2A-868C-1D12CD91BBF2}"/>
              </a:ext>
            </a:extLst>
          </p:cNvPr>
          <p:cNvSpPr/>
          <p:nvPr/>
        </p:nvSpPr>
        <p:spPr>
          <a:xfrm>
            <a:off x="1829563" y="5786958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C4A69-CCAC-41A7-8654-4D0CAB347BE4}"/>
              </a:ext>
            </a:extLst>
          </p:cNvPr>
          <p:cNvSpPr/>
          <p:nvPr/>
        </p:nvSpPr>
        <p:spPr>
          <a:xfrm>
            <a:off x="6657927" y="5786958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EA64F-4318-4A7A-B5FA-0F854698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379" y="3973465"/>
            <a:ext cx="3841151" cy="29849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2BDF13-E88A-487F-9862-D1733DDE9F19}"/>
              </a:ext>
            </a:extLst>
          </p:cNvPr>
          <p:cNvSpPr/>
          <p:nvPr/>
        </p:nvSpPr>
        <p:spPr>
          <a:xfrm>
            <a:off x="6448986" y="5850303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CBC0C8-90F4-427C-BC1A-79A0ABC69C97}"/>
              </a:ext>
            </a:extLst>
          </p:cNvPr>
          <p:cNvSpPr/>
          <p:nvPr/>
        </p:nvSpPr>
        <p:spPr>
          <a:xfrm>
            <a:off x="6361133" y="2679442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disbenefit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86593-48AC-48B5-9239-56821A4E7395}"/>
              </a:ext>
            </a:extLst>
          </p:cNvPr>
          <p:cNvSpPr/>
          <p:nvPr/>
        </p:nvSpPr>
        <p:spPr>
          <a:xfrm>
            <a:off x="991910" y="-25016"/>
            <a:ext cx="2681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Calibri"/>
              </a:rPr>
              <a:t>Five-Region RSM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1430A2-FDEB-4F5E-BDBD-3B9B39AFF9F3}"/>
              </a:ext>
            </a:extLst>
          </p:cNvPr>
          <p:cNvSpPr/>
          <p:nvPr/>
        </p:nvSpPr>
        <p:spPr>
          <a:xfrm>
            <a:off x="5482579" y="-37647"/>
            <a:ext cx="269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Calibri"/>
              </a:rPr>
              <a:t>One-Region RSM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74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79" name="Rectangle 3"/>
          <p:cNvSpPr>
            <a:spLocks noChangeArrowheads="1"/>
          </p:cNvSpPr>
          <p:nvPr/>
        </p:nvSpPr>
        <p:spPr bwMode="auto">
          <a:xfrm>
            <a:off x="-246775" y="5823416"/>
            <a:ext cx="8923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Carey Jang, U.S. EPA, Jang.carey@epa.gov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64EB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4A5F-570A-4870-AC81-51FCDC94C040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217567" y="5855366"/>
          <a:ext cx="1002633" cy="100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191" name="Drawing" r:id="rId4" imgW="12020550" imgH="12011025" progId="">
                  <p:embed/>
                </p:oleObj>
              </mc:Choice>
              <mc:Fallback>
                <p:oleObj name="Drawing" r:id="rId4" imgW="12020550" imgH="12011025" progId="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567" y="5855366"/>
                        <a:ext cx="1002633" cy="1002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92C2EDD-EE47-4287-833B-F48AC89233C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2E1B-CBAE-493C-8CBB-9F2E44667193}"/>
              </a:ext>
            </a:extLst>
          </p:cNvPr>
          <p:cNvSpPr txBox="1"/>
          <p:nvPr/>
        </p:nvSpPr>
        <p:spPr>
          <a:xfrm>
            <a:off x="3214096" y="2362200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>
                <a:solidFill>
                  <a:srgbClr val="0000FF"/>
                </a:solidFill>
                <a:latin typeface="Arial Black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3239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64EB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4A5F-570A-4870-AC81-51FCDC94C040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217567" y="5855366"/>
          <a:ext cx="1002633" cy="100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04" name="Drawing" r:id="rId4" imgW="12020550" imgH="12011025" progId="">
                  <p:embed/>
                </p:oleObj>
              </mc:Choice>
              <mc:Fallback>
                <p:oleObj name="Drawing" r:id="rId4" imgW="12020550" imgH="12011025" progId="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567" y="5855366"/>
                        <a:ext cx="1002633" cy="1002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92C2EDD-EE47-4287-833B-F48AC89233C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4BD3-F9D0-4905-89C2-92CC5C21A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3758113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F17013-7CDC-4751-AA0B-C3F5E975E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" y="53866"/>
            <a:ext cx="3758111" cy="2133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80B8D-A0A9-418F-9F09-F01065798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5" y="2274833"/>
            <a:ext cx="3758112" cy="2133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50AED-467E-4BD1-9B35-68A882009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16897"/>
            <a:ext cx="3859225" cy="2191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35D73-81CC-4730-BCAC-815B51034C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570" y="2256966"/>
            <a:ext cx="3859225" cy="2191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4207A-9210-42A0-9CA2-BE480CA77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4570" y="4572000"/>
            <a:ext cx="3859228" cy="2191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AF858-520D-4297-A2BF-1FE0D364E51A}"/>
              </a:ext>
            </a:extLst>
          </p:cNvPr>
          <p:cNvSpPr txBox="1"/>
          <p:nvPr/>
        </p:nvSpPr>
        <p:spPr>
          <a:xfrm>
            <a:off x="3781409" y="2151727"/>
            <a:ext cx="10679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w/o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&amp;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w/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BC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(100%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NOx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SOx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NH3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Inc.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RSM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Create)</a:t>
            </a:r>
          </a:p>
        </p:txBody>
      </p:sp>
    </p:spTree>
    <p:extLst>
      <p:ext uri="{BB962C8B-B14F-4D97-AF65-F5344CB8AC3E}">
        <p14:creationId xmlns:p14="http://schemas.microsoft.com/office/powerpoint/2010/main" val="13551473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64EB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4A5F-570A-4870-AC81-51FCDC94C040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217567" y="5855366"/>
          <a:ext cx="1002633" cy="100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26" name="Drawing" r:id="rId4" imgW="12020550" imgH="12011025" progId="">
                  <p:embed/>
                </p:oleObj>
              </mc:Choice>
              <mc:Fallback>
                <p:oleObj name="Drawing" r:id="rId4" imgW="12020550" imgH="12011025" progId="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567" y="5855366"/>
                        <a:ext cx="1002633" cy="1002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92C2EDD-EE47-4287-833B-F48AC89233CB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A23D09-C1D8-497C-A1CF-B66E2F737A15}"/>
              </a:ext>
            </a:extLst>
          </p:cNvPr>
          <p:cNvSpPr/>
          <p:nvPr/>
        </p:nvSpPr>
        <p:spPr>
          <a:xfrm>
            <a:off x="76200" y="457200"/>
            <a:ext cx="9144000" cy="567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defRPr/>
            </a:pPr>
            <a:r>
              <a:rPr lang="en-US" altLang="zh-TW" sz="2800" b="1" kern="0" dirty="0">
                <a:solidFill>
                  <a:srgbClr val="0000FF"/>
                </a:solidFill>
                <a:latin typeface="Tahoma" pitchFamily="34" charset="0"/>
              </a:rPr>
              <a:t>QA for RSM CMAQ EUS </a:t>
            </a:r>
            <a:r>
              <a:rPr lang="en-US" altLang="zh-TW" sz="2800" b="1" kern="0" dirty="0">
                <a:solidFill>
                  <a:srgbClr val="FF0000"/>
                </a:solidFill>
                <a:latin typeface="Tahoma" pitchFamily="34" charset="0"/>
              </a:rPr>
              <a:t>“Five-Region” </a:t>
            </a:r>
            <a:r>
              <a:rPr lang="en-US" altLang="zh-TW" sz="2800" b="1" kern="0" dirty="0">
                <a:solidFill>
                  <a:srgbClr val="0000FF"/>
                </a:solidFill>
                <a:latin typeface="Tahoma" pitchFamily="34" charset="0"/>
              </a:rPr>
              <a:t>Case:  </a:t>
            </a:r>
          </a:p>
          <a:p>
            <a:pPr marL="628650"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defRPr/>
            </a:pPr>
            <a:r>
              <a:rPr lang="en-US" altLang="zh-TW" sz="3600" b="1" kern="0" dirty="0">
                <a:solidFill>
                  <a:srgbClr val="7030A0"/>
                </a:solidFill>
                <a:latin typeface="Tahoma" pitchFamily="34" charset="0"/>
              </a:rPr>
              <a:t>  </a:t>
            </a:r>
            <a:r>
              <a:rPr lang="en-US" altLang="zh-TW" sz="2800" b="1" kern="0" dirty="0">
                <a:solidFill>
                  <a:srgbClr val="7030A0"/>
                </a:solidFill>
                <a:latin typeface="Tahoma" pitchFamily="34" charset="0"/>
              </a:rPr>
              <a:t>pf-RSM “Out-of-Sample” Validation</a:t>
            </a:r>
          </a:p>
          <a:p>
            <a:pPr marL="1143000" lvl="0" indent="457200" algn="l" fontAlgn="auto">
              <a:spcBef>
                <a:spcPts val="600"/>
              </a:spcBef>
              <a:spcAft>
                <a:spcPts val="0"/>
              </a:spcAft>
              <a:buSzPct val="60000"/>
              <a:buFont typeface="+mj-lt"/>
              <a:buAutoNum type="arabicPeriod"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  O</a:t>
            </a:r>
            <a:r>
              <a:rPr lang="en-US" altLang="zh-TW" sz="2000" b="1" kern="0" dirty="0">
                <a:solidFill>
                  <a:srgbClr val="C00000"/>
                </a:solidFill>
                <a:latin typeface="Tahoma" pitchFamily="34" charset="0"/>
              </a:rPr>
              <a:t>3</a:t>
            </a: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 July 8-hr avg.</a:t>
            </a:r>
          </a:p>
          <a:p>
            <a:pPr marL="1143000" indent="457200" algn="l" fontAlgn="auto">
              <a:spcBef>
                <a:spcPts val="600"/>
              </a:spcBef>
              <a:spcAft>
                <a:spcPts val="0"/>
              </a:spcAft>
              <a:buSzPct val="60000"/>
              <a:buFont typeface="+mj-lt"/>
              <a:buAutoNum type="arabicPeriod"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	PM2.5 July monthly avg.</a:t>
            </a:r>
          </a:p>
          <a:p>
            <a:pPr marL="1143000" indent="457200" algn="l" fontAlgn="auto">
              <a:spcBef>
                <a:spcPts val="600"/>
              </a:spcBef>
              <a:spcAft>
                <a:spcPts val="0"/>
              </a:spcAft>
              <a:buSzPct val="60000"/>
              <a:buFont typeface="+mj-lt"/>
              <a:buAutoNum type="arabicPeriod"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 PM2.5 Jan. monthly avg.</a:t>
            </a:r>
          </a:p>
          <a:p>
            <a:pPr marL="1143000" indent="457200" algn="l" fontAlgn="auto">
              <a:spcBef>
                <a:spcPts val="600"/>
              </a:spcBef>
              <a:spcAft>
                <a:spcPts val="0"/>
              </a:spcAft>
              <a:buSzPct val="60000"/>
              <a:buFont typeface="+mj-lt"/>
              <a:buAutoNum type="arabicPeriod"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 PM_SO4 Jan. monthly avg.</a:t>
            </a:r>
          </a:p>
          <a:p>
            <a:pPr marL="1143000" indent="457200" algn="l" fontAlgn="auto">
              <a:spcBef>
                <a:spcPts val="600"/>
              </a:spcBef>
              <a:spcAft>
                <a:spcPts val="0"/>
              </a:spcAft>
              <a:buSzPct val="60000"/>
              <a:buFont typeface="+mj-lt"/>
              <a:buAutoNum type="arabicPeriod"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Tahoma" pitchFamily="34" charset="0"/>
              </a:rPr>
              <a:t> PM_NO3 Jan. monthly avg.</a:t>
            </a:r>
          </a:p>
          <a:p>
            <a:pPr marL="1143000" algn="l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ct val="60000"/>
              <a:defRPr/>
            </a:pPr>
            <a:endParaRPr lang="en-US" altLang="zh-TW" sz="3200" b="1" kern="0" dirty="0">
              <a:solidFill>
                <a:srgbClr val="7030A0"/>
              </a:solidFill>
              <a:latin typeface="Tahoma" pitchFamily="34" charset="0"/>
            </a:endParaRPr>
          </a:p>
          <a:p>
            <a:pPr marL="628650" lvl="0" indent="8001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C00"/>
              </a:buClr>
              <a:buSzPct val="60000"/>
              <a:defRPr/>
            </a:pPr>
            <a:endParaRPr lang="en-US" altLang="zh-TW" sz="3600" b="1" kern="0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25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B0F190-48CD-4083-842D-2D6F15A0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10" y="3940270"/>
            <a:ext cx="3628984" cy="234923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9381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9381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endParaRPr lang="en-US" altLang="zh-CN" sz="28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en-US" altLang="zh-CN" sz="2800" b="1" dirty="0">
                  <a:solidFill>
                    <a:srgbClr val="FFFF00"/>
                  </a:solidFill>
                  <a:cs typeface="+mn-ea"/>
                  <a:sym typeface="+mn-lt"/>
                </a:rPr>
                <a:t>July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, O</a:t>
              </a:r>
              <a:r>
                <a:rPr lang="en-US" altLang="zh-CN" sz="2800" b="1" baseline="-250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-8hr avg.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): </a:t>
              </a:r>
              <a:r>
                <a:rPr lang="en-US" altLang="zh-CN" sz="2800" b="1" dirty="0">
                  <a:solidFill>
                    <a:srgbClr val="FFFF00"/>
                  </a:solidFill>
                  <a:latin typeface="+mn-lt"/>
                  <a:ea typeface="+mn-ea"/>
                  <a:cs typeface="+mn-ea"/>
                  <a:sym typeface="+mn-lt"/>
                </a:rPr>
                <a:t>Worst #1</a:t>
              </a:r>
              <a:endParaRPr lang="zh-CN" altLang="en-US" sz="2800" b="1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144073"/>
              <a:ext cx="9861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800" b="1" dirty="0">
                  <a:solidFill>
                    <a:srgbClr val="FFC000"/>
                  </a:solidFill>
                  <a:cs typeface="+mn-ea"/>
                  <a:sym typeface="+mn-lt"/>
                </a:rPr>
                <a:t>“Out-of-Sample” Validation: 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r>
                <a:rPr lang="en-US" altLang="zh-CN" sz="2800" b="1" baseline="-250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2800" b="1" dirty="0">
                  <a:solidFill>
                    <a:srgbClr val="FFFF00"/>
                  </a:solidFill>
                  <a:cs typeface="+mn-ea"/>
                  <a:sym typeface="+mn-lt"/>
                </a:rPr>
                <a:t>Conc.</a:t>
              </a: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&amp; </a:t>
              </a:r>
              <a:r>
                <a:rPr lang="en-US" altLang="zh-CN" sz="2800" b="1" dirty="0">
                  <a:solidFill>
                    <a:srgbClr val="FFFF00"/>
                  </a:solidFill>
                  <a:cs typeface="+mn-ea"/>
                  <a:sym typeface="+mn-lt"/>
                </a:rPr>
                <a:t>Response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455125A4-1E07-4EFA-A3BE-43DA723FE100}"/>
              </a:ext>
            </a:extLst>
          </p:cNvPr>
          <p:cNvSpPr/>
          <p:nvPr/>
        </p:nvSpPr>
        <p:spPr>
          <a:xfrm>
            <a:off x="2646363" y="4470952"/>
            <a:ext cx="326887" cy="185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682824-BA46-42FB-AC93-C2BE9C3C1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471696"/>
            <a:ext cx="3772150" cy="2350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17881D-DA76-4C5C-AC33-9FB6E428C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0" y="1471696"/>
            <a:ext cx="3772150" cy="2350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F95008-EA1D-4202-A717-D5711CE32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3943525"/>
            <a:ext cx="2378608" cy="2365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CB385C-E038-4F4A-99F0-B29FDB813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92" y="3943525"/>
            <a:ext cx="2378608" cy="23652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673A04D-E13B-497B-90CD-F8C43E146CB7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2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“Out-of-Sample” Validation: </a:t>
            </a:r>
            <a:r>
              <a:rPr lang="en-US" altLang="zh-CN" sz="2800" b="1" dirty="0">
                <a:solidFill>
                  <a:srgbClr val="FFFF00"/>
                </a:solidFill>
                <a:cs typeface="+mn-ea"/>
                <a:sym typeface="+mn-lt"/>
              </a:rPr>
              <a:t>O</a:t>
            </a:r>
            <a:r>
              <a:rPr lang="en-US" altLang="zh-CN" sz="2800" b="1" baseline="-25000" dirty="0">
                <a:solidFill>
                  <a:srgbClr val="FFFF00"/>
                </a:solidFill>
                <a:cs typeface="+mn-ea"/>
                <a:sym typeface="+mn-lt"/>
              </a:rPr>
              <a:t>3  </a:t>
            </a:r>
            <a:r>
              <a:rPr lang="en-US" altLang="zh-CN" sz="2800" b="1" u="sng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Conc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. &amp; </a:t>
            </a:r>
            <a:r>
              <a:rPr lang="en-US" altLang="zh-CN" sz="2800" b="1" u="sng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Response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(</a:t>
            </a:r>
            <a:r>
              <a:rPr lang="en-US" altLang="zh-CN" sz="2800" b="1" dirty="0">
                <a:solidFill>
                  <a:srgbClr val="FFFF00"/>
                </a:solidFill>
                <a:cs typeface="+mn-ea"/>
                <a:sym typeface="+mn-lt"/>
              </a:rPr>
              <a:t>July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, O</a:t>
            </a:r>
            <a:r>
              <a:rPr lang="en-US" altLang="zh-CN" sz="2800" b="1" baseline="-25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-8hr avg. , US</a:t>
            </a: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): </a:t>
            </a:r>
            <a:r>
              <a:rPr lang="en-US" altLang="zh-CN" sz="2800" b="1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Worst 4 cases</a:t>
            </a:r>
            <a:endParaRPr lang="zh-CN" altLang="en-US" sz="2800" b="1" dirty="0">
              <a:solidFill>
                <a:srgbClr val="FFFF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5CB205-1826-4886-9760-7CE548316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675"/>
            <a:ext cx="4514704" cy="4114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A4F9FF-5472-4D6C-98B4-22F3A789D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98" y="1844675"/>
            <a:ext cx="4514704" cy="411480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8466998-3DDF-44BD-8888-50B630E03A3D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2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6174A6-438A-4971-BD59-9E3E7379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24" y="3935515"/>
            <a:ext cx="3660142" cy="236020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-76200"/>
            <a:ext cx="9861826" cy="1219200"/>
            <a:chOff x="-358913" y="-15240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-15240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Jan.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, PM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2.5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Worst Case #1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-90587"/>
              <a:ext cx="9861826" cy="42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“Out-of-Sample” Validation: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PM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2.5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+mn-lt"/>
                </a:rPr>
                <a:t> Conc. &amp; Response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455125A4-1E07-4EFA-A3BE-43DA723FE100}"/>
              </a:ext>
            </a:extLst>
          </p:cNvPr>
          <p:cNvSpPr/>
          <p:nvPr/>
        </p:nvSpPr>
        <p:spPr>
          <a:xfrm>
            <a:off x="1765661" y="4607024"/>
            <a:ext cx="326887" cy="1855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C9BEFB-2D38-46CE-B4CA-691E76B2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7" y="1483410"/>
            <a:ext cx="1714460" cy="23662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974EC-2721-4212-956B-2805247EF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719" y="1469966"/>
            <a:ext cx="1983343" cy="23602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A3CDCA-9B95-457C-9778-E07322566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072" y="1464360"/>
            <a:ext cx="1735929" cy="23602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5871A0-71A4-49DC-A0D7-F40A55DC9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001" y="1467535"/>
            <a:ext cx="1981003" cy="23265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88C63E-261A-45AD-BEAE-2804F5333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21" y="3945892"/>
            <a:ext cx="2378608" cy="2365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69106A-887A-4E2D-AE97-C090BCD7EF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3945892"/>
            <a:ext cx="2378608" cy="236520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50EFC80-CF3C-43D6-B57B-7DC0C1D91954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0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9144000" cy="989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“Out-of-Sample” Validation: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PM2.5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Conc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.  &amp;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Response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 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Jan.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, PM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2.5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302020204030204"/>
                <a:cs typeface="Calibri"/>
                <a:sym typeface="+mn-lt"/>
              </a:rPr>
              <a:t> monthly avg., US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):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rPr>
              <a:t>Worst 4 cases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F21420-8754-4C99-B3A0-CEA34BD44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675"/>
            <a:ext cx="4514704" cy="411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30F515-D9AE-48AF-8EEA-00955A14F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96" y="1844675"/>
            <a:ext cx="4514704" cy="411480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D0C49E0-F22C-4A5A-B2A3-D22040D9006A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0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C34878E-23C0-4704-83A5-0A194A02B0B3}"/>
              </a:ext>
            </a:extLst>
          </p:cNvPr>
          <p:cNvGrpSpPr/>
          <p:nvPr/>
        </p:nvGrpSpPr>
        <p:grpSpPr>
          <a:xfrm>
            <a:off x="-358913" y="0"/>
            <a:ext cx="9861826" cy="989013"/>
            <a:chOff x="-358913" y="0"/>
            <a:chExt cx="9861826" cy="989013"/>
          </a:xfrm>
        </p:grpSpPr>
        <p:sp>
          <p:nvSpPr>
            <p:cNvPr id="2" name="标题 1"/>
            <p:cNvSpPr txBox="1">
              <a:spLocks/>
            </p:cNvSpPr>
            <p:nvPr/>
          </p:nvSpPr>
          <p:spPr>
            <a:xfrm>
              <a:off x="0" y="0"/>
              <a:ext cx="9144000" cy="989013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(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Jan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., PM_NO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302020204030204"/>
                  <a:cs typeface="Calibri"/>
                  <a:sym typeface="+mn-lt"/>
                </a:rPr>
                <a:t> monthly avg., US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):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+mn-lt"/>
                </a:rPr>
                <a:t>Worst #1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256B92-769E-4ADE-A275-1B4BCF9811B0}"/>
                </a:ext>
              </a:extLst>
            </p:cNvPr>
            <p:cNvSpPr/>
            <p:nvPr/>
          </p:nvSpPr>
          <p:spPr>
            <a:xfrm>
              <a:off x="-358913" y="82704"/>
              <a:ext cx="9861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“Out-of-Sample Validation”: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PM_NO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3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Calibri"/>
                  <a:sym typeface="+mn-lt"/>
                </a:rPr>
                <a:t>Conc. &amp; Responses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C4EB5F2-6F9D-44AE-B3A0-DA16B1CB8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3957496"/>
            <a:ext cx="3640000" cy="23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9E46FC-6D04-4636-9356-B1B133BB8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88" y="1448800"/>
            <a:ext cx="3631400" cy="241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66EE66-1E11-4157-833A-FE44963DA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" y="1448800"/>
            <a:ext cx="3631400" cy="241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1D382A-7653-4039-ACB5-F7C4DC90D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35" y="3962400"/>
            <a:ext cx="2353265" cy="23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9888E6-03EC-446C-8F88-92DB4D867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7" y="3957496"/>
            <a:ext cx="2353265" cy="23400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A255C418-1B0A-4603-9A45-8B28BBCB02FC}"/>
              </a:ext>
            </a:extLst>
          </p:cNvPr>
          <p:cNvSpPr/>
          <p:nvPr/>
        </p:nvSpPr>
        <p:spPr>
          <a:xfrm>
            <a:off x="517072" y="4383320"/>
            <a:ext cx="386444" cy="2011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DC1FA57-B8EA-4306-BE12-0D9FBAE36901}"/>
              </a:ext>
            </a:extLst>
          </p:cNvPr>
          <p:cNvSpPr txBox="1">
            <a:spLocks/>
          </p:cNvSpPr>
          <p:nvPr/>
        </p:nvSpPr>
        <p:spPr>
          <a:xfrm>
            <a:off x="6828844" y="647914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41232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jeyqk0y">
      <a:majorFont>
        <a:latin typeface="Calibri" panose="020F0302020204030204"/>
        <a:ea typeface="Calibri"/>
        <a:cs typeface=""/>
      </a:majorFont>
      <a:minorFont>
        <a:latin typeface="Calibri" panose="020F0502020204030204"/>
        <a:ea typeface="Calibr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jeyqk0y">
      <a:majorFont>
        <a:latin typeface="Calibri" panose="020F0302020204030204"/>
        <a:ea typeface="Calibri"/>
        <a:cs typeface=""/>
      </a:majorFont>
      <a:minorFont>
        <a:latin typeface="Calibri" panose="020F0502020204030204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06D0B60-6960-48C0-ABF2-A98FD17B794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4CEDE9B-28D7-489A-A4C5-690E16F709B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C4F4BFD-EEAE-402D-B422-B68BD80A092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8EFE1C23-9027-47B9-9289-A4B77BAFD29F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9F404AE-0F21-4C4C-9CB9-B6C15E9464DF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BA3342C-0476-4853-839E-6AA05F51D65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9637BB43-4440-4FB1-8FAE-2551F7DD9C52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7099A64-D011-4E85-B017-EECF261D98B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BA85936-424B-4C14-BFCE-7419696346D9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AC41C72-6BC7-4AE1-91E7-DDE72A4212F9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D6BE4ED-9859-4886-850D-B7793A97F0C0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6CC58F5F-ECC6-4A77-9B65-99C5B533407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618407D-F38E-459C-930D-8441FA21991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05B65D7-B5C7-4270-95BD-4E9D0114792F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1E89386C-9BBD-47CF-A6BD-2718EBC6F9E6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00B7DDC1-2A95-49F7-B1EB-533A949AE939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5BB2251-6C7A-4F7A-B429-E2973BC859C3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A173AC3F-E56A-49F0-BB23-0589C2FCFBA6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B144747F-3AE6-4322-BB6B-80B3F6255E3E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8EF6FF2A-614A-4B4B-8C62-4BCD5C2BDBD9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4AB4DAE7-3120-43E0-A6F1-2E811ABA867E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6723E262-F6CC-42A5-890C-9482FD8418B2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84ABA98D-0233-4B2C-9A72-7EFB887765F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D644E77-E97D-46BD-941D-956564C452F3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FE4BF9D8-1E60-4934-9C33-F2790D82B04E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3578A82-093A-4AF0-BF04-6D0A8CF88DBF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32D055F6-FE59-4C5B-8F5C-530F5BD9CA0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DD13894A-FB7B-47F6-9D9D-A1BA01EB377A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0B1FCBDB-5D78-4167-B09F-B1DE958413F2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CB012D4F-9E8F-4006-BB9B-92E9B4648D40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3AAA48F4-90F6-49F3-9EE2-5BA0713CD66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90A3EFFB-3FA1-4721-8CD9-061968A61B0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17836A17-6635-42C6-87B6-BA73ED536B3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7DA9865-D5E2-46D6-A122-DA48216F2C6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C2BBCF9-D0A8-4F70-BD7B-F5149F3D9CB2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DB2C7CD-CAF4-41D9-B4E6-A237199E16F5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263348EC-4C2D-4E77-B6AA-FE8E745E549B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03A9F658-A168-4246-9C1F-60D6E33BF71A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FC02D70D-EB04-425C-BE36-C0DFE590E714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580173FB-0835-4B77-9639-56F52710326F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D7C02356-0C14-493E-B36B-6FF1926D01C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D2A6B629-D613-4C67-B934-9B6A09AFBBC7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5803264A-28F1-467C-88B8-A7B2929CD1C6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827A9BA8-8DCC-4EA4-8DD9-54504A77EF8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794DF2E3-F8F1-4289-BBA7-DB1921761FB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3DDFAD3-892D-418F-89DF-F75FB80E3B4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2D4873E-96CA-45C0-A09B-3F950E651AEA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63670C83-9182-416C-9F52-9106E6EAD457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CF0D30-1DF3-4907-87EA-94ED72CDCF6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9231F1E0-81CD-4266-98A4-6241CC16D989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DFAD6F26-E07D-4F27-9048-E8FDA9712345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0FD59613-E5E6-47BF-B11E-4957D03351D1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307C025D-873E-48D0-8E7D-FFBE77DE861B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F3BDCDAA-A636-4099-99AD-C217014F090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49E3834A-E9FC-4A1A-B6E7-32FBE378E9FF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B90BEB39-9BC6-4C10-B46E-1E72CD5EEF7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9EC5F24-6F3C-456D-B2D6-AA18DE8D4385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9203FF04-0FA6-4694-929F-39D57719ED1D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82BAE603-6A68-442F-99A4-10E5E1CC713F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FBD8B92-7691-40CB-A1E1-42F97D344349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2AF3FBF2-F6A0-40A9-BAB8-5C51F47058D6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E86127DB-105E-432C-B779-C38874CBE672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4469D9E0-7B85-4BA5-9BF0-17759ADF1EC8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AB701FBD-F779-43B9-B87B-010F2DEF055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BD179099-71AF-43E6-999C-756063FA23BC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5154DD0-4F29-4E71-A6E6-2356A23458AD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4ABC445B-CBEB-4666-9805-AAFA650A1E2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3727D3C-FB7E-44BC-9A6A-63A030A50D58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12DE283A-307D-43BB-9F3B-B4DDD5E9AAF7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13B30837-77BC-4394-9132-97DB82C18B74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0B052F2F-FE39-4510-9E12-B7594645C1EF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91043F35-A240-4B1F-97A9-EF0A5EADBCC0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D2AAD481-5880-4106-8283-82CAE664D3E3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48BC6A1F-BAF2-4B0F-BCEC-975C47E3ADEF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A8041C17-5059-4BCB-A459-C8D282CBA144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885C6104-70FD-41CC-B6E0-B951D14E37C2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A671A0E1-DA97-480D-B65D-90E5999AF07E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17519F47-10AB-4399-97BB-1CCCB5DE2AF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B8D7388-008B-441C-BBCD-A2E4B0F2FE79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61F8C92-C299-469C-8D96-A5DDD083BB48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83170E4C-553E-48C8-9B53-49D9DE271E86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C139406-B458-4FFB-BC62-B00F1B09FACF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A3A88FEA-E44C-4C16-B2AB-727583D340EE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D2E79F6D-B743-4E45-A3C7-F20EF3158AAC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961F7C5D-5FFE-417E-82F2-12A9859870D5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DCE107D-C43E-4620-BA1B-AA0CCBBCA729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EE0EF602-F34B-4528-BA41-79B6D1D84E68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72055057-C7C7-43FA-B227-8F9A8EF57717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9C93D197-8FBA-4F6A-939C-90DC5642460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83E737F-1547-42C4-8FDA-B1F6A3CC228F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DC806DC2-6204-4040-8F9F-5CECE018B948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958E49DD-A326-49DD-92FB-B7366DF8B0A9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B2BC3BB1-BCC5-468C-A2C4-C3BE86EBE5F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6CB02D62-BF38-433A-AA03-BA426F2CBBAE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4C60E91D-3F9F-4F45-813D-A7F8E4D72B11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0AEC1430-C2D3-497B-9FD7-88CC71983199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9FBE3C59-577D-4D98-99B1-10B1F2B4A422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44FE0826-F19F-47C0-BB74-188D201036C5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F2917A1E-3C5E-4B2A-BB06-75736B6A7689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73B52DF-027A-4CF0-9AB1-EFC2ED86E78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3666B59-808F-46D0-B15D-05AE0F2BD957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BD3C4031-145C-4C1A-83A0-99B8FE372462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6BCC48DD-E89A-4726-928A-DEB1328C6D45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2FA71F1B-D481-4DD4-81AA-68ED091E7F2E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DF5078A-84A5-4509-BCC6-21BD7A9887F9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0F548DFD-E23F-46C1-A6BB-3835ACDF65F4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4964AB48-B1CC-41E8-9390-C5C641C29992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36194E1B-C624-40BC-B999-09C7B7D5673B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5465BADB-4381-4D1D-8367-EF9132AE87F2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1367D441-B338-4673-AB9F-7E6299778519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EE424986-A311-4375-8BC8-D0D7F336396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381D2B1-4B91-40AE-98BB-F794D3C96E8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7C0B964-792B-4474-9CB1-CABAA3CB617B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FABB6FFE-AD39-4D4F-8474-3C28D8AB033E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85BA5822-D494-4E69-8A95-27BB4C9DEF21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8017B7A9-B7CF-465C-B385-BA0DD1007B86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3069C80C-4AAC-4ADF-AA7C-6952504060B7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53215C68-FE47-4E17-AC30-7AD0623E9108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567D7E56-0EFD-43B9-9E79-39A8A52C8BD7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96D6CF35-971A-4BB8-AA50-37E73B153A8B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B676CFB1-79A3-4F39-BFE0-848D4F6EE94D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DC85B310-AA2C-4139-9B77-0F35348B7FFE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48EF7CE2-2FF5-49CB-89C4-6BEB4788275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AD779F3-561E-41F3-9C63-A2234FB84D11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776D1DAF-53B2-4554-A6CF-C3AC8E31697A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5065BA02-4DD1-442A-96A9-BE27BB9BEE35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B888570E-1713-4B12-8F91-D8D527D07DBC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236A22D6-E1AB-4A91-88C4-04F3BD2A9D3A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D269C1E7-5ED2-43AF-B81A-8A076296ACD5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D51C6FAA-5F33-4017-911D-422C01AD6DA0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9A411F86-F401-4B9E-9C3C-DFF67665A0F0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52D0847B-937D-4DCB-ADCE-5FD2B10DA825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218345C6-0E47-42FF-B18A-9B53A6E809AA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2E4B65F8-031E-4881-841F-BB48C81A25F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DD37FE1-0443-4800-BEB4-A1E283F7B899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AE708616-F947-47D3-9E05-D3A36D36688E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4B3F1F4C-45EB-4457-84BF-F7A852BA16AC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EAF69A92-453F-4620-9D3B-3D1429BFFC9E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48387928-FE68-4638-A91F-82413FAB15FD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059A9084-1BEE-488F-A8A7-DFB2A6DB6EE7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4143A0E2-49D6-4F54-9282-F470309A245E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F0C1A8A9-DB3A-4CAA-9EEF-D31ED9BAA3BC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B87102FB-2EBF-454B-B4A4-2F619E21F8BA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12D4ADB6-2984-499B-94BE-3BE522641AC9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D3947B84-5A21-4E4C-986C-7004690647D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1CD04EE4-761E-41D1-809E-3949E3F86042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CFB066EB-5E20-4EB7-B3BF-CA866640C1C3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CBA6B562-B357-4C6C-BD7F-BB461D28E897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9A12BBEC-0159-47E7-A4B9-5A769F378D76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8C066363-4BE0-4E82-A77D-05B8F0992B33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55EA79D4-3AAB-41ED-8B33-647F46FC30DB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8A8AE40F-2EDA-4244-8877-280C92ACA53D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F1C03F7A-7DF8-48F6-BBDE-0EA7E1C10D1D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DD350A91-B46E-4A0B-9DB8-65F7AA2EBD3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23CEB817-815D-4202-9E54-68AF7C200E04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0986D5D3-AAF3-4857-9ACA-301807ED81A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6532D4A-9A21-4383-A0C6-C4D8CC999ED8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8085406C-E411-4048-958B-509DB7A90801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F84E5342-65EF-42D5-8487-E6B72ABE36CD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C8CC7E36-DFE0-431F-92CB-91DA153B31BB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22043104-E229-4FED-80B1-FE39E7E62C2C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0DE51309-4AB0-4D10-8D14-3F24F94A9421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CB423688-A7A0-4431-BFA3-1191D50608B8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890C6154-0707-4649-B141-A9436300C91F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79388B18-2E8D-4730-AA13-134B30B876EF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8663CEBD-0F52-4F5F-B3DB-A587FDAF4E69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CF61C954-7B5F-4F5A-A808-1CCE2D5D019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3F34818-46A8-4DAC-B86F-AE869B3EA2CD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72B6B407-12D1-47C1-929F-1E498567CA4F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14B6DDAC-4B0A-4BEF-A0B1-67B63FB910DF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851C5A72-C1E6-4046-8F1F-348E5465BEA8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DF377B85-CC9F-4D27-A6EB-6825D32B72A7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93BE54FD-AACB-4F94-B31A-9D5CC07F9037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2B420851-8F82-4D12-894C-61335BE35830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61BA8330-DB75-466A-90F7-47238ADDEBB1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A5FB37A3-C79F-40F0-84D1-318257DC4D11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92182303-DB97-44D5-8526-63456D4879D7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88E6CA48-7F4A-4F1D-88C6-595982321AC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949A9B0-417F-47E1-92F7-D3FB09B2A274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8460E728-812A-4FDF-9B96-0420537E48CB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7FB6A122-8F8A-4E83-845E-377B1CE121C6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F517ACBC-AA9F-49BC-A162-DCEDF7D9A0BF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F5DDCE67-4B14-4F72-A6EB-984DA3FEFDB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7A7C38D-77F9-4B8B-A011-9DD97620705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14B2D39-EF85-4F29-8816-CBC5E9413CC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9842673-F029-4AB9-B8C3-B62B244CD15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E21A102-B539-4322-B91B-0C8575ACE15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9B8A522-9531-4DA5-BC06-46E92B66BF1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7513141-013E-4EDC-BEF6-B67C5D01A7E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4975895-A4A9-4E65-A9ED-F7E1AD6AA51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8F8FD95-9632-4E8C-8313-C481E3EEB0C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2A62031-E4DA-4A4E-ABDD-EA94953DE67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31B6971-2645-49AA-9B6D-6DA7C3106E2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68B3E65-33F9-4509-A15E-1FA38106A57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FCD7C52-0CEA-418E-B2E4-829C4DD30CF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3792533-1F5B-440C-9A7C-CA9A7458B969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DEFD14F8-104C-47D8-BCEE-B11E2B576C0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F4849D2-37FC-4FC1-A083-B13CE075214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8366784-19FA-4114-9600-C0B7799D6DA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288F17C5-72C2-42DF-8A01-1145BE613E9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51A01E6-78A3-47D0-944A-0B9E84CB21B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D0A53C7-CB91-4C3C-BD8A-701CC809667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14D072C0-93A0-4347-BA15-0F1AF3B7A81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33E87C4-E160-43F5-AFAE-D0FE59E845D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15E45C5-AE84-4233-854C-80A6370F4D1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3F9D58A-B39E-4962-9670-58E725A0F06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7610AFC-72B6-454C-B121-339A596BC85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FE396A6-59ED-487B-ACB4-5D5905AE415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40280CD-462A-49B1-A084-9776F756C12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B596D33-B308-4316-BDB2-B428B058327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6D6880A-72FE-4309-86DC-6103E472636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F981A84-008D-4809-8638-DED54C527FC7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3796BD1-162C-4923-8AC2-09D522306A3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A422AE8-490F-4739-A4B6-0C5DB3F2EE6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F6F5B34-E559-4D59-B50E-F6218F2202A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941EC8E-B3B6-4956-A6AD-C5FC9135A5E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BEF0A0F-00F3-4EA4-9CBE-D3D3CEF2445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74C1E89-5AAD-4818-90D5-A7188D05D2F1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A8FF189-6FD5-4487-B3FA-D432DF6F4A7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90C5C2A-78D4-4C5F-8536-651B2695C4A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DA376A5-901E-467C-9F66-807C01F12FCC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76B2926-0A6F-4A8F-A7DE-A6E7558722D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1B79E72-5545-4DA6-B409-12CADB08B73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6301FC4-9742-4829-8897-78BE992AE77E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885C3455-18D4-438F-9135-DD1FF7195B7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3718AE7-0C51-43B0-B4FD-6D12CD4E177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19B88B8E-0336-480C-971B-C582ACAA6EED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AE1D3FD-6C9F-480B-B718-D5F144C04E66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2221AFA-6F9A-4CD9-8DB0-38A6FA61508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EFDFDC2D-8A61-4EB8-8C49-6C1C3CBDD1F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385C619-8C88-4076-8FA2-F79906C84728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A79A7C0-3F6D-4ABD-9065-03F31FF4EAC1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88B22BF-FBA6-4A3A-819E-EB1170B0E3E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66058B1-1165-4262-AE2E-6D062256E93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640F1A15-F2B3-437E-BC64-3FB46BF76BED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DBAABBE4-D870-4901-88E7-0EE3C37ED4C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2FB532C-E073-4934-A861-78C97DA2286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F1921CA-8067-4F39-863C-5DD0F5E376B7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DAAD339-AC21-4CE5-B309-6F5A4724766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F65AB5E5-12EB-479E-ABA5-19D77B2B0E68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74FEF8A-94CF-49DF-BBFC-BBF9F397BEA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03895D9-FD72-4C82-98AE-8510DE668AE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32E94FE-88F5-4F05-AEA5-65F2E3C1477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3EBB35A-3E69-47B6-AA17-0FBAA7ADDFA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3A5157C-14B5-49FC-93DD-2E2B0C417683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E5D1F8E-ECB3-4E2F-8D5D-B98136191A7F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085451CE-126B-4302-9166-2DF5DC8B790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FAA5ECA-9BFB-47FA-8FAE-483A195FB1D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8B28751-CFE5-49D3-A4CE-5B9314D0858B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0DF72457-90B5-4DF1-A297-57B399160C44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5272F61-1E37-4D94-8A8A-3DA23AA45CAC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76D18624-D18D-4870-AD20-72A9E59AF6C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9933E75-9E13-4E98-9AA4-5EF8DCA0A05E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F151686B-2BE2-4F10-A196-BBC7D919EF1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306DC4F-0B85-47C0-B217-52B7052AD7F6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04A3E9D-6A79-4312-9F59-98ED92AC7CE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D774AD1-FE09-4091-B1DE-810401908D6A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5903631-FE87-440B-B7D7-7A912D099F0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2A95396-21F7-43A0-BACB-A2C2C0DF1BA1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25078B4-B47B-429A-890D-B23EFD5150FD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85B98CCD-B611-4ACF-B1E5-0E634E9DF24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818BA71-A731-4815-96B1-496C078C6699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156A7EC-3866-4721-B84D-65F89953D47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157206</TotalTime>
  <Words>1466</Words>
  <Application>Microsoft Office PowerPoint</Application>
  <PresentationFormat>On-screen Show (4:3)</PresentationFormat>
  <Paragraphs>243</Paragraphs>
  <Slides>39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微软雅黑</vt:lpstr>
      <vt:lpstr>黑体</vt:lpstr>
      <vt:lpstr>Arial</vt:lpstr>
      <vt:lpstr>Arial Black</vt:lpstr>
      <vt:lpstr>Calibri</vt:lpstr>
      <vt:lpstr>Tahoma</vt:lpstr>
      <vt:lpstr>Wingdings</vt:lpstr>
      <vt:lpstr>2_EMPA课题组模板</vt:lpstr>
      <vt:lpstr>3_EMPA课题组模板</vt:lpstr>
      <vt:lpstr>1_Office 主题</vt:lpstr>
      <vt:lpstr>5_EMPA课题组模板</vt:lpstr>
      <vt:lpstr>6_EMPA课题组模板</vt:lpstr>
      <vt:lpstr>7_EMPA课题组模板</vt:lpstr>
      <vt:lpstr>4_EMPA课题组模板</vt:lpstr>
      <vt:lpstr>Drawing</vt:lpstr>
      <vt:lpstr>RSM/CMAQ “One-Region” Case and “Five-Region” Case: Preliminary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RSM example: “O3” &amp; “PM_SO4” non-linear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US_EPA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sphillip</dc:creator>
  <cp:lastModifiedBy>Carey Jang</cp:lastModifiedBy>
  <cp:revision>1807</cp:revision>
  <cp:lastPrinted>2019-11-29T21:11:44Z</cp:lastPrinted>
  <dcterms:created xsi:type="dcterms:W3CDTF">2008-03-17T20:53:17Z</dcterms:created>
  <dcterms:modified xsi:type="dcterms:W3CDTF">2020-11-10T19:01:38Z</dcterms:modified>
</cp:coreProperties>
</file>