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 id="2147483827" r:id="rId31"/>
  </p:sldMasterIdLst>
  <p:notesMasterIdLst>
    <p:notesMasterId r:id="rId45"/>
  </p:notesMasterIdLst>
  <p:handoutMasterIdLst>
    <p:handoutMasterId r:id="rId46"/>
  </p:handoutMasterIdLst>
  <p:sldIdLst>
    <p:sldId id="1398" r:id="rId32"/>
    <p:sldId id="1429" r:id="rId33"/>
    <p:sldId id="1430" r:id="rId34"/>
    <p:sldId id="1499" r:id="rId35"/>
    <p:sldId id="1503" r:id="rId36"/>
    <p:sldId id="1504" r:id="rId37"/>
    <p:sldId id="1505" r:id="rId38"/>
    <p:sldId id="1506" r:id="rId39"/>
    <p:sldId id="1507" r:id="rId40"/>
    <p:sldId id="1508" r:id="rId41"/>
    <p:sldId id="1509" r:id="rId42"/>
    <p:sldId id="1500" r:id="rId43"/>
    <p:sldId id="1174" r:id="rId4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a:srgbClr val="F5F6F7"/>
    <a:srgbClr val="0000FF"/>
    <a:srgbClr val="FFFFCC"/>
    <a:srgbClr val="F3B700"/>
    <a:srgbClr val="AB8100"/>
    <a:srgbClr val="A8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0973" autoAdjust="0"/>
  </p:normalViewPr>
  <p:slideViewPr>
    <p:cSldViewPr snapToGrid="0">
      <p:cViewPr varScale="1">
        <p:scale>
          <a:sx n="104" d="100"/>
          <a:sy n="104" d="100"/>
        </p:scale>
        <p:origin x="88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800"/>
    </p:cViewPr>
  </p:sorterViewPr>
  <p:notesViewPr>
    <p:cSldViewPr snapToGrid="0">
      <p:cViewPr varScale="1">
        <p:scale>
          <a:sx n="64" d="100"/>
          <a:sy n="64" d="100"/>
        </p:scale>
        <p:origin x="3158"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1.xml"/><Relationship Id="rId41"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3.xml"/><Relationship Id="rId44"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viewProps" Target="viewProps.xml"/><Relationship Id="rId8" Type="http://schemas.openxmlformats.org/officeDocument/2006/relationships/customXml" Target="../customXml/item8.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g, Carey" userId="5dcdf613-9329-442e-aaa9-13ddf77a7abf" providerId="ADAL" clId="{4D709D31-BF06-427F-930A-7E654AB98A0C}"/>
    <pc:docChg chg="modSld">
      <pc:chgData name="Jang, Carey" userId="5dcdf613-9329-442e-aaa9-13ddf77a7abf" providerId="ADAL" clId="{4D709D31-BF06-427F-930A-7E654AB98A0C}" dt="2022-05-02T17:04:05.467" v="3" actId="20577"/>
      <pc:docMkLst>
        <pc:docMk/>
      </pc:docMkLst>
      <pc:sldChg chg="modSp mod">
        <pc:chgData name="Jang, Carey" userId="5dcdf613-9329-442e-aaa9-13ddf77a7abf" providerId="ADAL" clId="{4D709D31-BF06-427F-930A-7E654AB98A0C}" dt="2022-05-02T17:04:05.467" v="3" actId="20577"/>
        <pc:sldMkLst>
          <pc:docMk/>
          <pc:sldMk cId="2537658120" sldId="1174"/>
        </pc:sldMkLst>
        <pc:spChg chg="mod">
          <ac:chgData name="Jang, Carey" userId="5dcdf613-9329-442e-aaa9-13ddf77a7abf" providerId="ADAL" clId="{4D709D31-BF06-427F-930A-7E654AB98A0C}" dt="2022-05-02T17:04:05.467" v="3" actId="20577"/>
          <ac:spMkLst>
            <pc:docMk/>
            <pc:sldMk cId="2537658120" sldId="1174"/>
            <ac:spMk id="3" creationId="{A9A7BA4B-8F7A-4533-89DE-39B7D42A3784}"/>
          </ac:spMkLst>
        </pc:spChg>
      </pc:sldChg>
      <pc:sldChg chg="modSp mod">
        <pc:chgData name="Jang, Carey" userId="5dcdf613-9329-442e-aaa9-13ddf77a7abf" providerId="ADAL" clId="{4D709D31-BF06-427F-930A-7E654AB98A0C}" dt="2022-05-02T17:03:54.360" v="1" actId="20577"/>
        <pc:sldMkLst>
          <pc:docMk/>
          <pc:sldMk cId="4161797247" sldId="1398"/>
        </pc:sldMkLst>
        <pc:spChg chg="mod">
          <ac:chgData name="Jang, Carey" userId="5dcdf613-9329-442e-aaa9-13ddf77a7abf" providerId="ADAL" clId="{4D709D31-BF06-427F-930A-7E654AB98A0C}" dt="2022-05-02T17:03:54.360" v="1" actId="20577"/>
          <ac:spMkLst>
            <pc:docMk/>
            <pc:sldMk cId="4161797247" sldId="1398"/>
            <ac:spMk id="6" creationId="{6BB04977-8A2D-433A-BFBB-9A84B49076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7/29/2022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2022/7/29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346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619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706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01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648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288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157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008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795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483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6495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989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747346"/>
            <a:ext cx="12192000" cy="2949941"/>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4B80-388E-4A1C-9395-9B1D30BD93A9}"/>
              </a:ext>
            </a:extLst>
          </p:cNvPr>
          <p:cNvSpPr>
            <a:spLocks noGrp="1"/>
          </p:cNvSpPr>
          <p:nvPr>
            <p:ph type="ctrTitle"/>
          </p:nvPr>
        </p:nvSpPr>
        <p:spPr>
          <a:xfrm>
            <a:off x="243963" y="1101213"/>
            <a:ext cx="11328605" cy="2191034"/>
          </a:xfrm>
        </p:spPr>
        <p:txBody>
          <a:bodyPr/>
          <a:lstStyle/>
          <a:p>
            <a:pPr algn="ctr"/>
            <a:r>
              <a:rPr lang="en-US" altLang="zh-CN" sz="4800" i="1" dirty="0"/>
              <a:t>RSM-VAT 2.8 </a:t>
            </a:r>
            <a:br>
              <a:rPr lang="en-US" altLang="zh-CN" sz="4800" i="1" dirty="0"/>
            </a:br>
            <a:r>
              <a:rPr lang="en-US" altLang="zh-CN" sz="4800" i="1" dirty="0">
                <a:solidFill>
                  <a:srgbClr val="FFFF00"/>
                </a:solidFill>
              </a:rPr>
              <a:t>quick tutorial for </a:t>
            </a:r>
            <a:r>
              <a:rPr lang="en-US" altLang="zh-CN" sz="4800" i="1" dirty="0" err="1">
                <a:solidFill>
                  <a:srgbClr val="FFFF00"/>
                </a:solidFill>
              </a:rPr>
              <a:t>DeepRSM</a:t>
            </a:r>
            <a:r>
              <a:rPr lang="en-US" altLang="zh-CN" sz="4800" i="1" dirty="0">
                <a:solidFill>
                  <a:srgbClr val="FFFF00"/>
                </a:solidFill>
              </a:rPr>
              <a:t> module</a:t>
            </a:r>
            <a:endParaRPr lang="en-US" sz="4800" dirty="0">
              <a:solidFill>
                <a:srgbClr val="FFFF00"/>
              </a:solidFill>
            </a:endParaRPr>
          </a:p>
        </p:txBody>
      </p:sp>
      <p:sp>
        <p:nvSpPr>
          <p:cNvPr id="9" name="Slide Number Placeholder 1">
            <a:extLst>
              <a:ext uri="{FF2B5EF4-FFF2-40B4-BE49-F238E27FC236}">
                <a16:creationId xmlns:a16="http://schemas.microsoft.com/office/drawing/2014/main" id="{D254F8B0-B3DD-465A-98C0-3D38BC6FA2D9}"/>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6179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CDE1512-6982-4F1C-9323-5B3A6F1EB9DD}"/>
              </a:ext>
            </a:extLst>
          </p:cNvPr>
          <p:cNvGrpSpPr/>
          <p:nvPr/>
        </p:nvGrpSpPr>
        <p:grpSpPr>
          <a:xfrm>
            <a:off x="2710719" y="766918"/>
            <a:ext cx="8241975" cy="6091082"/>
            <a:chOff x="2681222" y="818584"/>
            <a:chExt cx="8241975" cy="6091082"/>
          </a:xfrm>
        </p:grpSpPr>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222" y="818584"/>
              <a:ext cx="8241975" cy="6091082"/>
            </a:xfrm>
            <a:prstGeom prst="rect">
              <a:avLst/>
            </a:prstGeom>
          </p:spPr>
        </p:pic>
        <p:sp>
          <p:nvSpPr>
            <p:cNvPr id="3" name="矩形 2">
              <a:extLst>
                <a:ext uri="{FF2B5EF4-FFF2-40B4-BE49-F238E27FC236}">
                  <a16:creationId xmlns:a16="http://schemas.microsoft.com/office/drawing/2014/main" id="{86C8B348-895E-4017-AF04-E36C851125BD}"/>
                </a:ext>
              </a:extLst>
            </p:cNvPr>
            <p:cNvSpPr/>
            <p:nvPr/>
          </p:nvSpPr>
          <p:spPr bwMode="auto">
            <a:xfrm>
              <a:off x="5840361" y="2723535"/>
              <a:ext cx="1130710" cy="147484"/>
            </a:xfrm>
            <a:prstGeom prst="rect">
              <a:avLst/>
            </a:prstGeom>
            <a:solidFill>
              <a:srgbClr val="F5F6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sp>
          <p:nvSpPr>
            <p:cNvPr id="4" name="矩形 3">
              <a:extLst>
                <a:ext uri="{FF2B5EF4-FFF2-40B4-BE49-F238E27FC236}">
                  <a16:creationId xmlns:a16="http://schemas.microsoft.com/office/drawing/2014/main" id="{EE145AD0-A889-4268-89FA-1A214FF74085}"/>
                </a:ext>
              </a:extLst>
            </p:cNvPr>
            <p:cNvSpPr/>
            <p:nvPr/>
          </p:nvSpPr>
          <p:spPr bwMode="auto">
            <a:xfrm>
              <a:off x="5840361" y="5633883"/>
              <a:ext cx="855407" cy="806245"/>
            </a:xfrm>
            <a:prstGeom prst="rect">
              <a:avLst/>
            </a:prstGeom>
            <a:solidFill>
              <a:srgbClr val="F0F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sp>
          <p:nvSpPr>
            <p:cNvPr id="6" name="矩形 5">
              <a:extLst>
                <a:ext uri="{FF2B5EF4-FFF2-40B4-BE49-F238E27FC236}">
                  <a16:creationId xmlns:a16="http://schemas.microsoft.com/office/drawing/2014/main" id="{AAFAB5ED-C356-487E-A8AB-A3F028715A84}"/>
                </a:ext>
              </a:extLst>
            </p:cNvPr>
            <p:cNvSpPr/>
            <p:nvPr/>
          </p:nvSpPr>
          <p:spPr bwMode="auto">
            <a:xfrm>
              <a:off x="8789597" y="6164826"/>
              <a:ext cx="1603100" cy="275302"/>
            </a:xfrm>
            <a:prstGeom prst="rect">
              <a:avLst/>
            </a:prstGeom>
            <a:solidFill>
              <a:srgbClr val="F0F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sp>
          <p:nvSpPr>
            <p:cNvPr id="7" name="矩形 6">
              <a:extLst>
                <a:ext uri="{FF2B5EF4-FFF2-40B4-BE49-F238E27FC236}">
                  <a16:creationId xmlns:a16="http://schemas.microsoft.com/office/drawing/2014/main" id="{096F5EF0-51DB-4CD3-93F9-515C8DAFEC02}"/>
                </a:ext>
              </a:extLst>
            </p:cNvPr>
            <p:cNvSpPr/>
            <p:nvPr/>
          </p:nvSpPr>
          <p:spPr bwMode="auto">
            <a:xfrm>
              <a:off x="9124335" y="2408903"/>
              <a:ext cx="806246" cy="19664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grpSp>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Save and Running</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5" name="Speech Bubble: Rectangle with Corners Rounded 4">
            <a:extLst>
              <a:ext uri="{FF2B5EF4-FFF2-40B4-BE49-F238E27FC236}">
                <a16:creationId xmlns:a16="http://schemas.microsoft.com/office/drawing/2014/main" id="{9B0A0298-E3AB-424F-812C-F8C2B7AC3DD1}"/>
              </a:ext>
            </a:extLst>
          </p:cNvPr>
          <p:cNvSpPr/>
          <p:nvPr/>
        </p:nvSpPr>
        <p:spPr>
          <a:xfrm>
            <a:off x="8482614" y="4945625"/>
            <a:ext cx="2313205" cy="385477"/>
          </a:xfrm>
          <a:prstGeom prst="wedgeRoundRectCallout">
            <a:avLst>
              <a:gd name="adj1" fmla="val -49812"/>
              <a:gd name="adj2" fmla="val 10803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14.Save and running</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Tree>
    <p:extLst>
      <p:ext uri="{BB962C8B-B14F-4D97-AF65-F5344CB8AC3E}">
        <p14:creationId xmlns:p14="http://schemas.microsoft.com/office/powerpoint/2010/main" val="346092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Running</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207" y="796413"/>
            <a:ext cx="8271975" cy="6113253"/>
          </a:xfrm>
          <a:prstGeom prst="rect">
            <a:avLst/>
          </a:prstGeom>
        </p:spPr>
      </p:pic>
    </p:spTree>
    <p:extLst>
      <p:ext uri="{BB962C8B-B14F-4D97-AF65-F5344CB8AC3E}">
        <p14:creationId xmlns:p14="http://schemas.microsoft.com/office/powerpoint/2010/main" val="68380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Results</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BC245CAA-20D2-4AC8-B221-2FD5CCC12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401" y="782286"/>
            <a:ext cx="8221176" cy="6075711"/>
          </a:xfrm>
          <a:prstGeom prst="rect">
            <a:avLst/>
          </a:prstGeom>
        </p:spPr>
      </p:pic>
      <p:sp>
        <p:nvSpPr>
          <p:cNvPr id="5" name="Speech Bubble: Rectangle with Corners Rounded 4">
            <a:extLst>
              <a:ext uri="{FF2B5EF4-FFF2-40B4-BE49-F238E27FC236}">
                <a16:creationId xmlns:a16="http://schemas.microsoft.com/office/drawing/2014/main" id="{23FD0B2F-0306-4E65-A16C-02970146AE2E}"/>
              </a:ext>
            </a:extLst>
          </p:cNvPr>
          <p:cNvSpPr/>
          <p:nvPr/>
        </p:nvSpPr>
        <p:spPr>
          <a:xfrm>
            <a:off x="7242716" y="2630570"/>
            <a:ext cx="4705563" cy="1390526"/>
          </a:xfrm>
          <a:prstGeom prst="wedgeRoundRectCallout">
            <a:avLst>
              <a:gd name="adj1" fmla="val -40824"/>
              <a:gd name="adj2" fmla="val -9924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If daily data calculation is also selected, you can select here to view other results. This selection ends with “32”, which means that results are showing in monthly average. Otherwise, it shows results for selected day.</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Tree>
    <p:extLst>
      <p:ext uri="{BB962C8B-B14F-4D97-AF65-F5344CB8AC3E}">
        <p14:creationId xmlns:p14="http://schemas.microsoft.com/office/powerpoint/2010/main" val="10922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7BA4B-8F7A-4533-89DE-39B7D42A3784}"/>
              </a:ext>
            </a:extLst>
          </p:cNvPr>
          <p:cNvSpPr txBox="1"/>
          <p:nvPr/>
        </p:nvSpPr>
        <p:spPr>
          <a:xfrm>
            <a:off x="1645423" y="1643623"/>
            <a:ext cx="8901155" cy="4247317"/>
          </a:xfrm>
          <a:prstGeom prst="rect">
            <a:avLst/>
          </a:prstGeom>
          <a:noFill/>
        </p:spPr>
        <p:txBody>
          <a:bodyPr wrap="none" rtlCol="0">
            <a:spAutoFit/>
          </a:bodyPr>
          <a:lstStyle/>
          <a:p>
            <a:pPr algn="ctr">
              <a:defRPr/>
            </a:pPr>
            <a:r>
              <a:rPr lang="en-US" sz="6600" b="1" i="1" dirty="0">
                <a:solidFill>
                  <a:srgbClr val="0000FF"/>
                </a:solidFill>
                <a:latin typeface="Arial" panose="020B0604020202020204" pitchFamily="34" charset="0"/>
                <a:ea typeface="微软雅黑"/>
                <a:cs typeface="Arial" panose="020B0604020202020204" pitchFamily="34" charset="0"/>
              </a:rPr>
              <a:t>RSM-VAT (</a:t>
            </a:r>
            <a:r>
              <a:rPr lang="en-US" sz="6600" b="1" i="1" dirty="0" err="1">
                <a:solidFill>
                  <a:srgbClr val="0000FF"/>
                </a:solidFill>
                <a:latin typeface="Arial" panose="020B0604020202020204" pitchFamily="34" charset="0"/>
                <a:ea typeface="微软雅黑"/>
                <a:cs typeface="Arial" panose="020B0604020202020204" pitchFamily="34" charset="0"/>
              </a:rPr>
              <a:t>DeepRSM</a:t>
            </a:r>
            <a:r>
              <a:rPr lang="en-US" sz="6600" b="1" i="1" dirty="0">
                <a:solidFill>
                  <a:srgbClr val="0000FF"/>
                </a:solidFill>
                <a:latin typeface="Arial" panose="020B0604020202020204" pitchFamily="34" charset="0"/>
                <a:ea typeface="微软雅黑"/>
                <a:cs typeface="Arial" panose="020B0604020202020204" pitchFamily="34" charset="0"/>
              </a:rPr>
              <a:t>)</a:t>
            </a:r>
          </a:p>
          <a:p>
            <a:pPr algn="ctr">
              <a:defRPr/>
            </a:pPr>
            <a:r>
              <a:rPr lang="en-US" sz="6600" b="1" dirty="0">
                <a:solidFill>
                  <a:srgbClr val="0000FF"/>
                </a:solidFill>
                <a:latin typeface="Arial" panose="020B0604020202020204" pitchFamily="34" charset="0"/>
                <a:ea typeface="微软雅黑"/>
                <a:cs typeface="Arial" panose="020B0604020202020204" pitchFamily="34" charset="0"/>
              </a:rPr>
              <a:t>Quick Tutorial Slides</a:t>
            </a:r>
          </a:p>
          <a:p>
            <a:pPr algn="ctr">
              <a:defRPr/>
            </a:pPr>
            <a:endParaRPr lang="en-US" sz="6600" b="1" dirty="0">
              <a:solidFill>
                <a:srgbClr val="0000FF"/>
              </a:solidFill>
              <a:latin typeface="Arial" panose="020B0604020202020204" pitchFamily="34" charset="0"/>
              <a:ea typeface="微软雅黑"/>
              <a:cs typeface="Arial" panose="020B0604020202020204" pitchFamily="34" charset="0"/>
            </a:endParaRPr>
          </a:p>
          <a:p>
            <a:pPr algn="ctr">
              <a:defRPr/>
            </a:pPr>
            <a:r>
              <a:rPr lang="en-US" sz="7200" b="1" dirty="0">
                <a:solidFill>
                  <a:srgbClr val="FF0000"/>
                </a:solidFill>
                <a:latin typeface="Arial" panose="020B0604020202020204" pitchFamily="34" charset="0"/>
                <a:ea typeface="微软雅黑"/>
                <a:cs typeface="Arial" panose="020B0604020202020204" pitchFamily="34" charset="0"/>
              </a:rPr>
              <a:t>End</a:t>
            </a:r>
          </a:p>
        </p:txBody>
      </p:sp>
      <p:sp>
        <p:nvSpPr>
          <p:cNvPr id="5" name="Slide Number Placeholder 1">
            <a:extLst>
              <a:ext uri="{FF2B5EF4-FFF2-40B4-BE49-F238E27FC236}">
                <a16:creationId xmlns:a16="http://schemas.microsoft.com/office/drawing/2014/main" id="{AAD96B80-7AE0-454E-987F-AC22114489E6}"/>
              </a:ext>
            </a:extLst>
          </p:cNvPr>
          <p:cNvSpPr txBox="1">
            <a:spLocks/>
          </p:cNvSpPr>
          <p:nvPr/>
        </p:nvSpPr>
        <p:spPr>
          <a:xfrm>
            <a:off x="10138357" y="653495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53765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7E4B4E5-2D71-426D-A3EC-9D3DA113C4FD}"/>
              </a:ext>
            </a:extLst>
          </p:cNvPr>
          <p:cNvPicPr>
            <a:picLocks noChangeAspect="1"/>
          </p:cNvPicPr>
          <p:nvPr/>
        </p:nvPicPr>
        <p:blipFill>
          <a:blip r:embed="rId3"/>
          <a:stretch>
            <a:fillRect/>
          </a:stretch>
        </p:blipFill>
        <p:spPr>
          <a:xfrm>
            <a:off x="412709" y="780274"/>
            <a:ext cx="5057467" cy="6077723"/>
          </a:xfrm>
          <a:prstGeom prst="rect">
            <a:avLst/>
          </a:prstGeom>
        </p:spPr>
      </p:pic>
      <p:sp>
        <p:nvSpPr>
          <p:cNvPr id="4" name="矩形 3">
            <a:extLst>
              <a:ext uri="{FF2B5EF4-FFF2-40B4-BE49-F238E27FC236}">
                <a16:creationId xmlns:a16="http://schemas.microsoft.com/office/drawing/2014/main" id="{9FF75D9A-2AE8-BDA1-C93B-0E2F1F45C133}"/>
              </a:ext>
            </a:extLst>
          </p:cNvPr>
          <p:cNvSpPr/>
          <p:nvPr/>
        </p:nvSpPr>
        <p:spPr bwMode="auto">
          <a:xfrm>
            <a:off x="412709" y="780274"/>
            <a:ext cx="5057467" cy="2773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199" y="3"/>
            <a:ext cx="9832109" cy="669103"/>
          </a:xfrm>
        </p:spPr>
        <p:txBody>
          <a:bodyPr>
            <a:normAutofit fontScale="90000"/>
          </a:bodyPr>
          <a:lstStyle/>
          <a:p>
            <a:r>
              <a:rPr lang="en-US" altLang="zh-CN" dirty="0">
                <a:latin typeface="Arial" panose="020B0604020202020204" pitchFamily="34" charset="0"/>
                <a:cs typeface="Arial" panose="020B0604020202020204" pitchFamily="34" charset="0"/>
              </a:rPr>
              <a:t>RSM-VAT</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Update: </a:t>
            </a:r>
            <a:r>
              <a:rPr lang="en-US" altLang="zh-CN" dirty="0">
                <a:solidFill>
                  <a:srgbClr val="FFFF00"/>
                </a:solidFill>
                <a:latin typeface="Arial" panose="020B0604020202020204" pitchFamily="34" charset="0"/>
                <a:cs typeface="Arial" panose="020B0604020202020204" pitchFamily="34" charset="0"/>
              </a:rPr>
              <a:t>GUI comparison with RSM-VAT 2.7</a:t>
            </a:r>
            <a:endParaRPr lang="zh-CN" altLang="en-US" dirty="0">
              <a:solidFill>
                <a:srgbClr val="FFFF00"/>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4327144" y="516742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Slide Number Placeholder 1">
            <a:extLst>
              <a:ext uri="{FF2B5EF4-FFF2-40B4-BE49-F238E27FC236}">
                <a16:creationId xmlns:a16="http://schemas.microsoft.com/office/drawing/2014/main" id="{8BB9800C-C62E-4B92-AE19-0E6D0C09E9BD}"/>
              </a:ext>
            </a:extLst>
          </p:cNvPr>
          <p:cNvSpPr txBox="1">
            <a:spLocks/>
          </p:cNvSpPr>
          <p:nvPr/>
        </p:nvSpPr>
        <p:spPr>
          <a:xfrm>
            <a:off x="10112800" y="65188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6" name="Speech Bubble: Rectangle with Corners Rounded 4">
            <a:extLst>
              <a:ext uri="{FF2B5EF4-FFF2-40B4-BE49-F238E27FC236}">
                <a16:creationId xmlns:a16="http://schemas.microsoft.com/office/drawing/2014/main" id="{6F0343A2-D3EF-4A5C-9315-36324C419913}"/>
              </a:ext>
            </a:extLst>
          </p:cNvPr>
          <p:cNvSpPr/>
          <p:nvPr/>
        </p:nvSpPr>
        <p:spPr>
          <a:xfrm>
            <a:off x="861290" y="3819135"/>
            <a:ext cx="1644074" cy="564502"/>
          </a:xfrm>
          <a:prstGeom prst="wedgeRoundRectCallout">
            <a:avLst>
              <a:gd name="adj1" fmla="val 37741"/>
              <a:gd name="adj2" fmla="val -84239"/>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RSM-VAT 2.7</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18" name="Speech Bubble: Rectangle with Corners Rounded 4">
            <a:extLst>
              <a:ext uri="{FF2B5EF4-FFF2-40B4-BE49-F238E27FC236}">
                <a16:creationId xmlns:a16="http://schemas.microsoft.com/office/drawing/2014/main" id="{AC66CD70-21E1-4636-A4E8-30FD4555A2DC}"/>
              </a:ext>
            </a:extLst>
          </p:cNvPr>
          <p:cNvSpPr/>
          <p:nvPr/>
        </p:nvSpPr>
        <p:spPr>
          <a:xfrm>
            <a:off x="3322210" y="3819136"/>
            <a:ext cx="1644074" cy="564502"/>
          </a:xfrm>
          <a:prstGeom prst="wedgeRoundRectCallout">
            <a:avLst>
              <a:gd name="adj1" fmla="val 6336"/>
              <a:gd name="adj2" fmla="val -8530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RSM-VAT 2.8</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cxnSp>
        <p:nvCxnSpPr>
          <p:cNvPr id="8" name="Straight Connector 16">
            <a:extLst>
              <a:ext uri="{FF2B5EF4-FFF2-40B4-BE49-F238E27FC236}">
                <a16:creationId xmlns:a16="http://schemas.microsoft.com/office/drawing/2014/main" id="{2227947A-F726-0D75-4510-AB543D42AFB7}"/>
              </a:ext>
            </a:extLst>
          </p:cNvPr>
          <p:cNvCxnSpPr/>
          <p:nvPr/>
        </p:nvCxnSpPr>
        <p:spPr bwMode="auto">
          <a:xfrm>
            <a:off x="6682346" y="5159739"/>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9" name="图片 8">
            <a:extLst>
              <a:ext uri="{FF2B5EF4-FFF2-40B4-BE49-F238E27FC236}">
                <a16:creationId xmlns:a16="http://schemas.microsoft.com/office/drawing/2014/main" id="{CEBD9060-76E3-F3AF-A546-243227807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874" y="719906"/>
            <a:ext cx="5065136" cy="6156381"/>
          </a:xfrm>
          <a:prstGeom prst="rect">
            <a:avLst/>
          </a:prstGeom>
        </p:spPr>
      </p:pic>
      <p:sp>
        <p:nvSpPr>
          <p:cNvPr id="13" name="Speech Bubble: Rectangle with Corners Rounded 4">
            <a:extLst>
              <a:ext uri="{FF2B5EF4-FFF2-40B4-BE49-F238E27FC236}">
                <a16:creationId xmlns:a16="http://schemas.microsoft.com/office/drawing/2014/main" id="{91403DE1-8FA3-A6E3-33DB-E5C978C3D7B5}"/>
              </a:ext>
            </a:extLst>
          </p:cNvPr>
          <p:cNvSpPr/>
          <p:nvPr/>
        </p:nvSpPr>
        <p:spPr>
          <a:xfrm>
            <a:off x="9462451" y="5851136"/>
            <a:ext cx="1644074" cy="564502"/>
          </a:xfrm>
          <a:prstGeom prst="wedgeRoundRectCallout">
            <a:avLst>
              <a:gd name="adj1" fmla="val 6336"/>
              <a:gd name="adj2" fmla="val -8530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RSM-VAT 2.8</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14" name="Speech Bubble: Rectangle with Corners Rounded 4">
            <a:extLst>
              <a:ext uri="{FF2B5EF4-FFF2-40B4-BE49-F238E27FC236}">
                <a16:creationId xmlns:a16="http://schemas.microsoft.com/office/drawing/2014/main" id="{F1E2901F-D6F4-F041-3390-B367872FB030}"/>
              </a:ext>
            </a:extLst>
          </p:cNvPr>
          <p:cNvSpPr/>
          <p:nvPr/>
        </p:nvSpPr>
        <p:spPr>
          <a:xfrm>
            <a:off x="6537651" y="5904073"/>
            <a:ext cx="1644074" cy="564502"/>
          </a:xfrm>
          <a:prstGeom prst="wedgeRoundRectCallout">
            <a:avLst>
              <a:gd name="adj1" fmla="val 37741"/>
              <a:gd name="adj2" fmla="val -84239"/>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RSM-VAT 2.7</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21" name="文本框 20">
            <a:extLst>
              <a:ext uri="{FF2B5EF4-FFF2-40B4-BE49-F238E27FC236}">
                <a16:creationId xmlns:a16="http://schemas.microsoft.com/office/drawing/2014/main" id="{7CCD6E63-B9D2-CCA6-C951-756963020F64}"/>
              </a:ext>
            </a:extLst>
          </p:cNvPr>
          <p:cNvSpPr txBox="1"/>
          <p:nvPr/>
        </p:nvSpPr>
        <p:spPr>
          <a:xfrm>
            <a:off x="1299963" y="719906"/>
            <a:ext cx="3282957" cy="369332"/>
          </a:xfrm>
          <a:prstGeom prst="rect">
            <a:avLst/>
          </a:prstGeom>
          <a:noFill/>
        </p:spPr>
        <p:txBody>
          <a:bodyPr wrap="square">
            <a:spAutoFit/>
          </a:bodyPr>
          <a:lstStyle/>
          <a:p>
            <a:r>
              <a:rPr lang="en-US" altLang="zh-CN" dirty="0">
                <a:solidFill>
                  <a:srgbClr val="FF0000"/>
                </a:solidFill>
              </a:rPr>
              <a:t>Create/Input RSM Option</a:t>
            </a:r>
            <a:endParaRPr lang="en-US" dirty="0">
              <a:solidFill>
                <a:srgbClr val="FF0000"/>
              </a:solidFill>
            </a:endParaRPr>
          </a:p>
        </p:txBody>
      </p:sp>
      <p:sp>
        <p:nvSpPr>
          <p:cNvPr id="22" name="矩形 21">
            <a:extLst>
              <a:ext uri="{FF2B5EF4-FFF2-40B4-BE49-F238E27FC236}">
                <a16:creationId xmlns:a16="http://schemas.microsoft.com/office/drawing/2014/main" id="{029DDA56-D09D-0CF1-76D7-7EC910061920}"/>
              </a:ext>
            </a:extLst>
          </p:cNvPr>
          <p:cNvSpPr/>
          <p:nvPr/>
        </p:nvSpPr>
        <p:spPr bwMode="auto">
          <a:xfrm>
            <a:off x="6251924" y="758006"/>
            <a:ext cx="5057467" cy="2773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20" name="文本框 19">
            <a:extLst>
              <a:ext uri="{FF2B5EF4-FFF2-40B4-BE49-F238E27FC236}">
                <a16:creationId xmlns:a16="http://schemas.microsoft.com/office/drawing/2014/main" id="{F60E0366-06E2-882A-15D0-4E3F9FE15D01}"/>
              </a:ext>
            </a:extLst>
          </p:cNvPr>
          <p:cNvSpPr txBox="1"/>
          <p:nvPr/>
        </p:nvSpPr>
        <p:spPr>
          <a:xfrm>
            <a:off x="7359688" y="700996"/>
            <a:ext cx="3282957" cy="369332"/>
          </a:xfrm>
          <a:prstGeom prst="rect">
            <a:avLst/>
          </a:prstGeom>
          <a:noFill/>
        </p:spPr>
        <p:txBody>
          <a:bodyPr wrap="square">
            <a:spAutoFit/>
          </a:bodyPr>
          <a:lstStyle/>
          <a:p>
            <a:r>
              <a:rPr lang="en-US" altLang="zh-CN" dirty="0">
                <a:solidFill>
                  <a:srgbClr val="FF0000"/>
                </a:solidFill>
              </a:rPr>
              <a:t>Model Data Input Option</a:t>
            </a:r>
            <a:endParaRPr lang="en-US" dirty="0">
              <a:solidFill>
                <a:srgbClr val="FF0000"/>
              </a:solidFill>
            </a:endParaRPr>
          </a:p>
        </p:txBody>
      </p:sp>
    </p:spTree>
    <p:extLst>
      <p:ext uri="{BB962C8B-B14F-4D97-AF65-F5344CB8AC3E}">
        <p14:creationId xmlns:p14="http://schemas.microsoft.com/office/powerpoint/2010/main" val="266151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Create RSM File</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1BF5F04D-F5EF-4F5B-9092-185A69C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389" y="782289"/>
            <a:ext cx="8229600" cy="6075710"/>
          </a:xfrm>
          <a:prstGeom prst="rect">
            <a:avLst/>
          </a:prstGeom>
        </p:spPr>
      </p:pic>
      <p:sp>
        <p:nvSpPr>
          <p:cNvPr id="17" name="Speech Bubble: Rectangle with Corners Rounded 4">
            <a:extLst>
              <a:ext uri="{FF2B5EF4-FFF2-40B4-BE49-F238E27FC236}">
                <a16:creationId xmlns:a16="http://schemas.microsoft.com/office/drawing/2014/main" id="{443AAD12-5F0E-4FF7-8409-39C73A5B8FBC}"/>
              </a:ext>
            </a:extLst>
          </p:cNvPr>
          <p:cNvSpPr/>
          <p:nvPr/>
        </p:nvSpPr>
        <p:spPr>
          <a:xfrm>
            <a:off x="3949795" y="2123770"/>
            <a:ext cx="2627986" cy="540774"/>
          </a:xfrm>
          <a:prstGeom prst="wedgeRoundRectCallout">
            <a:avLst>
              <a:gd name="adj1" fmla="val -43913"/>
              <a:gd name="adj2" fmla="val 15894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1.Choose “</a:t>
            </a:r>
            <a:r>
              <a:rPr lang="en-US" altLang="zh-CN" dirty="0" err="1">
                <a:solidFill>
                  <a:srgbClr val="0000FF"/>
                </a:solidFill>
                <a:latin typeface="Calibri"/>
              </a:rPr>
              <a:t>DeepRSM</a:t>
            </a:r>
            <a:r>
              <a:rPr lang="en-US" altLang="zh-CN" dirty="0">
                <a:solidFill>
                  <a:srgbClr val="0000FF"/>
                </a:solidFill>
                <a:latin typeface="Calibri"/>
              </a:rPr>
              <a:t>”</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pic>
        <p:nvPicPr>
          <p:cNvPr id="36" name="图片 35">
            <a:extLst>
              <a:ext uri="{FF2B5EF4-FFF2-40B4-BE49-F238E27FC236}">
                <a16:creationId xmlns:a16="http://schemas.microsoft.com/office/drawing/2014/main" id="{FA7E06E6-68D0-4D04-B0D8-21D0BFD3A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249" y="3499983"/>
            <a:ext cx="4898739" cy="2449368"/>
          </a:xfrm>
          <a:prstGeom prst="rect">
            <a:avLst/>
          </a:prstGeom>
        </p:spPr>
      </p:pic>
      <p:cxnSp>
        <p:nvCxnSpPr>
          <p:cNvPr id="38" name="直接箭头连接符 37">
            <a:extLst>
              <a:ext uri="{FF2B5EF4-FFF2-40B4-BE49-F238E27FC236}">
                <a16:creationId xmlns:a16="http://schemas.microsoft.com/office/drawing/2014/main" id="{CD49B5B6-5025-4A1C-8DF6-91035519DE13}"/>
              </a:ext>
            </a:extLst>
          </p:cNvPr>
          <p:cNvCxnSpPr>
            <a:cxnSpLocks/>
          </p:cNvCxnSpPr>
          <p:nvPr/>
        </p:nvCxnSpPr>
        <p:spPr bwMode="auto">
          <a:xfrm>
            <a:off x="4355690" y="3941114"/>
            <a:ext cx="2330245" cy="91602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40" name="Speech Bubble: Rectangle with Corners Rounded 4">
            <a:extLst>
              <a:ext uri="{FF2B5EF4-FFF2-40B4-BE49-F238E27FC236}">
                <a16:creationId xmlns:a16="http://schemas.microsoft.com/office/drawing/2014/main" id="{ECE216A3-9E91-4A44-A91E-376CD74D83A2}"/>
              </a:ext>
            </a:extLst>
          </p:cNvPr>
          <p:cNvSpPr/>
          <p:nvPr/>
        </p:nvSpPr>
        <p:spPr>
          <a:xfrm>
            <a:off x="4879196" y="2959209"/>
            <a:ext cx="4176314" cy="540774"/>
          </a:xfrm>
          <a:prstGeom prst="wedgeRoundRectCallout">
            <a:avLst>
              <a:gd name="adj1" fmla="val -43913"/>
              <a:gd name="adj2" fmla="val 15894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2. Select the corresponding file</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41" name="Speech Bubble: Rectangle with Corners Rounded 4">
            <a:extLst>
              <a:ext uri="{FF2B5EF4-FFF2-40B4-BE49-F238E27FC236}">
                <a16:creationId xmlns:a16="http://schemas.microsoft.com/office/drawing/2014/main" id="{E4D9C801-7D44-408E-97D3-125F1C5CDFF1}"/>
              </a:ext>
            </a:extLst>
          </p:cNvPr>
          <p:cNvSpPr/>
          <p:nvPr/>
        </p:nvSpPr>
        <p:spPr>
          <a:xfrm>
            <a:off x="4481743" y="5717096"/>
            <a:ext cx="1499821" cy="540774"/>
          </a:xfrm>
          <a:prstGeom prst="wedgeRoundRectCallout">
            <a:avLst>
              <a:gd name="adj1" fmla="val -54488"/>
              <a:gd name="adj2" fmla="val 10803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3.Click “Next”</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42" name="矩形 41">
            <a:extLst>
              <a:ext uri="{FF2B5EF4-FFF2-40B4-BE49-F238E27FC236}">
                <a16:creationId xmlns:a16="http://schemas.microsoft.com/office/drawing/2014/main" id="{7488AAB6-F056-4DDD-B191-147F463CAC31}"/>
              </a:ext>
            </a:extLst>
          </p:cNvPr>
          <p:cNvSpPr/>
          <p:nvPr/>
        </p:nvSpPr>
        <p:spPr bwMode="auto">
          <a:xfrm>
            <a:off x="3831808" y="6345494"/>
            <a:ext cx="523882" cy="465877"/>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pic>
        <p:nvPicPr>
          <p:cNvPr id="43" name="图片 42">
            <a:extLst>
              <a:ext uri="{FF2B5EF4-FFF2-40B4-BE49-F238E27FC236}">
                <a16:creationId xmlns:a16="http://schemas.microsoft.com/office/drawing/2014/main" id="{4DA81D56-D61D-4040-A0E8-7348D185A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294" y="5673240"/>
            <a:ext cx="3680779" cy="804941"/>
          </a:xfrm>
          <a:prstGeom prst="rect">
            <a:avLst/>
          </a:prstGeom>
        </p:spPr>
      </p:pic>
      <p:cxnSp>
        <p:nvCxnSpPr>
          <p:cNvPr id="44" name="直接箭头连接符 43">
            <a:extLst>
              <a:ext uri="{FF2B5EF4-FFF2-40B4-BE49-F238E27FC236}">
                <a16:creationId xmlns:a16="http://schemas.microsoft.com/office/drawing/2014/main" id="{A130A395-29E2-4B9C-99E3-59A9439D1C04}"/>
              </a:ext>
            </a:extLst>
          </p:cNvPr>
          <p:cNvCxnSpPr>
            <a:cxnSpLocks/>
          </p:cNvCxnSpPr>
          <p:nvPr/>
        </p:nvCxnSpPr>
        <p:spPr bwMode="auto">
          <a:xfrm>
            <a:off x="4312199" y="4857135"/>
            <a:ext cx="2543781" cy="98190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940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Model Data Input Option</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99" y="818584"/>
            <a:ext cx="8250421" cy="6091083"/>
          </a:xfrm>
          <a:prstGeom prst="rect">
            <a:avLst/>
          </a:prstGeom>
        </p:spPr>
      </p:pic>
      <p:grpSp>
        <p:nvGrpSpPr>
          <p:cNvPr id="9" name="组合 8">
            <a:extLst>
              <a:ext uri="{FF2B5EF4-FFF2-40B4-BE49-F238E27FC236}">
                <a16:creationId xmlns:a16="http://schemas.microsoft.com/office/drawing/2014/main" id="{D988C82E-B252-4F24-AB38-6D637CB12BB8}"/>
              </a:ext>
            </a:extLst>
          </p:cNvPr>
          <p:cNvGrpSpPr/>
          <p:nvPr/>
        </p:nvGrpSpPr>
        <p:grpSpPr>
          <a:xfrm>
            <a:off x="5686118" y="2665290"/>
            <a:ext cx="4778154" cy="2712955"/>
            <a:chOff x="5686118" y="2665290"/>
            <a:chExt cx="4778154" cy="2712955"/>
          </a:xfrm>
        </p:grpSpPr>
        <p:pic>
          <p:nvPicPr>
            <p:cNvPr id="3" name="图片 2">
              <a:extLst>
                <a:ext uri="{FF2B5EF4-FFF2-40B4-BE49-F238E27FC236}">
                  <a16:creationId xmlns:a16="http://schemas.microsoft.com/office/drawing/2014/main" id="{2EE89360-CFD1-4F36-AEFC-A5D272935FD0}"/>
                </a:ext>
              </a:extLst>
            </p:cNvPr>
            <p:cNvPicPr>
              <a:picLocks noChangeAspect="1"/>
            </p:cNvPicPr>
            <p:nvPr/>
          </p:nvPicPr>
          <p:blipFill>
            <a:blip r:embed="rId4"/>
            <a:stretch>
              <a:fillRect/>
            </a:stretch>
          </p:blipFill>
          <p:spPr>
            <a:xfrm>
              <a:off x="5686118" y="2665290"/>
              <a:ext cx="4778154" cy="2712955"/>
            </a:xfrm>
            <a:prstGeom prst="rect">
              <a:avLst/>
            </a:prstGeom>
          </p:spPr>
        </p:pic>
        <p:sp>
          <p:nvSpPr>
            <p:cNvPr id="8" name="矩形 7">
              <a:extLst>
                <a:ext uri="{FF2B5EF4-FFF2-40B4-BE49-F238E27FC236}">
                  <a16:creationId xmlns:a16="http://schemas.microsoft.com/office/drawing/2014/main" id="{38B1121B-50CE-4110-AEB0-6D33E892434E}"/>
                </a:ext>
              </a:extLst>
            </p:cNvPr>
            <p:cNvSpPr/>
            <p:nvPr/>
          </p:nvSpPr>
          <p:spPr bwMode="auto">
            <a:xfrm>
              <a:off x="5761703" y="3097161"/>
              <a:ext cx="1386349" cy="206478"/>
            </a:xfrm>
            <a:prstGeom prst="rect">
              <a:avLst/>
            </a:prstGeom>
            <a:solidFill>
              <a:srgbClr val="F5F6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grpSp>
      <p:cxnSp>
        <p:nvCxnSpPr>
          <p:cNvPr id="7" name="直接箭头连接符 6">
            <a:extLst>
              <a:ext uri="{FF2B5EF4-FFF2-40B4-BE49-F238E27FC236}">
                <a16:creationId xmlns:a16="http://schemas.microsoft.com/office/drawing/2014/main" id="{4C0B940D-2F24-432D-B132-9BA1C9C92F62}"/>
              </a:ext>
            </a:extLst>
          </p:cNvPr>
          <p:cNvCxnSpPr>
            <a:cxnSpLocks/>
          </p:cNvCxnSpPr>
          <p:nvPr/>
        </p:nvCxnSpPr>
        <p:spPr bwMode="auto">
          <a:xfrm>
            <a:off x="4729316" y="2988783"/>
            <a:ext cx="1514168" cy="54099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5" name="Speech Bubble: Rectangle with Corners Rounded 4">
            <a:extLst>
              <a:ext uri="{FF2B5EF4-FFF2-40B4-BE49-F238E27FC236}">
                <a16:creationId xmlns:a16="http://schemas.microsoft.com/office/drawing/2014/main" id="{225C9A07-44A9-4A22-AEA3-F5C499F4F726}"/>
              </a:ext>
            </a:extLst>
          </p:cNvPr>
          <p:cNvSpPr/>
          <p:nvPr/>
        </p:nvSpPr>
        <p:spPr>
          <a:xfrm>
            <a:off x="5222970" y="4978216"/>
            <a:ext cx="4513006" cy="983178"/>
          </a:xfrm>
          <a:prstGeom prst="wedgeRoundRectCallout">
            <a:avLst>
              <a:gd name="adj1" fmla="val -37839"/>
              <a:gd name="adj2" fmla="val -184695"/>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Calibri" panose="020F0502020204030204" pitchFamily="34" charset="0"/>
                <a:ea typeface="微软雅黑"/>
                <a:cs typeface="Calibri" panose="020F0502020204030204" pitchFamily="34" charset="0"/>
              </a:rPr>
              <a:t>4</a:t>
            </a: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rPr>
              <a:t>.Choose Base Case CMAQ File (e.g., ACONC.1)</a:t>
            </a:r>
          </a:p>
        </p:txBody>
      </p:sp>
    </p:spTree>
    <p:extLst>
      <p:ext uri="{BB962C8B-B14F-4D97-AF65-F5344CB8AC3E}">
        <p14:creationId xmlns:p14="http://schemas.microsoft.com/office/powerpoint/2010/main" val="38366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Model Data Input Option</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99" y="818584"/>
            <a:ext cx="8250421" cy="6091083"/>
          </a:xfrm>
          <a:prstGeom prst="rect">
            <a:avLst/>
          </a:prstGeom>
        </p:spPr>
      </p:pic>
      <p:cxnSp>
        <p:nvCxnSpPr>
          <p:cNvPr id="7" name="直接箭头连接符 6">
            <a:extLst>
              <a:ext uri="{FF2B5EF4-FFF2-40B4-BE49-F238E27FC236}">
                <a16:creationId xmlns:a16="http://schemas.microsoft.com/office/drawing/2014/main" id="{8805F011-2637-4692-8DCD-F1BF90BC526E}"/>
              </a:ext>
            </a:extLst>
          </p:cNvPr>
          <p:cNvCxnSpPr>
            <a:cxnSpLocks/>
          </p:cNvCxnSpPr>
          <p:nvPr/>
        </p:nvCxnSpPr>
        <p:spPr bwMode="auto">
          <a:xfrm>
            <a:off x="4725535" y="3832711"/>
            <a:ext cx="1165807" cy="99147"/>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nvGrpSpPr>
          <p:cNvPr id="9" name="组合 8">
            <a:extLst>
              <a:ext uri="{FF2B5EF4-FFF2-40B4-BE49-F238E27FC236}">
                <a16:creationId xmlns:a16="http://schemas.microsoft.com/office/drawing/2014/main" id="{07A9D208-798B-4F2B-83D6-456CACCD49D3}"/>
              </a:ext>
            </a:extLst>
          </p:cNvPr>
          <p:cNvGrpSpPr/>
          <p:nvPr/>
        </p:nvGrpSpPr>
        <p:grpSpPr>
          <a:xfrm>
            <a:off x="5891342" y="2906624"/>
            <a:ext cx="4558530" cy="2309060"/>
            <a:chOff x="5891342" y="2906624"/>
            <a:chExt cx="4558530" cy="2309060"/>
          </a:xfrm>
        </p:grpSpPr>
        <p:pic>
          <p:nvPicPr>
            <p:cNvPr id="3" name="图片 2">
              <a:extLst>
                <a:ext uri="{FF2B5EF4-FFF2-40B4-BE49-F238E27FC236}">
                  <a16:creationId xmlns:a16="http://schemas.microsoft.com/office/drawing/2014/main" id="{2DE27AE0-AFD5-450A-BEC2-6E2E3D946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342" y="2906624"/>
              <a:ext cx="4558530" cy="2309060"/>
            </a:xfrm>
            <a:prstGeom prst="rect">
              <a:avLst/>
            </a:prstGeom>
          </p:spPr>
        </p:pic>
        <p:sp>
          <p:nvSpPr>
            <p:cNvPr id="8" name="矩形 7">
              <a:extLst>
                <a:ext uri="{FF2B5EF4-FFF2-40B4-BE49-F238E27FC236}">
                  <a16:creationId xmlns:a16="http://schemas.microsoft.com/office/drawing/2014/main" id="{66AD9A64-81C4-4C7D-8F8D-D1C8AE441483}"/>
                </a:ext>
              </a:extLst>
            </p:cNvPr>
            <p:cNvSpPr/>
            <p:nvPr/>
          </p:nvSpPr>
          <p:spPr bwMode="auto">
            <a:xfrm>
              <a:off x="6096000" y="3266383"/>
              <a:ext cx="678426" cy="243733"/>
            </a:xfrm>
            <a:prstGeom prst="rect">
              <a:avLst/>
            </a:prstGeom>
            <a:solidFill>
              <a:srgbClr val="F5F6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grpSp>
      <p:sp>
        <p:nvSpPr>
          <p:cNvPr id="5" name="Speech Bubble: Rectangle with Corners Rounded 4">
            <a:extLst>
              <a:ext uri="{FF2B5EF4-FFF2-40B4-BE49-F238E27FC236}">
                <a16:creationId xmlns:a16="http://schemas.microsoft.com/office/drawing/2014/main" id="{96656315-7624-41E0-A595-79627448B668}"/>
              </a:ext>
            </a:extLst>
          </p:cNvPr>
          <p:cNvSpPr/>
          <p:nvPr/>
        </p:nvSpPr>
        <p:spPr>
          <a:xfrm>
            <a:off x="5308438" y="4857945"/>
            <a:ext cx="4114800" cy="983178"/>
          </a:xfrm>
          <a:prstGeom prst="wedgeRoundRectCallout">
            <a:avLst>
              <a:gd name="adj1" fmla="val -39983"/>
              <a:gd name="adj2" fmla="val -12269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noProof="0" dirty="0">
                <a:solidFill>
                  <a:srgbClr val="0000FF"/>
                </a:solidFill>
                <a:latin typeface="Calibri" panose="020F0502020204030204" pitchFamily="34" charset="0"/>
                <a:ea typeface="微软雅黑"/>
                <a:cs typeface="Calibri" panose="020F0502020204030204" pitchFamily="34" charset="0"/>
              </a:rPr>
              <a:t>5</a:t>
            </a: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rPr>
              <a:t>.Choose Deep</a:t>
            </a:r>
            <a:r>
              <a:rPr kumimoji="0" lang="en-US" sz="1800" b="0" i="0" u="none" strike="noStrike" kern="1200" cap="none" spc="0" normalizeH="0" noProof="0" dirty="0">
                <a:ln>
                  <a:noFill/>
                </a:ln>
                <a:solidFill>
                  <a:srgbClr val="0000FF"/>
                </a:solidFill>
                <a:effectLst/>
                <a:uLnTx/>
                <a:uFillTx/>
                <a:latin typeface="Calibri" panose="020F0502020204030204" pitchFamily="34" charset="0"/>
                <a:ea typeface="微软雅黑"/>
                <a:cs typeface="Calibri" panose="020F0502020204030204" pitchFamily="34" charset="0"/>
              </a:rPr>
              <a:t> Training Model File,</a:t>
            </a:r>
            <a:r>
              <a:rPr lang="en-US" dirty="0">
                <a:solidFill>
                  <a:srgbClr val="0000FF"/>
                </a:solidFill>
                <a:latin typeface="Calibri" panose="020F0502020204030204" pitchFamily="34" charset="0"/>
                <a:ea typeface="微软雅黑"/>
                <a:cs typeface="Calibri" panose="020F0502020204030204" pitchFamily="34" charset="0"/>
              </a:rPr>
              <a:t> e.g., </a:t>
            </a:r>
            <a:r>
              <a:rPr lang="en-US" dirty="0">
                <a:solidFill>
                  <a:srgbClr val="0000FF"/>
                </a:solidFill>
                <a:latin typeface="Calibri" panose="020F0502020204030204" pitchFamily="34" charset="0"/>
                <a:cs typeface="Calibri" panose="020F0502020204030204" pitchFamily="34" charset="0"/>
              </a:rPr>
              <a:t>“train_cn27_cn9bj_cn9cy_PM.pth”</a:t>
            </a:r>
            <a:endPar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14315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Model Data Input Option</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99" y="818584"/>
            <a:ext cx="8250421" cy="6091083"/>
          </a:xfrm>
          <a:prstGeom prst="rect">
            <a:avLst/>
          </a:prstGeom>
        </p:spPr>
      </p:pic>
      <p:pic>
        <p:nvPicPr>
          <p:cNvPr id="3" name="图片 2">
            <a:extLst>
              <a:ext uri="{FF2B5EF4-FFF2-40B4-BE49-F238E27FC236}">
                <a16:creationId xmlns:a16="http://schemas.microsoft.com/office/drawing/2014/main" id="{A1822E00-E619-452D-B309-FDF46021B6EF}"/>
              </a:ext>
            </a:extLst>
          </p:cNvPr>
          <p:cNvPicPr>
            <a:picLocks noChangeAspect="1"/>
          </p:cNvPicPr>
          <p:nvPr/>
        </p:nvPicPr>
        <p:blipFill>
          <a:blip r:embed="rId4"/>
          <a:stretch>
            <a:fillRect/>
          </a:stretch>
        </p:blipFill>
        <p:spPr>
          <a:xfrm>
            <a:off x="40250" y="2073109"/>
            <a:ext cx="2636748" cy="3360711"/>
          </a:xfrm>
          <a:prstGeom prst="rect">
            <a:avLst/>
          </a:prstGeom>
        </p:spPr>
      </p:pic>
      <p:cxnSp>
        <p:nvCxnSpPr>
          <p:cNvPr id="7" name="直接箭头连接符 6">
            <a:extLst>
              <a:ext uri="{FF2B5EF4-FFF2-40B4-BE49-F238E27FC236}">
                <a16:creationId xmlns:a16="http://schemas.microsoft.com/office/drawing/2014/main" id="{8A51FB09-09EC-4A0F-813F-40E23E2E6B25}"/>
              </a:ext>
            </a:extLst>
          </p:cNvPr>
          <p:cNvCxnSpPr>
            <a:cxnSpLocks/>
          </p:cNvCxnSpPr>
          <p:nvPr/>
        </p:nvCxnSpPr>
        <p:spPr bwMode="auto">
          <a:xfrm flipH="1" flipV="1">
            <a:off x="1720646" y="3429000"/>
            <a:ext cx="1042219" cy="5235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5" name="Speech Bubble: Rectangle with Corners Rounded 4">
            <a:extLst>
              <a:ext uri="{FF2B5EF4-FFF2-40B4-BE49-F238E27FC236}">
                <a16:creationId xmlns:a16="http://schemas.microsoft.com/office/drawing/2014/main" id="{903D286D-0849-42A3-B867-ADEB7C89EFE8}"/>
              </a:ext>
            </a:extLst>
          </p:cNvPr>
          <p:cNvSpPr/>
          <p:nvPr/>
        </p:nvSpPr>
        <p:spPr>
          <a:xfrm>
            <a:off x="4581832" y="2084484"/>
            <a:ext cx="3637935" cy="589889"/>
          </a:xfrm>
          <a:prstGeom prst="wedgeRoundRectCallout">
            <a:avLst>
              <a:gd name="adj1" fmla="val -47715"/>
              <a:gd name="adj2" fmla="val 271996"/>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rgbClr val="0000FF"/>
                </a:solidFill>
                <a:latin typeface="Calibri" panose="020F0502020204030204" pitchFamily="34" charset="0"/>
                <a:ea typeface="微软雅黑"/>
                <a:cs typeface="Calibri" panose="020F0502020204030204" pitchFamily="34" charset="0"/>
              </a:rPr>
              <a:t>6</a:t>
            </a: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rPr>
              <a:t>.Choose</a:t>
            </a:r>
            <a:r>
              <a:rPr lang="en-US" dirty="0">
                <a:solidFill>
                  <a:srgbClr val="0000FF"/>
                </a:solidFill>
                <a:latin typeface="Calibri" panose="020F0502020204030204" pitchFamily="34" charset="0"/>
                <a:cs typeface="Calibri" panose="020F0502020204030204" pitchFamily="34" charset="0"/>
              </a:rPr>
              <a:t> Species Names Mapping File, e.g., “SpeciesMapping.csv”</a:t>
            </a:r>
            <a:endPar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grpSp>
        <p:nvGrpSpPr>
          <p:cNvPr id="8" name="组合 7">
            <a:extLst>
              <a:ext uri="{FF2B5EF4-FFF2-40B4-BE49-F238E27FC236}">
                <a16:creationId xmlns:a16="http://schemas.microsoft.com/office/drawing/2014/main" id="{EEE00483-F35F-41FB-B182-31D790CB0DD7}"/>
              </a:ext>
            </a:extLst>
          </p:cNvPr>
          <p:cNvGrpSpPr/>
          <p:nvPr/>
        </p:nvGrpSpPr>
        <p:grpSpPr>
          <a:xfrm>
            <a:off x="6149215" y="2751348"/>
            <a:ext cx="4282811" cy="2682472"/>
            <a:chOff x="6149215" y="2751348"/>
            <a:chExt cx="4282811" cy="2682472"/>
          </a:xfrm>
        </p:grpSpPr>
        <p:pic>
          <p:nvPicPr>
            <p:cNvPr id="4" name="图片 3">
              <a:extLst>
                <a:ext uri="{FF2B5EF4-FFF2-40B4-BE49-F238E27FC236}">
                  <a16:creationId xmlns:a16="http://schemas.microsoft.com/office/drawing/2014/main" id="{3E75B002-00DF-4D0E-A2E3-7125B80D619A}"/>
                </a:ext>
              </a:extLst>
            </p:cNvPr>
            <p:cNvPicPr>
              <a:picLocks noChangeAspect="1"/>
            </p:cNvPicPr>
            <p:nvPr/>
          </p:nvPicPr>
          <p:blipFill>
            <a:blip r:embed="rId5"/>
            <a:stretch>
              <a:fillRect/>
            </a:stretch>
          </p:blipFill>
          <p:spPr>
            <a:xfrm>
              <a:off x="6149215" y="2751348"/>
              <a:ext cx="4282811" cy="2682472"/>
            </a:xfrm>
            <a:prstGeom prst="rect">
              <a:avLst/>
            </a:prstGeom>
          </p:spPr>
        </p:pic>
        <p:sp>
          <p:nvSpPr>
            <p:cNvPr id="6" name="矩形 5">
              <a:extLst>
                <a:ext uri="{FF2B5EF4-FFF2-40B4-BE49-F238E27FC236}">
                  <a16:creationId xmlns:a16="http://schemas.microsoft.com/office/drawing/2014/main" id="{CF756E27-6384-4233-8128-020B924EA3BA}"/>
                </a:ext>
              </a:extLst>
            </p:cNvPr>
            <p:cNvSpPr/>
            <p:nvPr/>
          </p:nvSpPr>
          <p:spPr bwMode="auto">
            <a:xfrm>
              <a:off x="6322142" y="3215148"/>
              <a:ext cx="717755" cy="213852"/>
            </a:xfrm>
            <a:prstGeom prst="rect">
              <a:avLst/>
            </a:prstGeom>
            <a:solidFill>
              <a:srgbClr val="F5F6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grpSp>
      <p:sp>
        <p:nvSpPr>
          <p:cNvPr id="14" name="Speech Bubble: Rectangle with Corners Rounded 4">
            <a:extLst>
              <a:ext uri="{FF2B5EF4-FFF2-40B4-BE49-F238E27FC236}">
                <a16:creationId xmlns:a16="http://schemas.microsoft.com/office/drawing/2014/main" id="{8C1A9287-FBBC-413D-BAF9-B55800EE8BD2}"/>
              </a:ext>
            </a:extLst>
          </p:cNvPr>
          <p:cNvSpPr/>
          <p:nvPr/>
        </p:nvSpPr>
        <p:spPr>
          <a:xfrm>
            <a:off x="5011427" y="5602676"/>
            <a:ext cx="5420599" cy="589888"/>
          </a:xfrm>
          <a:prstGeom prst="wedgeRoundRectCallout">
            <a:avLst>
              <a:gd name="adj1" fmla="val -51999"/>
              <a:gd name="adj2" fmla="val -220369"/>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rgbClr val="0000FF"/>
                </a:solidFill>
                <a:latin typeface="Calibri" panose="020F0502020204030204" pitchFamily="34" charset="0"/>
                <a:cs typeface="Calibri" panose="020F0502020204030204" pitchFamily="34" charset="0"/>
              </a:rPr>
              <a:t>The time can be read automatically according to the base file(Base Case CMAQ File)</a:t>
            </a:r>
            <a:endPar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cxnSp>
        <p:nvCxnSpPr>
          <p:cNvPr id="16" name="直接箭头连接符 15">
            <a:extLst>
              <a:ext uri="{FF2B5EF4-FFF2-40B4-BE49-F238E27FC236}">
                <a16:creationId xmlns:a16="http://schemas.microsoft.com/office/drawing/2014/main" id="{F7C4F1F3-4671-4857-9E0C-BDC2096379CB}"/>
              </a:ext>
            </a:extLst>
          </p:cNvPr>
          <p:cNvCxnSpPr>
            <a:cxnSpLocks/>
          </p:cNvCxnSpPr>
          <p:nvPr/>
        </p:nvCxnSpPr>
        <p:spPr bwMode="auto">
          <a:xfrm>
            <a:off x="4803228" y="4183628"/>
            <a:ext cx="1345986" cy="62434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9160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Model Data Input Option</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651" y="747252"/>
            <a:ext cx="8338497" cy="6162415"/>
          </a:xfrm>
          <a:prstGeom prst="rect">
            <a:avLst/>
          </a:prstGeom>
        </p:spPr>
      </p:pic>
      <p:sp>
        <p:nvSpPr>
          <p:cNvPr id="5" name="Speech Bubble: Rectangle with Corners Rounded 4">
            <a:extLst>
              <a:ext uri="{FF2B5EF4-FFF2-40B4-BE49-F238E27FC236}">
                <a16:creationId xmlns:a16="http://schemas.microsoft.com/office/drawing/2014/main" id="{77DD2E93-6EFE-49D2-9F61-15B411D71FAD}"/>
              </a:ext>
            </a:extLst>
          </p:cNvPr>
          <p:cNvSpPr/>
          <p:nvPr/>
        </p:nvSpPr>
        <p:spPr>
          <a:xfrm>
            <a:off x="4827638" y="2360925"/>
            <a:ext cx="6853085" cy="1149191"/>
          </a:xfrm>
          <a:prstGeom prst="wedgeRoundRectCallout">
            <a:avLst>
              <a:gd name="adj1" fmla="val -49142"/>
              <a:gd name="adj2" fmla="val 13716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noProof="0" dirty="0">
                <a:solidFill>
                  <a:srgbClr val="0000FF"/>
                </a:solidFill>
                <a:latin typeface="Calibri" panose="020F0502020204030204" pitchFamily="34" charset="0"/>
                <a:ea typeface="微软雅黑"/>
                <a:cs typeface="Calibri" panose="020F0502020204030204" pitchFamily="34" charset="0"/>
              </a:rPr>
              <a:t>7</a:t>
            </a:r>
            <a:r>
              <a:rPr lang="en-US" dirty="0">
                <a:solidFill>
                  <a:srgbClr val="0000FF"/>
                </a:solidFill>
                <a:latin typeface="Calibri" panose="020F0502020204030204" pitchFamily="34" charset="0"/>
                <a:cs typeface="Calibri" panose="020F0502020204030204" pitchFamily="34" charset="0"/>
              </a:rPr>
              <a:t>. Users can choose monthly or daily calculation according to the provided base file. Multi-days data can be calculated simultaneously. Here select monthly average </a:t>
            </a:r>
            <a:r>
              <a:rPr lang="en-US" altLang="zh-CN" dirty="0">
                <a:solidFill>
                  <a:srgbClr val="0000FF"/>
                </a:solidFill>
                <a:latin typeface="Calibri" panose="020F0502020204030204" pitchFamily="34" charset="0"/>
                <a:cs typeface="Calibri" panose="020F0502020204030204" pitchFamily="34" charset="0"/>
              </a:rPr>
              <a:t>and Days “1-30” </a:t>
            </a:r>
            <a:r>
              <a:rPr lang="en-US" dirty="0">
                <a:solidFill>
                  <a:srgbClr val="0000FF"/>
                </a:solidFill>
                <a:latin typeface="Calibri" panose="020F0502020204030204" pitchFamily="34" charset="0"/>
                <a:cs typeface="Calibri" panose="020F0502020204030204" pitchFamily="34" charset="0"/>
              </a:rPr>
              <a:t>as example.</a:t>
            </a:r>
            <a:endPar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6" name="Speech Bubble: Rectangle with Corners Rounded 4">
            <a:extLst>
              <a:ext uri="{FF2B5EF4-FFF2-40B4-BE49-F238E27FC236}">
                <a16:creationId xmlns:a16="http://schemas.microsoft.com/office/drawing/2014/main" id="{B84626CC-B3E8-44A7-A6B2-26F4D03E8C00}"/>
              </a:ext>
            </a:extLst>
          </p:cNvPr>
          <p:cNvSpPr/>
          <p:nvPr/>
        </p:nvSpPr>
        <p:spPr>
          <a:xfrm>
            <a:off x="5697794" y="4497075"/>
            <a:ext cx="3637935" cy="589889"/>
          </a:xfrm>
          <a:prstGeom prst="wedgeRoundRectCallout">
            <a:avLst>
              <a:gd name="adj1" fmla="val -71499"/>
              <a:gd name="adj2" fmla="val 108650"/>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noProof="0" dirty="0">
                <a:solidFill>
                  <a:srgbClr val="0000FF"/>
                </a:solidFill>
                <a:latin typeface="Calibri" panose="020F0502020204030204" pitchFamily="34" charset="0"/>
                <a:ea typeface="微软雅黑"/>
                <a:cs typeface="Calibri" panose="020F0502020204030204" pitchFamily="34" charset="0"/>
              </a:rPr>
              <a:t>8</a:t>
            </a:r>
            <a:r>
              <a:rPr lang="en-US" dirty="0">
                <a:solidFill>
                  <a:srgbClr val="0000FF"/>
                </a:solidFill>
                <a:latin typeface="Calibri" panose="020F0502020204030204" pitchFamily="34" charset="0"/>
                <a:cs typeface="Calibri" panose="020F0502020204030204" pitchFamily="34" charset="0"/>
              </a:rPr>
              <a:t>. Select target </a:t>
            </a:r>
            <a:r>
              <a:rPr lang="en-US" altLang="zh-CN" dirty="0">
                <a:solidFill>
                  <a:srgbClr val="0000FF"/>
                </a:solidFill>
                <a:latin typeface="Calibri" panose="020F0502020204030204" pitchFamily="34" charset="0"/>
                <a:cs typeface="Calibri" panose="020F0502020204030204" pitchFamily="34" charset="0"/>
              </a:rPr>
              <a:t>pollutant</a:t>
            </a:r>
            <a:r>
              <a:rPr lang="en-US" dirty="0">
                <a:solidFill>
                  <a:srgbClr val="0000FF"/>
                </a:solidFill>
                <a:latin typeface="Calibri" panose="020F0502020204030204" pitchFamily="34" charset="0"/>
                <a:cs typeface="Calibri" panose="020F0502020204030204" pitchFamily="34" charset="0"/>
              </a:rPr>
              <a:t> as needed.</a:t>
            </a:r>
            <a:endPar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微软雅黑"/>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0F88F3C7-FF93-46DC-9D1E-E87473824E4E}"/>
              </a:ext>
            </a:extLst>
          </p:cNvPr>
          <p:cNvSpPr/>
          <p:nvPr/>
        </p:nvSpPr>
        <p:spPr>
          <a:xfrm>
            <a:off x="5022517" y="5761734"/>
            <a:ext cx="1499821" cy="540774"/>
          </a:xfrm>
          <a:prstGeom prst="wedgeRoundRectCallout">
            <a:avLst>
              <a:gd name="adj1" fmla="val -54488"/>
              <a:gd name="adj2" fmla="val 10803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9.Click “Next”</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8" name="矩形 7">
            <a:extLst>
              <a:ext uri="{FF2B5EF4-FFF2-40B4-BE49-F238E27FC236}">
                <a16:creationId xmlns:a16="http://schemas.microsoft.com/office/drawing/2014/main" id="{6F46E5B4-A941-4052-B2DA-2CDDC60B6BF6}"/>
              </a:ext>
            </a:extLst>
          </p:cNvPr>
          <p:cNvSpPr/>
          <p:nvPr/>
        </p:nvSpPr>
        <p:spPr bwMode="auto">
          <a:xfrm>
            <a:off x="4372582" y="6390132"/>
            <a:ext cx="523882" cy="465877"/>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spTree>
    <p:extLst>
      <p:ext uri="{BB962C8B-B14F-4D97-AF65-F5344CB8AC3E}">
        <p14:creationId xmlns:p14="http://schemas.microsoft.com/office/powerpoint/2010/main" val="11407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Validation and QA Option</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221" y="818584"/>
            <a:ext cx="8241976" cy="6091083"/>
          </a:xfrm>
          <a:prstGeom prst="rect">
            <a:avLst/>
          </a:prstGeom>
        </p:spPr>
      </p:pic>
      <p:sp>
        <p:nvSpPr>
          <p:cNvPr id="5" name="Speech Bubble: Rectangle with Corners Rounded 4">
            <a:extLst>
              <a:ext uri="{FF2B5EF4-FFF2-40B4-BE49-F238E27FC236}">
                <a16:creationId xmlns:a16="http://schemas.microsoft.com/office/drawing/2014/main" id="{371ACB76-45CE-4C42-B851-06FF16E497E5}"/>
              </a:ext>
            </a:extLst>
          </p:cNvPr>
          <p:cNvSpPr/>
          <p:nvPr/>
        </p:nvSpPr>
        <p:spPr>
          <a:xfrm>
            <a:off x="5111007" y="5919018"/>
            <a:ext cx="1761741" cy="385477"/>
          </a:xfrm>
          <a:prstGeom prst="wedgeRoundRectCallout">
            <a:avLst>
              <a:gd name="adj1" fmla="val -54488"/>
              <a:gd name="adj2" fmla="val 10803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11.Click “Next”</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6" name="矩形 5">
            <a:extLst>
              <a:ext uri="{FF2B5EF4-FFF2-40B4-BE49-F238E27FC236}">
                <a16:creationId xmlns:a16="http://schemas.microsoft.com/office/drawing/2014/main" id="{5C50D5F0-5FC9-4688-90D6-0A19DF57720E}"/>
              </a:ext>
            </a:extLst>
          </p:cNvPr>
          <p:cNvSpPr/>
          <p:nvPr/>
        </p:nvSpPr>
        <p:spPr bwMode="auto">
          <a:xfrm>
            <a:off x="4461072" y="6392120"/>
            <a:ext cx="523882" cy="465877"/>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sp>
        <p:nvSpPr>
          <p:cNvPr id="7" name="Speech Bubble: Rectangle with Corners Rounded 4">
            <a:extLst>
              <a:ext uri="{FF2B5EF4-FFF2-40B4-BE49-F238E27FC236}">
                <a16:creationId xmlns:a16="http://schemas.microsoft.com/office/drawing/2014/main" id="{EF969E41-8B6C-4671-A1F3-BAB6FACA0F04}"/>
              </a:ext>
            </a:extLst>
          </p:cNvPr>
          <p:cNvSpPr/>
          <p:nvPr/>
        </p:nvSpPr>
        <p:spPr>
          <a:xfrm>
            <a:off x="5646865" y="1332270"/>
            <a:ext cx="5280555" cy="1214285"/>
          </a:xfrm>
          <a:prstGeom prst="wedgeRoundRectCallout">
            <a:avLst>
              <a:gd name="adj1" fmla="val -56211"/>
              <a:gd name="adj2" fmla="val 11289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10. Select OOS validation emission control matrix file, e.g., ” Matrix_HZ_OOS_166-175_10.csv”</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cxnSp>
        <p:nvCxnSpPr>
          <p:cNvPr id="9" name="直接箭头连接符 8">
            <a:extLst>
              <a:ext uri="{FF2B5EF4-FFF2-40B4-BE49-F238E27FC236}">
                <a16:creationId xmlns:a16="http://schemas.microsoft.com/office/drawing/2014/main" id="{5C65620B-1E31-457C-9189-411C8E45C57E}"/>
              </a:ext>
            </a:extLst>
          </p:cNvPr>
          <p:cNvCxnSpPr>
            <a:cxnSpLocks/>
            <a:endCxn id="3" idx="1"/>
          </p:cNvCxnSpPr>
          <p:nvPr/>
        </p:nvCxnSpPr>
        <p:spPr bwMode="auto">
          <a:xfrm>
            <a:off x="4857135" y="3429000"/>
            <a:ext cx="808500" cy="88244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nvGrpSpPr>
          <p:cNvPr id="10" name="组合 9">
            <a:extLst>
              <a:ext uri="{FF2B5EF4-FFF2-40B4-BE49-F238E27FC236}">
                <a16:creationId xmlns:a16="http://schemas.microsoft.com/office/drawing/2014/main" id="{87788AE5-3ECF-40AE-B9F3-4B9BEAA8D724}"/>
              </a:ext>
            </a:extLst>
          </p:cNvPr>
          <p:cNvGrpSpPr/>
          <p:nvPr/>
        </p:nvGrpSpPr>
        <p:grpSpPr>
          <a:xfrm>
            <a:off x="5665635" y="3229312"/>
            <a:ext cx="5243014" cy="2164268"/>
            <a:chOff x="5665635" y="3229312"/>
            <a:chExt cx="5243014" cy="2164268"/>
          </a:xfrm>
        </p:grpSpPr>
        <p:pic>
          <p:nvPicPr>
            <p:cNvPr id="3" name="图片 2">
              <a:extLst>
                <a:ext uri="{FF2B5EF4-FFF2-40B4-BE49-F238E27FC236}">
                  <a16:creationId xmlns:a16="http://schemas.microsoft.com/office/drawing/2014/main" id="{C2A437A1-05D7-4139-A653-8AE3426B3538}"/>
                </a:ext>
              </a:extLst>
            </p:cNvPr>
            <p:cNvPicPr>
              <a:picLocks noChangeAspect="1"/>
            </p:cNvPicPr>
            <p:nvPr/>
          </p:nvPicPr>
          <p:blipFill>
            <a:blip r:embed="rId4"/>
            <a:stretch>
              <a:fillRect/>
            </a:stretch>
          </p:blipFill>
          <p:spPr>
            <a:xfrm>
              <a:off x="5665635" y="3229312"/>
              <a:ext cx="5243014" cy="2164268"/>
            </a:xfrm>
            <a:prstGeom prst="rect">
              <a:avLst/>
            </a:prstGeom>
          </p:spPr>
        </p:pic>
        <p:sp>
          <p:nvSpPr>
            <p:cNvPr id="8" name="矩形 7">
              <a:extLst>
                <a:ext uri="{FF2B5EF4-FFF2-40B4-BE49-F238E27FC236}">
                  <a16:creationId xmlns:a16="http://schemas.microsoft.com/office/drawing/2014/main" id="{8018BA32-7A29-48CC-85CC-3D65EBA1FB53}"/>
                </a:ext>
              </a:extLst>
            </p:cNvPr>
            <p:cNvSpPr/>
            <p:nvPr/>
          </p:nvSpPr>
          <p:spPr bwMode="auto">
            <a:xfrm>
              <a:off x="5879690" y="3785675"/>
              <a:ext cx="698091" cy="255894"/>
            </a:xfrm>
            <a:prstGeom prst="rect">
              <a:avLst/>
            </a:prstGeom>
            <a:solidFill>
              <a:srgbClr val="F5F6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grpSp>
    </p:spTree>
    <p:extLst>
      <p:ext uri="{BB962C8B-B14F-4D97-AF65-F5344CB8AC3E}">
        <p14:creationId xmlns:p14="http://schemas.microsoft.com/office/powerpoint/2010/main" val="6594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981200" y="3"/>
            <a:ext cx="8229600" cy="669103"/>
          </a:xfrm>
        </p:spPr>
        <p:txBody>
          <a:bodyPr>
            <a:normAutofit/>
          </a:bodyPr>
          <a:lstStyle/>
          <a:p>
            <a:r>
              <a:rPr lang="en-US" altLang="zh-CN" dirty="0" err="1"/>
              <a:t>DeepRSM</a:t>
            </a:r>
            <a:r>
              <a:rPr lang="en-US" altLang="zh-CN" dirty="0"/>
              <a:t>: </a:t>
            </a:r>
            <a:r>
              <a:rPr lang="en-US" altLang="zh-CN" dirty="0">
                <a:solidFill>
                  <a:srgbClr val="FFFF00"/>
                </a:solidFill>
              </a:rPr>
              <a:t>Validation and QA Option</a:t>
            </a:r>
            <a:endParaRPr lang="zh-CN" altLang="en-US" dirty="0">
              <a:solidFill>
                <a:srgbClr val="FFFF00"/>
              </a:solidFill>
            </a:endParaRPr>
          </a:p>
        </p:txBody>
      </p:sp>
      <p:sp>
        <p:nvSpPr>
          <p:cNvPr id="15" name="Slide Number Placeholder 1">
            <a:extLst>
              <a:ext uri="{FF2B5EF4-FFF2-40B4-BE49-F238E27FC236}">
                <a16:creationId xmlns:a16="http://schemas.microsoft.com/office/drawing/2014/main" id="{41871310-FF1A-4E2E-857C-E8CFB150036E}"/>
              </a:ext>
            </a:extLst>
          </p:cNvPr>
          <p:cNvSpPr txBox="1">
            <a:spLocks/>
          </p:cNvSpPr>
          <p:nvPr/>
        </p:nvSpPr>
        <p:spPr>
          <a:xfrm>
            <a:off x="10139807" y="6544543"/>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2" name="图片 1">
            <a:extLst>
              <a:ext uri="{FF2B5EF4-FFF2-40B4-BE49-F238E27FC236}">
                <a16:creationId xmlns:a16="http://schemas.microsoft.com/office/drawing/2014/main" id="{4AC2DDBB-A763-49D5-AD21-E2D085B4A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221" y="818584"/>
            <a:ext cx="8241976" cy="6091083"/>
          </a:xfrm>
          <a:prstGeom prst="rect">
            <a:avLst/>
          </a:prstGeom>
        </p:spPr>
      </p:pic>
      <p:sp>
        <p:nvSpPr>
          <p:cNvPr id="5" name="Speech Bubble: Rectangle with Corners Rounded 4">
            <a:extLst>
              <a:ext uri="{FF2B5EF4-FFF2-40B4-BE49-F238E27FC236}">
                <a16:creationId xmlns:a16="http://schemas.microsoft.com/office/drawing/2014/main" id="{9B0A0298-E3AB-424F-812C-F8C2B7AC3DD1}"/>
              </a:ext>
            </a:extLst>
          </p:cNvPr>
          <p:cNvSpPr/>
          <p:nvPr/>
        </p:nvSpPr>
        <p:spPr>
          <a:xfrm>
            <a:off x="5120839" y="5919018"/>
            <a:ext cx="1761741" cy="385477"/>
          </a:xfrm>
          <a:prstGeom prst="wedgeRoundRectCallout">
            <a:avLst>
              <a:gd name="adj1" fmla="val -54488"/>
              <a:gd name="adj2" fmla="val 10803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13.Click “Next”</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
        <p:nvSpPr>
          <p:cNvPr id="6" name="矩形 5">
            <a:extLst>
              <a:ext uri="{FF2B5EF4-FFF2-40B4-BE49-F238E27FC236}">
                <a16:creationId xmlns:a16="http://schemas.microsoft.com/office/drawing/2014/main" id="{AEB173F4-9AC9-47A1-9FC6-C98F1FD1F09E}"/>
              </a:ext>
            </a:extLst>
          </p:cNvPr>
          <p:cNvSpPr/>
          <p:nvPr/>
        </p:nvSpPr>
        <p:spPr bwMode="auto">
          <a:xfrm>
            <a:off x="4470904" y="6392120"/>
            <a:ext cx="523882" cy="465877"/>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cxnSp>
        <p:nvCxnSpPr>
          <p:cNvPr id="9" name="直接箭头连接符 8">
            <a:extLst>
              <a:ext uri="{FF2B5EF4-FFF2-40B4-BE49-F238E27FC236}">
                <a16:creationId xmlns:a16="http://schemas.microsoft.com/office/drawing/2014/main" id="{C429A0F9-2203-4F18-B8D8-C0B5828C1323}"/>
              </a:ext>
            </a:extLst>
          </p:cNvPr>
          <p:cNvCxnSpPr>
            <a:cxnSpLocks/>
          </p:cNvCxnSpPr>
          <p:nvPr/>
        </p:nvCxnSpPr>
        <p:spPr bwMode="auto">
          <a:xfrm>
            <a:off x="4916129" y="2875307"/>
            <a:ext cx="1125718" cy="88061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nvGrpSpPr>
          <p:cNvPr id="11" name="组合 10">
            <a:extLst>
              <a:ext uri="{FF2B5EF4-FFF2-40B4-BE49-F238E27FC236}">
                <a16:creationId xmlns:a16="http://schemas.microsoft.com/office/drawing/2014/main" id="{453C4D3A-9D4A-4701-892A-89E927350B7A}"/>
              </a:ext>
            </a:extLst>
          </p:cNvPr>
          <p:cNvGrpSpPr/>
          <p:nvPr/>
        </p:nvGrpSpPr>
        <p:grpSpPr>
          <a:xfrm>
            <a:off x="6041847" y="2533311"/>
            <a:ext cx="3520745" cy="2171888"/>
            <a:chOff x="6041847" y="2533311"/>
            <a:chExt cx="3520745" cy="2171888"/>
          </a:xfrm>
        </p:grpSpPr>
        <p:pic>
          <p:nvPicPr>
            <p:cNvPr id="3" name="图片 2">
              <a:extLst>
                <a:ext uri="{FF2B5EF4-FFF2-40B4-BE49-F238E27FC236}">
                  <a16:creationId xmlns:a16="http://schemas.microsoft.com/office/drawing/2014/main" id="{C1AF32EA-C9E5-4407-AD88-F4E90AB648A3}"/>
                </a:ext>
              </a:extLst>
            </p:cNvPr>
            <p:cNvPicPr>
              <a:picLocks noChangeAspect="1"/>
            </p:cNvPicPr>
            <p:nvPr/>
          </p:nvPicPr>
          <p:blipFill>
            <a:blip r:embed="rId4"/>
            <a:stretch>
              <a:fillRect/>
            </a:stretch>
          </p:blipFill>
          <p:spPr>
            <a:xfrm>
              <a:off x="6041847" y="2533311"/>
              <a:ext cx="3520745" cy="2171888"/>
            </a:xfrm>
            <a:prstGeom prst="rect">
              <a:avLst/>
            </a:prstGeom>
          </p:spPr>
        </p:pic>
        <p:sp>
          <p:nvSpPr>
            <p:cNvPr id="10" name="矩形 9">
              <a:extLst>
                <a:ext uri="{FF2B5EF4-FFF2-40B4-BE49-F238E27FC236}">
                  <a16:creationId xmlns:a16="http://schemas.microsoft.com/office/drawing/2014/main" id="{7E058558-7C4A-47AC-B033-D4F52C2483F7}"/>
                </a:ext>
              </a:extLst>
            </p:cNvPr>
            <p:cNvSpPr/>
            <p:nvPr/>
          </p:nvSpPr>
          <p:spPr bwMode="auto">
            <a:xfrm>
              <a:off x="6150155" y="3048000"/>
              <a:ext cx="732425" cy="226142"/>
            </a:xfrm>
            <a:prstGeom prst="rect">
              <a:avLst/>
            </a:prstGeom>
            <a:solidFill>
              <a:srgbClr val="F5F6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1800" b="0" i="0" u="none" strike="noStrike" cap="none" normalizeH="0" baseline="0">
                <a:ln>
                  <a:noFill/>
                </a:ln>
                <a:solidFill>
                  <a:srgbClr val="FF3300"/>
                </a:solidFill>
                <a:effectLst/>
                <a:latin typeface="Arial" charset="0"/>
                <a:ea typeface="宋体" pitchFamily="2" charset="-122"/>
              </a:endParaRPr>
            </a:p>
          </p:txBody>
        </p:sp>
      </p:grpSp>
      <p:sp>
        <p:nvSpPr>
          <p:cNvPr id="7" name="Speech Bubble: Rectangle with Corners Rounded 4">
            <a:extLst>
              <a:ext uri="{FF2B5EF4-FFF2-40B4-BE49-F238E27FC236}">
                <a16:creationId xmlns:a16="http://schemas.microsoft.com/office/drawing/2014/main" id="{B93B6CCC-C68B-4179-9E8A-3B13404A715A}"/>
              </a:ext>
            </a:extLst>
          </p:cNvPr>
          <p:cNvSpPr/>
          <p:nvPr/>
        </p:nvSpPr>
        <p:spPr>
          <a:xfrm>
            <a:off x="5604785" y="4509573"/>
            <a:ext cx="3637935" cy="649022"/>
          </a:xfrm>
          <a:prstGeom prst="wedgeRoundRectCallout">
            <a:avLst>
              <a:gd name="adj1" fmla="val -41643"/>
              <a:gd name="adj2" fmla="val -149606"/>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CN" dirty="0">
                <a:solidFill>
                  <a:srgbClr val="0000FF"/>
                </a:solidFill>
                <a:latin typeface="Calibri"/>
              </a:rPr>
              <a:t>12.Choose receptor file, e.g., “Monitor_Locations_PRD_HZ.txt”</a:t>
            </a:r>
            <a:endParaRPr kumimoji="0" lang="en-US" sz="1800" b="0" i="0" u="none" strike="noStrike" kern="1200" cap="none" spc="0" normalizeH="0" baseline="0" noProof="0" dirty="0">
              <a:ln>
                <a:noFill/>
              </a:ln>
              <a:solidFill>
                <a:srgbClr val="0000FF"/>
              </a:solidFill>
              <a:effectLst/>
              <a:uLnTx/>
              <a:uFillTx/>
              <a:latin typeface="Calibri"/>
              <a:ea typeface="微软雅黑"/>
              <a:cs typeface="+mn-cs"/>
            </a:endParaRPr>
          </a:p>
        </p:txBody>
      </p:sp>
    </p:spTree>
    <p:extLst>
      <p:ext uri="{BB962C8B-B14F-4D97-AF65-F5344CB8AC3E}">
        <p14:creationId xmlns:p14="http://schemas.microsoft.com/office/powerpoint/2010/main" val="15209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mso-contentType ?>
<SharedContentType xmlns="Microsoft.SharePoint.Taxonomy.ContentTypeSync" SourceId="29f62856-1543-49d4-a736-4569d363f533" ContentTypeId="0x0101" PreviousValue="false"/>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1A6E0D0-DF25-41E1-849F-4E7E9FBDD1A9}">
  <ds:schemaRefs>
    <ds:schemaRef ds:uri="5c1deef3-b27c-4e9a-b0d4-9d092d100f42"/>
    <ds:schemaRef ds:uri="http://purl.org/dc/elements/1.1/"/>
    <ds:schemaRef ds:uri="6290be6a-0c37-488c-89d7-fa04eb7489f1"/>
    <ds:schemaRef ds:uri="http://purl.org/dc/terms/"/>
    <ds:schemaRef ds:uri="http://schemas.microsoft.com/office/2006/metadata/properties"/>
    <ds:schemaRef ds:uri="http://www.w3.org/XML/1998/namespace"/>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fields"/>
    <ds:schemaRef ds:uri="http://schemas.microsoft.com/sharepoint.v3"/>
    <ds:schemaRef ds:uri="4ffa91fb-a0ff-4ac5-b2db-65c790d184a4"/>
    <ds:schemaRef ds:uri="http://purl.org/dc/dcmitype/"/>
  </ds:schemaRefs>
</ds:datastoreItem>
</file>

<file path=customXml/itemProps10.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11.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12.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3.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14.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15.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16.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17.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18.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19.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2.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20.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21.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22.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23.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24.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5.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6.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7.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28.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3.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4.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5.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6.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7.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8.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9.xml><?xml version="1.0" encoding="utf-8"?>
<ds:datastoreItem xmlns:ds="http://schemas.openxmlformats.org/officeDocument/2006/customXml" ds:itemID="{72A06C5E-7096-4965-971D-5F1E1C66263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71648</TotalTime>
  <Words>365</Words>
  <Application>Microsoft Office PowerPoint</Application>
  <PresentationFormat>宽屏</PresentationFormat>
  <Paragraphs>62</Paragraphs>
  <Slides>13</Slides>
  <Notes>13</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13</vt:i4>
      </vt:variant>
    </vt:vector>
  </HeadingPairs>
  <TitlesOfParts>
    <vt:vector size="20" baseType="lpstr">
      <vt:lpstr>微软雅黑</vt:lpstr>
      <vt:lpstr>黑体</vt:lpstr>
      <vt:lpstr>Arial</vt:lpstr>
      <vt:lpstr>Calibri</vt:lpstr>
      <vt:lpstr>2_EMPA课题组模板</vt:lpstr>
      <vt:lpstr>3_EMPA课题组模板</vt:lpstr>
      <vt:lpstr>4_EMPA课题组模板</vt:lpstr>
      <vt:lpstr>RSM-VAT 2.8  quick tutorial for DeepRSM module</vt:lpstr>
      <vt:lpstr>RSM-VAT Update: GUI comparison with RSM-VAT 2.7</vt:lpstr>
      <vt:lpstr>DeepRSM: Create RSM File</vt:lpstr>
      <vt:lpstr>DeepRSM: Model Data Input Option</vt:lpstr>
      <vt:lpstr>DeepRSM: Model Data Input Option</vt:lpstr>
      <vt:lpstr>DeepRSM: Model Data Input Option</vt:lpstr>
      <vt:lpstr>DeepRSM: Model Data Input Option</vt:lpstr>
      <vt:lpstr>DeepRSM: Validation and QA Option</vt:lpstr>
      <vt:lpstr>DeepRSM: Validation and QA Option</vt:lpstr>
      <vt:lpstr>DeepRSM: Save and Running</vt:lpstr>
      <vt:lpstr>DeepRSM: Running</vt:lpstr>
      <vt:lpstr>DeepRSM: Results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LongDevin</cp:lastModifiedBy>
  <cp:revision>1510</cp:revision>
  <cp:lastPrinted>2020-02-19T17:26:50Z</cp:lastPrinted>
  <dcterms:created xsi:type="dcterms:W3CDTF">2016-05-30T08:23:37Z</dcterms:created>
  <dcterms:modified xsi:type="dcterms:W3CDTF">2022-07-29T13:52:31Z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