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9"/>
  </p:notesMasterIdLst>
  <p:sldIdLst>
    <p:sldId id="308" r:id="rId6"/>
    <p:sldId id="309" r:id="rId7"/>
    <p:sldId id="31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13677-DE58-48BC-BE1A-5E76086FD3C7}" type="datetimeFigureOut">
              <a:rPr lang="en-US" smtClean="0"/>
              <a:t>2020-12-24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BF865-8B79-4DD0-8497-B7AD555D2FCB}" type="slidenum">
              <a:rPr lang="en-US" smtClean="0"/>
              <a:t>‹#›</a:t>
            </a:fld>
            <a:endParaRPr lang="en-US"/>
          </a:p>
        </p:txBody>
      </p:sp>
    </p:spTree>
    <p:extLst>
      <p:ext uri="{BB962C8B-B14F-4D97-AF65-F5344CB8AC3E}">
        <p14:creationId xmlns:p14="http://schemas.microsoft.com/office/powerpoint/2010/main" val="198650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372C04-63CB-4DE8-B968-DC92A0EA73A1}" type="slidenum">
              <a:rPr lang="en-US" smtClean="0"/>
              <a:t>1</a:t>
            </a:fld>
            <a:endParaRPr lang="en-US"/>
          </a:p>
        </p:txBody>
      </p:sp>
    </p:spTree>
    <p:extLst>
      <p:ext uri="{BB962C8B-B14F-4D97-AF65-F5344CB8AC3E}">
        <p14:creationId xmlns:p14="http://schemas.microsoft.com/office/powerpoint/2010/main" val="13323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Hispanic: 5.29e15</a:t>
            </a:r>
          </a:p>
          <a:p>
            <a:r>
              <a:rPr lang="en-US" dirty="0"/>
              <a:t>NH-White:4.01e15</a:t>
            </a:r>
          </a:p>
        </p:txBody>
      </p:sp>
      <p:sp>
        <p:nvSpPr>
          <p:cNvPr id="4" name="Slide Number Placeholder 3"/>
          <p:cNvSpPr>
            <a:spLocks noGrp="1"/>
          </p:cNvSpPr>
          <p:nvPr>
            <p:ph type="sldNum" sz="quarter" idx="5"/>
          </p:nvPr>
        </p:nvSpPr>
        <p:spPr/>
        <p:txBody>
          <a:bodyPr/>
          <a:lstStyle/>
          <a:p>
            <a:fld id="{57372C04-63CB-4DE8-B968-DC92A0EA73A1}" type="slidenum">
              <a:rPr lang="en-US" smtClean="0"/>
              <a:t>2</a:t>
            </a:fld>
            <a:endParaRPr lang="en-US"/>
          </a:p>
        </p:txBody>
      </p:sp>
    </p:spTree>
    <p:extLst>
      <p:ext uri="{BB962C8B-B14F-4D97-AF65-F5344CB8AC3E}">
        <p14:creationId xmlns:p14="http://schemas.microsoft.com/office/powerpoint/2010/main" val="156783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Asian: 0.404</a:t>
            </a:r>
          </a:p>
          <a:p>
            <a:r>
              <a:rPr lang="en-US" dirty="0"/>
              <a:t>NH-White: 0.312</a:t>
            </a:r>
          </a:p>
        </p:txBody>
      </p:sp>
      <p:sp>
        <p:nvSpPr>
          <p:cNvPr id="4" name="Slide Number Placeholder 3"/>
          <p:cNvSpPr>
            <a:spLocks noGrp="1"/>
          </p:cNvSpPr>
          <p:nvPr>
            <p:ph type="sldNum" sz="quarter" idx="5"/>
          </p:nvPr>
        </p:nvSpPr>
        <p:spPr/>
        <p:txBody>
          <a:bodyPr/>
          <a:lstStyle/>
          <a:p>
            <a:fld id="{57372C04-63CB-4DE8-B968-DC92A0EA73A1}" type="slidenum">
              <a:rPr lang="en-US" smtClean="0"/>
              <a:t>3</a:t>
            </a:fld>
            <a:endParaRPr lang="en-US"/>
          </a:p>
        </p:txBody>
      </p:sp>
    </p:spTree>
    <p:extLst>
      <p:ext uri="{BB962C8B-B14F-4D97-AF65-F5344CB8AC3E}">
        <p14:creationId xmlns:p14="http://schemas.microsoft.com/office/powerpoint/2010/main" val="243593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6782-7652-4716-A86F-03378311D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5CD84-6212-461B-9797-E3D2A56B9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DDFFCC-5FBE-4FAB-BD6F-7D8FED53729D}"/>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31300AD5-242B-4AEF-95D0-8491EBF4B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8B858-3900-40BE-A6BC-FB9DBDE69FB3}"/>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415582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D278-45B1-4B24-973D-873F052608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A2B502-305F-4A32-B30A-6EAB1233D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ED847-F5F7-470A-84D5-76E63E95317B}"/>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F6E57EDE-73AE-4499-B431-59B8262FD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00F71-22DE-4829-9C4F-184A77D8A02C}"/>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280384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98747D-C026-4780-A284-C92044C9EA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AD5DDA-1DB2-4D19-96E3-942DCA77FE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413F0-D01B-4E21-A95B-A508282CEFDD}"/>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A157E340-CD46-42AB-9A4C-D5E4130B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E539A-E4D4-4498-87B4-DE4840D4E038}"/>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141194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9E85-52F6-4AC8-A1B6-EFC371F76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1F9008-D009-41B3-9831-93D6D5E08E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90564-F9BE-4376-8322-150B13BDFB85}"/>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086B7F3D-32ED-40BD-B25D-C9352CDC0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FA093-25A2-4876-9CE5-F11DE9A6EB49}"/>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873250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2E7E-FF77-40A8-BAF6-F44BD1A0B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C43144-89F8-4CB3-A19C-E0DEDAA83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BB84B6-97A3-49AD-8E7D-078FC2BE4A3A}"/>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BA48F74C-9A5E-4C87-BB91-24E4B4DD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D4D7B-AD8D-41E0-9EDF-1537FB6BDE89}"/>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414347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1D9E-A30A-4383-BE40-A74E90724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68C88-62B1-4D8C-8367-600B55491F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59E512-75F2-4FF3-98C4-0515402D38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C474E-EC14-4BB6-AFD9-FBC51E8A8B33}"/>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6" name="Footer Placeholder 5">
            <a:extLst>
              <a:ext uri="{FF2B5EF4-FFF2-40B4-BE49-F238E27FC236}">
                <a16:creationId xmlns:a16="http://schemas.microsoft.com/office/drawing/2014/main" id="{49269AAD-C47D-4AD1-8B93-C0A915F78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A659B-E71D-483F-B283-617ADD304194}"/>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271729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ED05-4F25-4D7A-8BCB-FF4C041FBB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9AB60-C207-48E5-A9C0-A54895460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76EE8-8694-4C4C-91BF-69AF5CDEAC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CA5E77-0C26-4943-AF03-4E10D0C35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C479C-7501-46D1-AFD2-0355AB3FFB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AEF08-009D-4BD7-80ED-3720111A8EC6}"/>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8" name="Footer Placeholder 7">
            <a:extLst>
              <a:ext uri="{FF2B5EF4-FFF2-40B4-BE49-F238E27FC236}">
                <a16:creationId xmlns:a16="http://schemas.microsoft.com/office/drawing/2014/main" id="{4EA32D36-1259-4275-871C-C606B9D5F1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7D1A9-420B-40BC-98E3-0ED8431DFC93}"/>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149950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0892-752D-4AA7-8679-A0044EF926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0721E-EDBC-4F9E-96BF-65CA4974248D}"/>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4" name="Footer Placeholder 3">
            <a:extLst>
              <a:ext uri="{FF2B5EF4-FFF2-40B4-BE49-F238E27FC236}">
                <a16:creationId xmlns:a16="http://schemas.microsoft.com/office/drawing/2014/main" id="{CB0AC745-662A-46BE-A2CE-0E145EA921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C58D1-020E-4607-9126-3180B1F8AC2C}"/>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791358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B53DC-F705-4AC0-8998-5E969137A90B}"/>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3" name="Footer Placeholder 2">
            <a:extLst>
              <a:ext uri="{FF2B5EF4-FFF2-40B4-BE49-F238E27FC236}">
                <a16:creationId xmlns:a16="http://schemas.microsoft.com/office/drawing/2014/main" id="{A1ACEA1B-912F-4F4F-A77C-DD02BCCA5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84D97-0B1D-4FF9-B9F7-DA74DE7E6C4E}"/>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417046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5F94-9182-445E-8814-7A30C9F9F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8BA0B4-2AA1-4ECD-BB44-371638DC48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FD725-F7C5-4FED-B8FC-7CA3DFE07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296A8-73B5-4112-9E42-B44A4DE8AEE8}"/>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6" name="Footer Placeholder 5">
            <a:extLst>
              <a:ext uri="{FF2B5EF4-FFF2-40B4-BE49-F238E27FC236}">
                <a16:creationId xmlns:a16="http://schemas.microsoft.com/office/drawing/2014/main" id="{F4E43F7A-904C-41E0-974D-47E4DB11C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E4012-210F-4315-B7D0-1D7DF3125FFD}"/>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420143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C98B-5F16-43B1-A6F7-8FFD994F8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714D66-550D-4BBA-92F1-550B4CB38A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86390-2BA3-45EC-87FC-144E2D77A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F3AA0-2B62-4C4C-979D-CFAFE011CEAE}"/>
              </a:ext>
            </a:extLst>
          </p:cNvPr>
          <p:cNvSpPr>
            <a:spLocks noGrp="1"/>
          </p:cNvSpPr>
          <p:nvPr>
            <p:ph type="dt" sz="half" idx="10"/>
          </p:nvPr>
        </p:nvSpPr>
        <p:spPr/>
        <p:txBody>
          <a:bodyPr/>
          <a:lstStyle/>
          <a:p>
            <a:fld id="{9F05C2F9-0B67-4C23-975D-CD657E01BB3A}" type="datetimeFigureOut">
              <a:rPr lang="en-US" smtClean="0"/>
              <a:t>2020-12-24</a:t>
            </a:fld>
            <a:endParaRPr lang="en-US"/>
          </a:p>
        </p:txBody>
      </p:sp>
      <p:sp>
        <p:nvSpPr>
          <p:cNvPr id="6" name="Footer Placeholder 5">
            <a:extLst>
              <a:ext uri="{FF2B5EF4-FFF2-40B4-BE49-F238E27FC236}">
                <a16:creationId xmlns:a16="http://schemas.microsoft.com/office/drawing/2014/main" id="{C34A40D8-1072-4D92-A02B-6A639449A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B2FF6-02D7-4D2B-BC6A-DC5DD7CF3225}"/>
              </a:ext>
            </a:extLst>
          </p:cNvPr>
          <p:cNvSpPr>
            <a:spLocks noGrp="1"/>
          </p:cNvSpPr>
          <p:nvPr>
            <p:ph type="sldNum" sz="quarter" idx="12"/>
          </p:nvPr>
        </p:nvSpPr>
        <p:spPr/>
        <p:txBody>
          <a:bodyPr/>
          <a:lstStyle/>
          <a:p>
            <a:fld id="{D505F6A1-A19E-483A-88BF-41DB2CC2A0DE}" type="slidenum">
              <a:rPr lang="en-US" smtClean="0"/>
              <a:t>‹#›</a:t>
            </a:fld>
            <a:endParaRPr lang="en-US"/>
          </a:p>
        </p:txBody>
      </p:sp>
    </p:spTree>
    <p:extLst>
      <p:ext uri="{BB962C8B-B14F-4D97-AF65-F5344CB8AC3E}">
        <p14:creationId xmlns:p14="http://schemas.microsoft.com/office/powerpoint/2010/main" val="305214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61734-90A5-45B4-9682-B70F85DAB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CB241-BBE2-4422-B14C-696BD47D1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153B5-AC31-43B2-AA0C-F9EE6802C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5C2F9-0B67-4C23-975D-CD657E01BB3A}" type="datetimeFigureOut">
              <a:rPr lang="en-US" smtClean="0"/>
              <a:t>2020-12-24</a:t>
            </a:fld>
            <a:endParaRPr lang="en-US"/>
          </a:p>
        </p:txBody>
      </p:sp>
      <p:sp>
        <p:nvSpPr>
          <p:cNvPr id="5" name="Footer Placeholder 4">
            <a:extLst>
              <a:ext uri="{FF2B5EF4-FFF2-40B4-BE49-F238E27FC236}">
                <a16:creationId xmlns:a16="http://schemas.microsoft.com/office/drawing/2014/main" id="{9A80D26F-FACF-4F23-8590-116016C2F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0DEB22-EAC5-48DA-BB8A-46C627D1A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5F6A1-A19E-483A-88BF-41DB2CC2A0DE}" type="slidenum">
              <a:rPr lang="en-US" smtClean="0"/>
              <a:t>‹#›</a:t>
            </a:fld>
            <a:endParaRPr lang="en-US"/>
          </a:p>
        </p:txBody>
      </p:sp>
    </p:spTree>
    <p:extLst>
      <p:ext uri="{BB962C8B-B14F-4D97-AF65-F5344CB8AC3E}">
        <p14:creationId xmlns:p14="http://schemas.microsoft.com/office/powerpoint/2010/main" val="104487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838200" y="365126"/>
            <a:ext cx="10515600" cy="706013"/>
          </a:xfrm>
        </p:spPr>
        <p:txBody>
          <a:bodyPr>
            <a:normAutofit/>
          </a:bodyPr>
          <a:lstStyle/>
          <a:p>
            <a:r>
              <a:rPr lang="en-US" sz="4000" dirty="0">
                <a:latin typeface="+mn-lt"/>
              </a:rPr>
              <a:t>Ammonia in North Carolina</a:t>
            </a:r>
          </a:p>
        </p:txBody>
      </p:sp>
      <p:sp>
        <p:nvSpPr>
          <p:cNvPr id="3" name="Slide Number Placeholder 2">
            <a:extLst>
              <a:ext uri="{FF2B5EF4-FFF2-40B4-BE49-F238E27FC236}">
                <a16:creationId xmlns:a16="http://schemas.microsoft.com/office/drawing/2014/main" id="{34545478-CC17-429A-AD79-60A7C8D08B6B}"/>
              </a:ext>
            </a:extLst>
          </p:cNvPr>
          <p:cNvSpPr>
            <a:spLocks noGrp="1"/>
          </p:cNvSpPr>
          <p:nvPr>
            <p:ph type="sldNum" sz="quarter" idx="12"/>
          </p:nvPr>
        </p:nvSpPr>
        <p:spPr/>
        <p:txBody>
          <a:bodyPr/>
          <a:lstStyle/>
          <a:p>
            <a:fld id="{A559FAE0-6347-474A-B6A5-11929718E55C}" type="slidenum">
              <a:rPr lang="en-US" smtClean="0"/>
              <a:t>1</a:t>
            </a:fld>
            <a:endParaRPr lang="en-US"/>
          </a:p>
        </p:txBody>
      </p:sp>
      <p:sp>
        <p:nvSpPr>
          <p:cNvPr id="14" name="Rectangle 13">
            <a:extLst>
              <a:ext uri="{FF2B5EF4-FFF2-40B4-BE49-F238E27FC236}">
                <a16:creationId xmlns:a16="http://schemas.microsoft.com/office/drawing/2014/main" id="{6BE48772-31F0-4F41-BF81-76F9B91FD3C2}"/>
              </a:ext>
            </a:extLst>
          </p:cNvPr>
          <p:cNvSpPr/>
          <p:nvPr/>
        </p:nvSpPr>
        <p:spPr>
          <a:xfrm>
            <a:off x="103401" y="6356350"/>
            <a:ext cx="10673456" cy="461665"/>
          </a:xfrm>
          <a:prstGeom prst="rect">
            <a:avLst/>
          </a:prstGeom>
        </p:spPr>
        <p:txBody>
          <a:bodyPr wrap="square">
            <a:spAutoFit/>
          </a:bodyPr>
          <a:lstStyle/>
          <a:p>
            <a:r>
              <a:rPr lang="en-US" sz="1200" baseline="30000" dirty="0"/>
              <a:t>*</a:t>
            </a:r>
            <a:r>
              <a:rPr lang="en-US" sz="1200" dirty="0"/>
              <a:t>Suppl. Dem. Index Percentile: The percentile (% of the US population lives in a block group with a lower value) of the Supplementary Demographic Index (the average of percent minority, percent low income, percent less than high school education, percent linguistically isolated, percent kids, and percent elderly in the block group)</a:t>
            </a:r>
          </a:p>
        </p:txBody>
      </p:sp>
      <p:pic>
        <p:nvPicPr>
          <p:cNvPr id="16" name="Picture 15" descr="Chart, surface chart&#10;&#10;Description automatically generated">
            <a:extLst>
              <a:ext uri="{FF2B5EF4-FFF2-40B4-BE49-F238E27FC236}">
                <a16:creationId xmlns:a16="http://schemas.microsoft.com/office/drawing/2014/main" id="{5270DE3F-41EF-4F75-93DE-514341FA64C9}"/>
              </a:ext>
            </a:extLst>
          </p:cNvPr>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a:off x="500742" y="1352633"/>
            <a:ext cx="5732679" cy="2377440"/>
          </a:xfrm>
          <a:prstGeom prst="rect">
            <a:avLst/>
          </a:prstGeom>
        </p:spPr>
      </p:pic>
      <p:pic>
        <p:nvPicPr>
          <p:cNvPr id="20" name="Picture 19" descr="Chart, scatter chart&#10;&#10;Description automatically generated">
            <a:extLst>
              <a:ext uri="{FF2B5EF4-FFF2-40B4-BE49-F238E27FC236}">
                <a16:creationId xmlns:a16="http://schemas.microsoft.com/office/drawing/2014/main" id="{348BF522-B4B6-49B4-ADFE-592C96804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21" y="3730073"/>
            <a:ext cx="5943600" cy="2377440"/>
          </a:xfrm>
          <a:prstGeom prst="rect">
            <a:avLst/>
          </a:prstGeom>
        </p:spPr>
      </p:pic>
      <p:pic>
        <p:nvPicPr>
          <p:cNvPr id="22" name="Picture 21" descr="Chart, map, scatter chart&#10;&#10;Description automatically generated">
            <a:extLst>
              <a:ext uri="{FF2B5EF4-FFF2-40B4-BE49-F238E27FC236}">
                <a16:creationId xmlns:a16="http://schemas.microsoft.com/office/drawing/2014/main" id="{3BE30C13-D0A5-4133-9C3A-56CA218BAEF0}"/>
              </a:ext>
            </a:extLst>
          </p:cNvPr>
          <p:cNvPicPr>
            <a:picLocks noChangeAspect="1"/>
          </p:cNvPicPr>
          <p:nvPr/>
        </p:nvPicPr>
        <p:blipFill rotWithShape="1">
          <a:blip r:embed="rId5">
            <a:extLst>
              <a:ext uri="{28A0092B-C50C-407E-A947-70E740481C1C}">
                <a14:useLocalDpi xmlns:a14="http://schemas.microsoft.com/office/drawing/2010/main" val="0"/>
              </a:ext>
            </a:extLst>
          </a:blip>
          <a:srcRect l="5495" r="2381"/>
          <a:stretch/>
        </p:blipFill>
        <p:spPr>
          <a:xfrm>
            <a:off x="6444342" y="1352633"/>
            <a:ext cx="5475515" cy="2377440"/>
          </a:xfrm>
          <a:prstGeom prst="rect">
            <a:avLst/>
          </a:prstGeom>
        </p:spPr>
      </p:pic>
      <p:sp>
        <p:nvSpPr>
          <p:cNvPr id="23" name="TextBox 22">
            <a:extLst>
              <a:ext uri="{FF2B5EF4-FFF2-40B4-BE49-F238E27FC236}">
                <a16:creationId xmlns:a16="http://schemas.microsoft.com/office/drawing/2014/main" id="{1E38564A-86BA-4975-8227-8A6A0757F7F2}"/>
              </a:ext>
            </a:extLst>
          </p:cNvPr>
          <p:cNvSpPr txBox="1"/>
          <p:nvPr/>
        </p:nvSpPr>
        <p:spPr>
          <a:xfrm>
            <a:off x="6620876" y="4272462"/>
            <a:ext cx="5122446" cy="1292662"/>
          </a:xfrm>
          <a:prstGeom prst="rect">
            <a:avLst/>
          </a:prstGeom>
          <a:noFill/>
          <a:ln>
            <a:solidFill>
              <a:schemeClr val="tx1"/>
            </a:solidFill>
          </a:ln>
        </p:spPr>
        <p:txBody>
          <a:bodyPr wrap="square" rtlCol="0">
            <a:spAutoFit/>
          </a:bodyPr>
          <a:lstStyle/>
          <a:p>
            <a:pPr>
              <a:spcAft>
                <a:spcPts val="1200"/>
              </a:spcAft>
            </a:pPr>
            <a:r>
              <a:rPr lang="en-US" sz="2600" dirty="0"/>
              <a:t>In eastern NC, ammonia is elevated near hog farms where Demographic Index Percentile</a:t>
            </a:r>
            <a:r>
              <a:rPr lang="en-US" sz="2600" baseline="30000" dirty="0"/>
              <a:t>*</a:t>
            </a:r>
            <a:r>
              <a:rPr lang="en-US" sz="2600" dirty="0"/>
              <a:t> is elevated </a:t>
            </a:r>
            <a:endParaRPr lang="en-US" sz="2600" baseline="-25000" dirty="0"/>
          </a:p>
        </p:txBody>
      </p:sp>
    </p:spTree>
    <p:extLst>
      <p:ext uri="{BB962C8B-B14F-4D97-AF65-F5344CB8AC3E}">
        <p14:creationId xmlns:p14="http://schemas.microsoft.com/office/powerpoint/2010/main" val="366424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570571" y="339610"/>
            <a:ext cx="10515600" cy="706013"/>
          </a:xfrm>
        </p:spPr>
        <p:txBody>
          <a:bodyPr>
            <a:normAutofit/>
          </a:bodyPr>
          <a:lstStyle/>
          <a:p>
            <a:r>
              <a:rPr lang="en-US" sz="4000" dirty="0">
                <a:latin typeface="+mn-lt"/>
              </a:rPr>
              <a:t>Ammonia in California</a:t>
            </a:r>
          </a:p>
        </p:txBody>
      </p:sp>
      <p:sp>
        <p:nvSpPr>
          <p:cNvPr id="3" name="Slide Number Placeholder 2">
            <a:extLst>
              <a:ext uri="{FF2B5EF4-FFF2-40B4-BE49-F238E27FC236}">
                <a16:creationId xmlns:a16="http://schemas.microsoft.com/office/drawing/2014/main" id="{34545478-CC17-429A-AD79-60A7C8D08B6B}"/>
              </a:ext>
            </a:extLst>
          </p:cNvPr>
          <p:cNvSpPr>
            <a:spLocks noGrp="1"/>
          </p:cNvSpPr>
          <p:nvPr>
            <p:ph type="sldNum" sz="quarter" idx="12"/>
          </p:nvPr>
        </p:nvSpPr>
        <p:spPr/>
        <p:txBody>
          <a:bodyPr/>
          <a:lstStyle/>
          <a:p>
            <a:fld id="{A559FAE0-6347-474A-B6A5-11929718E55C}" type="slidenum">
              <a:rPr lang="en-US" smtClean="0"/>
              <a:t>2</a:t>
            </a:fld>
            <a:endParaRPr lang="en-US"/>
          </a:p>
        </p:txBody>
      </p:sp>
      <p:sp>
        <p:nvSpPr>
          <p:cNvPr id="14" name="Rectangle 13">
            <a:extLst>
              <a:ext uri="{FF2B5EF4-FFF2-40B4-BE49-F238E27FC236}">
                <a16:creationId xmlns:a16="http://schemas.microsoft.com/office/drawing/2014/main" id="{6BE48772-31F0-4F41-BF81-76F9B91FD3C2}"/>
              </a:ext>
            </a:extLst>
          </p:cNvPr>
          <p:cNvSpPr/>
          <p:nvPr/>
        </p:nvSpPr>
        <p:spPr>
          <a:xfrm>
            <a:off x="103401" y="6356350"/>
            <a:ext cx="10673456" cy="461665"/>
          </a:xfrm>
          <a:prstGeom prst="rect">
            <a:avLst/>
          </a:prstGeom>
        </p:spPr>
        <p:txBody>
          <a:bodyPr wrap="square">
            <a:spAutoFit/>
          </a:bodyPr>
          <a:lstStyle/>
          <a:p>
            <a:r>
              <a:rPr lang="en-US" sz="1200" baseline="30000" dirty="0"/>
              <a:t>*</a:t>
            </a:r>
            <a:r>
              <a:rPr lang="en-US" sz="1200" dirty="0"/>
              <a:t>Suppl. Dem. Index Percentile: The percentile (% of the US population lives in a block group with a lower value) of the Supplementary Demographic Index (the average of percent minority, percent low income, percent less than high school education, percent linguistically isolated, percent kids, and percent elderly in the block group)</a:t>
            </a:r>
          </a:p>
        </p:txBody>
      </p:sp>
      <p:grpSp>
        <p:nvGrpSpPr>
          <p:cNvPr id="17" name="Group 16">
            <a:extLst>
              <a:ext uri="{FF2B5EF4-FFF2-40B4-BE49-F238E27FC236}">
                <a16:creationId xmlns:a16="http://schemas.microsoft.com/office/drawing/2014/main" id="{BCB5D16F-1B23-4B87-BEA5-DBF9F667C549}"/>
              </a:ext>
            </a:extLst>
          </p:cNvPr>
          <p:cNvGrpSpPr/>
          <p:nvPr/>
        </p:nvGrpSpPr>
        <p:grpSpPr>
          <a:xfrm>
            <a:off x="4615763" y="1427740"/>
            <a:ext cx="3665038" cy="3840480"/>
            <a:chOff x="838200" y="1427740"/>
            <a:chExt cx="3665038" cy="3840480"/>
          </a:xfrm>
        </p:grpSpPr>
        <p:pic>
          <p:nvPicPr>
            <p:cNvPr id="5" name="Picture 4" descr="Chart&#10;&#10;Description automatically generated">
              <a:extLst>
                <a:ext uri="{FF2B5EF4-FFF2-40B4-BE49-F238E27FC236}">
                  <a16:creationId xmlns:a16="http://schemas.microsoft.com/office/drawing/2014/main" id="{C659B0CF-C054-4875-AC84-A3A73EB32DD2}"/>
                </a:ext>
              </a:extLst>
            </p:cNvPr>
            <p:cNvPicPr>
              <a:picLocks noChangeAspect="1"/>
            </p:cNvPicPr>
            <p:nvPr/>
          </p:nvPicPr>
          <p:blipFill rotWithShape="1">
            <a:blip r:embed="rId3">
              <a:extLst>
                <a:ext uri="{28A0092B-C50C-407E-A947-70E740481C1C}">
                  <a14:useLocalDpi xmlns:a14="http://schemas.microsoft.com/office/drawing/2010/main" val="0"/>
                </a:ext>
              </a:extLst>
            </a:blip>
            <a:srcRect l="4568"/>
            <a:stretch/>
          </p:blipFill>
          <p:spPr>
            <a:xfrm>
              <a:off x="838200" y="1427740"/>
              <a:ext cx="3665038" cy="3840480"/>
            </a:xfrm>
            <a:prstGeom prst="rect">
              <a:avLst/>
            </a:prstGeom>
          </p:spPr>
        </p:pic>
        <p:sp>
          <p:nvSpPr>
            <p:cNvPr id="13" name="Oval 12">
              <a:extLst>
                <a:ext uri="{FF2B5EF4-FFF2-40B4-BE49-F238E27FC236}">
                  <a16:creationId xmlns:a16="http://schemas.microsoft.com/office/drawing/2014/main" id="{84210B5A-4160-4790-B9FE-AE7F45C5EB87}"/>
                </a:ext>
              </a:extLst>
            </p:cNvPr>
            <p:cNvSpPr/>
            <p:nvPr/>
          </p:nvSpPr>
          <p:spPr>
            <a:xfrm rot="19612622">
              <a:off x="2105427" y="3053113"/>
              <a:ext cx="390443" cy="105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3AFBFFE-AA1F-4029-90A8-B0078F3AB93B}"/>
              </a:ext>
            </a:extLst>
          </p:cNvPr>
          <p:cNvGrpSpPr/>
          <p:nvPr/>
        </p:nvGrpSpPr>
        <p:grpSpPr>
          <a:xfrm>
            <a:off x="570571" y="1427740"/>
            <a:ext cx="4045192" cy="3840480"/>
            <a:chOff x="4503238" y="1427740"/>
            <a:chExt cx="4045192" cy="3840480"/>
          </a:xfrm>
        </p:grpSpPr>
        <p:pic>
          <p:nvPicPr>
            <p:cNvPr id="12" name="Picture 11" descr="Chart, surface chart&#10;&#10;Description automatically generated">
              <a:extLst>
                <a:ext uri="{FF2B5EF4-FFF2-40B4-BE49-F238E27FC236}">
                  <a16:creationId xmlns:a16="http://schemas.microsoft.com/office/drawing/2014/main" id="{7AE0501C-18DC-4DD1-B675-E5984974E214}"/>
                </a:ext>
              </a:extLst>
            </p:cNvPr>
            <p:cNvPicPr>
              <a:picLocks noChangeAspect="1"/>
            </p:cNvPicPr>
            <p:nvPr/>
          </p:nvPicPr>
          <p:blipFill rotWithShape="1">
            <a:blip r:embed="rId4">
              <a:extLst>
                <a:ext uri="{28A0092B-C50C-407E-A947-70E740481C1C}">
                  <a14:useLocalDpi xmlns:a14="http://schemas.microsoft.com/office/drawing/2010/main" val="0"/>
                </a:ext>
              </a:extLst>
            </a:blip>
            <a:srcRect l="4245"/>
            <a:stretch/>
          </p:blipFill>
          <p:spPr>
            <a:xfrm>
              <a:off x="4503238" y="1427740"/>
              <a:ext cx="4045192" cy="3840480"/>
            </a:xfrm>
            <a:prstGeom prst="rect">
              <a:avLst/>
            </a:prstGeom>
          </p:spPr>
        </p:pic>
        <p:sp>
          <p:nvSpPr>
            <p:cNvPr id="18" name="Oval 17">
              <a:extLst>
                <a:ext uri="{FF2B5EF4-FFF2-40B4-BE49-F238E27FC236}">
                  <a16:creationId xmlns:a16="http://schemas.microsoft.com/office/drawing/2014/main" id="{64FF2C91-D859-44DB-BED5-B23FBB69F4B9}"/>
                </a:ext>
              </a:extLst>
            </p:cNvPr>
            <p:cNvSpPr/>
            <p:nvPr/>
          </p:nvSpPr>
          <p:spPr>
            <a:xfrm rot="19612622">
              <a:off x="5877540" y="3053113"/>
              <a:ext cx="390443" cy="105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F092B19-7627-48E3-BC14-FFE66BEDEE5B}"/>
              </a:ext>
            </a:extLst>
          </p:cNvPr>
          <p:cNvSpPr txBox="1"/>
          <p:nvPr/>
        </p:nvSpPr>
        <p:spPr>
          <a:xfrm>
            <a:off x="8660955" y="1884940"/>
            <a:ext cx="3033131" cy="2893100"/>
          </a:xfrm>
          <a:prstGeom prst="rect">
            <a:avLst/>
          </a:prstGeom>
          <a:noFill/>
          <a:ln>
            <a:solidFill>
              <a:schemeClr val="tx1"/>
            </a:solidFill>
          </a:ln>
        </p:spPr>
        <p:txBody>
          <a:bodyPr wrap="square" rtlCol="0">
            <a:spAutoFit/>
          </a:bodyPr>
          <a:lstStyle/>
          <a:p>
            <a:pPr>
              <a:spcAft>
                <a:spcPts val="1200"/>
              </a:spcAft>
            </a:pPr>
            <a:r>
              <a:rPr lang="en-US" sz="2600" dirty="0"/>
              <a:t>In San Joaquin Valley, ammonia is elevated near dairy farms and agricultural activity  where Demographic Index Percentile</a:t>
            </a:r>
            <a:r>
              <a:rPr lang="en-US" sz="2600" baseline="30000" dirty="0"/>
              <a:t>*</a:t>
            </a:r>
            <a:r>
              <a:rPr lang="en-US" sz="2600" dirty="0"/>
              <a:t> is elevated </a:t>
            </a:r>
            <a:endParaRPr lang="en-US" sz="2600" baseline="-25000" dirty="0"/>
          </a:p>
        </p:txBody>
      </p:sp>
      <p:sp>
        <p:nvSpPr>
          <p:cNvPr id="23" name="TextBox 22">
            <a:extLst>
              <a:ext uri="{FF2B5EF4-FFF2-40B4-BE49-F238E27FC236}">
                <a16:creationId xmlns:a16="http://schemas.microsoft.com/office/drawing/2014/main" id="{F1003AEB-E06F-4F44-ADC2-3998AD6DCB60}"/>
              </a:ext>
            </a:extLst>
          </p:cNvPr>
          <p:cNvSpPr txBox="1"/>
          <p:nvPr/>
        </p:nvSpPr>
        <p:spPr>
          <a:xfrm>
            <a:off x="782836" y="5353625"/>
            <a:ext cx="7290647" cy="7694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t>Statewide, ammonia exposure is 30% higher for Hispanic than NH-White based on satellite columns</a:t>
            </a:r>
          </a:p>
        </p:txBody>
      </p:sp>
    </p:spTree>
    <p:extLst>
      <p:ext uri="{BB962C8B-B14F-4D97-AF65-F5344CB8AC3E}">
        <p14:creationId xmlns:p14="http://schemas.microsoft.com/office/powerpoint/2010/main" val="29022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B1D9-C33D-4D6A-99A0-A120B57BE6C2}"/>
              </a:ext>
            </a:extLst>
          </p:cNvPr>
          <p:cNvSpPr>
            <a:spLocks noGrp="1"/>
          </p:cNvSpPr>
          <p:nvPr>
            <p:ph type="title"/>
          </p:nvPr>
        </p:nvSpPr>
        <p:spPr>
          <a:xfrm>
            <a:off x="570571" y="339610"/>
            <a:ext cx="10515600" cy="706013"/>
          </a:xfrm>
        </p:spPr>
        <p:txBody>
          <a:bodyPr>
            <a:normAutofit fontScale="90000"/>
          </a:bodyPr>
          <a:lstStyle/>
          <a:p>
            <a:r>
              <a:rPr lang="en-US" sz="4000" dirty="0">
                <a:latin typeface="+mn-lt"/>
              </a:rPr>
              <a:t>Preliminary Consideration of 2017 Sector Modeling</a:t>
            </a:r>
          </a:p>
        </p:txBody>
      </p:sp>
      <p:sp>
        <p:nvSpPr>
          <p:cNvPr id="3" name="Slide Number Placeholder 2">
            <a:extLst>
              <a:ext uri="{FF2B5EF4-FFF2-40B4-BE49-F238E27FC236}">
                <a16:creationId xmlns:a16="http://schemas.microsoft.com/office/drawing/2014/main" id="{34545478-CC17-429A-AD79-60A7C8D08B6B}"/>
              </a:ext>
            </a:extLst>
          </p:cNvPr>
          <p:cNvSpPr>
            <a:spLocks noGrp="1"/>
          </p:cNvSpPr>
          <p:nvPr>
            <p:ph type="sldNum" sz="quarter" idx="12"/>
          </p:nvPr>
        </p:nvSpPr>
        <p:spPr/>
        <p:txBody>
          <a:bodyPr/>
          <a:lstStyle/>
          <a:p>
            <a:fld id="{A559FAE0-6347-474A-B6A5-11929718E55C}" type="slidenum">
              <a:rPr lang="en-US" smtClean="0"/>
              <a:t>3</a:t>
            </a:fld>
            <a:endParaRPr lang="en-US"/>
          </a:p>
        </p:txBody>
      </p:sp>
      <p:sp>
        <p:nvSpPr>
          <p:cNvPr id="21" name="TextBox 20">
            <a:extLst>
              <a:ext uri="{FF2B5EF4-FFF2-40B4-BE49-F238E27FC236}">
                <a16:creationId xmlns:a16="http://schemas.microsoft.com/office/drawing/2014/main" id="{1F092B19-7627-48E3-BC14-FFE66BEDEE5B}"/>
              </a:ext>
            </a:extLst>
          </p:cNvPr>
          <p:cNvSpPr txBox="1"/>
          <p:nvPr/>
        </p:nvSpPr>
        <p:spPr>
          <a:xfrm>
            <a:off x="6614021" y="4939458"/>
            <a:ext cx="4472150" cy="1292662"/>
          </a:xfrm>
          <a:prstGeom prst="rect">
            <a:avLst/>
          </a:prstGeom>
          <a:noFill/>
          <a:ln>
            <a:solidFill>
              <a:schemeClr val="tx1"/>
            </a:solidFill>
          </a:ln>
        </p:spPr>
        <p:txBody>
          <a:bodyPr wrap="square" rtlCol="0">
            <a:spAutoFit/>
          </a:bodyPr>
          <a:lstStyle/>
          <a:p>
            <a:pPr>
              <a:spcAft>
                <a:spcPts val="1200"/>
              </a:spcAft>
            </a:pPr>
            <a:r>
              <a:rPr lang="en-US" sz="2600" dirty="0"/>
              <a:t>Future work will examine sector contributions to exposure in more detail</a:t>
            </a:r>
            <a:endParaRPr lang="en-US" sz="2600" baseline="-25000" dirty="0"/>
          </a:p>
        </p:txBody>
      </p:sp>
      <p:sp>
        <p:nvSpPr>
          <p:cNvPr id="23" name="TextBox 22">
            <a:extLst>
              <a:ext uri="{FF2B5EF4-FFF2-40B4-BE49-F238E27FC236}">
                <a16:creationId xmlns:a16="http://schemas.microsoft.com/office/drawing/2014/main" id="{F1003AEB-E06F-4F44-ADC2-3998AD6DCB60}"/>
              </a:ext>
            </a:extLst>
          </p:cNvPr>
          <p:cNvSpPr txBox="1"/>
          <p:nvPr/>
        </p:nvSpPr>
        <p:spPr>
          <a:xfrm>
            <a:off x="570571" y="5031791"/>
            <a:ext cx="5839536" cy="110799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dirty="0"/>
              <a:t>Nationally, exposure to PM</a:t>
            </a:r>
            <a:r>
              <a:rPr lang="en-US" sz="2200" baseline="-25000" dirty="0"/>
              <a:t>2.5</a:t>
            </a:r>
            <a:r>
              <a:rPr lang="en-US" sz="2200" dirty="0"/>
              <a:t> from residential wood stoves is 30% higher for Asian than NH-White based on 2017 </a:t>
            </a:r>
            <a:r>
              <a:rPr lang="en-US" sz="2200" dirty="0" err="1"/>
              <a:t>CAMx</a:t>
            </a:r>
            <a:r>
              <a:rPr lang="en-US" sz="2200" dirty="0"/>
              <a:t> sector modeling</a:t>
            </a:r>
          </a:p>
        </p:txBody>
      </p:sp>
      <p:pic>
        <p:nvPicPr>
          <p:cNvPr id="6" name="Picture 5" descr="Chart, scatter chart&#10;&#10;Description automatically generated">
            <a:extLst>
              <a:ext uri="{FF2B5EF4-FFF2-40B4-BE49-F238E27FC236}">
                <a16:creationId xmlns:a16="http://schemas.microsoft.com/office/drawing/2014/main" id="{7ECF0D24-C828-46C4-A7BE-992FAC13176E}"/>
              </a:ext>
            </a:extLst>
          </p:cNvPr>
          <p:cNvPicPr>
            <a:picLocks noChangeAspect="1"/>
          </p:cNvPicPr>
          <p:nvPr/>
        </p:nvPicPr>
        <p:blipFill rotWithShape="1">
          <a:blip r:embed="rId3">
            <a:extLst>
              <a:ext uri="{28A0092B-C50C-407E-A947-70E740481C1C}">
                <a14:useLocalDpi xmlns:a14="http://schemas.microsoft.com/office/drawing/2010/main" val="0"/>
              </a:ext>
            </a:extLst>
          </a:blip>
          <a:srcRect l="12890" r="11084"/>
          <a:stretch/>
        </p:blipFill>
        <p:spPr>
          <a:xfrm>
            <a:off x="427678" y="1331580"/>
            <a:ext cx="5839536" cy="3291840"/>
          </a:xfrm>
          <a:prstGeom prst="rect">
            <a:avLst/>
          </a:prstGeom>
        </p:spPr>
      </p:pic>
      <p:sp>
        <p:nvSpPr>
          <p:cNvPr id="16" name="TextBox 15">
            <a:extLst>
              <a:ext uri="{FF2B5EF4-FFF2-40B4-BE49-F238E27FC236}">
                <a16:creationId xmlns:a16="http://schemas.microsoft.com/office/drawing/2014/main" id="{6DCDE3A9-B9EC-44B2-9DB4-11A9F6C71483}"/>
              </a:ext>
            </a:extLst>
          </p:cNvPr>
          <p:cNvSpPr txBox="1"/>
          <p:nvPr/>
        </p:nvSpPr>
        <p:spPr>
          <a:xfrm>
            <a:off x="742882" y="4423364"/>
            <a:ext cx="4181815" cy="400110"/>
          </a:xfrm>
          <a:prstGeom prst="rect">
            <a:avLst/>
          </a:prstGeom>
          <a:noFill/>
        </p:spPr>
        <p:txBody>
          <a:bodyPr wrap="square" rtlCol="0">
            <a:spAutoFit/>
          </a:bodyPr>
          <a:lstStyle/>
          <a:p>
            <a:pPr>
              <a:spcAft>
                <a:spcPts val="600"/>
              </a:spcAft>
            </a:pPr>
            <a:r>
              <a:rPr lang="en-US" sz="2000" i="1" dirty="0"/>
              <a:t>2017 Sector Modeling from Kirk Baker</a:t>
            </a:r>
          </a:p>
        </p:txBody>
      </p:sp>
      <p:grpSp>
        <p:nvGrpSpPr>
          <p:cNvPr id="11" name="Group 10">
            <a:extLst>
              <a:ext uri="{FF2B5EF4-FFF2-40B4-BE49-F238E27FC236}">
                <a16:creationId xmlns:a16="http://schemas.microsoft.com/office/drawing/2014/main" id="{31D5E807-A7DD-4D1F-8766-0D318FB5A82D}"/>
              </a:ext>
            </a:extLst>
          </p:cNvPr>
          <p:cNvGrpSpPr>
            <a:grpSpLocks noChangeAspect="1"/>
          </p:cNvGrpSpPr>
          <p:nvPr/>
        </p:nvGrpSpPr>
        <p:grpSpPr>
          <a:xfrm>
            <a:off x="6528530" y="1369908"/>
            <a:ext cx="5235792" cy="2834640"/>
            <a:chOff x="7663334" y="1725183"/>
            <a:chExt cx="4445216" cy="2406625"/>
          </a:xfrm>
        </p:grpSpPr>
        <p:pic>
          <p:nvPicPr>
            <p:cNvPr id="8" name="Picture 7" descr="A picture containing website&#10;&#10;Description automatically generated">
              <a:extLst>
                <a:ext uri="{FF2B5EF4-FFF2-40B4-BE49-F238E27FC236}">
                  <a16:creationId xmlns:a16="http://schemas.microsoft.com/office/drawing/2014/main" id="{E7242594-AFBF-4680-8147-02F2AAAAEB53}"/>
                </a:ext>
              </a:extLst>
            </p:cNvPr>
            <p:cNvPicPr>
              <a:picLocks noChangeAspect="1"/>
            </p:cNvPicPr>
            <p:nvPr/>
          </p:nvPicPr>
          <p:blipFill rotWithShape="1">
            <a:blip r:embed="rId4">
              <a:extLst>
                <a:ext uri="{28A0092B-C50C-407E-A947-70E740481C1C}">
                  <a14:useLocalDpi xmlns:a14="http://schemas.microsoft.com/office/drawing/2010/main" val="0"/>
                </a:ext>
              </a:extLst>
            </a:blip>
            <a:srcRect l="61022" t="45382" r="10887" b="18094"/>
            <a:stretch/>
          </p:blipFill>
          <p:spPr>
            <a:xfrm>
              <a:off x="7663334" y="1725183"/>
              <a:ext cx="3796880" cy="2406625"/>
            </a:xfrm>
            <a:prstGeom prst="rect">
              <a:avLst/>
            </a:prstGeom>
          </p:spPr>
        </p:pic>
        <p:pic>
          <p:nvPicPr>
            <p:cNvPr id="10" name="Picture 9" descr="A picture containing website&#10;&#10;Description automatically generated">
              <a:extLst>
                <a:ext uri="{FF2B5EF4-FFF2-40B4-BE49-F238E27FC236}">
                  <a16:creationId xmlns:a16="http://schemas.microsoft.com/office/drawing/2014/main" id="{21C87E05-831A-41D4-81DA-458BB679E876}"/>
                </a:ext>
              </a:extLst>
            </p:cNvPr>
            <p:cNvPicPr>
              <a:picLocks noChangeAspect="1"/>
            </p:cNvPicPr>
            <p:nvPr/>
          </p:nvPicPr>
          <p:blipFill rotWithShape="1">
            <a:blip r:embed="rId4">
              <a:extLst>
                <a:ext uri="{28A0092B-C50C-407E-A947-70E740481C1C}">
                  <a14:useLocalDpi xmlns:a14="http://schemas.microsoft.com/office/drawing/2010/main" val="0"/>
                </a:ext>
              </a:extLst>
            </a:blip>
            <a:srcRect l="89682" t="26491" b="30293"/>
            <a:stretch/>
          </p:blipFill>
          <p:spPr>
            <a:xfrm>
              <a:off x="11353800" y="2277096"/>
              <a:ext cx="754750" cy="1541203"/>
            </a:xfrm>
            <a:prstGeom prst="rect">
              <a:avLst/>
            </a:prstGeom>
          </p:spPr>
        </p:pic>
      </p:grpSp>
    </p:spTree>
    <p:extLst>
      <p:ext uri="{BB962C8B-B14F-4D97-AF65-F5344CB8AC3E}">
        <p14:creationId xmlns:p14="http://schemas.microsoft.com/office/powerpoint/2010/main" val="3214901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076465AE59B04D831FAB0F6B1B8A54" ma:contentTypeVersion="34" ma:contentTypeDescription="Create a new document." ma:contentTypeScope="" ma:versionID="d51364c1c82133fa7298378eb8ad53c5">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aed10837-857c-4d66-8b8d-28ac4424bf4e" xmlns:ns7="fc9db4cb-9b6b-4890-9908-e12cf869899b" targetNamespace="http://schemas.microsoft.com/office/2006/metadata/properties" ma:root="true" ma:fieldsID="e68312588a1ae2d922fd5d55b007cfb9" ns1:_="" ns3:_="" ns4:_="" ns5:_="" ns6:_="" ns7:_="">
    <xsd:import namespace="http://schemas.microsoft.com/sharepoint/v3"/>
    <xsd:import namespace="4ffa91fb-a0ff-4ac5-b2db-65c790d184a4"/>
    <xsd:import namespace="http://schemas.microsoft.com/sharepoint.v3"/>
    <xsd:import namespace="http://schemas.microsoft.com/sharepoint/v3/fields"/>
    <xsd:import namespace="aed10837-857c-4d66-8b8d-28ac4424bf4e"/>
    <xsd:import namespace="fc9db4cb-9b6b-4890-9908-e12cf869899b"/>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DateTaken" minOccurs="0"/>
                <xsd:element ref="ns6:Records_x0020_Status" minOccurs="0"/>
                <xsd:element ref="ns6:Records_x0020_Date" minOccurs="0"/>
                <xsd:element ref="ns7:MediaServiceAutoTags" minOccurs="0"/>
                <xsd:element ref="ns7:MediaServiceOCR" minOccurs="0"/>
                <xsd:element ref="ns7:MediaServiceGenerationTime" minOccurs="0"/>
                <xsd:element ref="ns7:MediaServiceEventHashCode" minOccurs="0"/>
                <xsd:element ref="ns7:MediaServiceLocation"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c6232c07-3071-4bfa-b064-7a52b51d45dc}" ma:internalName="TaxCatchAllLabel" ma:readOnly="true" ma:showField="CatchAllDataLabel" ma:web="aed10837-857c-4d66-8b8d-28ac4424bf4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c6232c07-3071-4bfa-b064-7a52b51d45dc}" ma:internalName="TaxCatchAll" ma:showField="CatchAllData" ma:web="aed10837-857c-4d66-8b8d-28ac4424bf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d10837-857c-4d66-8b8d-28ac4424bf4e"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4" nillable="true" ma:displayName="Records Status" ma:default="Pending" ma:internalName="Records_x0020_Status">
      <xsd:simpleType>
        <xsd:restriction base="dms:Text"/>
      </xsd:simpleType>
    </xsd:element>
    <xsd:element name="Records_x0020_Date" ma:index="35"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c9db4cb-9b6b-4890-9908-e12cf869899b"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Records_x0020_Status xmlns="aed10837-857c-4d66-8b8d-28ac4424bf4e">Pending</Records_x0020_Status>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2020-12-24T15:30:25+00:00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aed10837-857c-4d66-8b8d-28ac4424bf4e" xsi:nil="true"/>
  </documentManagement>
</p:properties>
</file>

<file path=customXml/itemProps1.xml><?xml version="1.0" encoding="utf-8"?>
<ds:datastoreItem xmlns:ds="http://schemas.openxmlformats.org/officeDocument/2006/customXml" ds:itemID="{BA80D70F-5555-4E0E-B0EB-43397574D2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aed10837-857c-4d66-8b8d-28ac4424bf4e"/>
    <ds:schemaRef ds:uri="fc9db4cb-9b6b-4890-9908-e12cf8698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B18E57-D8C1-487E-A547-D81ADF0CB392}">
  <ds:schemaRefs>
    <ds:schemaRef ds:uri="Microsoft.SharePoint.Taxonomy.ContentTypeSync"/>
  </ds:schemaRefs>
</ds:datastoreItem>
</file>

<file path=customXml/itemProps3.xml><?xml version="1.0" encoding="utf-8"?>
<ds:datastoreItem xmlns:ds="http://schemas.openxmlformats.org/officeDocument/2006/customXml" ds:itemID="{17FF7C5C-CA4D-4561-AED9-5F42ADE024A9}">
  <ds:schemaRefs>
    <ds:schemaRef ds:uri="http://schemas.microsoft.com/sharepoint/v3/contenttype/forms"/>
  </ds:schemaRefs>
</ds:datastoreItem>
</file>

<file path=customXml/itemProps4.xml><?xml version="1.0" encoding="utf-8"?>
<ds:datastoreItem xmlns:ds="http://schemas.openxmlformats.org/officeDocument/2006/customXml" ds:itemID="{BD62170B-D9D9-4BF5-BA7E-3F9D42472D42}">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 ds:uri="4ffa91fb-a0ff-4ac5-b2db-65c790d184a4"/>
    <ds:schemaRef ds:uri="aed10837-857c-4d66-8b8d-28ac4424bf4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251</Words>
  <Application>Microsoft Office PowerPoint</Application>
  <PresentationFormat>Widescreen</PresentationFormat>
  <Paragraphs>21</Paragraphs>
  <Slides>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Ammonia in North Carolina</vt:lpstr>
      <vt:lpstr>Ammonia in California</vt:lpstr>
      <vt:lpstr>Preliminary Consideration of 2017 Sector Modeling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Ammonia in North Carolina</dc:title>
  <dc:creator>Kelly, James</dc:creator>
  <cp:lastModifiedBy>Kelly, James</cp:lastModifiedBy>
  <cp:revision>1</cp:revision>
  <dcterms:created xsi:type="dcterms:W3CDTF">2020-12-24T15:29:56Z</dcterms:created>
  <dcterms:modified xsi:type="dcterms:W3CDTF">2020-12-24T15:30:26Z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0x01010086076465AE59B04D831FAB0F6B1B8A54</vt:lpwstr>
  </property>
</Properties>
</file>