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25"/>
  </p:sldMasterIdLst>
  <p:notesMasterIdLst>
    <p:notesMasterId r:id="rId52"/>
  </p:notesMasterIdLst>
  <p:handoutMasterIdLst>
    <p:handoutMasterId r:id="rId53"/>
  </p:handoutMasterIdLst>
  <p:sldIdLst>
    <p:sldId id="301" r:id="rId26"/>
    <p:sldId id="363" r:id="rId27"/>
    <p:sldId id="343" r:id="rId28"/>
    <p:sldId id="346" r:id="rId29"/>
    <p:sldId id="347" r:id="rId30"/>
    <p:sldId id="388" r:id="rId31"/>
    <p:sldId id="383" r:id="rId32"/>
    <p:sldId id="362" r:id="rId33"/>
    <p:sldId id="385" r:id="rId34"/>
    <p:sldId id="350" r:id="rId35"/>
    <p:sldId id="367" r:id="rId36"/>
    <p:sldId id="370" r:id="rId37"/>
    <p:sldId id="371" r:id="rId38"/>
    <p:sldId id="373" r:id="rId39"/>
    <p:sldId id="368" r:id="rId40"/>
    <p:sldId id="369" r:id="rId41"/>
    <p:sldId id="375" r:id="rId42"/>
    <p:sldId id="377" r:id="rId43"/>
    <p:sldId id="378" r:id="rId44"/>
    <p:sldId id="379" r:id="rId45"/>
    <p:sldId id="390" r:id="rId46"/>
    <p:sldId id="391" r:id="rId47"/>
    <p:sldId id="355" r:id="rId48"/>
    <p:sldId id="382" r:id="rId49"/>
    <p:sldId id="392" r:id="rId50"/>
    <p:sldId id="389" r:id="rId5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ary Hafner" initials="HRH" lastIdx="5" clrIdx="0"/>
  <p:cmAuthor id="1" name="Marcy Protteau" initials="MAP" lastIdx="0" clrIdx="1"/>
  <p:cmAuthor id="2" name="Landis, Elizabeth" initials="LE" lastIdx="1" clrIdx="2"/>
  <p:cmAuthor id="3" name="McKinley, Gobeail" initials="MG" lastIdx="8" clrIdx="3">
    <p:extLst>
      <p:ext uri="{19B8F6BF-5375-455C-9EA6-DF929625EA0E}">
        <p15:presenceInfo xmlns:p15="http://schemas.microsoft.com/office/powerpoint/2012/main" userId="S-1-5-21-1339303556-449845944-1601390327-93880" providerId="AD"/>
      </p:ext>
    </p:extLst>
  </p:cmAuthor>
  <p:cmAuthor id="4" name="Kamal, Ali" initials="KA" lastIdx="8" clrIdx="4">
    <p:extLst>
      <p:ext uri="{19B8F6BF-5375-455C-9EA6-DF929625EA0E}">
        <p15:presenceInfo xmlns:p15="http://schemas.microsoft.com/office/powerpoint/2012/main" userId="S-1-5-21-1339303556-449845944-1601390327-223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  <a:srgbClr val="1166A5"/>
    <a:srgbClr val="DCDCDC"/>
    <a:srgbClr val="F7F7F7"/>
    <a:srgbClr val="99A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8" autoAdjust="0"/>
    <p:restoredTop sz="95280" autoAdjust="0"/>
  </p:normalViewPr>
  <p:slideViewPr>
    <p:cSldViewPr snapToGrid="0" showGuides="1">
      <p:cViewPr varScale="1">
        <p:scale>
          <a:sx n="114" d="100"/>
          <a:sy n="114" d="100"/>
        </p:scale>
        <p:origin x="804" y="132"/>
      </p:cViewPr>
      <p:guideLst>
        <p:guide orient="horz" pos="1239"/>
        <p:guide pos="38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 showGuides="1">
      <p:cViewPr varScale="1">
        <p:scale>
          <a:sx n="81" d="100"/>
          <a:sy n="81" d="100"/>
        </p:scale>
        <p:origin x="-204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6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</a:t>
            </a:r>
            <a:r>
              <a:rPr lang="en-US" baseline="0" dirty="0"/>
              <a:t> </a:t>
            </a:r>
            <a:r>
              <a:rPr lang="en-US" baseline="0" dirty="0" err="1"/>
              <a:t>Shadis</a:t>
            </a:r>
            <a:r>
              <a:rPr lang="en-US" baseline="0" dirty="0"/>
              <a:t> (MP website lead)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5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3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Similar in design to NATA app – developed in-house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Visualize data and identify nexus areas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User can specify any combination of criteria, including values and/or percentiles, to identify nexus areas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Advantages – straightforward, easily updated with new data, interactive, user-defined parameters </a:t>
            </a:r>
          </a:p>
          <a:p>
            <a:r>
              <a:rPr lang="en-US" dirty="0"/>
              <a:t>SA</a:t>
            </a:r>
            <a:r>
              <a:rPr lang="en-US" baseline="0" dirty="0"/>
              <a:t> would help, beyond screening – 2016NEI model performance (A. Eyth) set emissions up and input into the model “If” you ever want to do a SA model (Various (~20) base case runs – to get good estimates) Mobile S;  IPM (EGUs) ;  CSN and IMPROVE (filters) – 17 sectors ; </a:t>
            </a:r>
            <a:r>
              <a:rPr lang="en-US" baseline="0" dirty="0" err="1"/>
              <a:t>CAMx</a:t>
            </a:r>
            <a:r>
              <a:rPr lang="en-US" baseline="0" dirty="0"/>
              <a:t> SA modeling - 2016 Model Performance comparisons;  Tier3 (mobile source) </a:t>
            </a:r>
            <a:r>
              <a:rPr lang="en-US" baseline="0" dirty="0" err="1"/>
              <a:t>CAMx</a:t>
            </a:r>
            <a:r>
              <a:rPr lang="en-US" baseline="0" dirty="0"/>
              <a:t> was used;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4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Questions: How</a:t>
            </a:r>
            <a:r>
              <a:rPr lang="en-US" baseline="0" dirty="0"/>
              <a:t> can this be applied in an international setting?  We see international users dire for this information.  Currently </a:t>
            </a:r>
            <a:r>
              <a:rPr lang="en-US" baseline="0" dirty="0" err="1"/>
              <a:t>BMp</a:t>
            </a:r>
            <a:r>
              <a:rPr lang="en-US" baseline="0" dirty="0"/>
              <a:t> now has the GBD dataset in BenMAP – We are fortunate we have so many high resolution underlying data.  This can be a launching pad for others to do quick analysis</a:t>
            </a:r>
          </a:p>
          <a:p>
            <a:endParaRPr lang="en-US" baseline="0" dirty="0"/>
          </a:p>
          <a:p>
            <a:r>
              <a:rPr lang="en-US" baseline="0" dirty="0"/>
              <a:t>Another Question: There are so many other tools out there: CHVI </a:t>
            </a:r>
            <a:r>
              <a:rPr lang="en-US" baseline="0" dirty="0" err="1"/>
              <a:t>EJScreen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82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6538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73"/>
            <a:ext cx="10515600" cy="2511835"/>
          </a:xfrm>
        </p:spPr>
        <p:txBody>
          <a:bodyPr anchor="b">
            <a:normAutofit/>
          </a:bodyPr>
          <a:lstStyle>
            <a:lvl1pPr>
              <a:defRPr sz="30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4850581"/>
            <a:ext cx="10514012" cy="1140644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840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801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8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40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40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830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7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9000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7" y="4873770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6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5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200" y="487376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749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096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084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9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51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59A0-4690-43FF-8E06-C5A349DF3D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>
            <a:off x="-4233" y="3175"/>
            <a:ext cx="12183533" cy="628650"/>
            <a:chOff x="-2592" y="3773"/>
            <a:chExt cx="9136684" cy="628502"/>
          </a:xfrm>
        </p:grpSpPr>
        <p:sp>
          <p:nvSpPr>
            <p:cNvPr id="9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3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3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509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DB65-5194-4A15-AB0A-9B8E3C9F40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8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4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12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6"/>
            <a:ext cx="10515600" cy="81935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31"/>
            <a:ext cx="10515600" cy="337973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5186516"/>
            <a:ext cx="10514012" cy="682472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39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4489399"/>
            <a:ext cx="10514012" cy="1501826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452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1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4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3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080" t="24815" r="17252" b="851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64672"/>
            <a:ext cx="6858000" cy="93966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The Nexus Project:</a:t>
            </a:r>
            <a:b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Developing a Multipollutant GIS Data Tool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8696960" y="0"/>
            <a:ext cx="3495040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86" y="264672"/>
            <a:ext cx="939660" cy="93966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6165923" y="4844095"/>
            <a:ext cx="58798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br>
              <a:rPr lang="en-US" sz="2000" dirty="0">
                <a:latin typeface="Lucida Bright" panose="02040602050505020304" pitchFamily="18" charset="0"/>
              </a:rPr>
            </a:br>
            <a:r>
              <a:rPr lang="en-US" sz="2000" u="sng" dirty="0">
                <a:latin typeface="Lucida Bright" panose="02040602050505020304" pitchFamily="18" charset="0"/>
              </a:rPr>
              <a:t>CIMG Briefing</a:t>
            </a:r>
          </a:p>
          <a:p>
            <a:pPr algn="r"/>
            <a:r>
              <a:rPr lang="en-US" sz="2000" dirty="0">
                <a:latin typeface="Lucida Bright" panose="02040602050505020304" pitchFamily="18" charset="0"/>
                <a:cs typeface="Segoe UI" pitchFamily="34" charset="0"/>
              </a:rPr>
              <a:t>Mark Morris &amp; Ali Kamal</a:t>
            </a:r>
          </a:p>
          <a:p>
            <a:pPr algn="r"/>
            <a:r>
              <a:rPr lang="en-US" sz="2000" dirty="0">
                <a:latin typeface="Lucida Bright" panose="02040602050505020304" pitchFamily="18" charset="0"/>
                <a:cs typeface="Segoe UI" pitchFamily="34" charset="0"/>
              </a:rPr>
              <a:t>June 7, 2018</a:t>
            </a:r>
          </a:p>
        </p:txBody>
      </p:sp>
    </p:spTree>
    <p:extLst>
      <p:ext uri="{BB962C8B-B14F-4D97-AF65-F5344CB8AC3E}">
        <p14:creationId xmlns:p14="http://schemas.microsoft.com/office/powerpoint/2010/main" val="420797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6" y="249337"/>
            <a:ext cx="9518225" cy="18081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Nexus Data Layer – Pollutant Data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9" y="819157"/>
            <a:ext cx="9744075" cy="5867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48607" y="4025462"/>
            <a:ext cx="5193117" cy="1760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2060"/>
                </a:solidFill>
              </a:rPr>
              <a:t>Ozone daily 8-hour max concentration (ppb)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10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GIS Approach</a:t>
            </a:r>
          </a:p>
        </p:txBody>
      </p:sp>
    </p:spTree>
    <p:extLst>
      <p:ext uri="{BB962C8B-B14F-4D97-AF65-F5344CB8AC3E}">
        <p14:creationId xmlns:p14="http://schemas.microsoft.com/office/powerpoint/2010/main" val="107607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6" y="118589"/>
            <a:ext cx="9695952" cy="48673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Visualizing</a:t>
            </a:r>
            <a:r>
              <a:rPr lang="en-US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 BenMAP-CE Results (Total Burden Analysis)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3" y="813435"/>
            <a:ext cx="9744075" cy="595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6352" y="4123528"/>
            <a:ext cx="3591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Ozone mortality (per 10k per year)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11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GIS Approach</a:t>
            </a:r>
          </a:p>
        </p:txBody>
      </p:sp>
    </p:spTree>
    <p:extLst>
      <p:ext uri="{BB962C8B-B14F-4D97-AF65-F5344CB8AC3E}">
        <p14:creationId xmlns:p14="http://schemas.microsoft.com/office/powerpoint/2010/main" val="231828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963483"/>
            <a:ext cx="8578914" cy="5389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6646" y="624929"/>
            <a:ext cx="8711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Lucida Bright" panose="02040602050505020304" pitchFamily="18" charset="0"/>
              </a:rPr>
              <a:t>≥ 75 percentile of Ozone and PM</a:t>
            </a:r>
            <a:r>
              <a:rPr lang="en-US" sz="1600" baseline="-25000" dirty="0">
                <a:solidFill>
                  <a:srgbClr val="002060"/>
                </a:solidFill>
                <a:latin typeface="Lucida Bright" panose="02040602050505020304" pitchFamily="18" charset="0"/>
              </a:rPr>
              <a:t>2.5</a:t>
            </a:r>
            <a:r>
              <a:rPr lang="en-US" sz="1600" dirty="0">
                <a:solidFill>
                  <a:srgbClr val="002060"/>
                </a:solidFill>
                <a:latin typeface="Lucida Bright" panose="02040602050505020304" pitchFamily="18" charset="0"/>
              </a:rPr>
              <a:t> concentration, Cancer Risk, and Respiratory HI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12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066" y="133829"/>
            <a:ext cx="9695952" cy="486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Performing a Query with the Search “Widget”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GIS Approach</a:t>
            </a:r>
          </a:p>
        </p:txBody>
      </p:sp>
    </p:spTree>
    <p:extLst>
      <p:ext uri="{BB962C8B-B14F-4D97-AF65-F5344CB8AC3E}">
        <p14:creationId xmlns:p14="http://schemas.microsoft.com/office/powerpoint/2010/main" val="101975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59" y="968169"/>
            <a:ext cx="8628549" cy="5384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13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066" y="133829"/>
            <a:ext cx="9695952" cy="486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Evaluating the Query Results in the Attribute Table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GIS Approach</a:t>
            </a:r>
          </a:p>
        </p:txBody>
      </p:sp>
    </p:spTree>
    <p:extLst>
      <p:ext uri="{BB962C8B-B14F-4D97-AF65-F5344CB8AC3E}">
        <p14:creationId xmlns:p14="http://schemas.microsoft.com/office/powerpoint/2010/main" val="221150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3366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14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066" y="133829"/>
            <a:ext cx="9695952" cy="486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Where the Query Intersects Advance Areas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0452"/>
          <a:stretch/>
        </p:blipFill>
        <p:spPr>
          <a:xfrm>
            <a:off x="5887141" y="998185"/>
            <a:ext cx="4900464" cy="51433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GIS Approach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7" t="6341"/>
          <a:stretch/>
        </p:blipFill>
        <p:spPr>
          <a:xfrm>
            <a:off x="520084" y="993609"/>
            <a:ext cx="2516507" cy="5147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1"/>
          <a:stretch/>
        </p:blipFill>
        <p:spPr>
          <a:xfrm>
            <a:off x="3289847" y="993609"/>
            <a:ext cx="2344038" cy="51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24" y="265817"/>
            <a:ext cx="9718853" cy="25504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NEXUS App – Query by Geography - County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2" y="681701"/>
            <a:ext cx="9281088" cy="5860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15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GIS Approach</a:t>
            </a:r>
          </a:p>
        </p:txBody>
      </p:sp>
    </p:spTree>
    <p:extLst>
      <p:ext uri="{BB962C8B-B14F-4D97-AF65-F5344CB8AC3E}">
        <p14:creationId xmlns:p14="http://schemas.microsoft.com/office/powerpoint/2010/main" val="143791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69" y="288695"/>
            <a:ext cx="6492071" cy="19532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Query by Geographic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3" y="756465"/>
            <a:ext cx="8967806" cy="5596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16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GIS Approach</a:t>
            </a:r>
          </a:p>
        </p:txBody>
      </p:sp>
    </p:spTree>
    <p:extLst>
      <p:ext uri="{BB962C8B-B14F-4D97-AF65-F5344CB8AC3E}">
        <p14:creationId xmlns:p14="http://schemas.microsoft.com/office/powerpoint/2010/main" val="392235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24" y="309868"/>
            <a:ext cx="11315700" cy="28904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Query by Geography – Atlanta Metropolitan Area</a:t>
            </a:r>
            <a:b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Ozone 8-Hour Max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17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Application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476" t="10229" b="3982"/>
          <a:stretch/>
        </p:blipFill>
        <p:spPr>
          <a:xfrm>
            <a:off x="1586203" y="922590"/>
            <a:ext cx="8052319" cy="57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41" y="246042"/>
            <a:ext cx="10118255" cy="40628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Total Cancer Risk </a:t>
            </a:r>
            <a:br>
              <a:rPr lang="en-US" sz="3200" dirty="0">
                <a:solidFill>
                  <a:srgbClr val="002060"/>
                </a:solidFill>
                <a:latin typeface="Lucida Bright" panose="020406020505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Cases per Million</a:t>
            </a:r>
            <a:endParaRPr lang="en-US" sz="24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7" y="860518"/>
            <a:ext cx="9005045" cy="565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18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83052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94" y="-38739"/>
            <a:ext cx="8185666" cy="89398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2011 PM</a:t>
            </a:r>
            <a:r>
              <a:rPr lang="en-US" sz="2800" baseline="-25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2.5</a:t>
            </a:r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 Annual Mean</a:t>
            </a:r>
            <a:br>
              <a:rPr lang="en-US" sz="2800" dirty="0">
                <a:solidFill>
                  <a:srgbClr val="002060"/>
                </a:solidFill>
                <a:latin typeface="Lucida Bright" panose="020406020505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Census Tract Fused Surface Concentrations</a:t>
            </a:r>
            <a:endParaRPr lang="en-US" sz="24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840010"/>
            <a:ext cx="9083571" cy="56594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19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7585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80" y="35942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Overview</a:t>
            </a:r>
            <a:r>
              <a:rPr lang="en-US" sz="3600" dirty="0">
                <a:solidFill>
                  <a:srgbClr val="003366"/>
                </a:solidFill>
                <a:latin typeface="Lucida Bright" panose="02040602050505020304" pitchFamily="18" charset="0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33840" y="1512575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3366"/>
                </a:solidFill>
                <a:latin typeface="Lucida Bright" panose="02040602050505020304" pitchFamily="18" charset="0"/>
              </a:rPr>
              <a:t>Goal and Background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3366"/>
                </a:solidFill>
                <a:latin typeface="Lucida Bright" panose="02040602050505020304" pitchFamily="18" charset="0"/>
              </a:rPr>
              <a:t>Nexus GIS Approach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3366"/>
                </a:solidFill>
                <a:latin typeface="Lucida Bright" panose="02040602050505020304" pitchFamily="18" charset="0"/>
              </a:rPr>
              <a:t>Nexus Applications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3366"/>
                </a:solidFill>
                <a:latin typeface="Lucida Bright" panose="02040602050505020304" pitchFamily="18" charset="0"/>
              </a:rPr>
              <a:t>Next Steps</a:t>
            </a:r>
            <a:endParaRPr lang="en-US" sz="2800" dirty="0">
              <a:solidFill>
                <a:srgbClr val="003366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3366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3366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DB65-5194-4A15-AB0A-9B8E3C9F40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2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3165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167823"/>
            <a:ext cx="10341718" cy="58096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PM</a:t>
            </a:r>
            <a:r>
              <a:rPr lang="en-US" sz="2800" baseline="-25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2.5</a:t>
            </a:r>
            <a:r>
              <a:rPr 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 Attributed Mortality</a:t>
            </a:r>
            <a:br>
              <a:rPr lang="en-US" sz="2800" dirty="0">
                <a:solidFill>
                  <a:srgbClr val="002060"/>
                </a:solidFill>
                <a:latin typeface="Lucida Bright" panose="020406020505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Deaths per 10,000 per Year</a:t>
            </a:r>
            <a:endParaRPr lang="en-US" sz="24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0" y="855468"/>
            <a:ext cx="8982640" cy="5637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20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15224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90" y="-243191"/>
            <a:ext cx="6835986" cy="114402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The “Nexus”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" y="500727"/>
            <a:ext cx="8633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3366"/>
                </a:solidFill>
                <a:latin typeface="Lucida Bright" panose="02040602050505020304" pitchFamily="18" charset="0"/>
              </a:rPr>
              <a:t>Query: Cancer Risk ≥ 50, PM</a:t>
            </a:r>
            <a:r>
              <a:rPr lang="en-US" sz="2000" baseline="-25000" dirty="0">
                <a:solidFill>
                  <a:srgbClr val="003366"/>
                </a:solidFill>
                <a:latin typeface="Lucida Bright" panose="02040602050505020304" pitchFamily="18" charset="0"/>
              </a:rPr>
              <a:t>2.5</a:t>
            </a:r>
            <a:r>
              <a:rPr lang="en-US" sz="2000" dirty="0">
                <a:solidFill>
                  <a:srgbClr val="003366"/>
                </a:solidFill>
                <a:latin typeface="Lucida Bright" panose="02040602050505020304" pitchFamily="18" charset="0"/>
              </a:rPr>
              <a:t> Conc ≥ 10; PM</a:t>
            </a:r>
            <a:r>
              <a:rPr lang="en-US" sz="2000" baseline="-25000" dirty="0">
                <a:solidFill>
                  <a:srgbClr val="003366"/>
                </a:solidFill>
                <a:latin typeface="Lucida Bright" panose="02040602050505020304" pitchFamily="18" charset="0"/>
              </a:rPr>
              <a:t>2.5</a:t>
            </a:r>
            <a:r>
              <a:rPr lang="en-US" sz="2000" dirty="0">
                <a:solidFill>
                  <a:srgbClr val="003366"/>
                </a:solidFill>
                <a:latin typeface="Lucida Bright" panose="02040602050505020304" pitchFamily="18" charset="0"/>
              </a:rPr>
              <a:t> Mortality ≥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21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Application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424" t="17725" r="24410" b="10995"/>
          <a:stretch/>
        </p:blipFill>
        <p:spPr>
          <a:xfrm>
            <a:off x="1152874" y="900837"/>
            <a:ext cx="9103646" cy="56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90" y="-243191"/>
            <a:ext cx="6835986" cy="114402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The “Nexus”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" y="500727"/>
            <a:ext cx="8633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3366"/>
                </a:solidFill>
                <a:latin typeface="Lucida Bright" panose="02040602050505020304" pitchFamily="18" charset="0"/>
              </a:rPr>
              <a:t>Query: Cancer Risk ≥ 50, PM</a:t>
            </a:r>
            <a:r>
              <a:rPr lang="en-US" sz="2000" baseline="-25000" dirty="0">
                <a:solidFill>
                  <a:srgbClr val="003366"/>
                </a:solidFill>
                <a:latin typeface="Lucida Bright" panose="02040602050505020304" pitchFamily="18" charset="0"/>
              </a:rPr>
              <a:t>2.5</a:t>
            </a:r>
            <a:r>
              <a:rPr lang="en-US" sz="2000" dirty="0">
                <a:solidFill>
                  <a:srgbClr val="003366"/>
                </a:solidFill>
                <a:latin typeface="Lucida Bright" panose="02040602050505020304" pitchFamily="18" charset="0"/>
              </a:rPr>
              <a:t> Conc ≥ 10; PM</a:t>
            </a:r>
            <a:r>
              <a:rPr lang="en-US" sz="2000" baseline="-25000" dirty="0">
                <a:solidFill>
                  <a:srgbClr val="003366"/>
                </a:solidFill>
                <a:latin typeface="Lucida Bright" panose="02040602050505020304" pitchFamily="18" charset="0"/>
              </a:rPr>
              <a:t>2.5</a:t>
            </a:r>
            <a:r>
              <a:rPr lang="en-US" sz="2000" dirty="0">
                <a:solidFill>
                  <a:srgbClr val="003366"/>
                </a:solidFill>
                <a:latin typeface="Lucida Bright" panose="02040602050505020304" pitchFamily="18" charset="0"/>
              </a:rPr>
              <a:t> Mortality ≥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22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Application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0990" r="9238" b="8705"/>
          <a:stretch/>
        </p:blipFill>
        <p:spPr>
          <a:xfrm>
            <a:off x="1021080" y="1135916"/>
            <a:ext cx="9433560" cy="52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76" y="-2190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Future 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Nexus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76" y="1106492"/>
            <a:ext cx="10233800" cy="435133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Provide Management with a list of areas (summary reports) in attainment with violating monitors where a multipollutant approach would be effective</a:t>
            </a: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Add the 2014 Fused Surface Data and Reanalyze Benefits Results and Compare the Findings with 2011 Results </a:t>
            </a: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Collaborate with AQAD to investigate source apportionment in high interest Nexus areas – find the greatest benefits</a:t>
            </a: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Provide screening data for potential emission reductions that could reduce health risks (provide health benefits)  and the appropriate controls: </a:t>
            </a:r>
            <a:r>
              <a:rPr lang="en-US" sz="2000" b="1" dirty="0">
                <a:solidFill>
                  <a:srgbClr val="002060"/>
                </a:solidFill>
                <a:latin typeface="Lucida Bright" panose="02040602050505020304" pitchFamily="18" charset="0"/>
              </a:rPr>
              <a:t>COST</a:t>
            </a:r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6" y="0"/>
            <a:ext cx="1026290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23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043573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74" y="254016"/>
            <a:ext cx="6602306" cy="45489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BenMAP-CE “Rollback”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2572" y="1664806"/>
            <a:ext cx="5592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PM2.5 by 10% in all Census Tracts in Fulton County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Limitations: Impacts are all within a single county, PM2.5 reductions cannot be interpolated across neighboring counties without the help of air quality modeling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328" b="7136"/>
          <a:stretch/>
        </p:blipFill>
        <p:spPr>
          <a:xfrm>
            <a:off x="3850640" y="921966"/>
            <a:ext cx="6875692" cy="5640663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341919" y="1451752"/>
            <a:ext cx="32928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66"/>
                </a:solidFill>
                <a:latin typeface="Lucida Bright" panose="02040602050505020304" pitchFamily="18" charset="0"/>
              </a:rPr>
              <a:t>Nexus Data: 361 Deaths</a:t>
            </a:r>
          </a:p>
          <a:p>
            <a:pPr algn="ctr"/>
            <a:endParaRPr lang="en-US" dirty="0">
              <a:solidFill>
                <a:srgbClr val="003366"/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dirty="0">
                <a:solidFill>
                  <a:srgbClr val="003366"/>
                </a:solidFill>
                <a:latin typeface="Lucida Bright" panose="02040602050505020304" pitchFamily="18" charset="0"/>
              </a:rPr>
              <a:t>PM2.5 Rollback: 324 Deaths</a:t>
            </a:r>
          </a:p>
          <a:p>
            <a:pPr algn="ctr"/>
            <a:endParaRPr lang="en-US" dirty="0">
              <a:solidFill>
                <a:srgbClr val="003366"/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dirty="0">
                <a:solidFill>
                  <a:srgbClr val="003366"/>
                </a:solidFill>
                <a:latin typeface="Lucida Bright" panose="02040602050505020304" pitchFamily="18" charset="0"/>
              </a:rPr>
              <a:t>Avoided Deaths: 35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Next Steps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24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8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7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Parting Thoughts on the Nexus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701"/>
            <a:ext cx="102338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Flexible, interactive map used to screen geographic areas for their multipollutant air quality issues is what makes this tool accessible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Census tract level health benefits analysis (BenMAP-CE) based on the multipollutant risks is what sets this tool apart</a:t>
            </a: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Other map services (demographics, climate factors, can easily be added to the query and newer data (NEI, NATA, Design Values) can be added when published</a:t>
            </a: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Our goal is to work collaboratively with state and local groups on their multipollutant air quality management plan, giving them targeted reductions that maximize the health benefits</a:t>
            </a: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1"/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Next Steps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25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215" y="134638"/>
            <a:ext cx="816996" cy="8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5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080" t="24815" r="17252" b="851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80" y="1678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244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0114" y="3882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79" y="935467"/>
            <a:ext cx="5679446" cy="28023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  <a:latin typeface="Lucida Bright" panose="02040602050505020304" pitchFamily="18" charset="0"/>
              </a:rPr>
              <a:t>Identify geographic areas where high health risks related to ozone, PM</a:t>
            </a:r>
            <a:r>
              <a:rPr lang="en-US" sz="2800" baseline="-25000" dirty="0">
                <a:solidFill>
                  <a:srgbClr val="002060"/>
                </a:solidFill>
                <a:latin typeface="Lucida Bright" panose="02040602050505020304" pitchFamily="18" charset="0"/>
              </a:rPr>
              <a:t>2.5</a:t>
            </a:r>
            <a:r>
              <a:rPr lang="en-US" sz="2800" dirty="0">
                <a:solidFill>
                  <a:srgbClr val="002060"/>
                </a:solidFill>
                <a:latin typeface="Lucida Bright" panose="02040602050505020304" pitchFamily="18" charset="0"/>
              </a:rPr>
              <a:t>, and air toxics overlap.</a:t>
            </a:r>
            <a:endParaRPr lang="en-US" sz="16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6356"/>
            <a:ext cx="514350" cy="3302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3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Introduction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854" t="17651" r="30640" b="12799"/>
          <a:stretch/>
        </p:blipFill>
        <p:spPr>
          <a:xfrm>
            <a:off x="5990511" y="845574"/>
            <a:ext cx="4964382" cy="4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2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5" y="-1678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Why do we need a multipollutant approach?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8069" y="1208580"/>
            <a:ext cx="10349542" cy="5011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“We </a:t>
            </a:r>
            <a:r>
              <a:rPr lang="en-US" i="1" dirty="0">
                <a:solidFill>
                  <a:srgbClr val="002060"/>
                </a:solidFill>
                <a:latin typeface="Lucida Bright" panose="02040602050505020304" pitchFamily="18" charset="0"/>
              </a:rPr>
              <a:t>breathe </a:t>
            </a: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on an integrated basis, so we should </a:t>
            </a:r>
            <a:r>
              <a:rPr lang="en-US" i="1" dirty="0">
                <a:solidFill>
                  <a:srgbClr val="002060"/>
                </a:solidFill>
                <a:latin typeface="Lucida Bright" panose="02040602050505020304" pitchFamily="18" charset="0"/>
              </a:rPr>
              <a:t>plan </a:t>
            </a: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and </a:t>
            </a:r>
            <a:r>
              <a:rPr lang="en-US" i="1" dirty="0">
                <a:solidFill>
                  <a:srgbClr val="002060"/>
                </a:solidFill>
                <a:latin typeface="Lucida Bright" panose="02040602050505020304" pitchFamily="18" charset="0"/>
              </a:rPr>
              <a:t>regulate </a:t>
            </a: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on an integrated basis.” --- </a:t>
            </a:r>
            <a:r>
              <a:rPr lang="en-US" sz="1600" dirty="0">
                <a:solidFill>
                  <a:srgbClr val="002060"/>
                </a:solidFill>
                <a:latin typeface="Lucida Bright" panose="02040602050505020304" pitchFamily="18" charset="0"/>
              </a:rPr>
              <a:t>The Regulatory Assistance Project </a:t>
            </a:r>
            <a:r>
              <a:rPr lang="en-US" i="1" dirty="0">
                <a:solidFill>
                  <a:srgbClr val="C00000"/>
                </a:solidFill>
                <a:latin typeface="Lucida Bright" panose="02040602050505020304" pitchFamily="18" charset="0"/>
              </a:rPr>
              <a:t>Lead to economic, resource, and health benefits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Air agencies and others continue to express interest and have implemented multipollutant planning. </a:t>
            </a:r>
            <a:r>
              <a:rPr lang="en-US" i="1" dirty="0">
                <a:solidFill>
                  <a:srgbClr val="C00000"/>
                </a:solidFill>
                <a:latin typeface="Lucida Bright" panose="02040602050505020304" pitchFamily="18" charset="0"/>
              </a:rPr>
              <a:t>Strategic and holistic approach to emission reductions</a:t>
            </a:r>
          </a:p>
          <a:p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Data intensive projects are a challenge (e.g., fused data layers, BenMAP). </a:t>
            </a:r>
            <a:r>
              <a:rPr lang="en-US" i="1" dirty="0">
                <a:solidFill>
                  <a:srgbClr val="C00000"/>
                </a:solidFill>
                <a:latin typeface="Lucida Bright" panose="02040602050505020304" pitchFamily="18" charset="0"/>
              </a:rPr>
              <a:t>Federal assistance is a plus.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This tool will allow us to engage with interested areas on multipollutant planning. 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“</a:t>
            </a:r>
            <a:r>
              <a:rPr lang="en-US" i="1" dirty="0">
                <a:solidFill>
                  <a:srgbClr val="C00000"/>
                </a:solidFill>
                <a:latin typeface="Lucida Bright" panose="02040602050505020304" pitchFamily="18" charset="0"/>
              </a:rPr>
              <a:t>Cooperative Federalism”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Allows areas to focus on issues of concern: pollutants, source sectors, co-control, environmental justice. </a:t>
            </a:r>
            <a:r>
              <a:rPr lang="en-US" i="1" dirty="0">
                <a:solidFill>
                  <a:srgbClr val="C00000"/>
                </a:solidFill>
                <a:latin typeface="Lucida Bright" panose="02040602050505020304" pitchFamily="18" charset="0"/>
              </a:rPr>
              <a:t>Biggest bang for the buck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DB65-5194-4A15-AB0A-9B8E3C9F4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Background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1447266" y="6356356"/>
            <a:ext cx="514350" cy="3302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4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2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22" y="-2855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Previous Proof-of-Concept Work</a:t>
            </a:r>
            <a:r>
              <a:rPr lang="en-US" sz="3200" dirty="0">
                <a:solidFill>
                  <a:srgbClr val="002060"/>
                </a:solidFill>
                <a:latin typeface="Lucida Bright" panose="02040602050505020304" pitchFamily="18" charset="0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960" y="587560"/>
            <a:ext cx="10233800" cy="267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Wesson et al. Manuscript and AQAD Multi-pollutant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DB65-5194-4A15-AB0A-9B8E3C9F4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5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Background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06422"/>
              </p:ext>
            </p:extLst>
          </p:nvPr>
        </p:nvGraphicFramePr>
        <p:xfrm>
          <a:off x="2733868" y="1147668"/>
          <a:ext cx="5876733" cy="4476435"/>
        </p:xfrm>
        <a:graphic>
          <a:graphicData uri="http://schemas.openxmlformats.org/drawingml/2006/table">
            <a:tbl>
              <a:tblPr/>
              <a:tblGrid>
                <a:gridCol w="1958911">
                  <a:extLst>
                    <a:ext uri="{9D8B030D-6E8A-4147-A177-3AD203B41FA5}">
                      <a16:colId xmlns:a16="http://schemas.microsoft.com/office/drawing/2014/main" val="1582957433"/>
                    </a:ext>
                  </a:extLst>
                </a:gridCol>
                <a:gridCol w="1958911">
                  <a:extLst>
                    <a:ext uri="{9D8B030D-6E8A-4147-A177-3AD203B41FA5}">
                      <a16:colId xmlns:a16="http://schemas.microsoft.com/office/drawing/2014/main" val="3660697861"/>
                    </a:ext>
                  </a:extLst>
                </a:gridCol>
                <a:gridCol w="1958911">
                  <a:extLst>
                    <a:ext uri="{9D8B030D-6E8A-4147-A177-3AD203B41FA5}">
                      <a16:colId xmlns:a16="http://schemas.microsoft.com/office/drawing/2014/main" val="1402294036"/>
                    </a:ext>
                  </a:extLst>
                </a:gridCol>
              </a:tblGrid>
              <a:tr h="450669"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Detroit Multipollutant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 Study Results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716149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“Status Quo”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“Multi-pollutant, Risk-Based”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085017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Total Benefits </a:t>
                      </a:r>
                    </a:p>
                    <a:p>
                      <a:pPr algn="l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(M 2006$)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$1,127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$2,385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130179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Avoided</a:t>
                      </a:r>
                      <a:r>
                        <a:rPr lang="en-US" sz="1400" u="none" baseline="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 Deaths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(age &gt;30)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59-150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130-320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724954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Total Costs </a:t>
                      </a:r>
                    </a:p>
                    <a:p>
                      <a:pPr algn="l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(M 2006$)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$56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$66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893893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Cost per µg/m</a:t>
                      </a:r>
                      <a:r>
                        <a:rPr lang="en-US" sz="1400" i="1" baseline="3000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3</a:t>
                      </a:r>
                      <a:r>
                        <a:rPr lang="en-US" sz="1400" i="1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 PM</a:t>
                      </a:r>
                      <a:r>
                        <a:rPr lang="en-US" sz="1400" i="1" baseline="-2500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25</a:t>
                      </a:r>
                      <a:r>
                        <a:rPr lang="en-US" sz="1400" i="1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 reduced</a:t>
                      </a:r>
                      <a:endParaRPr lang="en-US" sz="140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$0.50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$0.32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211543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Cost per ppb O</a:t>
                      </a:r>
                      <a:r>
                        <a:rPr lang="en-US" sz="1400" i="1" baseline="-2500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3</a:t>
                      </a:r>
                      <a:r>
                        <a:rPr lang="en-US" sz="1400" i="1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 reduced</a:t>
                      </a:r>
                      <a:endParaRPr lang="en-US" sz="140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$2.6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$0.58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078993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Net Benefits </a:t>
                      </a:r>
                    </a:p>
                    <a:p>
                      <a:pPr algn="l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(M 2006$)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$1 071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$2 319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212091"/>
                  </a:ext>
                </a:extLst>
              </a:tr>
              <a:tr h="30595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Benefit-Cost Ratio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20.1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Lucida Bright" panose="02040602050505020304" pitchFamily="18" charset="0"/>
                        </a:rPr>
                        <a:t>36.1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06077"/>
                  </a:ext>
                </a:extLst>
              </a:tr>
            </a:tbl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2576404" y="5916716"/>
            <a:ext cx="10233800" cy="76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0">
              <a:buNone/>
            </a:pPr>
            <a:r>
              <a:rPr lang="en-US" sz="1200" b="1" dirty="0">
                <a:solidFill>
                  <a:srgbClr val="002060"/>
                </a:solidFill>
                <a:latin typeface="Lucida Bright" panose="02040602050505020304" pitchFamily="18" charset="0"/>
              </a:rPr>
              <a:t>*Identified areas in Detroit where  75</a:t>
            </a:r>
            <a:r>
              <a:rPr lang="en-US" sz="1200" b="1" baseline="30000" dirty="0">
                <a:solidFill>
                  <a:srgbClr val="002060"/>
                </a:solidFill>
                <a:latin typeface="Lucida Bright" panose="02040602050505020304" pitchFamily="18" charset="0"/>
              </a:rPr>
              <a:t>th</a:t>
            </a:r>
            <a:r>
              <a:rPr lang="en-US" sz="1200" b="1" dirty="0">
                <a:solidFill>
                  <a:srgbClr val="002060"/>
                </a:solidFill>
                <a:latin typeface="Lucida Bright" panose="02040602050505020304" pitchFamily="18" charset="0"/>
              </a:rPr>
              <a:t> percentile levels overlapped</a:t>
            </a:r>
          </a:p>
          <a:p>
            <a:pPr marL="257175" lvl="1" indent="0">
              <a:buFont typeface="Arial" panose="020B0604020202020204" pitchFamily="34" charset="0"/>
              <a:buNone/>
            </a:pPr>
            <a:endParaRPr lang="en-US" b="1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6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88" y="722702"/>
            <a:ext cx="10233800" cy="469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South Carolina Project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Worked Directly with the SC </a:t>
            </a:r>
            <a:r>
              <a:rPr lang="en-US" dirty="0" err="1">
                <a:solidFill>
                  <a:srgbClr val="002060"/>
                </a:solidFill>
                <a:latin typeface="Lucida Bright" panose="02040602050505020304" pitchFamily="18" charset="0"/>
              </a:rPr>
              <a:t>Dept</a:t>
            </a:r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 of Health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CMAQ Modeling Performed by SC Staff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Lucida Bright" panose="02040602050505020304" pitchFamily="18" charset="0"/>
              </a:rPr>
              <a:t>Non-Regulatory, Voluntary Control Strategies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DB65-5194-4A15-AB0A-9B8E3C9F4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6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00" y="609599"/>
            <a:ext cx="4801743" cy="6242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48096" y="6182713"/>
            <a:ext cx="1496286" cy="286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Lucida Bright" panose="02040602050505020304" pitchFamily="18" charset="0"/>
              </a:rPr>
              <a:t>Scavo et al. 2017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2945"/>
          <a:stretch/>
        </p:blipFill>
        <p:spPr>
          <a:xfrm>
            <a:off x="528103" y="2471656"/>
            <a:ext cx="5365336" cy="3711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9" y="-80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Previous proof-of-concept work</a:t>
            </a:r>
            <a:r>
              <a:rPr lang="en-US" sz="3200" dirty="0">
                <a:solidFill>
                  <a:srgbClr val="002060"/>
                </a:solidFill>
                <a:latin typeface="Lucida Bright" panose="020406020505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743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" y="-10945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Nexus Current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82" y="1195257"/>
            <a:ext cx="10233800" cy="518194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Identify geographic areas with multipollutant air quality issues (ozone, PM</a:t>
            </a:r>
            <a:r>
              <a:rPr lang="en-US" sz="2000" baseline="-25000" dirty="0">
                <a:solidFill>
                  <a:srgbClr val="002060"/>
                </a:solidFill>
                <a:latin typeface="Lucida Bright" panose="02040602050505020304" pitchFamily="18" charset="0"/>
              </a:rPr>
              <a:t>2.5</a:t>
            </a:r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 and air toxics) and highlight/characterize the health risks associated with the select multipollutant areas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Provide screening information on the nature of the multipollutant issue: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Nature of the pollutant exposure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Degree to which a susceptible population may be exposed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Degree to which common precursors and emission sources contribute to the risk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Interactive map with user-defined inputs and scaling functions (percentiles) to optimize the query</a:t>
            </a: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7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Background</a:t>
            </a:r>
          </a:p>
        </p:txBody>
      </p:sp>
      <p:pic>
        <p:nvPicPr>
          <p:cNvPr id="1026" name="Picture 2" descr="Image result for sliding bars picture 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29947" r="19312" b="29400"/>
          <a:stretch/>
        </p:blipFill>
        <p:spPr bwMode="auto">
          <a:xfrm>
            <a:off x="6625163" y="4683035"/>
            <a:ext cx="1665732" cy="10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adio butt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1" t="18517" b="17644"/>
          <a:stretch/>
        </p:blipFill>
        <p:spPr bwMode="auto">
          <a:xfrm>
            <a:off x="3116424" y="4683035"/>
            <a:ext cx="1686673" cy="101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43" y="167823"/>
            <a:ext cx="816996" cy="8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12" y="425535"/>
            <a:ext cx="5915025" cy="61792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AQAD and HEID Collaboration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681" y="1257084"/>
            <a:ext cx="2928807" cy="436911"/>
          </a:xfrm>
          <a:solidFill>
            <a:srgbClr val="66003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Lucida Bright" panose="02040602050505020304" pitchFamily="18" charset="0"/>
              </a:rPr>
              <a:t>Ozone and PM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51743" y="1903897"/>
            <a:ext cx="2909410" cy="285103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2011 Ozone and PM</a:t>
            </a:r>
            <a:r>
              <a:rPr lang="en-US" sz="1800" baseline="-25000" dirty="0">
                <a:solidFill>
                  <a:srgbClr val="002060"/>
                </a:solidFill>
                <a:latin typeface="Lucida Bright" panose="02040602050505020304" pitchFamily="18" charset="0"/>
              </a:rPr>
              <a:t>2.5</a:t>
            </a:r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 Concentrations (Fused data fields based on modeling and ambient data)</a:t>
            </a:r>
          </a:p>
          <a:p>
            <a:endParaRPr lang="en-US" sz="18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2011 Ozone and PM</a:t>
            </a:r>
            <a:r>
              <a:rPr lang="en-US" sz="1800" baseline="-25000" dirty="0">
                <a:solidFill>
                  <a:srgbClr val="002060"/>
                </a:solidFill>
                <a:latin typeface="Lucida Bright" panose="02040602050505020304" pitchFamily="18" charset="0"/>
              </a:rPr>
              <a:t>2.5</a:t>
            </a:r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  Design values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252456" y="1903897"/>
            <a:ext cx="2928734" cy="29666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2008, 2011, 2014 National Emissions Inventory - Air toxics emissions data summary by pollutant and sector (Point, Non-point, </a:t>
            </a:r>
            <a:r>
              <a:rPr lang="en-US" sz="1800" dirty="0" err="1">
                <a:solidFill>
                  <a:srgbClr val="002060"/>
                </a:solidFill>
                <a:latin typeface="Lucida Bright" panose="02040602050505020304" pitchFamily="18" charset="0"/>
              </a:rPr>
              <a:t>Onroad</a:t>
            </a:r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Lucida Bright" panose="02040602050505020304" pitchFamily="18" charset="0"/>
              </a:rPr>
              <a:t>Nonroad</a:t>
            </a:r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)</a:t>
            </a:r>
          </a:p>
          <a:p>
            <a:endParaRPr lang="en-US" sz="18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18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77337" y="1257083"/>
            <a:ext cx="2914143" cy="436911"/>
          </a:xfrm>
          <a:solidFill>
            <a:srgbClr val="66003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Lucida Bright" panose="02040602050505020304" pitchFamily="18" charset="0"/>
              </a:rPr>
              <a:t>Health-Related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377338" y="1903894"/>
            <a:ext cx="2914143" cy="444869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2010 Census Tract Population Data</a:t>
            </a:r>
          </a:p>
          <a:p>
            <a:endParaRPr lang="en-US" sz="18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Air Toxics Risk Estimates (Cancer Risk and Non-Cancer Respiratory Hazard Index)</a:t>
            </a:r>
          </a:p>
          <a:p>
            <a:endParaRPr lang="en-US" sz="18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Lucida Bright" panose="02040602050505020304" pitchFamily="18" charset="0"/>
              </a:rPr>
              <a:t>BenMAP-CE health endpoint estimates based on epidemiological studies: Mortality, Hospital Admissions, ER Visits</a:t>
            </a:r>
          </a:p>
          <a:p>
            <a:endParaRPr lang="en-US" sz="18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152972" y="1257083"/>
            <a:ext cx="2928807" cy="436911"/>
          </a:xfrm>
          <a:prstGeom prst="rect">
            <a:avLst/>
          </a:prstGeom>
          <a:solidFill>
            <a:srgbClr val="66003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Lucida Bright" panose="02040602050505020304" pitchFamily="18" charset="0"/>
              </a:rPr>
              <a:t>Emissions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8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Background</a:t>
            </a: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290812" y="-225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Nexus Current Data</a:t>
            </a:r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412011" y="51304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660033"/>
                </a:solidFill>
                <a:latin typeface="Lucida Bright" panose="02040602050505020304" pitchFamily="18" charset="0"/>
              </a:rPr>
              <a:t>Data Presented in Absolute </a:t>
            </a:r>
          </a:p>
          <a:p>
            <a:r>
              <a:rPr lang="en-US" sz="2800" i="1" dirty="0">
                <a:solidFill>
                  <a:srgbClr val="660033"/>
                </a:solidFill>
                <a:latin typeface="Lucida Bright" panose="02040602050505020304" pitchFamily="18" charset="0"/>
              </a:rPr>
              <a:t>Values and by Percentage</a:t>
            </a:r>
          </a:p>
        </p:txBody>
      </p:sp>
    </p:spTree>
    <p:extLst>
      <p:ext uri="{BB962C8B-B14F-4D97-AF65-F5344CB8AC3E}">
        <p14:creationId xmlns:p14="http://schemas.microsoft.com/office/powerpoint/2010/main" val="412315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09" y="-2226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Bright" panose="02040602050505020304" pitchFamily="18" charset="0"/>
              </a:rPr>
              <a:t>BenMAP-CE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7995" y="0"/>
            <a:ext cx="1034005" cy="6858000"/>
          </a:xfrm>
          <a:prstGeom prst="rect">
            <a:avLst/>
          </a:prstGeom>
          <a:solidFill>
            <a:srgbClr val="00336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9564" y="167823"/>
            <a:ext cx="542052" cy="3045737"/>
          </a:xfrm>
          <a:prstGeom prst="rect">
            <a:avLst/>
          </a:prstGeom>
        </p:spPr>
        <p:txBody>
          <a:bodyPr vert="vert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ucida Bright" panose="02040602050505020304" pitchFamily="18" charset="0"/>
              </a:rPr>
              <a:t>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55" y="1427103"/>
            <a:ext cx="8117256" cy="460505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0680" y="271218"/>
            <a:ext cx="838993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Lucida Bright" panose="02040602050505020304" pitchFamily="18" charset="0"/>
              </a:rPr>
              <a:t>Underlying Data Layers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51012" y="240081"/>
            <a:ext cx="3017066" cy="4000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3366"/>
                </a:solidFill>
                <a:latin typeface="Gill Sans MT" pitchFamily="34" charset="0"/>
              </a:rPr>
              <a:t>∆ Y = Yo (1-e </a:t>
            </a:r>
            <a:r>
              <a:rPr lang="en-US" sz="2000" baseline="30000" dirty="0">
                <a:solidFill>
                  <a:srgbClr val="003366"/>
                </a:solidFill>
                <a:latin typeface="Gill Sans MT" pitchFamily="34" charset="0"/>
              </a:rPr>
              <a:t>-</a:t>
            </a:r>
            <a:r>
              <a:rPr lang="en-US" sz="2000" b="1" baseline="30000" dirty="0">
                <a:solidFill>
                  <a:srgbClr val="003366"/>
                </a:solidFill>
                <a:latin typeface="Gill Sans MT" pitchFamily="34" charset="0"/>
              </a:rPr>
              <a:t>ß</a:t>
            </a:r>
            <a:r>
              <a:rPr lang="en-US" sz="2000" baseline="30000" dirty="0">
                <a:solidFill>
                  <a:srgbClr val="003366"/>
                </a:solidFill>
                <a:latin typeface="Gill Sans MT" pitchFamily="34" charset="0"/>
              </a:rPr>
              <a:t>∆ PM</a:t>
            </a:r>
            <a:r>
              <a:rPr lang="en-US" sz="2000" dirty="0">
                <a:solidFill>
                  <a:srgbClr val="003366"/>
                </a:solidFill>
                <a:latin typeface="Gill Sans MT" pitchFamily="34" charset="0"/>
              </a:rPr>
              <a:t>) * Pop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447266" y="6352586"/>
            <a:ext cx="514350" cy="3339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800">
                <a:solidFill>
                  <a:schemeClr val="tx1"/>
                </a:solidFill>
                <a:latin typeface="Lucida Bright" panose="02040602050505020304" pitchFamily="18" charset="0"/>
              </a:rPr>
              <a:pPr/>
              <a:t>9</a:t>
            </a:fld>
            <a:endParaRPr lang="en-US" sz="1800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7" y="3213560"/>
            <a:ext cx="2574925" cy="1707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3582" y="3144857"/>
            <a:ext cx="306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aseline="30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7063" y="2180478"/>
            <a:ext cx="373683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7296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430CB0E-DD87-481D-A08A-26B4E4B5225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60B16F0-AC37-448E-86CF-B5FE0D642C3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71E3BBD-EA3C-4A79-862A-8198060A12C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2E1E833-70DC-48EF-9CE5-FBF9E7F79C7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456C5B6-315E-4063-95DA-76899F25021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DFEBD9E-3EC8-4027-9DEA-3B6E16945B3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C3B5087-445D-40FD-88BF-1D7A12D7628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AD4D069-F9EC-415B-A4C2-93206919F11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5EAC113-75BF-4561-8346-E6A457B8830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FD3A50C-4ED2-4AA6-ACEA-224DE66D37A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8C61EFC-9278-4767-ABFE-44EB2A1DFD4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E0FBEB0-C87F-41BC-8603-368010065E0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064E1A9-972B-4436-AE73-8DFDA972762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263A13A-0C80-4116-BD8C-E2603916091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2B447AD-1BF1-4C1D-8133-2EF23D1DB1F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7A95160-622D-4950-A919-4DBEB52FC99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B995B9A-AB66-4E77-8BAA-BB9B7BCFD70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0E2EFBB-3DE0-4AEF-982C-9B02FF1195D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7269E75-7946-4BDD-A3BB-DCFAA91D26D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55B71F8-13A5-432C-8242-15AF6FE2636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2832F6E-00E1-437C-83CE-F56EFF6F67D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874B4D5-074A-43BC-A14A-F244B9C9329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7AAAB0E-6FA2-4542-9C2F-C614A7A656F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882C60C-E4C8-4F6A-86D8-A2FFACBAE3B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32622</TotalTime>
  <Words>1167</Words>
  <Application>Microsoft Office PowerPoint</Application>
  <PresentationFormat>Widescreen</PresentationFormat>
  <Paragraphs>238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Lucida Bright</vt:lpstr>
      <vt:lpstr>Segoe UI</vt:lpstr>
      <vt:lpstr>Depth</vt:lpstr>
      <vt:lpstr>The Nexus Project: Developing a Multipollutant GIS Data Tool</vt:lpstr>
      <vt:lpstr>Overview </vt:lpstr>
      <vt:lpstr>Goal</vt:lpstr>
      <vt:lpstr>Why do we need a multipollutant approach?</vt:lpstr>
      <vt:lpstr>Previous Proof-of-Concept Work </vt:lpstr>
      <vt:lpstr>Previous proof-of-concept work </vt:lpstr>
      <vt:lpstr>Nexus Current Capabilities</vt:lpstr>
      <vt:lpstr>AQAD and HEID Collaboration</vt:lpstr>
      <vt:lpstr>BenMAP-CE Background</vt:lpstr>
      <vt:lpstr>Nexus Data Layer – Pollutant Data Layer</vt:lpstr>
      <vt:lpstr>Visualizing BenMAP-CE Results (Total Burden Analysis)</vt:lpstr>
      <vt:lpstr>PowerPoint Presentation</vt:lpstr>
      <vt:lpstr>PowerPoint Presentation</vt:lpstr>
      <vt:lpstr>PowerPoint Presentation</vt:lpstr>
      <vt:lpstr>NEXUS App – Query by Geography - County</vt:lpstr>
      <vt:lpstr>Query by Geographic Area</vt:lpstr>
      <vt:lpstr>Query by Geography – Atlanta Metropolitan Area Ozone 8-Hour Max</vt:lpstr>
      <vt:lpstr>Total Cancer Risk  Cases per Million</vt:lpstr>
      <vt:lpstr>2011 PM2.5 Annual Mean Census Tract Fused Surface Concentrations</vt:lpstr>
      <vt:lpstr>PM2.5 Attributed Mortality Deaths per 10,000 per Year</vt:lpstr>
      <vt:lpstr>The “Nexus” Results</vt:lpstr>
      <vt:lpstr>The “Nexus” Results</vt:lpstr>
      <vt:lpstr>Future Nexus Capabilities</vt:lpstr>
      <vt:lpstr>BenMAP-CE “Rollback” Scenario</vt:lpstr>
      <vt:lpstr>Parting Thoughts on the Nexus Tool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Presentation, Sometimes Two Lines</dc:title>
  <dc:creator>Ken Craig</dc:creator>
  <cp:lastModifiedBy>Fox, Tyler</cp:lastModifiedBy>
  <cp:revision>366</cp:revision>
  <cp:lastPrinted>2018-07-26T21:17:26Z</cp:lastPrinted>
  <dcterms:created xsi:type="dcterms:W3CDTF">2015-04-13T18:46:53Z</dcterms:created>
  <dcterms:modified xsi:type="dcterms:W3CDTF">2018-07-26T22:05:38Z</dcterms:modified>
</cp:coreProperties>
</file>