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1291" r:id="rId2"/>
    <p:sldId id="1270" r:id="rId3"/>
    <p:sldId id="1292" r:id="rId4"/>
    <p:sldId id="1280" r:id="rId5"/>
    <p:sldId id="1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93EB-F717-4161-A1AA-13CC8E2C456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C545-38B5-4705-959B-15499FA97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986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953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8306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452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564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749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06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06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0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546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6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177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094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8717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C0DC-26BF-4DFA-BC57-A2964C17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40"/>
            <a:ext cx="9143999" cy="669103"/>
          </a:xfrm>
        </p:spPr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 Rankings from Data Query Module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DE79E-7339-4B4B-9538-0FF01DFC46D0}"/>
              </a:ext>
            </a:extLst>
          </p:cNvPr>
          <p:cNvSpPr/>
          <p:nvPr/>
        </p:nvSpPr>
        <p:spPr>
          <a:xfrm>
            <a:off x="1524000" y="5313853"/>
            <a:ext cx="8849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 can be used to identify highest risk areas across O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and Air Toxics. Information above was generated in Data Query for Region 5 and exported into excel where rankings were applied.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Top CBSAs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(using this approach)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– Chicago, 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Detroit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Cleveland, Columbus, Indianapolis, Cincinnati, Milwaukee, Minneapolis, Dayton &amp; Akron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227D9C5-1F9F-4B72-8DF4-9BE3F1BFA9BF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B8663A-DBA7-4C42-8A3F-26CBC884FE39}"/>
              </a:ext>
            </a:extLst>
          </p:cNvPr>
          <p:cNvGraphicFramePr>
            <a:graphicFrameLocks noGrp="1"/>
          </p:cNvGraphicFramePr>
          <p:nvPr/>
        </p:nvGraphicFramePr>
        <p:xfrm>
          <a:off x="1672856" y="915191"/>
          <a:ext cx="8700502" cy="4262863"/>
        </p:xfrm>
        <a:graphic>
          <a:graphicData uri="http://schemas.openxmlformats.org/drawingml/2006/table">
            <a:tbl>
              <a:tblPr/>
              <a:tblGrid>
                <a:gridCol w="430460">
                  <a:extLst>
                    <a:ext uri="{9D8B030D-6E8A-4147-A177-3AD203B41FA5}">
                      <a16:colId xmlns:a16="http://schemas.microsoft.com/office/drawing/2014/main" val="1354682760"/>
                    </a:ext>
                  </a:extLst>
                </a:gridCol>
                <a:gridCol w="1304423">
                  <a:extLst>
                    <a:ext uri="{9D8B030D-6E8A-4147-A177-3AD203B41FA5}">
                      <a16:colId xmlns:a16="http://schemas.microsoft.com/office/drawing/2014/main" val="1943060507"/>
                    </a:ext>
                  </a:extLst>
                </a:gridCol>
                <a:gridCol w="2621891">
                  <a:extLst>
                    <a:ext uri="{9D8B030D-6E8A-4147-A177-3AD203B41FA5}">
                      <a16:colId xmlns:a16="http://schemas.microsoft.com/office/drawing/2014/main" val="1120268394"/>
                    </a:ext>
                  </a:extLst>
                </a:gridCol>
                <a:gridCol w="704388">
                  <a:extLst>
                    <a:ext uri="{9D8B030D-6E8A-4147-A177-3AD203B41FA5}">
                      <a16:colId xmlns:a16="http://schemas.microsoft.com/office/drawing/2014/main" val="2679139287"/>
                    </a:ext>
                  </a:extLst>
                </a:gridCol>
                <a:gridCol w="704388">
                  <a:extLst>
                    <a:ext uri="{9D8B030D-6E8A-4147-A177-3AD203B41FA5}">
                      <a16:colId xmlns:a16="http://schemas.microsoft.com/office/drawing/2014/main" val="427599840"/>
                    </a:ext>
                  </a:extLst>
                </a:gridCol>
                <a:gridCol w="613079">
                  <a:extLst>
                    <a:ext uri="{9D8B030D-6E8A-4147-A177-3AD203B41FA5}">
                      <a16:colId xmlns:a16="http://schemas.microsoft.com/office/drawing/2014/main" val="3171553223"/>
                    </a:ext>
                  </a:extLst>
                </a:gridCol>
                <a:gridCol w="626123">
                  <a:extLst>
                    <a:ext uri="{9D8B030D-6E8A-4147-A177-3AD203B41FA5}">
                      <a16:colId xmlns:a16="http://schemas.microsoft.com/office/drawing/2014/main" val="849541988"/>
                    </a:ext>
                  </a:extLst>
                </a:gridCol>
                <a:gridCol w="1108760">
                  <a:extLst>
                    <a:ext uri="{9D8B030D-6E8A-4147-A177-3AD203B41FA5}">
                      <a16:colId xmlns:a16="http://schemas.microsoft.com/office/drawing/2014/main" val="347868410"/>
                    </a:ext>
                  </a:extLst>
                </a:gridCol>
                <a:gridCol w="586990">
                  <a:extLst>
                    <a:ext uri="{9D8B030D-6E8A-4147-A177-3AD203B41FA5}">
                      <a16:colId xmlns:a16="http://schemas.microsoft.com/office/drawing/2014/main" val="2250309390"/>
                    </a:ext>
                  </a:extLst>
                </a:gridCol>
              </a:tblGrid>
              <a:tr h="106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CBSA NAME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Mortality Num %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O3 Mortality Num %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Risk Num %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Rank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Poverty / Disadvantage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 Area Type</a:t>
                      </a:r>
                    </a:p>
                  </a:txBody>
                  <a:tcPr marL="6169" marR="6169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06755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Cook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Chicago-Joliet-Naperville, IL-IN-WI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28277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Detroit-Warren-Livonia, 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97553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Oakland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Detroit-Warren-Livonia, 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70832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Cuyahoga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Cleveland-Elyria-Mentor, 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51624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Columbus, 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46640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Indianapolis-Carmel, IN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5716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Hamilton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Cincinnati-Middletown, OH-KY-IN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88195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Milwaukee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Milwaukee-Waukesha-West Allis, 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3653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Hennepin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Minneapolis-St. Paul-Bloomington, MN-WI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22487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DuPage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Chicago-Joliet-Naperville, IL-IN-WI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 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64917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Macomb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Detroit-Warren-Livonia, MI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30950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Dayton, 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65410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Chicago-Joliet-Naperville, IL-IN-WI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81339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Akron, OH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55409"/>
                  </a:ext>
                </a:extLst>
              </a:tr>
              <a:tr h="213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County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Chicago-Joliet-Naperville, IL-IN-WI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Advantaged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7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8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52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9642CC-6F75-4AB6-876A-DEE192DA3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9" b="12571"/>
          <a:stretch/>
        </p:blipFill>
        <p:spPr>
          <a:xfrm>
            <a:off x="1524000" y="772441"/>
            <a:ext cx="4362680" cy="4496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B85E4-9E9B-4AD9-B6D2-7F44A0763ADB}"/>
              </a:ext>
            </a:extLst>
          </p:cNvPr>
          <p:cNvSpPr txBox="1"/>
          <p:nvPr/>
        </p:nvSpPr>
        <p:spPr>
          <a:xfrm>
            <a:off x="5935198" y="2893013"/>
            <a:ext cx="219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Top NOx Emission Sources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C8CD6-6A18-46DD-A37C-9C09224E9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232" y="3253098"/>
            <a:ext cx="2083298" cy="2145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1DD37A-55AE-45B9-8329-6B02043D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74" y="839923"/>
            <a:ext cx="2039574" cy="2060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2436BC-BAD6-4BDC-A771-C5869FFC0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844" y="834946"/>
            <a:ext cx="2050759" cy="20719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140F13-5025-4979-9656-EF7D755B02A0}"/>
              </a:ext>
            </a:extLst>
          </p:cNvPr>
          <p:cNvSpPr/>
          <p:nvPr/>
        </p:nvSpPr>
        <p:spPr bwMode="auto">
          <a:xfrm>
            <a:off x="1627164" y="2697358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F88B-8E2C-4612-8F36-4C1FD3EC7C55}"/>
              </a:ext>
            </a:extLst>
          </p:cNvPr>
          <p:cNvSpPr/>
          <p:nvPr/>
        </p:nvSpPr>
        <p:spPr bwMode="auto">
          <a:xfrm>
            <a:off x="1627163" y="3059605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06F8BC-E8AA-43C0-90CC-0C5DACC33677}"/>
              </a:ext>
            </a:extLst>
          </p:cNvPr>
          <p:cNvSpPr/>
          <p:nvPr/>
        </p:nvSpPr>
        <p:spPr bwMode="auto">
          <a:xfrm>
            <a:off x="1627163" y="3788183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5E515-84A9-4F9F-BFBF-6436E9C6BCB1}"/>
              </a:ext>
            </a:extLst>
          </p:cNvPr>
          <p:cNvSpPr/>
          <p:nvPr/>
        </p:nvSpPr>
        <p:spPr bwMode="auto">
          <a:xfrm>
            <a:off x="1627163" y="4517860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5322AD-3616-4286-87D7-B66535DC53B8}"/>
              </a:ext>
            </a:extLst>
          </p:cNvPr>
          <p:cNvSpPr/>
          <p:nvPr/>
        </p:nvSpPr>
        <p:spPr bwMode="auto">
          <a:xfrm>
            <a:off x="1627163" y="4886675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2C852-7008-4003-A8F6-2E9F32C5EEF7}"/>
              </a:ext>
            </a:extLst>
          </p:cNvPr>
          <p:cNvSpPr/>
          <p:nvPr/>
        </p:nvSpPr>
        <p:spPr bwMode="auto">
          <a:xfrm>
            <a:off x="3064738" y="2699320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0740FB-0FD9-4310-833E-7B0CA015EA6D}"/>
              </a:ext>
            </a:extLst>
          </p:cNvPr>
          <p:cNvSpPr/>
          <p:nvPr/>
        </p:nvSpPr>
        <p:spPr bwMode="auto">
          <a:xfrm>
            <a:off x="3064738" y="3061580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CACC68-1DCC-41A7-BFFB-67D5B40984C3}"/>
              </a:ext>
            </a:extLst>
          </p:cNvPr>
          <p:cNvSpPr/>
          <p:nvPr/>
        </p:nvSpPr>
        <p:spPr bwMode="auto">
          <a:xfrm>
            <a:off x="3060570" y="3788183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2C1D27-5995-4426-9138-242A94175E9E}"/>
              </a:ext>
            </a:extLst>
          </p:cNvPr>
          <p:cNvSpPr/>
          <p:nvPr/>
        </p:nvSpPr>
        <p:spPr bwMode="auto">
          <a:xfrm>
            <a:off x="3060570" y="4156107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F432F2-74BF-41C8-B3F2-4A32B6697C20}"/>
              </a:ext>
            </a:extLst>
          </p:cNvPr>
          <p:cNvSpPr/>
          <p:nvPr/>
        </p:nvSpPr>
        <p:spPr bwMode="auto">
          <a:xfrm>
            <a:off x="3060570" y="4886675"/>
            <a:ext cx="1411459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2C2499-0D11-4137-B437-23DC67B1C0D7}"/>
              </a:ext>
            </a:extLst>
          </p:cNvPr>
          <p:cNvSpPr/>
          <p:nvPr/>
        </p:nvSpPr>
        <p:spPr bwMode="auto">
          <a:xfrm>
            <a:off x="4497623" y="2697357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BA222A-C1A2-4923-9E97-850278271B64}"/>
              </a:ext>
            </a:extLst>
          </p:cNvPr>
          <p:cNvSpPr/>
          <p:nvPr/>
        </p:nvSpPr>
        <p:spPr bwMode="auto">
          <a:xfrm>
            <a:off x="4497623" y="3059605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1CDC2-561E-48A0-A0D5-35C021A97448}"/>
              </a:ext>
            </a:extLst>
          </p:cNvPr>
          <p:cNvSpPr/>
          <p:nvPr/>
        </p:nvSpPr>
        <p:spPr bwMode="auto">
          <a:xfrm>
            <a:off x="4497623" y="3421853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8FFD16-99F6-4861-B344-D51C5405E528}"/>
              </a:ext>
            </a:extLst>
          </p:cNvPr>
          <p:cNvSpPr/>
          <p:nvPr/>
        </p:nvSpPr>
        <p:spPr bwMode="auto">
          <a:xfrm>
            <a:off x="4501869" y="3788183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25DCE0-3B63-464C-A6CE-B23960CDB494}"/>
              </a:ext>
            </a:extLst>
          </p:cNvPr>
          <p:cNvSpPr/>
          <p:nvPr/>
        </p:nvSpPr>
        <p:spPr bwMode="auto">
          <a:xfrm>
            <a:off x="4497623" y="4517859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BC7370-6A9A-44F7-BA93-E9C08B60B01C}"/>
              </a:ext>
            </a:extLst>
          </p:cNvPr>
          <p:cNvSpPr/>
          <p:nvPr/>
        </p:nvSpPr>
        <p:spPr bwMode="auto">
          <a:xfrm>
            <a:off x="4501869" y="4886443"/>
            <a:ext cx="1388130" cy="347003"/>
          </a:xfrm>
          <a:prstGeom prst="rect">
            <a:avLst/>
          </a:prstGeom>
          <a:solidFill>
            <a:srgbClr val="00FF00">
              <a:alpha val="25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EB8E6ED-AE37-4FB3-85A3-7745282E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439"/>
            <a:ext cx="9092929" cy="668337"/>
          </a:xfrm>
        </p:spPr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Sources in Detroit CBSA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1CD637A-C903-4836-B2C7-E2CAAD4E5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386" y="3712517"/>
            <a:ext cx="1112497" cy="95683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F2C6F85-5EFC-4E9F-9B13-851BC14FE8DE}"/>
              </a:ext>
            </a:extLst>
          </p:cNvPr>
          <p:cNvSpPr txBox="1"/>
          <p:nvPr/>
        </p:nvSpPr>
        <p:spPr>
          <a:xfrm>
            <a:off x="2727591" y="2744888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B0CB77-CAD1-48FA-BF21-657C6E5527AD}"/>
              </a:ext>
            </a:extLst>
          </p:cNvPr>
          <p:cNvSpPr txBox="1"/>
          <p:nvPr/>
        </p:nvSpPr>
        <p:spPr>
          <a:xfrm>
            <a:off x="2732019" y="3114600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930FD9-58D9-4482-9B1E-5F3DE125B2D4}"/>
              </a:ext>
            </a:extLst>
          </p:cNvPr>
          <p:cNvSpPr txBox="1"/>
          <p:nvPr/>
        </p:nvSpPr>
        <p:spPr>
          <a:xfrm>
            <a:off x="2733245" y="3826568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59B691-80A6-457E-ADF3-AB96CD740AD1}"/>
              </a:ext>
            </a:extLst>
          </p:cNvPr>
          <p:cNvSpPr txBox="1"/>
          <p:nvPr/>
        </p:nvSpPr>
        <p:spPr>
          <a:xfrm>
            <a:off x="2742044" y="4560372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1796DB-9A8C-4504-A4F8-75B9F9BAEAD5}"/>
              </a:ext>
            </a:extLst>
          </p:cNvPr>
          <p:cNvSpPr txBox="1"/>
          <p:nvPr/>
        </p:nvSpPr>
        <p:spPr>
          <a:xfrm>
            <a:off x="2749019" y="4940419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A82677-A0E3-4DCF-9840-835A94435503}"/>
              </a:ext>
            </a:extLst>
          </p:cNvPr>
          <p:cNvSpPr txBox="1"/>
          <p:nvPr/>
        </p:nvSpPr>
        <p:spPr>
          <a:xfrm>
            <a:off x="4171191" y="2734394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CFF3CB-5D39-4406-B1BA-1032E37C42AA}"/>
              </a:ext>
            </a:extLst>
          </p:cNvPr>
          <p:cNvSpPr txBox="1"/>
          <p:nvPr/>
        </p:nvSpPr>
        <p:spPr>
          <a:xfrm>
            <a:off x="4160941" y="3126478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DBA30A-4614-4129-A5F9-404C1D1ED910}"/>
              </a:ext>
            </a:extLst>
          </p:cNvPr>
          <p:cNvSpPr txBox="1"/>
          <p:nvPr/>
        </p:nvSpPr>
        <p:spPr>
          <a:xfrm>
            <a:off x="4186969" y="3838227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AA981B-7A3C-40B5-8AB1-4CE6519E6EEF}"/>
              </a:ext>
            </a:extLst>
          </p:cNvPr>
          <p:cNvSpPr txBox="1"/>
          <p:nvPr/>
        </p:nvSpPr>
        <p:spPr>
          <a:xfrm>
            <a:off x="4179801" y="4195950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7D0A01-12A9-4DC0-BC78-4615AE161454}"/>
              </a:ext>
            </a:extLst>
          </p:cNvPr>
          <p:cNvSpPr txBox="1"/>
          <p:nvPr/>
        </p:nvSpPr>
        <p:spPr>
          <a:xfrm>
            <a:off x="4186151" y="4921273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005D4D-A3BA-449E-BE73-C5503FE07EF5}"/>
              </a:ext>
            </a:extLst>
          </p:cNvPr>
          <p:cNvSpPr txBox="1"/>
          <p:nvPr/>
        </p:nvSpPr>
        <p:spPr>
          <a:xfrm>
            <a:off x="5565401" y="2730943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178B5F-91B9-4CBD-941F-6D461CE26492}"/>
              </a:ext>
            </a:extLst>
          </p:cNvPr>
          <p:cNvSpPr txBox="1"/>
          <p:nvPr/>
        </p:nvSpPr>
        <p:spPr>
          <a:xfrm>
            <a:off x="5569523" y="3123264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751825-8FE2-4096-82B7-68B07D67C9E4}"/>
              </a:ext>
            </a:extLst>
          </p:cNvPr>
          <p:cNvSpPr txBox="1"/>
          <p:nvPr/>
        </p:nvSpPr>
        <p:spPr>
          <a:xfrm>
            <a:off x="5585882" y="3504839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80E2EB-0C53-483B-89D8-B758E060F791}"/>
              </a:ext>
            </a:extLst>
          </p:cNvPr>
          <p:cNvSpPr txBox="1"/>
          <p:nvPr/>
        </p:nvSpPr>
        <p:spPr>
          <a:xfrm>
            <a:off x="5580081" y="3827772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FF210-3757-4354-8DE4-D6703F6B0690}"/>
              </a:ext>
            </a:extLst>
          </p:cNvPr>
          <p:cNvSpPr txBox="1"/>
          <p:nvPr/>
        </p:nvSpPr>
        <p:spPr>
          <a:xfrm>
            <a:off x="5595143" y="4552860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311211-CAA1-4AAD-8389-5B5CADB44146}"/>
              </a:ext>
            </a:extLst>
          </p:cNvPr>
          <p:cNvSpPr txBox="1"/>
          <p:nvPr/>
        </p:nvSpPr>
        <p:spPr>
          <a:xfrm>
            <a:off x="5574281" y="4921273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F9BDA5-5528-491E-9580-3B59A0CEB84C}"/>
              </a:ext>
            </a:extLst>
          </p:cNvPr>
          <p:cNvSpPr txBox="1"/>
          <p:nvPr/>
        </p:nvSpPr>
        <p:spPr>
          <a:xfrm>
            <a:off x="2742715" y="2007296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DD7408-1C41-4A1B-BD13-B0A6F87C163D}"/>
              </a:ext>
            </a:extLst>
          </p:cNvPr>
          <p:cNvSpPr txBox="1"/>
          <p:nvPr/>
        </p:nvSpPr>
        <p:spPr>
          <a:xfrm>
            <a:off x="4221078" y="4557726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7F2AA1-0286-4104-8BED-C9EE108918A7}"/>
              </a:ext>
            </a:extLst>
          </p:cNvPr>
          <p:cNvSpPr txBox="1"/>
          <p:nvPr/>
        </p:nvSpPr>
        <p:spPr>
          <a:xfrm>
            <a:off x="5618334" y="4140322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14D056-9A61-4AAD-818F-A8DD47D87A0D}"/>
              </a:ext>
            </a:extLst>
          </p:cNvPr>
          <p:cNvSpPr txBox="1"/>
          <p:nvPr/>
        </p:nvSpPr>
        <p:spPr>
          <a:xfrm>
            <a:off x="2726880" y="2357856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216775-C22E-4489-B8DB-08F528D0236E}"/>
              </a:ext>
            </a:extLst>
          </p:cNvPr>
          <p:cNvSpPr txBox="1"/>
          <p:nvPr/>
        </p:nvSpPr>
        <p:spPr>
          <a:xfrm>
            <a:off x="2754671" y="3459127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EA6BDD1-9FC8-47DC-84F1-A1C4F6FEE8FE}"/>
              </a:ext>
            </a:extLst>
          </p:cNvPr>
          <p:cNvSpPr txBox="1"/>
          <p:nvPr/>
        </p:nvSpPr>
        <p:spPr>
          <a:xfrm>
            <a:off x="2733244" y="4194910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29413C-40FB-4A4A-869F-878025697F4B}"/>
              </a:ext>
            </a:extLst>
          </p:cNvPr>
          <p:cNvSpPr txBox="1"/>
          <p:nvPr/>
        </p:nvSpPr>
        <p:spPr>
          <a:xfrm>
            <a:off x="5585000" y="2010055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1BA323-A19C-4BFB-B1B9-63B98BB08DE3}"/>
              </a:ext>
            </a:extLst>
          </p:cNvPr>
          <p:cNvSpPr txBox="1"/>
          <p:nvPr/>
        </p:nvSpPr>
        <p:spPr>
          <a:xfrm>
            <a:off x="5580675" y="2366132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DA5BF2-8698-4085-9F0F-B4CC0DB04512}"/>
              </a:ext>
            </a:extLst>
          </p:cNvPr>
          <p:cNvSpPr txBox="1"/>
          <p:nvPr/>
        </p:nvSpPr>
        <p:spPr>
          <a:xfrm>
            <a:off x="4113045" y="2007897"/>
            <a:ext cx="5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0EC0C1-8C88-467D-B913-31340A0780AD}"/>
              </a:ext>
            </a:extLst>
          </p:cNvPr>
          <p:cNvSpPr txBox="1"/>
          <p:nvPr/>
        </p:nvSpPr>
        <p:spPr>
          <a:xfrm>
            <a:off x="4127322" y="3463593"/>
            <a:ext cx="5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8EDF79-9762-4DC9-BAA5-F7D8A132C3D0}"/>
              </a:ext>
            </a:extLst>
          </p:cNvPr>
          <p:cNvSpPr txBox="1"/>
          <p:nvPr/>
        </p:nvSpPr>
        <p:spPr>
          <a:xfrm>
            <a:off x="1627163" y="5258818"/>
            <a:ext cx="436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G = Genessee Co.,   Ma= Macomb Co.,   M= Monroe Co., S = St. Clair Co.,   W = Wayne Co.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830C66-F085-4E69-A723-F87C98E74191}"/>
              </a:ext>
            </a:extLst>
          </p:cNvPr>
          <p:cNvSpPr txBox="1"/>
          <p:nvPr/>
        </p:nvSpPr>
        <p:spPr>
          <a:xfrm>
            <a:off x="4171191" y="2365059"/>
            <a:ext cx="28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AD57D2-CE12-4CDD-95A4-ED13DE643660}"/>
              </a:ext>
            </a:extLst>
          </p:cNvPr>
          <p:cNvSpPr txBox="1"/>
          <p:nvPr/>
        </p:nvSpPr>
        <p:spPr>
          <a:xfrm>
            <a:off x="7519179" y="1062367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CBA99E-233D-4E18-B221-0F79E8BF00F7}"/>
              </a:ext>
            </a:extLst>
          </p:cNvPr>
          <p:cNvSpPr txBox="1"/>
          <p:nvPr/>
        </p:nvSpPr>
        <p:spPr>
          <a:xfrm>
            <a:off x="9876281" y="1062367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5A2DF3B-FFC2-4AF8-AE74-D1A1F467D540}"/>
              </a:ext>
            </a:extLst>
          </p:cNvPr>
          <p:cNvSpPr txBox="1"/>
          <p:nvPr/>
        </p:nvSpPr>
        <p:spPr>
          <a:xfrm>
            <a:off x="8644946" y="3453664"/>
            <a:ext cx="43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A838155-E545-425B-B4E1-40139BB78A00}"/>
              </a:ext>
            </a:extLst>
          </p:cNvPr>
          <p:cNvSpPr txBox="1"/>
          <p:nvPr/>
        </p:nvSpPr>
        <p:spPr>
          <a:xfrm>
            <a:off x="6468696" y="946240"/>
            <a:ext cx="28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A23B776-1E05-4213-99E1-EF04F84472B4}"/>
              </a:ext>
            </a:extLst>
          </p:cNvPr>
          <p:cNvSpPr txBox="1"/>
          <p:nvPr/>
        </p:nvSpPr>
        <p:spPr>
          <a:xfrm>
            <a:off x="8848545" y="935521"/>
            <a:ext cx="28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0AA61A-E276-45E9-8FC9-E9A03636CF84}"/>
              </a:ext>
            </a:extLst>
          </p:cNvPr>
          <p:cNvSpPr txBox="1"/>
          <p:nvPr/>
        </p:nvSpPr>
        <p:spPr>
          <a:xfrm>
            <a:off x="7576580" y="3369568"/>
            <a:ext cx="28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4292D7-6AAE-468F-BE30-1962360E5C25}"/>
              </a:ext>
            </a:extLst>
          </p:cNvPr>
          <p:cNvSpPr txBox="1"/>
          <p:nvPr/>
        </p:nvSpPr>
        <p:spPr>
          <a:xfrm>
            <a:off x="6815271" y="1922832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A8057F-755B-49CE-8F8B-6A35953D4901}"/>
              </a:ext>
            </a:extLst>
          </p:cNvPr>
          <p:cNvSpPr txBox="1"/>
          <p:nvPr/>
        </p:nvSpPr>
        <p:spPr>
          <a:xfrm>
            <a:off x="9158071" y="1973958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B7ECD3-A991-405F-879A-1641FB13238E}"/>
              </a:ext>
            </a:extLst>
          </p:cNvPr>
          <p:cNvSpPr txBox="1"/>
          <p:nvPr/>
        </p:nvSpPr>
        <p:spPr>
          <a:xfrm>
            <a:off x="7950479" y="4392357"/>
            <a:ext cx="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W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FEFC087-B7F3-4AAF-A424-E632D52BA01C}"/>
              </a:ext>
            </a:extLst>
          </p:cNvPr>
          <p:cNvSpPr txBox="1"/>
          <p:nvPr/>
        </p:nvSpPr>
        <p:spPr>
          <a:xfrm>
            <a:off x="7890539" y="4886675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E53B6C5-D76B-4588-AFF6-7266A67337BF}"/>
              </a:ext>
            </a:extLst>
          </p:cNvPr>
          <p:cNvSpPr txBox="1"/>
          <p:nvPr/>
        </p:nvSpPr>
        <p:spPr>
          <a:xfrm>
            <a:off x="6663874" y="2464456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7DB6821-A0E6-4BB5-92CC-879050076BF1}"/>
              </a:ext>
            </a:extLst>
          </p:cNvPr>
          <p:cNvSpPr txBox="1"/>
          <p:nvPr/>
        </p:nvSpPr>
        <p:spPr>
          <a:xfrm>
            <a:off x="9073006" y="2416263"/>
            <a:ext cx="37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9D2E432-DB5D-4E30-9012-E291FC12FAE8}"/>
              </a:ext>
            </a:extLst>
          </p:cNvPr>
          <p:cNvSpPr txBox="1"/>
          <p:nvPr/>
        </p:nvSpPr>
        <p:spPr>
          <a:xfrm>
            <a:off x="8396018" y="3823184"/>
            <a:ext cx="5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1934A81-0EB5-4156-BAAF-F1ED2B106751}"/>
              </a:ext>
            </a:extLst>
          </p:cNvPr>
          <p:cNvSpPr txBox="1"/>
          <p:nvPr/>
        </p:nvSpPr>
        <p:spPr>
          <a:xfrm>
            <a:off x="7224966" y="1420468"/>
            <a:ext cx="5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C07639A-F234-4779-A50E-9ADD5183D24D}"/>
              </a:ext>
            </a:extLst>
          </p:cNvPr>
          <p:cNvSpPr txBox="1"/>
          <p:nvPr/>
        </p:nvSpPr>
        <p:spPr>
          <a:xfrm>
            <a:off x="9621349" y="1453478"/>
            <a:ext cx="50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Ma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32403CA-1A4E-48DA-8DB5-CF918483230B}"/>
              </a:ext>
            </a:extLst>
          </p:cNvPr>
          <p:cNvSpPr txBox="1"/>
          <p:nvPr/>
        </p:nvSpPr>
        <p:spPr>
          <a:xfrm>
            <a:off x="8290881" y="2907325"/>
            <a:ext cx="219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Top VOC Emission Sources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73D8EA-FD99-4079-95A1-8DF85DB62A51}"/>
              </a:ext>
            </a:extLst>
          </p:cNvPr>
          <p:cNvSpPr txBox="1"/>
          <p:nvPr/>
        </p:nvSpPr>
        <p:spPr>
          <a:xfrm>
            <a:off x="7101199" y="5375308"/>
            <a:ext cx="219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Top PM</a:t>
            </a:r>
            <a:r>
              <a:rPr lang="en-US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Emission Sources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09F61F0-2765-4D2C-9901-4D20DFD86449}"/>
              </a:ext>
            </a:extLst>
          </p:cNvPr>
          <p:cNvSpPr/>
          <p:nvPr/>
        </p:nvSpPr>
        <p:spPr>
          <a:xfrm>
            <a:off x="1637016" y="5733479"/>
            <a:ext cx="857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 can be used to identify top emission sources. The information above was generated in Data Query for the Detroit CBSA . We can quickly see that the majority of the NOx, VOC &amp; PM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emission sources are located in Wayne County. Let’s explore the Wayne County sources further…</a:t>
            </a:r>
          </a:p>
        </p:txBody>
      </p:sp>
      <p:sp>
        <p:nvSpPr>
          <p:cNvPr id="110" name="Slide Number Placeholder 1">
            <a:extLst>
              <a:ext uri="{FF2B5EF4-FFF2-40B4-BE49-F238E27FC236}">
                <a16:creationId xmlns:a16="http://schemas.microsoft.com/office/drawing/2014/main" id="{704C998B-F6E1-46F7-885B-82F81C637D60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5197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19426AD-C3A8-4B49-BF5F-BDC355816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"/>
          <a:stretch/>
        </p:blipFill>
        <p:spPr>
          <a:xfrm>
            <a:off x="1524000" y="857251"/>
            <a:ext cx="9144000" cy="4827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40493-0B8B-4B74-BA2C-F9757606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98" y="71440"/>
            <a:ext cx="8977604" cy="669103"/>
          </a:xfrm>
        </p:spPr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Sources in Wayne County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460C9-2A86-4919-BCAD-2EE17C7255A0}"/>
              </a:ext>
            </a:extLst>
          </p:cNvPr>
          <p:cNvSpPr/>
          <p:nvPr/>
        </p:nvSpPr>
        <p:spPr>
          <a:xfrm>
            <a:off x="1524000" y="5874368"/>
            <a:ext cx="884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 can be used to identify top emission sources. The information above was generated in Data Query for Wayne County, MI. This can help identify the potential co-benefits of controls. Let’s explore AK Steel and US Steel further...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55D91-6717-416B-B838-8403023CB83F}"/>
              </a:ext>
            </a:extLst>
          </p:cNvPr>
          <p:cNvSpPr/>
          <p:nvPr/>
        </p:nvSpPr>
        <p:spPr bwMode="auto">
          <a:xfrm>
            <a:off x="1629247" y="3146660"/>
            <a:ext cx="1403325" cy="353922"/>
          </a:xfrm>
          <a:prstGeom prst="rect">
            <a:avLst/>
          </a:prstGeom>
          <a:solidFill>
            <a:srgbClr val="0000FF">
              <a:alpha val="2000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A2732-2B34-4811-B1E5-498EFC4DEA63}"/>
              </a:ext>
            </a:extLst>
          </p:cNvPr>
          <p:cNvSpPr/>
          <p:nvPr/>
        </p:nvSpPr>
        <p:spPr bwMode="auto">
          <a:xfrm>
            <a:off x="1636907" y="2035994"/>
            <a:ext cx="1406298" cy="35765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492E7-49F7-4E3E-B762-AE03AEF61B70}"/>
              </a:ext>
            </a:extLst>
          </p:cNvPr>
          <p:cNvSpPr/>
          <p:nvPr/>
        </p:nvSpPr>
        <p:spPr bwMode="auto">
          <a:xfrm>
            <a:off x="1632414" y="2783440"/>
            <a:ext cx="1397184" cy="353922"/>
          </a:xfrm>
          <a:prstGeom prst="rect">
            <a:avLst/>
          </a:prstGeom>
          <a:solidFill>
            <a:srgbClr val="00B050">
              <a:alpha val="20000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ED534-AF9C-4A78-86A8-B76D8AA92171}"/>
              </a:ext>
            </a:extLst>
          </p:cNvPr>
          <p:cNvSpPr/>
          <p:nvPr/>
        </p:nvSpPr>
        <p:spPr bwMode="auto">
          <a:xfrm>
            <a:off x="1616638" y="4985468"/>
            <a:ext cx="1406298" cy="33714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8B487A-C729-48AE-8C1F-E97494A43F86}"/>
              </a:ext>
            </a:extLst>
          </p:cNvPr>
          <p:cNvSpPr/>
          <p:nvPr/>
        </p:nvSpPr>
        <p:spPr bwMode="auto">
          <a:xfrm>
            <a:off x="1645504" y="2422058"/>
            <a:ext cx="1384095" cy="357652"/>
          </a:xfrm>
          <a:prstGeom prst="rect">
            <a:avLst/>
          </a:prstGeom>
          <a:solidFill>
            <a:srgbClr val="F3B700">
              <a:alpha val="2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F6F65DB0-EBE6-4C19-B6D1-461D75CD0715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B447CF-5AED-4D48-BBFE-BD72DEC7E0F9}"/>
              </a:ext>
            </a:extLst>
          </p:cNvPr>
          <p:cNvSpPr/>
          <p:nvPr/>
        </p:nvSpPr>
        <p:spPr bwMode="auto">
          <a:xfrm>
            <a:off x="1629246" y="4600867"/>
            <a:ext cx="1397184" cy="337143"/>
          </a:xfrm>
          <a:prstGeom prst="rect">
            <a:avLst/>
          </a:prstGeom>
          <a:solidFill>
            <a:srgbClr val="7030A0">
              <a:alpha val="20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684703-BC77-482E-83EB-C885D20CF5E6}"/>
              </a:ext>
            </a:extLst>
          </p:cNvPr>
          <p:cNvSpPr/>
          <p:nvPr/>
        </p:nvSpPr>
        <p:spPr bwMode="auto">
          <a:xfrm>
            <a:off x="1634257" y="3517439"/>
            <a:ext cx="1403325" cy="353922"/>
          </a:xfrm>
          <a:prstGeom prst="rect">
            <a:avLst/>
          </a:prstGeom>
          <a:solidFill>
            <a:schemeClr val="tx1">
              <a:alpha val="2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F9AC16-7A6F-499E-9009-4D381972E01E}"/>
              </a:ext>
            </a:extLst>
          </p:cNvPr>
          <p:cNvSpPr/>
          <p:nvPr/>
        </p:nvSpPr>
        <p:spPr bwMode="auto">
          <a:xfrm>
            <a:off x="3071711" y="2040226"/>
            <a:ext cx="1390656" cy="337143"/>
          </a:xfrm>
          <a:prstGeom prst="rect">
            <a:avLst/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3EF790-2569-41B1-8D5B-C8D4F82BDCF1}"/>
              </a:ext>
            </a:extLst>
          </p:cNvPr>
          <p:cNvSpPr/>
          <p:nvPr/>
        </p:nvSpPr>
        <p:spPr bwMode="auto">
          <a:xfrm>
            <a:off x="4490874" y="2408240"/>
            <a:ext cx="1384095" cy="37147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752DDA-A107-4530-AD39-8AF9F1E4520C}"/>
              </a:ext>
            </a:extLst>
          </p:cNvPr>
          <p:cNvSpPr/>
          <p:nvPr/>
        </p:nvSpPr>
        <p:spPr bwMode="auto">
          <a:xfrm>
            <a:off x="7301413" y="3137791"/>
            <a:ext cx="1403324" cy="37147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C8B463-BE14-4D51-8A72-1C2B51E94403}"/>
              </a:ext>
            </a:extLst>
          </p:cNvPr>
          <p:cNvSpPr/>
          <p:nvPr/>
        </p:nvSpPr>
        <p:spPr bwMode="auto">
          <a:xfrm>
            <a:off x="4490874" y="2039102"/>
            <a:ext cx="1384095" cy="357652"/>
          </a:xfrm>
          <a:prstGeom prst="rect">
            <a:avLst/>
          </a:prstGeom>
          <a:solidFill>
            <a:srgbClr val="F3B700">
              <a:alpha val="2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81B23F-D2C7-4BB5-9A60-A2CE9BDEA6F8}"/>
              </a:ext>
            </a:extLst>
          </p:cNvPr>
          <p:cNvSpPr/>
          <p:nvPr/>
        </p:nvSpPr>
        <p:spPr bwMode="auto">
          <a:xfrm>
            <a:off x="5885602" y="4254994"/>
            <a:ext cx="1384095" cy="357652"/>
          </a:xfrm>
          <a:prstGeom prst="rect">
            <a:avLst/>
          </a:prstGeom>
          <a:solidFill>
            <a:srgbClr val="F3B700">
              <a:alpha val="2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935A15-BADC-42C5-8B82-57D4D2F66FBB}"/>
              </a:ext>
            </a:extLst>
          </p:cNvPr>
          <p:cNvSpPr/>
          <p:nvPr/>
        </p:nvSpPr>
        <p:spPr bwMode="auto">
          <a:xfrm>
            <a:off x="7311028" y="2779710"/>
            <a:ext cx="1384095" cy="357652"/>
          </a:xfrm>
          <a:prstGeom prst="rect">
            <a:avLst/>
          </a:prstGeom>
          <a:solidFill>
            <a:srgbClr val="F3B700">
              <a:alpha val="2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47D6E21-F5FD-4FC8-838B-2B302E8897F6}"/>
              </a:ext>
            </a:extLst>
          </p:cNvPr>
          <p:cNvSpPr/>
          <p:nvPr/>
        </p:nvSpPr>
        <p:spPr bwMode="auto">
          <a:xfrm>
            <a:off x="3061790" y="3872818"/>
            <a:ext cx="1397184" cy="353922"/>
          </a:xfrm>
          <a:prstGeom prst="rect">
            <a:avLst/>
          </a:prstGeom>
          <a:solidFill>
            <a:srgbClr val="00B050">
              <a:alpha val="20000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FE1E24-CBB7-4535-A958-0BD4C142082A}"/>
              </a:ext>
            </a:extLst>
          </p:cNvPr>
          <p:cNvSpPr/>
          <p:nvPr/>
        </p:nvSpPr>
        <p:spPr bwMode="auto">
          <a:xfrm>
            <a:off x="4458974" y="4612646"/>
            <a:ext cx="1397184" cy="353922"/>
          </a:xfrm>
          <a:prstGeom prst="rect">
            <a:avLst/>
          </a:prstGeom>
          <a:solidFill>
            <a:srgbClr val="00B050">
              <a:alpha val="20000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9B05CD-9CAD-43CA-A7D1-642C1DD3C7D6}"/>
              </a:ext>
            </a:extLst>
          </p:cNvPr>
          <p:cNvSpPr/>
          <p:nvPr/>
        </p:nvSpPr>
        <p:spPr bwMode="auto">
          <a:xfrm>
            <a:off x="5885601" y="3509261"/>
            <a:ext cx="1397184" cy="353922"/>
          </a:xfrm>
          <a:prstGeom prst="rect">
            <a:avLst/>
          </a:prstGeom>
          <a:solidFill>
            <a:srgbClr val="00B050">
              <a:alpha val="20000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06BE4B-D3CD-4895-8817-76D3AC0DC49F}"/>
              </a:ext>
            </a:extLst>
          </p:cNvPr>
          <p:cNvSpPr/>
          <p:nvPr/>
        </p:nvSpPr>
        <p:spPr bwMode="auto">
          <a:xfrm>
            <a:off x="4494556" y="2799602"/>
            <a:ext cx="1403325" cy="353922"/>
          </a:xfrm>
          <a:prstGeom prst="rect">
            <a:avLst/>
          </a:prstGeom>
          <a:solidFill>
            <a:srgbClr val="0000FF">
              <a:alpha val="2000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A0E524-1840-4832-89EB-5BAE48B6DE70}"/>
              </a:ext>
            </a:extLst>
          </p:cNvPr>
          <p:cNvSpPr/>
          <p:nvPr/>
        </p:nvSpPr>
        <p:spPr bwMode="auto">
          <a:xfrm>
            <a:off x="5885602" y="2033368"/>
            <a:ext cx="1403325" cy="353922"/>
          </a:xfrm>
          <a:prstGeom prst="rect">
            <a:avLst/>
          </a:prstGeom>
          <a:solidFill>
            <a:srgbClr val="0000FF">
              <a:alpha val="2000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5EAD23-A01B-41B6-B9EE-AE09C1566B4B}"/>
              </a:ext>
            </a:extLst>
          </p:cNvPr>
          <p:cNvSpPr/>
          <p:nvPr/>
        </p:nvSpPr>
        <p:spPr bwMode="auto">
          <a:xfrm>
            <a:off x="7301412" y="2408240"/>
            <a:ext cx="1403325" cy="353922"/>
          </a:xfrm>
          <a:prstGeom prst="rect">
            <a:avLst/>
          </a:prstGeom>
          <a:solidFill>
            <a:srgbClr val="0000FF">
              <a:alpha val="2000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38951EE-DE6D-44C9-98CE-12814D96EFEB}"/>
              </a:ext>
            </a:extLst>
          </p:cNvPr>
          <p:cNvSpPr/>
          <p:nvPr/>
        </p:nvSpPr>
        <p:spPr bwMode="auto">
          <a:xfrm>
            <a:off x="4488293" y="3170626"/>
            <a:ext cx="1403325" cy="353922"/>
          </a:xfrm>
          <a:prstGeom prst="rect">
            <a:avLst/>
          </a:prstGeom>
          <a:solidFill>
            <a:schemeClr val="tx1">
              <a:alpha val="2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357115-0825-40E9-BB77-B50FB4CDCE96}"/>
              </a:ext>
            </a:extLst>
          </p:cNvPr>
          <p:cNvSpPr/>
          <p:nvPr/>
        </p:nvSpPr>
        <p:spPr bwMode="auto">
          <a:xfrm>
            <a:off x="5890806" y="2786542"/>
            <a:ext cx="1403325" cy="353922"/>
          </a:xfrm>
          <a:prstGeom prst="rect">
            <a:avLst/>
          </a:prstGeom>
          <a:solidFill>
            <a:schemeClr val="tx1">
              <a:alpha val="2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0FA981-331E-4111-824D-92562E530271}"/>
              </a:ext>
            </a:extLst>
          </p:cNvPr>
          <p:cNvSpPr/>
          <p:nvPr/>
        </p:nvSpPr>
        <p:spPr bwMode="auto">
          <a:xfrm>
            <a:off x="8695123" y="2401463"/>
            <a:ext cx="1403325" cy="353922"/>
          </a:xfrm>
          <a:prstGeom prst="rect">
            <a:avLst/>
          </a:prstGeom>
          <a:solidFill>
            <a:schemeClr val="tx1">
              <a:alpha val="2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F2E017-EC21-4FAF-850C-6C7E563C033C}"/>
              </a:ext>
            </a:extLst>
          </p:cNvPr>
          <p:cNvSpPr/>
          <p:nvPr/>
        </p:nvSpPr>
        <p:spPr bwMode="auto">
          <a:xfrm>
            <a:off x="4458974" y="4242971"/>
            <a:ext cx="1397184" cy="337143"/>
          </a:xfrm>
          <a:prstGeom prst="rect">
            <a:avLst/>
          </a:prstGeom>
          <a:solidFill>
            <a:srgbClr val="7030A0">
              <a:alpha val="20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92F025-7925-4AA6-843E-92FCC1323D56}"/>
              </a:ext>
            </a:extLst>
          </p:cNvPr>
          <p:cNvSpPr/>
          <p:nvPr/>
        </p:nvSpPr>
        <p:spPr bwMode="auto">
          <a:xfrm>
            <a:off x="5896946" y="2425020"/>
            <a:ext cx="1397184" cy="337143"/>
          </a:xfrm>
          <a:prstGeom prst="rect">
            <a:avLst/>
          </a:prstGeom>
          <a:solidFill>
            <a:srgbClr val="7030A0">
              <a:alpha val="20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B6A173-3C13-4130-9C15-73985D88C301}"/>
              </a:ext>
            </a:extLst>
          </p:cNvPr>
          <p:cNvSpPr/>
          <p:nvPr/>
        </p:nvSpPr>
        <p:spPr bwMode="auto">
          <a:xfrm>
            <a:off x="7294130" y="2052275"/>
            <a:ext cx="1397184" cy="337143"/>
          </a:xfrm>
          <a:prstGeom prst="rect">
            <a:avLst/>
          </a:prstGeom>
          <a:solidFill>
            <a:srgbClr val="7030A0">
              <a:alpha val="20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3C618F-A8B9-460C-ACF5-E8915AF2BF69}"/>
              </a:ext>
            </a:extLst>
          </p:cNvPr>
          <p:cNvSpPr/>
          <p:nvPr/>
        </p:nvSpPr>
        <p:spPr bwMode="auto">
          <a:xfrm>
            <a:off x="3057086" y="2786543"/>
            <a:ext cx="1406298" cy="33714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042B81-4DF8-4A24-878D-090DAF4B42C1}"/>
              </a:ext>
            </a:extLst>
          </p:cNvPr>
          <p:cNvSpPr/>
          <p:nvPr/>
        </p:nvSpPr>
        <p:spPr bwMode="auto">
          <a:xfrm>
            <a:off x="4453674" y="4991458"/>
            <a:ext cx="1406298" cy="33714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F47DE4-42FB-4AC7-BF0A-42F5EE5DACC0}"/>
              </a:ext>
            </a:extLst>
          </p:cNvPr>
          <p:cNvSpPr/>
          <p:nvPr/>
        </p:nvSpPr>
        <p:spPr bwMode="auto">
          <a:xfrm>
            <a:off x="5904729" y="3165205"/>
            <a:ext cx="1406298" cy="33714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CC07D5-3801-433B-83BF-A978CB6893D5}"/>
              </a:ext>
            </a:extLst>
          </p:cNvPr>
          <p:cNvSpPr/>
          <p:nvPr/>
        </p:nvSpPr>
        <p:spPr bwMode="auto">
          <a:xfrm>
            <a:off x="8714558" y="2052275"/>
            <a:ext cx="1406298" cy="33714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0E7B631-FD2B-4624-AF3B-C7AF2772B58A}"/>
              </a:ext>
            </a:extLst>
          </p:cNvPr>
          <p:cNvSpPr/>
          <p:nvPr/>
        </p:nvSpPr>
        <p:spPr bwMode="auto">
          <a:xfrm>
            <a:off x="5904729" y="4979295"/>
            <a:ext cx="1390656" cy="337143"/>
          </a:xfrm>
          <a:prstGeom prst="rect">
            <a:avLst/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9F39CC-8A2B-4874-9B2A-35550D08D6B6}"/>
              </a:ext>
            </a:extLst>
          </p:cNvPr>
          <p:cNvSpPr/>
          <p:nvPr/>
        </p:nvSpPr>
        <p:spPr bwMode="auto">
          <a:xfrm>
            <a:off x="8707791" y="4616363"/>
            <a:ext cx="1390656" cy="337143"/>
          </a:xfrm>
          <a:prstGeom prst="rect">
            <a:avLst/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31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830903-21B0-454A-BC3A-D7CACAC006F9}"/>
              </a:ext>
            </a:extLst>
          </p:cNvPr>
          <p:cNvGrpSpPr/>
          <p:nvPr/>
        </p:nvGrpSpPr>
        <p:grpSpPr>
          <a:xfrm>
            <a:off x="1597660" y="905434"/>
            <a:ext cx="8996680" cy="4020896"/>
            <a:chOff x="618565" y="2294964"/>
            <a:chExt cx="7790330" cy="30659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698C96-06EC-46AE-87A6-17758E80C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726" t="27951" r="8039" b="12440"/>
            <a:stretch/>
          </p:blipFill>
          <p:spPr>
            <a:xfrm>
              <a:off x="4912659" y="2294964"/>
              <a:ext cx="3496236" cy="30659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B77639-D40F-40C6-B7AD-56A10122F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64" t="27952" r="46276" b="12440"/>
            <a:stretch/>
          </p:blipFill>
          <p:spPr>
            <a:xfrm>
              <a:off x="618565" y="2294964"/>
              <a:ext cx="4294094" cy="306592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AF50F2-A23F-4293-A063-57923592F430}"/>
              </a:ext>
            </a:extLst>
          </p:cNvPr>
          <p:cNvSpPr txBox="1"/>
          <p:nvPr/>
        </p:nvSpPr>
        <p:spPr>
          <a:xfrm>
            <a:off x="1597660" y="4469130"/>
            <a:ext cx="15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AK Steel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FBDFC-57B4-4CCE-94D6-84CF8A6B5DF3}"/>
              </a:ext>
            </a:extLst>
          </p:cNvPr>
          <p:cNvSpPr txBox="1"/>
          <p:nvPr/>
        </p:nvSpPr>
        <p:spPr>
          <a:xfrm>
            <a:off x="8184104" y="4469130"/>
            <a:ext cx="176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US Steel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8C9C7C-EB18-45EF-9D20-80B7ABF0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439"/>
            <a:ext cx="8229600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Mills in Wayne County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6A9491-B2C9-4900-BC60-E302104D06AE}"/>
              </a:ext>
            </a:extLst>
          </p:cNvPr>
          <p:cNvSpPr/>
          <p:nvPr/>
        </p:nvSpPr>
        <p:spPr>
          <a:xfrm>
            <a:off x="1671320" y="5429346"/>
            <a:ext cx="8849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AK Steel &amp; US Steel were both identified as top emitters for NOx, SO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and Heavy Metal HAPs, highlighting the potential co-benefits of controls in these steel mills. The above map was generated in NEXUS Data Query. Let’s see the proximity of these steel mills to EJ communities…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AED79FD-E739-4C71-BF76-D5C0F61A7A06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21645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36ACA-445D-402D-B1B8-7B843369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63" y="4615887"/>
            <a:ext cx="2703485" cy="2047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E0068-5A51-4E19-9B44-2CF29A10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74" y="4556853"/>
            <a:ext cx="2780480" cy="2106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5D31A-EE13-4E46-8498-2B5D184D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81" y="4556853"/>
            <a:ext cx="2786884" cy="2106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AD974-649A-4FB5-AE42-2F7C27A8FE72}"/>
              </a:ext>
            </a:extLst>
          </p:cNvPr>
          <p:cNvSpPr txBox="1"/>
          <p:nvPr/>
        </p:nvSpPr>
        <p:spPr>
          <a:xfrm>
            <a:off x="1714565" y="4279855"/>
            <a:ext cx="27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EJSCREEN Demographic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EF96D-6B4D-4834-8C87-393BAC492DD7}"/>
              </a:ext>
            </a:extLst>
          </p:cNvPr>
          <p:cNvSpPr txBox="1"/>
          <p:nvPr/>
        </p:nvSpPr>
        <p:spPr>
          <a:xfrm>
            <a:off x="7632541" y="4279855"/>
            <a:ext cx="283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EJSCREEN Low Income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F2127-7F13-4B3B-8017-EA29D62C5FED}"/>
              </a:ext>
            </a:extLst>
          </p:cNvPr>
          <p:cNvSpPr txBox="1"/>
          <p:nvPr/>
        </p:nvSpPr>
        <p:spPr>
          <a:xfrm>
            <a:off x="4745604" y="4279855"/>
            <a:ext cx="269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EJSCREEN Minority Population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A24EBF-CF41-4031-99A4-EF94EC70F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811" y="1128321"/>
            <a:ext cx="1827575" cy="2573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C00CA67-60A3-4647-8C7A-E4616F889DCD}"/>
              </a:ext>
            </a:extLst>
          </p:cNvPr>
          <p:cNvGrpSpPr/>
          <p:nvPr/>
        </p:nvGrpSpPr>
        <p:grpSpPr>
          <a:xfrm>
            <a:off x="1832615" y="1180591"/>
            <a:ext cx="3454410" cy="2573952"/>
            <a:chOff x="2655224" y="2707183"/>
            <a:chExt cx="3717012" cy="2653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E19587-32E2-4CE6-A4EB-80A1010C6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726" t="35966" r="30312" b="12440"/>
            <a:stretch/>
          </p:blipFill>
          <p:spPr>
            <a:xfrm>
              <a:off x="4912659" y="2707183"/>
              <a:ext cx="1459577" cy="26537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75926D-A317-4CBE-BBF1-F4CF6D63E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036" t="35967" r="46276" b="12439"/>
            <a:stretch/>
          </p:blipFill>
          <p:spPr>
            <a:xfrm>
              <a:off x="2655224" y="2707184"/>
              <a:ext cx="2257435" cy="265370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7E7EE9-E2B2-48B5-A6AF-82DA3A210F55}"/>
              </a:ext>
            </a:extLst>
          </p:cNvPr>
          <p:cNvGrpSpPr/>
          <p:nvPr/>
        </p:nvGrpSpPr>
        <p:grpSpPr>
          <a:xfrm>
            <a:off x="2317180" y="4905970"/>
            <a:ext cx="245207" cy="272062"/>
            <a:chOff x="5461807" y="2841435"/>
            <a:chExt cx="537827" cy="537827"/>
          </a:xfrm>
        </p:grpSpPr>
        <p:pic>
          <p:nvPicPr>
            <p:cNvPr id="16" name="Graphic 15" descr="Water">
              <a:extLst>
                <a:ext uri="{FF2B5EF4-FFF2-40B4-BE49-F238E27FC236}">
                  <a16:creationId xmlns:a16="http://schemas.microsoft.com/office/drawing/2014/main" id="{2E7ECCFC-9813-40E2-9A65-D9789821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838C1D-EE85-47FB-9093-B046A3F3B0D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CA264-1EFD-4E99-B4FC-49059E1336B7}"/>
              </a:ext>
            </a:extLst>
          </p:cNvPr>
          <p:cNvGrpSpPr/>
          <p:nvPr/>
        </p:nvGrpSpPr>
        <p:grpSpPr>
          <a:xfrm>
            <a:off x="5287027" y="4905970"/>
            <a:ext cx="245207" cy="272062"/>
            <a:chOff x="5461807" y="2841435"/>
            <a:chExt cx="537827" cy="537827"/>
          </a:xfrm>
        </p:grpSpPr>
        <p:pic>
          <p:nvPicPr>
            <p:cNvPr id="19" name="Graphic 18" descr="Water">
              <a:extLst>
                <a:ext uri="{FF2B5EF4-FFF2-40B4-BE49-F238E27FC236}">
                  <a16:creationId xmlns:a16="http://schemas.microsoft.com/office/drawing/2014/main" id="{80645D36-0BC3-4BD7-8E15-A1A0B581B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3E51C-6FCE-4F63-9AF2-D5DE29630EE2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E63C12-6FA6-45A7-A9FD-B80201050249}"/>
              </a:ext>
            </a:extLst>
          </p:cNvPr>
          <p:cNvGrpSpPr/>
          <p:nvPr/>
        </p:nvGrpSpPr>
        <p:grpSpPr>
          <a:xfrm>
            <a:off x="8260622" y="4905970"/>
            <a:ext cx="245207" cy="272062"/>
            <a:chOff x="5461807" y="2841435"/>
            <a:chExt cx="537827" cy="537827"/>
          </a:xfrm>
        </p:grpSpPr>
        <p:pic>
          <p:nvPicPr>
            <p:cNvPr id="23" name="Graphic 22" descr="Water">
              <a:extLst>
                <a:ext uri="{FF2B5EF4-FFF2-40B4-BE49-F238E27FC236}">
                  <a16:creationId xmlns:a16="http://schemas.microsoft.com/office/drawing/2014/main" id="{0E5F976F-AC6B-461F-9190-0186FC9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86960D-54A0-44CD-A63F-7A8694E71C3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CF185B-046B-4B3D-B148-94A8E3D588EC}"/>
              </a:ext>
            </a:extLst>
          </p:cNvPr>
          <p:cNvGrpSpPr/>
          <p:nvPr/>
        </p:nvGrpSpPr>
        <p:grpSpPr>
          <a:xfrm>
            <a:off x="3476970" y="5421640"/>
            <a:ext cx="245207" cy="272062"/>
            <a:chOff x="5461807" y="2841435"/>
            <a:chExt cx="537827" cy="537827"/>
          </a:xfrm>
        </p:grpSpPr>
        <p:pic>
          <p:nvPicPr>
            <p:cNvPr id="26" name="Graphic 25" descr="Water">
              <a:extLst>
                <a:ext uri="{FF2B5EF4-FFF2-40B4-BE49-F238E27FC236}">
                  <a16:creationId xmlns:a16="http://schemas.microsoft.com/office/drawing/2014/main" id="{297A03E5-28EC-4BEA-B2B9-89613279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D79E41-CB01-4CB2-A829-A6915809D7E2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B4AE92-4F76-4082-A958-D78A7C57BE2D}"/>
              </a:ext>
            </a:extLst>
          </p:cNvPr>
          <p:cNvGrpSpPr/>
          <p:nvPr/>
        </p:nvGrpSpPr>
        <p:grpSpPr>
          <a:xfrm>
            <a:off x="6456999" y="5421640"/>
            <a:ext cx="245207" cy="272062"/>
            <a:chOff x="5461807" y="2841435"/>
            <a:chExt cx="537827" cy="537827"/>
          </a:xfrm>
        </p:grpSpPr>
        <p:pic>
          <p:nvPicPr>
            <p:cNvPr id="29" name="Graphic 28" descr="Water">
              <a:extLst>
                <a:ext uri="{FF2B5EF4-FFF2-40B4-BE49-F238E27FC236}">
                  <a16:creationId xmlns:a16="http://schemas.microsoft.com/office/drawing/2014/main" id="{643B917B-9314-49EB-8A53-80AA307C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F4B7BDC-3A66-486E-8FB8-EB7EA40DDD49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551483-CC15-47B4-A47F-7DB1EAA015E8}"/>
              </a:ext>
            </a:extLst>
          </p:cNvPr>
          <p:cNvGrpSpPr/>
          <p:nvPr/>
        </p:nvGrpSpPr>
        <p:grpSpPr>
          <a:xfrm>
            <a:off x="9453338" y="5421640"/>
            <a:ext cx="245207" cy="272062"/>
            <a:chOff x="5461807" y="2841435"/>
            <a:chExt cx="537827" cy="537827"/>
          </a:xfrm>
        </p:grpSpPr>
        <p:pic>
          <p:nvPicPr>
            <p:cNvPr id="32" name="Graphic 31" descr="Water">
              <a:extLst>
                <a:ext uri="{FF2B5EF4-FFF2-40B4-BE49-F238E27FC236}">
                  <a16:creationId xmlns:a16="http://schemas.microsoft.com/office/drawing/2014/main" id="{D2E8F027-51F8-49EC-A438-37C24708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273C22-4304-4C92-9D60-76A287BE648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8445AC1-50CD-4E56-8DDF-09F3562C68C4}"/>
              </a:ext>
            </a:extLst>
          </p:cNvPr>
          <p:cNvSpPr txBox="1"/>
          <p:nvPr/>
        </p:nvSpPr>
        <p:spPr>
          <a:xfrm>
            <a:off x="1524000" y="1402970"/>
            <a:ext cx="216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AK Steel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ED908C-2200-4329-9AAB-664E3AC1D8D4}"/>
              </a:ext>
            </a:extLst>
          </p:cNvPr>
          <p:cNvSpPr txBox="1"/>
          <p:nvPr/>
        </p:nvSpPr>
        <p:spPr>
          <a:xfrm>
            <a:off x="3722176" y="2371699"/>
            <a:ext cx="216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微软雅黑"/>
                <a:ea typeface="微软雅黑"/>
              </a:rPr>
              <a:t>US Steel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02F896-E72D-48DC-A253-B91539748459}"/>
              </a:ext>
            </a:extLst>
          </p:cNvPr>
          <p:cNvSpPr txBox="1"/>
          <p:nvPr/>
        </p:nvSpPr>
        <p:spPr>
          <a:xfrm>
            <a:off x="2225823" y="876283"/>
            <a:ext cx="27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 Map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47CD4FE-EA96-4F19-94C1-0C1EC97D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439"/>
            <a:ext cx="8229600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 Indices in Wayne County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B56472-5086-48A9-8F01-1367C0F0B3DE}"/>
              </a:ext>
            </a:extLst>
          </p:cNvPr>
          <p:cNvSpPr/>
          <p:nvPr/>
        </p:nvSpPr>
        <p:spPr>
          <a:xfrm>
            <a:off x="5328973" y="984627"/>
            <a:ext cx="3012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 can be used to determine EJ communities in areas with MP concerns. NEXUS currently includes a poverty/disadvantage index, and we plan to incorporate additional EJ metrics such as the data inputs below from EJSCREEN. These indices show the close proximity of AK Steel &amp; US Steel to EJ communities.</a:t>
            </a: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07BF38DE-5BAB-4BCF-BA50-FA56FD124913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00489284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627</Words>
  <Application>Microsoft Office PowerPoint</Application>
  <PresentationFormat>Widescreen</PresentationFormat>
  <Paragraphs>216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微软雅黑</vt:lpstr>
      <vt:lpstr>黑体</vt:lpstr>
      <vt:lpstr>Arial</vt:lpstr>
      <vt:lpstr>Calibri</vt:lpstr>
      <vt:lpstr>2_EMPA课题组模板</vt:lpstr>
      <vt:lpstr>NEXUS Tool: R5 Rankings from Data Query Module</vt:lpstr>
      <vt:lpstr>NEXUS Tool: Emissions Sources in Detroit CBSA</vt:lpstr>
      <vt:lpstr>NEXUS Tool: Emissions Sources in Wayne County</vt:lpstr>
      <vt:lpstr>NEXUS Tool: Steel Mills in Wayne County</vt:lpstr>
      <vt:lpstr>NEXUS Tool: EJ Indices in Wayne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NEXUS Tool: R5 Rankings from Data Query Module</dc:title>
  <dc:creator>Fox, Tyler</dc:creator>
  <cp:lastModifiedBy>Fox, Tyler</cp:lastModifiedBy>
  <cp:revision>1</cp:revision>
  <dcterms:created xsi:type="dcterms:W3CDTF">2021-02-18T19:42:59Z</dcterms:created>
  <dcterms:modified xsi:type="dcterms:W3CDTF">2021-02-18T19:44:53Z</dcterms:modified>
</cp:coreProperties>
</file>