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customXml/itemProps15.xml" ContentType="application/vnd.openxmlformats-officedocument.customXmlProperties+xml"/>
  <Override PartName="/customXml/itemProps26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customXml/itemProps13.xml" ContentType="application/vnd.openxmlformats-officedocument.customXmlProperties+xml"/>
  <Override PartName="/customXml/itemProps2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customXml/itemProps11.xml" ContentType="application/vnd.openxmlformats-officedocument.customXmlProperties+xml"/>
  <Override PartName="/customXml/itemProps22.xml" ContentType="application/vnd.openxmlformats-officedocument.customXmlPropertie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customXml/itemProps20.xml" ContentType="application/vnd.openxmlformats-officedocument.customXmlProperties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customXml/itemProps8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17.xml" ContentType="application/vnd.openxmlformats-officedocument.customXmlProperties+xml"/>
  <Override PartName="/customXml/itemProps18.xml" ContentType="application/vnd.openxmlformats-officedocument.customXmlProperties+xml"/>
  <Override PartName="/customXml/itemProps19.xml" ContentType="application/vnd.openxmlformats-officedocument.customXmlProperties+xml"/>
  <Override PartName="/customXml/itemProps27.xml" ContentType="application/vnd.openxmlformats-officedocument.customXmlProperties+xml"/>
  <Override PartName="/customXml/itemProps28.xml" ContentType="application/vnd.openxmlformats-officedocument.customXml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6.xml" ContentType="application/vnd.openxmlformats-officedocument.customXmlProperties+xml"/>
  <Override PartName="/customXml/itemProps25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customXml/itemProps14.xml" ContentType="application/vnd.openxmlformats-officedocument.customXmlProperties+xml"/>
  <Override PartName="/customXml/itemProps23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customXml/itemProps12.xml" ContentType="application/vnd.openxmlformats-officedocument.customXmlProperties+xml"/>
  <Override PartName="/customXml/itemProps21.xml" ContentType="application/vnd.openxmlformats-officedocument.customXmlProperties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customXml/itemProps10.xml" ContentType="application/vnd.openxmlformats-officedocument.customXmlPropertie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customXml/itemProps9.xml" ContentType="application/vnd.openxmlformats-officedocument.customXmlProperties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29"/>
    <p:sldMasterId id="2147483794" r:id="rId30"/>
  </p:sldMasterIdLst>
  <p:notesMasterIdLst>
    <p:notesMasterId r:id="rId43"/>
  </p:notesMasterIdLst>
  <p:handoutMasterIdLst>
    <p:handoutMasterId r:id="rId44"/>
  </p:handoutMasterIdLst>
  <p:sldIdLst>
    <p:sldId id="512" r:id="rId31"/>
    <p:sldId id="500" r:id="rId32"/>
    <p:sldId id="502" r:id="rId33"/>
    <p:sldId id="504" r:id="rId34"/>
    <p:sldId id="503" r:id="rId35"/>
    <p:sldId id="505" r:id="rId36"/>
    <p:sldId id="501" r:id="rId37"/>
    <p:sldId id="506" r:id="rId38"/>
    <p:sldId id="508" r:id="rId39"/>
    <p:sldId id="511" r:id="rId40"/>
    <p:sldId id="509" r:id="rId41"/>
    <p:sldId id="469" r:id="rId42"/>
  </p:sldIdLst>
  <p:sldSz cx="9144000" cy="6858000" type="screen4x3"/>
  <p:notesSz cx="7010400" cy="92964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AB8100"/>
    <a:srgbClr val="F3B700"/>
    <a:srgbClr val="A87E00"/>
    <a:srgbClr val="FFFF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712" autoAdjust="0"/>
    <p:restoredTop sz="92503" autoAdjust="0"/>
  </p:normalViewPr>
  <p:slideViewPr>
    <p:cSldViewPr snapToGrid="0">
      <p:cViewPr varScale="1">
        <p:scale>
          <a:sx n="113" d="100"/>
          <a:sy n="113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customXml" Target="../customXml/item13.xml"/><Relationship Id="rId18" Type="http://schemas.openxmlformats.org/officeDocument/2006/relationships/customXml" Target="../customXml/item18.xml"/><Relationship Id="rId26" Type="http://schemas.openxmlformats.org/officeDocument/2006/relationships/customXml" Target="../customXml/item26.xml"/><Relationship Id="rId39" Type="http://schemas.openxmlformats.org/officeDocument/2006/relationships/slide" Target="slides/slide9.xml"/><Relationship Id="rId3" Type="http://schemas.openxmlformats.org/officeDocument/2006/relationships/customXml" Target="../customXml/item3.xml"/><Relationship Id="rId21" Type="http://schemas.openxmlformats.org/officeDocument/2006/relationships/customXml" Target="../customXml/item21.xml"/><Relationship Id="rId34" Type="http://schemas.openxmlformats.org/officeDocument/2006/relationships/slide" Target="slides/slide4.xml"/><Relationship Id="rId42" Type="http://schemas.openxmlformats.org/officeDocument/2006/relationships/slide" Target="slides/slide12.xml"/><Relationship Id="rId47" Type="http://schemas.openxmlformats.org/officeDocument/2006/relationships/theme" Target="theme/theme1.xml"/><Relationship Id="rId7" Type="http://schemas.openxmlformats.org/officeDocument/2006/relationships/customXml" Target="../customXml/item7.xml"/><Relationship Id="rId12" Type="http://schemas.openxmlformats.org/officeDocument/2006/relationships/customXml" Target="../customXml/item12.xml"/><Relationship Id="rId17" Type="http://schemas.openxmlformats.org/officeDocument/2006/relationships/customXml" Target="../customXml/item17.xml"/><Relationship Id="rId25" Type="http://schemas.openxmlformats.org/officeDocument/2006/relationships/customXml" Target="../customXml/item25.xml"/><Relationship Id="rId33" Type="http://schemas.openxmlformats.org/officeDocument/2006/relationships/slide" Target="slides/slide3.xml"/><Relationship Id="rId38" Type="http://schemas.openxmlformats.org/officeDocument/2006/relationships/slide" Target="slides/slide8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customXml" Target="../customXml/item16.xml"/><Relationship Id="rId20" Type="http://schemas.openxmlformats.org/officeDocument/2006/relationships/customXml" Target="../customXml/item20.xml"/><Relationship Id="rId29" Type="http://schemas.openxmlformats.org/officeDocument/2006/relationships/slideMaster" Target="slideMasters/slideMaster1.xml"/><Relationship Id="rId41" Type="http://schemas.openxmlformats.org/officeDocument/2006/relationships/slide" Target="slides/slide1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customXml" Target="../customXml/item11.xml"/><Relationship Id="rId24" Type="http://schemas.openxmlformats.org/officeDocument/2006/relationships/customXml" Target="../customXml/item24.xml"/><Relationship Id="rId32" Type="http://schemas.openxmlformats.org/officeDocument/2006/relationships/slide" Target="slides/slide2.xml"/><Relationship Id="rId37" Type="http://schemas.openxmlformats.org/officeDocument/2006/relationships/slide" Target="slides/slide7.xml"/><Relationship Id="rId40" Type="http://schemas.openxmlformats.org/officeDocument/2006/relationships/slide" Target="slides/slide10.xml"/><Relationship Id="rId45" Type="http://schemas.openxmlformats.org/officeDocument/2006/relationships/presProps" Target="presProps.xml"/><Relationship Id="rId5" Type="http://schemas.openxmlformats.org/officeDocument/2006/relationships/customXml" Target="../customXml/item5.xml"/><Relationship Id="rId15" Type="http://schemas.openxmlformats.org/officeDocument/2006/relationships/customXml" Target="../customXml/item15.xml"/><Relationship Id="rId23" Type="http://schemas.openxmlformats.org/officeDocument/2006/relationships/customXml" Target="../customXml/item23.xml"/><Relationship Id="rId28" Type="http://schemas.openxmlformats.org/officeDocument/2006/relationships/customXml" Target="../customXml/item28.xml"/><Relationship Id="rId36" Type="http://schemas.openxmlformats.org/officeDocument/2006/relationships/slide" Target="slides/slide6.xml"/><Relationship Id="rId10" Type="http://schemas.openxmlformats.org/officeDocument/2006/relationships/customXml" Target="../customXml/item10.xml"/><Relationship Id="rId19" Type="http://schemas.openxmlformats.org/officeDocument/2006/relationships/customXml" Target="../customXml/item19.xml"/><Relationship Id="rId31" Type="http://schemas.openxmlformats.org/officeDocument/2006/relationships/slide" Target="slides/slide1.xml"/><Relationship Id="rId44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Relationship Id="rId14" Type="http://schemas.openxmlformats.org/officeDocument/2006/relationships/customXml" Target="../customXml/item14.xml"/><Relationship Id="rId22" Type="http://schemas.openxmlformats.org/officeDocument/2006/relationships/customXml" Target="../customXml/item22.xml"/><Relationship Id="rId27" Type="http://schemas.openxmlformats.org/officeDocument/2006/relationships/customXml" Target="../customXml/item27.xml"/><Relationship Id="rId30" Type="http://schemas.openxmlformats.org/officeDocument/2006/relationships/slideMaster" Target="slideMasters/slideMaster2.xml"/><Relationship Id="rId35" Type="http://schemas.openxmlformats.org/officeDocument/2006/relationships/slide" Target="slides/slide5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AE338A-35BB-47FE-BF89-6F8F99A84EFF}" type="datetimeFigureOut">
              <a:rPr lang="en-US" smtClean="0"/>
              <a:pPr/>
              <a:t>2020-06-29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FBDEC-75DD-451E-9F37-132C2A836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623483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258C87-23C0-4C8E-9188-368E61CDF4F1}" type="datetimeFigureOut">
              <a:rPr lang="zh-CN" altLang="en-US" smtClean="0"/>
              <a:pPr/>
              <a:t>2020/6/29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E9A5E68-CF20-49C0-9291-AF159256951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2718057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1. Thank</a:t>
            </a:r>
            <a:r>
              <a:rPr lang="en-US" baseline="0" dirty="0"/>
              <a:t> </a:t>
            </a:r>
            <a:r>
              <a:rPr lang="en-US" baseline="0" dirty="0" err="1"/>
              <a:t>Cen</a:t>
            </a:r>
            <a:r>
              <a:rPr lang="en-US" baseline="0" dirty="0"/>
              <a:t>/</a:t>
            </a:r>
            <a:r>
              <a:rPr lang="en-US" baseline="0" dirty="0" err="1"/>
              <a:t>Gao</a:t>
            </a:r>
            <a:r>
              <a:rPr lang="en-US" baseline="0" dirty="0"/>
              <a:t>/Luo/Chen; 2. HZ more visits; 3. AP on HZ</a:t>
            </a:r>
            <a:endParaRPr lang="en-US" dirty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493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513466-170C-4D5D-91A5-22F36A9D16A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493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6906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1. Thank</a:t>
            </a:r>
            <a:r>
              <a:rPr lang="en-US" baseline="0" dirty="0"/>
              <a:t> </a:t>
            </a:r>
            <a:r>
              <a:rPr lang="en-US" baseline="0" dirty="0" err="1"/>
              <a:t>Cen</a:t>
            </a:r>
            <a:r>
              <a:rPr lang="en-US" baseline="0" dirty="0"/>
              <a:t>/</a:t>
            </a:r>
            <a:r>
              <a:rPr lang="en-US" baseline="0" dirty="0" err="1"/>
              <a:t>Gao</a:t>
            </a:r>
            <a:r>
              <a:rPr lang="en-US" baseline="0" dirty="0"/>
              <a:t>/Luo/Chen; 2. HZ more visits; 3. AP on HZ</a:t>
            </a:r>
            <a:endParaRPr lang="en-US" dirty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4933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513466-170C-4D5D-91A5-22F36A9D16AC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+mn-cs"/>
              </a:rPr>
              <a:pPr marL="0" marR="0" lvl="0" indent="0" algn="r" defTabSz="94933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14872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 userDrawn="1"/>
        </p:nvSpPr>
        <p:spPr bwMode="auto">
          <a:xfrm>
            <a:off x="0" y="2033587"/>
            <a:ext cx="9144000" cy="1663700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endParaRPr lang="zh-CN" altLang="en-US" sz="4000" b="1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426307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 userDrawn="1"/>
        </p:nvSpPr>
        <p:spPr bwMode="auto">
          <a:xfrm>
            <a:off x="0" y="-1"/>
            <a:ext cx="9144000" cy="764705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endParaRPr lang="zh-CN" altLang="en-US" sz="4000" b="1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71439"/>
            <a:ext cx="8229600" cy="669103"/>
          </a:xfrm>
        </p:spPr>
        <p:txBody>
          <a:bodyPr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/>
          <a:lstStyle>
            <a:lvl1pPr>
              <a:defRPr b="1"/>
            </a:lvl1pPr>
            <a:lvl2pPr>
              <a:defRPr b="1"/>
            </a:lvl2pPr>
            <a:lvl3pPr>
              <a:defRPr b="1"/>
            </a:lvl3pPr>
            <a:lvl4pPr>
              <a:defRPr b="1"/>
            </a:lvl4pPr>
            <a:lvl5pPr>
              <a:defRPr b="1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2570818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762942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792072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1485771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3712484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879261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833756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66000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104495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71438"/>
            <a:ext cx="2057400" cy="60547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71438"/>
            <a:ext cx="6019800" cy="60547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2755236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71438"/>
            <a:ext cx="8229600" cy="6054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1838038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8BBE097-8DCA-4BC6-83FB-778FA394B912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9671736"/>
      </p:ext>
    </p:extLst>
  </p:cSld>
  <p:clrMapOvr>
    <a:masterClrMapping/>
  </p:clrMapOvr>
  <p:transition>
    <p:random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97FA5-94DB-459B-8E5D-031A45794050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6950696"/>
      </p:ext>
    </p:extLst>
  </p:cSld>
  <p:clrMapOvr>
    <a:masterClrMapping/>
  </p:clrMapOvr>
  <p:transition>
    <p:random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EEBD30-2DFF-4A5B-A3C9-D444AD2A3D16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0513898"/>
      </p:ext>
    </p:extLst>
  </p:cSld>
  <p:clrMapOvr>
    <a:masterClrMapping/>
  </p:clrMapOvr>
  <p:transition>
    <p:random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40DCFE-4E75-418C-8380-63B65D2FD652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9296306"/>
      </p:ext>
    </p:extLst>
  </p:cSld>
  <p:clrMapOvr>
    <a:masterClrMapping/>
  </p:clrMapOvr>
  <p:transition>
    <p:random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5A55F7-F89F-4A62-A1F7-0ABADECA382B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256716"/>
      </p:ext>
    </p:extLst>
  </p:cSld>
  <p:clrMapOvr>
    <a:masterClrMapping/>
  </p:clrMapOvr>
  <p:transition>
    <p:random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26372E-BBC9-4A00-A587-5757EE7FB80F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833189"/>
      </p:ext>
    </p:extLst>
  </p:cSld>
  <p:clrMapOvr>
    <a:masterClrMapping/>
  </p:clrMapOvr>
  <p:transition>
    <p:random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DF2277-96DB-49E8-92A0-ADEF130412BD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47431394"/>
      </p:ext>
    </p:extLst>
  </p:cSld>
  <p:clrMapOvr>
    <a:masterClrMapping/>
  </p:clrMapOvr>
  <p:transition>
    <p:random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5BCB22B-4DBA-4AF2-BF00-B1087D8CE7BB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5598383"/>
      </p:ext>
    </p:extLst>
  </p:cSld>
  <p:clrMapOvr>
    <a:masterClrMapping/>
  </p:clrMapOvr>
  <p:transition>
    <p:random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882732-16E9-446D-8733-E57A3EF6F874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306271"/>
      </p:ext>
    </p:extLst>
  </p:cSld>
  <p:clrMapOvr>
    <a:masterClrMapping/>
  </p:clrMapOvr>
  <p:transition>
    <p:random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3A1E60-9E96-4BE8-BC6F-2103B115BA96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8401893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57C575-40DD-4829-84AF-4B018C1AFD41}" type="slidenum">
              <a:rPr lang="en-US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530562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 userDrawn="1"/>
        </p:nvSpPr>
        <p:spPr bwMode="auto">
          <a:xfrm>
            <a:off x="0" y="-1"/>
            <a:ext cx="9144000" cy="1368000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1200"/>
              </a:spcBef>
            </a:pPr>
            <a:endParaRPr lang="zh-CN" altLang="en-US" sz="4000" b="1" kern="0" dirty="0">
              <a:solidFill>
                <a:srgbClr val="FFFFFF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52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71438"/>
            <a:ext cx="8229600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2053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xmlns="" val="3583401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accent1"/>
          </a:solidFill>
          <a:latin typeface="微软雅黑" pitchFamily="34" charset="-122"/>
          <a:ea typeface="微软雅黑" pitchFamily="34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CCFEF-963E-4E3A-BF2E-6581E9DB47C9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1622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</p:sldLayoutIdLst>
  <p:transition>
    <p:random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pa.gov/air-trends/air-quality-design-valu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edg.epa.gov/data/public/OAR/OAQPS/Class1/Class1Areas.zip" TargetMode="External"/><Relationship Id="rId5" Type="http://schemas.openxmlformats.org/officeDocument/2006/relationships/hyperlink" Target="https://www.epa.gov/national-air-toxics-assessment/2014-nata-assessment-results" TargetMode="External"/><Relationship Id="rId4" Type="http://schemas.openxmlformats.org/officeDocument/2006/relationships/hyperlink" Target="https://poverty.umich.edu/projects/understanding-communities-of-deep-disadvantage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>
            <a:extLst>
              <a:ext uri="{FF2B5EF4-FFF2-40B4-BE49-F238E27FC236}">
                <a16:creationId xmlns:a16="http://schemas.microsoft.com/office/drawing/2014/main" xmlns="" id="{1B72A3C0-EB3D-49B0-A217-AF9C144DA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874" y="-28575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800"/>
              </a:spcAft>
              <a:defRPr/>
            </a:pPr>
            <a:r>
              <a:rPr lang="en-US" sz="2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Data Input Module: Input Files &amp; Attributes </a:t>
            </a:r>
            <a:r>
              <a:rPr lang="en-US" sz="16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	</a:t>
            </a:r>
            <a:r>
              <a:rPr lang="en-US" altLang="zh-CN" b="1" dirty="0">
                <a:solidFill>
                  <a:srgbClr val="7030A0"/>
                </a:solidFill>
                <a:latin typeface="Arial" charset="0"/>
                <a:ea typeface="宋体" panose="02010600030101010101" pitchFamily="2" charset="-122"/>
              </a:rPr>
              <a:t>  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xmlns="" id="{4FD6AFC8-B8D2-4E55-8898-36E8238FA5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38953371"/>
              </p:ext>
            </p:extLst>
          </p:nvPr>
        </p:nvGraphicFramePr>
        <p:xfrm>
          <a:off x="-1" y="19050"/>
          <a:ext cx="9144001" cy="6789572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893976">
                  <a:extLst>
                    <a:ext uri="{9D8B030D-6E8A-4147-A177-3AD203B41FA5}">
                      <a16:colId xmlns:a16="http://schemas.microsoft.com/office/drawing/2014/main" xmlns="" val="2008470103"/>
                    </a:ext>
                  </a:extLst>
                </a:gridCol>
                <a:gridCol w="927100">
                  <a:extLst>
                    <a:ext uri="{9D8B030D-6E8A-4147-A177-3AD203B41FA5}">
                      <a16:colId xmlns:a16="http://schemas.microsoft.com/office/drawing/2014/main" xmlns="" val="2468054943"/>
                    </a:ext>
                  </a:extLst>
                </a:gridCol>
                <a:gridCol w="2512925">
                  <a:extLst>
                    <a:ext uri="{9D8B030D-6E8A-4147-A177-3AD203B41FA5}">
                      <a16:colId xmlns:a16="http://schemas.microsoft.com/office/drawing/2014/main" xmlns="" val="4000740675"/>
                    </a:ext>
                  </a:extLst>
                </a:gridCol>
                <a:gridCol w="2971799">
                  <a:extLst>
                    <a:ext uri="{9D8B030D-6E8A-4147-A177-3AD203B41FA5}">
                      <a16:colId xmlns:a16="http://schemas.microsoft.com/office/drawing/2014/main" xmlns="" val="487913559"/>
                    </a:ext>
                  </a:extLst>
                </a:gridCol>
                <a:gridCol w="838201">
                  <a:extLst>
                    <a:ext uri="{9D8B030D-6E8A-4147-A177-3AD203B41FA5}">
                      <a16:colId xmlns:a16="http://schemas.microsoft.com/office/drawing/2014/main" xmlns="" val="3168272893"/>
                    </a:ext>
                  </a:extLst>
                </a:gridCol>
              </a:tblGrid>
              <a:tr h="643422"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Data</a:t>
                      </a:r>
                      <a:r>
                        <a:rPr lang="en-US" sz="1900" baseline="0" dirty="0">
                          <a:solidFill>
                            <a:srgbClr val="FF0000"/>
                          </a:solidFill>
                        </a:rPr>
                        <a:t> Input </a:t>
                      </a:r>
                    </a:p>
                    <a:p>
                      <a:pPr algn="ctr"/>
                      <a:r>
                        <a:rPr lang="en-US" sz="1900" baseline="0" dirty="0">
                          <a:solidFill>
                            <a:srgbClr val="FF0000"/>
                          </a:solidFill>
                        </a:rPr>
                        <a:t>File Names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solidFill>
                            <a:srgbClr val="FF0000"/>
                          </a:solidFill>
                        </a:rPr>
                        <a:t>Data</a:t>
                      </a:r>
                      <a:r>
                        <a:rPr lang="en-US" sz="1900" baseline="0">
                          <a:solidFill>
                            <a:srgbClr val="FF0000"/>
                          </a:solidFill>
                        </a:rPr>
                        <a:t> Format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Data </a:t>
                      </a:r>
                    </a:p>
                    <a:p>
                      <a:pPr algn="ct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Description</a:t>
                      </a: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Data </a:t>
                      </a:r>
                    </a:p>
                    <a:p>
                      <a:pPr algn="ctr"/>
                      <a:r>
                        <a:rPr lang="en-US" sz="1900" dirty="0">
                          <a:solidFill>
                            <a:srgbClr val="FF0000"/>
                          </a:solidFill>
                        </a:rPr>
                        <a:t>Source</a:t>
                      </a: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900">
                          <a:solidFill>
                            <a:srgbClr val="FF0000"/>
                          </a:solidFill>
                        </a:rPr>
                        <a:t>Data</a:t>
                      </a:r>
                    </a:p>
                    <a:p>
                      <a:pPr algn="ctr"/>
                      <a:r>
                        <a:rPr lang="en-US" sz="1900">
                          <a:solidFill>
                            <a:srgbClr val="FF0000"/>
                          </a:solidFill>
                        </a:rPr>
                        <a:t>Period</a:t>
                      </a:r>
                      <a:endParaRPr lang="en-US" sz="1900" dirty="0">
                        <a:solidFill>
                          <a:srgbClr val="FF0000"/>
                        </a:solidFill>
                      </a:endParaRPr>
                    </a:p>
                  </a:txBody>
                  <a:tcPr marL="87440" marR="87440" marT="43720" marB="43720" anchor="ctr"/>
                </a:tc>
                <a:extLst>
                  <a:ext uri="{0D108BD9-81ED-4DB2-BD59-A6C34878D82A}">
                    <a16:rowId xmlns:a16="http://schemas.microsoft.com/office/drawing/2014/main" xmlns="" val="3211565500"/>
                  </a:ext>
                </a:extLst>
              </a:tr>
              <a:tr h="437469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rgbClr val="0000FF"/>
                          </a:solidFill>
                        </a:rPr>
                        <a:t>“NATA for Yarnell”</a:t>
                      </a:r>
                      <a:endParaRPr lang="en-US" sz="1400" dirty="0">
                        <a:solidFill>
                          <a:srgbClr val="0000FF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Geodataset</a:t>
                      </a:r>
                      <a:endParaRPr lang="en-US" sz="1200" dirty="0"/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/>
                        <a:t>O3/PM2.5 ambient &amp; risk data</a:t>
                      </a:r>
                      <a:endParaRPr lang="en-US" sz="1200" dirty="0"/>
                    </a:p>
                    <a:p>
                      <a:pPr algn="ctr"/>
                      <a:r>
                        <a:rPr lang="en-US" sz="1200" dirty="0"/>
                        <a:t>on</a:t>
                      </a:r>
                      <a:r>
                        <a:rPr lang="en-US" sz="1200" baseline="0" dirty="0"/>
                        <a:t> c</a:t>
                      </a:r>
                      <a:r>
                        <a:rPr lang="en-US" sz="1200" dirty="0"/>
                        <a:t>ounty/</a:t>
                      </a:r>
                      <a:r>
                        <a:rPr lang="en-US" sz="1200" baseline="0" dirty="0"/>
                        <a:t>census tract level</a:t>
                      </a:r>
                      <a:endParaRPr lang="en-US" sz="1200" dirty="0"/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from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 OAQPS MP team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2014</a:t>
                      </a:r>
                      <a:endParaRPr lang="en-US" sz="1400" dirty="0"/>
                    </a:p>
                  </a:txBody>
                  <a:tcPr marL="87440" marR="87440" marT="43720" marB="43720" anchor="ctr"/>
                </a:tc>
                <a:extLst>
                  <a:ext uri="{0D108BD9-81ED-4DB2-BD59-A6C34878D82A}">
                    <a16:rowId xmlns:a16="http://schemas.microsoft.com/office/drawing/2014/main" xmlns="" val="2020013330"/>
                  </a:ext>
                </a:extLst>
              </a:tr>
              <a:tr h="43746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FF"/>
                          </a:solidFill>
                        </a:rPr>
                        <a:t>“2014 NATA Risk”</a:t>
                      </a: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Geodataset</a:t>
                      </a:r>
                      <a:endParaRPr lang="en-US" sz="1200" dirty="0"/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/>
                        <a:t>Air toxics  ambient &amp; risk data on c</a:t>
                      </a:r>
                      <a:r>
                        <a:rPr lang="en-US" sz="1200"/>
                        <a:t>ounty/</a:t>
                      </a:r>
                      <a:r>
                        <a:rPr lang="en-US" sz="1200" baseline="0"/>
                        <a:t>census tract level</a:t>
                      </a:r>
                      <a:endParaRPr lang="en-US" sz="1200" dirty="0"/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from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 OAQPS MP team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2014</a:t>
                      </a:r>
                      <a:endParaRPr lang="en-US" sz="1400" dirty="0"/>
                    </a:p>
                  </a:txBody>
                  <a:tcPr marL="87440" marR="87440" marT="43720" marB="43720" anchor="ctr"/>
                </a:tc>
                <a:extLst>
                  <a:ext uri="{0D108BD9-81ED-4DB2-BD59-A6C34878D82A}">
                    <a16:rowId xmlns:a16="http://schemas.microsoft.com/office/drawing/2014/main" xmlns="" val="1621602255"/>
                  </a:ext>
                </a:extLst>
              </a:tr>
              <a:tr h="614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FF"/>
                          </a:solidFill>
                        </a:rPr>
                        <a:t>“O3_DV_2009_2018”</a:t>
                      </a: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Excel</a:t>
                      </a:r>
                      <a:endParaRPr lang="en-US" sz="1200" dirty="0"/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O3 design values </a:t>
                      </a:r>
                      <a:r>
                        <a:rPr lang="en-US" sz="1200" baseline="0" dirty="0"/>
                        <a:t>on </a:t>
                      </a:r>
                    </a:p>
                    <a:p>
                      <a:pPr algn="ctr"/>
                      <a:r>
                        <a:rPr lang="en-US" sz="1200" baseline="0" dirty="0"/>
                        <a:t>c</a:t>
                      </a:r>
                      <a:r>
                        <a:rPr lang="en-US" sz="1200" dirty="0"/>
                        <a:t>ounty</a:t>
                      </a:r>
                      <a:r>
                        <a:rPr lang="en-US" sz="1200" baseline="0" dirty="0"/>
                        <a:t> level</a:t>
                      </a:r>
                      <a:endParaRPr lang="en-US" sz="1200" dirty="0"/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From </a:t>
                      </a:r>
                      <a:r>
                        <a:rPr lang="en-US" altLang="zh-CN" sz="1200" baseline="0" dirty="0">
                          <a:solidFill>
                            <a:schemeClr val="tx1"/>
                          </a:solidFill>
                        </a:rPr>
                        <a:t>EPA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 public website: </a:t>
                      </a:r>
                      <a:r>
                        <a:rPr lang="en-US" altLang="zh-CN" sz="1200" dirty="0">
                          <a:hlinkClick r:id="rId3"/>
                        </a:rPr>
                        <a:t>https://www.epa.gov/air-trends/air-quality-design-values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/>
                        <a:t>2009 to 2018</a:t>
                      </a:r>
                      <a:endParaRPr lang="en-US" sz="1400" dirty="0"/>
                    </a:p>
                  </a:txBody>
                  <a:tcPr marL="87440" marR="87440" marT="43720" marB="43720" anchor="ctr"/>
                </a:tc>
                <a:extLst>
                  <a:ext uri="{0D108BD9-81ED-4DB2-BD59-A6C34878D82A}">
                    <a16:rowId xmlns:a16="http://schemas.microsoft.com/office/drawing/2014/main" xmlns="" val="4249309967"/>
                  </a:ext>
                </a:extLst>
              </a:tr>
              <a:tr h="6140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00FF"/>
                          </a:solidFill>
                        </a:rPr>
                        <a:t>“PM_DV_2009_2018”</a:t>
                      </a: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>
                          <a:solidFill>
                            <a:schemeClr val="tx1"/>
                          </a:solidFill>
                        </a:rPr>
                        <a:t>Excel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PM2.5 design values </a:t>
                      </a:r>
                      <a:r>
                        <a:rPr lang="en-US" sz="1200" baseline="0" dirty="0"/>
                        <a:t>on </a:t>
                      </a:r>
                    </a:p>
                    <a:p>
                      <a:pPr algn="ctr"/>
                      <a:r>
                        <a:rPr lang="en-US" sz="1200" baseline="0" dirty="0"/>
                        <a:t>c</a:t>
                      </a:r>
                      <a:r>
                        <a:rPr lang="en-US" sz="1200" dirty="0"/>
                        <a:t>ounty</a:t>
                      </a:r>
                      <a:r>
                        <a:rPr lang="en-US" sz="1200" baseline="0" dirty="0"/>
                        <a:t> level</a:t>
                      </a:r>
                      <a:endParaRPr lang="en-US" sz="1200" dirty="0"/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From EPA public website: </a:t>
                      </a:r>
                      <a:r>
                        <a:rPr lang="en-US" altLang="zh-CN" sz="1200" dirty="0">
                          <a:hlinkClick r:id="rId3"/>
                        </a:rPr>
                        <a:t>https://www.epa.gov/air-trends/air-quality-design-values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2009 to 2018</a:t>
                      </a:r>
                    </a:p>
                  </a:txBody>
                  <a:tcPr marL="87440" marR="87440" marT="43720" marB="43720" anchor="ctr"/>
                </a:tc>
                <a:extLst>
                  <a:ext uri="{0D108BD9-81ED-4DB2-BD59-A6C34878D82A}">
                    <a16:rowId xmlns:a16="http://schemas.microsoft.com/office/drawing/2014/main" xmlns="" val="992454991"/>
                  </a:ext>
                </a:extLst>
              </a:tr>
              <a:tr h="496313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FF"/>
                          </a:solidFill>
                        </a:rPr>
                        <a:t>“Advance</a:t>
                      </a:r>
                      <a:r>
                        <a:rPr lang="en-US" sz="1400" b="0" baseline="0" dirty="0">
                          <a:solidFill>
                            <a:srgbClr val="0000FF"/>
                          </a:solidFill>
                        </a:rPr>
                        <a:t> areas O3_PM”</a:t>
                      </a:r>
                      <a:endParaRPr lang="en-US" sz="1400" b="0" dirty="0">
                        <a:solidFill>
                          <a:srgbClr val="0000FF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Geodataset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>
                          <a:solidFill>
                            <a:schemeClr val="tx1"/>
                          </a:solidFill>
                        </a:rPr>
                        <a:t>O3 &amp; PM2.5 Advance</a:t>
                      </a:r>
                      <a:r>
                        <a:rPr lang="en-US" sz="1200" b="0" baseline="0">
                          <a:solidFill>
                            <a:schemeClr val="tx1"/>
                          </a:solidFill>
                        </a:rPr>
                        <a:t> Areas</a:t>
                      </a:r>
                      <a:endParaRPr lang="en-US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from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 OAQPS MP team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2018</a:t>
                      </a:r>
                      <a:endParaRPr lang="en-US" sz="1200" dirty="0"/>
                    </a:p>
                  </a:txBody>
                  <a:tcPr marL="87440" marR="87440" marT="43720" marB="4372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90532"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>
                          <a:solidFill>
                            <a:srgbClr val="0000FF"/>
                          </a:solidFill>
                        </a:rPr>
                        <a:t>“Index</a:t>
                      </a:r>
                      <a:r>
                        <a:rPr lang="en-US" sz="1400" b="0" baseline="0" dirty="0">
                          <a:solidFill>
                            <a:srgbClr val="0000FF"/>
                          </a:solidFill>
                        </a:rPr>
                        <a:t> of </a:t>
                      </a:r>
                      <a:r>
                        <a:rPr lang="en-US" sz="1400" b="0" baseline="0" dirty="0" err="1">
                          <a:solidFill>
                            <a:srgbClr val="0000FF"/>
                          </a:solidFill>
                        </a:rPr>
                        <a:t>Poverty_Disadvantage</a:t>
                      </a:r>
                      <a:r>
                        <a:rPr lang="en-US" sz="1400" b="0" baseline="0" dirty="0">
                          <a:solidFill>
                            <a:srgbClr val="0000FF"/>
                          </a:solidFill>
                        </a:rPr>
                        <a:t>”</a:t>
                      </a:r>
                      <a:endParaRPr lang="en-US" sz="1400" b="0" dirty="0">
                        <a:solidFill>
                          <a:srgbClr val="0000FF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Excel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aseline="0" dirty="0"/>
                        <a:t>Index of poverty/disadvantage on c</a:t>
                      </a:r>
                      <a:r>
                        <a:rPr lang="en-US" sz="1200" dirty="0"/>
                        <a:t>ounty</a:t>
                      </a:r>
                      <a:r>
                        <a:rPr lang="en-US" sz="1200" baseline="0" dirty="0"/>
                        <a:t> level</a:t>
                      </a:r>
                      <a:endParaRPr lang="en-US" sz="1200" dirty="0"/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from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aseline="0" dirty="0"/>
                        <a:t>Univ. of Michigan 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</a:rPr>
                        <a:t>w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</a:rPr>
                        <a:t>ebsite</a:t>
                      </a: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: </a:t>
                      </a:r>
                      <a:r>
                        <a:rPr lang="en-US" altLang="zh-CN" sz="1200" dirty="0">
                          <a:hlinkClick r:id="rId4"/>
                        </a:rPr>
                        <a:t>https://poverty.umich.edu/projects/understanding-communities-of-deep-disadvantage/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2015-2017</a:t>
                      </a:r>
                    </a:p>
                  </a:txBody>
                  <a:tcPr marL="87440" marR="87440" marT="43720" marB="4372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96706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>
                          <a:solidFill>
                            <a:srgbClr val="0000FF"/>
                          </a:solidFill>
                        </a:rPr>
                        <a:t>NEI_Country_CAPs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err="1">
                          <a:solidFill>
                            <a:srgbClr val="0000FF"/>
                          </a:solidFill>
                        </a:rPr>
                        <a:t>NEI_Facility_HAPs_CAPS</a:t>
                      </a:r>
                      <a:endParaRPr lang="en-US" sz="1200" dirty="0">
                        <a:solidFill>
                          <a:srgbClr val="0000FF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/>
                        <a:t>Geodataset</a:t>
                      </a:r>
                      <a:endParaRPr lang="en-US" sz="1400" dirty="0">
                        <a:solidFill>
                          <a:srgbClr val="0000FF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/>
                        <a:t>Major emission sources  and facility info. of CAPs &amp; HAPs on c</a:t>
                      </a:r>
                      <a:r>
                        <a:rPr lang="en-US" sz="1200"/>
                        <a:t>ounty</a:t>
                      </a:r>
                      <a:r>
                        <a:rPr lang="en-US" sz="1200" baseline="0"/>
                        <a:t> level</a:t>
                      </a:r>
                      <a:endParaRPr lang="en-US" sz="1200" dirty="0"/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>
                          <a:solidFill>
                            <a:schemeClr val="tx1"/>
                          </a:solidFill>
                        </a:rPr>
                        <a:t>From OAQPS public website: </a:t>
                      </a:r>
                      <a:r>
                        <a:rPr kumimoji="0" lang="en-US" sz="1200" b="0" i="0" u="sng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ftp://newftp.epa.gov/EPADataCommons/OAR/OAQPS/NEI/NEI_Facility_HAPs_CAPs.zip, ftp://newftp.epa.gov/EPADataCommons/OAR/OAQPS/NEI/NEI_County_CAP.zip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2008, 2011, 2014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440" marR="87440" marT="43720" marB="4372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9378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2014 NATA Emissions</a:t>
                      </a: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Access Database</a:t>
                      </a:r>
                    </a:p>
                    <a:p>
                      <a:pPr algn="ctr"/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(*. </a:t>
                      </a:r>
                      <a:r>
                        <a:rPr lang="en-US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accdb</a:t>
                      </a:r>
                      <a:r>
                        <a:rPr lang="en-US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NATA emissions data from the 2014 National Emissions Inventory (NEI) for many different source groups, such as point, nonpoint, </a:t>
                      </a:r>
                      <a:r>
                        <a:rPr lang="en-US" altLang="zh-CN" sz="12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onroad</a:t>
                      </a: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and nonroad</a:t>
                      </a:r>
                      <a:endParaRPr lang="en-US" sz="12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From </a:t>
                      </a:r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EPA public website:</a:t>
                      </a:r>
                      <a:r>
                        <a:rPr lang="zh-CN" altLang="en-US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altLang="zh-CN" sz="1200" dirty="0">
                          <a:hlinkClick r:id="rId5"/>
                        </a:rPr>
                        <a:t>https://www.epa.gov/national-air-toxics-assessment/2014-nata-assessment-results#emissions</a:t>
                      </a:r>
                      <a:endParaRPr lang="en-US" sz="1200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2014</a:t>
                      </a:r>
                    </a:p>
                  </a:txBody>
                  <a:tcPr marL="87440" marR="87440" marT="43720" marB="43720" anchor="ctr"/>
                </a:tc>
                <a:extLst>
                  <a:ext uri="{0D108BD9-81ED-4DB2-BD59-A6C34878D82A}">
                    <a16:rowId xmlns:a16="http://schemas.microsoft.com/office/drawing/2014/main" xmlns="" val="4249155262"/>
                  </a:ext>
                </a:extLst>
              </a:tr>
              <a:tr h="6140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+mn-cs"/>
                        </a:rPr>
                        <a:t>Class1_FederalAreas</a:t>
                      </a:r>
                      <a:endParaRPr lang="en-US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Geodataset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Mandatory Class 1 Federal Areas in the United States</a:t>
                      </a:r>
                      <a:endParaRPr lang="en-US" sz="1200" dirty="0"/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From Mandatory Class 1 Federal Areas Web Service:</a:t>
                      </a: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https://edg.epa.gov/data/public/OAR/OAQPS/Class1/Class1Areas.zip</a:t>
                      </a:r>
                      <a:endParaRPr 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7440" marR="87440" marT="43720" marB="437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—</a:t>
                      </a:r>
                      <a:endParaRPr lang="en-US" sz="1400" dirty="0"/>
                    </a:p>
                  </a:txBody>
                  <a:tcPr marL="87440" marR="87440" marT="43720" marB="43720" anchor="ctr"/>
                </a:tc>
                <a:extLst>
                  <a:ext uri="{0D108BD9-81ED-4DB2-BD59-A6C34878D82A}">
                    <a16:rowId xmlns:a16="http://schemas.microsoft.com/office/drawing/2014/main" xmlns="" val="4934557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19528998"/>
      </p:ext>
    </p:extLst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05987E8-8F79-448F-AF8D-CE8A172702C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473" y="409502"/>
            <a:ext cx="8946859" cy="6245085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F5B8EA40-1554-40D2-BE0B-BD9B9F4C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97FA5-94DB-459B-8E5D-031A457940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2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E22929C5-4A6D-43B4-9BA2-827108806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71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800"/>
              </a:spcAft>
              <a:defRPr/>
            </a:pPr>
            <a:r>
              <a:rPr lang="en-US" altLang="zh-CN" sz="2400" b="1" dirty="0">
                <a:latin typeface="Arial" charset="0"/>
              </a:rPr>
              <a:t>Data Viewer: </a:t>
            </a:r>
            <a:r>
              <a:rPr lang="en-US" altLang="zh-CN" sz="2400" b="1" dirty="0">
                <a:solidFill>
                  <a:srgbClr val="FF0000"/>
                </a:solidFill>
                <a:latin typeface="Arial" charset="0"/>
              </a:rPr>
              <a:t>Potential multi-pollutant issues</a:t>
            </a:r>
            <a:endParaRPr lang="en-US" altLang="zh-CN" sz="2400" dirty="0">
              <a:solidFill>
                <a:srgbClr val="0000FF"/>
              </a:solidFill>
              <a:latin typeface="Arial" charset="0"/>
              <a:ea typeface="宋体" panose="02010600030101010101" pitchFamily="2" charset="-122"/>
            </a:endParaRP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xmlns="" id="{F4953060-6713-4411-8DFF-DAE43EF18212}"/>
              </a:ext>
            </a:extLst>
          </p:cNvPr>
          <p:cNvSpPr/>
          <p:nvPr/>
        </p:nvSpPr>
        <p:spPr>
          <a:xfrm>
            <a:off x="469784" y="1809925"/>
            <a:ext cx="1535186" cy="2309069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Speech Bubble: Rectangle with Corners Rounded 4">
            <a:extLst>
              <a:ext uri="{FF2B5EF4-FFF2-40B4-BE49-F238E27FC236}">
                <a16:creationId xmlns:a16="http://schemas.microsoft.com/office/drawing/2014/main" xmlns="" id="{36A6D64E-E2CD-4209-853D-D550AD34A660}"/>
              </a:ext>
            </a:extLst>
          </p:cNvPr>
          <p:cNvSpPr/>
          <p:nvPr/>
        </p:nvSpPr>
        <p:spPr>
          <a:xfrm>
            <a:off x="205530" y="4784173"/>
            <a:ext cx="2630311" cy="613117"/>
          </a:xfrm>
          <a:prstGeom prst="wedgeRoundRectCallout">
            <a:avLst>
              <a:gd name="adj1" fmla="val -467"/>
              <a:gd name="adj2" fmla="val -249820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Adjust standard value for PM2.5/Ozone/Air Toxic</a:t>
            </a:r>
          </a:p>
        </p:txBody>
      </p:sp>
    </p:spTree>
    <p:extLst>
      <p:ext uri="{BB962C8B-B14F-4D97-AF65-F5344CB8AC3E}">
        <p14:creationId xmlns:p14="http://schemas.microsoft.com/office/powerpoint/2010/main" xmlns="" val="3458525208"/>
      </p:ext>
    </p:extLst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FCF9C21-8770-4480-90AE-27EE5094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97FA5-94DB-459B-8E5D-031A457940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3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979634-6683-4D83-8AEC-EC1FC2D21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71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800"/>
              </a:spcAft>
              <a:defRPr/>
            </a:pPr>
            <a:r>
              <a:rPr lang="en-US" altLang="zh-CN" sz="2400" b="1" dirty="0">
                <a:latin typeface="Arial" charset="0"/>
              </a:rPr>
              <a:t>Data Viewer: </a:t>
            </a:r>
            <a:r>
              <a:rPr lang="en-US" altLang="zh-CN" sz="2400" b="1" dirty="0">
                <a:solidFill>
                  <a:srgbClr val="FF0000"/>
                </a:solidFill>
                <a:latin typeface="Arial" charset="0"/>
              </a:rPr>
              <a:t>Region Selection – EPA Region/States/CBSA</a:t>
            </a:r>
            <a:endParaRPr lang="en-US" altLang="zh-CN" sz="2400" dirty="0">
              <a:solidFill>
                <a:srgbClr val="0000FF"/>
              </a:solidFill>
              <a:latin typeface="Arial" charset="0"/>
              <a:ea typeface="宋体" panose="02010600030101010101" pitchFamily="2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72760420-CD37-43D5-8336-13B659F34F1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600" y="657917"/>
            <a:ext cx="8686800" cy="606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6726648"/>
      </p:ext>
    </p:extLst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A7BA9C4-B0EE-4D06-8E51-3B1EDE339074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781" y="527470"/>
            <a:ext cx="8551003" cy="5968769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FCF9C21-8770-4480-90AE-27EE5094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97FA5-94DB-459B-8E5D-031A457940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4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979634-6683-4D83-8AEC-EC1FC2D21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71"/>
            <a:ext cx="9144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800"/>
              </a:spcAft>
              <a:defRPr/>
            </a:pPr>
            <a:r>
              <a:rPr lang="en-US" altLang="zh-CN" sz="2400" b="1" dirty="0">
                <a:latin typeface="Arial" charset="0"/>
              </a:rPr>
              <a:t>Data Viewer: </a:t>
            </a:r>
            <a:r>
              <a:rPr lang="en-US" altLang="zh-CN" sz="2400" b="1" dirty="0">
                <a:solidFill>
                  <a:srgbClr val="FF0000"/>
                </a:solidFill>
                <a:latin typeface="Arial" charset="0"/>
              </a:rPr>
              <a:t>Advanced options</a:t>
            </a:r>
            <a:endParaRPr lang="en-US" altLang="zh-CN" sz="2400" dirty="0">
              <a:solidFill>
                <a:srgbClr val="0000FF"/>
              </a:solidFill>
              <a:latin typeface="Arial" charset="0"/>
              <a:ea typeface="宋体" panose="02010600030101010101" pitchFamily="2" charset="-122"/>
            </a:endParaRPr>
          </a:p>
        </p:txBody>
      </p:sp>
      <p:sp>
        <p:nvSpPr>
          <p:cNvPr id="7" name="Rectangle 12">
            <a:extLst>
              <a:ext uri="{FF2B5EF4-FFF2-40B4-BE49-F238E27FC236}">
                <a16:creationId xmlns:a16="http://schemas.microsoft.com/office/drawing/2014/main" xmlns="" id="{64D5CEBA-E805-43C8-9BAD-503D80AA15C2}"/>
              </a:ext>
            </a:extLst>
          </p:cNvPr>
          <p:cNvSpPr/>
          <p:nvPr/>
        </p:nvSpPr>
        <p:spPr>
          <a:xfrm>
            <a:off x="2550252" y="1028355"/>
            <a:ext cx="176169" cy="20482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xmlns="" id="{8125CC09-C19B-4DAF-850F-0AFAAAFA0DB1}"/>
              </a:ext>
            </a:extLst>
          </p:cNvPr>
          <p:cNvSpPr/>
          <p:nvPr/>
        </p:nvSpPr>
        <p:spPr>
          <a:xfrm>
            <a:off x="192945" y="2038525"/>
            <a:ext cx="2533476" cy="39260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Speech Bubble: Rectangle with Corners Rounded 4">
            <a:extLst>
              <a:ext uri="{FF2B5EF4-FFF2-40B4-BE49-F238E27FC236}">
                <a16:creationId xmlns:a16="http://schemas.microsoft.com/office/drawing/2014/main" xmlns="" id="{A68A0BA4-9DE6-4239-9F39-DBA52C5506D6}"/>
              </a:ext>
            </a:extLst>
          </p:cNvPr>
          <p:cNvSpPr/>
          <p:nvPr/>
        </p:nvSpPr>
        <p:spPr>
          <a:xfrm>
            <a:off x="8025" y="1416287"/>
            <a:ext cx="2970067" cy="340115"/>
          </a:xfrm>
          <a:prstGeom prst="wedgeRoundRectCallout">
            <a:avLst>
              <a:gd name="adj1" fmla="val 36524"/>
              <a:gd name="adj2" fmla="val -132275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00FF"/>
                </a:solidFill>
                <a:latin typeface="Calibri"/>
              </a:rPr>
              <a:t>Expand or hide the left panel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xmlns="" id="{3802F67C-0D98-4497-A35F-E5E6695A193B}"/>
              </a:ext>
            </a:extLst>
          </p:cNvPr>
          <p:cNvSpPr/>
          <p:nvPr/>
        </p:nvSpPr>
        <p:spPr>
          <a:xfrm>
            <a:off x="2843867" y="1830741"/>
            <a:ext cx="1551963" cy="27748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ight Arrow 9">
            <a:extLst>
              <a:ext uri="{FF2B5EF4-FFF2-40B4-BE49-F238E27FC236}">
                <a16:creationId xmlns:a16="http://schemas.microsoft.com/office/drawing/2014/main" xmlns="" id="{27898CEB-07A3-4BF5-9C6B-56DA015ADE6E}"/>
              </a:ext>
            </a:extLst>
          </p:cNvPr>
          <p:cNvSpPr/>
          <p:nvPr/>
        </p:nvSpPr>
        <p:spPr>
          <a:xfrm>
            <a:off x="2592196" y="3429000"/>
            <a:ext cx="327170" cy="3630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041A8EC9-C1ED-4DE2-A160-A99ACA2EF6AF}"/>
              </a:ext>
            </a:extLst>
          </p:cNvPr>
          <p:cNvSpPr/>
          <p:nvPr/>
        </p:nvSpPr>
        <p:spPr>
          <a:xfrm>
            <a:off x="1426129" y="6048462"/>
            <a:ext cx="570451" cy="20036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9068674"/>
      </p:ext>
    </p:ext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FCF9C21-8770-4480-90AE-27EE5094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97FA5-94DB-459B-8E5D-031A457940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979634-6683-4D83-8AEC-EC1FC2D21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71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800"/>
              </a:spcAft>
              <a:defRPr/>
            </a:pPr>
            <a:r>
              <a:rPr lang="en-US" altLang="zh-CN" sz="2800" b="1" dirty="0">
                <a:latin typeface="Arial" charset="0"/>
              </a:rPr>
              <a:t>Data Viewer: </a:t>
            </a:r>
            <a:r>
              <a:rPr lang="en-US" altLang="zh-CN" sz="2800" b="1" dirty="0">
                <a:solidFill>
                  <a:srgbClr val="FF0000"/>
                </a:solidFill>
                <a:latin typeface="Arial" charset="0"/>
              </a:rPr>
              <a:t>Major Emission Sources</a:t>
            </a:r>
            <a:endParaRPr lang="en-US" altLang="zh-CN" sz="2800" dirty="0">
              <a:solidFill>
                <a:srgbClr val="0000FF"/>
              </a:solidFill>
              <a:latin typeface="Arial" charset="0"/>
              <a:ea typeface="宋体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DFCA924-FBA7-41BB-907D-2093B0BEFBE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9311" y="748970"/>
            <a:ext cx="8718159" cy="6085448"/>
          </a:xfrm>
          <a:prstGeom prst="rect">
            <a:avLst/>
          </a:prstGeom>
        </p:spPr>
      </p:pic>
      <p:sp>
        <p:nvSpPr>
          <p:cNvPr id="8" name="Rectangle 12">
            <a:extLst>
              <a:ext uri="{FF2B5EF4-FFF2-40B4-BE49-F238E27FC236}">
                <a16:creationId xmlns:a16="http://schemas.microsoft.com/office/drawing/2014/main" xmlns="" id="{F410DDAF-064A-475D-91A2-656329BE8702}"/>
              </a:ext>
            </a:extLst>
          </p:cNvPr>
          <p:cNvSpPr/>
          <p:nvPr/>
        </p:nvSpPr>
        <p:spPr>
          <a:xfrm>
            <a:off x="5922627" y="2086763"/>
            <a:ext cx="1778467" cy="1698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945C6F77-16D1-4E79-895D-53B1AF16F1D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9063" y="1848649"/>
            <a:ext cx="8363824" cy="4713841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A9079FC4-4EC7-4938-A579-48D1DFA90022}"/>
              </a:ext>
            </a:extLst>
          </p:cNvPr>
          <p:cNvGrpSpPr/>
          <p:nvPr/>
        </p:nvGrpSpPr>
        <p:grpSpPr>
          <a:xfrm>
            <a:off x="96530" y="992251"/>
            <a:ext cx="5687736" cy="4745506"/>
            <a:chOff x="3632433" y="1370865"/>
            <a:chExt cx="5687736" cy="4745506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4990F7C4-99FE-4B36-B458-7CA6DAEE8F63}"/>
                </a:ext>
              </a:extLst>
            </p:cNvPr>
            <p:cNvGrpSpPr/>
            <p:nvPr/>
          </p:nvGrpSpPr>
          <p:grpSpPr>
            <a:xfrm>
              <a:off x="3632433" y="1370865"/>
              <a:ext cx="5687736" cy="4745506"/>
              <a:chOff x="0" y="1105153"/>
              <a:chExt cx="5687736" cy="4745506"/>
            </a:xfrm>
          </p:grpSpPr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xmlns="" id="{4DC7B6A4-79C7-45AA-8A27-0120DE736B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0" y="1823410"/>
                <a:ext cx="5687736" cy="4027249"/>
              </a:xfrm>
              <a:prstGeom prst="rect">
                <a:avLst/>
              </a:prstGeom>
            </p:spPr>
          </p:pic>
          <p:sp>
            <p:nvSpPr>
              <p:cNvPr id="9" name="Rectangle 12">
                <a:extLst>
                  <a:ext uri="{FF2B5EF4-FFF2-40B4-BE49-F238E27FC236}">
                    <a16:creationId xmlns:a16="http://schemas.microsoft.com/office/drawing/2014/main" xmlns="" id="{964CE181-5456-4A3F-BB40-61749E8B1B2B}"/>
                  </a:ext>
                </a:extLst>
              </p:cNvPr>
              <p:cNvSpPr/>
              <p:nvPr/>
            </p:nvSpPr>
            <p:spPr>
              <a:xfrm>
                <a:off x="54583" y="2256639"/>
                <a:ext cx="5524095" cy="654341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pic>
            <p:nvPicPr>
              <p:cNvPr id="7" name="图片 6">
                <a:extLst>
                  <a:ext uri="{FF2B5EF4-FFF2-40B4-BE49-F238E27FC236}">
                    <a16:creationId xmlns:a16="http://schemas.microsoft.com/office/drawing/2014/main" xmlns="" id="{CA01241B-C1FD-4179-A331-66906E4796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1636077" y="2986212"/>
                <a:ext cx="1485471" cy="2441466"/>
              </a:xfrm>
              <a:prstGeom prst="rect">
                <a:avLst/>
              </a:prstGeom>
            </p:spPr>
          </p:pic>
          <p:sp>
            <p:nvSpPr>
              <p:cNvPr id="14" name="Rectangle 12">
                <a:extLst>
                  <a:ext uri="{FF2B5EF4-FFF2-40B4-BE49-F238E27FC236}">
                    <a16:creationId xmlns:a16="http://schemas.microsoft.com/office/drawing/2014/main" xmlns="" id="{8FFB7FA3-C522-4064-A4CA-FA57C835443A}"/>
                  </a:ext>
                </a:extLst>
              </p:cNvPr>
              <p:cNvSpPr/>
              <p:nvPr/>
            </p:nvSpPr>
            <p:spPr>
              <a:xfrm>
                <a:off x="1636077" y="2986211"/>
                <a:ext cx="1485471" cy="135047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0" name="Speech Bubble: Rectangle with Corners Rounded 4">
                <a:extLst>
                  <a:ext uri="{FF2B5EF4-FFF2-40B4-BE49-F238E27FC236}">
                    <a16:creationId xmlns:a16="http://schemas.microsoft.com/office/drawing/2014/main" xmlns="" id="{B017DD1B-C442-407A-8924-9CC71F8883ED}"/>
                  </a:ext>
                </a:extLst>
              </p:cNvPr>
              <p:cNvSpPr/>
              <p:nvPr/>
            </p:nvSpPr>
            <p:spPr>
              <a:xfrm>
                <a:off x="329311" y="1105153"/>
                <a:ext cx="2630311" cy="613117"/>
              </a:xfrm>
              <a:prstGeom prst="wedgeRoundRectCallout">
                <a:avLst>
                  <a:gd name="adj1" fmla="val 4316"/>
                  <a:gd name="adj2" fmla="val 193494"/>
                  <a:gd name="adj3" fmla="val 16667"/>
                </a:avLst>
              </a:prstGeom>
              <a:solidFill>
                <a:srgbClr val="FFFFCC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Select</a:t>
                </a:r>
                <a:r>
                  <a:rPr kumimoji="0" lang="en-US" b="0" i="0" u="none" strike="noStrike" kern="1200" cap="none" spc="0" normalizeH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 </a:t>
                </a:r>
                <a:r>
                  <a:rPr kumimoji="0" lang="en-US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rPr>
                  <a:t>Region</a:t>
                </a:r>
              </a:p>
              <a:p>
                <a:pPr marL="342900" marR="0" lvl="0" indent="-34290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AutoNum type="arabicPeriod"/>
                  <a:tabLst/>
                  <a:defRPr/>
                </a:pPr>
                <a:r>
                  <a:rPr lang="en-US" noProof="0" dirty="0">
                    <a:solidFill>
                      <a:srgbClr val="0000FF"/>
                    </a:solidFill>
                    <a:latin typeface="Calibri"/>
                  </a:rPr>
                  <a:t>Select Pollutants </a:t>
                </a:r>
                <a:endPara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5" name="Rectangle 12">
                <a:extLst>
                  <a:ext uri="{FF2B5EF4-FFF2-40B4-BE49-F238E27FC236}">
                    <a16:creationId xmlns:a16="http://schemas.microsoft.com/office/drawing/2014/main" xmlns="" id="{08CA47F5-46D4-4635-817C-645C43A20077}"/>
                  </a:ext>
                </a:extLst>
              </p:cNvPr>
              <p:cNvSpPr/>
              <p:nvPr/>
            </p:nvSpPr>
            <p:spPr>
              <a:xfrm>
                <a:off x="1636077" y="3850359"/>
                <a:ext cx="1433229" cy="427289"/>
              </a:xfrm>
              <a:prstGeom prst="rect">
                <a:avLst/>
              </a:prstGeom>
              <a:noFill/>
              <a:ln w="127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F57AAF87-E028-4190-8B55-68CCAA331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290391" y="4152536"/>
              <a:ext cx="1301664" cy="370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412231647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63353440-1EB2-4478-8C26-3067D5FC1A5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64156"/>
            <a:ext cx="9144000" cy="6382693"/>
          </a:xfrm>
          <a:prstGeom prst="rect">
            <a:avLst/>
          </a:prstGeom>
        </p:spPr>
      </p:pic>
      <p:sp>
        <p:nvSpPr>
          <p:cNvPr id="8" name="Rectangle 12">
            <a:extLst>
              <a:ext uri="{FF2B5EF4-FFF2-40B4-BE49-F238E27FC236}">
                <a16:creationId xmlns:a16="http://schemas.microsoft.com/office/drawing/2014/main" xmlns="" id="{F410DDAF-064A-475D-91A2-656329BE8702}"/>
              </a:ext>
            </a:extLst>
          </p:cNvPr>
          <p:cNvSpPr/>
          <p:nvPr/>
        </p:nvSpPr>
        <p:spPr>
          <a:xfrm>
            <a:off x="6031684" y="2095152"/>
            <a:ext cx="1778467" cy="16987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C3F29133-B409-4C48-96F8-A7A9631EB65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1103121"/>
            <a:ext cx="7209524" cy="5104762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2FCF9C21-8770-4480-90AE-27EE5094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582853"/>
            <a:ext cx="2133600" cy="365125"/>
          </a:xfrm>
        </p:spPr>
        <p:txBody>
          <a:bodyPr/>
          <a:lstStyle/>
          <a:p>
            <a:pPr>
              <a:defRPr/>
            </a:pPr>
            <a:fld id="{6EF97FA5-94DB-459B-8E5D-031A457940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6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D1979634-6683-4D83-8AEC-EC1FC2D21D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471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800"/>
              </a:spcAft>
              <a:defRPr/>
            </a:pPr>
            <a:r>
              <a:rPr lang="en-US" altLang="zh-CN" sz="2800" b="1" dirty="0">
                <a:latin typeface="Arial" charset="0"/>
              </a:rPr>
              <a:t>Data Viewer: </a:t>
            </a:r>
            <a:r>
              <a:rPr lang="en-US" altLang="zh-CN" sz="2800" b="1" dirty="0">
                <a:solidFill>
                  <a:srgbClr val="FF0000"/>
                </a:solidFill>
                <a:latin typeface="Arial" charset="0"/>
              </a:rPr>
              <a:t>Top X Emission Sources</a:t>
            </a:r>
            <a:endParaRPr lang="en-US" altLang="zh-CN" sz="2800" dirty="0">
              <a:solidFill>
                <a:srgbClr val="0000FF"/>
              </a:solidFill>
              <a:latin typeface="Arial" charset="0"/>
              <a:ea typeface="宋体" panose="02010600030101010101" pitchFamily="2" charset="-122"/>
            </a:endParaRPr>
          </a:p>
        </p:txBody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xmlns="" id="{E0531176-EA22-4395-B5FF-D28195D1A94E}"/>
              </a:ext>
            </a:extLst>
          </p:cNvPr>
          <p:cNvSpPr/>
          <p:nvPr/>
        </p:nvSpPr>
        <p:spPr>
          <a:xfrm>
            <a:off x="1" y="1673953"/>
            <a:ext cx="2306972" cy="210109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7D136EDF-ED59-4A72-B52E-CDD77BE3E88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256" y="4050944"/>
            <a:ext cx="1923810" cy="485714"/>
          </a:xfrm>
          <a:prstGeom prst="rect">
            <a:avLst/>
          </a:prstGeom>
        </p:spPr>
      </p:pic>
      <p:sp>
        <p:nvSpPr>
          <p:cNvPr id="21" name="Rectangle 12">
            <a:extLst>
              <a:ext uri="{FF2B5EF4-FFF2-40B4-BE49-F238E27FC236}">
                <a16:creationId xmlns:a16="http://schemas.microsoft.com/office/drawing/2014/main" xmlns="" id="{CE6545DF-0C86-48C4-AA0F-D48FC308F644}"/>
              </a:ext>
            </a:extLst>
          </p:cNvPr>
          <p:cNvSpPr/>
          <p:nvPr/>
        </p:nvSpPr>
        <p:spPr>
          <a:xfrm flipV="1">
            <a:off x="152401" y="4050944"/>
            <a:ext cx="1899521" cy="4857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2" name="Speech Bubble: Rectangle with Corners Rounded 4">
            <a:extLst>
              <a:ext uri="{FF2B5EF4-FFF2-40B4-BE49-F238E27FC236}">
                <a16:creationId xmlns:a16="http://schemas.microsoft.com/office/drawing/2014/main" xmlns="" id="{2F1C6870-D374-4C30-898F-E8BF10A158F8}"/>
              </a:ext>
            </a:extLst>
          </p:cNvPr>
          <p:cNvSpPr/>
          <p:nvPr/>
        </p:nvSpPr>
        <p:spPr>
          <a:xfrm>
            <a:off x="400674" y="1249330"/>
            <a:ext cx="2468361" cy="424624"/>
          </a:xfrm>
          <a:prstGeom prst="wedgeRoundRectCallout">
            <a:avLst>
              <a:gd name="adj1" fmla="val -40016"/>
              <a:gd name="adj2" fmla="val 137396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Select</a:t>
            </a:r>
            <a:r>
              <a:rPr kumimoji="0" lang="en-US" b="0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Region,</a:t>
            </a:r>
            <a:r>
              <a:rPr lang="en-US" noProof="0" dirty="0">
                <a:solidFill>
                  <a:srgbClr val="0000FF"/>
                </a:solidFill>
                <a:latin typeface="Calibri"/>
              </a:rPr>
              <a:t> Pollutant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Speech Bubble: Rectangle with Corners Rounded 4">
            <a:extLst>
              <a:ext uri="{FF2B5EF4-FFF2-40B4-BE49-F238E27FC236}">
                <a16:creationId xmlns:a16="http://schemas.microsoft.com/office/drawing/2014/main" xmlns="" id="{B43F82E4-A3A5-494C-9023-7ACB2D538C74}"/>
              </a:ext>
            </a:extLst>
          </p:cNvPr>
          <p:cNvSpPr/>
          <p:nvPr/>
        </p:nvSpPr>
        <p:spPr>
          <a:xfrm>
            <a:off x="91680" y="4634567"/>
            <a:ext cx="2468361" cy="541055"/>
          </a:xfrm>
          <a:prstGeom prst="wedgeRoundRectCallout">
            <a:avLst>
              <a:gd name="adj1" fmla="val -38316"/>
              <a:gd name="adj2" fmla="val -105606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Click to view emission source</a:t>
            </a:r>
            <a:r>
              <a:rPr kumimoji="0" lang="en-US" altLang="zh-CN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in Map</a:t>
            </a:r>
          </a:p>
        </p:txBody>
      </p:sp>
    </p:spTree>
    <p:extLst>
      <p:ext uri="{BB962C8B-B14F-4D97-AF65-F5344CB8AC3E}">
        <p14:creationId xmlns:p14="http://schemas.microsoft.com/office/powerpoint/2010/main" xmlns="" val="3548060011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F5B8EA40-1554-40D2-BE0B-BD9B9F4C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97FA5-94DB-459B-8E5D-031A457940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7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E22929C5-4A6D-43B4-9BA2-827108806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15471"/>
            <a:ext cx="91440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800"/>
              </a:spcAft>
              <a:defRPr/>
            </a:pPr>
            <a:r>
              <a:rPr lang="en-US" altLang="zh-CN" sz="3600" b="1" dirty="0">
                <a:latin typeface="Arial" charset="0"/>
              </a:rPr>
              <a:t>Data Viewer: </a:t>
            </a:r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B</a:t>
            </a:r>
            <a:r>
              <a:rPr lang="en-US" altLang="zh-CN" sz="3600" b="1" dirty="0">
                <a:solidFill>
                  <a:srgbClr val="FF0000"/>
                </a:solidFill>
                <a:latin typeface="Arial" charset="0"/>
              </a:rPr>
              <a:t>ase map selection</a:t>
            </a:r>
            <a:endParaRPr lang="en-US" altLang="zh-CN" sz="3600" dirty="0">
              <a:solidFill>
                <a:srgbClr val="0000FF"/>
              </a:solidFill>
              <a:latin typeface="Arial" charset="0"/>
              <a:ea typeface="宋体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CAE54AE-1471-42BB-9DDB-0ECBAB874BE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4558" y="834599"/>
            <a:ext cx="8607105" cy="600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8305792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F5B8EA40-1554-40D2-BE0B-BD9B9F4C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97FA5-94DB-459B-8E5D-031A457940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8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E22929C5-4A6D-43B4-9BA2-827108806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15471"/>
            <a:ext cx="91440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800"/>
              </a:spcAft>
              <a:defRPr/>
            </a:pPr>
            <a:r>
              <a:rPr lang="en-US" altLang="zh-CN" sz="3600" b="1" dirty="0">
                <a:latin typeface="Arial" charset="0"/>
              </a:rPr>
              <a:t>Data Viewer: </a:t>
            </a:r>
            <a:r>
              <a:rPr lang="en-US" sz="3600" b="1" dirty="0">
                <a:solidFill>
                  <a:srgbClr val="FF0000"/>
                </a:solidFill>
                <a:latin typeface="Arial" charset="0"/>
              </a:rPr>
              <a:t>Chart &amp; Table</a:t>
            </a:r>
            <a:endParaRPr lang="en-US" altLang="zh-CN" sz="3600" dirty="0">
              <a:solidFill>
                <a:srgbClr val="0000FF"/>
              </a:solidFill>
              <a:latin typeface="Arial" charset="0"/>
              <a:ea typeface="宋体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364D01D-C38D-4531-BA2E-7F881928217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730" y="600813"/>
            <a:ext cx="3875715" cy="306306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B9F4AE84-AE6A-479C-9893-91FF659DAC6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17270" y="600813"/>
            <a:ext cx="3875715" cy="307015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42F3342-04E3-4C22-ABA3-CF65C2707B3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0060" y="3644076"/>
            <a:ext cx="3921385" cy="3213924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724CBE6-910B-40E8-A197-3C7BC170F38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17270" y="3670965"/>
            <a:ext cx="3875715" cy="306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7432385"/>
      </p:ext>
    </p:extLst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DB3F2351-38C0-465C-94DD-3CE3D5B24B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" y="875056"/>
            <a:ext cx="8246378" cy="5756135"/>
          </a:xfrm>
          <a:prstGeom prst="rect">
            <a:avLst/>
          </a:prstGeo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F5B8EA40-1554-40D2-BE0B-BD9B9F4C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97FA5-94DB-459B-8E5D-031A457940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9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E22929C5-4A6D-43B4-9BA2-827108806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15471"/>
            <a:ext cx="91440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800"/>
              </a:spcAft>
              <a:defRPr/>
            </a:pPr>
            <a:r>
              <a:rPr lang="en-US" altLang="zh-CN" sz="3600" b="1" dirty="0">
                <a:latin typeface="Arial" charset="0"/>
              </a:rPr>
              <a:t>Data Query: </a:t>
            </a:r>
            <a:r>
              <a:rPr lang="en-US" altLang="zh-CN" sz="3600" b="1" dirty="0">
                <a:solidFill>
                  <a:srgbClr val="FF0000"/>
                </a:solidFill>
                <a:latin typeface="Arial" charset="0"/>
              </a:rPr>
              <a:t>Filter Configuration</a:t>
            </a:r>
            <a:endParaRPr lang="en-US" altLang="zh-CN" sz="3600" dirty="0">
              <a:solidFill>
                <a:srgbClr val="FF0000"/>
              </a:solidFill>
              <a:latin typeface="Arial" charset="0"/>
              <a:ea typeface="宋体" panose="02010600030101010101" pitchFamily="2" charset="-122"/>
            </a:endParaRPr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xmlns="" id="{38F01645-DD48-41B2-9FF5-8031898BFC6A}"/>
              </a:ext>
            </a:extLst>
          </p:cNvPr>
          <p:cNvSpPr/>
          <p:nvPr/>
        </p:nvSpPr>
        <p:spPr>
          <a:xfrm>
            <a:off x="7350155" y="1324548"/>
            <a:ext cx="1097559" cy="2358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Speech Bubble: Rectangle with Corners Rounded 4">
            <a:extLst>
              <a:ext uri="{FF2B5EF4-FFF2-40B4-BE49-F238E27FC236}">
                <a16:creationId xmlns:a16="http://schemas.microsoft.com/office/drawing/2014/main" xmlns="" id="{ED31F153-EAC4-4B75-8CED-4D686336C0CF}"/>
              </a:ext>
            </a:extLst>
          </p:cNvPr>
          <p:cNvSpPr/>
          <p:nvPr/>
        </p:nvSpPr>
        <p:spPr>
          <a:xfrm>
            <a:off x="4219662" y="1046914"/>
            <a:ext cx="2803321" cy="535043"/>
          </a:xfrm>
          <a:prstGeom prst="wedgeRoundRectCallout">
            <a:avLst>
              <a:gd name="adj1" fmla="val 60960"/>
              <a:gd name="adj2" fmla="val 23212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00FF"/>
                </a:solidFill>
                <a:latin typeface="Calibri"/>
              </a:rPr>
              <a:t>Configuration to filter data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AB1B8FA6-EB85-4329-9A51-9D8C38D8FDF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65353" y="1888203"/>
            <a:ext cx="6533581" cy="392288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Rectangle 12">
            <a:extLst>
              <a:ext uri="{FF2B5EF4-FFF2-40B4-BE49-F238E27FC236}">
                <a16:creationId xmlns:a16="http://schemas.microsoft.com/office/drawing/2014/main" xmlns="" id="{7E13C30A-58F6-4F02-8968-154944068DEF}"/>
              </a:ext>
            </a:extLst>
          </p:cNvPr>
          <p:cNvSpPr/>
          <p:nvPr/>
        </p:nvSpPr>
        <p:spPr>
          <a:xfrm>
            <a:off x="1365353" y="4496984"/>
            <a:ext cx="6413294" cy="10364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05FF3AA0-B2FB-4ED1-A7A5-02EA6A20854C}"/>
              </a:ext>
            </a:extLst>
          </p:cNvPr>
          <p:cNvSpPr/>
          <p:nvPr/>
        </p:nvSpPr>
        <p:spPr>
          <a:xfrm>
            <a:off x="4429387" y="3926553"/>
            <a:ext cx="184558" cy="2181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xmlns="" id="{1AF1AF40-043E-469E-B1B7-339135791DBF}"/>
              </a:ext>
            </a:extLst>
          </p:cNvPr>
          <p:cNvSpPr/>
          <p:nvPr/>
        </p:nvSpPr>
        <p:spPr>
          <a:xfrm>
            <a:off x="2912378" y="2501823"/>
            <a:ext cx="184558" cy="2181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Speech Bubble: Rectangle with Corners Rounded 4">
            <a:extLst>
              <a:ext uri="{FF2B5EF4-FFF2-40B4-BE49-F238E27FC236}">
                <a16:creationId xmlns:a16="http://schemas.microsoft.com/office/drawing/2014/main" xmlns="" id="{2490E41C-BBEF-44C8-9A5D-5A61698C15F0}"/>
              </a:ext>
            </a:extLst>
          </p:cNvPr>
          <p:cNvSpPr/>
          <p:nvPr/>
        </p:nvSpPr>
        <p:spPr>
          <a:xfrm>
            <a:off x="1365353" y="3530494"/>
            <a:ext cx="2803321" cy="535043"/>
          </a:xfrm>
          <a:prstGeom prst="wedgeRoundRectCallout">
            <a:avLst>
              <a:gd name="adj1" fmla="val 60960"/>
              <a:gd name="adj2" fmla="val 23212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00FF"/>
                </a:solidFill>
                <a:latin typeface="Calibri"/>
              </a:rPr>
              <a:t>Check to add new filter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Rectangle 12">
            <a:extLst>
              <a:ext uri="{FF2B5EF4-FFF2-40B4-BE49-F238E27FC236}">
                <a16:creationId xmlns:a16="http://schemas.microsoft.com/office/drawing/2014/main" xmlns="" id="{9AF0E8CE-C5B6-42AA-BC34-7264C525DDFC}"/>
              </a:ext>
            </a:extLst>
          </p:cNvPr>
          <p:cNvSpPr/>
          <p:nvPr/>
        </p:nvSpPr>
        <p:spPr>
          <a:xfrm>
            <a:off x="7229868" y="5620623"/>
            <a:ext cx="548780" cy="18545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287867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A0B42A4D-CF62-4C49-A4E9-0D3E61DC6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58221C38-1762-4FC7-BD07-6595E5A3F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97FA5-94DB-459B-8E5D-031A457940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10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FF81CC92-D9D1-4C86-8F31-B84D339CC7BD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59197"/>
            <a:ext cx="9144000" cy="6382693"/>
          </a:xfrm>
          <a:prstGeom prst="rect">
            <a:avLst/>
          </a:prstGeom>
        </p:spPr>
      </p:pic>
      <p:sp>
        <p:nvSpPr>
          <p:cNvPr id="6" name="Rectangle 12">
            <a:extLst>
              <a:ext uri="{FF2B5EF4-FFF2-40B4-BE49-F238E27FC236}">
                <a16:creationId xmlns:a16="http://schemas.microsoft.com/office/drawing/2014/main" xmlns="" id="{317F6040-2B95-4E0C-926F-9E3B16E0B54A}"/>
              </a:ext>
            </a:extLst>
          </p:cNvPr>
          <p:cNvSpPr/>
          <p:nvPr/>
        </p:nvSpPr>
        <p:spPr>
          <a:xfrm>
            <a:off x="956346" y="3839746"/>
            <a:ext cx="1493239" cy="16180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ight Arrow 9">
            <a:extLst>
              <a:ext uri="{FF2B5EF4-FFF2-40B4-BE49-F238E27FC236}">
                <a16:creationId xmlns:a16="http://schemas.microsoft.com/office/drawing/2014/main" xmlns="" id="{D03FBDF7-7803-4AEC-A81A-B94D8129605C}"/>
              </a:ext>
            </a:extLst>
          </p:cNvPr>
          <p:cNvSpPr/>
          <p:nvPr/>
        </p:nvSpPr>
        <p:spPr>
          <a:xfrm rot="4827640">
            <a:off x="1490283" y="4503321"/>
            <a:ext cx="1178910" cy="36307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xmlns="" id="{CCDD925D-AAFC-4935-823B-7F7B27C3668B}"/>
              </a:ext>
            </a:extLst>
          </p:cNvPr>
          <p:cNvSpPr/>
          <p:nvPr/>
        </p:nvSpPr>
        <p:spPr>
          <a:xfrm>
            <a:off x="0" y="5627999"/>
            <a:ext cx="8959442" cy="97413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xmlns="" id="{A3556E90-2405-4B87-B427-B33FF62103EC}"/>
              </a:ext>
            </a:extLst>
          </p:cNvPr>
          <p:cNvSpPr/>
          <p:nvPr/>
        </p:nvSpPr>
        <p:spPr>
          <a:xfrm>
            <a:off x="6796482" y="1123213"/>
            <a:ext cx="812333" cy="2211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Speech Bubble: Rectangle with Corners Rounded 4">
            <a:extLst>
              <a:ext uri="{FF2B5EF4-FFF2-40B4-BE49-F238E27FC236}">
                <a16:creationId xmlns:a16="http://schemas.microsoft.com/office/drawing/2014/main" xmlns="" id="{6393BAFD-40DC-42E7-B5F3-7CC241AE54B1}"/>
              </a:ext>
            </a:extLst>
          </p:cNvPr>
          <p:cNvSpPr/>
          <p:nvPr/>
        </p:nvSpPr>
        <p:spPr>
          <a:xfrm>
            <a:off x="3441583" y="756964"/>
            <a:ext cx="3137483" cy="535043"/>
          </a:xfrm>
          <a:prstGeom prst="wedgeRoundRectCallout">
            <a:avLst>
              <a:gd name="adj1" fmla="val 58371"/>
              <a:gd name="adj2" fmla="val 27916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>
                <a:solidFill>
                  <a:srgbClr val="0000FF"/>
                </a:solidFill>
                <a:latin typeface="Calibri"/>
              </a:rPr>
              <a:t>Query data and display results in Map 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xmlns="" id="{1FEA83E8-BE99-4FB9-B20E-FD59D0C158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15471"/>
            <a:ext cx="91440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800"/>
              </a:spcAft>
              <a:defRPr/>
            </a:pPr>
            <a:r>
              <a:rPr lang="en-US" altLang="zh-CN" sz="3600" b="1" dirty="0">
                <a:latin typeface="Arial" charset="0"/>
              </a:rPr>
              <a:t>Data Query: </a:t>
            </a:r>
            <a:r>
              <a:rPr lang="en-US" altLang="zh-CN" sz="3600" b="1" dirty="0">
                <a:solidFill>
                  <a:srgbClr val="FF0000"/>
                </a:solidFill>
                <a:latin typeface="Arial" charset="0"/>
              </a:rPr>
              <a:t>Display in Map &amp; Table </a:t>
            </a:r>
            <a:endParaRPr lang="en-US" altLang="zh-CN" sz="3600" dirty="0">
              <a:solidFill>
                <a:srgbClr val="FF0000"/>
              </a:solidFill>
              <a:latin typeface="Arial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958559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F5B8EA40-1554-40D2-BE0B-BD9B9F4CE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97FA5-94DB-459B-8E5D-031A457940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11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xmlns="" id="{E22929C5-4A6D-43B4-9BA2-827108806A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" y="15471"/>
            <a:ext cx="914400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ts val="1800"/>
              </a:spcAft>
              <a:defRPr/>
            </a:pPr>
            <a:r>
              <a:rPr lang="en-US" altLang="zh-CN" sz="3600" b="1" dirty="0">
                <a:latin typeface="Arial" charset="0"/>
              </a:rPr>
              <a:t>Data Input:</a:t>
            </a:r>
            <a:endParaRPr lang="en-US" altLang="zh-CN" sz="3600" dirty="0">
              <a:solidFill>
                <a:srgbClr val="0000FF"/>
              </a:solidFill>
              <a:latin typeface="Arial" charset="0"/>
              <a:ea typeface="宋体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12304493-DBDA-4AE4-B5EF-F0A02FD7744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5415" y="735798"/>
            <a:ext cx="8151874" cy="5690169"/>
          </a:xfrm>
          <a:prstGeom prst="rect">
            <a:avLst/>
          </a:prstGeom>
        </p:spPr>
      </p:pic>
      <p:sp>
        <p:nvSpPr>
          <p:cNvPr id="8" name="Rectangle 12">
            <a:extLst>
              <a:ext uri="{FF2B5EF4-FFF2-40B4-BE49-F238E27FC236}">
                <a16:creationId xmlns:a16="http://schemas.microsoft.com/office/drawing/2014/main" xmlns="" id="{7BAD8367-B55E-4C85-84D1-6BEDA58023F0}"/>
              </a:ext>
            </a:extLst>
          </p:cNvPr>
          <p:cNvSpPr/>
          <p:nvPr/>
        </p:nvSpPr>
        <p:spPr>
          <a:xfrm>
            <a:off x="2214694" y="2097247"/>
            <a:ext cx="184557" cy="19787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 12">
            <a:extLst>
              <a:ext uri="{FF2B5EF4-FFF2-40B4-BE49-F238E27FC236}">
                <a16:creationId xmlns:a16="http://schemas.microsoft.com/office/drawing/2014/main" xmlns="" id="{3534D053-702B-4DA0-8481-3E1BD4E84A43}"/>
              </a:ext>
            </a:extLst>
          </p:cNvPr>
          <p:cNvSpPr/>
          <p:nvPr/>
        </p:nvSpPr>
        <p:spPr>
          <a:xfrm>
            <a:off x="2466364" y="2105637"/>
            <a:ext cx="184557" cy="17270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Speech Bubble: Rectangle with Corners Rounded 4">
            <a:extLst>
              <a:ext uri="{FF2B5EF4-FFF2-40B4-BE49-F238E27FC236}">
                <a16:creationId xmlns:a16="http://schemas.microsoft.com/office/drawing/2014/main" xmlns="" id="{C3A86856-9274-47C4-A21B-2A807E708089}"/>
              </a:ext>
            </a:extLst>
          </p:cNvPr>
          <p:cNvSpPr/>
          <p:nvPr/>
        </p:nvSpPr>
        <p:spPr>
          <a:xfrm>
            <a:off x="400675" y="1249329"/>
            <a:ext cx="2107634" cy="552409"/>
          </a:xfrm>
          <a:prstGeom prst="wedgeRoundRectCallout">
            <a:avLst>
              <a:gd name="adj1" fmla="val 35828"/>
              <a:gd name="adj2" fmla="val 100358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Select</a:t>
            </a:r>
            <a:r>
              <a:rPr kumimoji="0" lang="en-US" sz="1600" b="0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and input data file</a:t>
            </a:r>
          </a:p>
        </p:txBody>
      </p:sp>
      <p:sp>
        <p:nvSpPr>
          <p:cNvPr id="10" name="Speech Bubble: Rectangle with Corners Rounded 4">
            <a:extLst>
              <a:ext uri="{FF2B5EF4-FFF2-40B4-BE49-F238E27FC236}">
                <a16:creationId xmlns:a16="http://schemas.microsoft.com/office/drawing/2014/main" xmlns="" id="{7C1D9A95-5D5B-4321-A929-E708D2D6F771}"/>
              </a:ext>
            </a:extLst>
          </p:cNvPr>
          <p:cNvSpPr/>
          <p:nvPr/>
        </p:nvSpPr>
        <p:spPr>
          <a:xfrm>
            <a:off x="400675" y="2825496"/>
            <a:ext cx="2107634" cy="424624"/>
          </a:xfrm>
          <a:prstGeom prst="wedgeRoundRectCallout">
            <a:avLst>
              <a:gd name="adj1" fmla="val 52147"/>
              <a:gd name="adj2" fmla="val -176729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600" dirty="0">
                <a:solidFill>
                  <a:srgbClr val="0000FF"/>
                </a:solidFill>
                <a:latin typeface="Calibri"/>
              </a:rPr>
              <a:t>P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review data file</a:t>
            </a:r>
          </a:p>
        </p:txBody>
      </p:sp>
      <p:sp>
        <p:nvSpPr>
          <p:cNvPr id="11" name="Rectangle 12">
            <a:extLst>
              <a:ext uri="{FF2B5EF4-FFF2-40B4-BE49-F238E27FC236}">
                <a16:creationId xmlns:a16="http://schemas.microsoft.com/office/drawing/2014/main" xmlns="" id="{7E82BF5A-463A-43C0-AC76-584189113276}"/>
              </a:ext>
            </a:extLst>
          </p:cNvPr>
          <p:cNvSpPr/>
          <p:nvPr/>
        </p:nvSpPr>
        <p:spPr>
          <a:xfrm>
            <a:off x="7945773" y="1542410"/>
            <a:ext cx="401273" cy="15671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xmlns="" id="{9849913A-8CA8-4ABB-84CD-350EE0D5367C}"/>
              </a:ext>
            </a:extLst>
          </p:cNvPr>
          <p:cNvSpPr/>
          <p:nvPr/>
        </p:nvSpPr>
        <p:spPr>
          <a:xfrm>
            <a:off x="6539219" y="1537061"/>
            <a:ext cx="1329654" cy="1704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Speech Bubble: Rectangle with Corners Rounded 4">
            <a:extLst>
              <a:ext uri="{FF2B5EF4-FFF2-40B4-BE49-F238E27FC236}">
                <a16:creationId xmlns:a16="http://schemas.microsoft.com/office/drawing/2014/main" xmlns="" id="{9F289C35-2FBC-4AB2-9441-E206717588B6}"/>
              </a:ext>
            </a:extLst>
          </p:cNvPr>
          <p:cNvSpPr/>
          <p:nvPr/>
        </p:nvSpPr>
        <p:spPr>
          <a:xfrm>
            <a:off x="5125673" y="2278341"/>
            <a:ext cx="2857450" cy="424624"/>
          </a:xfrm>
          <a:prstGeom prst="wedgeRoundRectCallout">
            <a:avLst>
              <a:gd name="adj1" fmla="val 52147"/>
              <a:gd name="adj2" fmla="val -176729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Output current data to *.csv file</a:t>
            </a:r>
          </a:p>
        </p:txBody>
      </p:sp>
      <p:sp>
        <p:nvSpPr>
          <p:cNvPr id="14" name="Speech Bubble: Rectangle with Corners Rounded 4">
            <a:extLst>
              <a:ext uri="{FF2B5EF4-FFF2-40B4-BE49-F238E27FC236}">
                <a16:creationId xmlns:a16="http://schemas.microsoft.com/office/drawing/2014/main" xmlns="" id="{A433132A-9017-445F-A17F-6325BB8121F5}"/>
              </a:ext>
            </a:extLst>
          </p:cNvPr>
          <p:cNvSpPr/>
          <p:nvPr/>
        </p:nvSpPr>
        <p:spPr>
          <a:xfrm>
            <a:off x="4746171" y="822827"/>
            <a:ext cx="2988478" cy="424624"/>
          </a:xfrm>
          <a:prstGeom prst="wedgeRoundRectCallout">
            <a:avLst>
              <a:gd name="adj1" fmla="val 40634"/>
              <a:gd name="adj2" fmla="val 115664"/>
              <a:gd name="adj3" fmla="val 16667"/>
            </a:avLst>
          </a:prstGeom>
          <a:solidFill>
            <a:srgbClr val="FFFFCC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Numbers of records to preview</a:t>
            </a:r>
          </a:p>
        </p:txBody>
      </p:sp>
    </p:spTree>
    <p:extLst>
      <p:ext uri="{BB962C8B-B14F-4D97-AF65-F5344CB8AC3E}">
        <p14:creationId xmlns:p14="http://schemas.microsoft.com/office/powerpoint/2010/main" xmlns="" val="4173277451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">
            <a:extLst>
              <a:ext uri="{FF2B5EF4-FFF2-40B4-BE49-F238E27FC236}">
                <a16:creationId xmlns:a16="http://schemas.microsoft.com/office/drawing/2014/main" xmlns="" id="{77512AA9-F0C6-44CA-8BD0-C745A9057D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53840" y="1815298"/>
            <a:ext cx="1946375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485585" y="2417276"/>
            <a:ext cx="2715808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600" b="1" dirty="0">
                <a:solidFill>
                  <a:srgbClr val="0000FF"/>
                </a:solidFill>
                <a:latin typeface="Arial Black" pitchFamily="34" charset="0"/>
              </a:rPr>
              <a:t>End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F97FA5-94DB-459B-8E5D-031A45794050}" type="slidenum">
              <a:rPr lang="en-US" smtClean="0">
                <a:solidFill>
                  <a:prstClr val="black">
                    <a:tint val="75000"/>
                  </a:prstClr>
                </a:solidFill>
                <a:latin typeface="Arial" pitchFamily="34" charset="0"/>
              </a:rPr>
              <a:pPr>
                <a:defRPr/>
              </a:pPr>
              <a:t>12</a:t>
            </a:fld>
            <a:endParaRPr lang="en-US">
              <a:solidFill>
                <a:prstClr val="black">
                  <a:tint val="75000"/>
                </a:prstClr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9566164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2_EMPA课题组模板">
  <a:themeElements>
    <a:clrScheme name="2_EMPA课题组模板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2_EMPA课题组模板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18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charset="0"/>
            <a:ea typeface="宋体" pitchFamily="2" charset="-122"/>
          </a:defRPr>
        </a:defPPr>
      </a:lstStyle>
    </a:lnDef>
  </a:objectDefaults>
  <a:extraClrSchemeLst>
    <a:extraClrScheme>
      <a:clrScheme name="2_EMPA课题组模板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_rels/item1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4.xml"/></Relationships>
</file>

<file path=customXml/_rels/item1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5.xml"/></Relationships>
</file>

<file path=customXml/_rels/item1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6.xml"/></Relationships>
</file>

<file path=customXml/_rels/item1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7.xml"/></Relationships>
</file>

<file path=customXml/_rels/item1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8.xml"/></Relationships>
</file>

<file path=customXml/_rels/item1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9.xml"/></Relationships>
</file>

<file path=customXml/_rels/item2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0.xml"/></Relationships>
</file>

<file path=customXml/_rels/item2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1.xml"/></Relationships>
</file>

<file path=customXml/_rels/item2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2.xml"/></Relationships>
</file>

<file path=customXml/_rels/item2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3.xml"/></Relationships>
</file>

<file path=customXml/_rels/item2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4.xml"/></Relationships>
</file>

<file path=customXml/_rels/item2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5.xml"/></Relationships>
</file>

<file path=customXml/_rels/item2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6.xml"/></Relationships>
</file>

<file path=customXml/_rels/item2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7.xml"/></Relationships>
</file>

<file path=customXml/_rels/item2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8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4.xml><?xml version="1.0" encoding="utf-8"?>
<EsriMapsInfo xmlns="ESRI.ArcGIS.Mapping.OfficeIntegration.PowerPointInfo">
  <Version>Version1</Version>
  <RequiresSignIn>False</RequiresSignIn>
</EsriMapsInfo>
</file>

<file path=customXml/item5.xml><?xml version="1.0" encoding="utf-8"?>
<EsriMapsInfo xmlns="ESRI.ArcGIS.Mapping.OfficeIntegration.PowerPointInfo">
  <Version>Version1</Version>
  <RequiresSignIn>False</RequiresSignIn>
</EsriMapsInfo>
</file>

<file path=customXml/item6.xml><?xml version="1.0" encoding="utf-8"?>
<EsriMapsInfo xmlns="ESRI.ArcGIS.Mapping.OfficeIntegration.PowerPointInfo">
  <Version>Version1</Version>
  <RequiresSignIn>False</RequiresSignIn>
</EsriMapsInfo>
</file>

<file path=customXml/item7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33DF587F59774D9C67ADFC24F1D322" ma:contentTypeVersion="33" ma:contentTypeDescription="Create a new document." ma:contentTypeScope="" ma:versionID="fbf46d7541001571ac6bd3bb41dfdc87">
  <xsd:schema xmlns:xsd="http://www.w3.org/2001/XMLSchema" xmlns:xs="http://www.w3.org/2001/XMLSchema" xmlns:p="http://schemas.microsoft.com/office/2006/metadata/properties" xmlns:ns1="http://schemas.microsoft.com/sharepoint/v3" xmlns:ns3="4ffa91fb-a0ff-4ac5-b2db-65c790d184a4" xmlns:ns4="http://schemas.microsoft.com/sharepoint.v3" xmlns:ns5="http://schemas.microsoft.com/sharepoint/v3/fields" xmlns:ns6="5c1deef3-b27c-4e9a-b0d4-9d092d100f42" xmlns:ns7="6290be6a-0c37-488c-89d7-fa04eb7489f1" targetNamespace="http://schemas.microsoft.com/office/2006/metadata/properties" ma:root="true" ma:fieldsID="fe9ff65563307d44a935b2ab0c1a934c" ns1:_="" ns3:_="" ns4:_="" ns5:_="" ns6:_="" ns7:_="">
    <xsd:import namespace="http://schemas.microsoft.com/sharepoint/v3"/>
    <xsd:import namespace="4ffa91fb-a0ff-4ac5-b2db-65c790d184a4"/>
    <xsd:import namespace="http://schemas.microsoft.com/sharepoint.v3"/>
    <xsd:import namespace="http://schemas.microsoft.com/sharepoint/v3/fields"/>
    <xsd:import namespace="5c1deef3-b27c-4e9a-b0d4-9d092d100f42"/>
    <xsd:import namespace="6290be6a-0c37-488c-89d7-fa04eb7489f1"/>
    <xsd:element name="properties">
      <xsd:complexType>
        <xsd:sequence>
          <xsd:element name="documentManagement">
            <xsd:complexType>
              <xsd:all>
                <xsd:element ref="ns3:Document_x0020_Creation_x0020_Date" minOccurs="0"/>
                <xsd:element ref="ns3:Creator" minOccurs="0"/>
                <xsd:element ref="ns3:EPA_x0020_Office" minOccurs="0"/>
                <xsd:element ref="ns3:Record" minOccurs="0"/>
                <xsd:element ref="ns4:CategoryDescription" minOccurs="0"/>
                <xsd:element ref="ns3:Identifier" minOccurs="0"/>
                <xsd:element ref="ns3:EPA_x0020_Contributor" minOccurs="0"/>
                <xsd:element ref="ns3:External_x0020_Contributor" minOccurs="0"/>
                <xsd:element ref="ns5:_Coverage" minOccurs="0"/>
                <xsd:element ref="ns3:EPA_x0020_Related_x0020_Documents" minOccurs="0"/>
                <xsd:element ref="ns5:_Source" minOccurs="0"/>
                <xsd:element ref="ns3:Rights" minOccurs="0"/>
                <xsd:element ref="ns1:Language" minOccurs="0"/>
                <xsd:element ref="ns3:j747ac98061d40f0aa7bd47e1db5675d" minOccurs="0"/>
                <xsd:element ref="ns3:TaxKeywordTaxHTField" minOccurs="0"/>
                <xsd:element ref="ns3:TaxCatchAllLabel" minOccurs="0"/>
                <xsd:element ref="ns3:TaxCatchAll" minOccurs="0"/>
                <xsd:element ref="ns6:SharedWithUsers" minOccurs="0"/>
                <xsd:element ref="ns6:SharedWithDetails" minOccurs="0"/>
                <xsd:element ref="ns6:SharingHintHash" minOccurs="0"/>
                <xsd:element ref="ns7:MediaServiceMetadata" minOccurs="0"/>
                <xsd:element ref="ns7:MediaServiceFastMetadata" minOccurs="0"/>
                <xsd:element ref="ns6:Records_x0020_Status" minOccurs="0"/>
                <xsd:element ref="ns6:Records_x0020_Date" minOccurs="0"/>
                <xsd:element ref="ns7:MediaServiceAutoTags" minOccurs="0"/>
                <xsd:element ref="ns7:MediaServiceOCR" minOccurs="0"/>
                <xsd:element ref="ns7:MediaServiceDateTaken" minOccurs="0"/>
                <xsd:element ref="ns7:MediaServiceEventHashCode" minOccurs="0"/>
                <xsd:element ref="ns7:MediaServiceGenerationTime" minOccurs="0"/>
                <xsd:element ref="ns7:MediaServiceAutoKeyPoints" minOccurs="0"/>
                <xsd:element ref="ns7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Language" ma:index="17" nillable="true" ma:displayName="Language" ma:default="English" ma:description="Select the document language from the drop down." ma:format="Dropdown" ma:internalName="Language" ma:readOnly="false">
      <xsd:simpleType>
        <xsd:restriction base="dms:Choice">
          <xsd:enumeration value="Arabic (Saudi Arabia)"/>
          <xsd:enumeration value="Bulgarian (Bulgaria)"/>
          <xsd:enumeration value="Chinese (Hong Kong S.A.R.)"/>
          <xsd:enumeration value="Chinese (People's Republic of China)"/>
          <xsd:enumeration value="Chinese (Taiwan)"/>
          <xsd:enumeration value="Croatian (Croatia)"/>
          <xsd:enumeration value="Czech (Czech Republic)"/>
          <xsd:enumeration value="Danish (Denmark)"/>
          <xsd:enumeration value="Dutch (Netherlands)"/>
          <xsd:enumeration value="English"/>
          <xsd:enumeration value="Estonian (Estonia)"/>
          <xsd:enumeration value="Finnish (Finland)"/>
          <xsd:enumeration value="French (France)"/>
          <xsd:enumeration value="German (Germany)"/>
          <xsd:enumeration value="Greek (Greece)"/>
          <xsd:enumeration value="Hebrew (Israel)"/>
          <xsd:enumeration value="Hindi (India)"/>
          <xsd:enumeration value="Hungarian (Hungary)"/>
          <xsd:enumeration value="Indonesian (Indonesia)"/>
          <xsd:enumeration value="Italian (Italy)"/>
          <xsd:enumeration value="Japanese (Japan)"/>
          <xsd:enumeration value="Korean (Korea)"/>
          <xsd:enumeration value="Latvian (Latvia)"/>
          <xsd:enumeration value="Lithuanian (Lithuania)"/>
          <xsd:enumeration value="Malay (Malaysia)"/>
          <xsd:enumeration value="Norwegian (Bokmal) (Norway)"/>
          <xsd:enumeration value="Polish (Poland)"/>
          <xsd:enumeration value="Portuguese (Brazil)"/>
          <xsd:enumeration value="Portuguese (Portugal)"/>
          <xsd:enumeration value="Romanian (Romania)"/>
          <xsd:enumeration value="Russian (Russia)"/>
          <xsd:enumeration value="Serbian (Latin) (Serbia)"/>
          <xsd:enumeration value="Slovak (Slovakia)"/>
          <xsd:enumeration value="Slovenian (Slovenia)"/>
          <xsd:enumeration value="Spanish (Spain)"/>
          <xsd:enumeration value="Swedish (Sweden)"/>
          <xsd:enumeration value="Thai (Thailand)"/>
          <xsd:enumeration value="Turkish (Turkey)"/>
          <xsd:enumeration value="Ukrainian (Ukraine)"/>
          <xsd:enumeration value="Urdu (Islamic Republic of Pakistan)"/>
          <xsd:enumeration value="Vietnamese (Vietnam)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fa91fb-a0ff-4ac5-b2db-65c790d184a4" elementFormDefault="qualified">
    <xsd:import namespace="http://schemas.microsoft.com/office/2006/documentManagement/types"/>
    <xsd:import namespace="http://schemas.microsoft.com/office/infopath/2007/PartnerControls"/>
    <xsd:element name="Document_x0020_Creation_x0020_Date" ma:index="2" nillable="true" ma:displayName="Document Date" ma:default="[today]" ma:description="Enter the date this document was last modified. The upload date has been entered by default." ma:format="DateOnly" ma:internalName="Document_x0020_Creation_x0020_Date" ma:readOnly="false">
      <xsd:simpleType>
        <xsd:restriction base="dms:DateTime"/>
      </xsd:simpleType>
    </xsd:element>
    <xsd:element name="Creator" ma:index="3" nillable="true" ma:displayName="Creator" ma:description="Enter the person primarily responsible for the document. The name of the person uploading the document has been entered by default." ma:list="UserInfo" ma:SharePointGroup="0" ma:internalName="Creato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PA_x0020_Office" ma:index="4" nillable="true" ma:displayName="EPA Office" ma:description="Enter the EPA organization primarily responsible for the document. The office of the person uploading the document has been entered by default." ma:internalName="EPA_x0020_Office">
      <xsd:simpleType>
        <xsd:restriction base="dms:Text">
          <xsd:maxLength value="255"/>
        </xsd:restriction>
      </xsd:simpleType>
    </xsd:element>
    <xsd:element name="Record" ma:index="5" nillable="true" ma:displayName="Record" ma:default="Shared" ma:description="For documents that provide evidence of EPA decisions and actions, select &quot;Shared&quot; (open access) or &quot;Private&quot; (restricted access)." ma:format="Dropdown" ma:internalName="Record">
      <xsd:simpleType>
        <xsd:restriction base="dms:Choice">
          <xsd:enumeration value="None"/>
          <xsd:enumeration value="Shared"/>
          <xsd:enumeration value="Private"/>
        </xsd:restriction>
      </xsd:simpleType>
    </xsd:element>
    <xsd:element name="Identifier" ma:index="9" nillable="true" ma:displayName="Identifier" ma:description="Enter all EPA identification numbers applicable to this document, one on each line." ma:internalName="Identifier" ma:readOnly="false">
      <xsd:simpleType>
        <xsd:restriction base="dms:Note">
          <xsd:maxLength value="255"/>
        </xsd:restriction>
      </xsd:simpleType>
    </xsd:element>
    <xsd:element name="EPA_x0020_Contributor" ma:index="11" nillable="true" ma:displayName="EPA Contributor" ma:description="Enter an EPA person who contributed to the creation of the document but is not the primary author." ma:list="UserInfo" ma:SharePointGroup="0" ma:internalName="EPA_x0020_Contributo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xternal_x0020_Contributor" ma:index="12" nillable="true" ma:displayName="External Contributor" ma:description="Enter a non-EPA person who contributed to the creation of the document but is not the primary author." ma:internalName="External_x0020_Contributor" ma:readOnly="false">
      <xsd:simpleType>
        <xsd:restriction base="dms:Note">
          <xsd:maxLength value="255"/>
        </xsd:restriction>
      </xsd:simpleType>
    </xsd:element>
    <xsd:element name="EPA_x0020_Related_x0020_Documents" ma:index="14" nillable="true" ma:displayName="Other Related Documents" ma:description="Enter any related document." ma:internalName="EPA_x0020_Related_x0020_Documents">
      <xsd:simpleType>
        <xsd:restriction base="dms:Note">
          <xsd:maxLength value="255"/>
        </xsd:restriction>
      </xsd:simpleType>
    </xsd:element>
    <xsd:element name="Rights" ma:index="16" nillable="true" ma:displayName="Rights" ma:description="Enter information about intellectual property rights held over the document (e.g. copyright, patent, trademark)." ma:internalName="Rights" ma:readOnly="false">
      <xsd:simpleType>
        <xsd:restriction base="dms:Note">
          <xsd:maxLength value="255"/>
        </xsd:restriction>
      </xsd:simpleType>
    </xsd:element>
    <xsd:element name="j747ac98061d40f0aa7bd47e1db5675d" ma:index="19" nillable="true" ma:taxonomy="true" ma:internalName="j747ac98061d40f0aa7bd47e1db5675d" ma:taxonomyFieldName="Document_x0020_Type" ma:displayName="Document Type" ma:readOnly="false" ma:default="" ma:fieldId="{3747ac98-061d-40f0-aa7b-d47e1db5675d}" ma:sspId="29f62856-1543-49d4-a736-4569d363f533" ma:termSetId="e06cd6a9-a175-4da0-81cb-8dba7aa394a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21" nillable="true" ma:taxonomy="true" ma:internalName="TaxKeywordTaxHTField" ma:taxonomyFieldName="TaxKeyword" ma:displayName="Enterprise Keywords" ma:readOnly="false" ma:fieldId="{23f27201-bee3-471e-b2e7-b64fd8b7ca38}" ma:taxonomyMulti="true" ma:sspId="29f62856-1543-49d4-a736-4569d363f53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Label" ma:index="23" nillable="true" ma:displayName="Taxonomy Catch All Column1" ma:hidden="true" ma:list="{8c736e54-6a72-46ad-9c00-592f3cec1e75}" ma:internalName="TaxCatchAllLabel" ma:readOnly="true" ma:showField="CatchAllDataLabel" ma:web="5c1deef3-b27c-4e9a-b0d4-9d092d100f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" ma:index="24" nillable="true" ma:displayName="Taxonomy Catch All Column" ma:hidden="true" ma:list="{8c736e54-6a72-46ad-9c00-592f3cec1e75}" ma:internalName="TaxCatchAll" ma:showField="CatchAllData" ma:web="5c1deef3-b27c-4e9a-b0d4-9d092d100f4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6" nillable="true" ma:displayName="Description" ma:description="Enter a brief description." ma:internalName="CategoryDescription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Coverage" ma:index="13" nillable="true" ma:displayName="Coverage" ma:description="Enter the geographic location, jurisdiction, or time period for which the document is relevant." ma:internalName="_Coverage" ma:readOnly="false">
      <xsd:simpleType>
        <xsd:restriction base="dms:Text">
          <xsd:maxLength value="255"/>
        </xsd:restriction>
      </xsd:simpleType>
    </xsd:element>
    <xsd:element name="_Source" ma:index="15" nillable="true" ma:displayName="Source" ma:description="Enter a source from which the document is derived." ma:internalName="_Source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1deef3-b27c-4e9a-b0d4-9d092d100f42" elementFormDefault="qualified">
    <xsd:import namespace="http://schemas.microsoft.com/office/2006/documentManagement/types"/>
    <xsd:import namespace="http://schemas.microsoft.com/office/infopath/2007/PartnerControls"/>
    <xsd:element name="SharedWithUsers" ma:index="2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30" nillable="true" ma:displayName="Sharing Hint Hash" ma:description="" ma:internalName="SharingHintHash" ma:readOnly="true">
      <xsd:simpleType>
        <xsd:restriction base="dms:Text"/>
      </xsd:simpleType>
    </xsd:element>
    <xsd:element name="Records_x0020_Status" ma:index="33" nillable="true" ma:displayName="Records Status" ma:default="Pending" ma:internalName="Records_x0020_Status">
      <xsd:simpleType>
        <xsd:restriction base="dms:Text"/>
      </xsd:simpleType>
    </xsd:element>
    <xsd:element name="Records_x0020_Date" ma:index="34" nillable="true" ma:displayName="Records Date" ma:hidden="true" ma:internalName="Records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90be6a-0c37-488c-89d7-fa04eb7489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3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3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35" nillable="true" ma:displayName="MediaServiceAutoTags" ma:internalName="MediaServiceAutoTags" ma:readOnly="true">
      <xsd:simpleType>
        <xsd:restriction base="dms:Text"/>
      </xsd:simpleType>
    </xsd:element>
    <xsd:element name="MediaServiceOCR" ma:index="36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37" nillable="true" ma:displayName="MediaServiceDateTaken" ma:hidden="true" ma:internalName="MediaServiceDateTaken" ma:readOnly="true">
      <xsd:simpleType>
        <xsd:restriction base="dms:Text"/>
      </xsd:simpleType>
    </xsd:element>
    <xsd:element name="MediaServiceEventHashCode" ma:index="3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4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4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5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8.xml><?xml version="1.0" encoding="utf-8"?>
<EsriMapsInfo xmlns="ESRI.ArcGIS.Mapping.OfficeIntegration.PowerPointInfo">
  <Version>Version1</Version>
  <RequiresSignIn>False</RequiresSignIn>
</EsriMapsInfo>
</file>

<file path=customXml/item9.xml><?xml version="1.0" encoding="utf-8"?>
<EsriMapsInfo xmlns="ESRI.ArcGIS.Mapping.OfficeIntegration.PowerPointInfo">
  <Version>Version1</Version>
  <RequiresSignIn>False</RequiresSignIn>
</EsriMapsInfo>
</file>

<file path=customXml/item10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1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Source xmlns="http://schemas.microsoft.com/sharepoint/v3/fields" xsi:nil="true"/>
    <Language xmlns="http://schemas.microsoft.com/sharepoint/v3">English</Language>
    <j747ac98061d40f0aa7bd47e1db5675d xmlns="4ffa91fb-a0ff-4ac5-b2db-65c790d184a4">
      <Terms xmlns="http://schemas.microsoft.com/office/infopath/2007/PartnerControls"/>
    </j747ac98061d40f0aa7bd47e1db5675d>
    <External_x0020_Contributor xmlns="4ffa91fb-a0ff-4ac5-b2db-65c790d184a4" xsi:nil="true"/>
    <TaxKeywordTaxHTField xmlns="4ffa91fb-a0ff-4ac5-b2db-65c790d184a4">
      <Terms xmlns="http://schemas.microsoft.com/office/infopath/2007/PartnerControls"/>
    </TaxKeywordTaxHTField>
    <Record xmlns="4ffa91fb-a0ff-4ac5-b2db-65c790d184a4">Shared</Record>
    <Rights xmlns="4ffa91fb-a0ff-4ac5-b2db-65c790d184a4" xsi:nil="true"/>
    <Document_x0020_Creation_x0020_Date xmlns="4ffa91fb-a0ff-4ac5-b2db-65c790d184a4">2020-02-04T20:55:02+00:00</Document_x0020_Creation_x0020_Date>
    <EPA_x0020_Office xmlns="4ffa91fb-a0ff-4ac5-b2db-65c790d184a4" xsi:nil="true"/>
    <CategoryDescription xmlns="http://schemas.microsoft.com/sharepoint.v3" xsi:nil="true"/>
    <Identifier xmlns="4ffa91fb-a0ff-4ac5-b2db-65c790d184a4" xsi:nil="true"/>
    <_Coverage xmlns="http://schemas.microsoft.com/sharepoint/v3/fields" xsi:nil="true"/>
    <Creator xmlns="4ffa91fb-a0ff-4ac5-b2db-65c790d184a4">
      <UserInfo>
        <DisplayName/>
        <AccountId xsi:nil="true"/>
        <AccountType/>
      </UserInfo>
    </Creator>
    <EPA_x0020_Related_x0020_Documents xmlns="4ffa91fb-a0ff-4ac5-b2db-65c790d184a4" xsi:nil="true"/>
    <EPA_x0020_Contributor xmlns="4ffa91fb-a0ff-4ac5-b2db-65c790d184a4">
      <UserInfo>
        <DisplayName/>
        <AccountId xsi:nil="true"/>
        <AccountType/>
      </UserInfo>
    </EPA_x0020_Contributor>
    <TaxCatchAll xmlns="4ffa91fb-a0ff-4ac5-b2db-65c790d184a4"/>
    <Records_x0020_Status xmlns="5c1deef3-b27c-4e9a-b0d4-9d092d100f42">Pending</Records_x0020_Status>
    <Records_x0020_Date xmlns="5c1deef3-b27c-4e9a-b0d4-9d092d100f42" xsi:nil="true"/>
  </documentManagement>
</p:properties>
</file>

<file path=customXml/item12.xml><?xml version="1.0" encoding="utf-8"?>
<EsriMapsInfo xmlns="ESRI.ArcGIS.Mapping.OfficeIntegration.PowerPointInfo">
  <Version>Version1</Version>
  <RequiresSignIn>False</RequiresSignIn>
</EsriMapsInfo>
</file>

<file path=customXml/item13.xml><?xml version="1.0" encoding="utf-8"?>
<EsriMapsInfo xmlns="ESRI.ArcGIS.Mapping.OfficeIntegration.PowerPointInfo">
  <Version>Version1</Version>
  <RequiresSignIn>False</RequiresSignIn>
</EsriMapsInfo>
</file>

<file path=customXml/item14.xml><?xml version="1.0" encoding="utf-8"?>
<EsriMapsInfo xmlns="ESRI.ArcGIS.Mapping.OfficeIntegration.PowerPointInfo">
  <Version>Version1</Version>
  <RequiresSignIn>False</RequiresSignIn>
</EsriMapsInfo>
</file>

<file path=customXml/item15.xml><?xml version="1.0" encoding="utf-8"?>
<EsriMapsInfo xmlns="ESRI.ArcGIS.Mapping.OfficeIntegration.PowerPointInfo">
  <Version>Version1</Version>
  <RequiresSignIn>False</RequiresSignIn>
</EsriMapsInfo>
</file>

<file path=customXml/item16.xml><?xml version="1.0" encoding="utf-8"?>
<EsriMapsInfo xmlns="ESRI.ArcGIS.Mapping.OfficeIntegration.PowerPointInfo">
  <Version>Version1</Version>
  <RequiresSignIn>False</RequiresSignIn>
</EsriMapsInfo>
</file>

<file path=customXml/item17.xml><?xml version="1.0" encoding="utf-8"?>
<EsriMapsInfo xmlns="ESRI.ArcGIS.Mapping.OfficeIntegration.PowerPointInfo">
  <Version>Version1</Version>
  <RequiresSignIn>False</RequiresSignIn>
</EsriMapsInfo>
</file>

<file path=customXml/item18.xml><?xml version="1.0" encoding="utf-8"?>
<?mso-contentType ?>
<SharedContentType xmlns="Microsoft.SharePoint.Taxonomy.ContentTypeSync" SourceId="29f62856-1543-49d4-a736-4569d363f533" ContentTypeId="0x0101" PreviousValue="false"/>
</file>

<file path=customXml/item19.xml><?xml version="1.0" encoding="utf-8"?>
<EsriMapsInfo xmlns="ESRI.ArcGIS.Mapping.OfficeIntegration.PowerPointInfo">
  <Version>Version1</Version>
  <RequiresSignIn>False</RequiresSignIn>
</EsriMapsInfo>
</file>

<file path=customXml/item20.xml><?xml version="1.0" encoding="utf-8"?>
<EsriMapsInfo xmlns="ESRI.ArcGIS.Mapping.OfficeIntegration.PowerPointInfo">
  <Version>Version1</Version>
  <RequiresSignIn>False</RequiresSignIn>
</EsriMapsInfo>
</file>

<file path=customXml/item21.xml><?xml version="1.0" encoding="utf-8"?>
<EsriMapsInfo xmlns="ESRI.ArcGIS.Mapping.OfficeIntegration.PowerPointInfo">
  <Version>Version1</Version>
  <RequiresSignIn>False</RequiresSignIn>
</EsriMapsInfo>
</file>

<file path=customXml/item22.xml><?xml version="1.0" encoding="utf-8"?>
<EsriMapsInfo xmlns="ESRI.ArcGIS.Mapping.OfficeIntegration.PowerPointInfo">
  <Version>Version1</Version>
  <RequiresSignIn>False</RequiresSignIn>
</EsriMapsInfo>
</file>

<file path=customXml/item23.xml><?xml version="1.0" encoding="utf-8"?>
<EsriMapsInfo xmlns="ESRI.ArcGIS.Mapping.OfficeIntegration.PowerPointInfo">
  <Version>Version1</Version>
  <RequiresSignIn>False</RequiresSignIn>
</EsriMapsInfo>
</file>

<file path=customXml/item24.xml><?xml version="1.0" encoding="utf-8"?>
<EsriMapsInfo xmlns="ESRI.ArcGIS.Mapping.OfficeIntegration.PowerPointInfo">
  <Version>Version1</Version>
  <RequiresSignIn>False</RequiresSignIn>
</EsriMapsInfo>
</file>

<file path=customXml/item25.xml><?xml version="1.0" encoding="utf-8"?>
<EsriMapsInfo xmlns="ESRI.ArcGIS.Mapping.OfficeIntegration.PowerPointInfo">
  <Version>Version1</Version>
  <RequiresSignIn>False</RequiresSignIn>
</EsriMapsInfo>
</file>

<file path=customXml/item26.xml><?xml version="1.0" encoding="utf-8"?>
<EsriMapsInfo xmlns="ESRI.ArcGIS.Mapping.OfficeIntegration.PowerPointInfo">
  <Version>Version1</Version>
  <RequiresSignIn>False</RequiresSignIn>
</EsriMapsInfo>
</file>

<file path=customXml/item27.xml><?xml version="1.0" encoding="utf-8"?>
<EsriMapsInfo xmlns="ESRI.ArcGIS.Mapping.OfficeIntegration.PowerPointInfo">
  <Version>Version1</Version>
  <RequiresSignIn>False</RequiresSignIn>
</EsriMapsInfo>
</file>

<file path=customXml/item28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21145378-1CB6-468B-A52F-C7B70C0D9746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D2B4DD59-EC09-4CE6-ADD5-1B8014EE84FD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B45B020A-ED9C-4C9D-97A3-5A44AD5A699F}">
  <ds:schemaRefs>
    <ds:schemaRef ds:uri="ESRI.ArcGIS.Mapping.OfficeIntegration.PowerPointInfo"/>
  </ds:schemaRefs>
</ds:datastoreItem>
</file>

<file path=customXml/itemProps4.xml><?xml version="1.0" encoding="utf-8"?>
<ds:datastoreItem xmlns:ds="http://schemas.openxmlformats.org/officeDocument/2006/customXml" ds:itemID="{72A06C5E-7096-4965-971D-5F1E1C66263F}">
  <ds:schemaRefs>
    <ds:schemaRef ds:uri="ESRI.ArcGIS.Mapping.OfficeIntegration.PowerPointInfo"/>
  </ds:schemaRefs>
</ds:datastoreItem>
</file>

<file path=customXml/itemProps5.xml><?xml version="1.0" encoding="utf-8"?>
<ds:datastoreItem xmlns:ds="http://schemas.openxmlformats.org/officeDocument/2006/customXml" ds:itemID="{51E06045-3771-42B6-8E2F-19C3A7489842}">
  <ds:schemaRefs>
    <ds:schemaRef ds:uri="ESRI.ArcGIS.Mapping.OfficeIntegration.PowerPointInfo"/>
  </ds:schemaRefs>
</ds:datastoreItem>
</file>

<file path=customXml/itemProps6.xml><?xml version="1.0" encoding="utf-8"?>
<ds:datastoreItem xmlns:ds="http://schemas.openxmlformats.org/officeDocument/2006/customXml" ds:itemID="{3CEC331A-B5C3-4C3E-BA9F-FCED4B097622}">
  <ds:schemaRefs>
    <ds:schemaRef ds:uri="ESRI.ArcGIS.Mapping.OfficeIntegration.PowerPointInfo"/>
  </ds:schemaRefs>
</ds:datastoreItem>
</file>

<file path=customXml/itemProps7.xml><?xml version="1.0" encoding="utf-8"?>
<ds:datastoreItem xmlns:ds="http://schemas.openxmlformats.org/officeDocument/2006/customXml" ds:itemID="{72F1E77C-751E-4170-BEA2-09A8AC38D5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ffa91fb-a0ff-4ac5-b2db-65c790d184a4"/>
    <ds:schemaRef ds:uri="http://schemas.microsoft.com/sharepoint.v3"/>
    <ds:schemaRef ds:uri="http://schemas.microsoft.com/sharepoint/v3/fields"/>
    <ds:schemaRef ds:uri="5c1deef3-b27c-4e9a-b0d4-9d092d100f42"/>
    <ds:schemaRef ds:uri="6290be6a-0c37-488c-89d7-fa04eb7489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8.xml><?xml version="1.0" encoding="utf-8"?>
<ds:datastoreItem xmlns:ds="http://schemas.openxmlformats.org/officeDocument/2006/customXml" ds:itemID="{05EEFC2A-E018-4F40-8EA9-6DAD8B10694F}">
  <ds:schemaRefs>
    <ds:schemaRef ds:uri="ESRI.ArcGIS.Mapping.OfficeIntegration.PowerPointInfo"/>
  </ds:schemaRefs>
</ds:datastoreItem>
</file>

<file path=customXml/itemProps9.xml><?xml version="1.0" encoding="utf-8"?>
<ds:datastoreItem xmlns:ds="http://schemas.openxmlformats.org/officeDocument/2006/customXml" ds:itemID="{E06F695E-7DAD-40CD-97ED-896167376D94}">
  <ds:schemaRefs>
    <ds:schemaRef ds:uri="ESRI.ArcGIS.Mapping.OfficeIntegration.PowerPointInfo"/>
  </ds:schemaRefs>
</ds:datastoreItem>
</file>

<file path=customXml/itemProps10.xml><?xml version="1.0" encoding="utf-8"?>
<ds:datastoreItem xmlns:ds="http://schemas.openxmlformats.org/officeDocument/2006/customXml" ds:itemID="{5225635A-0470-4E63-B79B-6145D32D8170}">
  <ds:schemaRefs>
    <ds:schemaRef ds:uri="http://schemas.microsoft.com/sharepoint/v3/contenttype/forms"/>
  </ds:schemaRefs>
</ds:datastoreItem>
</file>

<file path=customXml/itemProps11.xml><?xml version="1.0" encoding="utf-8"?>
<ds:datastoreItem xmlns:ds="http://schemas.openxmlformats.org/officeDocument/2006/customXml" ds:itemID="{61A6E0D0-DF25-41E1-849F-4E7E9FBDD1A9}">
  <ds:schemaRefs>
    <ds:schemaRef ds:uri="http://purl.org/dc/terms/"/>
    <ds:schemaRef ds:uri="http://schemas.microsoft.com/office/2006/documentManagement/types"/>
    <ds:schemaRef ds:uri="http://schemas.microsoft.com/sharepoint/v3/fields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schemas.microsoft.com/office/2006/metadata/properties"/>
    <ds:schemaRef ds:uri="6290be6a-0c37-488c-89d7-fa04eb7489f1"/>
    <ds:schemaRef ds:uri="5c1deef3-b27c-4e9a-b0d4-9d092d100f42"/>
    <ds:schemaRef ds:uri="http://schemas.microsoft.com/sharepoint/v3"/>
    <ds:schemaRef ds:uri="http://schemas.microsoft.com/sharepoint.v3"/>
    <ds:schemaRef ds:uri="4ffa91fb-a0ff-4ac5-b2db-65c790d184a4"/>
    <ds:schemaRef ds:uri="http://www.w3.org/XML/1998/namespace"/>
    <ds:schemaRef ds:uri="http://purl.org/dc/dcmitype/"/>
  </ds:schemaRefs>
</ds:datastoreItem>
</file>

<file path=customXml/itemProps12.xml><?xml version="1.0" encoding="utf-8"?>
<ds:datastoreItem xmlns:ds="http://schemas.openxmlformats.org/officeDocument/2006/customXml" ds:itemID="{8D245109-56E6-4F15-A32D-39887DB53FC2}">
  <ds:schemaRefs>
    <ds:schemaRef ds:uri="ESRI.ArcGIS.Mapping.OfficeIntegration.PowerPointInfo"/>
  </ds:schemaRefs>
</ds:datastoreItem>
</file>

<file path=customXml/itemProps13.xml><?xml version="1.0" encoding="utf-8"?>
<ds:datastoreItem xmlns:ds="http://schemas.openxmlformats.org/officeDocument/2006/customXml" ds:itemID="{76D3AC16-981A-46DB-8831-4A58C7D60C91}">
  <ds:schemaRefs>
    <ds:schemaRef ds:uri="ESRI.ArcGIS.Mapping.OfficeIntegration.PowerPointInfo"/>
  </ds:schemaRefs>
</ds:datastoreItem>
</file>

<file path=customXml/itemProps14.xml><?xml version="1.0" encoding="utf-8"?>
<ds:datastoreItem xmlns:ds="http://schemas.openxmlformats.org/officeDocument/2006/customXml" ds:itemID="{630A2CFA-184F-4606-9B52-57D8DA7BA2C1}">
  <ds:schemaRefs>
    <ds:schemaRef ds:uri="ESRI.ArcGIS.Mapping.OfficeIntegration.PowerPointInfo"/>
  </ds:schemaRefs>
</ds:datastoreItem>
</file>

<file path=customXml/itemProps15.xml><?xml version="1.0" encoding="utf-8"?>
<ds:datastoreItem xmlns:ds="http://schemas.openxmlformats.org/officeDocument/2006/customXml" ds:itemID="{3C82BDDC-4EF6-4B41-A9A0-4A18F0779151}">
  <ds:schemaRefs>
    <ds:schemaRef ds:uri="ESRI.ArcGIS.Mapping.OfficeIntegration.PowerPointInfo"/>
  </ds:schemaRefs>
</ds:datastoreItem>
</file>

<file path=customXml/itemProps16.xml><?xml version="1.0" encoding="utf-8"?>
<ds:datastoreItem xmlns:ds="http://schemas.openxmlformats.org/officeDocument/2006/customXml" ds:itemID="{82D67E67-560B-4CC4-8072-725899C6A2C8}">
  <ds:schemaRefs>
    <ds:schemaRef ds:uri="ESRI.ArcGIS.Mapping.OfficeIntegration.PowerPointInfo"/>
  </ds:schemaRefs>
</ds:datastoreItem>
</file>

<file path=customXml/itemProps17.xml><?xml version="1.0" encoding="utf-8"?>
<ds:datastoreItem xmlns:ds="http://schemas.openxmlformats.org/officeDocument/2006/customXml" ds:itemID="{6656AB6D-41EA-4FF7-A50A-C43EC880E1D6}">
  <ds:schemaRefs>
    <ds:schemaRef ds:uri="ESRI.ArcGIS.Mapping.OfficeIntegration.PowerPointInfo"/>
  </ds:schemaRefs>
</ds:datastoreItem>
</file>

<file path=customXml/itemProps18.xml><?xml version="1.0" encoding="utf-8"?>
<ds:datastoreItem xmlns:ds="http://schemas.openxmlformats.org/officeDocument/2006/customXml" ds:itemID="{A662AB01-355C-4085-A9B6-5B211CAF778B}">
  <ds:schemaRefs>
    <ds:schemaRef ds:uri="Microsoft.SharePoint.Taxonomy.ContentTypeSync"/>
  </ds:schemaRefs>
</ds:datastoreItem>
</file>

<file path=customXml/itemProps19.xml><?xml version="1.0" encoding="utf-8"?>
<ds:datastoreItem xmlns:ds="http://schemas.openxmlformats.org/officeDocument/2006/customXml" ds:itemID="{EA2C2A64-B21A-46FE-825D-E9915562D0D7}">
  <ds:schemaRefs>
    <ds:schemaRef ds:uri="ESRI.ArcGIS.Mapping.OfficeIntegration.PowerPointInfo"/>
  </ds:schemaRefs>
</ds:datastoreItem>
</file>

<file path=customXml/itemProps20.xml><?xml version="1.0" encoding="utf-8"?>
<ds:datastoreItem xmlns:ds="http://schemas.openxmlformats.org/officeDocument/2006/customXml" ds:itemID="{3D5F0350-8B9A-4E69-A14A-C1E48E4AD082}">
  <ds:schemaRefs>
    <ds:schemaRef ds:uri="ESRI.ArcGIS.Mapping.OfficeIntegration.PowerPointInfo"/>
  </ds:schemaRefs>
</ds:datastoreItem>
</file>

<file path=customXml/itemProps21.xml><?xml version="1.0" encoding="utf-8"?>
<ds:datastoreItem xmlns:ds="http://schemas.openxmlformats.org/officeDocument/2006/customXml" ds:itemID="{977BB35C-B0B0-43F8-B8E9-01272EF377FC}">
  <ds:schemaRefs>
    <ds:schemaRef ds:uri="ESRI.ArcGIS.Mapping.OfficeIntegration.PowerPointInfo"/>
  </ds:schemaRefs>
</ds:datastoreItem>
</file>

<file path=customXml/itemProps22.xml><?xml version="1.0" encoding="utf-8"?>
<ds:datastoreItem xmlns:ds="http://schemas.openxmlformats.org/officeDocument/2006/customXml" ds:itemID="{519F028B-7508-4C9A-98E6-5BF50E578476}">
  <ds:schemaRefs>
    <ds:schemaRef ds:uri="ESRI.ArcGIS.Mapping.OfficeIntegration.PowerPointInfo"/>
  </ds:schemaRefs>
</ds:datastoreItem>
</file>

<file path=customXml/itemProps23.xml><?xml version="1.0" encoding="utf-8"?>
<ds:datastoreItem xmlns:ds="http://schemas.openxmlformats.org/officeDocument/2006/customXml" ds:itemID="{9A2D0A3F-69D1-465C-A763-965A3B8049B5}">
  <ds:schemaRefs>
    <ds:schemaRef ds:uri="ESRI.ArcGIS.Mapping.OfficeIntegration.PowerPointInfo"/>
  </ds:schemaRefs>
</ds:datastoreItem>
</file>

<file path=customXml/itemProps24.xml><?xml version="1.0" encoding="utf-8"?>
<ds:datastoreItem xmlns:ds="http://schemas.openxmlformats.org/officeDocument/2006/customXml" ds:itemID="{A136C410-5D59-45D6-9D03-3CE2CAB4D836}">
  <ds:schemaRefs>
    <ds:schemaRef ds:uri="ESRI.ArcGIS.Mapping.OfficeIntegration.PowerPointInfo"/>
  </ds:schemaRefs>
</ds:datastoreItem>
</file>

<file path=customXml/itemProps25.xml><?xml version="1.0" encoding="utf-8"?>
<ds:datastoreItem xmlns:ds="http://schemas.openxmlformats.org/officeDocument/2006/customXml" ds:itemID="{46870A26-E9C1-4A0E-94DB-0E579E95E976}">
  <ds:schemaRefs>
    <ds:schemaRef ds:uri="ESRI.ArcGIS.Mapping.OfficeIntegration.PowerPointInfo"/>
  </ds:schemaRefs>
</ds:datastoreItem>
</file>

<file path=customXml/itemProps26.xml><?xml version="1.0" encoding="utf-8"?>
<ds:datastoreItem xmlns:ds="http://schemas.openxmlformats.org/officeDocument/2006/customXml" ds:itemID="{27F44FBE-2015-4FDA-8400-B9BE1887AB0D}">
  <ds:schemaRefs>
    <ds:schemaRef ds:uri="ESRI.ArcGIS.Mapping.OfficeIntegration.PowerPointInfo"/>
  </ds:schemaRefs>
</ds:datastoreItem>
</file>

<file path=customXml/itemProps27.xml><?xml version="1.0" encoding="utf-8"?>
<ds:datastoreItem xmlns:ds="http://schemas.openxmlformats.org/officeDocument/2006/customXml" ds:itemID="{3BDDB063-64F9-436E-8E08-D6099D632DFA}">
  <ds:schemaRefs>
    <ds:schemaRef ds:uri="ESRI.ArcGIS.Mapping.OfficeIntegration.PowerPointInfo"/>
  </ds:schemaRefs>
</ds:datastoreItem>
</file>

<file path=customXml/itemProps28.xml><?xml version="1.0" encoding="utf-8"?>
<ds:datastoreItem xmlns:ds="http://schemas.openxmlformats.org/officeDocument/2006/customXml" ds:itemID="{71C17364-84F1-4A4D-8D25-10A704D51633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49975</TotalTime>
  <Words>413</Words>
  <Application>Microsoft Office PowerPoint</Application>
  <PresentationFormat>On-screen Show (4:3)</PresentationFormat>
  <Paragraphs>99</Paragraphs>
  <Slides>12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2_EMPA课题组模板</vt:lpstr>
      <vt:lpstr>3_Office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xj</dc:creator>
  <cp:lastModifiedBy>cjang</cp:lastModifiedBy>
  <cp:revision>866</cp:revision>
  <cp:lastPrinted>2020-02-19T17:26:50Z</cp:lastPrinted>
  <dcterms:created xsi:type="dcterms:W3CDTF">2016-05-30T08:23:37Z</dcterms:created>
  <dcterms:modified xsi:type="dcterms:W3CDTF">2020-06-30T01:21:14Z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0x0101008B33DF587F59774D9C67ADFC24F1D322</vt:lpwstr>
  </property>
</Properties>
</file>