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handoutMasterIdLst>
    <p:handoutMasterId r:id="rId24"/>
  </p:handoutMasterIdLst>
  <p:sldIdLst>
    <p:sldId id="1236" r:id="rId2"/>
    <p:sldId id="1243" r:id="rId3"/>
    <p:sldId id="1248" r:id="rId4"/>
    <p:sldId id="1216" r:id="rId5"/>
    <p:sldId id="1262" r:id="rId6"/>
    <p:sldId id="1253" r:id="rId7"/>
    <p:sldId id="1261" r:id="rId8"/>
    <p:sldId id="1255" r:id="rId9"/>
    <p:sldId id="1258" r:id="rId10"/>
    <p:sldId id="1263" r:id="rId11"/>
    <p:sldId id="1265" r:id="rId12"/>
    <p:sldId id="1237" r:id="rId13"/>
    <p:sldId id="1238" r:id="rId14"/>
    <p:sldId id="1239" r:id="rId15"/>
    <p:sldId id="1240" r:id="rId16"/>
    <p:sldId id="1241" r:id="rId17"/>
    <p:sldId id="1242" r:id="rId18"/>
    <p:sldId id="1244" r:id="rId19"/>
    <p:sldId id="1245" r:id="rId20"/>
    <p:sldId id="1246" r:id="rId21"/>
    <p:sldId id="126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4234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C6006C-6D0B-4447-9694-FAD57EFD1DCE}" v="254" dt="2021-03-17T15:34:42.7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1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199DC5-E0E8-41DB-95ED-516A79413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57080F-ECBC-4A40-B667-F6C93C33CA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6E5AED-C528-4CA2-A5F1-D8D673817344}" type="datetimeFigureOut">
              <a:rPr lang="en-US" smtClean="0"/>
              <a:t>2021-03-17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7EE382-5C9D-4960-BB9C-092552407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CBB360-5525-4E44-BC5B-6DB57C670D8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16EA2-F6CE-498B-A1B6-BA5BBDD39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90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5B47F-577F-497A-AA60-BAA59A43D53C}" type="datetimeFigureOut">
              <a:rPr lang="en-US" smtClean="0"/>
              <a:t>2021-03-17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5932F-FBD6-4440-AC0F-3B3D67F5C8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8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AD92F-F22A-4727-B555-C340A4DD368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479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1781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788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45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328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86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A5E68-CF20-49C0-9291-AF159256951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85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2033587"/>
            <a:ext cx="12192000" cy="16637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001311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4970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71439"/>
            <a:ext cx="2743200" cy="60547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71439"/>
            <a:ext cx="8026400" cy="60547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71417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09600" y="71439"/>
            <a:ext cx="10972800" cy="60547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45851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28DF711E-A957-4C9A-872B-537E488B7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147"/>
            <a:ext cx="10515600" cy="518529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0475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76470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71440"/>
            <a:ext cx="10972800" cy="66910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980728"/>
            <a:ext cx="10972800" cy="5616624"/>
          </a:xfrm>
        </p:spPr>
        <p:txBody>
          <a:bodyPr/>
          <a:lstStyle>
            <a:lvl1pPr>
              <a:defRPr b="1"/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72677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7468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8526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6196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7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1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91442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870868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 userDrawn="1"/>
        </p:nvSpPr>
        <p:spPr bwMode="auto">
          <a:xfrm>
            <a:off x="0" y="-1"/>
            <a:ext cx="12192000" cy="1368000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ts val="1200"/>
              </a:spcBef>
            </a:pPr>
            <a:endParaRPr lang="zh-CN" altLang="en-US" sz="4000" b="1" kern="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52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71439"/>
            <a:ext cx="109728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3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77406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latin typeface="微软雅黑" pitchFamily="34" charset="-122"/>
          <a:ea typeface="微软雅黑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2B698-0BE7-4873-91D4-3CBAF01FF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554" y="2462657"/>
            <a:ext cx="3069570" cy="20988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23999" y="1"/>
            <a:ext cx="9144000" cy="1335024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“</a:t>
            </a:r>
            <a:r>
              <a:rPr lang="en-US" altLang="zh-CN" sz="4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NEXUS” </a:t>
            </a: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Multi-Pollutant Analysis Tool </a:t>
            </a:r>
            <a:b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3600" dirty="0">
                <a:latin typeface="Arial" panose="020B0604020202020204" pitchFamily="34" charset="0"/>
                <a:cs typeface="Arial" panose="020B0604020202020204" pitchFamily="34" charset="0"/>
              </a:rPr>
              <a:t>Development: Status Update</a:t>
            </a:r>
            <a:endParaRPr lang="zh-CN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9E0DDC-6B53-4833-AAC6-95682E48F51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33988" y="5643389"/>
            <a:ext cx="9144000" cy="1046440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HEID/AQAD Briefing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March 23, 2021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Carey Jang &amp; Beth Landis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AFFCA-E948-49BD-BC86-189A3A0496D5}"/>
              </a:ext>
            </a:extLst>
          </p:cNvPr>
          <p:cNvSpPr txBox="1"/>
          <p:nvPr/>
        </p:nvSpPr>
        <p:spPr>
          <a:xfrm>
            <a:off x="1725536" y="1927595"/>
            <a:ext cx="2821413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Viewer Module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9F4318-AF6C-4755-9019-8B0723ECCA1F}"/>
              </a:ext>
            </a:extLst>
          </p:cNvPr>
          <p:cNvSpPr txBox="1"/>
          <p:nvPr/>
        </p:nvSpPr>
        <p:spPr>
          <a:xfrm>
            <a:off x="4794747" y="1907748"/>
            <a:ext cx="260250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Input Module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42D98-6667-45ED-BC1D-D1BD6AC7DC74}"/>
              </a:ext>
            </a:extLst>
          </p:cNvPr>
          <p:cNvSpPr txBox="1"/>
          <p:nvPr/>
        </p:nvSpPr>
        <p:spPr>
          <a:xfrm>
            <a:off x="7824410" y="1916892"/>
            <a:ext cx="2706447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defTabSz="914400">
              <a:defRPr/>
            </a:pPr>
            <a:r>
              <a:rPr lang="en-US" sz="2400" b="1" i="1" dirty="0">
                <a:solidFill>
                  <a:srgbClr val="FF0000"/>
                </a:solidFill>
                <a:latin typeface="Calibri"/>
                <a:ea typeface="微软雅黑"/>
              </a:rPr>
              <a:t>Data Query Module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8D150921-0BB7-4FC2-B610-E15BFC9B0149}"/>
              </a:ext>
            </a:extLst>
          </p:cNvPr>
          <p:cNvSpPr/>
          <p:nvPr/>
        </p:nvSpPr>
        <p:spPr>
          <a:xfrm>
            <a:off x="2036064" y="2761488"/>
            <a:ext cx="338328" cy="5760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endParaRPr lang="en-US" dirty="0">
              <a:solidFill>
                <a:prstClr val="white"/>
              </a:solidFill>
              <a:latin typeface="Calibri"/>
              <a:ea typeface="微软雅黑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BBFDB7-CA98-430A-BECF-07FA96CCC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37"/>
          <a:stretch/>
        </p:blipFill>
        <p:spPr>
          <a:xfrm>
            <a:off x="4686004" y="2456251"/>
            <a:ext cx="2839968" cy="21052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1D042D-284D-4A10-9A7D-03255EC2BA7C}"/>
              </a:ext>
            </a:extLst>
          </p:cNvPr>
          <p:cNvSpPr/>
          <p:nvPr/>
        </p:nvSpPr>
        <p:spPr>
          <a:xfrm>
            <a:off x="1954136" y="4657809"/>
            <a:ext cx="8576721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defRPr/>
            </a:pPr>
            <a:r>
              <a:rPr lang="en-US" sz="2000" b="1" dirty="0">
                <a:solidFill>
                  <a:srgbClr val="FF0000"/>
                </a:solidFill>
                <a:latin typeface="Calibri"/>
                <a:ea typeface="微软雅黑"/>
              </a:rPr>
              <a:t>“NEXUS 1.5” </a:t>
            </a:r>
            <a:r>
              <a:rPr lang="en-US" b="1" dirty="0">
                <a:solidFill>
                  <a:prstClr val="black"/>
                </a:solidFill>
                <a:latin typeface="Calibri"/>
                <a:ea typeface="微软雅黑"/>
              </a:rPr>
              <a:t>available on OAQPS’s Shared Drive at:  </a:t>
            </a:r>
            <a:r>
              <a:rPr lang="en-US" b="1" dirty="0">
                <a:solidFill>
                  <a:srgbClr val="0000FF"/>
                </a:solidFill>
                <a:latin typeface="Calibri"/>
                <a:ea typeface="微软雅黑"/>
              </a:rPr>
              <a:t>“</a:t>
            </a:r>
            <a:r>
              <a:rPr lang="en-US" b="1" i="1" dirty="0">
                <a:solidFill>
                  <a:srgbClr val="0000FF"/>
                </a:solidFill>
                <a:latin typeface="Calibri"/>
                <a:ea typeface="微软雅黑"/>
              </a:rPr>
              <a:t>G:\SHARE\NEXUS\NEXUS 1.5\”</a:t>
            </a:r>
          </a:p>
          <a:p>
            <a:pPr defTabSz="914400" fontAlgn="base"/>
            <a:r>
              <a:rPr lang="en-US" sz="2000" dirty="0">
                <a:solidFill>
                  <a:prstClr val="black"/>
                </a:solidFill>
                <a:latin typeface="Calibri"/>
                <a:ea typeface="微软雅黑"/>
              </a:rPr>
              <a:t>    </a:t>
            </a: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or at EPA’s new FTP site:</a:t>
            </a:r>
            <a:r>
              <a:rPr lang="en-US" sz="2400" i="1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 </a:t>
            </a:r>
            <a:r>
              <a:rPr lang="en-US" i="1" u="sng" dirty="0">
                <a:solidFill>
                  <a:srgbClr val="0000FF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ftp://newftp.epa.gov/aqmg/cjang/NEXUS/NEXUS 1.5/</a:t>
            </a:r>
            <a:endParaRPr lang="en-US" sz="2000" i="1" u="sng" dirty="0">
              <a:solidFill>
                <a:srgbClr val="0000FF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  <a:p>
            <a:pPr defTabSz="914400" fontAlgn="base">
              <a:defRPr/>
            </a:pPr>
            <a:endParaRPr lang="en-US" b="1" i="1" dirty="0">
              <a:solidFill>
                <a:srgbClr val="0000FF"/>
              </a:solidFill>
              <a:latin typeface="Calibri"/>
              <a:ea typeface="微软雅黑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DF4EF2-74E0-4A32-B5D3-BB0C08D99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8476" y="2478994"/>
            <a:ext cx="2990250" cy="20783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3142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C4E39-B726-499A-82E5-5AFDDC9EE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Sector Approach – </a:t>
            </a:r>
            <a:r>
              <a:rPr lang="en-US" dirty="0">
                <a:solidFill>
                  <a:srgbClr val="FFFF00"/>
                </a:solidFill>
              </a:rPr>
              <a:t>NEXUS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E80F9-0B09-430A-9CEC-4D5F6BFD5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ighlight>
                  <a:srgbClr val="FFFF00"/>
                </a:highlight>
              </a:rPr>
              <a:t>Placeholder – Carey will add in slides after incorporating new information received from Mark H.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61C623F-C2F8-49FE-9826-6090F88BEA4C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293530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A94B6-75D7-4C6F-80DB-18CF4B645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Examples for Regions: </a:t>
            </a:r>
            <a:r>
              <a:rPr lang="en-US" altLang="zh-CN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Highest MP Risk Areas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A2611A-2FE7-487B-9E33-5DDD52EE38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232718"/>
              </p:ext>
            </p:extLst>
          </p:nvPr>
        </p:nvGraphicFramePr>
        <p:xfrm>
          <a:off x="222838" y="946228"/>
          <a:ext cx="5665788" cy="371475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754799264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105184589"/>
                    </a:ext>
                  </a:extLst>
                </a:gridCol>
                <a:gridCol w="576263">
                  <a:extLst>
                    <a:ext uri="{9D8B030D-6E8A-4147-A177-3AD203B41FA5}">
                      <a16:colId xmlns:a16="http://schemas.microsoft.com/office/drawing/2014/main" val="664416972"/>
                    </a:ext>
                  </a:extLst>
                </a:gridCol>
                <a:gridCol w="3108325">
                  <a:extLst>
                    <a:ext uri="{9D8B030D-6E8A-4147-A177-3AD203B41FA5}">
                      <a16:colId xmlns:a16="http://schemas.microsoft.com/office/drawing/2014/main" val="407591456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164024016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91004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Chicago-Joliet-Naperville, IL-IN-WI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9882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Pittsburgh,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7707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Houston-Sugar Land-Baytown,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3090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Los Angeles-Long Beach-Santa Ana,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4007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Dallas-Fort Worth-Arlington,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63799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Atlanta-Sandy Springs-Marietta, GA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3416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Tampa-St. Petersburg-Clearwater,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78341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Birmingham-Hoover, AL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471473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Phoenix-Mesa-Glendale, AZ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851755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Fresno,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53850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York-Northern New Jersey-Long Island, NY-NJ-PA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23501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Cleveland-Elyria-Mentor, OH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17286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Sacramento--Arden-Arcade--Roseville,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57729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 Vegas-Paradise, NV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3665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Charlotte-Gastonia-Rock Hill, NC-SC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46431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Diego-Carlsbad-San Marcos,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26988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Detroit-Warren-Livonia,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8938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5 &amp; 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St. Louis, MO-IL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38987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D5A27ED-0519-44A9-90B4-398D3CE40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84721"/>
              </p:ext>
            </p:extLst>
          </p:nvPr>
        </p:nvGraphicFramePr>
        <p:xfrm>
          <a:off x="6303376" y="946228"/>
          <a:ext cx="5594350" cy="3530600"/>
        </p:xfrm>
        <a:graphic>
          <a:graphicData uri="http://schemas.openxmlformats.org/drawingml/2006/table">
            <a:tbl>
              <a:tblPr/>
              <a:tblGrid>
                <a:gridCol w="266700">
                  <a:extLst>
                    <a:ext uri="{9D8B030D-6E8A-4147-A177-3AD203B41FA5}">
                      <a16:colId xmlns:a16="http://schemas.microsoft.com/office/drawing/2014/main" val="1887443040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275568835"/>
                    </a:ext>
                  </a:extLst>
                </a:gridCol>
                <a:gridCol w="819150">
                  <a:extLst>
                    <a:ext uri="{9D8B030D-6E8A-4147-A177-3AD203B41FA5}">
                      <a16:colId xmlns:a16="http://schemas.microsoft.com/office/drawing/2014/main" val="648644148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164691676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24700345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EPA_REGION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STATE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CBSA_NAME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Overall Rank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01869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Grand Rapids-Wyoming, MI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614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Nashville-Davidson--Murfreesboro--Franklin, TN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91155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Bakersfield-Delano,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91633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Philadelphia-Camden-Wilmington, PA-NJ-DE-MD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47758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Riverside-San Bernardino-Ontario,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641678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Miami-Fort Lauderdale-Pompano Beach, FL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84526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Baton Rouge,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893737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 Paso, TX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86294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Seattle-Tacoma-Bellevue, WA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2369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Louisville-Jefferson County, KY-IN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454797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Denver-Aurora-Broomfield, CO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9789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Reading, PA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7229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Visalia-Porterville, CA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992322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1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Bridgeport-Stamford-Norwalk, CT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52396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4 &amp;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Memphis, TN-MS-AR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05393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Regions 2 &amp; 3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Allentown-Bethlehem-Easton, PA-NJ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7046525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EPA Region 6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New Orleans-Metairie-Kenner, LA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16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881D4B07-321C-48D4-AD92-944202590094}"/>
              </a:ext>
            </a:extLst>
          </p:cNvPr>
          <p:cNvSpPr/>
          <p:nvPr/>
        </p:nvSpPr>
        <p:spPr>
          <a:xfrm>
            <a:off x="222837" y="4795897"/>
            <a:ext cx="1170518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NEXUS can be used to identify highest risk areas across 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PM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Air Toxics. 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information above was generated in NEXUS &amp; exported into Excel where rankings were applied. </a:t>
            </a:r>
          </a:p>
          <a:p>
            <a:pPr algn="ctr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These CBSAs include at least one county that meets ALL the following criteria: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PM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Mortality Number Percentile &gt;= 90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Cancer Risk Rate Max Percentile &gt;= 90 (max census tract-level in a county)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75BD706D-DFBE-4B35-8EF5-00951BC9B0D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61419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1 - </a:t>
            </a:r>
            <a:r>
              <a:rPr lang="en-US" dirty="0">
                <a:solidFill>
                  <a:srgbClr val="FFFF00"/>
                </a:solidFill>
              </a:rPr>
              <a:t>Chicago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8B68B-0E6F-447F-90B5-8D9C10075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85" y="1196748"/>
            <a:ext cx="11466629" cy="5326516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CE3F1A0-1D45-4382-83B7-2B3AD8287FA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CB80B-2BB1-4117-8B1C-8E588954F018}"/>
              </a:ext>
            </a:extLst>
          </p:cNvPr>
          <p:cNvSpPr txBox="1"/>
          <p:nvPr/>
        </p:nvSpPr>
        <p:spPr>
          <a:xfrm>
            <a:off x="5233064" y="657587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0441140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1 - </a:t>
            </a:r>
            <a:r>
              <a:rPr lang="en-US" dirty="0">
                <a:solidFill>
                  <a:srgbClr val="FFFF00"/>
                </a:solidFill>
              </a:rPr>
              <a:t>Chicago CBSA – Top Emission Sources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2BF923A-E543-4E07-B3DD-DFF148AAB7CB}"/>
              </a:ext>
            </a:extLst>
          </p:cNvPr>
          <p:cNvGrpSpPr/>
          <p:nvPr/>
        </p:nvGrpSpPr>
        <p:grpSpPr>
          <a:xfrm>
            <a:off x="185020" y="767515"/>
            <a:ext cx="11591343" cy="5864193"/>
            <a:chOff x="286621" y="564316"/>
            <a:chExt cx="8872446" cy="470230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78D3EFD-5E2B-496B-92D4-CD2305D76A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800" b="11245"/>
            <a:stretch/>
          </p:blipFill>
          <p:spPr>
            <a:xfrm>
              <a:off x="286621" y="564316"/>
              <a:ext cx="8872446" cy="4702302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09B3032-7117-4323-A162-FD092F8C3155}"/>
                </a:ext>
              </a:extLst>
            </p:cNvPr>
            <p:cNvSpPr/>
            <p:nvPr/>
          </p:nvSpPr>
          <p:spPr>
            <a:xfrm>
              <a:off x="4809494" y="1798863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B84601C-4BDB-4A11-8FD4-59D6C0E6BDC7}"/>
                </a:ext>
              </a:extLst>
            </p:cNvPr>
            <p:cNvSpPr/>
            <p:nvPr/>
          </p:nvSpPr>
          <p:spPr>
            <a:xfrm>
              <a:off x="6264551" y="2167979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3D980DE-1CCF-46E7-A439-CF2C94D3B837}"/>
                </a:ext>
              </a:extLst>
            </p:cNvPr>
            <p:cNvSpPr/>
            <p:nvPr/>
          </p:nvSpPr>
          <p:spPr>
            <a:xfrm>
              <a:off x="7686845" y="2538095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222FDFC-9C12-4CBF-BAA3-CDA94FE74075}"/>
                </a:ext>
              </a:extLst>
            </p:cNvPr>
            <p:cNvSpPr/>
            <p:nvPr/>
          </p:nvSpPr>
          <p:spPr>
            <a:xfrm>
              <a:off x="3358172" y="2545352"/>
              <a:ext cx="1407780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33C15A2-5128-4BD6-A43E-0334495F5E54}"/>
                </a:ext>
              </a:extLst>
            </p:cNvPr>
            <p:cNvSpPr/>
            <p:nvPr/>
          </p:nvSpPr>
          <p:spPr>
            <a:xfrm>
              <a:off x="1873197" y="3670210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D918520-5D31-4C0C-9A24-448698D1273B}"/>
                </a:ext>
              </a:extLst>
            </p:cNvPr>
            <p:cNvSpPr/>
            <p:nvPr/>
          </p:nvSpPr>
          <p:spPr>
            <a:xfrm>
              <a:off x="389164" y="1798863"/>
              <a:ext cx="1455005" cy="362858"/>
            </a:xfrm>
            <a:prstGeom prst="rect">
              <a:avLst/>
            </a:prstGeom>
            <a:solidFill>
              <a:srgbClr val="4472C4">
                <a:alpha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AE49F70-6595-4E6A-9E07-67D2CDB0839A}"/>
                </a:ext>
              </a:extLst>
            </p:cNvPr>
            <p:cNvSpPr/>
            <p:nvPr/>
          </p:nvSpPr>
          <p:spPr>
            <a:xfrm>
              <a:off x="389164" y="2167979"/>
              <a:ext cx="1455057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774A8C9-BB41-424B-9124-8439A85A8B9D}"/>
                </a:ext>
              </a:extLst>
            </p:cNvPr>
            <p:cNvSpPr/>
            <p:nvPr/>
          </p:nvSpPr>
          <p:spPr>
            <a:xfrm>
              <a:off x="3358173" y="3307352"/>
              <a:ext cx="1407780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42449EC-7A21-4829-B40C-2A3F898D6D02}"/>
                </a:ext>
              </a:extLst>
            </p:cNvPr>
            <p:cNvSpPr/>
            <p:nvPr/>
          </p:nvSpPr>
          <p:spPr>
            <a:xfrm>
              <a:off x="4795925" y="3670210"/>
              <a:ext cx="1421349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87937FA3-4E98-4FC6-93D4-04E9497D82D8}"/>
                </a:ext>
              </a:extLst>
            </p:cNvPr>
            <p:cNvSpPr/>
            <p:nvPr/>
          </p:nvSpPr>
          <p:spPr>
            <a:xfrm>
              <a:off x="6265497" y="4424953"/>
              <a:ext cx="1406835" cy="362858"/>
            </a:xfrm>
            <a:prstGeom prst="rect">
              <a:avLst/>
            </a:prstGeom>
            <a:solidFill>
              <a:srgbClr val="ED7D31">
                <a:alpha val="40000"/>
              </a:srgbClr>
            </a:solidFill>
            <a:ln w="12700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043A8C8-C143-4A9E-B5A1-AFD67B791386}"/>
                </a:ext>
              </a:extLst>
            </p:cNvPr>
            <p:cNvSpPr/>
            <p:nvPr/>
          </p:nvSpPr>
          <p:spPr>
            <a:xfrm>
              <a:off x="389164" y="2915467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BFE28F4-DCDF-4A97-B0E7-BE571BFE3346}"/>
                </a:ext>
              </a:extLst>
            </p:cNvPr>
            <p:cNvSpPr/>
            <p:nvPr/>
          </p:nvSpPr>
          <p:spPr>
            <a:xfrm>
              <a:off x="3358172" y="4787811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DD6DADC-48C3-4538-AF38-715CA1A79587}"/>
                </a:ext>
              </a:extLst>
            </p:cNvPr>
            <p:cNvSpPr/>
            <p:nvPr/>
          </p:nvSpPr>
          <p:spPr>
            <a:xfrm>
              <a:off x="1858603" y="2545352"/>
              <a:ext cx="1455057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5411FF-524F-42BD-B5A5-05E260854429}"/>
                </a:ext>
              </a:extLst>
            </p:cNvPr>
            <p:cNvSpPr/>
            <p:nvPr/>
          </p:nvSpPr>
          <p:spPr>
            <a:xfrm>
              <a:off x="4804105" y="2175237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CD259B2-A37B-4C73-BFE0-D89CD2A6FF0F}"/>
                </a:ext>
              </a:extLst>
            </p:cNvPr>
            <p:cNvSpPr/>
            <p:nvPr/>
          </p:nvSpPr>
          <p:spPr>
            <a:xfrm>
              <a:off x="6264499" y="1798863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F6560C-5277-4AD3-8FF3-4D928C33B662}"/>
                </a:ext>
              </a:extLst>
            </p:cNvPr>
            <p:cNvSpPr/>
            <p:nvPr/>
          </p:nvSpPr>
          <p:spPr>
            <a:xfrm>
              <a:off x="7686845" y="4040325"/>
              <a:ext cx="1407780" cy="362858"/>
            </a:xfrm>
            <a:prstGeom prst="rect">
              <a:avLst/>
            </a:prstGeom>
            <a:solidFill>
              <a:srgbClr val="70AD47">
                <a:alpha val="40000"/>
              </a:srgbClr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D16C31F-0F31-475B-91F5-D7D3C08774C0}"/>
                </a:ext>
              </a:extLst>
            </p:cNvPr>
            <p:cNvSpPr/>
            <p:nvPr/>
          </p:nvSpPr>
          <p:spPr>
            <a:xfrm>
              <a:off x="389164" y="3300097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57BC7C6-436E-4D9E-97DB-A28357EDCBAE}"/>
                </a:ext>
              </a:extLst>
            </p:cNvPr>
            <p:cNvSpPr/>
            <p:nvPr/>
          </p:nvSpPr>
          <p:spPr>
            <a:xfrm>
              <a:off x="1869054" y="1798863"/>
              <a:ext cx="145505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2D65D2C-24AD-46CF-9649-5A4BFC7EE0AF}"/>
                </a:ext>
              </a:extLst>
            </p:cNvPr>
            <p:cNvSpPr/>
            <p:nvPr/>
          </p:nvSpPr>
          <p:spPr>
            <a:xfrm>
              <a:off x="4793113" y="3307352"/>
              <a:ext cx="1418773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AAB46B-983A-40D6-84B4-E1D670E17715}"/>
                </a:ext>
              </a:extLst>
            </p:cNvPr>
            <p:cNvSpPr/>
            <p:nvPr/>
          </p:nvSpPr>
          <p:spPr>
            <a:xfrm>
              <a:off x="6268073" y="2545352"/>
              <a:ext cx="1404207" cy="362858"/>
            </a:xfrm>
            <a:prstGeom prst="rect">
              <a:avLst/>
            </a:prstGeom>
            <a:solidFill>
              <a:srgbClr val="FFC000">
                <a:alpha val="40000"/>
              </a:srgbClr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CB1E673-C374-4F60-94AC-BAC1B6A9C9FE}"/>
                </a:ext>
              </a:extLst>
            </p:cNvPr>
            <p:cNvSpPr/>
            <p:nvPr/>
          </p:nvSpPr>
          <p:spPr>
            <a:xfrm>
              <a:off x="388168" y="3670210"/>
              <a:ext cx="1455057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82AA00F-9D1A-4675-9A07-3A087DC6E78B}"/>
                </a:ext>
              </a:extLst>
            </p:cNvPr>
            <p:cNvSpPr/>
            <p:nvPr/>
          </p:nvSpPr>
          <p:spPr>
            <a:xfrm>
              <a:off x="3358173" y="2175237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08310C7-96BB-41C2-8E0F-D5D9A9EA8DC9}"/>
                </a:ext>
              </a:extLst>
            </p:cNvPr>
            <p:cNvSpPr/>
            <p:nvPr/>
          </p:nvSpPr>
          <p:spPr>
            <a:xfrm>
              <a:off x="4804106" y="2922724"/>
              <a:ext cx="1406941" cy="362858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5BC200BF-700A-46F9-9221-0629C2B17AF2}"/>
                </a:ext>
              </a:extLst>
            </p:cNvPr>
            <p:cNvSpPr/>
            <p:nvPr/>
          </p:nvSpPr>
          <p:spPr>
            <a:xfrm>
              <a:off x="1854120" y="2161721"/>
              <a:ext cx="1455057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4282800-B90B-4C2F-91C1-849EBBD26CB7}"/>
                </a:ext>
              </a:extLst>
            </p:cNvPr>
            <p:cNvSpPr/>
            <p:nvPr/>
          </p:nvSpPr>
          <p:spPr>
            <a:xfrm>
              <a:off x="4793113" y="4047581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4296E30-178C-4863-98CD-13B93221B385}"/>
                </a:ext>
              </a:extLst>
            </p:cNvPr>
            <p:cNvSpPr/>
            <p:nvPr/>
          </p:nvSpPr>
          <p:spPr>
            <a:xfrm>
              <a:off x="7686845" y="3300097"/>
              <a:ext cx="1432342" cy="362858"/>
            </a:xfrm>
            <a:prstGeom prst="rect">
              <a:avLst/>
            </a:prstGeom>
            <a:solidFill>
              <a:srgbClr val="7030A0">
                <a:alpha val="40000"/>
              </a:srgbClr>
            </a:solidFill>
            <a:ln w="12700" cap="flat" cmpd="sng" algn="ctr">
              <a:solidFill>
                <a:srgbClr val="7030A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3FFB22-DA6C-488D-B407-F9239DFDEF4B}"/>
                </a:ext>
              </a:extLst>
            </p:cNvPr>
            <p:cNvSpPr/>
            <p:nvPr/>
          </p:nvSpPr>
          <p:spPr>
            <a:xfrm>
              <a:off x="1868500" y="4040325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7DF42A6-D6B5-467F-96FC-2C9F68A5BED3}"/>
                </a:ext>
              </a:extLst>
            </p:cNvPr>
            <p:cNvSpPr/>
            <p:nvPr/>
          </p:nvSpPr>
          <p:spPr>
            <a:xfrm>
              <a:off x="4795925" y="4787811"/>
              <a:ext cx="1455005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B2C1F03-8CB6-44BE-98D8-3BE769A6FB8E}"/>
                </a:ext>
              </a:extLst>
            </p:cNvPr>
            <p:cNvSpPr/>
            <p:nvPr/>
          </p:nvSpPr>
          <p:spPr>
            <a:xfrm>
              <a:off x="7686846" y="1798863"/>
              <a:ext cx="1432342" cy="362858"/>
            </a:xfrm>
            <a:prstGeom prst="rect">
              <a:avLst/>
            </a:prstGeom>
            <a:solidFill>
              <a:sysClr val="windowText" lastClr="000000">
                <a:lumMod val="50000"/>
                <a:lumOff val="50000"/>
                <a:alpha val="40000"/>
              </a:sysClr>
            </a:solidFill>
            <a:ln w="127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22D012D-ABCA-424C-B4C7-2A7D3DB1568C}"/>
                </a:ext>
              </a:extLst>
            </p:cNvPr>
            <p:cNvSpPr/>
            <p:nvPr/>
          </p:nvSpPr>
          <p:spPr>
            <a:xfrm>
              <a:off x="3363332" y="1805123"/>
              <a:ext cx="1406941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1C078E44-0A75-407F-AD13-88D7B2121A30}"/>
                </a:ext>
              </a:extLst>
            </p:cNvPr>
            <p:cNvSpPr/>
            <p:nvPr/>
          </p:nvSpPr>
          <p:spPr>
            <a:xfrm>
              <a:off x="4793112" y="4417696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2D33E2BB-D02B-456B-BBD4-C9BE73A3B58C}"/>
                </a:ext>
              </a:extLst>
            </p:cNvPr>
            <p:cNvSpPr/>
            <p:nvPr/>
          </p:nvSpPr>
          <p:spPr>
            <a:xfrm>
              <a:off x="6264499" y="3670210"/>
              <a:ext cx="1432342" cy="362858"/>
            </a:xfrm>
            <a:prstGeom prst="rect">
              <a:avLst/>
            </a:prstGeom>
            <a:solidFill>
              <a:srgbClr val="663300">
                <a:alpha val="40000"/>
              </a:srgbClr>
            </a:solidFill>
            <a:ln w="12700" cap="flat" cmpd="sng" algn="ctr">
              <a:solidFill>
                <a:srgbClr val="6633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Slide Number Placeholder 1">
            <a:extLst>
              <a:ext uri="{FF2B5EF4-FFF2-40B4-BE49-F238E27FC236}">
                <a16:creationId xmlns:a16="http://schemas.microsoft.com/office/drawing/2014/main" id="{FF5854AD-7AB6-479F-82FE-A9D143F2B8F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8B509DD-9BEA-4EF6-BA17-64C714263165}"/>
              </a:ext>
            </a:extLst>
          </p:cNvPr>
          <p:cNvSpPr txBox="1"/>
          <p:nvPr/>
        </p:nvSpPr>
        <p:spPr>
          <a:xfrm>
            <a:off x="10058400" y="1243263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5408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1 - </a:t>
            </a:r>
            <a:r>
              <a:rPr lang="en-US" dirty="0">
                <a:solidFill>
                  <a:srgbClr val="FFFF00"/>
                </a:solidFill>
              </a:rPr>
              <a:t>Chicago CBSA – US Steel Gary Works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45A19D3-7502-42FA-82F3-02C0AD817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06" y="864940"/>
            <a:ext cx="8591550" cy="37338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544855F-BC47-4852-AAB8-177B6E833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38" t="16067" b="5908"/>
          <a:stretch/>
        </p:blipFill>
        <p:spPr>
          <a:xfrm>
            <a:off x="129741" y="4726136"/>
            <a:ext cx="3941083" cy="1926973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6303417C-1742-4ACC-9E0F-435773F9D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94" t="16209" b="5627"/>
          <a:stretch/>
        </p:blipFill>
        <p:spPr>
          <a:xfrm>
            <a:off x="4160988" y="4759589"/>
            <a:ext cx="3909600" cy="1926973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6D3EB3FA-EA74-471E-B6B8-334B7B16E9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606" t="16162" b="5944"/>
          <a:stretch/>
        </p:blipFill>
        <p:spPr>
          <a:xfrm>
            <a:off x="8181422" y="4759589"/>
            <a:ext cx="3941084" cy="1931656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3D5C2CC-68D0-413E-8A80-9B8A22306811}"/>
              </a:ext>
            </a:extLst>
          </p:cNvPr>
          <p:cNvGrpSpPr/>
          <p:nvPr/>
        </p:nvGrpSpPr>
        <p:grpSpPr>
          <a:xfrm>
            <a:off x="2290486" y="5088696"/>
            <a:ext cx="187642" cy="318499"/>
            <a:chOff x="819225" y="2208944"/>
            <a:chExt cx="208191" cy="416912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E2799C60-2FDB-4529-A732-6E193DFF676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C4AF63A5-21D0-44DE-B18B-373506292D4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09472E2-0957-4DDE-B0F5-801D6778F23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3006144-16CF-4ED4-891C-707119C80690}"/>
              </a:ext>
            </a:extLst>
          </p:cNvPr>
          <p:cNvGrpSpPr/>
          <p:nvPr/>
        </p:nvGrpSpPr>
        <p:grpSpPr>
          <a:xfrm>
            <a:off x="10309287" y="5100139"/>
            <a:ext cx="187642" cy="318499"/>
            <a:chOff x="819225" y="2208944"/>
            <a:chExt cx="208191" cy="416912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A8ECD9E6-AAEA-4FC9-90CB-59B87174E63F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Isosceles Triangle 83">
              <a:extLst>
                <a:ext uri="{FF2B5EF4-FFF2-40B4-BE49-F238E27FC236}">
                  <a16:creationId xmlns:a16="http://schemas.microsoft.com/office/drawing/2014/main" id="{CDCF1ACB-A890-4C86-B8E7-6AAEA0068BD3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9EACE1D0-5044-4C7B-B306-20832AAA85C5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F2299BD-CF7C-41CF-8D7C-786B3E557C68}"/>
              </a:ext>
            </a:extLst>
          </p:cNvPr>
          <p:cNvGrpSpPr/>
          <p:nvPr/>
        </p:nvGrpSpPr>
        <p:grpSpPr>
          <a:xfrm>
            <a:off x="6262290" y="5100139"/>
            <a:ext cx="187642" cy="318499"/>
            <a:chOff x="819225" y="2208944"/>
            <a:chExt cx="208191" cy="416912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57028856-D7D4-44FA-BD3A-523DA5A2B92C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Isosceles Triangle 87">
              <a:extLst>
                <a:ext uri="{FF2B5EF4-FFF2-40B4-BE49-F238E27FC236}">
                  <a16:creationId xmlns:a16="http://schemas.microsoft.com/office/drawing/2014/main" id="{59A3FAF7-4464-4346-883B-22608E62B1E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49E6B252-55D5-494C-BF02-E843159C26A3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sp>
        <p:nvSpPr>
          <p:cNvPr id="92" name="Slide Number Placeholder 1">
            <a:extLst>
              <a:ext uri="{FF2B5EF4-FFF2-40B4-BE49-F238E27FC236}">
                <a16:creationId xmlns:a16="http://schemas.microsoft.com/office/drawing/2014/main" id="{BB3EA0B1-878B-431E-9CDB-4A6F5E3AA5A2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EFB3B-29B3-4EE2-904F-02A96C56F8CF}"/>
              </a:ext>
            </a:extLst>
          </p:cNvPr>
          <p:cNvSpPr txBox="1"/>
          <p:nvPr/>
        </p:nvSpPr>
        <p:spPr>
          <a:xfrm>
            <a:off x="7805887" y="885064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B3D92CA-9937-4FA7-8B9A-78F5C2069936}"/>
              </a:ext>
            </a:extLst>
          </p:cNvPr>
          <p:cNvSpPr txBox="1"/>
          <p:nvPr/>
        </p:nvSpPr>
        <p:spPr>
          <a:xfrm>
            <a:off x="129741" y="4723137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7CBE84A-4EA0-4D01-A0C6-0FBE90F8C9B4}"/>
              </a:ext>
            </a:extLst>
          </p:cNvPr>
          <p:cNvSpPr txBox="1"/>
          <p:nvPr/>
        </p:nvSpPr>
        <p:spPr>
          <a:xfrm>
            <a:off x="4160988" y="4759589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0A99C287-A602-4C89-9DD8-141892A5BBED}"/>
              </a:ext>
            </a:extLst>
          </p:cNvPr>
          <p:cNvSpPr txBox="1"/>
          <p:nvPr/>
        </p:nvSpPr>
        <p:spPr>
          <a:xfrm>
            <a:off x="8160752" y="475509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14208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2 - </a:t>
            </a:r>
            <a:r>
              <a:rPr lang="en-US" dirty="0">
                <a:solidFill>
                  <a:srgbClr val="FFFF00"/>
                </a:solidFill>
              </a:rPr>
              <a:t>Pittsburgh CBSA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A065A-D345-4E58-9E77-78DCF5A5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14" y="1181342"/>
            <a:ext cx="11702171" cy="5085644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5FA86BCC-7484-4907-9305-749C7CE576AC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39183-D37C-4459-9207-E55AB37883FD}"/>
              </a:ext>
            </a:extLst>
          </p:cNvPr>
          <p:cNvSpPr txBox="1"/>
          <p:nvPr/>
        </p:nvSpPr>
        <p:spPr>
          <a:xfrm>
            <a:off x="5233064" y="642565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1539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" y="71440"/>
            <a:ext cx="12151112" cy="669103"/>
          </a:xfrm>
        </p:spPr>
        <p:txBody>
          <a:bodyPr/>
          <a:lstStyle/>
          <a:p>
            <a:r>
              <a:rPr lang="en-US" dirty="0"/>
              <a:t>Example 2 - </a:t>
            </a:r>
            <a:r>
              <a:rPr lang="en-US" dirty="0">
                <a:solidFill>
                  <a:srgbClr val="FFFF00"/>
                </a:solidFill>
              </a:rPr>
              <a:t>Pittsburgh CBSA – Top Emission Sources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E19CABE5-8EF6-4EBD-9F71-0A98E67AEB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5" b="12195"/>
          <a:stretch/>
        </p:blipFill>
        <p:spPr>
          <a:xfrm>
            <a:off x="331769" y="823873"/>
            <a:ext cx="11541512" cy="6021659"/>
          </a:xfrm>
          <a:prstGeom prst="rect">
            <a:avLst/>
          </a:prstGeom>
        </p:spPr>
      </p:pic>
      <p:sp>
        <p:nvSpPr>
          <p:cNvPr id="118" name="Rectangle 117">
            <a:extLst>
              <a:ext uri="{FF2B5EF4-FFF2-40B4-BE49-F238E27FC236}">
                <a16:creationId xmlns:a16="http://schemas.microsoft.com/office/drawing/2014/main" id="{36169209-9E02-4A79-80DB-93012D030908}"/>
              </a:ext>
            </a:extLst>
          </p:cNvPr>
          <p:cNvSpPr/>
          <p:nvPr/>
        </p:nvSpPr>
        <p:spPr>
          <a:xfrm>
            <a:off x="463952" y="2428739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A7104F3B-617D-4469-95C8-5D0619B6EF71}"/>
              </a:ext>
            </a:extLst>
          </p:cNvPr>
          <p:cNvSpPr/>
          <p:nvPr/>
        </p:nvSpPr>
        <p:spPr>
          <a:xfrm>
            <a:off x="4267735" y="2428738"/>
            <a:ext cx="1828265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BCB0F724-42E1-4D56-BB60-F7CC5B1A855C}"/>
              </a:ext>
            </a:extLst>
          </p:cNvPr>
          <p:cNvSpPr/>
          <p:nvPr/>
        </p:nvSpPr>
        <p:spPr>
          <a:xfrm>
            <a:off x="6180811" y="2908829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DDA48172-37F3-42EC-95BF-06DA4F541CCE}"/>
              </a:ext>
            </a:extLst>
          </p:cNvPr>
          <p:cNvSpPr/>
          <p:nvPr/>
        </p:nvSpPr>
        <p:spPr>
          <a:xfrm>
            <a:off x="8060606" y="2428737"/>
            <a:ext cx="1848068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EEA7203F-A20D-4DDD-8425-DADCCA9F5CE2}"/>
              </a:ext>
            </a:extLst>
          </p:cNvPr>
          <p:cNvSpPr/>
          <p:nvPr/>
        </p:nvSpPr>
        <p:spPr>
          <a:xfrm>
            <a:off x="463952" y="2908828"/>
            <a:ext cx="1900949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2BDD1C9-C58C-4CC7-A19A-A183B005E8D9}"/>
              </a:ext>
            </a:extLst>
          </p:cNvPr>
          <p:cNvSpPr/>
          <p:nvPr/>
        </p:nvSpPr>
        <p:spPr>
          <a:xfrm>
            <a:off x="2386152" y="2908828"/>
            <a:ext cx="1881583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29458CE-D053-46FA-82A6-9F50C7A15D8B}"/>
              </a:ext>
            </a:extLst>
          </p:cNvPr>
          <p:cNvSpPr/>
          <p:nvPr/>
        </p:nvSpPr>
        <p:spPr>
          <a:xfrm>
            <a:off x="4299229" y="3382185"/>
            <a:ext cx="1796772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25C324CA-17B7-454C-8397-D65DFA156E36}"/>
              </a:ext>
            </a:extLst>
          </p:cNvPr>
          <p:cNvSpPr/>
          <p:nvPr/>
        </p:nvSpPr>
        <p:spPr>
          <a:xfrm>
            <a:off x="6180810" y="436333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87E4E7D-B42C-4011-B42F-9311CE149621}"/>
              </a:ext>
            </a:extLst>
          </p:cNvPr>
          <p:cNvSpPr/>
          <p:nvPr/>
        </p:nvSpPr>
        <p:spPr>
          <a:xfrm>
            <a:off x="8060607" y="2892405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5101C69B-A5C2-4094-9A33-2DE8A32FFD76}"/>
              </a:ext>
            </a:extLst>
          </p:cNvPr>
          <p:cNvSpPr/>
          <p:nvPr/>
        </p:nvSpPr>
        <p:spPr>
          <a:xfrm>
            <a:off x="9908674" y="6300961"/>
            <a:ext cx="1848067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2D642A5A-03D9-42B0-B379-BAAF7A72F694}"/>
              </a:ext>
            </a:extLst>
          </p:cNvPr>
          <p:cNvSpPr/>
          <p:nvPr/>
        </p:nvSpPr>
        <p:spPr>
          <a:xfrm>
            <a:off x="463952" y="3393334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1DBF09B-79B0-4DBD-9D47-3D54A0AFAAE5}"/>
              </a:ext>
            </a:extLst>
          </p:cNvPr>
          <p:cNvSpPr/>
          <p:nvPr/>
        </p:nvSpPr>
        <p:spPr>
          <a:xfrm>
            <a:off x="4283482" y="5336434"/>
            <a:ext cx="18282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F09C45C-AB59-4941-98D8-FB60FC1F5C1A}"/>
              </a:ext>
            </a:extLst>
          </p:cNvPr>
          <p:cNvSpPr/>
          <p:nvPr/>
        </p:nvSpPr>
        <p:spPr>
          <a:xfrm>
            <a:off x="6180812" y="3382184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0B00B901-7BBA-4728-A400-A570FD52DCD0}"/>
              </a:ext>
            </a:extLst>
          </p:cNvPr>
          <p:cNvSpPr/>
          <p:nvPr/>
        </p:nvSpPr>
        <p:spPr>
          <a:xfrm>
            <a:off x="8060609" y="3382183"/>
            <a:ext cx="1848065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DF3D9C24-DFCA-4D02-94D6-0629DD4970EE}"/>
              </a:ext>
            </a:extLst>
          </p:cNvPr>
          <p:cNvSpPr/>
          <p:nvPr/>
        </p:nvSpPr>
        <p:spPr>
          <a:xfrm>
            <a:off x="463952" y="3877840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11CCD373-B637-4C69-AC53-6755B27D10D9}"/>
              </a:ext>
            </a:extLst>
          </p:cNvPr>
          <p:cNvSpPr/>
          <p:nvPr/>
        </p:nvSpPr>
        <p:spPr>
          <a:xfrm>
            <a:off x="4277977" y="2892405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20224C9E-13ED-4841-B37A-568E39E5F177}"/>
              </a:ext>
            </a:extLst>
          </p:cNvPr>
          <p:cNvSpPr/>
          <p:nvPr/>
        </p:nvSpPr>
        <p:spPr>
          <a:xfrm>
            <a:off x="6180810" y="3855539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DC81FBA-5716-41EA-9C84-CD2D8B28C473}"/>
              </a:ext>
            </a:extLst>
          </p:cNvPr>
          <p:cNvSpPr/>
          <p:nvPr/>
        </p:nvSpPr>
        <p:spPr>
          <a:xfrm>
            <a:off x="8060606" y="3868142"/>
            <a:ext cx="1833771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CE37D2DA-8D6D-4309-B4CD-F4756EFB8292}"/>
              </a:ext>
            </a:extLst>
          </p:cNvPr>
          <p:cNvSpPr/>
          <p:nvPr/>
        </p:nvSpPr>
        <p:spPr>
          <a:xfrm>
            <a:off x="485203" y="4362346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BEE2ED5-CB3F-4E93-A054-F80675AE4816}"/>
              </a:ext>
            </a:extLst>
          </p:cNvPr>
          <p:cNvSpPr/>
          <p:nvPr/>
        </p:nvSpPr>
        <p:spPr>
          <a:xfrm>
            <a:off x="2398280" y="3868141"/>
            <a:ext cx="186945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F146A3F-419A-40EC-A8DF-A328FF354909}"/>
              </a:ext>
            </a:extLst>
          </p:cNvPr>
          <p:cNvSpPr/>
          <p:nvPr/>
        </p:nvSpPr>
        <p:spPr>
          <a:xfrm>
            <a:off x="4299229" y="4357922"/>
            <a:ext cx="18282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A0215517-602F-4474-A627-CF99E1C7E00F}"/>
              </a:ext>
            </a:extLst>
          </p:cNvPr>
          <p:cNvSpPr/>
          <p:nvPr/>
        </p:nvSpPr>
        <p:spPr>
          <a:xfrm>
            <a:off x="6180810" y="2414636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3A59EB6C-844D-41D3-BEB5-C92913899498}"/>
              </a:ext>
            </a:extLst>
          </p:cNvPr>
          <p:cNvSpPr/>
          <p:nvPr/>
        </p:nvSpPr>
        <p:spPr>
          <a:xfrm>
            <a:off x="8060609" y="5329849"/>
            <a:ext cx="1848065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B4CA8DF3-9A4E-4401-8F6F-5ABF65C47B9F}"/>
              </a:ext>
            </a:extLst>
          </p:cNvPr>
          <p:cNvSpPr/>
          <p:nvPr/>
        </p:nvSpPr>
        <p:spPr>
          <a:xfrm>
            <a:off x="463917" y="5326941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975FEFF3-5D02-4B6E-BD86-5BE21EEC85EC}"/>
              </a:ext>
            </a:extLst>
          </p:cNvPr>
          <p:cNvSpPr/>
          <p:nvPr/>
        </p:nvSpPr>
        <p:spPr>
          <a:xfrm>
            <a:off x="2398280" y="5826142"/>
            <a:ext cx="1869455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243DD2E-4210-45A9-BF19-A10C0AD7DB15}"/>
              </a:ext>
            </a:extLst>
          </p:cNvPr>
          <p:cNvSpPr/>
          <p:nvPr/>
        </p:nvSpPr>
        <p:spPr>
          <a:xfrm>
            <a:off x="4299230" y="3855539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28C1878B-9550-4369-B798-59D4CF0CAD21}"/>
              </a:ext>
            </a:extLst>
          </p:cNvPr>
          <p:cNvSpPr/>
          <p:nvPr/>
        </p:nvSpPr>
        <p:spPr>
          <a:xfrm>
            <a:off x="6168400" y="5326940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AC5B8C0C-03B8-41FC-8C72-0C3EDC9E5821}"/>
              </a:ext>
            </a:extLst>
          </p:cNvPr>
          <p:cNvSpPr/>
          <p:nvPr/>
        </p:nvSpPr>
        <p:spPr>
          <a:xfrm>
            <a:off x="8060606" y="6301984"/>
            <a:ext cx="183555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E7BEFCE7-BFE8-4850-9934-89CADC9C630A}"/>
              </a:ext>
            </a:extLst>
          </p:cNvPr>
          <p:cNvSpPr/>
          <p:nvPr/>
        </p:nvSpPr>
        <p:spPr>
          <a:xfrm>
            <a:off x="463917" y="5826142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A1C250DB-8E77-4081-B4A9-51267B0D20F8}"/>
              </a:ext>
            </a:extLst>
          </p:cNvPr>
          <p:cNvSpPr/>
          <p:nvPr/>
        </p:nvSpPr>
        <p:spPr>
          <a:xfrm>
            <a:off x="2386152" y="2434313"/>
            <a:ext cx="1900881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97F92F7-715E-441B-8427-001AFC51F05C}"/>
              </a:ext>
            </a:extLst>
          </p:cNvPr>
          <p:cNvSpPr/>
          <p:nvPr/>
        </p:nvSpPr>
        <p:spPr>
          <a:xfrm>
            <a:off x="6180810" y="4838825"/>
            <a:ext cx="184806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EFB239DD-849D-43A5-9AF9-B5D3F0E2B0D2}"/>
              </a:ext>
            </a:extLst>
          </p:cNvPr>
          <p:cNvSpPr/>
          <p:nvPr/>
        </p:nvSpPr>
        <p:spPr>
          <a:xfrm>
            <a:off x="9922653" y="2414636"/>
            <a:ext cx="1805395" cy="452517"/>
          </a:xfrm>
          <a:prstGeom prst="rect">
            <a:avLst/>
          </a:prstGeom>
          <a:solidFill>
            <a:sysClr val="windowText" lastClr="000000">
              <a:lumMod val="50000"/>
              <a:lumOff val="50000"/>
              <a:alpha val="40000"/>
            </a:sys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18C2566-7CCB-4105-B45B-DE6F4984ADE2}"/>
              </a:ext>
            </a:extLst>
          </p:cNvPr>
          <p:cNvSpPr/>
          <p:nvPr/>
        </p:nvSpPr>
        <p:spPr>
          <a:xfrm>
            <a:off x="485202" y="4844643"/>
            <a:ext cx="1879595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E64A3829-AA4C-4E21-BCB8-A343FCA9668B}"/>
              </a:ext>
            </a:extLst>
          </p:cNvPr>
          <p:cNvSpPr/>
          <p:nvPr/>
        </p:nvSpPr>
        <p:spPr>
          <a:xfrm>
            <a:off x="4273563" y="582239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8F61430F-91B4-4B73-B3D3-794CCDE0DCBB}"/>
              </a:ext>
            </a:extLst>
          </p:cNvPr>
          <p:cNvSpPr/>
          <p:nvPr/>
        </p:nvSpPr>
        <p:spPr>
          <a:xfrm>
            <a:off x="6168400" y="6300960"/>
            <a:ext cx="1822437" cy="452517"/>
          </a:xfrm>
          <a:prstGeom prst="rect">
            <a:avLst/>
          </a:prstGeom>
          <a:solidFill>
            <a:srgbClr val="663300">
              <a:alpha val="40000"/>
            </a:srgbClr>
          </a:solidFill>
          <a:ln w="12700" cap="flat" cmpd="sng" algn="ctr">
            <a:solidFill>
              <a:srgbClr val="6633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Star: 5 Points 152">
            <a:extLst>
              <a:ext uri="{FF2B5EF4-FFF2-40B4-BE49-F238E27FC236}">
                <a16:creationId xmlns:a16="http://schemas.microsoft.com/office/drawing/2014/main" id="{067F8905-90AE-4C7A-9990-9934F938B283}"/>
              </a:ext>
            </a:extLst>
          </p:cNvPr>
          <p:cNvSpPr/>
          <p:nvPr/>
        </p:nvSpPr>
        <p:spPr>
          <a:xfrm>
            <a:off x="7809258" y="5503178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Star: 5 Points 153">
            <a:extLst>
              <a:ext uri="{FF2B5EF4-FFF2-40B4-BE49-F238E27FC236}">
                <a16:creationId xmlns:a16="http://schemas.microsoft.com/office/drawing/2014/main" id="{6243B6E8-78A1-455A-85A9-4534DDB5AC61}"/>
              </a:ext>
            </a:extLst>
          </p:cNvPr>
          <p:cNvSpPr/>
          <p:nvPr/>
        </p:nvSpPr>
        <p:spPr>
          <a:xfrm>
            <a:off x="7781558" y="2590874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Star: 5 Points 154">
            <a:extLst>
              <a:ext uri="{FF2B5EF4-FFF2-40B4-BE49-F238E27FC236}">
                <a16:creationId xmlns:a16="http://schemas.microsoft.com/office/drawing/2014/main" id="{B6671DB6-FACE-471A-A4C8-B8C09C2BC5E0}"/>
              </a:ext>
            </a:extLst>
          </p:cNvPr>
          <p:cNvSpPr/>
          <p:nvPr/>
        </p:nvSpPr>
        <p:spPr>
          <a:xfrm>
            <a:off x="7809258" y="4527196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Star: 5 Points 155">
            <a:extLst>
              <a:ext uri="{FF2B5EF4-FFF2-40B4-BE49-F238E27FC236}">
                <a16:creationId xmlns:a16="http://schemas.microsoft.com/office/drawing/2014/main" id="{E30B739B-CBA8-4B5A-BFFC-D0F96C1BC196}"/>
              </a:ext>
            </a:extLst>
          </p:cNvPr>
          <p:cNvSpPr/>
          <p:nvPr/>
        </p:nvSpPr>
        <p:spPr>
          <a:xfrm>
            <a:off x="7761192" y="6482900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Star: 5 Points 156">
            <a:extLst>
              <a:ext uri="{FF2B5EF4-FFF2-40B4-BE49-F238E27FC236}">
                <a16:creationId xmlns:a16="http://schemas.microsoft.com/office/drawing/2014/main" id="{3B011EA5-D567-4779-BDFF-31D7F2E09739}"/>
              </a:ext>
            </a:extLst>
          </p:cNvPr>
          <p:cNvSpPr/>
          <p:nvPr/>
        </p:nvSpPr>
        <p:spPr>
          <a:xfrm>
            <a:off x="7781555" y="5993431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Star: 5 Points 157">
            <a:extLst>
              <a:ext uri="{FF2B5EF4-FFF2-40B4-BE49-F238E27FC236}">
                <a16:creationId xmlns:a16="http://schemas.microsoft.com/office/drawing/2014/main" id="{6D3166AE-C980-4F02-8EB4-A6EFC233E6AB}"/>
              </a:ext>
            </a:extLst>
          </p:cNvPr>
          <p:cNvSpPr/>
          <p:nvPr/>
        </p:nvSpPr>
        <p:spPr>
          <a:xfrm>
            <a:off x="7781555" y="309353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Star: 5 Points 158">
            <a:extLst>
              <a:ext uri="{FF2B5EF4-FFF2-40B4-BE49-F238E27FC236}">
                <a16:creationId xmlns:a16="http://schemas.microsoft.com/office/drawing/2014/main" id="{C6F25AC4-2C9C-4573-A2DC-F679CEF0BB11}"/>
              </a:ext>
            </a:extLst>
          </p:cNvPr>
          <p:cNvSpPr/>
          <p:nvPr/>
        </p:nvSpPr>
        <p:spPr>
          <a:xfrm>
            <a:off x="7800263" y="3591545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Star: 5 Points 159">
            <a:extLst>
              <a:ext uri="{FF2B5EF4-FFF2-40B4-BE49-F238E27FC236}">
                <a16:creationId xmlns:a16="http://schemas.microsoft.com/office/drawing/2014/main" id="{E44DFE84-C8C0-4E9F-BE30-915A68FBA311}"/>
              </a:ext>
            </a:extLst>
          </p:cNvPr>
          <p:cNvSpPr/>
          <p:nvPr/>
        </p:nvSpPr>
        <p:spPr>
          <a:xfrm>
            <a:off x="7809257" y="405580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Star: 5 Points 160">
            <a:extLst>
              <a:ext uri="{FF2B5EF4-FFF2-40B4-BE49-F238E27FC236}">
                <a16:creationId xmlns:a16="http://schemas.microsoft.com/office/drawing/2014/main" id="{39CFF0CC-B540-4E52-9022-54E2FDBA1A2B}"/>
              </a:ext>
            </a:extLst>
          </p:cNvPr>
          <p:cNvSpPr/>
          <p:nvPr/>
        </p:nvSpPr>
        <p:spPr>
          <a:xfrm>
            <a:off x="8465619" y="1716292"/>
            <a:ext cx="133815" cy="100039"/>
          </a:xfrm>
          <a:prstGeom prst="star5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783DF0E-17C7-404F-B4D4-B32C23CF2FBE}"/>
              </a:ext>
            </a:extLst>
          </p:cNvPr>
          <p:cNvSpPr txBox="1"/>
          <p:nvPr/>
        </p:nvSpPr>
        <p:spPr>
          <a:xfrm>
            <a:off x="8599434" y="1593006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EGUs</a:t>
            </a:r>
          </a:p>
        </p:txBody>
      </p:sp>
      <p:sp>
        <p:nvSpPr>
          <p:cNvPr id="163" name="Slide Number Placeholder 1">
            <a:extLst>
              <a:ext uri="{FF2B5EF4-FFF2-40B4-BE49-F238E27FC236}">
                <a16:creationId xmlns:a16="http://schemas.microsoft.com/office/drawing/2014/main" id="{E8C5F52A-6365-4CFB-8212-A74B23EC2D8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D8CE8BE2-874F-41B5-B9E0-38EFFC270B0B}"/>
              </a:ext>
            </a:extLst>
          </p:cNvPr>
          <p:cNvSpPr txBox="1"/>
          <p:nvPr/>
        </p:nvSpPr>
        <p:spPr>
          <a:xfrm>
            <a:off x="10147412" y="1337129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2590556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2 - </a:t>
            </a:r>
            <a:r>
              <a:rPr lang="en-US" dirty="0">
                <a:solidFill>
                  <a:srgbClr val="FFFF00"/>
                </a:solidFill>
              </a:rPr>
              <a:t>Pittsburgh CBSA –  Dominated by EGUs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3F96DB-524F-4011-93A0-931BA470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341" y="1055419"/>
            <a:ext cx="10923317" cy="4747162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E14BDAF8-D8AE-45F3-AAB2-A95B10D8B61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10946-0156-47D7-AB60-D2D496DA52AF}"/>
              </a:ext>
            </a:extLst>
          </p:cNvPr>
          <p:cNvSpPr txBox="1"/>
          <p:nvPr/>
        </p:nvSpPr>
        <p:spPr>
          <a:xfrm>
            <a:off x="5233064" y="611745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171234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3 - </a:t>
            </a:r>
            <a:r>
              <a:rPr lang="en-US" dirty="0">
                <a:solidFill>
                  <a:srgbClr val="FFFF00"/>
                </a:solidFill>
              </a:rPr>
              <a:t>Houston CBSA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1C8EB-3E91-4E5E-B7F7-141705FA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19" y="1082598"/>
            <a:ext cx="11313561" cy="4916758"/>
          </a:xfrm>
          <a:prstGeom prst="rect">
            <a:avLst/>
          </a:prstGeom>
        </p:spPr>
      </p:pic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796CF1E8-20CD-4B2E-BD52-4FC0675C0A8B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C9AF13-459D-4D2A-81EC-442FA729D9B8}"/>
              </a:ext>
            </a:extLst>
          </p:cNvPr>
          <p:cNvSpPr txBox="1"/>
          <p:nvPr/>
        </p:nvSpPr>
        <p:spPr>
          <a:xfrm>
            <a:off x="5233064" y="6200348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420246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3 - </a:t>
            </a:r>
            <a:r>
              <a:rPr lang="en-US" dirty="0">
                <a:solidFill>
                  <a:srgbClr val="FFFF00"/>
                </a:solidFill>
              </a:rPr>
              <a:t>Houston CBSA – Top Emission Sources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0BF39A02-331C-42E6-9C4A-507610B902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8" b="12195"/>
          <a:stretch/>
        </p:blipFill>
        <p:spPr>
          <a:xfrm>
            <a:off x="256478" y="800939"/>
            <a:ext cx="11519210" cy="602165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49EC902D-F7C4-44D6-83E3-5AF280714B73}"/>
              </a:ext>
            </a:extLst>
          </p:cNvPr>
          <p:cNvSpPr/>
          <p:nvPr/>
        </p:nvSpPr>
        <p:spPr>
          <a:xfrm>
            <a:off x="405161" y="2394367"/>
            <a:ext cx="19008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E05B6503-856B-4568-B605-703CB1140CA6}"/>
              </a:ext>
            </a:extLst>
          </p:cNvPr>
          <p:cNvSpPr/>
          <p:nvPr/>
        </p:nvSpPr>
        <p:spPr>
          <a:xfrm>
            <a:off x="4195120" y="2394366"/>
            <a:ext cx="1911381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E01AC980-B574-4BB7-A6FE-DE55A05F5EFC}"/>
              </a:ext>
            </a:extLst>
          </p:cNvPr>
          <p:cNvSpPr/>
          <p:nvPr/>
        </p:nvSpPr>
        <p:spPr>
          <a:xfrm>
            <a:off x="6106501" y="2394365"/>
            <a:ext cx="18680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24C0916-F63F-4DEA-9A82-3D036F994579}"/>
              </a:ext>
            </a:extLst>
          </p:cNvPr>
          <p:cNvSpPr/>
          <p:nvPr/>
        </p:nvSpPr>
        <p:spPr>
          <a:xfrm>
            <a:off x="7998249" y="3359251"/>
            <a:ext cx="1799714" cy="452517"/>
          </a:xfrm>
          <a:prstGeom prst="rect">
            <a:avLst/>
          </a:prstGeom>
          <a:solidFill>
            <a:srgbClr val="4472C4">
              <a:alpha val="40000"/>
            </a:srgbClr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A7F3E07-62F4-46CD-A498-1A7E476DF031}"/>
              </a:ext>
            </a:extLst>
          </p:cNvPr>
          <p:cNvSpPr/>
          <p:nvPr/>
        </p:nvSpPr>
        <p:spPr>
          <a:xfrm>
            <a:off x="416313" y="2876699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93A289AC-449F-4408-BB06-39FAC6F2F7A8}"/>
              </a:ext>
            </a:extLst>
          </p:cNvPr>
          <p:cNvSpPr/>
          <p:nvPr/>
        </p:nvSpPr>
        <p:spPr>
          <a:xfrm>
            <a:off x="2316542" y="2394364"/>
            <a:ext cx="1889730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4E15FFDC-E772-4D44-A166-5905E43C31E0}"/>
              </a:ext>
            </a:extLst>
          </p:cNvPr>
          <p:cNvSpPr/>
          <p:nvPr/>
        </p:nvSpPr>
        <p:spPr>
          <a:xfrm>
            <a:off x="4222734" y="2888457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CB25CEA-D803-4EF9-A480-A6134A8DB959}"/>
              </a:ext>
            </a:extLst>
          </p:cNvPr>
          <p:cNvSpPr/>
          <p:nvPr/>
        </p:nvSpPr>
        <p:spPr>
          <a:xfrm>
            <a:off x="6101249" y="2888456"/>
            <a:ext cx="1873266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D28A2CC-D0C9-4FFB-B4FB-348722934B56}"/>
              </a:ext>
            </a:extLst>
          </p:cNvPr>
          <p:cNvSpPr/>
          <p:nvPr/>
        </p:nvSpPr>
        <p:spPr>
          <a:xfrm>
            <a:off x="7974515" y="2394363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3B65068-A122-4447-8F7D-1CBF06999CAA}"/>
              </a:ext>
            </a:extLst>
          </p:cNvPr>
          <p:cNvSpPr/>
          <p:nvPr/>
        </p:nvSpPr>
        <p:spPr>
          <a:xfrm>
            <a:off x="9832590" y="2394361"/>
            <a:ext cx="1823448" cy="452517"/>
          </a:xfrm>
          <a:prstGeom prst="rect">
            <a:avLst/>
          </a:prstGeom>
          <a:solidFill>
            <a:srgbClr val="ED7D31">
              <a:alpha val="40000"/>
            </a:srgbClr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AC71E27-20D1-457B-85B6-6053CAA0C035}"/>
              </a:ext>
            </a:extLst>
          </p:cNvPr>
          <p:cNvSpPr/>
          <p:nvPr/>
        </p:nvSpPr>
        <p:spPr>
          <a:xfrm>
            <a:off x="405094" y="3852895"/>
            <a:ext cx="1889730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5701C0E-F6AB-40DA-947C-9E1EBA77AF1F}"/>
              </a:ext>
            </a:extLst>
          </p:cNvPr>
          <p:cNvSpPr/>
          <p:nvPr/>
        </p:nvSpPr>
        <p:spPr>
          <a:xfrm>
            <a:off x="2310932" y="3369190"/>
            <a:ext cx="1900949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61EFB93F-979F-4C52-98C1-1AFD6544CBF0}"/>
              </a:ext>
            </a:extLst>
          </p:cNvPr>
          <p:cNvSpPr/>
          <p:nvPr/>
        </p:nvSpPr>
        <p:spPr>
          <a:xfrm>
            <a:off x="4222735" y="3359251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4583717-2EEC-4BE5-85D7-6D0A08BDDB28}"/>
              </a:ext>
            </a:extLst>
          </p:cNvPr>
          <p:cNvSpPr/>
          <p:nvPr/>
        </p:nvSpPr>
        <p:spPr>
          <a:xfrm>
            <a:off x="6096000" y="4825709"/>
            <a:ext cx="1873266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76512B3-B8A4-4197-9A6E-00103ED50222}"/>
              </a:ext>
            </a:extLst>
          </p:cNvPr>
          <p:cNvSpPr/>
          <p:nvPr/>
        </p:nvSpPr>
        <p:spPr>
          <a:xfrm>
            <a:off x="9832590" y="2876699"/>
            <a:ext cx="1823448" cy="452517"/>
          </a:xfrm>
          <a:prstGeom prst="rect">
            <a:avLst/>
          </a:prstGeom>
          <a:solidFill>
            <a:srgbClr val="70AD47">
              <a:alpha val="40000"/>
            </a:srgbClr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69516A2-224A-4C10-A91E-FE3ADF21E5CD}"/>
              </a:ext>
            </a:extLst>
          </p:cNvPr>
          <p:cNvSpPr/>
          <p:nvPr/>
        </p:nvSpPr>
        <p:spPr>
          <a:xfrm>
            <a:off x="415594" y="4328238"/>
            <a:ext cx="188972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9AA08BC-B956-4638-9538-935DB0458A67}"/>
              </a:ext>
            </a:extLst>
          </p:cNvPr>
          <p:cNvSpPr/>
          <p:nvPr/>
        </p:nvSpPr>
        <p:spPr>
          <a:xfrm>
            <a:off x="2305323" y="2869707"/>
            <a:ext cx="1900949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68517F72-F158-43C2-9352-526FC4171790}"/>
              </a:ext>
            </a:extLst>
          </p:cNvPr>
          <p:cNvSpPr/>
          <p:nvPr/>
        </p:nvSpPr>
        <p:spPr>
          <a:xfrm>
            <a:off x="4222735" y="4828159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9F2EB387-29D9-4FDA-800B-EF792D2C0D45}"/>
              </a:ext>
            </a:extLst>
          </p:cNvPr>
          <p:cNvSpPr/>
          <p:nvPr/>
        </p:nvSpPr>
        <p:spPr>
          <a:xfrm>
            <a:off x="6103875" y="3359251"/>
            <a:ext cx="1873266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393E81A-6218-4E74-96B1-3C8E560D462F}"/>
              </a:ext>
            </a:extLst>
          </p:cNvPr>
          <p:cNvSpPr/>
          <p:nvPr/>
        </p:nvSpPr>
        <p:spPr>
          <a:xfrm>
            <a:off x="9832590" y="5298104"/>
            <a:ext cx="1823448" cy="452517"/>
          </a:xfrm>
          <a:prstGeom prst="rect">
            <a:avLst/>
          </a:prstGeom>
          <a:solidFill>
            <a:srgbClr val="FFC000">
              <a:alpha val="4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224ABD1E-4529-4C43-A46A-E4D828303F37}"/>
              </a:ext>
            </a:extLst>
          </p:cNvPr>
          <p:cNvSpPr/>
          <p:nvPr/>
        </p:nvSpPr>
        <p:spPr>
          <a:xfrm>
            <a:off x="393875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8BAC978-A940-48D4-A7DC-808CE80C31C1}"/>
              </a:ext>
            </a:extLst>
          </p:cNvPr>
          <p:cNvSpPr/>
          <p:nvPr/>
        </p:nvSpPr>
        <p:spPr>
          <a:xfrm>
            <a:off x="6082158" y="5796708"/>
            <a:ext cx="19009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6E326D77-1834-4011-961D-B77266BE7E9E}"/>
              </a:ext>
            </a:extLst>
          </p:cNvPr>
          <p:cNvSpPr/>
          <p:nvPr/>
        </p:nvSpPr>
        <p:spPr>
          <a:xfrm>
            <a:off x="7998249" y="2876699"/>
            <a:ext cx="1823449" cy="452517"/>
          </a:xfrm>
          <a:prstGeom prst="rect">
            <a:avLst/>
          </a:prstGeom>
          <a:solidFill>
            <a:srgbClr val="FF0000">
              <a:alpha val="40000"/>
            </a:srgbClr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1D749718-1264-4178-936E-D35EC2FE380B}"/>
              </a:ext>
            </a:extLst>
          </p:cNvPr>
          <p:cNvSpPr/>
          <p:nvPr/>
        </p:nvSpPr>
        <p:spPr>
          <a:xfrm>
            <a:off x="2321785" y="6293905"/>
            <a:ext cx="1900949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8063D8E5-6132-46C8-BF9B-A6E7592BA52B}"/>
              </a:ext>
            </a:extLst>
          </p:cNvPr>
          <p:cNvSpPr/>
          <p:nvPr/>
        </p:nvSpPr>
        <p:spPr>
          <a:xfrm>
            <a:off x="4222735" y="3842955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C7BC5C3-EB5B-4647-A56C-F47AFFDFE0BD}"/>
              </a:ext>
            </a:extLst>
          </p:cNvPr>
          <p:cNvSpPr/>
          <p:nvPr/>
        </p:nvSpPr>
        <p:spPr>
          <a:xfrm>
            <a:off x="6095999" y="6284237"/>
            <a:ext cx="1873266" cy="452517"/>
          </a:xfrm>
          <a:prstGeom prst="rect">
            <a:avLst/>
          </a:prstGeom>
          <a:solidFill>
            <a:srgbClr val="7030A0">
              <a:alpha val="40000"/>
            </a:srgbClr>
          </a:solidFill>
          <a:ln w="127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Slide Number Placeholder 1">
            <a:extLst>
              <a:ext uri="{FF2B5EF4-FFF2-40B4-BE49-F238E27FC236}">
                <a16:creationId xmlns:a16="http://schemas.microsoft.com/office/drawing/2014/main" id="{1DFEABEC-0A5D-4BF6-A588-82BA3A0E0D09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DE39E6E-A344-4A37-BE61-7109281A9C69}"/>
              </a:ext>
            </a:extLst>
          </p:cNvPr>
          <p:cNvSpPr txBox="1"/>
          <p:nvPr/>
        </p:nvSpPr>
        <p:spPr>
          <a:xfrm>
            <a:off x="10049819" y="1274237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</p:spTree>
    <p:extLst>
      <p:ext uri="{BB962C8B-B14F-4D97-AF65-F5344CB8AC3E}">
        <p14:creationId xmlns:p14="http://schemas.microsoft.com/office/powerpoint/2010/main" val="4269764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D52DC-5D3D-4A7E-B04E-4CB600A08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1144F-31E7-4ACE-833F-F707465CE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Feedback from OAQPS/SMT Briefing</a:t>
            </a:r>
          </a:p>
          <a:p>
            <a:r>
              <a:rPr lang="en-US" dirty="0"/>
              <a:t>NEXUS Updates</a:t>
            </a:r>
          </a:p>
          <a:p>
            <a:pPr lvl="1"/>
            <a:r>
              <a:rPr lang="en-US" dirty="0"/>
              <a:t>Metrics (Toxics)</a:t>
            </a:r>
          </a:p>
          <a:p>
            <a:pPr lvl="1"/>
            <a:r>
              <a:rPr lang="en-US" dirty="0"/>
              <a:t>2017 Data</a:t>
            </a:r>
          </a:p>
          <a:p>
            <a:pPr lvl="1"/>
            <a:r>
              <a:rPr lang="en-US" dirty="0"/>
              <a:t>Proximity Based Module</a:t>
            </a:r>
          </a:p>
          <a:p>
            <a:r>
              <a:rPr lang="en-US" dirty="0"/>
              <a:t>National Sector Approach – NEXUS Application</a:t>
            </a:r>
          </a:p>
          <a:p>
            <a:r>
              <a:rPr lang="en-US" dirty="0"/>
              <a:t>Examples for Regions</a:t>
            </a:r>
          </a:p>
          <a:p>
            <a:pPr lvl="1"/>
            <a:r>
              <a:rPr lang="en-US" dirty="0"/>
              <a:t>Chicago</a:t>
            </a:r>
          </a:p>
          <a:p>
            <a:pPr lvl="1"/>
            <a:r>
              <a:rPr lang="en-US" dirty="0"/>
              <a:t>Pittsburgh</a:t>
            </a:r>
          </a:p>
          <a:p>
            <a:pPr lvl="1"/>
            <a:r>
              <a:rPr lang="en-US" dirty="0"/>
              <a:t>Houston</a:t>
            </a:r>
          </a:p>
          <a:p>
            <a:r>
              <a:rPr lang="en-US" dirty="0"/>
              <a:t>Next Steps / Issues for Discussion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C07D34BC-FCC9-4DB3-9168-CFA5BEF897C1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99219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2C775-8236-4993-8C89-0E0E88E5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3 - </a:t>
            </a:r>
            <a:r>
              <a:rPr lang="en-US" dirty="0">
                <a:solidFill>
                  <a:srgbClr val="FFFF00"/>
                </a:solidFill>
              </a:rPr>
              <a:t>Houston CBSA – Baytown 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973FE079-F081-441E-A915-43482A7C6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365" y="1573414"/>
            <a:ext cx="1800225" cy="274320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34513C79-45DE-4D78-B535-F7BE0F7641A3}"/>
              </a:ext>
            </a:extLst>
          </p:cNvPr>
          <p:cNvSpPr txBox="1"/>
          <p:nvPr/>
        </p:nvSpPr>
        <p:spPr>
          <a:xfrm>
            <a:off x="9835589" y="981307"/>
            <a:ext cx="210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National Percentiles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9EDFCBD-4B56-450E-9DB8-7EC2F2813E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06" t="16118" r="13903" b="5457"/>
          <a:stretch/>
        </p:blipFill>
        <p:spPr>
          <a:xfrm>
            <a:off x="482486" y="4671532"/>
            <a:ext cx="3355745" cy="20309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E1CB9DB-A932-470A-A5C2-8F0FE8E6DF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13" t="16118" r="12935" b="5457"/>
          <a:stretch/>
        </p:blipFill>
        <p:spPr>
          <a:xfrm>
            <a:off x="8353770" y="4671531"/>
            <a:ext cx="3511494" cy="20503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78B5B0-C7D7-483F-9555-58C3899B83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369" t="16118" r="13995" b="5457"/>
          <a:stretch/>
        </p:blipFill>
        <p:spPr>
          <a:xfrm>
            <a:off x="4423985" y="4671532"/>
            <a:ext cx="3344030" cy="2030934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226A488-BE6B-462A-BE4E-6170F45FF06B}"/>
              </a:ext>
            </a:extLst>
          </p:cNvPr>
          <p:cNvGrpSpPr/>
          <p:nvPr/>
        </p:nvGrpSpPr>
        <p:grpSpPr>
          <a:xfrm>
            <a:off x="5806766" y="5226072"/>
            <a:ext cx="187642" cy="318499"/>
            <a:chOff x="819225" y="2208944"/>
            <a:chExt cx="208191" cy="416912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2A47F6-3FFE-4AE1-837D-9C9FEC99D22E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CEB87044-4FAC-4E70-8AA6-34608DC862C8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5BC5B94-AFE7-4462-A7F0-919D55CACDA9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0CA411F-33EE-4BC0-916B-730F068BDF52}"/>
              </a:ext>
            </a:extLst>
          </p:cNvPr>
          <p:cNvGrpSpPr/>
          <p:nvPr/>
        </p:nvGrpSpPr>
        <p:grpSpPr>
          <a:xfrm>
            <a:off x="1847418" y="5179919"/>
            <a:ext cx="187642" cy="318499"/>
            <a:chOff x="819225" y="2208944"/>
            <a:chExt cx="208191" cy="4169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0965C56-8F53-4A66-A714-6372FB213BB7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FB20F9D5-966D-4D23-B49A-7F1407FD7B0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228F20A-4F0A-45B8-A34D-0C2DCBEFAFDB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7856310-AD5B-4721-89C2-495C99411168}"/>
              </a:ext>
            </a:extLst>
          </p:cNvPr>
          <p:cNvGrpSpPr/>
          <p:nvPr/>
        </p:nvGrpSpPr>
        <p:grpSpPr>
          <a:xfrm>
            <a:off x="2005849" y="5484146"/>
            <a:ext cx="187642" cy="318499"/>
            <a:chOff x="819225" y="2208944"/>
            <a:chExt cx="208191" cy="41691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55AC4DA-9247-43CE-8F12-4374F7DB3DD1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8C74250A-AF2C-4870-B5F5-CA954E183076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4896E0A-54E9-4461-A90C-4F728A396FD1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C117EDB-DABC-4013-8D99-F1F92425EBEE}"/>
              </a:ext>
            </a:extLst>
          </p:cNvPr>
          <p:cNvGrpSpPr/>
          <p:nvPr/>
        </p:nvGrpSpPr>
        <p:grpSpPr>
          <a:xfrm>
            <a:off x="5951148" y="5491900"/>
            <a:ext cx="187642" cy="318499"/>
            <a:chOff x="819225" y="2208944"/>
            <a:chExt cx="208191" cy="41691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2AE167D-4D57-4C6A-B3E2-675AC56C69F9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B039E933-467C-4A2A-BEE2-1A521A0612C1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F07F2FD-FBB0-46B2-A76E-D5B2B28A1CA2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CC2083-27FC-40F6-BC13-BFE87B8B6892}"/>
              </a:ext>
            </a:extLst>
          </p:cNvPr>
          <p:cNvGrpSpPr/>
          <p:nvPr/>
        </p:nvGrpSpPr>
        <p:grpSpPr>
          <a:xfrm>
            <a:off x="9829144" y="5250558"/>
            <a:ext cx="187642" cy="318499"/>
            <a:chOff x="819225" y="2208944"/>
            <a:chExt cx="208191" cy="41691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BA5B058-5B71-44AD-B972-783FB4447332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B17197D2-73F9-4E19-B3FE-F1BEF89C733A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FB4E400-3254-406A-A5E5-09A2A8EA8BE4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9B3ACFB-9A39-4418-9559-35B9BD37FE86}"/>
              </a:ext>
            </a:extLst>
          </p:cNvPr>
          <p:cNvGrpSpPr/>
          <p:nvPr/>
        </p:nvGrpSpPr>
        <p:grpSpPr>
          <a:xfrm>
            <a:off x="9982599" y="5517974"/>
            <a:ext cx="187642" cy="318499"/>
            <a:chOff x="819225" y="2208944"/>
            <a:chExt cx="208191" cy="41691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E8473E8-FB55-4D9E-B0FC-515FB97C5A2D}"/>
                </a:ext>
              </a:extLst>
            </p:cNvPr>
            <p:cNvSpPr/>
            <p:nvPr/>
          </p:nvSpPr>
          <p:spPr>
            <a:xfrm>
              <a:off x="819225" y="2208944"/>
              <a:ext cx="208191" cy="277402"/>
            </a:xfrm>
            <a:prstGeom prst="ellips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51962A83-7AF0-4B77-9619-0D06B5AC305F}"/>
                </a:ext>
              </a:extLst>
            </p:cNvPr>
            <p:cNvSpPr/>
            <p:nvPr/>
          </p:nvSpPr>
          <p:spPr>
            <a:xfrm rot="10800000">
              <a:off x="821376" y="2348454"/>
              <a:ext cx="206039" cy="277402"/>
            </a:xfrm>
            <a:prstGeom prst="triangle">
              <a:avLst/>
            </a:prstGeom>
            <a:solidFill>
              <a:srgbClr val="D94234"/>
            </a:solidFill>
            <a:ln>
              <a:solidFill>
                <a:srgbClr val="D942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F3CE145A-C980-4AE7-9B20-D5C1B504A65C}"/>
                </a:ext>
              </a:extLst>
            </p:cNvPr>
            <p:cNvSpPr/>
            <p:nvPr/>
          </p:nvSpPr>
          <p:spPr>
            <a:xfrm>
              <a:off x="889790" y="2301410"/>
              <a:ext cx="67060" cy="9246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0E2E1806-0298-4926-9A75-4937431225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039" y="864448"/>
            <a:ext cx="8591550" cy="3733800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08F927E4-73EE-4AC6-B64F-A22123FB7348}"/>
              </a:ext>
            </a:extLst>
          </p:cNvPr>
          <p:cNvSpPr txBox="1"/>
          <p:nvPr/>
        </p:nvSpPr>
        <p:spPr>
          <a:xfrm>
            <a:off x="4186595" y="2909830"/>
            <a:ext cx="148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Baytown Refinery (Petroleum)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06C8793-0DFF-4D75-BDFF-287AFF1A384E}"/>
              </a:ext>
            </a:extLst>
          </p:cNvPr>
          <p:cNvSpPr txBox="1"/>
          <p:nvPr/>
        </p:nvSpPr>
        <p:spPr>
          <a:xfrm>
            <a:off x="3344440" y="2013350"/>
            <a:ext cx="1684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Baytown Olefins Plant (Chemical Plant)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B713E24-7D5E-4EFD-8148-6F2946646E9D}"/>
              </a:ext>
            </a:extLst>
          </p:cNvPr>
          <p:cNvSpPr txBox="1"/>
          <p:nvPr/>
        </p:nvSpPr>
        <p:spPr>
          <a:xfrm>
            <a:off x="271159" y="6493162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Demographic Index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9830213-1718-4F4B-B912-4E160A047111}"/>
              </a:ext>
            </a:extLst>
          </p:cNvPr>
          <p:cNvSpPr txBox="1"/>
          <p:nvPr/>
        </p:nvSpPr>
        <p:spPr>
          <a:xfrm>
            <a:off x="445127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People of Color Population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0AC7B08-5E2E-4362-866B-768421B75F76}"/>
              </a:ext>
            </a:extLst>
          </p:cNvPr>
          <p:cNvSpPr txBox="1"/>
          <p:nvPr/>
        </p:nvSpPr>
        <p:spPr>
          <a:xfrm>
            <a:off x="8294135" y="6493164"/>
            <a:ext cx="371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Low Income</a:t>
            </a:r>
          </a:p>
        </p:txBody>
      </p:sp>
      <p:sp>
        <p:nvSpPr>
          <p:cNvPr id="56" name="Slide Number Placeholder 1">
            <a:extLst>
              <a:ext uri="{FF2B5EF4-FFF2-40B4-BE49-F238E27FC236}">
                <a16:creationId xmlns:a16="http://schemas.microsoft.com/office/drawing/2014/main" id="{9FC2BA4E-C07E-4F73-B1BE-44DA8A8A2E84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27A81B1-EF3D-4234-9A77-1D6D5184DE75}"/>
              </a:ext>
            </a:extLst>
          </p:cNvPr>
          <p:cNvSpPr txBox="1"/>
          <p:nvPr/>
        </p:nvSpPr>
        <p:spPr>
          <a:xfrm>
            <a:off x="8109720" y="857402"/>
            <a:ext cx="1725869" cy="282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NEXUS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990EDBB-48BA-411C-9925-36D11ADAAFCE}"/>
              </a:ext>
            </a:extLst>
          </p:cNvPr>
          <p:cNvSpPr txBox="1"/>
          <p:nvPr/>
        </p:nvSpPr>
        <p:spPr>
          <a:xfrm>
            <a:off x="482486" y="4670100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DEECCB-508A-4A73-9976-50EC66E782C4}"/>
              </a:ext>
            </a:extLst>
          </p:cNvPr>
          <p:cNvSpPr txBox="1"/>
          <p:nvPr/>
        </p:nvSpPr>
        <p:spPr>
          <a:xfrm>
            <a:off x="4418128" y="4674042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BF9EB5C-A076-4FF7-9882-FD4B5BF255CC}"/>
              </a:ext>
            </a:extLst>
          </p:cNvPr>
          <p:cNvSpPr txBox="1"/>
          <p:nvPr/>
        </p:nvSpPr>
        <p:spPr>
          <a:xfrm>
            <a:off x="8353769" y="4680551"/>
            <a:ext cx="1952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Generated in EJSCREEN</a:t>
            </a:r>
          </a:p>
        </p:txBody>
      </p:sp>
    </p:spTree>
    <p:extLst>
      <p:ext uri="{BB962C8B-B14F-4D97-AF65-F5344CB8AC3E}">
        <p14:creationId xmlns:p14="http://schemas.microsoft.com/office/powerpoint/2010/main" val="3679484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482A3-9B35-4261-A616-00B3CDB4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Next Steps / Issues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35D3F4-27B0-4EDB-9F94-25B4C8FA3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Next Steps</a:t>
            </a:r>
          </a:p>
          <a:p>
            <a:pPr lvl="1"/>
            <a:r>
              <a:rPr lang="en-US" dirty="0"/>
              <a:t>Meeting with economics group</a:t>
            </a:r>
          </a:p>
          <a:p>
            <a:pPr lvl="1"/>
            <a:r>
              <a:rPr lang="en-US" dirty="0"/>
              <a:t>Meeting with EJSCREEN</a:t>
            </a:r>
          </a:p>
          <a:p>
            <a:pPr lvl="1"/>
            <a:r>
              <a:rPr lang="en-US" dirty="0"/>
              <a:t>Updating existing data to 2017 </a:t>
            </a:r>
          </a:p>
          <a:p>
            <a:pPr lvl="2"/>
            <a:r>
              <a:rPr lang="en-US" dirty="0"/>
              <a:t>Emissions, concentration, risk</a:t>
            </a:r>
          </a:p>
          <a:p>
            <a:pPr lvl="1"/>
            <a:r>
              <a:rPr lang="en-US" dirty="0"/>
              <a:t>Add new 2017 data </a:t>
            </a:r>
          </a:p>
          <a:p>
            <a:pPr lvl="2"/>
            <a:r>
              <a:rPr lang="en-US" dirty="0"/>
              <a:t>EJ, GHGs, monitoring</a:t>
            </a:r>
          </a:p>
          <a:p>
            <a:pPr lvl="1"/>
            <a:r>
              <a:rPr lang="en-US" dirty="0"/>
              <a:t>Revise or add to current set of metrics/indicators</a:t>
            </a:r>
          </a:p>
          <a:p>
            <a:pPr lvl="2"/>
            <a:r>
              <a:rPr lang="en-US" dirty="0"/>
              <a:t>Risk estimates, EJ metrics/indicators</a:t>
            </a:r>
          </a:p>
          <a:p>
            <a:pPr lvl="2"/>
            <a:endParaRPr lang="en-US" dirty="0"/>
          </a:p>
          <a:p>
            <a:r>
              <a:rPr lang="en-US" dirty="0"/>
              <a:t>Issues for Discussion</a:t>
            </a:r>
          </a:p>
          <a:p>
            <a:pPr lvl="1"/>
            <a:r>
              <a:rPr lang="en-US" dirty="0"/>
              <a:t>2017 Air Toxics Risk Data</a:t>
            </a:r>
          </a:p>
          <a:p>
            <a:pPr lvl="1"/>
            <a:r>
              <a:rPr lang="en-US" dirty="0"/>
              <a:t>Larger office prioritization of analytical tools</a:t>
            </a:r>
          </a:p>
          <a:p>
            <a:pPr lvl="1"/>
            <a:r>
              <a:rPr lang="en-US" dirty="0"/>
              <a:t>Funding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669E47A3-B92B-4A58-9FC2-5CB7F55FBDB8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2642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33E45-86FF-4CAA-8346-6223399FA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Feedback from OAQPS/SMT Briefing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53E8D-C225-4F35-8E62-2D2F8A8FF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National level comparison to sector group</a:t>
            </a:r>
          </a:p>
          <a:p>
            <a:pPr>
              <a:spcAft>
                <a:spcPts val="1200"/>
              </a:spcAft>
            </a:pPr>
            <a:r>
              <a:rPr lang="en-US" dirty="0" err="1"/>
              <a:t>New“Proximity</a:t>
            </a:r>
            <a:r>
              <a:rPr lang="en-US" dirty="0"/>
              <a:t>-based source &amp; sector risk and EJ analysis” module </a:t>
            </a:r>
          </a:p>
          <a:p>
            <a:pPr>
              <a:spcAft>
                <a:spcPts val="1200"/>
              </a:spcAft>
            </a:pPr>
            <a:r>
              <a:rPr lang="en-US" dirty="0"/>
              <a:t>Information that can help prioritize SPPD rules</a:t>
            </a:r>
          </a:p>
          <a:p>
            <a:pPr>
              <a:spcAft>
                <a:spcPts val="1200"/>
              </a:spcAft>
            </a:pPr>
            <a:r>
              <a:rPr lang="en-US" dirty="0"/>
              <a:t>Economic information</a:t>
            </a:r>
          </a:p>
          <a:p>
            <a:endParaRPr lang="en-US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F4DDC9F8-703E-4E87-AF9A-484D305F6E35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566165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018" y="54115"/>
            <a:ext cx="9057982" cy="669103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NEXUS 1.6 (with New Air Toxics Metrics)</a:t>
            </a:r>
            <a:br>
              <a:rPr lang="en-US" altLang="zh-CN" dirty="0">
                <a:solidFill>
                  <a:srgbClr val="FFFF00"/>
                </a:solidFill>
              </a:rPr>
            </a:br>
            <a:r>
              <a:rPr lang="en-US" altLang="zh-CN" sz="2200" dirty="0"/>
              <a:t>(Updated version used to support “Sector Prioritization” work)</a:t>
            </a:r>
            <a:endParaRPr lang="zh-CN" alt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91930" y="429874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9F700348-B40D-4CE5-988E-7D71275B3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012" y="1239456"/>
            <a:ext cx="3434789" cy="17046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06773A-E20E-4842-BAF3-19B2C6D6137E}"/>
              </a:ext>
            </a:extLst>
          </p:cNvPr>
          <p:cNvSpPr txBox="1"/>
          <p:nvPr/>
        </p:nvSpPr>
        <p:spPr>
          <a:xfrm>
            <a:off x="5154965" y="1026870"/>
            <a:ext cx="5513036" cy="2462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685800"/>
            <a:r>
              <a:rPr lang="en-US" sz="1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Risk:</a:t>
            </a:r>
          </a:p>
          <a:p>
            <a:pPr defTabSz="685800"/>
            <a:r>
              <a:rPr lang="en-US" sz="1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□  Cancer Risk (max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tract-level risk in the county): </a:t>
            </a:r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(default checked)</a:t>
            </a:r>
          </a:p>
          <a:p>
            <a:pPr defTabSz="685800"/>
            <a:endParaRPr lang="en-US" sz="14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defTabSz="685800"/>
            <a:r>
              <a:rPr lang="en-US" sz="1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o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Top risk Percentile (higher than x%)     90    </a:t>
            </a:r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(Note: default checked)</a:t>
            </a:r>
          </a:p>
          <a:p>
            <a:pPr defTabSz="685800"/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   o  Risk value (x-in-1 million)  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/>
              </a:rPr>
              <a:t> ?     </a:t>
            </a:r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(Note: use 90 %tile risk value)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4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defTabSz="685800"/>
            <a:r>
              <a:rPr lang="en-US" sz="1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□  Non-cancer Hazard (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max tract-level HI in the county):</a:t>
            </a:r>
            <a:endParaRPr lang="en-US" sz="1400" b="1" dirty="0">
              <a:solidFill>
                <a:prstClr val="black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defTabSz="685800"/>
            <a:r>
              <a:rPr lang="en-US" sz="1400" b="1" dirty="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o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Top risk Percentile (higher than x%)   90   </a:t>
            </a:r>
            <a:r>
              <a:rPr lang="en-US" sz="1200" dirty="0">
                <a:solidFill>
                  <a:srgbClr val="0000FF"/>
                </a:solidFill>
                <a:latin typeface="Calibri" panose="020F0502020204030204"/>
              </a:rPr>
              <a:t>(default if above box checked) 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  o Hazard Index (HI)       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/>
              </a:rPr>
              <a:t>?</a:t>
            </a:r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       </a:t>
            </a:r>
            <a:r>
              <a:rPr lang="en-US" sz="1200" dirty="0">
                <a:solidFill>
                  <a:srgbClr val="0000FF"/>
                </a:solidFill>
                <a:latin typeface="Calibri" panose="020F0502020204030204"/>
              </a:rPr>
              <a:t>(Note: use 90 %tile value, find a reasonable range)</a:t>
            </a:r>
            <a:endParaRPr lang="en-US" sz="1400" dirty="0">
              <a:solidFill>
                <a:srgbClr val="0000FF"/>
              </a:solidFill>
              <a:latin typeface="Calibri" panose="020F0502020204030204"/>
            </a:endParaRPr>
          </a:p>
          <a:p>
            <a:pPr defTabSz="685800"/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(</a:t>
            </a:r>
            <a:r>
              <a:rPr lang="en-US" sz="1400" b="1" dirty="0">
                <a:solidFill>
                  <a:srgbClr val="0000FF"/>
                </a:solidFill>
                <a:latin typeface="Calibri" panose="020F0502020204030204"/>
              </a:rPr>
              <a:t>Note</a:t>
            </a:r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: Add up all “HI” in “NATA_2014_Tract_HIs_FINAL” file. </a:t>
            </a:r>
          </a:p>
          <a:p>
            <a:pPr defTabSz="685800"/>
            <a:r>
              <a:rPr lang="en-US" sz="1400" dirty="0">
                <a:solidFill>
                  <a:srgbClr val="0000FF"/>
                </a:solidFill>
                <a:latin typeface="Calibri" panose="020F0502020204030204"/>
              </a:rPr>
              <a:t>          “HI” &gt; 1 means likely adverse non-cancer hazard; &lt;1 means unlikely</a:t>
            </a:r>
            <a:endParaRPr lang="en-US" sz="14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41E4DC-F739-44A2-B80A-7EF29461C076}"/>
              </a:ext>
            </a:extLst>
          </p:cNvPr>
          <p:cNvSpPr/>
          <p:nvPr/>
        </p:nvSpPr>
        <p:spPr>
          <a:xfrm>
            <a:off x="8331297" y="1736884"/>
            <a:ext cx="255985" cy="17145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61957D-9066-4ADB-BBF0-A92370CEFCC0}"/>
              </a:ext>
            </a:extLst>
          </p:cNvPr>
          <p:cNvSpPr/>
          <p:nvPr/>
        </p:nvSpPr>
        <p:spPr>
          <a:xfrm>
            <a:off x="7561728" y="1908338"/>
            <a:ext cx="244412" cy="22031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239082-E09D-451D-B53A-5868B26E96DC}"/>
              </a:ext>
            </a:extLst>
          </p:cNvPr>
          <p:cNvSpPr/>
          <p:nvPr/>
        </p:nvSpPr>
        <p:spPr>
          <a:xfrm>
            <a:off x="8214878" y="2596565"/>
            <a:ext cx="244411" cy="17906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075E0F4-CA6F-4397-9232-C3FBE971C098}"/>
              </a:ext>
            </a:extLst>
          </p:cNvPr>
          <p:cNvSpPr txBox="1">
            <a:spLocks/>
          </p:cNvSpPr>
          <p:nvPr/>
        </p:nvSpPr>
        <p:spPr>
          <a:xfrm>
            <a:off x="2243997" y="900969"/>
            <a:ext cx="1000994" cy="319889"/>
          </a:xfrm>
          <a:prstGeom prst="rect">
            <a:avLst/>
          </a:prstGeom>
        </p:spPr>
        <p:txBody>
          <a:bodyPr vert="horz" lIns="68580" tIns="34290" rIns="68580" bIns="3429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400" b="1" dirty="0">
                <a:solidFill>
                  <a:srgbClr val="FF0000"/>
                </a:solidFill>
                <a:latin typeface="Calibri Light" panose="020F0302020204030204"/>
              </a:rPr>
              <a:t>Current</a:t>
            </a:r>
            <a:endParaRPr lang="en-US" sz="1800" b="1" dirty="0">
              <a:solidFill>
                <a:srgbClr val="FF0000"/>
              </a:solidFill>
              <a:latin typeface="Calibri Light" panose="020F0302020204030204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4CE0353F-5B71-45AC-983E-AC2E5F9CA9C7}"/>
              </a:ext>
            </a:extLst>
          </p:cNvPr>
          <p:cNvSpPr txBox="1">
            <a:spLocks/>
          </p:cNvSpPr>
          <p:nvPr/>
        </p:nvSpPr>
        <p:spPr>
          <a:xfrm>
            <a:off x="7054305" y="805995"/>
            <a:ext cx="1426878" cy="31988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/>
            <a:r>
              <a:rPr lang="en-US" sz="2400" b="1" dirty="0">
                <a:solidFill>
                  <a:srgbClr val="FF0000"/>
                </a:solidFill>
                <a:latin typeface="Calibri Light" panose="020F0302020204030204"/>
              </a:rPr>
              <a:t>New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DEE432A-421E-4C47-90B7-F38840261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012" y="3627660"/>
            <a:ext cx="3438717" cy="30325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99C3754-78AE-4ADE-828C-C9E7DC930465}"/>
              </a:ext>
            </a:extLst>
          </p:cNvPr>
          <p:cNvSpPr txBox="1"/>
          <p:nvPr/>
        </p:nvSpPr>
        <p:spPr>
          <a:xfrm>
            <a:off x="5163816" y="3549856"/>
            <a:ext cx="5504183" cy="32840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Cancer Risk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max tract-level risk in the county):</a:t>
            </a:r>
            <a:endParaRPr lang="en-US" sz="1400" b="1" dirty="0"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□  PM &amp; 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etal HAPs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Pollutant:       </a:t>
            </a:r>
            <a:r>
              <a:rPr lang="en-US" sz="1400" b="1" dirty="0">
                <a:highlight>
                  <a:srgbClr val="FFFF00"/>
                </a:highligh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○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risk percentile (higher &gt; %)  90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○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Risk value (x-in-1 million)             ?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□ 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Gas &amp; VOC HAPs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Pollutant:       </a:t>
            </a:r>
            <a:r>
              <a:rPr lang="en-US" sz="1400" b="1" dirty="0">
                <a:highlight>
                  <a:srgbClr val="FFFF00"/>
                </a:highlight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All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 ○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risk Percentile (higher &gt; %)  90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     ○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Risk value (x-in-1 million)             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49A9AE-28BA-44BD-8D79-FF07DA96753A}"/>
              </a:ext>
            </a:extLst>
          </p:cNvPr>
          <p:cNvSpPr/>
          <p:nvPr/>
        </p:nvSpPr>
        <p:spPr>
          <a:xfrm>
            <a:off x="7024474" y="2804553"/>
            <a:ext cx="244411" cy="17364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5A8FA5A-EC98-45D1-AA64-B6148829480E}"/>
              </a:ext>
            </a:extLst>
          </p:cNvPr>
          <p:cNvSpPr/>
          <p:nvPr/>
        </p:nvSpPr>
        <p:spPr>
          <a:xfrm>
            <a:off x="8406408" y="4948914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E0E793-FD36-4735-8596-969DDAFD015F}"/>
              </a:ext>
            </a:extLst>
          </p:cNvPr>
          <p:cNvSpPr/>
          <p:nvPr/>
        </p:nvSpPr>
        <p:spPr>
          <a:xfrm>
            <a:off x="8418848" y="5325252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7B52B1-AA6A-4E51-A977-37325DEF6415}"/>
              </a:ext>
            </a:extLst>
          </p:cNvPr>
          <p:cNvSpPr/>
          <p:nvPr/>
        </p:nvSpPr>
        <p:spPr>
          <a:xfrm>
            <a:off x="8428177" y="6202332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D99112D-3D2D-4E3F-8C6F-7B5F9AF350ED}"/>
              </a:ext>
            </a:extLst>
          </p:cNvPr>
          <p:cNvSpPr/>
          <p:nvPr/>
        </p:nvSpPr>
        <p:spPr>
          <a:xfrm>
            <a:off x="8440617" y="6569339"/>
            <a:ext cx="255985" cy="1817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F2D3C33-51B9-40F9-96A0-EBE6CFDFE726}"/>
              </a:ext>
            </a:extLst>
          </p:cNvPr>
          <p:cNvSpPr/>
          <p:nvPr/>
        </p:nvSpPr>
        <p:spPr>
          <a:xfrm flipH="1">
            <a:off x="6685629" y="4575243"/>
            <a:ext cx="1593733" cy="255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8436B8-BB26-42AA-AFBD-5E3C1F7EF14C}"/>
              </a:ext>
            </a:extLst>
          </p:cNvPr>
          <p:cNvSpPr/>
          <p:nvPr/>
        </p:nvSpPr>
        <p:spPr>
          <a:xfrm flipH="1">
            <a:off x="6685628" y="5867283"/>
            <a:ext cx="1593733" cy="25515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F8244-2F5A-48E8-A1C0-2ED9E41210EC}"/>
              </a:ext>
            </a:extLst>
          </p:cNvPr>
          <p:cNvSpPr/>
          <p:nvPr/>
        </p:nvSpPr>
        <p:spPr>
          <a:xfrm>
            <a:off x="5109136" y="3559409"/>
            <a:ext cx="2034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[ ] Advanced Options:</a:t>
            </a:r>
            <a:endParaRPr lang="en-US" sz="1400" dirty="0"/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7333AF58-682B-4071-B7C3-83621E4FBE20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48400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54115"/>
            <a:ext cx="8229600" cy="669103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FFFF00"/>
                </a:solidFill>
              </a:rPr>
              <a:t>NEXUS 1.7 (Under Development)</a:t>
            </a:r>
            <a:endParaRPr lang="zh-CN" altLang="en-US" sz="36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1BAAC2-553B-4104-BA51-F4F49FA9EAC3}"/>
              </a:ext>
            </a:extLst>
          </p:cNvPr>
          <p:cNvSpPr/>
          <p:nvPr/>
        </p:nvSpPr>
        <p:spPr>
          <a:xfrm>
            <a:off x="612648" y="1516498"/>
            <a:ext cx="9598152" cy="4548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Near-term Priorities for 2021 NEXUS development:</a:t>
            </a:r>
            <a:endParaRPr lang="en-US" sz="24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indent="-457200">
              <a:lnSpc>
                <a:spcPct val="150000"/>
              </a:lnSpc>
              <a:buFont typeface="+mj-lt"/>
              <a:buAutoNum type="arabicPeriod"/>
              <a:tabLst>
                <a:tab pos="914400" algn="l"/>
              </a:tabLst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Upgrade NEXUS (modules &amp; MP metrics/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for beta release</a:t>
            </a:r>
          </a:p>
          <a:p>
            <a:pPr marL="914400" indent="-457200">
              <a:lnSpc>
                <a:spcPct val="150000"/>
              </a:lnSpc>
              <a:buFont typeface="+mj-lt"/>
              <a:buAutoNum type="arabicPeriod"/>
              <a:tabLst>
                <a:tab pos="914400" algn="l"/>
              </a:tabLst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emissions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 data update (including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GHG &amp; Sector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) (</a:t>
            </a:r>
            <a:r>
              <a:rPr lang="en-US" sz="2400" b="1" u="sng" kern="0" dirty="0">
                <a:latin typeface="Arial" panose="020B0604020202020204" pitchFamily="34" charset="0"/>
                <a:cs typeface="Arial" panose="020B0604020202020204" pitchFamily="34" charset="0"/>
              </a:rPr>
              <a:t>Note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: used to support “Sector Prioritization” work)</a:t>
            </a:r>
          </a:p>
          <a:p>
            <a:pPr marL="914400" indent="-457200">
              <a:lnSpc>
                <a:spcPct val="150000"/>
              </a:lnSpc>
              <a:buFont typeface="+mj-lt"/>
              <a:buAutoNum type="arabicPeriod"/>
              <a:tabLst>
                <a:tab pos="914400" algn="l"/>
              </a:tabLst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fused AQ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(PM</a:t>
            </a:r>
            <a:r>
              <a:rPr lang="en-US" sz="240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2.5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, O</a:t>
            </a:r>
            <a:r>
              <a:rPr lang="en-US" sz="2400" b="1" kern="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 &amp; Air Toxics)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risk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 data update</a:t>
            </a:r>
          </a:p>
          <a:p>
            <a:pPr marL="914400" indent="-457200">
              <a:lnSpc>
                <a:spcPct val="150000"/>
              </a:lnSpc>
              <a:buFont typeface="+mj-lt"/>
              <a:buAutoNum type="arabicPeriod"/>
              <a:tabLst>
                <a:tab pos="914400" algn="l"/>
              </a:tabLst>
            </a:pP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Draft development plan for “Proximity-based </a:t>
            </a:r>
            <a:r>
              <a:rPr lang="en-US" sz="2400" b="1" kern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&amp; EJ </a:t>
            </a:r>
            <a:r>
              <a:rPr lang="en-US" sz="2400" b="1" kern="0" dirty="0">
                <a:latin typeface="Arial" panose="020B0604020202020204" pitchFamily="34" charset="0"/>
                <a:cs typeface="Arial" panose="020B0604020202020204" pitchFamily="34" charset="0"/>
              </a:rPr>
              <a:t>analysis” module (census block group level)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6FC4707-B86A-457D-A8E4-C72D0D71F61F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1784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81BC56-9C4C-4474-A57E-160FA667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74033"/>
            <a:ext cx="9178287" cy="5792578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BD250C7-45A5-4B80-AB9B-FC1AC1CAF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691" y="2639830"/>
            <a:ext cx="3675599" cy="2602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96" y="74075"/>
            <a:ext cx="8229600" cy="669103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olidFill>
                  <a:srgbClr val="FFFF00"/>
                </a:solidFill>
              </a:rPr>
              <a:t>Proximity-based Risk &amp; EJ Analysis Module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31747" y="5884262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52F0FCA-4207-4B16-9B48-8A3118377D63}"/>
              </a:ext>
            </a:extLst>
          </p:cNvPr>
          <p:cNvSpPr/>
          <p:nvPr/>
        </p:nvSpPr>
        <p:spPr bwMode="auto">
          <a:xfrm>
            <a:off x="2314956" y="2224986"/>
            <a:ext cx="1837944" cy="1661214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D6380-9E7E-4871-8935-9D308B7AF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5277"/>
          <a:stretch/>
        </p:blipFill>
        <p:spPr>
          <a:xfrm>
            <a:off x="4571144" y="4229013"/>
            <a:ext cx="6106000" cy="194686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8534400" y="6731255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22" name="Speech Bubble: Rectangle with Corners Rounded 4">
            <a:extLst>
              <a:ext uri="{FF2B5EF4-FFF2-40B4-BE49-F238E27FC236}">
                <a16:creationId xmlns:a16="http://schemas.microsoft.com/office/drawing/2014/main" id="{EA9D388E-2AF3-433D-8BA2-925CBFC4D149}"/>
              </a:ext>
            </a:extLst>
          </p:cNvPr>
          <p:cNvSpPr/>
          <p:nvPr/>
        </p:nvSpPr>
        <p:spPr>
          <a:xfrm>
            <a:off x="2872740" y="963988"/>
            <a:ext cx="2308860" cy="770268"/>
          </a:xfrm>
          <a:prstGeom prst="wedgeRoundRectCallout">
            <a:avLst>
              <a:gd name="adj1" fmla="val -22274"/>
              <a:gd name="adj2" fmla="val 105774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Allow to set a flexible “Radius of Impact” for selected source/facility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9A7E780-77F9-4181-B85B-A26333CEB478}"/>
              </a:ext>
            </a:extLst>
          </p:cNvPr>
          <p:cNvSpPr/>
          <p:nvPr/>
        </p:nvSpPr>
        <p:spPr>
          <a:xfrm>
            <a:off x="4557822" y="4909366"/>
            <a:ext cx="608897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b="1" u="sng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Source</a:t>
            </a:r>
            <a:r>
              <a:rPr lang="en-US" sz="105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American Synthesis Rubber Co., KY                 </a:t>
            </a:r>
            <a:r>
              <a:rPr lang="en-US" sz="1050" b="1" u="sng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Sector group</a:t>
            </a:r>
            <a:r>
              <a:rPr lang="en-US" sz="105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: Organic Chemical Manufacturing</a:t>
            </a:r>
          </a:p>
          <a:p>
            <a:r>
              <a:rPr lang="en-US" sz="3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</a:p>
          <a:p>
            <a:r>
              <a:rPr lang="en-US" sz="105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			             [ x     Display national map for Sector group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691BF3-5FA0-408F-A462-6B98FC7160B6}"/>
              </a:ext>
            </a:extLst>
          </p:cNvPr>
          <p:cNvSpPr/>
          <p:nvPr/>
        </p:nvSpPr>
        <p:spPr bwMode="auto">
          <a:xfrm>
            <a:off x="4543712" y="5406418"/>
            <a:ext cx="6106000" cy="1136885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DB7AB7-225C-4AE1-B1B9-2B1069CAA46E}"/>
              </a:ext>
            </a:extLst>
          </p:cNvPr>
          <p:cNvSpPr/>
          <p:nvPr/>
        </p:nvSpPr>
        <p:spPr>
          <a:xfrm>
            <a:off x="5592979" y="6057617"/>
            <a:ext cx="1904265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Create Table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4A689-EAF8-4ED7-B733-7717143C2A70}"/>
              </a:ext>
            </a:extLst>
          </p:cNvPr>
          <p:cNvSpPr/>
          <p:nvPr/>
        </p:nvSpPr>
        <p:spPr>
          <a:xfrm>
            <a:off x="7711923" y="6050408"/>
            <a:ext cx="1821429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Create Plot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0978B-1ABA-4B95-8BB1-F4DE170A2154}"/>
              </a:ext>
            </a:extLst>
          </p:cNvPr>
          <p:cNvSpPr/>
          <p:nvPr/>
        </p:nvSpPr>
        <p:spPr>
          <a:xfrm>
            <a:off x="4552856" y="4223189"/>
            <a:ext cx="6121998" cy="36933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Proximity-based Source/Sector Multi-Pollutant Risk &amp; EJ Analysis  </a:t>
            </a:r>
            <a:r>
              <a:rPr lang="en-US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4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8FB0-0D10-418A-92F6-2C4EE4AE07A5}"/>
              </a:ext>
            </a:extLst>
          </p:cNvPr>
          <p:cNvSpPr/>
          <p:nvPr/>
        </p:nvSpPr>
        <p:spPr>
          <a:xfrm>
            <a:off x="4528774" y="4600780"/>
            <a:ext cx="1823258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Source/Sector Analysis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74655-35C0-4A1D-B93B-59DA2AC47F31}"/>
              </a:ext>
            </a:extLst>
          </p:cNvPr>
          <p:cNvSpPr/>
          <p:nvPr/>
        </p:nvSpPr>
        <p:spPr>
          <a:xfrm>
            <a:off x="6262567" y="4600780"/>
            <a:ext cx="1287329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 Analysis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13DA572-D8D5-4AED-9EE8-BA1804907FB0}"/>
              </a:ext>
            </a:extLst>
          </p:cNvPr>
          <p:cNvSpPr/>
          <p:nvPr/>
        </p:nvSpPr>
        <p:spPr>
          <a:xfrm>
            <a:off x="7558913" y="4628662"/>
            <a:ext cx="119072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09F5D3-21DA-4064-A5FF-BA0BCF919567}"/>
              </a:ext>
            </a:extLst>
          </p:cNvPr>
          <p:cNvGrpSpPr/>
          <p:nvPr/>
        </p:nvGrpSpPr>
        <p:grpSpPr>
          <a:xfrm>
            <a:off x="7617503" y="5587255"/>
            <a:ext cx="1477387" cy="301042"/>
            <a:chOff x="4667038" y="4938031"/>
            <a:chExt cx="1477387" cy="30104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BF9F624-84B4-43D9-B118-0B28DF181BB9}"/>
                </a:ext>
              </a:extLst>
            </p:cNvPr>
            <p:cNvSpPr/>
            <p:nvPr/>
          </p:nvSpPr>
          <p:spPr>
            <a:xfrm flipH="1">
              <a:off x="4667038" y="4970871"/>
              <a:ext cx="394817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1</a:t>
              </a:r>
              <a:endParaRPr lang="en-US" sz="1100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7629572-0C1D-4789-8A79-9741A1D6CD0F}"/>
                </a:ext>
              </a:extLst>
            </p:cNvPr>
            <p:cNvGrpSpPr/>
            <p:nvPr/>
          </p:nvGrpSpPr>
          <p:grpSpPr>
            <a:xfrm>
              <a:off x="4761458" y="4938031"/>
              <a:ext cx="1170432" cy="114009"/>
              <a:chOff x="4807178" y="4892311"/>
              <a:chExt cx="1170432" cy="11400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B448E1AA-A400-4FDB-B625-66B0EC2708F3}"/>
                  </a:ext>
                </a:extLst>
              </p:cNvPr>
              <p:cNvCxnSpPr/>
              <p:nvPr/>
            </p:nvCxnSpPr>
            <p:spPr bwMode="auto">
              <a:xfrm>
                <a:off x="4807178" y="4941727"/>
                <a:ext cx="1170432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112CEC0-27BB-4224-97B3-69A2BFAD3CDA}"/>
                  </a:ext>
                </a:extLst>
              </p:cNvPr>
              <p:cNvSpPr/>
              <p:nvPr/>
            </p:nvSpPr>
            <p:spPr bwMode="auto">
              <a:xfrm>
                <a:off x="5043680" y="4892311"/>
                <a:ext cx="45719" cy="114009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fontAlgn="base">
                  <a:spcBef>
                    <a:spcPct val="50000"/>
                  </a:spcBef>
                  <a:spcAft>
                    <a:spcPct val="0"/>
                  </a:spcAft>
                </a:pPr>
                <a:endParaRPr lang="en-US">
                  <a:solidFill>
                    <a:srgbClr val="FF3300"/>
                  </a:solidFill>
                  <a:latin typeface="Arial" charset="0"/>
                  <a:ea typeface="宋体" pitchFamily="2" charset="-122"/>
                </a:endParaRPr>
              </a:p>
            </p:txBody>
          </p:sp>
        </p:grp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7E70A6-CB09-4D14-8979-0F08697C23AE}"/>
                </a:ext>
              </a:extLst>
            </p:cNvPr>
            <p:cNvSpPr/>
            <p:nvPr/>
          </p:nvSpPr>
          <p:spPr>
            <a:xfrm>
              <a:off x="5639158" y="4977463"/>
              <a:ext cx="50526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50km</a:t>
              </a:r>
              <a:endParaRPr lang="en-US" sz="1100" dirty="0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C3706-C353-463B-946A-AC7515AABABE}"/>
              </a:ext>
            </a:extLst>
          </p:cNvPr>
          <p:cNvSpPr/>
          <p:nvPr/>
        </p:nvSpPr>
        <p:spPr bwMode="auto">
          <a:xfrm>
            <a:off x="4537482" y="4590218"/>
            <a:ext cx="1725084" cy="3020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015334-AC65-4D69-A681-78A922DB232F}"/>
              </a:ext>
            </a:extLst>
          </p:cNvPr>
          <p:cNvGrpSpPr/>
          <p:nvPr/>
        </p:nvGrpSpPr>
        <p:grpSpPr>
          <a:xfrm>
            <a:off x="5498484" y="5510579"/>
            <a:ext cx="2112958" cy="261610"/>
            <a:chOff x="2592858" y="4893966"/>
            <a:chExt cx="2112958" cy="26161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A7880E1-4595-4F15-832B-55E7F5DEF5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71" t="10854" r="72189" b="84137"/>
            <a:stretch/>
          </p:blipFill>
          <p:spPr>
            <a:xfrm>
              <a:off x="3129504" y="4918648"/>
              <a:ext cx="1576312" cy="21802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E9285A6-1DC7-4F6D-850A-8E60F942BF82}"/>
                </a:ext>
              </a:extLst>
            </p:cNvPr>
            <p:cNvSpPr/>
            <p:nvPr/>
          </p:nvSpPr>
          <p:spPr>
            <a:xfrm>
              <a:off x="2592858" y="4893966"/>
              <a:ext cx="1576312" cy="26161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100" b="1" kern="1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Radius of  Impact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723AD2E8-B447-408B-B0A5-0C6F7EE0F760}"/>
              </a:ext>
            </a:extLst>
          </p:cNvPr>
          <p:cNvSpPr/>
          <p:nvPr/>
        </p:nvSpPr>
        <p:spPr bwMode="auto">
          <a:xfrm>
            <a:off x="9936480" y="3483864"/>
            <a:ext cx="722376" cy="26517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D36652-9C01-4B4B-B051-9238FE158AB7}"/>
              </a:ext>
            </a:extLst>
          </p:cNvPr>
          <p:cNvSpPr/>
          <p:nvPr/>
        </p:nvSpPr>
        <p:spPr bwMode="auto">
          <a:xfrm>
            <a:off x="7842504" y="5176818"/>
            <a:ext cx="201168" cy="16897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3" name="Speech Bubble: Rectangle with Corners Rounded 4">
            <a:extLst>
              <a:ext uri="{FF2B5EF4-FFF2-40B4-BE49-F238E27FC236}">
                <a16:creationId xmlns:a16="http://schemas.microsoft.com/office/drawing/2014/main" id="{57537D65-8E3A-4BC8-A02D-E79A5E8DC36A}"/>
              </a:ext>
            </a:extLst>
          </p:cNvPr>
          <p:cNvSpPr/>
          <p:nvPr/>
        </p:nvSpPr>
        <p:spPr>
          <a:xfrm>
            <a:off x="7627620" y="1746252"/>
            <a:ext cx="2043684" cy="770268"/>
          </a:xfrm>
          <a:prstGeom prst="wedgeRoundRectCallout">
            <a:avLst>
              <a:gd name="adj1" fmla="val -39700"/>
              <a:gd name="adj2" fmla="val 144949"/>
              <a:gd name="adj3" fmla="val 16667"/>
            </a:avLst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Add “Tribal” for listing tribal areas (All &amp; individual)</a:t>
            </a:r>
            <a:endParaRPr lang="en-US" sz="1600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Slide Number Placeholder 1">
            <a:extLst>
              <a:ext uri="{FF2B5EF4-FFF2-40B4-BE49-F238E27FC236}">
                <a16:creationId xmlns:a16="http://schemas.microsoft.com/office/drawing/2014/main" id="{88B37CE2-F7D1-47AF-BC4C-AD317092E2AA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3639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96" y="74075"/>
            <a:ext cx="8229600" cy="669103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Proximity-based Module: </a:t>
            </a:r>
            <a:r>
              <a:rPr lang="en-US" altLang="zh-CN" sz="2800" dirty="0">
                <a:solidFill>
                  <a:srgbClr val="FFFF00"/>
                </a:solidFill>
              </a:rPr>
              <a:t>Example Table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4047744" y="5167420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3C34C6-9DB9-462C-A7DC-ADB16951A0D9}"/>
              </a:ext>
            </a:extLst>
          </p:cNvPr>
          <p:cNvGraphicFramePr>
            <a:graphicFrameLocks noGrp="1"/>
          </p:cNvGraphicFramePr>
          <p:nvPr/>
        </p:nvGraphicFramePr>
        <p:xfrm>
          <a:off x="1862328" y="877828"/>
          <a:ext cx="8467345" cy="590609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{69012ECD-51FC-41F1-AA8D-1B2483CD663E}</a:tableStyleId>
              </a:tblPr>
              <a:tblGrid>
                <a:gridCol w="2282796">
                  <a:extLst>
                    <a:ext uri="{9D8B030D-6E8A-4147-A177-3AD203B41FA5}">
                      <a16:colId xmlns:a16="http://schemas.microsoft.com/office/drawing/2014/main" val="852684572"/>
                    </a:ext>
                  </a:extLst>
                </a:gridCol>
                <a:gridCol w="1187123">
                  <a:extLst>
                    <a:ext uri="{9D8B030D-6E8A-4147-A177-3AD203B41FA5}">
                      <a16:colId xmlns:a16="http://schemas.microsoft.com/office/drawing/2014/main" val="1946628416"/>
                    </a:ext>
                  </a:extLst>
                </a:gridCol>
                <a:gridCol w="931407">
                  <a:extLst>
                    <a:ext uri="{9D8B030D-6E8A-4147-A177-3AD203B41FA5}">
                      <a16:colId xmlns:a16="http://schemas.microsoft.com/office/drawing/2014/main" val="1105523904"/>
                    </a:ext>
                  </a:extLst>
                </a:gridCol>
                <a:gridCol w="846735">
                  <a:extLst>
                    <a:ext uri="{9D8B030D-6E8A-4147-A177-3AD203B41FA5}">
                      <a16:colId xmlns:a16="http://schemas.microsoft.com/office/drawing/2014/main" val="4258032098"/>
                    </a:ext>
                  </a:extLst>
                </a:gridCol>
                <a:gridCol w="861976">
                  <a:extLst>
                    <a:ext uri="{9D8B030D-6E8A-4147-A177-3AD203B41FA5}">
                      <a16:colId xmlns:a16="http://schemas.microsoft.com/office/drawing/2014/main" val="2651562353"/>
                    </a:ext>
                  </a:extLst>
                </a:gridCol>
                <a:gridCol w="762060">
                  <a:extLst>
                    <a:ext uri="{9D8B030D-6E8A-4147-A177-3AD203B41FA5}">
                      <a16:colId xmlns:a16="http://schemas.microsoft.com/office/drawing/2014/main" val="2444493016"/>
                    </a:ext>
                  </a:extLst>
                </a:gridCol>
                <a:gridCol w="1595248">
                  <a:extLst>
                    <a:ext uri="{9D8B030D-6E8A-4147-A177-3AD203B41FA5}">
                      <a16:colId xmlns:a16="http://schemas.microsoft.com/office/drawing/2014/main" val="2482584671"/>
                    </a:ext>
                  </a:extLst>
                </a:gridCol>
              </a:tblGrid>
              <a:tr h="575693">
                <a:tc gridSpan="7"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Source Name: American Synthesis Rubber Co., Louisville, KY</a:t>
                      </a:r>
                      <a:endParaRPr lang="en-US" sz="1400" dirty="0">
                        <a:solidFill>
                          <a:srgbClr val="FFFF00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200" dirty="0">
                          <a:solidFill>
                            <a:srgbClr val="FFFF00"/>
                          </a:solidFill>
                          <a:effectLst/>
                        </a:rPr>
                        <a:t>Sector Group Name: Organic Chemical Manufacturing </a:t>
                      </a:r>
                      <a:endParaRPr lang="en-US" sz="12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258827"/>
                  </a:ext>
                </a:extLst>
              </a:tr>
              <a:tr h="37591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 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Within Radius of Source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County Avg.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State  Avg.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EPA Region Avg.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Nation Avg.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900" dirty="0">
                          <a:effectLst/>
                        </a:rPr>
                        <a:t>Sector Group (within radius) National avg.</a:t>
                      </a:r>
                      <a:endParaRPr lang="en-US" sz="105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3367745288"/>
                  </a:ext>
                </a:extLst>
              </a:tr>
              <a:tr h="35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Population total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x,xxx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xx,xxx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xxx,xxx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xxx,xxx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317,xxx,xxx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 err="1">
                          <a:effectLst/>
                        </a:rPr>
                        <a:t>xxx,xxx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3465554291"/>
                  </a:ext>
                </a:extLst>
              </a:tr>
              <a:tr h="35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solidFill>
                            <a:srgbClr val="FF0000"/>
                          </a:solidFill>
                          <a:effectLst/>
                        </a:rPr>
                        <a:t>PM2.5 risk </a:t>
                      </a:r>
                      <a:r>
                        <a:rPr lang="en-US" sz="1050" dirty="0">
                          <a:effectLst/>
                        </a:rPr>
                        <a:t>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344195645"/>
                  </a:ext>
                </a:extLst>
              </a:tr>
              <a:tr h="35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solidFill>
                            <a:srgbClr val="FF0000"/>
                          </a:solidFill>
                          <a:effectLst/>
                        </a:rPr>
                        <a:t>Ozone risk </a:t>
                      </a:r>
                      <a:r>
                        <a:rPr lang="en-US" sz="1050" dirty="0">
                          <a:effectLst/>
                        </a:rPr>
                        <a:t>(%tile)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4065310643"/>
                  </a:ext>
                </a:extLst>
              </a:tr>
              <a:tr h="365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FF0000"/>
                          </a:solidFill>
                          <a:effectLst/>
                        </a:rPr>
                        <a:t>Air Toxics risk: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Cancer risk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1838136057"/>
                  </a:ext>
                </a:extLst>
              </a:tr>
              <a:tr h="365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Cancer risk value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(x in-million lifetime)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 err="1">
                          <a:effectLst/>
                        </a:rPr>
                        <a:t>x.x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1865901455"/>
                  </a:ext>
                </a:extLst>
              </a:tr>
              <a:tr h="35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Non-cancer risk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3005797199"/>
                  </a:ext>
                </a:extLst>
              </a:tr>
              <a:tr h="365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Non-cancer risk 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 (Hazard Index)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x.x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 err="1">
                          <a:effectLst/>
                        </a:rPr>
                        <a:t>x.x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2921666321"/>
                  </a:ext>
                </a:extLst>
              </a:tr>
              <a:tr h="37034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FF0000"/>
                          </a:solidFill>
                          <a:effectLst/>
                        </a:rPr>
                        <a:t>Climate risk: 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 Flood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2458727103"/>
                  </a:ext>
                </a:extLst>
              </a:tr>
              <a:tr h="34804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   Sea level rise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3168380106"/>
                  </a:ext>
                </a:extLst>
              </a:tr>
              <a:tr h="35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   Fire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2252252771"/>
                  </a:ext>
                </a:extLst>
              </a:tr>
              <a:tr h="35672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   Disease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810271170"/>
                  </a:ext>
                </a:extLst>
              </a:tr>
              <a:tr h="3650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solidFill>
                            <a:srgbClr val="FF0000"/>
                          </a:solidFill>
                          <a:effectLst/>
                        </a:rPr>
                        <a:t>EJ Indicators: </a:t>
                      </a:r>
                      <a:endParaRPr lang="en-US" sz="12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dirty="0">
                          <a:effectLst/>
                        </a:rPr>
                        <a:t>   Minority group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3961439126"/>
                  </a:ext>
                </a:extLst>
              </a:tr>
              <a:tr h="2532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   Low-income group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1974411734"/>
                  </a:ext>
                </a:extLst>
              </a:tr>
              <a:tr h="191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   Demographic Index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>
                          <a:effectLst/>
                        </a:rPr>
                        <a:t>x%</a:t>
                      </a:r>
                      <a:endParaRPr lang="en-US" sz="9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1375927314"/>
                  </a:ext>
                </a:extLst>
              </a:tr>
              <a:tr h="19122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050" dirty="0">
                          <a:effectLst/>
                        </a:rPr>
                        <a:t>   Linguistic Isolation (%tile)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dirty="0">
                          <a:effectLst/>
                        </a:rPr>
                        <a:t>x%</a:t>
                      </a:r>
                      <a:endParaRPr lang="en-US" sz="9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6489" marR="56489" marT="14245" marB="14245" anchor="ctr"/>
                </a:tc>
                <a:extLst>
                  <a:ext uri="{0D108BD9-81ED-4DB2-BD59-A6C34878D82A}">
                    <a16:rowId xmlns:a16="http://schemas.microsoft.com/office/drawing/2014/main" val="1979467752"/>
                  </a:ext>
                </a:extLst>
              </a:tr>
            </a:tbl>
          </a:graphicData>
        </a:graphic>
      </p:graphicFrame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80CD133-FB8D-4D4C-8CA4-5227EBA65F2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359223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1">
            <a:extLst>
              <a:ext uri="{FF2B5EF4-FFF2-40B4-BE49-F238E27FC236}">
                <a16:creationId xmlns:a16="http://schemas.microsoft.com/office/drawing/2014/main" id="{A76BD74A-0AD4-4FFB-B560-8B7E9CD3BEA4}"/>
              </a:ext>
            </a:extLst>
          </p:cNvPr>
          <p:cNvSpPr txBox="1">
            <a:spLocks/>
          </p:cNvSpPr>
          <p:nvPr/>
        </p:nvSpPr>
        <p:spPr bwMode="auto">
          <a:xfrm>
            <a:off x="2063496" y="74075"/>
            <a:ext cx="8229600" cy="6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r>
              <a:rPr lang="en-US" altLang="zh-CN" sz="2800" kern="0" dirty="0"/>
              <a:t>Proximity-based Module: </a:t>
            </a:r>
            <a:r>
              <a:rPr lang="en-US" altLang="zh-CN" sz="2800" kern="0">
                <a:solidFill>
                  <a:srgbClr val="FFFF00"/>
                </a:solidFill>
              </a:rPr>
              <a:t>Example Chart</a:t>
            </a:r>
            <a:endParaRPr lang="zh-CN" altLang="en-US" sz="2800" kern="0" dirty="0">
              <a:solidFill>
                <a:srgbClr val="FFFF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7C56059-6E73-4A41-8F01-5935C29E7BA4}"/>
              </a:ext>
            </a:extLst>
          </p:cNvPr>
          <p:cNvGrpSpPr/>
          <p:nvPr/>
        </p:nvGrpSpPr>
        <p:grpSpPr>
          <a:xfrm>
            <a:off x="3169920" y="1179576"/>
            <a:ext cx="7545399" cy="5160937"/>
            <a:chOff x="938784" y="898689"/>
            <a:chExt cx="8264851" cy="547493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FFCA284-735A-4471-9850-FC285259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784" y="937992"/>
              <a:ext cx="8066881" cy="538051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96CA807-5A5C-4924-8034-68827C5BB9B1}"/>
                </a:ext>
              </a:extLst>
            </p:cNvPr>
            <p:cNvCxnSpPr/>
            <p:nvPr/>
          </p:nvCxnSpPr>
          <p:spPr bwMode="auto">
            <a:xfrm>
              <a:off x="2862072" y="5094268"/>
              <a:ext cx="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684A689-EAF8-4ED7-B733-7717143C2A70}"/>
                </a:ext>
              </a:extLst>
            </p:cNvPr>
            <p:cNvSpPr/>
            <p:nvPr/>
          </p:nvSpPr>
          <p:spPr>
            <a:xfrm>
              <a:off x="1435608" y="5883872"/>
              <a:ext cx="7671816" cy="48975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200" b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Within Radius     County avg.         State avg.       EPA region avg.     Nation avg.     Sector Group avg.</a:t>
              </a:r>
            </a:p>
            <a:p>
              <a:r>
                <a:rPr lang="en-US" sz="1200" b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         of Source					   (Within Radius)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8D209C9-B360-45AD-930F-9D139956D480}"/>
                </a:ext>
              </a:extLst>
            </p:cNvPr>
            <p:cNvSpPr/>
            <p:nvPr/>
          </p:nvSpPr>
          <p:spPr>
            <a:xfrm>
              <a:off x="1435608" y="898689"/>
              <a:ext cx="7114032" cy="424453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Source:                          Sector Group: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7F7204-6F9D-4D2D-91CD-1762EEE3A1FB}"/>
                </a:ext>
              </a:extLst>
            </p:cNvPr>
            <p:cNvCxnSpPr/>
            <p:nvPr/>
          </p:nvCxnSpPr>
          <p:spPr bwMode="auto">
            <a:xfrm>
              <a:off x="7348728" y="1463085"/>
              <a:ext cx="0" cy="433805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48485B-8B05-4B72-B1BC-FACA57E6C09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722120" y="3352053"/>
              <a:ext cx="6772656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CA6A4E3-64FD-4299-BDAD-F247D51F150E}"/>
                </a:ext>
              </a:extLst>
            </p:cNvPr>
            <p:cNvSpPr/>
            <p:nvPr/>
          </p:nvSpPr>
          <p:spPr>
            <a:xfrm>
              <a:off x="8369547" y="2901349"/>
              <a:ext cx="834088" cy="12407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Nation </a:t>
              </a:r>
            </a:p>
            <a:p>
              <a:pPr algn="ctr"/>
              <a:r>
                <a:rPr lang="en-US" sz="14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avg. (%tile)</a:t>
              </a:r>
            </a:p>
            <a:p>
              <a:pPr algn="ctr"/>
              <a:endParaRPr lang="en-US" sz="1400" b="1" kern="1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b="1" kern="100" dirty="0">
                  <a:solidFill>
                    <a:srgbClr val="0000FF"/>
                  </a:solidFill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 </a:t>
              </a:r>
              <a:endParaRPr lang="en-US" sz="1400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E7545CA-3BCF-469F-8A2B-90E4392937E5}"/>
              </a:ext>
            </a:extLst>
          </p:cNvPr>
          <p:cNvGrpSpPr/>
          <p:nvPr/>
        </p:nvGrpSpPr>
        <p:grpSpPr>
          <a:xfrm>
            <a:off x="1744752" y="1022650"/>
            <a:ext cx="1785843" cy="3773904"/>
            <a:chOff x="211229" y="2168020"/>
            <a:chExt cx="1785843" cy="377390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04190DC-9072-4E80-9CA1-B2B88D299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0C66328B-508F-44E0-854C-0CC490AA4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F367D5-79C3-4147-A99C-BC2F11CD852E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Climate Risks</a:t>
              </a:r>
              <a:endParaRPr lang="en-US" sz="1400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D7CFB3-FD85-4F6A-8A4B-8FACA434F6C9}"/>
                </a:ext>
              </a:extLst>
            </p:cNvPr>
            <p:cNvSpPr/>
            <p:nvPr/>
          </p:nvSpPr>
          <p:spPr>
            <a:xfrm>
              <a:off x="303819" y="2168020"/>
              <a:ext cx="1090363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Air Quality</a:t>
              </a:r>
              <a:endParaRPr lang="en-US" sz="1400" dirty="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5B7C60C3-0234-4536-A296-CE330190A4F4}"/>
                </a:ext>
              </a:extLst>
            </p:cNvPr>
            <p:cNvSpPr/>
            <p:nvPr/>
          </p:nvSpPr>
          <p:spPr>
            <a:xfrm>
              <a:off x="544420" y="2492507"/>
              <a:ext cx="1452651" cy="9079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PM2.5 risk</a:t>
              </a:r>
            </a:p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O3 risk</a:t>
              </a:r>
            </a:p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Air Toxics risk</a:t>
              </a:r>
            </a:p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Cancer risk</a:t>
              </a:r>
            </a:p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Non-Cancer risk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07D0763-8501-47F5-8148-63C7764053C7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Flood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Fire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Sea Level Rise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Heat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Disease</a:t>
              </a:r>
            </a:p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1945599-066D-42A8-A708-5E11AC5140A5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05846C-6F17-4E5B-B164-5277B15A92FF}"/>
              </a:ext>
            </a:extLst>
          </p:cNvPr>
          <p:cNvGrpSpPr/>
          <p:nvPr/>
        </p:nvGrpSpPr>
        <p:grpSpPr>
          <a:xfrm>
            <a:off x="1735230" y="2344888"/>
            <a:ext cx="1785843" cy="3773904"/>
            <a:chOff x="211229" y="2168020"/>
            <a:chExt cx="1785843" cy="377390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807862-E2CA-4FF0-988D-9065D79F9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9" t="44360" r="50471" b="1"/>
            <a:stretch/>
          </p:blipFill>
          <p:spPr>
            <a:xfrm>
              <a:off x="211229" y="2186308"/>
              <a:ext cx="1785842" cy="375561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82D7C09-BFDB-4417-91BA-7C49C8C6F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998" t="48194" r="60714" b="36905"/>
            <a:stretch/>
          </p:blipFill>
          <p:spPr>
            <a:xfrm>
              <a:off x="335250" y="3844626"/>
              <a:ext cx="849322" cy="107795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6F80C64-677F-4EBA-9D2A-745ED16569D3}"/>
                </a:ext>
              </a:extLst>
            </p:cNvPr>
            <p:cNvSpPr/>
            <p:nvPr/>
          </p:nvSpPr>
          <p:spPr>
            <a:xfrm>
              <a:off x="335250" y="3497366"/>
              <a:ext cx="1359668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Climate Risks</a:t>
              </a:r>
              <a:endParaRPr lang="en-US" sz="14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814F82-A65D-43E3-8943-BAAF7F3A2E27}"/>
                </a:ext>
              </a:extLst>
            </p:cNvPr>
            <p:cNvSpPr/>
            <p:nvPr/>
          </p:nvSpPr>
          <p:spPr>
            <a:xfrm>
              <a:off x="303819" y="2168020"/>
              <a:ext cx="1308371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EJ Indicators</a:t>
              </a:r>
              <a:endParaRPr lang="en-US" sz="1400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60131B25-33C7-48AE-80F1-BBB91B8DC219}"/>
                </a:ext>
              </a:extLst>
            </p:cNvPr>
            <p:cNvSpPr/>
            <p:nvPr/>
          </p:nvSpPr>
          <p:spPr>
            <a:xfrm>
              <a:off x="544420" y="2492507"/>
              <a:ext cx="1452651" cy="938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Population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Minority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Income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Education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Language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B0E8C25-E0B0-47EB-893E-6423A2D7DF23}"/>
                </a:ext>
              </a:extLst>
            </p:cNvPr>
            <p:cNvSpPr/>
            <p:nvPr/>
          </p:nvSpPr>
          <p:spPr>
            <a:xfrm>
              <a:off x="668442" y="3899491"/>
              <a:ext cx="1328630" cy="11003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050" dirty="0">
                  <a:latin typeface="Arial" panose="020B0604020202020204" pitchFamily="34" charset="0"/>
                  <a:cs typeface="Arial" panose="020B0604020202020204" pitchFamily="34" charset="0"/>
                </a:rPr>
                <a:t>Flood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Fire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Sea Level Rise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Heat</a:t>
              </a:r>
            </a:p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Disease</a:t>
              </a:r>
            </a:p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1BA5B39-F2D1-449D-95E8-584261B518AA}"/>
                </a:ext>
              </a:extLst>
            </p:cNvPr>
            <p:cNvSpPr/>
            <p:nvPr/>
          </p:nvSpPr>
          <p:spPr>
            <a:xfrm>
              <a:off x="298673" y="4932557"/>
              <a:ext cx="1661821" cy="4308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32ACE382-F85E-474E-AAE1-93B8E979C051}"/>
              </a:ext>
            </a:extLst>
          </p:cNvPr>
          <p:cNvSpPr/>
          <p:nvPr/>
        </p:nvSpPr>
        <p:spPr>
          <a:xfrm>
            <a:off x="3517819" y="1612003"/>
            <a:ext cx="73449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6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(%tile</a:t>
            </a:r>
            <a:endParaRPr lang="en-US" sz="1600" dirty="0"/>
          </a:p>
        </p:txBody>
      </p:sp>
      <p:sp>
        <p:nvSpPr>
          <p:cNvPr id="29" name="Slide Number Placeholder 1">
            <a:extLst>
              <a:ext uri="{FF2B5EF4-FFF2-40B4-BE49-F238E27FC236}">
                <a16:creationId xmlns:a16="http://schemas.microsoft.com/office/drawing/2014/main" id="{1A666361-2974-451C-83B1-7B4217CBFB7E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329887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2AD6020A-5576-4CCD-8EEB-5EFBE880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962" y="851314"/>
            <a:ext cx="9018253" cy="5992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8F30A5-EF9F-4152-AE99-4D3DF8073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496" y="74075"/>
            <a:ext cx="8229600" cy="669103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Proximity Analysis Module: </a:t>
            </a:r>
            <a:r>
              <a:rPr lang="en-US" altLang="zh-CN" sz="2800" dirty="0">
                <a:solidFill>
                  <a:srgbClr val="FFFF00"/>
                </a:solidFill>
              </a:rPr>
              <a:t>Spatial Analysis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96CA807-5A5C-4924-8034-68827C5BB9B1}"/>
              </a:ext>
            </a:extLst>
          </p:cNvPr>
          <p:cNvCxnSpPr/>
          <p:nvPr/>
        </p:nvCxnSpPr>
        <p:spPr bwMode="auto">
          <a:xfrm>
            <a:off x="3987642" y="7152793"/>
            <a:ext cx="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A52F0FCA-4207-4B16-9B48-8A3118377D63}"/>
              </a:ext>
            </a:extLst>
          </p:cNvPr>
          <p:cNvSpPr/>
          <p:nvPr/>
        </p:nvSpPr>
        <p:spPr bwMode="auto">
          <a:xfrm>
            <a:off x="4670345" y="2032171"/>
            <a:ext cx="3182111" cy="2800906"/>
          </a:xfrm>
          <a:prstGeom prst="ellipse">
            <a:avLst/>
          </a:prstGeom>
          <a:noFill/>
          <a:ln w="38100" cap="flat" cmpd="sng" algn="ctr">
            <a:solidFill>
              <a:srgbClr val="0000FF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1D6380-9E7E-4871-8935-9D308B7AF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3028"/>
          <a:stretch/>
        </p:blipFill>
        <p:spPr>
          <a:xfrm>
            <a:off x="4473504" y="5122085"/>
            <a:ext cx="6106000" cy="11741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2216E742-7434-490B-926C-0123DB6CA58C}"/>
              </a:ext>
            </a:extLst>
          </p:cNvPr>
          <p:cNvSpPr txBox="1">
            <a:spLocks/>
          </p:cNvSpPr>
          <p:nvPr/>
        </p:nvSpPr>
        <p:spPr>
          <a:xfrm>
            <a:off x="8534400" y="734390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1691BF3-5FA0-408F-A462-6B98FC7160B6}"/>
              </a:ext>
            </a:extLst>
          </p:cNvPr>
          <p:cNvSpPr/>
          <p:nvPr/>
        </p:nvSpPr>
        <p:spPr bwMode="auto">
          <a:xfrm flipV="1">
            <a:off x="4446072" y="6253771"/>
            <a:ext cx="6106000" cy="45719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20978B-1ABA-4B95-8BB1-F4DE170A2154}"/>
              </a:ext>
            </a:extLst>
          </p:cNvPr>
          <p:cNvSpPr/>
          <p:nvPr/>
        </p:nvSpPr>
        <p:spPr>
          <a:xfrm>
            <a:off x="4455216" y="5116261"/>
            <a:ext cx="6121998" cy="369332"/>
          </a:xfrm>
          <a:prstGeom prst="rect">
            <a:avLst/>
          </a:prstGeom>
          <a:solidFill>
            <a:schemeClr val="bg2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Proximity-based Source/Sector Multi-Pollutant Risk &amp; EJ Analysis  </a:t>
            </a:r>
            <a:r>
              <a:rPr lang="en-US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 </a:t>
            </a:r>
            <a:r>
              <a:rPr lang="en-US" sz="14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474655-35C0-4A1D-B93B-59DA2AC47F31}"/>
              </a:ext>
            </a:extLst>
          </p:cNvPr>
          <p:cNvSpPr/>
          <p:nvPr/>
        </p:nvSpPr>
        <p:spPr>
          <a:xfrm>
            <a:off x="6164927" y="5493852"/>
            <a:ext cx="1287329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Spatial Analysis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0D36652-9C01-4B4B-B051-9238FE158AB7}"/>
              </a:ext>
            </a:extLst>
          </p:cNvPr>
          <p:cNvSpPr/>
          <p:nvPr/>
        </p:nvSpPr>
        <p:spPr bwMode="auto">
          <a:xfrm>
            <a:off x="7744864" y="6069890"/>
            <a:ext cx="201168" cy="168973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CD7749-26CB-4576-8C94-FA0794EFCF1C}"/>
              </a:ext>
            </a:extLst>
          </p:cNvPr>
          <p:cNvSpPr txBox="1"/>
          <p:nvPr/>
        </p:nvSpPr>
        <p:spPr>
          <a:xfrm>
            <a:off x="4426325" y="5765057"/>
            <a:ext cx="720184" cy="5311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EJ</a:t>
            </a:r>
          </a:p>
          <a:p>
            <a:pPr algn="ctr">
              <a:lnSpc>
                <a:spcPct val="150000"/>
              </a:lnSpc>
            </a:pPr>
            <a:r>
              <a:rPr 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Indicators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F287EC6-8878-460E-9728-E1FCA6B30FF6}"/>
              </a:ext>
            </a:extLst>
          </p:cNvPr>
          <p:cNvSpPr txBox="1"/>
          <p:nvPr/>
        </p:nvSpPr>
        <p:spPr>
          <a:xfrm>
            <a:off x="5891502" y="5779380"/>
            <a:ext cx="666780" cy="48333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Climate</a:t>
            </a:r>
          </a:p>
          <a:p>
            <a:pPr algn="ctr">
              <a:lnSpc>
                <a:spcPct val="150000"/>
              </a:lnSpc>
            </a:pPr>
            <a:r>
              <a:rPr lang="en-US" sz="9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7E2E3A-F397-474A-95F9-03129425AEE4}"/>
              </a:ext>
            </a:extLst>
          </p:cNvPr>
          <p:cNvSpPr/>
          <p:nvPr/>
        </p:nvSpPr>
        <p:spPr bwMode="auto">
          <a:xfrm>
            <a:off x="5111393" y="6069889"/>
            <a:ext cx="809001" cy="20931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A579B7-381D-459B-9F0D-948F196E2173}"/>
              </a:ext>
            </a:extLst>
          </p:cNvPr>
          <p:cNvSpPr/>
          <p:nvPr/>
        </p:nvSpPr>
        <p:spPr bwMode="auto">
          <a:xfrm>
            <a:off x="6491830" y="6127951"/>
            <a:ext cx="960299" cy="1586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8E3F3F9-9D75-4DEA-AE6B-0B6427C0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7413" y="1093866"/>
            <a:ext cx="1827575" cy="257395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07FA197-7AED-4165-AE0D-5493E826BFB8}"/>
              </a:ext>
            </a:extLst>
          </p:cNvPr>
          <p:cNvGrpSpPr/>
          <p:nvPr/>
        </p:nvGrpSpPr>
        <p:grpSpPr>
          <a:xfrm>
            <a:off x="6055346" y="3228838"/>
            <a:ext cx="425089" cy="438979"/>
            <a:chOff x="5461807" y="2841435"/>
            <a:chExt cx="537827" cy="537827"/>
          </a:xfrm>
        </p:grpSpPr>
        <p:pic>
          <p:nvPicPr>
            <p:cNvPr id="37" name="Graphic 36" descr="Water">
              <a:extLst>
                <a:ext uri="{FF2B5EF4-FFF2-40B4-BE49-F238E27FC236}">
                  <a16:creationId xmlns:a16="http://schemas.microsoft.com/office/drawing/2014/main" id="{25229B63-1865-4FA4-A2EB-8216C5B5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0800000">
              <a:off x="5461807" y="2841435"/>
              <a:ext cx="537827" cy="537827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DB44E79-A456-47E5-97E5-F3B35FC70171}"/>
                </a:ext>
              </a:extLst>
            </p:cNvPr>
            <p:cNvSpPr/>
            <p:nvPr/>
          </p:nvSpPr>
          <p:spPr bwMode="auto">
            <a:xfrm>
              <a:off x="5687492" y="2989822"/>
              <a:ext cx="83472" cy="87267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fontAlgn="base">
                <a:spcBef>
                  <a:spcPct val="50000"/>
                </a:spcBef>
                <a:spcAft>
                  <a:spcPct val="0"/>
                </a:spcAft>
              </a:pPr>
              <a:endParaRPr lang="en-US" dirty="0">
                <a:ln>
                  <a:solidFill>
                    <a:schemeClr val="tx1"/>
                  </a:solidFill>
                </a:ln>
                <a:solidFill>
                  <a:srgbClr val="FF3300"/>
                </a:solidFill>
                <a:latin typeface="Arial" charset="0"/>
                <a:ea typeface="宋体" pitchFamily="2" charset="-122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6DC3706-C353-463B-946A-AC7515AABABE}"/>
              </a:ext>
            </a:extLst>
          </p:cNvPr>
          <p:cNvSpPr/>
          <p:nvPr/>
        </p:nvSpPr>
        <p:spPr bwMode="auto">
          <a:xfrm>
            <a:off x="6261401" y="5483290"/>
            <a:ext cx="1190727" cy="30204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124B286-7F17-4812-85AE-3DB5EACA6C5F}"/>
              </a:ext>
            </a:extLst>
          </p:cNvPr>
          <p:cNvSpPr/>
          <p:nvPr/>
        </p:nvSpPr>
        <p:spPr bwMode="auto">
          <a:xfrm>
            <a:off x="7479560" y="5826639"/>
            <a:ext cx="3055839" cy="484497"/>
          </a:xfrm>
          <a:prstGeom prst="rect">
            <a:avLst/>
          </a:prstGeom>
          <a:solidFill>
            <a:schemeClr val="bg2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FF3300"/>
              </a:solidFill>
              <a:latin typeface="Arial" charset="0"/>
              <a:ea typeface="宋体" pitchFamily="2" charset="-122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ABA552D-5313-4D09-B1BB-EC878CD505B4}"/>
              </a:ext>
            </a:extLst>
          </p:cNvPr>
          <p:cNvSpPr/>
          <p:nvPr/>
        </p:nvSpPr>
        <p:spPr>
          <a:xfrm>
            <a:off x="5038241" y="5826638"/>
            <a:ext cx="69987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Minority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4DC6B8-05D7-4F9E-AD8E-197D8CBFF4E0}"/>
              </a:ext>
            </a:extLst>
          </p:cNvPr>
          <p:cNvSpPr/>
          <p:nvPr/>
        </p:nvSpPr>
        <p:spPr>
          <a:xfrm>
            <a:off x="6491830" y="5852018"/>
            <a:ext cx="699871" cy="2616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878FB0-0D10-418A-92F6-2C4EE4AE07A5}"/>
              </a:ext>
            </a:extLst>
          </p:cNvPr>
          <p:cNvSpPr/>
          <p:nvPr/>
        </p:nvSpPr>
        <p:spPr>
          <a:xfrm>
            <a:off x="4439842" y="5503446"/>
            <a:ext cx="1823258" cy="2616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100" b="1" kern="1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Source/Sector Analysis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2B95549-029C-4C97-A540-CDEEAB26F075}"/>
              </a:ext>
            </a:extLst>
          </p:cNvPr>
          <p:cNvSpPr/>
          <p:nvPr/>
        </p:nvSpPr>
        <p:spPr>
          <a:xfrm>
            <a:off x="7488705" y="5512590"/>
            <a:ext cx="1190726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A1BA4EE-4580-4B13-BFA3-E732A81B472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99" t="44360" r="50471" b="1"/>
          <a:stretch/>
        </p:blipFill>
        <p:spPr>
          <a:xfrm>
            <a:off x="1976052" y="1268800"/>
            <a:ext cx="1785842" cy="375561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2E44D23-01FA-4261-92A0-7BCD46F102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998" t="48194" r="60714" b="36905"/>
          <a:stretch/>
        </p:blipFill>
        <p:spPr>
          <a:xfrm>
            <a:off x="2100073" y="2927119"/>
            <a:ext cx="849322" cy="107795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567C5AA2-CFD3-4F84-B802-9AD34966BA1F}"/>
              </a:ext>
            </a:extLst>
          </p:cNvPr>
          <p:cNvSpPr/>
          <p:nvPr/>
        </p:nvSpPr>
        <p:spPr>
          <a:xfrm>
            <a:off x="2100073" y="2579859"/>
            <a:ext cx="1359668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Climate Risks</a:t>
            </a:r>
            <a:endParaRPr lang="en-US" sz="1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D2A064F-A030-4355-90CA-43B1EC54D468}"/>
              </a:ext>
            </a:extLst>
          </p:cNvPr>
          <p:cNvSpPr/>
          <p:nvPr/>
        </p:nvSpPr>
        <p:spPr>
          <a:xfrm>
            <a:off x="2068643" y="1250513"/>
            <a:ext cx="130837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EJ Indicators</a:t>
            </a:r>
            <a:endParaRPr lang="en-US" sz="1400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0F9BCCA-3D3E-4FC4-B0CE-210ABBD8D06D}"/>
              </a:ext>
            </a:extLst>
          </p:cNvPr>
          <p:cNvSpPr/>
          <p:nvPr/>
        </p:nvSpPr>
        <p:spPr>
          <a:xfrm>
            <a:off x="2309244" y="1575000"/>
            <a:ext cx="1452651" cy="938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Demographic Index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Minority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Income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867B1EF3-C131-4349-874F-8A70FB55FDB7}"/>
              </a:ext>
            </a:extLst>
          </p:cNvPr>
          <p:cNvSpPr/>
          <p:nvPr/>
        </p:nvSpPr>
        <p:spPr>
          <a:xfrm>
            <a:off x="2433265" y="2981984"/>
            <a:ext cx="1328630" cy="11003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Flood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Fire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Sea Level Rise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3B799EC-C2C9-4263-BABD-123A2A7CE0AC}"/>
              </a:ext>
            </a:extLst>
          </p:cNvPr>
          <p:cNvSpPr/>
          <p:nvPr/>
        </p:nvSpPr>
        <p:spPr>
          <a:xfrm>
            <a:off x="2063497" y="4015050"/>
            <a:ext cx="1661821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Slide Number Placeholder 1">
            <a:extLst>
              <a:ext uri="{FF2B5EF4-FFF2-40B4-BE49-F238E27FC236}">
                <a16:creationId xmlns:a16="http://schemas.microsoft.com/office/drawing/2014/main" id="{60FEC686-79EC-41C3-AA38-5F15DC556DD7}"/>
              </a:ext>
            </a:extLst>
          </p:cNvPr>
          <p:cNvSpPr txBox="1">
            <a:spLocks/>
          </p:cNvSpPr>
          <p:nvPr/>
        </p:nvSpPr>
        <p:spPr>
          <a:xfrm>
            <a:off x="10058400" y="6492874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6EF97FA5-94DB-459B-8E5D-031A45794050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微软雅黑"/>
              </a:rPr>
              <a:pPr algn="r">
                <a:defRPr/>
              </a:p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Arial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669317216"/>
      </p:ext>
    </p:extLst>
  </p:cSld>
  <p:clrMapOvr>
    <a:masterClrMapping/>
  </p:clrMapOvr>
</p:sld>
</file>

<file path=ppt/theme/theme1.xml><?xml version="1.0" encoding="utf-8"?>
<a:theme xmlns:a="http://schemas.openxmlformats.org/drawingml/2006/main" name="2_EMPA课题组模板">
  <a:themeElements>
    <a:clrScheme name="2_EMPA课题组模板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EMPA课题组模板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charset="0"/>
            <a:ea typeface="宋体" pitchFamily="2" charset="-122"/>
          </a:defRPr>
        </a:defPPr>
      </a:lstStyle>
    </a:lnDef>
  </a:objectDefaults>
  <a:extraClrSchemeLst>
    <a:extraClrScheme>
      <a:clrScheme name="2_EMPA课题组模板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503</TotalTime>
  <Words>1762</Words>
  <Application>Microsoft Office PowerPoint</Application>
  <PresentationFormat>Widescreen</PresentationFormat>
  <Paragraphs>525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微软雅黑</vt:lpstr>
      <vt:lpstr>黑体</vt:lpstr>
      <vt:lpstr>Arial</vt:lpstr>
      <vt:lpstr>Calibri</vt:lpstr>
      <vt:lpstr>Calibri Light</vt:lpstr>
      <vt:lpstr>Cambria Math</vt:lpstr>
      <vt:lpstr>Times New Roman</vt:lpstr>
      <vt:lpstr>2_EMPA课题组模板</vt:lpstr>
      <vt:lpstr>“NEXUS” Multi-Pollutant Analysis Tool  Development: Status Update</vt:lpstr>
      <vt:lpstr>Overview</vt:lpstr>
      <vt:lpstr>Feedback from OAQPS/SMT Briefing</vt:lpstr>
      <vt:lpstr>NEXUS 1.6 (with New Air Toxics Metrics) (Updated version used to support “Sector Prioritization” work)</vt:lpstr>
      <vt:lpstr>NEXUS 1.7 (Under Development)</vt:lpstr>
      <vt:lpstr>Proximity-based Risk &amp; EJ Analysis Module</vt:lpstr>
      <vt:lpstr>Proximity-based Module: Example Table</vt:lpstr>
      <vt:lpstr>PowerPoint Presentation</vt:lpstr>
      <vt:lpstr>Proximity Analysis Module: Spatial Analysis</vt:lpstr>
      <vt:lpstr>National Sector Approach – NEXUS Application</vt:lpstr>
      <vt:lpstr>Examples for Regions: Highest MP Risk Areas</vt:lpstr>
      <vt:lpstr>Example 1 - Chicago CBSA</vt:lpstr>
      <vt:lpstr>Example 1 - Chicago CBSA – Top Emission Sources</vt:lpstr>
      <vt:lpstr>Example 1 - Chicago CBSA – US Steel Gary Works</vt:lpstr>
      <vt:lpstr>Example 2 - Pittsburgh CBSA</vt:lpstr>
      <vt:lpstr>Example 2 - Pittsburgh CBSA – Top Emission Sources</vt:lpstr>
      <vt:lpstr>Example 2 - Pittsburgh CBSA –  Dominated by EGUs </vt:lpstr>
      <vt:lpstr>Example 3 - Houston CBSA</vt:lpstr>
      <vt:lpstr>Example 3 - Houston CBSA – Top Emission Sources</vt:lpstr>
      <vt:lpstr>Example 3 - Houston CBSA – Baytown </vt:lpstr>
      <vt:lpstr>Next Steps / Issues for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Landis, Elizabeth</dc:creator>
  <cp:lastModifiedBy>Carey Jang</cp:lastModifiedBy>
  <cp:revision>9</cp:revision>
  <dcterms:created xsi:type="dcterms:W3CDTF">2021-03-15T14:18:19Z</dcterms:created>
  <dcterms:modified xsi:type="dcterms:W3CDTF">2021-03-17T19:36:32Z</dcterms:modified>
</cp:coreProperties>
</file>