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1" r:id="rId4"/>
    <p:sldId id="260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6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2FB4-D46F-4FBB-B946-85BD49012762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B4FA-85C9-4436-8A84-07012736F8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551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2FB4-D46F-4FBB-B946-85BD49012762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B4FA-85C9-4436-8A84-07012736F8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9917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2FB4-D46F-4FBB-B946-85BD49012762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B4FA-85C9-4436-8A84-07012736F8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45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2FB4-D46F-4FBB-B946-85BD49012762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B4FA-85C9-4436-8A84-07012736F8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2630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2FB4-D46F-4FBB-B946-85BD49012762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B4FA-85C9-4436-8A84-07012736F8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527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2FB4-D46F-4FBB-B946-85BD49012762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B4FA-85C9-4436-8A84-07012736F8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015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2FB4-D46F-4FBB-B946-85BD49012762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B4FA-85C9-4436-8A84-07012736F8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1777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2FB4-D46F-4FBB-B946-85BD49012762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B4FA-85C9-4436-8A84-07012736F8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9363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2FB4-D46F-4FBB-B946-85BD49012762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B4FA-85C9-4436-8A84-07012736F8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28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2FB4-D46F-4FBB-B946-85BD49012762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B4FA-85C9-4436-8A84-07012736F8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085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2FB4-D46F-4FBB-B946-85BD49012762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B4FA-85C9-4436-8A84-07012736F8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12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2FB4-D46F-4FBB-B946-85BD49012762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AB4FA-85C9-4436-8A84-07012736F8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16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11" Type="http://schemas.openxmlformats.org/officeDocument/2006/relationships/image" Target="../media/image32.png"/><Relationship Id="rId5" Type="http://schemas.openxmlformats.org/officeDocument/2006/relationships/image" Target="../media/image200.png"/><Relationship Id="rId10" Type="http://schemas.openxmlformats.org/officeDocument/2006/relationships/image" Target="../media/image250.png"/><Relationship Id="rId4" Type="http://schemas.openxmlformats.org/officeDocument/2006/relationships/image" Target="../media/image29.png"/><Relationship Id="rId9" Type="http://schemas.openxmlformats.org/officeDocument/2006/relationships/image" Target="../media/image2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2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0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5850277-DC7B-467A-B048-303CA8EDC71B}"/>
              </a:ext>
            </a:extLst>
          </p:cNvPr>
          <p:cNvSpPr txBox="1"/>
          <p:nvPr/>
        </p:nvSpPr>
        <p:spPr>
          <a:xfrm>
            <a:off x="0" y="0"/>
            <a:ext cx="171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“TRACT – Level”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51E137C-1654-46BB-828F-F9F7E44AEC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51"/>
          <a:stretch/>
        </p:blipFill>
        <p:spPr>
          <a:xfrm>
            <a:off x="4728916" y="4426504"/>
            <a:ext cx="4296236" cy="237536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60FD4B0-9FC9-42F2-82D3-124116A188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751"/>
          <a:stretch/>
        </p:blipFill>
        <p:spPr>
          <a:xfrm>
            <a:off x="4670783" y="1446307"/>
            <a:ext cx="4473215" cy="237536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DBA831D-D9C1-4A2E-8943-D22C62CDA6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448"/>
          <a:stretch/>
        </p:blipFill>
        <p:spPr>
          <a:xfrm>
            <a:off x="0" y="1386543"/>
            <a:ext cx="4728916" cy="253670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8436872-1E0B-41CE-B54C-E5DA494C12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677"/>
          <a:stretch/>
        </p:blipFill>
        <p:spPr>
          <a:xfrm>
            <a:off x="49816" y="4380754"/>
            <a:ext cx="4620967" cy="2451889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2A51B362-A382-4A4C-9B62-6CBB3271ECDA}"/>
              </a:ext>
            </a:extLst>
          </p:cNvPr>
          <p:cNvSpPr/>
          <p:nvPr/>
        </p:nvSpPr>
        <p:spPr>
          <a:xfrm>
            <a:off x="1365619" y="211874"/>
            <a:ext cx="78839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3366FF"/>
                </a:solidFill>
              </a:rPr>
              <a:t>PM2.5_Risk  from “</a:t>
            </a:r>
            <a:r>
              <a:rPr lang="pl-PL" altLang="zh-CN" sz="2000" b="1" dirty="0">
                <a:solidFill>
                  <a:srgbClr val="3366FF"/>
                </a:solidFill>
              </a:rPr>
              <a:t>2014 NEXUS for Yarnell.gdb</a:t>
            </a:r>
            <a:r>
              <a:rPr lang="en-US" altLang="zh-CN" sz="2000" b="1" dirty="0">
                <a:solidFill>
                  <a:srgbClr val="3366FF"/>
                </a:solidFill>
              </a:rPr>
              <a:t>” (in “Census Tract” level) </a:t>
            </a:r>
            <a:endParaRPr lang="zh-CN" altLang="en-US" sz="2000" dirty="0">
              <a:solidFill>
                <a:srgbClr val="3366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CBB0BCD7-8585-421D-BC75-9C6C0E154B5D}"/>
                  </a:ext>
                </a:extLst>
              </p:cNvPr>
              <p:cNvSpPr/>
              <p:nvPr/>
            </p:nvSpPr>
            <p:spPr>
              <a:xfrm>
                <a:off x="5348241" y="708987"/>
                <a:ext cx="251222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1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PM</m:t>
                      </m:r>
                      <m:r>
                        <m:rPr>
                          <m:nor/>
                        </m:rPr>
                        <a:rPr lang="en-US" altLang="zh-CN" sz="1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_</m:t>
                      </m:r>
                      <m:r>
                        <a:rPr lang="en-US" altLang="zh-CN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𝑀𝑜𝑟</m:t>
                      </m:r>
                      <m:r>
                        <m:rPr>
                          <m:nor/>
                        </m:rPr>
                        <a:rPr lang="en-US" altLang="zh-CN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tality</m:t>
                      </m:r>
                      <m:r>
                        <m:rPr>
                          <m:nor/>
                        </m:rPr>
                        <a:rPr lang="en-US" altLang="zh-CN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𝑃𝑂𝑃</m:t>
                      </m:r>
                      <m:r>
                        <a:rPr lang="en-US" altLang="zh-CN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2010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CBB0BCD7-8585-421D-BC75-9C6C0E154B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241" y="708987"/>
                <a:ext cx="2512226" cy="338554"/>
              </a:xfrm>
              <a:prstGeom prst="rect">
                <a:avLst/>
              </a:prstGeom>
              <a:blipFill>
                <a:blip r:embed="rId6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55C4008E-9712-4DD9-AE21-F605B8F4F64D}"/>
                  </a:ext>
                </a:extLst>
              </p:cNvPr>
              <p:cNvSpPr/>
              <p:nvPr/>
            </p:nvSpPr>
            <p:spPr>
              <a:xfrm>
                <a:off x="679460" y="708987"/>
                <a:ext cx="298350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PM</m:t>
                      </m:r>
                      <m:r>
                        <m:rPr>
                          <m:nor/>
                        </m:rPr>
                        <a:rPr lang="en-US" altLang="zh-CN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_</m:t>
                      </m:r>
                      <m:r>
                        <a:rPr lang="en-US" altLang="zh-CN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𝑀𝑜𝑟</m:t>
                      </m:r>
                      <m:r>
                        <m:rPr>
                          <m:nor/>
                        </m:rPr>
                        <a:rPr lang="en-US" altLang="zh-CN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tality</m:t>
                      </m:r>
                      <m:r>
                        <m:rPr>
                          <m:nor/>
                        </m:rPr>
                        <a:rPr lang="en-US" altLang="zh-CN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(#/10</m:t>
                      </m:r>
                      <m:r>
                        <m:rPr>
                          <m:nor/>
                        </m:rPr>
                        <a:rPr lang="en-US" altLang="zh-CN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en-US" altLang="zh-CN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per</m:t>
                      </m:r>
                      <m:r>
                        <m:rPr>
                          <m:nor/>
                        </m:rPr>
                        <a:rPr lang="en-US" altLang="zh-CN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year</m:t>
                      </m:r>
                      <m:r>
                        <m:rPr>
                          <m:nor/>
                        </m:rPr>
                        <a:rPr lang="en-US" altLang="zh-CN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55C4008E-9712-4DD9-AE21-F605B8F4F6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460" y="708987"/>
                <a:ext cx="2983509" cy="338554"/>
              </a:xfrm>
              <a:prstGeom prst="rect">
                <a:avLst/>
              </a:prstGeom>
              <a:blipFill>
                <a:blip r:embed="rId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735CF6FD-D084-412B-876F-A0C3DB16033D}"/>
                  </a:ext>
                </a:extLst>
              </p:cNvPr>
              <p:cNvSpPr/>
              <p:nvPr/>
            </p:nvSpPr>
            <p:spPr>
              <a:xfrm>
                <a:off x="88834" y="1076975"/>
                <a:ext cx="1038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Top</m:t>
                    </m:r>
                    <m:r>
                      <a:rPr lang="en-US" altLang="zh-CN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1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0%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735CF6FD-D084-412B-876F-A0C3DB1603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34" y="1076975"/>
                <a:ext cx="1038682" cy="369332"/>
              </a:xfrm>
              <a:prstGeom prst="rect">
                <a:avLst/>
              </a:prstGeom>
              <a:blipFill>
                <a:blip r:embed="rId8"/>
                <a:stretch>
                  <a:fillRect l="-1765" t="-10000" r="-3529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483DED35-C4AB-46FB-B30A-787C27F571FC}"/>
                  </a:ext>
                </a:extLst>
              </p:cNvPr>
              <p:cNvSpPr/>
              <p:nvPr/>
            </p:nvSpPr>
            <p:spPr>
              <a:xfrm>
                <a:off x="4670783" y="1106857"/>
                <a:ext cx="1038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Top</m:t>
                    </m:r>
                    <m:r>
                      <a:rPr lang="en-US" altLang="zh-CN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1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0%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483DED35-C4AB-46FB-B30A-787C27F571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783" y="1106857"/>
                <a:ext cx="1038682" cy="369332"/>
              </a:xfrm>
              <a:prstGeom prst="rect">
                <a:avLst/>
              </a:prstGeom>
              <a:blipFill>
                <a:blip r:embed="rId9"/>
                <a:stretch>
                  <a:fillRect l="-1170" t="-10000" r="-3509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CBBC7036-6ADD-4109-B2C9-4842BC66FAFB}"/>
                  </a:ext>
                </a:extLst>
              </p:cNvPr>
              <p:cNvSpPr/>
              <p:nvPr/>
            </p:nvSpPr>
            <p:spPr>
              <a:xfrm>
                <a:off x="88834" y="4044436"/>
                <a:ext cx="10214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Top</m:t>
                    </m:r>
                    <m:r>
                      <a:rPr lang="en-US" altLang="zh-CN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20%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CBBC7036-6ADD-4109-B2C9-4842BC66F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34" y="4044436"/>
                <a:ext cx="1021433" cy="369332"/>
              </a:xfrm>
              <a:prstGeom prst="rect">
                <a:avLst/>
              </a:prstGeom>
              <a:blipFill>
                <a:blip r:embed="rId10"/>
                <a:stretch>
                  <a:fillRect l="-1796" t="-8197" r="-4192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4DAFC37F-DA1B-4888-89D6-86BD6F372FA2}"/>
                  </a:ext>
                </a:extLst>
              </p:cNvPr>
              <p:cNvSpPr/>
              <p:nvPr/>
            </p:nvSpPr>
            <p:spPr>
              <a:xfrm>
                <a:off x="4764373" y="4057172"/>
                <a:ext cx="10214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Top</m:t>
                    </m:r>
                    <m:r>
                      <a:rPr lang="en-US" altLang="zh-CN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20%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4DAFC37F-DA1B-4888-89D6-86BD6F372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373" y="4057172"/>
                <a:ext cx="1021433" cy="369332"/>
              </a:xfrm>
              <a:prstGeom prst="rect">
                <a:avLst/>
              </a:prstGeom>
              <a:blipFill>
                <a:blip r:embed="rId11"/>
                <a:stretch>
                  <a:fillRect l="-1796" t="-10000" r="-4192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109D5BCD-BE6C-46B0-9538-FD3F88B7D6F0}"/>
              </a:ext>
            </a:extLst>
          </p:cNvPr>
          <p:cNvSpPr/>
          <p:nvPr/>
        </p:nvSpPr>
        <p:spPr>
          <a:xfrm>
            <a:off x="1385805" y="1092344"/>
            <a:ext cx="32075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00B050"/>
                </a:solidFill>
              </a:rPr>
              <a:t>(mortality rate: “per 10k per year”) 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117627A-7363-4CDD-AA10-D8EAE30059C5}"/>
              </a:ext>
            </a:extLst>
          </p:cNvPr>
          <p:cNvSpPr/>
          <p:nvPr/>
        </p:nvSpPr>
        <p:spPr>
          <a:xfrm>
            <a:off x="5762693" y="1081816"/>
            <a:ext cx="34905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00B050"/>
                </a:solidFill>
              </a:rPr>
              <a:t>(mortality number: “people per year”) </a:t>
            </a:r>
            <a:endParaRPr lang="en-US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577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30A90CE9-8CA0-4418-8904-6E57FDDFC661}"/>
              </a:ext>
            </a:extLst>
          </p:cNvPr>
          <p:cNvSpPr txBox="1"/>
          <p:nvPr/>
        </p:nvSpPr>
        <p:spPr>
          <a:xfrm>
            <a:off x="-41835" y="5976"/>
            <a:ext cx="1777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“County – Level”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6AB559C-4B58-4562-BDB3-A01E4FC7D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938249"/>
            <a:ext cx="4540185" cy="289939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3C9BAB2-0F6B-454A-B2ED-85F643584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188007"/>
            <a:ext cx="4540185" cy="275024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ACA9441-0038-4FA3-A8FA-C73708232C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0185" y="3938249"/>
            <a:ext cx="4406859" cy="289939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D315F78-5499-4A4F-BCCC-60D4E3B2A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0186" y="1188007"/>
            <a:ext cx="4406858" cy="27502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21C3C814-E006-4542-B0B2-7A723D96019C}"/>
                  </a:ext>
                </a:extLst>
              </p:cNvPr>
              <p:cNvSpPr txBox="1"/>
              <p:nvPr/>
            </p:nvSpPr>
            <p:spPr>
              <a:xfrm>
                <a:off x="1195045" y="773232"/>
                <a:ext cx="1966109" cy="4356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zh-CN" alt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m:rPr>
                                  <m:nor/>
                                </m:rPr>
                                <a:rPr lang="en-US" altLang="zh-CN" sz="135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PM</m:t>
                              </m:r>
                              <m:r>
                                <m:rPr>
                                  <m:nor/>
                                </m:rPr>
                                <a:rPr lang="en-US" altLang="zh-CN" sz="135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altLang="zh-CN" sz="135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𝑀𝑜𝑟</m:t>
                              </m:r>
                              <m:r>
                                <m:rPr>
                                  <m:nor/>
                                </m:rPr>
                                <a:rPr lang="en-US" altLang="zh-CN" sz="135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tality</m:t>
                              </m:r>
                              <m:r>
                                <m:rPr>
                                  <m:nor/>
                                </m:rPr>
                                <a:rPr lang="en-US" altLang="zh-CN" sz="135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135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𝑃𝑂𝑃</m:t>
                              </m:r>
                              <m:r>
                                <a:rPr lang="en-US" altLang="zh-CN" sz="135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2010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zh-CN" alt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zh-CN" sz="135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𝑃𝑂𝑃</m:t>
                              </m:r>
                              <m:r>
                                <a:rPr lang="en-US" altLang="zh-CN" sz="135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2010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 sz="135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21C3C814-E006-4542-B0B2-7A723D960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045" y="773232"/>
                <a:ext cx="1966109" cy="435632"/>
              </a:xfrm>
              <a:prstGeom prst="rect">
                <a:avLst/>
              </a:prstGeom>
              <a:blipFill>
                <a:blip r:embed="rId6"/>
                <a:stretch>
                  <a:fillRect l="-16099" t="-87324" r="-4025" b="-1267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D5BC44CF-C653-48CF-A763-6428A3EFC80B}"/>
                  </a:ext>
                </a:extLst>
              </p:cNvPr>
              <p:cNvSpPr/>
              <p:nvPr/>
            </p:nvSpPr>
            <p:spPr>
              <a:xfrm>
                <a:off x="5223966" y="648255"/>
                <a:ext cx="2724989" cy="614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zh-CN" alt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nor/>
                            </m:rPr>
                            <a:rPr lang="en-US" altLang="zh-CN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PM</m:t>
                          </m:r>
                          <m:r>
                            <m:rPr>
                              <m:nor/>
                            </m:rPr>
                            <a:rPr lang="en-US" altLang="zh-CN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𝑀𝑜𝑟</m:t>
                          </m:r>
                          <m:r>
                            <m:rPr>
                              <m:nor/>
                            </m:rPr>
                            <a:rPr lang="en-US" altLang="zh-CN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tality</m:t>
                          </m:r>
                          <m:r>
                            <m:rPr>
                              <m:nor/>
                            </m:rPr>
                            <a:rPr lang="en-US" altLang="zh-CN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𝑃𝑂𝑃</m:t>
                          </m:r>
                          <m:r>
                            <a:rPr lang="en-US" altLang="zh-CN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2010</m:t>
                          </m:r>
                        </m:e>
                      </m:nary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D5BC44CF-C653-48CF-A763-6428A3EFC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966" y="648255"/>
                <a:ext cx="2724989" cy="614079"/>
              </a:xfrm>
              <a:prstGeom prst="rect">
                <a:avLst/>
              </a:prstGeom>
              <a:blipFill>
                <a:blip r:embed="rId7"/>
                <a:stretch>
                  <a:fillRect l="-14541" t="-115842" b="-166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18">
            <a:extLst>
              <a:ext uri="{FF2B5EF4-FFF2-40B4-BE49-F238E27FC236}">
                <a16:creationId xmlns:a16="http://schemas.microsoft.com/office/drawing/2014/main" id="{F9212F9B-7A08-4260-BABC-BA3E87B1E4A8}"/>
              </a:ext>
            </a:extLst>
          </p:cNvPr>
          <p:cNvSpPr/>
          <p:nvPr/>
        </p:nvSpPr>
        <p:spPr>
          <a:xfrm>
            <a:off x="1804889" y="231954"/>
            <a:ext cx="68381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3366FF"/>
                </a:solidFill>
              </a:rPr>
              <a:t>PM2.5 Risk (aggregated from “Census Tract” to “County” level)</a:t>
            </a:r>
            <a:endParaRPr lang="zh-CN" altLang="en-US" sz="2000" dirty="0">
              <a:solidFill>
                <a:srgbClr val="3366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5BC53D-7D10-4E14-BA19-C0EC69A9B23A}"/>
              </a:ext>
            </a:extLst>
          </p:cNvPr>
          <p:cNvSpPr/>
          <p:nvPr/>
        </p:nvSpPr>
        <p:spPr>
          <a:xfrm>
            <a:off x="1038333" y="1174640"/>
            <a:ext cx="32075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00B050"/>
                </a:solidFill>
              </a:rPr>
              <a:t>(mortality rate: “per 10k per year”) 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50B46F-49CF-4AA0-8B18-6493C8281F43}"/>
              </a:ext>
            </a:extLst>
          </p:cNvPr>
          <p:cNvSpPr/>
          <p:nvPr/>
        </p:nvSpPr>
        <p:spPr>
          <a:xfrm>
            <a:off x="5460941" y="1127536"/>
            <a:ext cx="34905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00B050"/>
                </a:solidFill>
              </a:rPr>
              <a:t>(mortality number: “people per year”) </a:t>
            </a:r>
            <a:endParaRPr lang="en-US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984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66239DE-6495-4584-A5AB-8CA999C2C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148"/>
            <a:ext cx="4530361" cy="287516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CD28BEA0-72C7-4354-8E99-545395A00DC4}"/>
                  </a:ext>
                </a:extLst>
              </p:cNvPr>
              <p:cNvSpPr/>
              <p:nvPr/>
            </p:nvSpPr>
            <p:spPr>
              <a:xfrm>
                <a:off x="9224" y="764148"/>
                <a:ext cx="1038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Top</m:t>
                    </m:r>
                    <m:r>
                      <a:rPr lang="en-US" altLang="zh-CN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1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0%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CD28BEA0-72C7-4354-8E99-545395A00D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4" y="764148"/>
                <a:ext cx="1038682" cy="369332"/>
              </a:xfrm>
              <a:prstGeom prst="rect">
                <a:avLst/>
              </a:prstGeom>
              <a:blipFill>
                <a:blip r:embed="rId3"/>
                <a:stretch>
                  <a:fillRect l="-1765" t="-8197" r="-352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76C3F1C9-F820-47ED-9CA6-ABDB07975B7D}"/>
                  </a:ext>
                </a:extLst>
              </p:cNvPr>
              <p:cNvSpPr/>
              <p:nvPr/>
            </p:nvSpPr>
            <p:spPr>
              <a:xfrm>
                <a:off x="1121616" y="591311"/>
                <a:ext cx="21884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Max</m:t>
                    </m:r>
                    <m:r>
                      <m:rPr>
                        <m:nor/>
                      </m:rPr>
                      <a:rPr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PM</m:t>
                    </m:r>
                    <m:r>
                      <m:rPr>
                        <m:nor/>
                      </m:rP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_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𝑀𝑜𝑟</m:t>
                    </m:r>
                    <m:r>
                      <m:rPr>
                        <m:nor/>
                      </m:rP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tality</m:t>
                    </m:r>
                    <m:r>
                      <m:rPr>
                        <m:nor/>
                      </m:rPr>
                      <a:rPr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</a:p>
            </p:txBody>
          </p:sp>
        </mc:Choice>
        <mc:Fallback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76C3F1C9-F820-47ED-9CA6-ABDB07975B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616" y="591311"/>
                <a:ext cx="2188420" cy="369332"/>
              </a:xfrm>
              <a:prstGeom prst="rect">
                <a:avLst/>
              </a:prstGeom>
              <a:blipFill>
                <a:blip r:embed="rId4"/>
                <a:stretch>
                  <a:fillRect l="-836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37CD095C-4253-40CD-A7E4-CD349CEB63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4" y="3567044"/>
            <a:ext cx="4517962" cy="275093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E94D687-0DCD-4F27-B08C-C8D74837DC16}"/>
                  </a:ext>
                </a:extLst>
              </p:cNvPr>
              <p:cNvSpPr/>
              <p:nvPr/>
            </p:nvSpPr>
            <p:spPr>
              <a:xfrm>
                <a:off x="41638" y="3382378"/>
                <a:ext cx="1038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Top</m:t>
                    </m:r>
                    <m:r>
                      <a:rPr lang="en-US" altLang="zh-CN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2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0%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E94D687-0DCD-4F27-B08C-C8D74837DC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8" y="3382378"/>
                <a:ext cx="1038682" cy="369332"/>
              </a:xfrm>
              <a:prstGeom prst="rect">
                <a:avLst/>
              </a:prstGeom>
              <a:blipFill>
                <a:blip r:embed="rId6"/>
                <a:stretch>
                  <a:fillRect l="-1765" t="-10000" r="-352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AB8E5F41-A084-4294-924F-1700D19A30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6507" y="3630560"/>
            <a:ext cx="4637494" cy="26874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18143A3-A571-49E6-82B2-91EB4DE5B4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6507" y="1039016"/>
            <a:ext cx="4350738" cy="26002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9096CF3E-0E71-472C-943D-C3E7D3D08836}"/>
                  </a:ext>
                </a:extLst>
              </p:cNvPr>
              <p:cNvSpPr/>
              <p:nvPr/>
            </p:nvSpPr>
            <p:spPr>
              <a:xfrm>
                <a:off x="4356065" y="788828"/>
                <a:ext cx="1038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Top</m:t>
                    </m:r>
                    <m:r>
                      <a:rPr lang="en-US" altLang="zh-CN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1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0%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9096CF3E-0E71-472C-943D-C3E7D3D08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065" y="788828"/>
                <a:ext cx="1038682" cy="369332"/>
              </a:xfrm>
              <a:prstGeom prst="rect">
                <a:avLst/>
              </a:prstGeom>
              <a:blipFill>
                <a:blip r:embed="rId9"/>
                <a:stretch>
                  <a:fillRect l="-1765" t="-8197" r="-352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9D485766-722D-49A7-BD0B-94CAF11F9EF2}"/>
                  </a:ext>
                </a:extLst>
              </p:cNvPr>
              <p:cNvSpPr/>
              <p:nvPr/>
            </p:nvSpPr>
            <p:spPr>
              <a:xfrm>
                <a:off x="4443213" y="3380325"/>
                <a:ext cx="1038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Top</m:t>
                    </m:r>
                    <m:r>
                      <a:rPr lang="en-US" altLang="zh-CN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2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0%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9D485766-722D-49A7-BD0B-94CAF11F9E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213" y="3380325"/>
                <a:ext cx="1038682" cy="369332"/>
              </a:xfrm>
              <a:prstGeom prst="rect">
                <a:avLst/>
              </a:prstGeom>
              <a:blipFill>
                <a:blip r:embed="rId10"/>
                <a:stretch>
                  <a:fillRect l="-1765" t="-10000" r="-352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801D2555-AC14-4E7B-9E11-3E9DC053566F}"/>
                  </a:ext>
                </a:extLst>
              </p:cNvPr>
              <p:cNvSpPr/>
              <p:nvPr/>
            </p:nvSpPr>
            <p:spPr>
              <a:xfrm>
                <a:off x="5599593" y="744005"/>
                <a:ext cx="22012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AVG</m:t>
                    </m:r>
                    <m:r>
                      <m:rPr>
                        <m:nor/>
                      </m:rPr>
                      <a:rPr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PM</m:t>
                    </m:r>
                    <m:r>
                      <m:rPr>
                        <m:nor/>
                      </m:rP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_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𝑀𝑜𝑟</m:t>
                    </m:r>
                    <m:r>
                      <m:rPr>
                        <m:nor/>
                      </m:rP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tality</m:t>
                    </m:r>
                    <m:r>
                      <m:rPr>
                        <m:nor/>
                      </m:rPr>
                      <a:rPr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</a:p>
            </p:txBody>
          </p:sp>
        </mc:Choice>
        <mc:Fallback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801D2555-AC14-4E7B-9E11-3E9DC05356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593" y="744005"/>
                <a:ext cx="2201244" cy="369332"/>
              </a:xfrm>
              <a:prstGeom prst="rect">
                <a:avLst/>
              </a:prstGeom>
              <a:blipFill>
                <a:blip r:embed="rId11"/>
                <a:stretch>
                  <a:fillRect l="-831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7">
            <a:extLst>
              <a:ext uri="{FF2B5EF4-FFF2-40B4-BE49-F238E27FC236}">
                <a16:creationId xmlns:a16="http://schemas.microsoft.com/office/drawing/2014/main" id="{E5E68421-C7AD-4650-A445-8C25DCE2B940}"/>
              </a:ext>
            </a:extLst>
          </p:cNvPr>
          <p:cNvSpPr txBox="1"/>
          <p:nvPr/>
        </p:nvSpPr>
        <p:spPr>
          <a:xfrm>
            <a:off x="-41835" y="5976"/>
            <a:ext cx="1777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“County – Level”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214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30A90CE9-8CA0-4418-8904-6E57FDDFC661}"/>
              </a:ext>
            </a:extLst>
          </p:cNvPr>
          <p:cNvSpPr txBox="1"/>
          <p:nvPr/>
        </p:nvSpPr>
        <p:spPr>
          <a:xfrm>
            <a:off x="-41835" y="5976"/>
            <a:ext cx="1723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“TRACT – Level”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89BF031-17C2-48C3-B3A4-319A830F1B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20"/>
          <a:stretch/>
        </p:blipFill>
        <p:spPr>
          <a:xfrm>
            <a:off x="0" y="1596913"/>
            <a:ext cx="4540184" cy="240732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D2141A72-5A68-4C10-95E5-1203EA62D387}"/>
                  </a:ext>
                </a:extLst>
              </p:cNvPr>
              <p:cNvSpPr/>
              <p:nvPr/>
            </p:nvSpPr>
            <p:spPr>
              <a:xfrm>
                <a:off x="5167034" y="738747"/>
                <a:ext cx="27392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_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𝑀𝑜𝑟</m:t>
                      </m:r>
                      <m:r>
                        <m:rPr>
                          <m:nor/>
                        </m:rPr>
                        <a:rPr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tality</m:t>
                      </m:r>
                      <m:r>
                        <m:rPr>
                          <m:nor/>
                        </m:rPr>
                        <a:rPr lang="en-US" altLang="zh-CN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altLang="zh-CN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𝑃𝑂𝑃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2010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D2141A72-5A68-4C10-95E5-1203EA62D3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034" y="738747"/>
                <a:ext cx="2739275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577100C9-18D5-45BC-92F0-E4AC76F03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097321"/>
            <a:ext cx="4540183" cy="26403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FF5EE647-6E8F-4A98-BE26-EDDB6164EE64}"/>
                  </a:ext>
                </a:extLst>
              </p:cNvPr>
              <p:cNvSpPr/>
              <p:nvPr/>
            </p:nvSpPr>
            <p:spPr>
              <a:xfrm>
                <a:off x="0" y="1228791"/>
                <a:ext cx="1038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Top</m:t>
                    </m:r>
                    <m:r>
                      <a:rPr lang="en-US" altLang="zh-CN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1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0%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FF5EE647-6E8F-4A98-BE26-EDDB6164EE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28791"/>
                <a:ext cx="1038682" cy="369332"/>
              </a:xfrm>
              <a:prstGeom prst="rect">
                <a:avLst/>
              </a:prstGeom>
              <a:blipFill>
                <a:blip r:embed="rId5"/>
                <a:stretch>
                  <a:fillRect l="-1176" t="-10000" r="-3529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DDBD7400-58CA-4909-A582-12033017B92D}"/>
                  </a:ext>
                </a:extLst>
              </p:cNvPr>
              <p:cNvSpPr/>
              <p:nvPr/>
            </p:nvSpPr>
            <p:spPr>
              <a:xfrm>
                <a:off x="-2" y="3819569"/>
                <a:ext cx="10150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Top</m:t>
                    </m:r>
                    <m:r>
                      <a:rPr lang="en-US" altLang="zh-CN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0%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DDBD7400-58CA-4909-A582-12033017B9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3819569"/>
                <a:ext cx="1015021" cy="369332"/>
              </a:xfrm>
              <a:prstGeom prst="rect">
                <a:avLst/>
              </a:prstGeom>
              <a:blipFill>
                <a:blip r:embed="rId6"/>
                <a:stretch>
                  <a:fillRect l="-1198" t="-10000" r="-5389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6D1988C1-06A6-499B-ABEE-94C3633180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1110" y="1486487"/>
            <a:ext cx="4406860" cy="270838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7C1AFBE-B7B7-42B3-89E9-BDD054F2DF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3818" y="4004236"/>
            <a:ext cx="4428175" cy="26961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3C7A4459-82A3-462F-AC00-92CD0D4A2C22}"/>
                  </a:ext>
                </a:extLst>
              </p:cNvPr>
              <p:cNvSpPr/>
              <p:nvPr/>
            </p:nvSpPr>
            <p:spPr>
              <a:xfrm>
                <a:off x="4635863" y="1301821"/>
                <a:ext cx="1038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Top</m:t>
                    </m:r>
                    <m:r>
                      <a:rPr lang="en-US" altLang="zh-CN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1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0%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3C7A4459-82A3-462F-AC00-92CD0D4A2C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5863" y="1301821"/>
                <a:ext cx="1038682" cy="369332"/>
              </a:xfrm>
              <a:prstGeom prst="rect">
                <a:avLst/>
              </a:prstGeom>
              <a:blipFill>
                <a:blip r:embed="rId9"/>
                <a:stretch>
                  <a:fillRect l="-1170" t="-10000" r="-3509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AF60F0CA-62E3-4EC0-94E8-A3270FD625DB}"/>
                  </a:ext>
                </a:extLst>
              </p:cNvPr>
              <p:cNvSpPr/>
              <p:nvPr/>
            </p:nvSpPr>
            <p:spPr>
              <a:xfrm>
                <a:off x="4659524" y="3912655"/>
                <a:ext cx="10150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Top</m:t>
                    </m:r>
                    <m:r>
                      <a:rPr lang="en-US" altLang="zh-CN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0%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AF60F0CA-62E3-4EC0-94E8-A3270FD62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524" y="3912655"/>
                <a:ext cx="1015021" cy="369332"/>
              </a:xfrm>
              <a:prstGeom prst="rect">
                <a:avLst/>
              </a:prstGeom>
              <a:blipFill>
                <a:blip r:embed="rId10"/>
                <a:stretch>
                  <a:fillRect l="-1198" t="-10000" r="-5988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F300E969-0893-4014-88D6-F24502C0C5A6}"/>
                  </a:ext>
                </a:extLst>
              </p:cNvPr>
              <p:cNvSpPr/>
              <p:nvPr/>
            </p:nvSpPr>
            <p:spPr>
              <a:xfrm>
                <a:off x="1124317" y="772236"/>
                <a:ext cx="15177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_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𝑀𝑜𝑟</m:t>
                      </m:r>
                      <m:r>
                        <m:rPr>
                          <m:nor/>
                        </m:rPr>
                        <a:rPr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tality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F300E969-0893-4014-88D6-F24502C0C5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317" y="772236"/>
                <a:ext cx="1517788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6">
            <a:extLst>
              <a:ext uri="{FF2B5EF4-FFF2-40B4-BE49-F238E27FC236}">
                <a16:creationId xmlns:a16="http://schemas.microsoft.com/office/drawing/2014/main" id="{AFB7BFD5-8E2E-47D5-800A-1B4545EEC86F}"/>
              </a:ext>
            </a:extLst>
          </p:cNvPr>
          <p:cNvSpPr/>
          <p:nvPr/>
        </p:nvSpPr>
        <p:spPr>
          <a:xfrm>
            <a:off x="1365619" y="211874"/>
            <a:ext cx="76130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3366FF"/>
                </a:solidFill>
              </a:rPr>
              <a:t>  O3_Risk  from “</a:t>
            </a:r>
            <a:r>
              <a:rPr lang="pl-PL" altLang="zh-CN" sz="2000" b="1" dirty="0">
                <a:solidFill>
                  <a:srgbClr val="3366FF"/>
                </a:solidFill>
              </a:rPr>
              <a:t>2014 NEXUS for Yarnell.gdb</a:t>
            </a:r>
            <a:r>
              <a:rPr lang="en-US" altLang="zh-CN" sz="2000" b="1" dirty="0">
                <a:solidFill>
                  <a:srgbClr val="3366FF"/>
                </a:solidFill>
              </a:rPr>
              <a:t>” (in “Census Tract” level) </a:t>
            </a:r>
            <a:endParaRPr lang="zh-CN" altLang="en-US" sz="2000" dirty="0">
              <a:solidFill>
                <a:srgbClr val="3366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75941C-32BD-4EBF-A4D1-BADBBE8CCFE5}"/>
              </a:ext>
            </a:extLst>
          </p:cNvPr>
          <p:cNvSpPr/>
          <p:nvPr/>
        </p:nvSpPr>
        <p:spPr>
          <a:xfrm>
            <a:off x="1038333" y="1174640"/>
            <a:ext cx="32075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00B050"/>
                </a:solidFill>
              </a:rPr>
              <a:t>(mortality rate: “per 10k per year”) 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D8DC4F-8AB7-4A25-A3B4-11AA562B4DD9}"/>
              </a:ext>
            </a:extLst>
          </p:cNvPr>
          <p:cNvSpPr/>
          <p:nvPr/>
        </p:nvSpPr>
        <p:spPr>
          <a:xfrm>
            <a:off x="5588957" y="1127536"/>
            <a:ext cx="34905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00B050"/>
                </a:solidFill>
              </a:rPr>
              <a:t>(mortality number: “people per year”) </a:t>
            </a:r>
            <a:endParaRPr lang="en-US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938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5DB874C-37C9-4F33-BC0C-4E5314378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511" y="1212400"/>
            <a:ext cx="4440676" cy="27431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F07162A-546E-467C-BEEA-7B41710B0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11" y="3955549"/>
            <a:ext cx="4440677" cy="280013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E0D78A9-68A2-47E3-909E-DCCA011F6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54" y="1230410"/>
            <a:ext cx="4476546" cy="272513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0170F29-DFF5-4AB4-BC23-5F616D2DCD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581" y="4012528"/>
            <a:ext cx="4436292" cy="274315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C05C50E4-FEB1-401C-BBCD-A972A8AB8217}"/>
              </a:ext>
            </a:extLst>
          </p:cNvPr>
          <p:cNvSpPr txBox="1"/>
          <p:nvPr/>
        </p:nvSpPr>
        <p:spPr>
          <a:xfrm>
            <a:off x="-41835" y="5976"/>
            <a:ext cx="1777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“County – Level”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563F3D0-1C5C-4E37-8CF8-5DE7510BC2D2}"/>
                  </a:ext>
                </a:extLst>
              </p:cNvPr>
              <p:cNvSpPr txBox="1"/>
              <p:nvPr/>
            </p:nvSpPr>
            <p:spPr>
              <a:xfrm>
                <a:off x="1195045" y="773232"/>
                <a:ext cx="1966109" cy="4517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zh-CN" alt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altLang="zh-CN" sz="1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altLang="zh-CN" sz="1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altLang="zh-CN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altLang="zh-CN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𝑀𝑜𝑟</m:t>
                              </m:r>
                              <m:r>
                                <m:rPr>
                                  <m:nor/>
                                </m:rPr>
                                <a:rPr lang="en-US" altLang="zh-CN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tality</m:t>
                              </m:r>
                              <m:r>
                                <m:rPr>
                                  <m:nor/>
                                </m:rPr>
                                <a:rPr lang="en-US" altLang="zh-CN" sz="14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14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m:rPr>
                                  <m:nor/>
                                </m:rPr>
                                <a:rPr lang="en-US" altLang="zh-CN" sz="14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𝑃𝑂𝑃</m:t>
                              </m:r>
                              <m:r>
                                <a:rPr lang="en-US" altLang="zh-CN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2010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zh-CN" alt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zh-CN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𝑃𝑂𝑃</m:t>
                              </m:r>
                              <m:r>
                                <a:rPr lang="en-US" altLang="zh-CN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2010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 sz="135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563F3D0-1C5C-4E37-8CF8-5DE7510BC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045" y="773232"/>
                <a:ext cx="1966109" cy="451790"/>
              </a:xfrm>
              <a:prstGeom prst="rect">
                <a:avLst/>
              </a:prstGeom>
              <a:blipFill>
                <a:blip r:embed="rId6"/>
                <a:stretch>
                  <a:fillRect l="-16099" t="-82432" r="-8669" b="-1202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A86E5F15-73BA-4B4A-93FF-931608443FF3}"/>
                  </a:ext>
                </a:extLst>
              </p:cNvPr>
              <p:cNvSpPr/>
              <p:nvPr/>
            </p:nvSpPr>
            <p:spPr>
              <a:xfrm>
                <a:off x="5223966" y="684008"/>
                <a:ext cx="2724989" cy="614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zh-CN" alt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altLang="zh-CN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altLang="zh-CN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CN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𝑀𝑜𝑟</m:t>
                          </m:r>
                          <m:r>
                            <m:rPr>
                              <m:nor/>
                            </m:rPr>
                            <a:rPr lang="en-US" altLang="zh-CN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tality</m:t>
                          </m:r>
                          <m:r>
                            <m:rPr>
                              <m:nor/>
                            </m:rPr>
                            <a:rPr lang="en-US" altLang="zh-CN" sz="1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𝑃𝑂𝑃</m:t>
                          </m:r>
                          <m:r>
                            <a:rPr lang="en-US" altLang="zh-CN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2010</m:t>
                          </m:r>
                        </m:e>
                      </m:nary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A86E5F15-73BA-4B4A-93FF-931608443F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966" y="684008"/>
                <a:ext cx="2724989" cy="614079"/>
              </a:xfrm>
              <a:prstGeom prst="rect">
                <a:avLst/>
              </a:prstGeom>
              <a:blipFill>
                <a:blip r:embed="rId7"/>
                <a:stretch>
                  <a:fillRect l="-14989" t="-115842" b="-1663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8">
            <a:extLst>
              <a:ext uri="{FF2B5EF4-FFF2-40B4-BE49-F238E27FC236}">
                <a16:creationId xmlns:a16="http://schemas.microsoft.com/office/drawing/2014/main" id="{AA50AA69-4ECD-49DF-8C65-67149F23B45B}"/>
              </a:ext>
            </a:extLst>
          </p:cNvPr>
          <p:cNvSpPr/>
          <p:nvPr/>
        </p:nvSpPr>
        <p:spPr>
          <a:xfrm>
            <a:off x="1804889" y="231954"/>
            <a:ext cx="6575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3366FF"/>
                </a:solidFill>
              </a:rPr>
              <a:t>  O3 Risk (aggregated from “Census Tract” to “County” level)</a:t>
            </a:r>
            <a:endParaRPr lang="zh-CN" altLang="en-US" sz="2000" dirty="0">
              <a:solidFill>
                <a:srgbClr val="3366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F31886-E366-485C-A4A9-30C165705BB6}"/>
              </a:ext>
            </a:extLst>
          </p:cNvPr>
          <p:cNvSpPr/>
          <p:nvPr/>
        </p:nvSpPr>
        <p:spPr>
          <a:xfrm>
            <a:off x="1038333" y="1174640"/>
            <a:ext cx="32075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00B050"/>
                </a:solidFill>
              </a:rPr>
              <a:t>(mortality rate: “per 10k per year”) 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9F687E-0B05-4A5E-AAEF-A01449BB052F}"/>
              </a:ext>
            </a:extLst>
          </p:cNvPr>
          <p:cNvSpPr/>
          <p:nvPr/>
        </p:nvSpPr>
        <p:spPr>
          <a:xfrm>
            <a:off x="5460941" y="1100104"/>
            <a:ext cx="34905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00B050"/>
                </a:solidFill>
              </a:rPr>
              <a:t>(mortality number: “people per year”) </a:t>
            </a:r>
            <a:endParaRPr lang="en-US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415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3020</TotalTime>
  <Words>254</Words>
  <Application>Microsoft Office PowerPoint</Application>
  <PresentationFormat>On-screen Show (4:3)</PresentationFormat>
  <Paragraphs>39</Paragraphs>
  <Slides>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Wenwei Yang</dc:creator>
  <cp:lastModifiedBy>Carey Jang</cp:lastModifiedBy>
  <cp:revision>29</cp:revision>
  <dcterms:created xsi:type="dcterms:W3CDTF">2020-08-24T13:07:22Z</dcterms:created>
  <dcterms:modified xsi:type="dcterms:W3CDTF">2020-09-01T13:14:28Z</dcterms:modified>
</cp:coreProperties>
</file>