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1188" r:id="rId2"/>
    <p:sldId id="1189" r:id="rId3"/>
    <p:sldId id="1190" r:id="rId4"/>
    <p:sldId id="119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3E5EC-1886-4181-9202-BA62F69BDF2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CC81F-CF39-4BA2-8A4B-A5A80287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4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A5E68-CF20-49C0-9291-AF159256951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A5E68-CF20-49C0-9291-AF159256951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0506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A5E68-CF20-49C0-9291-AF159256951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67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A5E68-CF20-49C0-9291-AF159256951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5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 bwMode="auto">
          <a:xfrm>
            <a:off x="0" y="2033587"/>
            <a:ext cx="12192000" cy="16637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endParaRPr lang="zh-CN" altLang="en-US" sz="4000" b="1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94996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960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71439"/>
            <a:ext cx="2743200" cy="60547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71439"/>
            <a:ext cx="8026400" cy="60547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29524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71439"/>
            <a:ext cx="10972800" cy="60547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55077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>
            <a:extLst>
              <a:ext uri="{FF2B5EF4-FFF2-40B4-BE49-F238E27FC236}">
                <a16:creationId xmlns:a16="http://schemas.microsoft.com/office/drawing/2014/main" id="{28DF711E-A957-4C9A-872B-537E488B7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47"/>
            <a:ext cx="10515600" cy="518529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33809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 bwMode="auto">
          <a:xfrm>
            <a:off x="0" y="-1"/>
            <a:ext cx="12192000" cy="764705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endParaRPr lang="zh-CN" altLang="en-US" sz="4000" b="1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71440"/>
            <a:ext cx="10972800" cy="669103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980728"/>
            <a:ext cx="10972800" cy="5616624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9653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4928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9672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3837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234114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44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0146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7843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0" y="-1"/>
            <a:ext cx="12192000" cy="1368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endParaRPr lang="zh-CN" altLang="en-US" sz="4000" b="1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52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71439"/>
            <a:ext cx="109728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3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7190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0EB5F-EB3B-47C3-852D-38C05B61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FF00"/>
                </a:solidFill>
              </a:rPr>
              <a:t>RoadMap for NEXUS Tool Demonstration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A9C6B-0C6B-4EF8-968C-D92384E41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973589"/>
            <a:ext cx="10972800" cy="581297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CN" sz="3100" u="sng" kern="1200" dirty="0">
                <a:solidFill>
                  <a:srgbClr val="FF0000"/>
                </a:solidFill>
                <a:latin typeface="Arial" pitchFamily="34" charset="0"/>
                <a:ea typeface="SimSun" panose="02010600030101010101" pitchFamily="2" charset="-122"/>
                <a:cs typeface="Arial" pitchFamily="34" charset="0"/>
              </a:rPr>
              <a:t>National Screening (2014 Data)</a:t>
            </a:r>
            <a:r>
              <a:rPr lang="en-US" altLang="zh-CN" sz="3100" kern="1200" dirty="0">
                <a:solidFill>
                  <a:srgbClr val="FF0000"/>
                </a:solidFill>
                <a:latin typeface="Arial" pitchFamily="34" charset="0"/>
                <a:ea typeface="SimSun" panose="02010600030101010101" pitchFamily="2" charset="-122"/>
                <a:cs typeface="Arial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Replicate 2008 NEXUS map with O3/PM2.5 concentrations above NAAQS and NATA risk estimates above selected percentile of top 10%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What happens to areas at lower O3/PM2.5 NAAQS levels?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What happens to areas current over O3/PM2.5 NAAQS if change HAP risk percentile?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NEXUS map on risk basis:  O3/PM2.5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BenMAP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mortality risk based on fused surfaces and NATA risk estimates above selected percentile of top 10% for all pollutants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What happens to MP areas as one changes percentile to top 20% or others?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What is relationship between Heavy Metal HAPs risk (top 10%) and PM2.5 risk to identify potential co-pollutant issues?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What is relationship between Gas/VOC HAPs risk (top 10%) and O3 risk to identify potential co-pollutant issues?</a:t>
            </a:r>
          </a:p>
          <a:p>
            <a:pPr>
              <a:lnSpc>
                <a:spcPct val="12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endParaRPr lang="en-US" altLang="zh-CN" sz="1300" b="0" dirty="0">
              <a:latin typeface="Arial" pitchFamily="34" charset="0"/>
              <a:ea typeface="SimSun" panose="02010600030101010101" pitchFamily="2" charset="-122"/>
              <a:cs typeface="Arial" pitchFamily="34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5A7E563-761E-4B0C-9407-C05AB0ACFE95}"/>
              </a:ext>
            </a:extLst>
          </p:cNvPr>
          <p:cNvSpPr txBox="1">
            <a:spLocks/>
          </p:cNvSpPr>
          <p:nvPr/>
        </p:nvSpPr>
        <p:spPr>
          <a:xfrm>
            <a:off x="9284208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E8BBE097-8DCA-4BC6-83FB-778FA394B912}" type="slidenum">
              <a:rPr lang="en-US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微软雅黑"/>
              </a:rPr>
              <a:pPr algn="ctr"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7356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0EB5F-EB3B-47C3-852D-38C05B61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FF00"/>
                </a:solidFill>
              </a:rPr>
              <a:t>RoadMap for NEXUS Tool Demonstration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A9C6B-0C6B-4EF8-968C-D92384E41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973589"/>
            <a:ext cx="10972800" cy="581297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Regional/CBSA/County Screening</a:t>
            </a:r>
            <a:endParaRPr lang="en-US" altLang="zh-CN" sz="3100" kern="1200" dirty="0">
              <a:solidFill>
                <a:srgbClr val="FF0000"/>
              </a:solidFill>
              <a:latin typeface="Arial" pitchFamily="34" charset="0"/>
              <a:ea typeface="SimSun" panose="02010600030101010101" pitchFamily="2" charset="-122"/>
              <a:cs typeface="Arial" pitchFamily="34" charset="0"/>
            </a:endParaRPr>
          </a:p>
          <a:p>
            <a:r>
              <a:rPr lang="en-US" sz="2800" dirty="0"/>
              <a:t>Region 4 Example</a:t>
            </a:r>
          </a:p>
          <a:p>
            <a:pPr lvl="1"/>
            <a:r>
              <a:rPr lang="en-US" sz="2600" dirty="0"/>
              <a:t>Areas with MP risk in top 10% across O3, PM2.5 and HAPs </a:t>
            </a:r>
          </a:p>
          <a:p>
            <a:pPr lvl="1"/>
            <a:r>
              <a:rPr lang="en-US" sz="2600" dirty="0"/>
              <a:t>Louisville CBSA:   General view and then dial into Jefferson Co. with transparent map color</a:t>
            </a:r>
          </a:p>
          <a:p>
            <a:pPr lvl="2"/>
            <a:r>
              <a:rPr lang="en-US" dirty="0"/>
              <a:t>What are the top 10 emissions sources in county by pollutant?</a:t>
            </a:r>
          </a:p>
          <a:p>
            <a:pPr lvl="2"/>
            <a:r>
              <a:rPr lang="en-US" dirty="0"/>
              <a:t>What specific sources are common across pollutants that may indicate co-control potential?</a:t>
            </a:r>
          </a:p>
          <a:p>
            <a:pPr lvl="2"/>
            <a:r>
              <a:rPr lang="en-US" dirty="0"/>
              <a:t>Can view these sources on the map with summary data available.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5A7E563-761E-4B0C-9407-C05AB0ACFE95}"/>
              </a:ext>
            </a:extLst>
          </p:cNvPr>
          <p:cNvSpPr txBox="1">
            <a:spLocks/>
          </p:cNvSpPr>
          <p:nvPr/>
        </p:nvSpPr>
        <p:spPr>
          <a:xfrm>
            <a:off x="9284208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E8BBE097-8DCA-4BC6-83FB-778FA394B912}" type="slidenum">
              <a:rPr lang="en-US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微软雅黑"/>
              </a:rPr>
              <a:pPr algn="ctr"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51550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0EB5F-EB3B-47C3-852D-38C05B61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FF00"/>
                </a:solidFill>
              </a:rPr>
              <a:t>RoadMap for NEXUS Tool Demonstration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A9C6B-0C6B-4EF8-968C-D92384E41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973589"/>
            <a:ext cx="10972800" cy="581297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Data Query: State/CBSA/County Views</a:t>
            </a:r>
            <a:endParaRPr lang="en-US" altLang="zh-CN" sz="3100" kern="1200" dirty="0">
              <a:solidFill>
                <a:srgbClr val="FF0000"/>
              </a:solidFill>
              <a:latin typeface="Arial" pitchFamily="34" charset="0"/>
              <a:ea typeface="SimSun" panose="02010600030101010101" pitchFamily="2" charset="-122"/>
              <a:cs typeface="Arial" pitchFamily="34" charset="0"/>
            </a:endParaRPr>
          </a:p>
          <a:p>
            <a:r>
              <a:rPr lang="en-US" sz="2800" dirty="0"/>
              <a:t>Advance Areas</a:t>
            </a:r>
          </a:p>
          <a:p>
            <a:pPr lvl="1"/>
            <a:r>
              <a:rPr lang="en-US" dirty="0"/>
              <a:t>Initial view of national level information using the </a:t>
            </a:r>
            <a:r>
              <a:rPr lang="en-US" u="sng" dirty="0"/>
              <a:t>Advance Area</a:t>
            </a:r>
            <a:r>
              <a:rPr lang="en-US" dirty="0"/>
              <a:t> definition to show overlay with MP areas</a:t>
            </a:r>
          </a:p>
          <a:p>
            <a:pPr lvl="1"/>
            <a:r>
              <a:rPr lang="en-US" sz="2600" dirty="0"/>
              <a:t>Region 5 =&gt; Minneapolis Example: General view and then dial into </a:t>
            </a:r>
            <a:r>
              <a:rPr lang="en-US" sz="2600" dirty="0">
                <a:highlight>
                  <a:srgbClr val="FFFF00"/>
                </a:highlight>
              </a:rPr>
              <a:t>XYZ</a:t>
            </a:r>
            <a:r>
              <a:rPr lang="en-US" sz="2600" dirty="0"/>
              <a:t> Co. with transparent map color</a:t>
            </a:r>
          </a:p>
          <a:p>
            <a:pPr lvl="2"/>
            <a:r>
              <a:rPr lang="en-US" dirty="0"/>
              <a:t>What are the top 10 emissions sources in county by pollutant?</a:t>
            </a:r>
          </a:p>
          <a:p>
            <a:pPr lvl="2"/>
            <a:r>
              <a:rPr lang="en-US" dirty="0"/>
              <a:t>What specific sources are common across pollutants that may indicate co-control potential?</a:t>
            </a:r>
          </a:p>
          <a:p>
            <a:pPr lvl="2"/>
            <a:r>
              <a:rPr lang="en-US" dirty="0"/>
              <a:t>Can view these sources on the map with summary data available.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5A7E563-761E-4B0C-9407-C05AB0ACFE95}"/>
              </a:ext>
            </a:extLst>
          </p:cNvPr>
          <p:cNvSpPr txBox="1">
            <a:spLocks/>
          </p:cNvSpPr>
          <p:nvPr/>
        </p:nvSpPr>
        <p:spPr>
          <a:xfrm>
            <a:off x="9284208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E8BBE097-8DCA-4BC6-83FB-778FA394B912}" type="slidenum">
              <a:rPr lang="en-US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微软雅黑"/>
              </a:rPr>
              <a:pPr algn="ctr"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76677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0EB5F-EB3B-47C3-852D-38C05B61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FF00"/>
                </a:solidFill>
              </a:rPr>
              <a:t>RoadMap for NEXUS Tool Demonstration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A9C6B-0C6B-4EF8-968C-D92384E41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973589"/>
            <a:ext cx="10972800" cy="581297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Data Query: State/CBSA/County Views</a:t>
            </a:r>
            <a:endParaRPr lang="en-US" altLang="zh-CN" sz="3100" kern="1200" dirty="0">
              <a:solidFill>
                <a:srgbClr val="FF0000"/>
              </a:solidFill>
              <a:latin typeface="Arial" pitchFamily="34" charset="0"/>
              <a:ea typeface="SimSun" panose="02010600030101010101" pitchFamily="2" charset="-122"/>
              <a:cs typeface="Arial" pitchFamily="34" charset="0"/>
            </a:endParaRPr>
          </a:p>
          <a:p>
            <a:r>
              <a:rPr lang="en-US" sz="2800" dirty="0"/>
              <a:t>Environmental Justice Areas</a:t>
            </a:r>
          </a:p>
          <a:p>
            <a:pPr lvl="1"/>
            <a:r>
              <a:rPr lang="en-US" dirty="0"/>
              <a:t>Initial view of national level information using the </a:t>
            </a:r>
            <a:r>
              <a:rPr lang="en-US" u="sng" dirty="0"/>
              <a:t>Poverty/Disadvantaged</a:t>
            </a:r>
            <a:r>
              <a:rPr lang="en-US" dirty="0"/>
              <a:t> indicator to show overlay with MP areas</a:t>
            </a:r>
          </a:p>
          <a:p>
            <a:pPr lvl="1"/>
            <a:r>
              <a:rPr lang="en-US" sz="2600" dirty="0"/>
              <a:t>Region 5 =&gt; Detroit Example: General view and then dial </a:t>
            </a:r>
            <a:r>
              <a:rPr lang="en-US" sz="2600"/>
              <a:t>into Wayne Co</a:t>
            </a:r>
            <a:r>
              <a:rPr lang="en-US" sz="2600" dirty="0"/>
              <a:t>. with transparent map color</a:t>
            </a:r>
          </a:p>
          <a:p>
            <a:pPr lvl="2"/>
            <a:r>
              <a:rPr lang="en-US" dirty="0"/>
              <a:t>What are the top 10 emissions sources in county by pollutant?</a:t>
            </a:r>
          </a:p>
          <a:p>
            <a:pPr lvl="2"/>
            <a:r>
              <a:rPr lang="en-US" dirty="0"/>
              <a:t>What specific sources are common across pollutants that may indicate co-control potential?</a:t>
            </a:r>
          </a:p>
          <a:p>
            <a:pPr lvl="2"/>
            <a:r>
              <a:rPr lang="en-US" dirty="0"/>
              <a:t>Can view these sources on the map with summary data available.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5A7E563-761E-4B0C-9407-C05AB0ACFE95}"/>
              </a:ext>
            </a:extLst>
          </p:cNvPr>
          <p:cNvSpPr txBox="1">
            <a:spLocks/>
          </p:cNvSpPr>
          <p:nvPr/>
        </p:nvSpPr>
        <p:spPr>
          <a:xfrm>
            <a:off x="9284208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E8BBE097-8DCA-4BC6-83FB-778FA394B912}" type="slidenum">
              <a:rPr lang="en-US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微软雅黑"/>
              </a:rPr>
              <a:pPr algn="ctr"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4014109901"/>
      </p:ext>
    </p:extLst>
  </p:cSld>
  <p:clrMapOvr>
    <a:masterClrMapping/>
  </p:clrMapOvr>
</p:sld>
</file>

<file path=ppt/theme/theme1.xml><?xml version="1.0" encoding="utf-8"?>
<a:theme xmlns:a="http://schemas.openxmlformats.org/drawingml/2006/main" name="2_EMPA课题组模板">
  <a:themeElements>
    <a:clrScheme name="2_EMPA课题组模板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MPA课题组模板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2_EMPA课题组模板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420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微软雅黑</vt:lpstr>
      <vt:lpstr>黑体</vt:lpstr>
      <vt:lpstr>Arial</vt:lpstr>
      <vt:lpstr>Calibri</vt:lpstr>
      <vt:lpstr>Wingdings</vt:lpstr>
      <vt:lpstr>2_EMPA课题组模板</vt:lpstr>
      <vt:lpstr>RoadMap for NEXUS Tool Demonstration</vt:lpstr>
      <vt:lpstr>RoadMap for NEXUS Tool Demonstration</vt:lpstr>
      <vt:lpstr>RoadMap for NEXUS Tool Demonstration</vt:lpstr>
      <vt:lpstr>RoadMap for NEXUS Tool Demonstration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 for NEXUS Tool Demonstration</dc:title>
  <dc:creator>Fox, Tyler</dc:creator>
  <cp:lastModifiedBy>Fox, Tyler</cp:lastModifiedBy>
  <cp:revision>3</cp:revision>
  <dcterms:created xsi:type="dcterms:W3CDTF">2020-09-18T15:19:14Z</dcterms:created>
  <dcterms:modified xsi:type="dcterms:W3CDTF">2020-09-18T15:41:47Z</dcterms:modified>
</cp:coreProperties>
</file>