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6"/>
  </p:notesMasterIdLst>
  <p:handoutMasterIdLst>
    <p:handoutMasterId r:id="rId87"/>
  </p:handoutMasterIdLst>
  <p:sldIdLst>
    <p:sldId id="1236" r:id="rId31"/>
    <p:sldId id="1247" r:id="rId32"/>
    <p:sldId id="1188" r:id="rId33"/>
    <p:sldId id="1265" r:id="rId34"/>
    <p:sldId id="1189" r:id="rId35"/>
    <p:sldId id="1262" r:id="rId36"/>
    <p:sldId id="1248" r:id="rId37"/>
    <p:sldId id="1266" r:id="rId38"/>
    <p:sldId id="1267" r:id="rId39"/>
    <p:sldId id="1249" r:id="rId40"/>
    <p:sldId id="1289" r:id="rId41"/>
    <p:sldId id="1290" r:id="rId42"/>
    <p:sldId id="1291" r:id="rId43"/>
    <p:sldId id="1269" r:id="rId44"/>
    <p:sldId id="1270" r:id="rId45"/>
    <p:sldId id="1292" r:id="rId46"/>
    <p:sldId id="1280" r:id="rId47"/>
    <p:sldId id="1287" r:id="rId48"/>
    <p:sldId id="1218" r:id="rId49"/>
    <p:sldId id="1244" r:id="rId50"/>
    <p:sldId id="1245" r:id="rId51"/>
    <p:sldId id="1227" r:id="rId52"/>
    <p:sldId id="1286" r:id="rId53"/>
    <p:sldId id="1288" r:id="rId54"/>
    <p:sldId id="1293" r:id="rId55"/>
    <p:sldId id="1260" r:id="rId56"/>
    <p:sldId id="1263" r:id="rId57"/>
    <p:sldId id="1240" r:id="rId58"/>
    <p:sldId id="1233" r:id="rId59"/>
    <p:sldId id="1238" r:id="rId60"/>
    <p:sldId id="1264" r:id="rId61"/>
    <p:sldId id="1214" r:id="rId62"/>
    <p:sldId id="1158" r:id="rId63"/>
    <p:sldId id="1159" r:id="rId64"/>
    <p:sldId id="1177" r:id="rId65"/>
    <p:sldId id="1161" r:id="rId66"/>
    <p:sldId id="1178" r:id="rId67"/>
    <p:sldId id="1179" r:id="rId68"/>
    <p:sldId id="1180" r:id="rId69"/>
    <p:sldId id="1183" r:id="rId70"/>
    <p:sldId id="1182" r:id="rId71"/>
    <p:sldId id="1184" r:id="rId72"/>
    <p:sldId id="1215" r:id="rId73"/>
    <p:sldId id="1185" r:id="rId74"/>
    <p:sldId id="1187" r:id="rId75"/>
    <p:sldId id="1192" r:id="rId76"/>
    <p:sldId id="1186" r:id="rId77"/>
    <p:sldId id="1193" r:id="rId78"/>
    <p:sldId id="1216" r:id="rId79"/>
    <p:sldId id="1211" r:id="rId80"/>
    <p:sldId id="1212" r:id="rId81"/>
    <p:sldId id="1213" r:id="rId82"/>
    <p:sldId id="1191" r:id="rId83"/>
    <p:sldId id="1174" r:id="rId84"/>
    <p:sldId id="1217" r:id="rId8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333399"/>
    <a:srgbClr val="F2DCDB"/>
    <a:srgbClr val="AFEBAF"/>
    <a:srgbClr val="93FF93"/>
    <a:srgbClr val="85FFBC"/>
    <a:srgbClr val="FFFFA7"/>
    <a:srgbClr val="FFC69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2443" autoAdjust="0"/>
  </p:normalViewPr>
  <p:slideViewPr>
    <p:cSldViewPr snapToGrid="0">
      <p:cViewPr varScale="1">
        <p:scale>
          <a:sx n="97" d="100"/>
          <a:sy n="97" d="100"/>
        </p:scale>
        <p:origin x="1968"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2021-01-26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2021/1/26</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30</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2735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16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579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9992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8</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14</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300923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25</a:t>
            </a:fld>
            <a:endParaRPr lang="zh-CN" altLang="en-US"/>
          </a:p>
        </p:txBody>
      </p:sp>
    </p:spTree>
    <p:extLst>
      <p:ext uri="{BB962C8B-B14F-4D97-AF65-F5344CB8AC3E}">
        <p14:creationId xmlns:p14="http://schemas.microsoft.com/office/powerpoint/2010/main" val="342635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February 1,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2800" dirty="0"/>
              <a:t>NEXUS Tool: </a:t>
            </a:r>
            <a:r>
              <a:rPr lang="en-US" dirty="0">
                <a:solidFill>
                  <a:srgbClr val="FFFF00"/>
                </a:solidFill>
                <a:latin typeface="Arial" panose="020B0604020202020204" pitchFamily="34" charset="0"/>
                <a:cs typeface="Arial" panose="020B0604020202020204" pitchFamily="34" charset="0"/>
              </a:rPr>
              <a:t>Examples</a:t>
            </a:r>
            <a:endParaRPr lang="en-US" sz="28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fontScale="92500" lnSpcReduction="20000"/>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the sector(s) contributing and EJ communities impacted?</a:t>
            </a: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Region 5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a:t>
            </a:r>
            <a:r>
              <a:rPr lang="en-US" sz="3000" b="0" dirty="0">
                <a:latin typeface="Arial" panose="020B0604020202020204" pitchFamily="34" charset="0"/>
                <a:cs typeface="Arial" panose="020B0604020202020204" pitchFamily="34" charset="0"/>
              </a:rPr>
              <a:t>NEXUS be used to identify how best to address multi-pollutant risks in nonattainment areas?</a:t>
            </a:r>
          </a:p>
          <a:p>
            <a:pPr lvl="1">
              <a:spcBef>
                <a:spcPts val="0"/>
              </a:spcBef>
              <a:spcAft>
                <a:spcPts val="600"/>
              </a:spcAft>
            </a:pPr>
            <a:r>
              <a:rPr lang="en-US" sz="2600" b="0" dirty="0">
                <a:latin typeface="Arial" panose="020B0604020202020204" pitchFamily="34" charset="0"/>
                <a:cs typeface="Arial" panose="020B0604020202020204" pitchFamily="34" charset="0"/>
              </a:rPr>
              <a:t>Example 2 </a:t>
            </a:r>
            <a:r>
              <a:rPr lang="en-US" sz="2600" b="0" dirty="0">
                <a:latin typeface="Arial" panose="020B0604020202020204" pitchFamily="34" charset="0"/>
                <a:cs typeface="Arial" panose="020B0604020202020204" pitchFamily="34" charset="0"/>
                <a:sym typeface="Wingdings" panose="05000000000000000000" pitchFamily="2" charset="2"/>
              </a:rPr>
              <a:t></a:t>
            </a:r>
            <a:r>
              <a:rPr lang="en-US" sz="2600" b="0" dirty="0">
                <a:latin typeface="Arial" panose="020B0604020202020204" pitchFamily="34" charset="0"/>
                <a:cs typeface="Arial" panose="020B0604020202020204" pitchFamily="34" charset="0"/>
              </a:rPr>
              <a:t> Region 4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Louisville</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review industrial sources and potential impacts on EJ communities?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3  Region 4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Birmingham</a:t>
            </a: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 High MP Risk Areas, Contributing Sector(s) &amp; EJ Areas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47320" y="6090662"/>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0" y="814819"/>
            <a:ext cx="9144000" cy="5228362"/>
          </a:xfrm>
          <a:prstGeom prst="rect">
            <a:avLst/>
          </a:prstGeom>
        </p:spPr>
      </p:pic>
    </p:spTree>
    <p:extLst>
      <p:ext uri="{BB962C8B-B14F-4D97-AF65-F5344CB8AC3E}">
        <p14:creationId xmlns:p14="http://schemas.microsoft.com/office/powerpoint/2010/main" val="141772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a:xfrm>
            <a:off x="0" y="71439"/>
            <a:ext cx="9093200"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Highest MP Risk Areas in R5</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B1ED69A-CB78-424F-84DA-A281809FB4B9}"/>
              </a:ext>
            </a:extLst>
          </p:cNvPr>
          <p:cNvSpPr/>
          <p:nvPr/>
        </p:nvSpPr>
        <p:spPr>
          <a:xfrm>
            <a:off x="0" y="5902720"/>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Example table above was generated in Data Query for Region 5. Table Generator Module is planned for future development. Currently, data can be exported to Excel.</a:t>
            </a: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pic>
        <p:nvPicPr>
          <p:cNvPr id="3" name="Picture 2">
            <a:extLst>
              <a:ext uri="{FF2B5EF4-FFF2-40B4-BE49-F238E27FC236}">
                <a16:creationId xmlns:a16="http://schemas.microsoft.com/office/drawing/2014/main" id="{C007863E-95CC-4536-BEDE-F89455B5AF11}"/>
              </a:ext>
            </a:extLst>
          </p:cNvPr>
          <p:cNvPicPr>
            <a:picLocks noChangeAspect="1"/>
          </p:cNvPicPr>
          <p:nvPr/>
        </p:nvPicPr>
        <p:blipFill rotWithShape="1">
          <a:blip r:embed="rId2"/>
          <a:srcRect b="5039"/>
          <a:stretch/>
        </p:blipFill>
        <p:spPr>
          <a:xfrm>
            <a:off x="0" y="864087"/>
            <a:ext cx="9144000" cy="4884331"/>
          </a:xfrm>
          <a:prstGeom prst="rect">
            <a:avLst/>
          </a:prstGeom>
        </p:spPr>
      </p:pic>
      <p:sp>
        <p:nvSpPr>
          <p:cNvPr id="6" name="Rectangle 12">
            <a:extLst>
              <a:ext uri="{FF2B5EF4-FFF2-40B4-BE49-F238E27FC236}">
                <a16:creationId xmlns:a16="http://schemas.microsoft.com/office/drawing/2014/main" id="{62AB5FE3-A28D-4FA1-8C5C-D0ACB7BDFB3E}"/>
              </a:ext>
            </a:extLst>
          </p:cNvPr>
          <p:cNvSpPr/>
          <p:nvPr/>
        </p:nvSpPr>
        <p:spPr>
          <a:xfrm>
            <a:off x="8249920" y="5475706"/>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4461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R5 Rankings from Data Query Module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48856" y="915190"/>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Tree>
    <p:extLst>
      <p:ext uri="{BB962C8B-B14F-4D97-AF65-F5344CB8AC3E}">
        <p14:creationId xmlns:p14="http://schemas.microsoft.com/office/powerpoint/2010/main" val="3980521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5486400" y="3429000"/>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7" name="Slide Number Placeholder 1">
            <a:extLst>
              <a:ext uri="{FF2B5EF4-FFF2-40B4-BE49-F238E27FC236}">
                <a16:creationId xmlns:a16="http://schemas.microsoft.com/office/drawing/2014/main" id="{B7759EB5-E413-4635-AFD8-D61C18C9048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4411198" y="2893012"/>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5616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6861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4465843"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03163" y="269735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03162" y="305960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03162"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03162" y="451785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03162"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1540737" y="269931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1540737" y="306157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1536569"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1536569" y="4156106"/>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1536569"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2973623" y="2697356"/>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2973623" y="3059604"/>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2973623" y="342185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2977869" y="378818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2973623" y="4517858"/>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2977869" y="488644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 y="71438"/>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7867385" y="3712516"/>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1203590" y="2744887"/>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1208018" y="3114599"/>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1209244" y="3826567"/>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1218043" y="4560371"/>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1225018" y="4940418"/>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2647190" y="2734393"/>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2636940" y="3126477"/>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2662968" y="3838226"/>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2655800" y="4195949"/>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2662150" y="4921272"/>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4041400" y="2730942"/>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4045522" y="3123263"/>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4061881" y="3504838"/>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4056080" y="3827771"/>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4071142" y="4552859"/>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4050280" y="4921272"/>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1218714" y="2007295"/>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2697077" y="4557725"/>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4094333" y="4140321"/>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1202880" y="2357855"/>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1230671" y="3459126"/>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1209244" y="4194909"/>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4061000" y="2010054"/>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4056675" y="2366131"/>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2589044" y="2007896"/>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2603321" y="3463592"/>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03163" y="5258817"/>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2647190" y="2365058"/>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5995178" y="1062366"/>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8352280" y="1062366"/>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7120945" y="3453663"/>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4944695" y="946239"/>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7324544" y="935520"/>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6052579" y="3369567"/>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5291270" y="1922831"/>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7634070" y="1973957"/>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6426478" y="4392356"/>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6366539" y="4886674"/>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5139874" y="2464455"/>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7549006" y="2416262"/>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6872017" y="3823183"/>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5700965" y="1420467"/>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8097348" y="1453477"/>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6766881" y="2907324"/>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5577199" y="5375307"/>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13015"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110" name="Slide Number Placeholder 1">
            <a:extLst>
              <a:ext uri="{FF2B5EF4-FFF2-40B4-BE49-F238E27FC236}">
                <a16:creationId xmlns:a16="http://schemas.microsoft.com/office/drawing/2014/main" id="{704C998B-F6E1-46F7-885B-82F81C637D6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0" y="857250"/>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0" y="5874367"/>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05246"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12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08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92638" y="498546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21503"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05246" y="4600866"/>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10256"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1547711" y="204022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2966873"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5777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2966873"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4361601"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5787027"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1537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2934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4361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2970555"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4361601"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5777411"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2964292"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4366805"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7171122"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2934974" y="424297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4372946" y="2425019"/>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5770130" y="2052274"/>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1533086" y="2786542"/>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2929674" y="499145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4380729" y="316520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7190558" y="205227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4380729" y="4979294"/>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7183791" y="4616362"/>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220031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73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73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660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47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3" name="Slide Number Placeholder 1">
            <a:extLst>
              <a:ext uri="{FF2B5EF4-FFF2-40B4-BE49-F238E27FC236}">
                <a16:creationId xmlns:a16="http://schemas.microsoft.com/office/drawing/2014/main" id="{EAED79FD-E739-4C71-BF76-D5C0F61A7A0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95162" y="4615886"/>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3139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6160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7007810" y="1128320"/>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308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793179"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3763026"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6736621"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1952969"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932998"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929337"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0" y="1402969"/>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198176" y="2371698"/>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701822"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3804973" y="984627"/>
            <a:ext cx="3012304" cy="304698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determine EJ communities in areas with MP concerns. NEXUS currently includes a poverty/disadvantage index, and we plan to incorporate additional EJ metrics such as the data inputs below from EJSCREEN. These indices show the close proximity of AK Steel &amp; US Steel to EJ communities.</a:t>
            </a:r>
          </a:p>
        </p:txBody>
      </p:sp>
      <p:sp>
        <p:nvSpPr>
          <p:cNvPr id="39" name="Slide Number Placeholder 1">
            <a:extLst>
              <a:ext uri="{FF2B5EF4-FFF2-40B4-BE49-F238E27FC236}">
                <a16:creationId xmlns:a16="http://schemas.microsoft.com/office/drawing/2014/main" id="{07BF38DE-5BAB-4BCF-BA50-FA56FD1249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BF6A-6912-4C95-81AA-53C1AC7C1D66}"/>
              </a:ext>
            </a:extLst>
          </p:cNvPr>
          <p:cNvSpPr>
            <a:spLocks noGrp="1"/>
          </p:cNvSpPr>
          <p:nvPr>
            <p:ph type="title"/>
          </p:nvPr>
        </p:nvSpPr>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Example 2 – MP Risk in NAAs</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B8A842-E36B-46E8-A11E-F99E39ED4E6E}"/>
              </a:ext>
            </a:extLst>
          </p:cNvPr>
          <p:cNvSpPr/>
          <p:nvPr/>
        </p:nvSpPr>
        <p:spPr>
          <a:xfrm>
            <a:off x="0" y="5670456"/>
            <a:ext cx="9034670"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The map above was generated for the Louisville/Jefferson County - Elizabethtown - Madison, KY-IN CBSA (2015 marginal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NAA &amp; 2008 Advance Area), using the data query module. The top 10 Gas &amp; VOC HAPS emission sources are identified.</a:t>
            </a:r>
          </a:p>
        </p:txBody>
      </p:sp>
      <p:pic>
        <p:nvPicPr>
          <p:cNvPr id="7" name="Picture 6">
            <a:extLst>
              <a:ext uri="{FF2B5EF4-FFF2-40B4-BE49-F238E27FC236}">
                <a16:creationId xmlns:a16="http://schemas.microsoft.com/office/drawing/2014/main" id="{3D1D7FE5-80F8-45F7-AA48-41A51A50DB8B}"/>
              </a:ext>
            </a:extLst>
          </p:cNvPr>
          <p:cNvPicPr>
            <a:picLocks noChangeAspect="1"/>
          </p:cNvPicPr>
          <p:nvPr/>
        </p:nvPicPr>
        <p:blipFill rotWithShape="1">
          <a:blip r:embed="rId3"/>
          <a:srcRect b="8059"/>
          <a:stretch/>
        </p:blipFill>
        <p:spPr>
          <a:xfrm>
            <a:off x="0" y="857250"/>
            <a:ext cx="9144000" cy="4728982"/>
          </a:xfrm>
          <a:prstGeom prst="rect">
            <a:avLst/>
          </a:prstGeom>
        </p:spPr>
      </p:pic>
      <p:sp>
        <p:nvSpPr>
          <p:cNvPr id="8" name="Slide Number Placeholder 1">
            <a:extLst>
              <a:ext uri="{FF2B5EF4-FFF2-40B4-BE49-F238E27FC236}">
                <a16:creationId xmlns:a16="http://schemas.microsoft.com/office/drawing/2014/main" id="{70401AFB-BCDB-4C35-BD97-635B41FD27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490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p:txBody>
          <a:bodyPr>
            <a:normAutofit fontScale="85000" lnSpcReduction="20000"/>
          </a:bodyPr>
          <a:lstStyle/>
          <a:p>
            <a:pPr>
              <a:lnSpc>
                <a:spcPct val="150000"/>
              </a:lnSpc>
            </a:pPr>
            <a:r>
              <a:rPr lang="en-US" dirty="0">
                <a:latin typeface="Arial" panose="020B0604020202020204" pitchFamily="34" charset="0"/>
                <a:cs typeface="Arial" panose="020B0604020202020204" pitchFamily="34" charset="0"/>
              </a:rPr>
              <a:t>Multi-Pollutant Background</a:t>
            </a:r>
          </a:p>
          <a:p>
            <a:pPr>
              <a:lnSpc>
                <a:spcPct val="150000"/>
              </a:lnSpc>
            </a:pPr>
            <a:r>
              <a:rPr lang="en-US" dirty="0">
                <a:solidFill>
                  <a:srgbClr val="FF0000"/>
                </a:solidFill>
                <a:latin typeface="Arial" panose="020B0604020202020204" pitchFamily="34" charset="0"/>
                <a:cs typeface="Arial" panose="020B0604020202020204" pitchFamily="34" charset="0"/>
              </a:rPr>
              <a:t>NEXUS</a:t>
            </a:r>
            <a:r>
              <a:rPr lang="en-US" dirty="0">
                <a:latin typeface="Arial" panose="020B0604020202020204" pitchFamily="34" charset="0"/>
                <a:cs typeface="Arial" panose="020B0604020202020204" pitchFamily="34" charset="0"/>
              </a:rPr>
              <a:t> Tool Development</a:t>
            </a:r>
          </a:p>
          <a:p>
            <a:pPr lvl="1">
              <a:lnSpc>
                <a:spcPct val="150000"/>
              </a:lnSpc>
            </a:pPr>
            <a:r>
              <a:rPr lang="en-US" dirty="0">
                <a:latin typeface="Arial" panose="020B0604020202020204" pitchFamily="34" charset="0"/>
                <a:cs typeface="Arial" panose="020B0604020202020204" pitchFamily="34" charset="0"/>
              </a:rPr>
              <a:t>Expected Use</a:t>
            </a:r>
          </a:p>
          <a:p>
            <a:pPr lvl="1">
              <a:lnSpc>
                <a:spcPct val="150000"/>
              </a:lnSpc>
            </a:pPr>
            <a:r>
              <a:rPr lang="en-US" dirty="0">
                <a:latin typeface="Arial" panose="020B0604020202020204" pitchFamily="34" charset="0"/>
                <a:cs typeface="Arial" panose="020B0604020202020204" pitchFamily="34" charset="0"/>
              </a:rPr>
              <a:t>Schedule</a:t>
            </a:r>
          </a:p>
          <a:p>
            <a:pPr>
              <a:lnSpc>
                <a:spcPct val="150000"/>
              </a:lnSpc>
            </a:pPr>
            <a:r>
              <a:rPr lang="en-US" dirty="0">
                <a:latin typeface="Arial" panose="020B0604020202020204" pitchFamily="34" charset="0"/>
                <a:cs typeface="Arial" panose="020B0604020202020204" pitchFamily="34" charset="0"/>
              </a:rPr>
              <a:t>Key Modules</a:t>
            </a:r>
          </a:p>
          <a:p>
            <a:pPr>
              <a:lnSpc>
                <a:spcPct val="150000"/>
              </a:lnSpc>
            </a:pPr>
            <a:r>
              <a:rPr lang="en-US" dirty="0">
                <a:latin typeface="Arial" panose="020B0604020202020204" pitchFamily="34" charset="0"/>
                <a:cs typeface="Arial" panose="020B0604020202020204" pitchFamily="34" charset="0"/>
              </a:rPr>
              <a:t>Benefits of NEXUS to OAQPS</a:t>
            </a:r>
          </a:p>
          <a:p>
            <a:pPr>
              <a:lnSpc>
                <a:spcPct val="150000"/>
              </a:lnSpc>
            </a:pPr>
            <a:r>
              <a:rPr lang="en-US" dirty="0">
                <a:latin typeface="Arial" panose="020B0604020202020204" pitchFamily="34" charset="0"/>
                <a:cs typeface="Arial" panose="020B0604020202020204" pitchFamily="34" charset="0"/>
              </a:rPr>
              <a:t>Examples</a:t>
            </a:r>
          </a:p>
          <a:p>
            <a:pPr>
              <a:lnSpc>
                <a:spcPct val="150000"/>
              </a:lnSpc>
            </a:pPr>
            <a:r>
              <a:rPr lang="en-US" dirty="0">
                <a:latin typeface="Arial" panose="020B0604020202020204" pitchFamily="34" charset="0"/>
                <a:cs typeface="Arial" panose="020B0604020202020204" pitchFamily="34" charset="0"/>
              </a:rPr>
              <a:t>Discussion &amp; Next Steps</a:t>
            </a:r>
          </a:p>
          <a:p>
            <a:pPr>
              <a:lnSpc>
                <a:spcPct val="150000"/>
              </a:lnSpc>
            </a:pPr>
            <a:r>
              <a:rPr lang="en-US" dirty="0">
                <a:latin typeface="Arial" panose="020B0604020202020204" pitchFamily="34" charset="0"/>
                <a:cs typeface="Arial" panose="020B0604020202020204" pitchFamily="34" charset="0"/>
              </a:rPr>
              <a:t>Live Demo</a:t>
            </a:r>
          </a:p>
          <a:p>
            <a:endParaRPr lang="en-US" dirty="0"/>
          </a:p>
          <a:p>
            <a:endParaRPr lang="en-US" dirty="0"/>
          </a:p>
          <a:p>
            <a:endParaRPr lang="en-US" dirty="0"/>
          </a:p>
          <a:p>
            <a:endParaRPr lang="en-US" dirty="0"/>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FFA4-CC18-4CAC-94D7-998A5E1F24DC}"/>
              </a:ext>
            </a:extLst>
          </p:cNvPr>
          <p:cNvSpPr>
            <a:spLocks noGrp="1"/>
          </p:cNvSpPr>
          <p:nvPr>
            <p:ph type="title"/>
          </p:nvPr>
        </p:nvSpPr>
        <p:spPr>
          <a:xfrm>
            <a:off x="-1" y="71439"/>
            <a:ext cx="9142243"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NOx Emission Sources in Louisville CBSA</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F3E17BC-6441-49ED-B696-914E4E0EE1CA}"/>
              </a:ext>
            </a:extLst>
          </p:cNvPr>
          <p:cNvPicPr>
            <a:picLocks noChangeAspect="1"/>
          </p:cNvPicPr>
          <p:nvPr/>
        </p:nvPicPr>
        <p:blipFill rotWithShape="1">
          <a:blip r:embed="rId2"/>
          <a:srcRect l="20217" t="7488" r="1196" b="6328"/>
          <a:stretch/>
        </p:blipFill>
        <p:spPr>
          <a:xfrm>
            <a:off x="1757" y="765311"/>
            <a:ext cx="4572000" cy="2820349"/>
          </a:xfrm>
          <a:prstGeom prst="rect">
            <a:avLst/>
          </a:prstGeom>
        </p:spPr>
      </p:pic>
      <p:pic>
        <p:nvPicPr>
          <p:cNvPr id="5" name="Picture 4">
            <a:extLst>
              <a:ext uri="{FF2B5EF4-FFF2-40B4-BE49-F238E27FC236}">
                <a16:creationId xmlns:a16="http://schemas.microsoft.com/office/drawing/2014/main" id="{2055721A-6A46-4786-BEE7-9E71AF585375}"/>
              </a:ext>
            </a:extLst>
          </p:cNvPr>
          <p:cNvPicPr>
            <a:picLocks noChangeAspect="1"/>
          </p:cNvPicPr>
          <p:nvPr/>
        </p:nvPicPr>
        <p:blipFill rotWithShape="1">
          <a:blip r:embed="rId3"/>
          <a:srcRect l="20109" t="6135" b="6317"/>
          <a:stretch/>
        </p:blipFill>
        <p:spPr>
          <a:xfrm>
            <a:off x="0" y="3605534"/>
            <a:ext cx="4575515" cy="2820349"/>
          </a:xfrm>
          <a:prstGeom prst="rect">
            <a:avLst/>
          </a:prstGeom>
        </p:spPr>
      </p:pic>
      <p:pic>
        <p:nvPicPr>
          <p:cNvPr id="8" name="Picture 7">
            <a:extLst>
              <a:ext uri="{FF2B5EF4-FFF2-40B4-BE49-F238E27FC236}">
                <a16:creationId xmlns:a16="http://schemas.microsoft.com/office/drawing/2014/main" id="{E69B59DB-2A36-46B8-9EB3-980149C8311A}"/>
              </a:ext>
            </a:extLst>
          </p:cNvPr>
          <p:cNvPicPr>
            <a:picLocks noChangeAspect="1"/>
          </p:cNvPicPr>
          <p:nvPr/>
        </p:nvPicPr>
        <p:blipFill rotWithShape="1">
          <a:blip r:embed="rId4"/>
          <a:srcRect t="29131" r="39565" b="8261"/>
          <a:stretch/>
        </p:blipFill>
        <p:spPr>
          <a:xfrm>
            <a:off x="4677621" y="827314"/>
            <a:ext cx="4464622" cy="2601686"/>
          </a:xfrm>
          <a:prstGeom prst="rect">
            <a:avLst/>
          </a:prstGeom>
        </p:spPr>
      </p:pic>
      <p:pic>
        <p:nvPicPr>
          <p:cNvPr id="9" name="Picture 8">
            <a:extLst>
              <a:ext uri="{FF2B5EF4-FFF2-40B4-BE49-F238E27FC236}">
                <a16:creationId xmlns:a16="http://schemas.microsoft.com/office/drawing/2014/main" id="{A40FCB38-3A44-4DBA-BA8A-4E059F751331}"/>
              </a:ext>
            </a:extLst>
          </p:cNvPr>
          <p:cNvPicPr>
            <a:picLocks noChangeAspect="1"/>
          </p:cNvPicPr>
          <p:nvPr/>
        </p:nvPicPr>
        <p:blipFill rotWithShape="1">
          <a:blip r:embed="rId5"/>
          <a:srcRect t="29323" r="39565" b="8841"/>
          <a:stretch/>
        </p:blipFill>
        <p:spPr>
          <a:xfrm>
            <a:off x="4679378" y="3651095"/>
            <a:ext cx="4296799" cy="2472978"/>
          </a:xfrm>
          <a:prstGeom prst="rect">
            <a:avLst/>
          </a:prstGeom>
        </p:spPr>
      </p:pic>
      <p:cxnSp>
        <p:nvCxnSpPr>
          <p:cNvPr id="11" name="Straight Arrow Connector 10">
            <a:extLst>
              <a:ext uri="{FF2B5EF4-FFF2-40B4-BE49-F238E27FC236}">
                <a16:creationId xmlns:a16="http://schemas.microsoft.com/office/drawing/2014/main" id="{8A32ED81-CA7C-4459-A1D9-5B4FE79558A0}"/>
              </a:ext>
            </a:extLst>
          </p:cNvPr>
          <p:cNvCxnSpPr>
            <a:cxnSpLocks/>
          </p:cNvCxnSpPr>
          <p:nvPr/>
        </p:nvCxnSpPr>
        <p:spPr bwMode="auto">
          <a:xfrm>
            <a:off x="3617843" y="1411357"/>
            <a:ext cx="815009" cy="0"/>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659CFE7-BF86-4AA9-9281-0A070E692781}"/>
              </a:ext>
            </a:extLst>
          </p:cNvPr>
          <p:cNvCxnSpPr>
            <a:cxnSpLocks/>
          </p:cNvCxnSpPr>
          <p:nvPr/>
        </p:nvCxnSpPr>
        <p:spPr bwMode="auto">
          <a:xfrm>
            <a:off x="1898374" y="1865559"/>
            <a:ext cx="2899257" cy="1720101"/>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99793BB-AC5B-4DE6-9590-BFA34F398DD8}"/>
              </a:ext>
            </a:extLst>
          </p:cNvPr>
          <p:cNvSpPr txBox="1"/>
          <p:nvPr/>
        </p:nvSpPr>
        <p:spPr>
          <a:xfrm>
            <a:off x="0" y="6385773"/>
            <a:ext cx="897617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 of the top 4 NOx emission sources (EGUs) are outside Jefferson Co., KY (Jefferson Co., IN &amp; Tremble, KY)</a:t>
            </a:r>
          </a:p>
        </p:txBody>
      </p:sp>
      <p:sp>
        <p:nvSpPr>
          <p:cNvPr id="16" name="Slide Number Placeholder 1">
            <a:extLst>
              <a:ext uri="{FF2B5EF4-FFF2-40B4-BE49-F238E27FC236}">
                <a16:creationId xmlns:a16="http://schemas.microsoft.com/office/drawing/2014/main" id="{AE076C02-F6E2-4B24-BCE8-C4DAF04C9BA8}"/>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
        <p:nvSpPr>
          <p:cNvPr id="3" name="TextBox 2">
            <a:extLst>
              <a:ext uri="{FF2B5EF4-FFF2-40B4-BE49-F238E27FC236}">
                <a16:creationId xmlns:a16="http://schemas.microsoft.com/office/drawing/2014/main" id="{3859627D-A2A2-4FCB-88C5-8E7A8831BD60}"/>
              </a:ext>
            </a:extLst>
          </p:cNvPr>
          <p:cNvSpPr txBox="1"/>
          <p:nvPr/>
        </p:nvSpPr>
        <p:spPr>
          <a:xfrm>
            <a:off x="5104464" y="702548"/>
            <a:ext cx="378004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Indiana Kentucky Electric Corp.</a:t>
            </a:r>
          </a:p>
        </p:txBody>
      </p:sp>
      <p:sp>
        <p:nvSpPr>
          <p:cNvPr id="12" name="TextBox 11">
            <a:extLst>
              <a:ext uri="{FF2B5EF4-FFF2-40B4-BE49-F238E27FC236}">
                <a16:creationId xmlns:a16="http://schemas.microsoft.com/office/drawing/2014/main" id="{CAEA63C6-D718-4F47-B2B2-064745528E3D}"/>
              </a:ext>
            </a:extLst>
          </p:cNvPr>
          <p:cNvSpPr txBox="1"/>
          <p:nvPr/>
        </p:nvSpPr>
        <p:spPr>
          <a:xfrm>
            <a:off x="4996714" y="3481176"/>
            <a:ext cx="43226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Louisville G&amp;E Co. – Trimble Co.</a:t>
            </a:r>
          </a:p>
        </p:txBody>
      </p:sp>
    </p:spTree>
    <p:extLst>
      <p:ext uri="{BB962C8B-B14F-4D97-AF65-F5344CB8AC3E}">
        <p14:creationId xmlns:p14="http://schemas.microsoft.com/office/powerpoint/2010/main" val="209329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F9A3-AC9D-4626-8DC2-E8770738A95E}"/>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VOC Emission Sources in Louisville CBSA</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B61DB1-7370-4602-956F-794CFFB3284F}"/>
              </a:ext>
            </a:extLst>
          </p:cNvPr>
          <p:cNvPicPr>
            <a:picLocks noChangeAspect="1"/>
          </p:cNvPicPr>
          <p:nvPr/>
        </p:nvPicPr>
        <p:blipFill rotWithShape="1">
          <a:blip r:embed="rId2"/>
          <a:srcRect l="19022" t="5942" b="6521"/>
          <a:stretch/>
        </p:blipFill>
        <p:spPr>
          <a:xfrm>
            <a:off x="0" y="824948"/>
            <a:ext cx="4560480" cy="2773017"/>
          </a:xfrm>
          <a:prstGeom prst="rect">
            <a:avLst/>
          </a:prstGeom>
        </p:spPr>
      </p:pic>
      <p:pic>
        <p:nvPicPr>
          <p:cNvPr id="5" name="Picture 4">
            <a:extLst>
              <a:ext uri="{FF2B5EF4-FFF2-40B4-BE49-F238E27FC236}">
                <a16:creationId xmlns:a16="http://schemas.microsoft.com/office/drawing/2014/main" id="{BB97AF2A-BDDD-4B41-AC75-9936A7376F4C}"/>
              </a:ext>
            </a:extLst>
          </p:cNvPr>
          <p:cNvPicPr>
            <a:picLocks noChangeAspect="1"/>
          </p:cNvPicPr>
          <p:nvPr/>
        </p:nvPicPr>
        <p:blipFill rotWithShape="1">
          <a:blip r:embed="rId3"/>
          <a:srcRect l="19239" t="6135" b="5749"/>
          <a:stretch/>
        </p:blipFill>
        <p:spPr>
          <a:xfrm>
            <a:off x="53685" y="3682371"/>
            <a:ext cx="4518315" cy="2773017"/>
          </a:xfrm>
          <a:prstGeom prst="rect">
            <a:avLst/>
          </a:prstGeom>
        </p:spPr>
      </p:pic>
      <p:pic>
        <p:nvPicPr>
          <p:cNvPr id="6" name="Picture 5">
            <a:extLst>
              <a:ext uri="{FF2B5EF4-FFF2-40B4-BE49-F238E27FC236}">
                <a16:creationId xmlns:a16="http://schemas.microsoft.com/office/drawing/2014/main" id="{07CFBADC-E282-4D90-9E91-3002C787F494}"/>
              </a:ext>
            </a:extLst>
          </p:cNvPr>
          <p:cNvPicPr>
            <a:picLocks noChangeAspect="1"/>
          </p:cNvPicPr>
          <p:nvPr/>
        </p:nvPicPr>
        <p:blipFill rotWithShape="1">
          <a:blip r:embed="rId4"/>
          <a:srcRect t="29324" r="36956" b="8454"/>
          <a:stretch/>
        </p:blipFill>
        <p:spPr>
          <a:xfrm>
            <a:off x="4681331" y="824948"/>
            <a:ext cx="4368279" cy="2425148"/>
          </a:xfrm>
          <a:prstGeom prst="rect">
            <a:avLst/>
          </a:prstGeom>
        </p:spPr>
      </p:pic>
      <p:pic>
        <p:nvPicPr>
          <p:cNvPr id="7" name="Picture 6">
            <a:extLst>
              <a:ext uri="{FF2B5EF4-FFF2-40B4-BE49-F238E27FC236}">
                <a16:creationId xmlns:a16="http://schemas.microsoft.com/office/drawing/2014/main" id="{BC617F89-E875-45D6-87C3-F75B9F56F617}"/>
              </a:ext>
            </a:extLst>
          </p:cNvPr>
          <p:cNvPicPr>
            <a:picLocks noChangeAspect="1"/>
          </p:cNvPicPr>
          <p:nvPr/>
        </p:nvPicPr>
        <p:blipFill rotWithShape="1">
          <a:blip r:embed="rId5"/>
          <a:srcRect t="29324" r="37065" b="7681"/>
          <a:stretch/>
        </p:blipFill>
        <p:spPr>
          <a:xfrm>
            <a:off x="4681331" y="3682371"/>
            <a:ext cx="4183671" cy="2355573"/>
          </a:xfrm>
          <a:prstGeom prst="rect">
            <a:avLst/>
          </a:prstGeom>
        </p:spPr>
      </p:pic>
      <p:cxnSp>
        <p:nvCxnSpPr>
          <p:cNvPr id="8" name="Straight Arrow Connector 7">
            <a:extLst>
              <a:ext uri="{FF2B5EF4-FFF2-40B4-BE49-F238E27FC236}">
                <a16:creationId xmlns:a16="http://schemas.microsoft.com/office/drawing/2014/main" id="{CE77477D-F77A-4862-A18E-F8AE6B5B0896}"/>
              </a:ext>
            </a:extLst>
          </p:cNvPr>
          <p:cNvCxnSpPr>
            <a:cxnSpLocks/>
          </p:cNvCxnSpPr>
          <p:nvPr/>
        </p:nvCxnSpPr>
        <p:spPr bwMode="auto">
          <a:xfrm>
            <a:off x="4075043" y="1222513"/>
            <a:ext cx="485437" cy="0"/>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9E00F31-F694-4270-B011-62ED1F3CF845}"/>
              </a:ext>
            </a:extLst>
          </p:cNvPr>
          <p:cNvCxnSpPr>
            <a:cxnSpLocks/>
          </p:cNvCxnSpPr>
          <p:nvPr/>
        </p:nvCxnSpPr>
        <p:spPr bwMode="auto">
          <a:xfrm>
            <a:off x="3299791" y="1486608"/>
            <a:ext cx="1480931" cy="2069469"/>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3F265C6-0F57-4F69-BFC8-9D74757545DB}"/>
              </a:ext>
            </a:extLst>
          </p:cNvPr>
          <p:cNvSpPr txBox="1"/>
          <p:nvPr/>
        </p:nvSpPr>
        <p:spPr>
          <a:xfrm>
            <a:off x="258417" y="6488668"/>
            <a:ext cx="790160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Top 2 VOC emission sources (distilleries) are in Nelson County, KY</a:t>
            </a:r>
          </a:p>
        </p:txBody>
      </p:sp>
      <p:sp>
        <p:nvSpPr>
          <p:cNvPr id="13" name="Slide Number Placeholder 1">
            <a:extLst>
              <a:ext uri="{FF2B5EF4-FFF2-40B4-BE49-F238E27FC236}">
                <a16:creationId xmlns:a16="http://schemas.microsoft.com/office/drawing/2014/main" id="{3127C127-728A-420A-BBC7-0238F1A5CD6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5012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CB5E-28D6-459A-8F97-ADCFDE07CE27}"/>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Gas &amp; VOC HAPs Emission Sources in Louisville CBSA</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10D5A56-5471-4A58-A287-D5181FB36552}"/>
              </a:ext>
            </a:extLst>
          </p:cNvPr>
          <p:cNvPicPr>
            <a:picLocks noChangeAspect="1"/>
          </p:cNvPicPr>
          <p:nvPr/>
        </p:nvPicPr>
        <p:blipFill rotWithShape="1">
          <a:blip r:embed="rId2"/>
          <a:srcRect l="20109" t="7294" r="1414" b="5942"/>
          <a:stretch/>
        </p:blipFill>
        <p:spPr>
          <a:xfrm>
            <a:off x="1" y="775253"/>
            <a:ext cx="4572000" cy="2843252"/>
          </a:xfrm>
          <a:prstGeom prst="rect">
            <a:avLst/>
          </a:prstGeom>
        </p:spPr>
      </p:pic>
      <p:pic>
        <p:nvPicPr>
          <p:cNvPr id="7" name="Picture 6">
            <a:extLst>
              <a:ext uri="{FF2B5EF4-FFF2-40B4-BE49-F238E27FC236}">
                <a16:creationId xmlns:a16="http://schemas.microsoft.com/office/drawing/2014/main" id="{F5C6F062-CD42-44AF-BD1B-5029E8B95393}"/>
              </a:ext>
            </a:extLst>
          </p:cNvPr>
          <p:cNvPicPr>
            <a:picLocks noChangeAspect="1"/>
          </p:cNvPicPr>
          <p:nvPr/>
        </p:nvPicPr>
        <p:blipFill rotWithShape="1">
          <a:blip r:embed="rId3"/>
          <a:srcRect l="20105" t="7681" r="1413" b="6328"/>
          <a:stretch/>
        </p:blipFill>
        <p:spPr>
          <a:xfrm>
            <a:off x="0" y="3722130"/>
            <a:ext cx="4572000" cy="2817798"/>
          </a:xfrm>
          <a:prstGeom prst="rect">
            <a:avLst/>
          </a:prstGeom>
        </p:spPr>
      </p:pic>
      <p:pic>
        <p:nvPicPr>
          <p:cNvPr id="10" name="Picture 9">
            <a:extLst>
              <a:ext uri="{FF2B5EF4-FFF2-40B4-BE49-F238E27FC236}">
                <a16:creationId xmlns:a16="http://schemas.microsoft.com/office/drawing/2014/main" id="{4B25D581-4693-4EC0-856C-DD28EA3CF564}"/>
              </a:ext>
            </a:extLst>
          </p:cNvPr>
          <p:cNvPicPr>
            <a:picLocks noChangeAspect="1"/>
          </p:cNvPicPr>
          <p:nvPr/>
        </p:nvPicPr>
        <p:blipFill rotWithShape="1">
          <a:blip r:embed="rId4"/>
          <a:srcRect t="28744" r="48089" b="8454"/>
          <a:stretch/>
        </p:blipFill>
        <p:spPr>
          <a:xfrm>
            <a:off x="4752978" y="3856382"/>
            <a:ext cx="3933822" cy="2677015"/>
          </a:xfrm>
          <a:prstGeom prst="rect">
            <a:avLst/>
          </a:prstGeom>
        </p:spPr>
      </p:pic>
      <p:pic>
        <p:nvPicPr>
          <p:cNvPr id="11" name="Picture 10">
            <a:extLst>
              <a:ext uri="{FF2B5EF4-FFF2-40B4-BE49-F238E27FC236}">
                <a16:creationId xmlns:a16="http://schemas.microsoft.com/office/drawing/2014/main" id="{3D71C285-F247-4EEC-BB16-D20A05F01912}"/>
              </a:ext>
            </a:extLst>
          </p:cNvPr>
          <p:cNvPicPr>
            <a:picLocks noChangeAspect="1"/>
          </p:cNvPicPr>
          <p:nvPr/>
        </p:nvPicPr>
        <p:blipFill rotWithShape="1">
          <a:blip r:embed="rId5"/>
          <a:srcRect t="28938" r="46739" b="8453"/>
          <a:stretch/>
        </p:blipFill>
        <p:spPr>
          <a:xfrm>
            <a:off x="4752978" y="1017365"/>
            <a:ext cx="3933822" cy="2601140"/>
          </a:xfrm>
          <a:prstGeom prst="rect">
            <a:avLst/>
          </a:prstGeom>
        </p:spPr>
      </p:pic>
      <p:sp>
        <p:nvSpPr>
          <p:cNvPr id="12" name="TextBox 11">
            <a:extLst>
              <a:ext uri="{FF2B5EF4-FFF2-40B4-BE49-F238E27FC236}">
                <a16:creationId xmlns:a16="http://schemas.microsoft.com/office/drawing/2014/main" id="{7541D466-9C57-4128-9E2F-CB77E28C4E70}"/>
              </a:ext>
            </a:extLst>
          </p:cNvPr>
          <p:cNvSpPr txBox="1"/>
          <p:nvPr/>
        </p:nvSpPr>
        <p:spPr>
          <a:xfrm>
            <a:off x="621195" y="6546724"/>
            <a:ext cx="790160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 of the top 4 gas &amp; VOC HAPs emission sources in Indiana (Harrison &amp; Clark County)</a:t>
            </a:r>
          </a:p>
        </p:txBody>
      </p:sp>
      <p:cxnSp>
        <p:nvCxnSpPr>
          <p:cNvPr id="13" name="Straight Arrow Connector 12">
            <a:extLst>
              <a:ext uri="{FF2B5EF4-FFF2-40B4-BE49-F238E27FC236}">
                <a16:creationId xmlns:a16="http://schemas.microsoft.com/office/drawing/2014/main" id="{26BC2947-76CF-4759-BF3C-3A498059B020}"/>
              </a:ext>
            </a:extLst>
          </p:cNvPr>
          <p:cNvCxnSpPr>
            <a:cxnSpLocks/>
          </p:cNvCxnSpPr>
          <p:nvPr/>
        </p:nvCxnSpPr>
        <p:spPr bwMode="auto">
          <a:xfrm>
            <a:off x="4197096" y="1243584"/>
            <a:ext cx="484632" cy="932688"/>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84A49B2-AD58-4720-AD65-FFBEC08A88CE}"/>
              </a:ext>
            </a:extLst>
          </p:cNvPr>
          <p:cNvCxnSpPr>
            <a:cxnSpLocks/>
          </p:cNvCxnSpPr>
          <p:nvPr/>
        </p:nvCxnSpPr>
        <p:spPr bwMode="auto">
          <a:xfrm>
            <a:off x="1636776" y="1636776"/>
            <a:ext cx="3044952" cy="2322576"/>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9" name="Slide Number Placeholder 1">
            <a:extLst>
              <a:ext uri="{FF2B5EF4-FFF2-40B4-BE49-F238E27FC236}">
                <a16:creationId xmlns:a16="http://schemas.microsoft.com/office/drawing/2014/main" id="{C3A62775-A4CC-4069-9EC5-A5877364827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39503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1550-F80F-40B4-BDCC-6C251897042B}"/>
              </a:ext>
            </a:extLst>
          </p:cNvPr>
          <p:cNvSpPr>
            <a:spLocks noGrp="1"/>
          </p:cNvSpPr>
          <p:nvPr>
            <p:ph idx="1"/>
          </p:nvPr>
        </p:nvSpPr>
        <p:spPr>
          <a:xfrm>
            <a:off x="457200" y="980728"/>
            <a:ext cx="3746500" cy="5712172"/>
          </a:xfrm>
        </p:spPr>
        <p:txBody>
          <a:bodyPr>
            <a:normAutofit lnSpcReduction="10000"/>
          </a:bodyPr>
          <a:lstStyle/>
          <a:p>
            <a:r>
              <a:rPr lang="en-US" sz="2400" b="0" dirty="0">
                <a:latin typeface="Arial" panose="020B0604020202020204" pitchFamily="34" charset="0"/>
                <a:cs typeface="Arial" panose="020B0604020202020204" pitchFamily="34" charset="0"/>
              </a:rPr>
              <a:t>NEXUS can be used to quickly demonstrate to an area (Louisville) that coordination outside of their local jurisdiction (Jefferson County, KY) is necessary in order to see the reductions needed to come into attainment</a:t>
            </a:r>
          </a:p>
          <a:p>
            <a:endParaRPr lang="en-US"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Coordination is needed with the state of Kentucky, state of Indiana, EPA R4 &amp; EPA R5</a:t>
            </a:r>
          </a:p>
        </p:txBody>
      </p:sp>
      <p:sp>
        <p:nvSpPr>
          <p:cNvPr id="5" name="Title 1">
            <a:extLst>
              <a:ext uri="{FF2B5EF4-FFF2-40B4-BE49-F238E27FC236}">
                <a16:creationId xmlns:a16="http://schemas.microsoft.com/office/drawing/2014/main" id="{30CE4879-A162-42FD-BC9C-F0AF5969A8F4}"/>
              </a:ext>
            </a:extLst>
          </p:cNvPr>
          <p:cNvSpPr>
            <a:spLocks noGrp="1"/>
          </p:cNvSpPr>
          <p:nvPr>
            <p:ph type="title"/>
          </p:nvPr>
        </p:nvSpPr>
        <p:spPr>
          <a:xfrm>
            <a:off x="0" y="71439"/>
            <a:ext cx="9144000"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Addressing MP Concerns</a:t>
            </a: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7A04080-1536-40C2-86F3-32E8F54D87C3}"/>
              </a:ext>
            </a:extLst>
          </p:cNvPr>
          <p:cNvPicPr>
            <a:picLocks noChangeAspect="1"/>
          </p:cNvPicPr>
          <p:nvPr/>
        </p:nvPicPr>
        <p:blipFill>
          <a:blip r:embed="rId2"/>
          <a:stretch>
            <a:fillRect/>
          </a:stretch>
        </p:blipFill>
        <p:spPr>
          <a:xfrm>
            <a:off x="4203700" y="1775618"/>
            <a:ext cx="4780365" cy="3306763"/>
          </a:xfrm>
          <a:prstGeom prst="rect">
            <a:avLst/>
          </a:prstGeom>
        </p:spPr>
      </p:pic>
      <p:sp>
        <p:nvSpPr>
          <p:cNvPr id="7" name="Slide Number Placeholder 1">
            <a:extLst>
              <a:ext uri="{FF2B5EF4-FFF2-40B4-BE49-F238E27FC236}">
                <a16:creationId xmlns:a16="http://schemas.microsoft.com/office/drawing/2014/main" id="{082B2572-D2DB-42B7-AF2E-BFECA52A8EF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37983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18FC-CDCF-4E47-8A9F-76BBA73C3DE9}"/>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3 – Reviewing an Industrial Source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C0627E-355A-4AD7-8646-46E8C9861001}"/>
              </a:ext>
            </a:extLst>
          </p:cNvPr>
          <p:cNvSpPr/>
          <p:nvPr/>
        </p:nvSpPr>
        <p:spPr>
          <a:xfrm>
            <a:off x="48128" y="920793"/>
            <a:ext cx="3341717" cy="2862322"/>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Drummond’s ABC Coke facility in Tarrant, AL, just outside the Birmingham city limits in Jefferson County, recently paid fines under settlement agreement for emitting 10x more benzene than reporting, along with other violations. We can use NEXUS to take a look at the facility.</a:t>
            </a:r>
          </a:p>
        </p:txBody>
      </p:sp>
      <p:pic>
        <p:nvPicPr>
          <p:cNvPr id="7" name="Picture 6">
            <a:extLst>
              <a:ext uri="{FF2B5EF4-FFF2-40B4-BE49-F238E27FC236}">
                <a16:creationId xmlns:a16="http://schemas.microsoft.com/office/drawing/2014/main" id="{01F71C92-F982-46D2-9CD4-1B0679333E67}"/>
              </a:ext>
            </a:extLst>
          </p:cNvPr>
          <p:cNvPicPr>
            <a:picLocks noChangeAspect="1"/>
          </p:cNvPicPr>
          <p:nvPr/>
        </p:nvPicPr>
        <p:blipFill>
          <a:blip r:embed="rId2"/>
          <a:stretch>
            <a:fillRect/>
          </a:stretch>
        </p:blipFill>
        <p:spPr>
          <a:xfrm>
            <a:off x="3406780" y="978439"/>
            <a:ext cx="3938532" cy="2778989"/>
          </a:xfrm>
          <a:prstGeom prst="rect">
            <a:avLst/>
          </a:prstGeom>
        </p:spPr>
      </p:pic>
      <p:pic>
        <p:nvPicPr>
          <p:cNvPr id="10" name="Picture 9">
            <a:extLst>
              <a:ext uri="{FF2B5EF4-FFF2-40B4-BE49-F238E27FC236}">
                <a16:creationId xmlns:a16="http://schemas.microsoft.com/office/drawing/2014/main" id="{74861454-F9A0-4126-BEA5-14F04D831518}"/>
              </a:ext>
            </a:extLst>
          </p:cNvPr>
          <p:cNvPicPr>
            <a:picLocks noChangeAspect="1"/>
          </p:cNvPicPr>
          <p:nvPr/>
        </p:nvPicPr>
        <p:blipFill rotWithShape="1">
          <a:blip r:embed="rId3"/>
          <a:srcRect t="10614" r="5904" b="33767"/>
          <a:stretch/>
        </p:blipFill>
        <p:spPr>
          <a:xfrm>
            <a:off x="308472" y="3860901"/>
            <a:ext cx="8604173" cy="2860771"/>
          </a:xfrm>
          <a:prstGeom prst="rect">
            <a:avLst/>
          </a:prstGeom>
        </p:spPr>
      </p:pic>
      <p:sp>
        <p:nvSpPr>
          <p:cNvPr id="11" name="Rectangle 10">
            <a:extLst>
              <a:ext uri="{FF2B5EF4-FFF2-40B4-BE49-F238E27FC236}">
                <a16:creationId xmlns:a16="http://schemas.microsoft.com/office/drawing/2014/main" id="{10C92C7E-8935-475F-9628-6AE439B8125D}"/>
              </a:ext>
            </a:extLst>
          </p:cNvPr>
          <p:cNvSpPr/>
          <p:nvPr/>
        </p:nvSpPr>
        <p:spPr bwMode="auto">
          <a:xfrm>
            <a:off x="407324" y="5228705"/>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10BE8A85-1BF1-4BA7-9A16-E39A9AA17AE2}"/>
              </a:ext>
            </a:extLst>
          </p:cNvPr>
          <p:cNvSpPr/>
          <p:nvPr/>
        </p:nvSpPr>
        <p:spPr bwMode="auto">
          <a:xfrm>
            <a:off x="1864822" y="6317119"/>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B58D112A-CDAF-4300-B86F-4201030CE4A1}"/>
              </a:ext>
            </a:extLst>
          </p:cNvPr>
          <p:cNvSpPr/>
          <p:nvPr/>
        </p:nvSpPr>
        <p:spPr bwMode="auto">
          <a:xfrm>
            <a:off x="3271759" y="485463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E610BF4E-DC96-49BF-90AB-45197A91F962}"/>
              </a:ext>
            </a:extLst>
          </p:cNvPr>
          <p:cNvSpPr/>
          <p:nvPr/>
        </p:nvSpPr>
        <p:spPr bwMode="auto">
          <a:xfrm>
            <a:off x="7480555" y="5572700"/>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718FC76-C553-4410-A8EA-C14CA58787D6}"/>
              </a:ext>
            </a:extLst>
          </p:cNvPr>
          <p:cNvSpPr/>
          <p:nvPr/>
        </p:nvSpPr>
        <p:spPr bwMode="auto">
          <a:xfrm>
            <a:off x="4681934" y="558615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16" name="Picture 15">
            <a:extLst>
              <a:ext uri="{FF2B5EF4-FFF2-40B4-BE49-F238E27FC236}">
                <a16:creationId xmlns:a16="http://schemas.microsoft.com/office/drawing/2014/main" id="{CE7F56AD-D6EF-422D-9DCF-23E335945A59}"/>
              </a:ext>
            </a:extLst>
          </p:cNvPr>
          <p:cNvPicPr>
            <a:picLocks noChangeAspect="1"/>
          </p:cNvPicPr>
          <p:nvPr/>
        </p:nvPicPr>
        <p:blipFill>
          <a:blip r:embed="rId4"/>
          <a:stretch>
            <a:fillRect/>
          </a:stretch>
        </p:blipFill>
        <p:spPr>
          <a:xfrm>
            <a:off x="7410375" y="872839"/>
            <a:ext cx="1691545" cy="2884589"/>
          </a:xfrm>
          <a:prstGeom prst="rect">
            <a:avLst/>
          </a:prstGeom>
        </p:spPr>
      </p:pic>
      <p:sp>
        <p:nvSpPr>
          <p:cNvPr id="17" name="Slide Number Placeholder 1">
            <a:extLst>
              <a:ext uri="{FF2B5EF4-FFF2-40B4-BE49-F238E27FC236}">
                <a16:creationId xmlns:a16="http://schemas.microsoft.com/office/drawing/2014/main" id="{BC6D3807-5C73-4DF7-9771-9D5BB10ED13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42480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5183F-8994-4E0F-BF37-0EF73CA08685}"/>
              </a:ext>
            </a:extLst>
          </p:cNvPr>
          <p:cNvPicPr>
            <a:picLocks noChangeAspect="1"/>
          </p:cNvPicPr>
          <p:nvPr/>
        </p:nvPicPr>
        <p:blipFill>
          <a:blip r:embed="rId3"/>
          <a:stretch>
            <a:fillRect/>
          </a:stretch>
        </p:blipFill>
        <p:spPr>
          <a:xfrm>
            <a:off x="253432" y="4568979"/>
            <a:ext cx="2714128" cy="2131434"/>
          </a:xfrm>
          <a:prstGeom prst="rect">
            <a:avLst/>
          </a:prstGeom>
        </p:spPr>
      </p:pic>
      <p:pic>
        <p:nvPicPr>
          <p:cNvPr id="6" name="Picture 5">
            <a:extLst>
              <a:ext uri="{FF2B5EF4-FFF2-40B4-BE49-F238E27FC236}">
                <a16:creationId xmlns:a16="http://schemas.microsoft.com/office/drawing/2014/main" id="{B2533454-19FF-4D1E-96AE-CED0BA02A25C}"/>
              </a:ext>
            </a:extLst>
          </p:cNvPr>
          <p:cNvPicPr>
            <a:picLocks noChangeAspect="1"/>
          </p:cNvPicPr>
          <p:nvPr/>
        </p:nvPicPr>
        <p:blipFill>
          <a:blip r:embed="rId4"/>
          <a:stretch>
            <a:fillRect/>
          </a:stretch>
        </p:blipFill>
        <p:spPr>
          <a:xfrm>
            <a:off x="3389915" y="4568979"/>
            <a:ext cx="2460975" cy="2131434"/>
          </a:xfrm>
          <a:prstGeom prst="rect">
            <a:avLst/>
          </a:prstGeom>
        </p:spPr>
      </p:pic>
      <p:pic>
        <p:nvPicPr>
          <p:cNvPr id="7" name="Picture 6">
            <a:extLst>
              <a:ext uri="{FF2B5EF4-FFF2-40B4-BE49-F238E27FC236}">
                <a16:creationId xmlns:a16="http://schemas.microsoft.com/office/drawing/2014/main" id="{4ACA9511-C0CB-4BC9-9437-C37DBC341D5D}"/>
              </a:ext>
            </a:extLst>
          </p:cNvPr>
          <p:cNvPicPr>
            <a:picLocks noChangeAspect="1"/>
          </p:cNvPicPr>
          <p:nvPr/>
        </p:nvPicPr>
        <p:blipFill>
          <a:blip r:embed="rId5"/>
          <a:stretch>
            <a:fillRect/>
          </a:stretch>
        </p:blipFill>
        <p:spPr>
          <a:xfrm>
            <a:off x="6273245" y="4568979"/>
            <a:ext cx="2617323" cy="2131434"/>
          </a:xfrm>
          <a:prstGeom prst="rect">
            <a:avLst/>
          </a:prstGeom>
        </p:spPr>
      </p:pic>
      <p:pic>
        <p:nvPicPr>
          <p:cNvPr id="9" name="Picture 8">
            <a:extLst>
              <a:ext uri="{FF2B5EF4-FFF2-40B4-BE49-F238E27FC236}">
                <a16:creationId xmlns:a16="http://schemas.microsoft.com/office/drawing/2014/main" id="{BFA4C15F-92EF-488A-AE80-F32E944CDD25}"/>
              </a:ext>
            </a:extLst>
          </p:cNvPr>
          <p:cNvPicPr>
            <a:picLocks noChangeAspect="1"/>
          </p:cNvPicPr>
          <p:nvPr/>
        </p:nvPicPr>
        <p:blipFill>
          <a:blip r:embed="rId6"/>
          <a:stretch>
            <a:fillRect/>
          </a:stretch>
        </p:blipFill>
        <p:spPr>
          <a:xfrm>
            <a:off x="5363165" y="1291170"/>
            <a:ext cx="1827575" cy="2573951"/>
          </a:xfrm>
          <a:prstGeom prst="rect">
            <a:avLst/>
          </a:prstGeom>
        </p:spPr>
      </p:pic>
      <p:grpSp>
        <p:nvGrpSpPr>
          <p:cNvPr id="10" name="Group 9">
            <a:extLst>
              <a:ext uri="{FF2B5EF4-FFF2-40B4-BE49-F238E27FC236}">
                <a16:creationId xmlns:a16="http://schemas.microsoft.com/office/drawing/2014/main" id="{6EDE8B88-F013-4BF7-950F-CE88E33087C7}"/>
              </a:ext>
            </a:extLst>
          </p:cNvPr>
          <p:cNvGrpSpPr/>
          <p:nvPr/>
        </p:nvGrpSpPr>
        <p:grpSpPr>
          <a:xfrm>
            <a:off x="1309586" y="5022339"/>
            <a:ext cx="245207" cy="272062"/>
            <a:chOff x="5461807" y="2841435"/>
            <a:chExt cx="537827" cy="537827"/>
          </a:xfrm>
        </p:grpSpPr>
        <p:pic>
          <p:nvPicPr>
            <p:cNvPr id="11" name="Graphic 10" descr="Water">
              <a:extLst>
                <a:ext uri="{FF2B5EF4-FFF2-40B4-BE49-F238E27FC236}">
                  <a16:creationId xmlns:a16="http://schemas.microsoft.com/office/drawing/2014/main" id="{CFEA1811-8E7E-46BB-B9E9-F192DF7D99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2" name="Oval 11">
              <a:extLst>
                <a:ext uri="{FF2B5EF4-FFF2-40B4-BE49-F238E27FC236}">
                  <a16:creationId xmlns:a16="http://schemas.microsoft.com/office/drawing/2014/main" id="{0871038C-4291-41D6-857F-DE1BA8908388}"/>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4" name="Group 13">
            <a:extLst>
              <a:ext uri="{FF2B5EF4-FFF2-40B4-BE49-F238E27FC236}">
                <a16:creationId xmlns:a16="http://schemas.microsoft.com/office/drawing/2014/main" id="{D8C38CEE-F3F0-4463-9AEA-7740226E8C18}"/>
              </a:ext>
            </a:extLst>
          </p:cNvPr>
          <p:cNvGrpSpPr/>
          <p:nvPr/>
        </p:nvGrpSpPr>
        <p:grpSpPr>
          <a:xfrm>
            <a:off x="4456366" y="5075724"/>
            <a:ext cx="245207" cy="272062"/>
            <a:chOff x="5461807" y="2841435"/>
            <a:chExt cx="537827" cy="537827"/>
          </a:xfrm>
        </p:grpSpPr>
        <p:pic>
          <p:nvPicPr>
            <p:cNvPr id="15" name="Graphic 14" descr="Water">
              <a:extLst>
                <a:ext uri="{FF2B5EF4-FFF2-40B4-BE49-F238E27FC236}">
                  <a16:creationId xmlns:a16="http://schemas.microsoft.com/office/drawing/2014/main" id="{AD26328E-D66D-41D3-89B7-DF5B0F9A72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6" name="Oval 15">
              <a:extLst>
                <a:ext uri="{FF2B5EF4-FFF2-40B4-BE49-F238E27FC236}">
                  <a16:creationId xmlns:a16="http://schemas.microsoft.com/office/drawing/2014/main" id="{318B1D31-460D-44C9-8422-01EBC5D38FD5}"/>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7" name="Group 16">
            <a:extLst>
              <a:ext uri="{FF2B5EF4-FFF2-40B4-BE49-F238E27FC236}">
                <a16:creationId xmlns:a16="http://schemas.microsoft.com/office/drawing/2014/main" id="{C54C66F0-D9FD-4D76-9CB5-FE47720E05EA}"/>
              </a:ext>
            </a:extLst>
          </p:cNvPr>
          <p:cNvGrpSpPr/>
          <p:nvPr/>
        </p:nvGrpSpPr>
        <p:grpSpPr>
          <a:xfrm>
            <a:off x="7444230" y="5022339"/>
            <a:ext cx="245207" cy="272062"/>
            <a:chOff x="5461807" y="2841435"/>
            <a:chExt cx="537827" cy="537827"/>
          </a:xfrm>
        </p:grpSpPr>
        <p:pic>
          <p:nvPicPr>
            <p:cNvPr id="18" name="Graphic 17" descr="Water">
              <a:extLst>
                <a:ext uri="{FF2B5EF4-FFF2-40B4-BE49-F238E27FC236}">
                  <a16:creationId xmlns:a16="http://schemas.microsoft.com/office/drawing/2014/main" id="{9D02C0C2-E854-4A1A-8165-83C6473A93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9" name="Oval 18">
              <a:extLst>
                <a:ext uri="{FF2B5EF4-FFF2-40B4-BE49-F238E27FC236}">
                  <a16:creationId xmlns:a16="http://schemas.microsoft.com/office/drawing/2014/main" id="{DCCD9F10-649D-425F-B8EF-6D4A51A6204A}"/>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21" name="Title 1">
            <a:extLst>
              <a:ext uri="{FF2B5EF4-FFF2-40B4-BE49-F238E27FC236}">
                <a16:creationId xmlns:a16="http://schemas.microsoft.com/office/drawing/2014/main" id="{F18BD50E-D132-438E-8EF7-485E040EBF16}"/>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Reviewing an Industrial Source near EJ Areas</a:t>
            </a: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A674436-D2CC-4175-B295-6F1ACC3AB4B1}"/>
              </a:ext>
            </a:extLst>
          </p:cNvPr>
          <p:cNvPicPr>
            <a:picLocks noChangeAspect="1"/>
          </p:cNvPicPr>
          <p:nvPr/>
        </p:nvPicPr>
        <p:blipFill>
          <a:blip r:embed="rId9"/>
          <a:stretch>
            <a:fillRect/>
          </a:stretch>
        </p:blipFill>
        <p:spPr>
          <a:xfrm>
            <a:off x="280417" y="1153281"/>
            <a:ext cx="5082748" cy="3002960"/>
          </a:xfrm>
          <a:prstGeom prst="rect">
            <a:avLst/>
          </a:prstGeom>
        </p:spPr>
      </p:pic>
      <p:sp>
        <p:nvSpPr>
          <p:cNvPr id="23" name="TextBox 22">
            <a:extLst>
              <a:ext uri="{FF2B5EF4-FFF2-40B4-BE49-F238E27FC236}">
                <a16:creationId xmlns:a16="http://schemas.microsoft.com/office/drawing/2014/main" id="{CBAA2BCC-E08E-4BE1-B90A-82DDCA620E22}"/>
              </a:ext>
            </a:extLst>
          </p:cNvPr>
          <p:cNvSpPr txBox="1"/>
          <p:nvPr/>
        </p:nvSpPr>
        <p:spPr>
          <a:xfrm>
            <a:off x="535568"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24" name="TextBox 23">
            <a:extLst>
              <a:ext uri="{FF2B5EF4-FFF2-40B4-BE49-F238E27FC236}">
                <a16:creationId xmlns:a16="http://schemas.microsoft.com/office/drawing/2014/main" id="{81E4C691-E113-477D-B3F9-C89CE0DE3331}"/>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25" name="TextBox 24">
            <a:extLst>
              <a:ext uri="{FF2B5EF4-FFF2-40B4-BE49-F238E27FC236}">
                <a16:creationId xmlns:a16="http://schemas.microsoft.com/office/drawing/2014/main" id="{FD049F80-FA25-480C-9C75-BD70547DC6AC}"/>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26" name="TextBox 25">
            <a:extLst>
              <a:ext uri="{FF2B5EF4-FFF2-40B4-BE49-F238E27FC236}">
                <a16:creationId xmlns:a16="http://schemas.microsoft.com/office/drawing/2014/main" id="{EBD561A3-C7B3-4B9D-921C-AC9E95FC14E1}"/>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sp>
        <p:nvSpPr>
          <p:cNvPr id="27" name="Rectangle 26">
            <a:extLst>
              <a:ext uri="{FF2B5EF4-FFF2-40B4-BE49-F238E27FC236}">
                <a16:creationId xmlns:a16="http://schemas.microsoft.com/office/drawing/2014/main" id="{67D38299-3ABF-431B-A96C-218FADDB18BA}"/>
              </a:ext>
            </a:extLst>
          </p:cNvPr>
          <p:cNvSpPr/>
          <p:nvPr/>
        </p:nvSpPr>
        <p:spPr>
          <a:xfrm>
            <a:off x="7240104" y="1291170"/>
            <a:ext cx="1870133" cy="2631490"/>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Adding EJ metrics, such as those shown below in EJSCREEN, can be used in NEXUS to determine the proximity of industrial sources to EJ communities in areas with MP concerns. </a:t>
            </a:r>
          </a:p>
        </p:txBody>
      </p:sp>
      <p:sp>
        <p:nvSpPr>
          <p:cNvPr id="28" name="Slide Number Placeholder 1">
            <a:extLst>
              <a:ext uri="{FF2B5EF4-FFF2-40B4-BE49-F238E27FC236}">
                <a16:creationId xmlns:a16="http://schemas.microsoft.com/office/drawing/2014/main" id="{47203FC8-3ADA-45FA-8F5E-5BB91345362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6189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NEXUS Tool: </a:t>
            </a:r>
            <a:r>
              <a:rPr lang="en-US" sz="2800" dirty="0">
                <a:solidFill>
                  <a:srgbClr val="FFFF00"/>
                </a:solidFill>
                <a:latin typeface="Arial" panose="020B0604020202020204" pitchFamily="34" charset="0"/>
                <a:cs typeface="Arial" panose="020B0604020202020204" pitchFamily="34" charset="0"/>
              </a:rPr>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p:txBody>
          <a:bodyPr>
            <a:normAutofit fontScale="77500" lnSpcReduction="20000"/>
          </a:bodyPr>
          <a:lstStyle/>
          <a:p>
            <a:pPr>
              <a:lnSpc>
                <a:spcPct val="120000"/>
              </a:lnSpc>
              <a:spcBef>
                <a:spcPts val="600"/>
              </a:spcBef>
              <a:spcAft>
                <a:spcPts val="1200"/>
              </a:spcAft>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A source/sector module could allow for Multi-pollutant ‘proximity-based assessment’ for EJ communities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Define an area around a source/sector and calculate % distribution of demographics (race, ethnicity, etc.)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Compare % distribution to the state, region, or national level averages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Expand demographic comparisons to include O</a:t>
            </a:r>
            <a:r>
              <a:rPr lang="en-US" sz="2400" b="0" baseline="-25000" dirty="0">
                <a:latin typeface="Arial" panose="020B0604020202020204" pitchFamily="34" charset="0"/>
                <a:ea typeface="Calibri" panose="020F0502020204030204" pitchFamily="34" charset="0"/>
                <a:cs typeface="Arial" panose="020B0604020202020204" pitchFamily="34" charset="0"/>
              </a:rPr>
              <a:t>3</a:t>
            </a:r>
            <a:r>
              <a:rPr lang="en-US" sz="2400" b="0" dirty="0">
                <a:latin typeface="Arial" panose="020B0604020202020204" pitchFamily="34" charset="0"/>
                <a:ea typeface="Calibri" panose="020F0502020204030204" pitchFamily="34" charset="0"/>
                <a:cs typeface="Arial" panose="020B0604020202020204" pitchFamily="34" charset="0"/>
              </a:rPr>
              <a:t>, PM</a:t>
            </a:r>
            <a:r>
              <a:rPr lang="en-US" sz="2400" b="0" baseline="-25000" dirty="0">
                <a:latin typeface="Arial" panose="020B0604020202020204" pitchFamily="34" charset="0"/>
                <a:ea typeface="Calibri" panose="020F0502020204030204" pitchFamily="34" charset="0"/>
                <a:cs typeface="Arial" panose="020B0604020202020204" pitchFamily="34" charset="0"/>
              </a:rPr>
              <a:t>2.5</a:t>
            </a:r>
            <a:r>
              <a:rPr lang="en-US" sz="2400" b="0" dirty="0">
                <a:latin typeface="Arial" panose="020B0604020202020204" pitchFamily="34" charset="0"/>
                <a:ea typeface="Calibri" panose="020F0502020204030204" pitchFamily="34" charset="0"/>
                <a:cs typeface="Arial" panose="020B0604020202020204" pitchFamily="34" charset="0"/>
              </a:rPr>
              <a:t> and Air Toxics risks or other metrics of interest (e.g., emissions density, pop-weighted air quality concentrations, etc.)</a:t>
            </a:r>
          </a:p>
          <a:p>
            <a:pPr>
              <a:lnSpc>
                <a:spcPct val="120000"/>
              </a:lnSpc>
              <a:spcBef>
                <a:spcPts val="600"/>
              </a:spcBef>
              <a:spcAft>
                <a:spcPts val="1200"/>
              </a:spcAft>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Incorporate analysis similar to what is currently used for Risk and Technology Review (RTR) and other actions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NEXUS could provide a more transparent and accessible way to complete screening analyses and share across the office and programs (criteria and toxics). However, the ability to accurately screen for toxics is limited at this time</a:t>
            </a:r>
            <a:endParaRPr lang="en-US" sz="2400" b="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socioeconomic/demographic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Discussion and Next Steps (1)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E3979A71-031F-4D7A-842A-F95C31D718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Upgrade and prepare NEXUS for Beta test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Based on Office wide engagements, use updated NEXUS tool with 2017 data to inform Multi-pollutant, Air Toxics, Advance,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Discussion and Next Steps (2)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457200" y="988462"/>
            <a:ext cx="8229599" cy="501675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u="sng" dirty="0">
                <a:solidFill>
                  <a:srgbClr val="0000FF"/>
                </a:solidFill>
                <a:latin typeface="Arial" panose="020B0604020202020204" pitchFamily="34" charset="0"/>
                <a:cs typeface="Arial" panose="020B0604020202020204" pitchFamily="34" charset="0"/>
              </a:rPr>
              <a:t>Primary Goal </a:t>
            </a:r>
            <a:r>
              <a:rPr lang="en-US" dirty="0">
                <a:latin typeface="Arial" panose="020B0604020202020204" pitchFamily="34" charset="0"/>
                <a:cs typeface="Arial" panose="020B0604020202020204" pitchFamily="34" charset="0"/>
              </a:rPr>
              <a:t>- identify &amp; evaluate local control strategies targeting emissions of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Success has been demonstrated in Detroit and SC; another project is currently underway in Louisville, KY (briefed in May 2020)</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Tools needed to analyze MP data are either available currently or being developed in OAQPS (</a:t>
            </a:r>
            <a:r>
              <a:rPr lang="en-US" dirty="0">
                <a:solidFill>
                  <a:srgbClr val="FF0000"/>
                </a:solidFill>
                <a:latin typeface="Arial" panose="020B0604020202020204" pitchFamily="34" charset="0"/>
                <a:cs typeface="Arial" panose="020B0604020202020204" pitchFamily="34" charset="0"/>
              </a:rPr>
              <a:t>NEXUS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latin typeface="Arial" panose="020B0604020202020204" pitchFamily="34" charset="0"/>
                <a:cs typeface="Arial" panose="020B0604020202020204" pitchFamily="34" charset="0"/>
              </a:rPr>
              <a:t>NEXUS Tool Demo: </a:t>
            </a:r>
            <a:r>
              <a:rPr lang="en-US" altLang="zh-CN" dirty="0">
                <a:solidFill>
                  <a:srgbClr val="FFFF00"/>
                </a:solidFill>
                <a:latin typeface="Arial" panose="020B0604020202020204" pitchFamily="34" charset="0"/>
                <a:cs typeface="Arial" panose="020B0604020202020204" pitchFamily="34" charset="0"/>
              </a:rPr>
              <a:t>2014 NEXUS Case</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1307592" y="2132711"/>
            <a:ext cx="6428232" cy="1470025"/>
          </a:xfrm>
        </p:spPr>
        <p:txBody>
          <a:bodyPr/>
          <a:lstStyle/>
          <a:p>
            <a:pPr algn="ctr"/>
            <a:r>
              <a:rPr lang="en-US" sz="4800" dirty="0"/>
              <a:t>“</a:t>
            </a:r>
            <a:r>
              <a:rPr lang="en-US" sz="4800" i="1" dirty="0"/>
              <a:t>NEXUS 1.5”: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109728" y="3886200"/>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266672" y="4456811"/>
            <a:ext cx="8877328" cy="209288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The “NEXUS 1.5” package (“NEXUS v1.5 setup.exe” &amp; “NEXUS 1.5 Data.exe”: run both to install) is available at OAQPS’s Shared Drive at:                	</a:t>
            </a:r>
            <a:r>
              <a:rPr kumimoji="0" lang="en-US" sz="2000" b="0" i="1" u="none" strike="noStrike" kern="1200" cap="none" spc="0" normalizeH="0" baseline="0" noProof="0" dirty="0">
                <a:ln>
                  <a:noFill/>
                </a:ln>
                <a:solidFill>
                  <a:srgbClr val="0000FF"/>
                </a:solidFill>
                <a:effectLst/>
                <a:uLnTx/>
                <a:uFillTx/>
                <a:latin typeface="Calibri"/>
                <a:ea typeface="微软雅黑"/>
                <a:cs typeface="+mn-cs"/>
              </a:rPr>
              <a:t>G:\SHARE\NEXUS\NEXUS 1.5\</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or at EPA’s new FTP site: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ftp://newftp.epa.gov/aqmg/cjang/NEXUS/NEXUS 1.5/</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a:p>
            <a:pPr marL="685800" marR="0" lvl="0" indent="-630238" algn="l" defTabSz="914400" rtl="0" eaLnBrk="1" fontAlgn="base" latinLnBrk="0" hangingPunct="1">
              <a:lnSpc>
                <a:spcPct val="100000"/>
              </a:lnSpc>
              <a:spcBef>
                <a:spcPts val="0"/>
              </a:spcBef>
              <a:spcAft>
                <a:spcPts val="0"/>
              </a:spcAft>
              <a:buClrTx/>
              <a:buSzTx/>
              <a:buFontTx/>
              <a:buNone/>
              <a:tabLst/>
              <a:defRPr/>
            </a:pPr>
            <a:endParaRPr kumimoji="0" lang="en-US" altLang="zh-CN" sz="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lvl="0" indent="-630238" fontAlgn="base">
              <a:defRPr/>
            </a:pP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8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on</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EPA’s</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PC)</a:t>
            </a:r>
            <a:endPar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Slide Number Placeholder 1">
            <a:extLst>
              <a:ext uri="{FF2B5EF4-FFF2-40B4-BE49-F238E27FC236}">
                <a16:creationId xmlns:a16="http://schemas.microsoft.com/office/drawing/2014/main" id="{56EEA9EF-6EEA-445E-A001-D00D53EC9D6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716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1B67F-4FC2-4662-9385-52E1953225C8}"/>
              </a:ext>
            </a:extLst>
          </p:cNvPr>
          <p:cNvPicPr>
            <a:picLocks noChangeAspect="1"/>
          </p:cNvPicPr>
          <p:nvPr/>
        </p:nvPicPr>
        <p:blipFill>
          <a:blip r:embed="rId3"/>
          <a:stretch>
            <a:fillRect/>
          </a:stretch>
        </p:blipFill>
        <p:spPr>
          <a:xfrm>
            <a:off x="9144" y="777240"/>
            <a:ext cx="9144000" cy="6080758"/>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144" y="1269796"/>
            <a:ext cx="996696" cy="283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188720" y="2249424"/>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&amp; “Data Query”</a:t>
            </a:r>
          </a:p>
        </p:txBody>
      </p:sp>
      <p:sp>
        <p:nvSpPr>
          <p:cNvPr id="13" name="Rectangle 12">
            <a:extLst>
              <a:ext uri="{FF2B5EF4-FFF2-40B4-BE49-F238E27FC236}">
                <a16:creationId xmlns:a16="http://schemas.microsoft.com/office/drawing/2014/main" id="{13FD6912-39F5-4561-95CE-E5EAAE69E2F4}"/>
              </a:ext>
            </a:extLst>
          </p:cNvPr>
          <p:cNvSpPr/>
          <p:nvPr/>
        </p:nvSpPr>
        <p:spPr>
          <a:xfrm>
            <a:off x="8421624" y="1233220"/>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5840369" y="1811773"/>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7424765C-B2F9-4727-9A9E-93A29AA8003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088B85-3A83-4677-A828-ED735086256E}"/>
              </a:ext>
            </a:extLst>
          </p:cNvPr>
          <p:cNvPicPr>
            <a:picLocks noChangeAspect="1"/>
          </p:cNvPicPr>
          <p:nvPr/>
        </p:nvPicPr>
        <p:blipFill>
          <a:blip r:embed="rId3"/>
          <a:stretch>
            <a:fillRect/>
          </a:stretch>
        </p:blipFill>
        <p:spPr>
          <a:xfrm>
            <a:off x="0" y="790943"/>
            <a:ext cx="9144000" cy="5972671"/>
          </a:xfrm>
          <a:prstGeom prst="rect">
            <a:avLst/>
          </a:prstGeom>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73052" y="431027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Data Viewer Module</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0" y="1574293"/>
            <a:ext cx="1893694" cy="3357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2193678" y="3711631"/>
            <a:ext cx="1956816" cy="866703"/>
          </a:xfrm>
          <a:prstGeom prst="wedgeRoundRectCallout">
            <a:avLst>
              <a:gd name="adj1" fmla="val -62733"/>
              <a:gd name="adj2" fmla="val -926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0" y="4931861"/>
            <a:ext cx="1893694" cy="14866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2193678" y="5140381"/>
            <a:ext cx="1581913" cy="1426462"/>
          </a:xfrm>
          <a:prstGeom prst="wedgeRoundRectCallout">
            <a:avLst>
              <a:gd name="adj1" fmla="val -66569"/>
              <a:gd name="adj2" fmla="val -3923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281006" y="915493"/>
            <a:ext cx="1822836" cy="19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1893694" y="1106365"/>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3886200" y="863143"/>
            <a:ext cx="4628626" cy="564502"/>
          </a:xfrm>
          <a:prstGeom prst="wedgeRoundRectCallout">
            <a:avLst>
              <a:gd name="adj1" fmla="val -86683"/>
              <a:gd name="adj2" fmla="val -3041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Switch between 3 key modules</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2123575" y="1896685"/>
            <a:ext cx="3304032" cy="382982"/>
          </a:xfrm>
          <a:prstGeom prst="wedgeRoundRectCallout">
            <a:avLst>
              <a:gd name="adj1" fmla="val -56899"/>
              <a:gd name="adj2" fmla="val -206561"/>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Loaded NEXUS project file name </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5" name="Rectangle 12">
            <a:extLst>
              <a:ext uri="{FF2B5EF4-FFF2-40B4-BE49-F238E27FC236}">
                <a16:creationId xmlns:a16="http://schemas.microsoft.com/office/drawing/2014/main" id="{44CD938E-713A-495A-B272-07AC940E1AE1}"/>
              </a:ext>
            </a:extLst>
          </p:cNvPr>
          <p:cNvSpPr/>
          <p:nvPr/>
        </p:nvSpPr>
        <p:spPr>
          <a:xfrm>
            <a:off x="0" y="1260486"/>
            <a:ext cx="1893694" cy="28611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1">
            <a:extLst>
              <a:ext uri="{FF2B5EF4-FFF2-40B4-BE49-F238E27FC236}">
                <a16:creationId xmlns:a16="http://schemas.microsoft.com/office/drawing/2014/main" id="{08B5C0A8-E369-4F97-894E-FA1A702F170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197296-B4F7-4ABE-AF8B-1455DA08675E}"/>
              </a:ext>
            </a:extLst>
          </p:cNvPr>
          <p:cNvPicPr>
            <a:picLocks noChangeAspect="1"/>
          </p:cNvPicPr>
          <p:nvPr/>
        </p:nvPicPr>
        <p:blipFill>
          <a:blip r:embed="rId3"/>
          <a:stretch>
            <a:fillRect/>
          </a:stretch>
        </p:blipFill>
        <p:spPr>
          <a:xfrm>
            <a:off x="-5899" y="792613"/>
            <a:ext cx="9144000" cy="59726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dirty="0">
                <a:latin typeface="Arial" panose="020B0604020202020204" pitchFamily="34" charset="0"/>
                <a:cs typeface="Arial" panose="020B0604020202020204" pitchFamily="34" charset="0"/>
              </a:rPr>
              <a:t>Data Viewer Module: </a:t>
            </a:r>
            <a:r>
              <a:rPr lang="en-US" altLang="zh-CN" dirty="0">
                <a:solidFill>
                  <a:srgbClr val="FFFF00"/>
                </a:solidFill>
                <a:latin typeface="Arial" panose="020B0604020202020204" pitchFamily="34" charset="0"/>
                <a:cs typeface="Arial" panose="020B0604020202020204" pitchFamily="34" charset="0"/>
              </a:rPr>
              <a:t>Selections &amp; Map Display</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30784" y="1517611"/>
            <a:ext cx="1077888" cy="197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11878" y="2276856"/>
            <a:ext cx="3739898" cy="713233"/>
          </a:xfrm>
          <a:prstGeom prst="wedgeRoundRectCallout">
            <a:avLst>
              <a:gd name="adj1" fmla="val -64835"/>
              <a:gd name="adj2" fmla="val -781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threshold levels for color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960120" y="6425290"/>
            <a:ext cx="4262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751075" y="4965146"/>
            <a:ext cx="1741933" cy="1100241"/>
          </a:xfrm>
          <a:prstGeom prst="wedgeRoundRectCallout">
            <a:avLst>
              <a:gd name="adj1" fmla="val -74137"/>
              <a:gd name="adj2" fmla="val 8436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 to “Radio button” panel</a:t>
            </a:r>
          </a:p>
        </p:txBody>
      </p:sp>
      <p:sp>
        <p:nvSpPr>
          <p:cNvPr id="11" name="Slide Number Placeholder 1">
            <a:extLst>
              <a:ext uri="{FF2B5EF4-FFF2-40B4-BE49-F238E27FC236}">
                <a16:creationId xmlns:a16="http://schemas.microsoft.com/office/drawing/2014/main" id="{04DA1372-C87B-46CA-97C8-1A59BE0751A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656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0BD2574-A6D9-4C7B-B7B0-11A6E4B32753}"/>
              </a:ext>
            </a:extLst>
          </p:cNvPr>
          <p:cNvPicPr>
            <a:picLocks noChangeAspect="1"/>
          </p:cNvPicPr>
          <p:nvPr/>
        </p:nvPicPr>
        <p:blipFill>
          <a:blip r:embed="rId3"/>
          <a:stretch>
            <a:fillRect/>
          </a:stretch>
        </p:blipFill>
        <p:spPr>
          <a:xfrm>
            <a:off x="0" y="770975"/>
            <a:ext cx="9144000" cy="609593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“Apply” New Selections</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59689" y="2447669"/>
            <a:ext cx="1144038" cy="35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712464" y="2039875"/>
            <a:ext cx="3977640" cy="713233"/>
          </a:xfrm>
          <a:prstGeom prst="wedgeRoundRectCallout">
            <a:avLst>
              <a:gd name="adj1" fmla="val -64171"/>
              <a:gd name="adj2" fmla="val 139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on-the-fly in “radio button”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877528" y="6529722"/>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906525" y="5892642"/>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535" y="2159207"/>
            <a:ext cx="1892809" cy="5390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8286" y="3233364"/>
            <a:ext cx="1892809"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0" y="4825416"/>
            <a:ext cx="1892809" cy="862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1953125" y="4022886"/>
            <a:ext cx="1144038" cy="739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1953125" y="3233364"/>
            <a:ext cx="1144038" cy="32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1160992" y="1191969"/>
            <a:ext cx="1504188" cy="527164"/>
          </a:xfrm>
          <a:prstGeom prst="wedgeRoundRectCallout">
            <a:avLst>
              <a:gd name="adj1" fmla="val -49688"/>
              <a:gd name="adj2" fmla="val 12784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Check</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21" name="Slide Number Placeholder 1">
            <a:extLst>
              <a:ext uri="{FF2B5EF4-FFF2-40B4-BE49-F238E27FC236}">
                <a16:creationId xmlns:a16="http://schemas.microsoft.com/office/drawing/2014/main" id="{91E4BA24-1037-44FA-9CE0-E4ADE3651B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9AAB-E33E-455A-929D-B9E380C49AF0}"/>
              </a:ext>
            </a:extLst>
          </p:cNvPr>
          <p:cNvPicPr>
            <a:picLocks noChangeAspect="1"/>
          </p:cNvPicPr>
          <p:nvPr/>
        </p:nvPicPr>
        <p:blipFill rotWithShape="1">
          <a:blip r:embed="rId3"/>
          <a:srcRect t="478" r="41300" b="5839"/>
          <a:stretch/>
        </p:blipFill>
        <p:spPr>
          <a:xfrm>
            <a:off x="0" y="1013714"/>
            <a:ext cx="9144000" cy="5716949"/>
          </a:xfrm>
          <a:prstGeom prst="rect">
            <a:avLst/>
          </a:prstGeom>
          <a:ln>
            <a:solidFill>
              <a:schemeClr val="tx1"/>
            </a:solidFill>
          </a:ln>
        </p:spPr>
      </p:pic>
      <p:grpSp>
        <p:nvGrpSpPr>
          <p:cNvPr id="7" name="组合 6">
            <a:extLst>
              <a:ext uri="{FF2B5EF4-FFF2-40B4-BE49-F238E27FC236}">
                <a16:creationId xmlns:a16="http://schemas.microsoft.com/office/drawing/2014/main" id="{0934CF11-B54D-43F2-B3F8-C06578D026E3}"/>
              </a:ext>
            </a:extLst>
          </p:cNvPr>
          <p:cNvGrpSpPr/>
          <p:nvPr/>
        </p:nvGrpSpPr>
        <p:grpSpPr>
          <a:xfrm>
            <a:off x="-5899" y="795683"/>
            <a:ext cx="9144000" cy="6031019"/>
            <a:chOff x="-5899" y="795683"/>
            <a:chExt cx="9144000" cy="6031019"/>
          </a:xfrm>
        </p:grpSpPr>
        <p:pic>
          <p:nvPicPr>
            <p:cNvPr id="3" name="图片 2">
              <a:extLst>
                <a:ext uri="{FF2B5EF4-FFF2-40B4-BE49-F238E27FC236}">
                  <a16:creationId xmlns:a16="http://schemas.microsoft.com/office/drawing/2014/main" id="{04A5EB7C-35CB-407A-AFB8-527653B88234}"/>
                </a:ext>
              </a:extLst>
            </p:cNvPr>
            <p:cNvPicPr>
              <a:picLocks noChangeAspect="1"/>
            </p:cNvPicPr>
            <p:nvPr/>
          </p:nvPicPr>
          <p:blipFill>
            <a:blip r:embed="rId4"/>
            <a:stretch>
              <a:fillRect/>
            </a:stretch>
          </p:blipFill>
          <p:spPr>
            <a:xfrm>
              <a:off x="-5899" y="795683"/>
              <a:ext cx="9144000" cy="6031019"/>
            </a:xfrm>
            <a:prstGeom prst="rect">
              <a:avLst/>
            </a:prstGeom>
          </p:spPr>
        </p:pic>
        <p:pic>
          <p:nvPicPr>
            <p:cNvPr id="5" name="图片 4">
              <a:extLst>
                <a:ext uri="{FF2B5EF4-FFF2-40B4-BE49-F238E27FC236}">
                  <a16:creationId xmlns:a16="http://schemas.microsoft.com/office/drawing/2014/main" id="{3FEB18CB-FF82-4630-9FE3-59319EAC38B4}"/>
                </a:ext>
              </a:extLst>
            </p:cNvPr>
            <p:cNvPicPr>
              <a:picLocks noChangeAspect="1"/>
            </p:cNvPicPr>
            <p:nvPr/>
          </p:nvPicPr>
          <p:blipFill>
            <a:blip r:embed="rId5"/>
            <a:stretch>
              <a:fillRect/>
            </a:stretch>
          </p:blipFill>
          <p:spPr>
            <a:xfrm>
              <a:off x="2613414" y="1544888"/>
              <a:ext cx="1157794" cy="190408"/>
            </a:xfrm>
            <a:prstGeom prst="rect">
              <a:avLst/>
            </a:prstGeom>
          </p:spPr>
        </p:pic>
      </p:gr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Module: </a:t>
            </a:r>
            <a:r>
              <a:rPr lang="en-US" altLang="zh-CN" dirty="0">
                <a:solidFill>
                  <a:srgbClr val="FFFF00"/>
                </a:solidFill>
                <a:latin typeface="Arial" panose="020B0604020202020204" pitchFamily="34" charset="0"/>
                <a:cs typeface="Arial" panose="020B0604020202020204" pitchFamily="34" charset="0"/>
              </a:rPr>
              <a:t>Base Map &amp; Color</a:t>
            </a:r>
            <a:endParaRPr lang="zh-CN" altLang="en-US" dirty="0">
              <a:solidFill>
                <a:srgbClr val="FFFF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1378974" y="1576603"/>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3079009" y="5687686"/>
            <a:ext cx="1897163" cy="851226"/>
          </a:xfrm>
          <a:prstGeom prst="wedgeRoundRectCallout">
            <a:avLst>
              <a:gd name="adj1" fmla="val -85085"/>
              <a:gd name="adj2" fmla="val -54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Click to change color &amp; transparency</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6"/>
          <a:stretch>
            <a:fillRect/>
          </a:stretch>
        </p:blipFill>
        <p:spPr>
          <a:xfrm>
            <a:off x="5023858" y="4350463"/>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3335997" y="942696"/>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“Base Map”: Change boundary lines and background map</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7"/>
          <a:srcRect l="65895" t="49507" r="20799" b="45378"/>
          <a:stretch/>
        </p:blipFill>
        <p:spPr>
          <a:xfrm>
            <a:off x="4307586" y="2955605"/>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6847796" y="2652420"/>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“Right-click” map to save image</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60BB6081-9A72-40CF-A7BA-9CD66CFCAF0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EAC35-3992-4914-9A5A-C871F6B8CF06}"/>
              </a:ext>
            </a:extLst>
          </p:cNvPr>
          <p:cNvPicPr>
            <a:picLocks noChangeAspect="1"/>
          </p:cNvPicPr>
          <p:nvPr/>
        </p:nvPicPr>
        <p:blipFill>
          <a:blip r:embed="rId3"/>
          <a:stretch>
            <a:fillRect/>
          </a:stretch>
        </p:blipFill>
        <p:spPr>
          <a:xfrm>
            <a:off x="0" y="813816"/>
            <a:ext cx="9144000" cy="6044182"/>
          </a:xfrm>
          <a:prstGeom prst="rect">
            <a:avLst/>
          </a:prstGeom>
          <a:ln>
            <a:solidFill>
              <a:schemeClr val="tx1"/>
            </a:solidFill>
          </a:ln>
        </p:spPr>
      </p:pic>
      <p:pic>
        <p:nvPicPr>
          <p:cNvPr id="4" name="图片 3">
            <a:extLst>
              <a:ext uri="{FF2B5EF4-FFF2-40B4-BE49-F238E27FC236}">
                <a16:creationId xmlns:a16="http://schemas.microsoft.com/office/drawing/2014/main" id="{EBE8186A-0C9B-4BC7-9968-70E802D1E4A3}"/>
              </a:ext>
            </a:extLst>
          </p:cNvPr>
          <p:cNvPicPr>
            <a:picLocks noChangeAspect="1"/>
          </p:cNvPicPr>
          <p:nvPr/>
        </p:nvPicPr>
        <p:blipFill>
          <a:blip r:embed="rId4"/>
          <a:stretch>
            <a:fillRect/>
          </a:stretch>
        </p:blipFill>
        <p:spPr>
          <a:xfrm>
            <a:off x="0" y="813816"/>
            <a:ext cx="9144000" cy="59594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“Region Selection”</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596247" y="1510474"/>
            <a:ext cx="1817001" cy="151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596247" y="2066597"/>
            <a:ext cx="4855464" cy="427541"/>
          </a:xfrm>
          <a:prstGeom prst="wedgeRoundRectCallout">
            <a:avLst>
              <a:gd name="adj1" fmla="val -34652"/>
              <a:gd name="adj2" fmla="val -1350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45" y="3237250"/>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00" y="3237250"/>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841178"/>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BED6FA4F-F5D6-4A16-82B6-9C140115BA3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298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75169" y="878977"/>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4507992" y="878977"/>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3237568"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D7FA609F-DDF3-448A-A7C0-5308C207095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28390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D56EE0-B25B-48DA-B5F8-2FF4F173A50B}"/>
              </a:ext>
            </a:extLst>
          </p:cNvPr>
          <p:cNvPicPr>
            <a:picLocks noChangeAspect="1"/>
          </p:cNvPicPr>
          <p:nvPr/>
        </p:nvPicPr>
        <p:blipFill rotWithShape="1">
          <a:blip r:embed="rId3"/>
          <a:srcRect t="-1755" r="41700" b="5808"/>
          <a:stretch/>
        </p:blipFill>
        <p:spPr>
          <a:xfrm>
            <a:off x="10288" y="832717"/>
            <a:ext cx="9133712" cy="5888758"/>
          </a:xfrm>
          <a:prstGeom prst="rect">
            <a:avLst/>
          </a:prstGeom>
          <a:ln>
            <a:solidFill>
              <a:schemeClr val="tx1"/>
            </a:solidFill>
          </a:ln>
        </p:spPr>
      </p:pic>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4"/>
          <a:stretch>
            <a:fillRect/>
          </a:stretch>
        </p:blipFill>
        <p:spPr>
          <a:xfrm>
            <a:off x="-5144"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Major Emission Sources</a:t>
            </a:r>
            <a:endParaRPr lang="zh-CN" altLang="en-US"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5599372"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2825791" y="810765"/>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3689604"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634627" y="4137234"/>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9743" y="5388770"/>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2035425" y="1886271"/>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2825791"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12188468-6015-4F6F-BD0C-E8F7C37A3A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V/A functions for “</a:t>
            </a:r>
            <a:r>
              <a:rPr lang="en-US" altLang="zh-CN" sz="2400" b="0" kern="1200" dirty="0">
                <a:solidFill>
                  <a:srgbClr val="FF0000"/>
                </a:solidFill>
                <a:latin typeface="Arial" pitchFamily="34" charset="0"/>
                <a:ea typeface="SimSun" panose="02010600030101010101" pitchFamily="2" charset="-122"/>
                <a:cs typeface="Arial" pitchFamily="34" charset="0"/>
              </a:rPr>
              <a:t>AQ and emissions</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0" y="1006971"/>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Major Emission Sources</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668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536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279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Allow to scroll</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18872" y="4353041"/>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6748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1CF7037D-CC53-45C5-85A2-21A39D1453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68245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0" y="988683"/>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Top “x” Emission Sources</a:t>
            </a:r>
            <a:endParaRPr lang="zh-CN" altLang="en-US"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65774"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576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234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576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6577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78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Provide selection of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28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65774" y="853792"/>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719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865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B70660EA-313C-4625-994F-8010BA9E627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93458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422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18872" y="3740780"/>
            <a:ext cx="3246120" cy="1471300"/>
          </a:xfrm>
          <a:prstGeom prst="wedgeRoundRectCallout">
            <a:avLst>
              <a:gd name="adj1" fmla="val 117599"/>
              <a:gd name="adj2" fmla="val -170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“EPA Region Table Generator” </a:t>
            </a:r>
            <a:r>
              <a:rPr lang="en-US" dirty="0">
                <a:solidFill>
                  <a:srgbClr val="0000FF"/>
                </a:solidFill>
                <a:latin typeface="Calibri"/>
                <a:ea typeface="微软雅黑"/>
              </a:rPr>
              <a:t>is </a:t>
            </a:r>
            <a:r>
              <a:rPr lang="en-US" altLang="zh-CN" dirty="0">
                <a:solidFill>
                  <a:srgbClr val="0000FF"/>
                </a:solidFill>
                <a:latin typeface="Calibri"/>
                <a:ea typeface="微软雅黑"/>
              </a:rPr>
              <a:t>still </a:t>
            </a:r>
            <a:r>
              <a:rPr lang="en-US" dirty="0">
                <a:solidFill>
                  <a:srgbClr val="0000FF"/>
                </a:solidFill>
                <a:latin typeface="Calibri"/>
                <a:ea typeface="微软雅黑"/>
              </a:rPr>
              <a:t>under development, but a preview of example “EPA Region 4” tables can be provided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Slide Number Placeholder 1">
            <a:extLst>
              <a:ext uri="{FF2B5EF4-FFF2-40B4-BE49-F238E27FC236}">
                <a16:creationId xmlns:a16="http://schemas.microsoft.com/office/drawing/2014/main" id="{4E333CC5-E5DE-4471-9BEC-2B7170FB75D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91597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Data Search &amp; Filter</a:t>
            </a:r>
            <a:endParaRPr lang="zh-CN" altLang="en-US"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22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8842248" y="2275328"/>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5264427" y="909134"/>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 to add filters; Click “x” to remove current filter; </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5494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“Output data…” to output current page records or all records</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2718033"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4626863" y="1679319"/>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C80CA68F-B39B-4E7B-ACC6-160B3807D1A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6FD34-0370-44A4-BA7A-019977F172C9}"/>
              </a:ext>
            </a:extLst>
          </p:cNvPr>
          <p:cNvPicPr>
            <a:picLocks noChangeAspect="1"/>
          </p:cNvPicPr>
          <p:nvPr/>
        </p:nvPicPr>
        <p:blipFill>
          <a:blip r:embed="rId3"/>
          <a:stretch>
            <a:fillRect/>
          </a:stretch>
        </p:blipFill>
        <p:spPr>
          <a:xfrm>
            <a:off x="-22818" y="1213951"/>
            <a:ext cx="9144000" cy="544513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Main Page </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0654" y="1821221"/>
            <a:ext cx="1198118" cy="848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923544" y="1172409"/>
            <a:ext cx="2007108" cy="476689"/>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Region</a:t>
            </a:r>
            <a:r>
              <a:rPr lang="en-US" dirty="0">
                <a:solidFill>
                  <a:srgbClr val="0000FF"/>
                </a:solidFill>
                <a:latin typeface="Calibri"/>
                <a:ea typeface="微软雅黑"/>
              </a:rPr>
              <a:t>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Rectangle 12">
            <a:extLst>
              <a:ext uri="{FF2B5EF4-FFF2-40B4-BE49-F238E27FC236}">
                <a16:creationId xmlns:a16="http://schemas.microsoft.com/office/drawing/2014/main" id="{E67B2E30-5947-45BA-9C2C-1C09D2CAD4A7}"/>
              </a:ext>
            </a:extLst>
          </p:cNvPr>
          <p:cNvSpPr/>
          <p:nvPr/>
        </p:nvSpPr>
        <p:spPr>
          <a:xfrm>
            <a:off x="1225549" y="1821222"/>
            <a:ext cx="7676405" cy="8297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4A2766B1-C3F9-48DF-AC20-1B40AB567B20}"/>
              </a:ext>
            </a:extLst>
          </p:cNvPr>
          <p:cNvSpPr/>
          <p:nvPr/>
        </p:nvSpPr>
        <p:spPr>
          <a:xfrm>
            <a:off x="3991356" y="1210922"/>
            <a:ext cx="2007108" cy="570229"/>
          </a:xfrm>
          <a:prstGeom prst="wedgeRoundRectCallout">
            <a:avLst>
              <a:gd name="adj1" fmla="val -95364"/>
              <a:gd name="adj2" fmla="val 5591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a:t>
            </a:r>
            <a:r>
              <a:rPr lang="en-US" dirty="0">
                <a:solidFill>
                  <a:srgbClr val="0000FF"/>
                </a:solidFill>
                <a:latin typeface="Calibri"/>
                <a:ea typeface="微软雅黑"/>
              </a:rPr>
              <a:t> qualifier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27432" y="3072571"/>
            <a:ext cx="1329420" cy="2027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307592" y="4086497"/>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Map Overlaying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79B3B062-4B0E-422E-9E1C-60DB37D38515}"/>
              </a:ext>
            </a:extLst>
          </p:cNvPr>
          <p:cNvSpPr/>
          <p:nvPr/>
        </p:nvSpPr>
        <p:spPr>
          <a:xfrm>
            <a:off x="7031245" y="4086497"/>
            <a:ext cx="1862328" cy="613633"/>
          </a:xfrm>
          <a:prstGeom prst="wedgeRoundRectCallout">
            <a:avLst>
              <a:gd name="adj1" fmla="val 45271"/>
              <a:gd name="adj2" fmla="val 1296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Rectangle 12">
            <a:extLst>
              <a:ext uri="{FF2B5EF4-FFF2-40B4-BE49-F238E27FC236}">
                <a16:creationId xmlns:a16="http://schemas.microsoft.com/office/drawing/2014/main" id="{852C7E73-C1B5-467B-935D-1372EBC357F6}"/>
              </a:ext>
            </a:extLst>
          </p:cNvPr>
          <p:cNvSpPr/>
          <p:nvPr/>
        </p:nvSpPr>
        <p:spPr>
          <a:xfrm>
            <a:off x="10654" y="5201807"/>
            <a:ext cx="9052560" cy="128930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微软雅黑"/>
                <a:cs typeface="+mn-cs"/>
              </a:rPr>
              <a:t>11111111</a:t>
            </a:r>
          </a:p>
        </p:txBody>
      </p:sp>
      <p:sp>
        <p:nvSpPr>
          <p:cNvPr id="16" name="Rectangle 12">
            <a:extLst>
              <a:ext uri="{FF2B5EF4-FFF2-40B4-BE49-F238E27FC236}">
                <a16:creationId xmlns:a16="http://schemas.microsoft.com/office/drawing/2014/main" id="{D4554883-F5D7-4308-A0EB-4D0240CAC6E8}"/>
              </a:ext>
            </a:extLst>
          </p:cNvPr>
          <p:cNvSpPr/>
          <p:nvPr/>
        </p:nvSpPr>
        <p:spPr>
          <a:xfrm>
            <a:off x="7887733" y="1626684"/>
            <a:ext cx="1005840" cy="196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6F1524E9-FEE8-4383-90DA-A6DE7A6F5A00}"/>
              </a:ext>
            </a:extLst>
          </p:cNvPr>
          <p:cNvSpPr/>
          <p:nvPr/>
        </p:nvSpPr>
        <p:spPr>
          <a:xfrm>
            <a:off x="7019544" y="2410653"/>
            <a:ext cx="1947672" cy="731970"/>
          </a:xfrm>
          <a:prstGeom prst="wedgeRoundRectCallout">
            <a:avLst>
              <a:gd name="adj1" fmla="val 27863"/>
              <a:gd name="adj2" fmla="val -1184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8" name="Slide Number Placeholder 1">
            <a:extLst>
              <a:ext uri="{FF2B5EF4-FFF2-40B4-BE49-F238E27FC236}">
                <a16:creationId xmlns:a16="http://schemas.microsoft.com/office/drawing/2014/main" id="{C27BC9B7-994F-49C6-8C2A-C5B3A59111C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656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7" grpId="0" animBg="1"/>
      <p:bldP spid="8" grpId="0" animBg="1"/>
      <p:bldP spid="9" grpId="0" animBg="1"/>
      <p:bldP spid="11" grpId="0" animBg="1"/>
      <p:bldP spid="14" grpId="0" animBg="1"/>
      <p:bldP spid="15" grpId="0" animBg="1"/>
      <p:bldP spid="16"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37F82-4F1D-4ADC-AC25-D830E26CC4F0}"/>
              </a:ext>
            </a:extLst>
          </p:cNvPr>
          <p:cNvPicPr>
            <a:picLocks noChangeAspect="1"/>
          </p:cNvPicPr>
          <p:nvPr/>
        </p:nvPicPr>
        <p:blipFill>
          <a:blip r:embed="rId3"/>
          <a:stretch>
            <a:fillRect/>
          </a:stretch>
        </p:blipFill>
        <p:spPr>
          <a:xfrm>
            <a:off x="9144" y="810040"/>
            <a:ext cx="9121139" cy="6172200"/>
          </a:xfrm>
          <a:prstGeom prst="rect">
            <a:avLst/>
          </a:prstGeom>
        </p:spPr>
      </p:pic>
      <p:pic>
        <p:nvPicPr>
          <p:cNvPr id="5" name="图片 4">
            <a:extLst>
              <a:ext uri="{FF2B5EF4-FFF2-40B4-BE49-F238E27FC236}">
                <a16:creationId xmlns:a16="http://schemas.microsoft.com/office/drawing/2014/main" id="{ECDABD07-487C-4930-898A-FD0B32D0CDFB}"/>
              </a:ext>
            </a:extLst>
          </p:cNvPr>
          <p:cNvPicPr>
            <a:picLocks noChangeAspect="1"/>
          </p:cNvPicPr>
          <p:nvPr/>
        </p:nvPicPr>
        <p:blipFill>
          <a:blip r:embed="rId4"/>
          <a:stretch>
            <a:fillRect/>
          </a:stretch>
        </p:blipFill>
        <p:spPr>
          <a:xfrm>
            <a:off x="0" y="810041"/>
            <a:ext cx="9144000" cy="617220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01256" y="626491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45</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3716" y="1074275"/>
            <a:ext cx="148132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377440" y="810040"/>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3716" y="4168679"/>
            <a:ext cx="173278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4082796" y="5437096"/>
            <a:ext cx="3909060" cy="827814"/>
          </a:xfrm>
          <a:prstGeom prst="wedgeRoundRectCallout">
            <a:avLst>
              <a:gd name="adj1" fmla="val -108343"/>
              <a:gd name="adj2" fmla="val -1853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Tree>
    <p:extLst>
      <p:ext uri="{BB962C8B-B14F-4D97-AF65-F5344CB8AC3E}">
        <p14:creationId xmlns:p14="http://schemas.microsoft.com/office/powerpoint/2010/main" val="765063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50691-8B7E-45CF-8851-38CD01DF8595}"/>
              </a:ext>
            </a:extLst>
          </p:cNvPr>
          <p:cNvPicPr>
            <a:picLocks noChangeAspect="1"/>
          </p:cNvPicPr>
          <p:nvPr/>
        </p:nvPicPr>
        <p:blipFill>
          <a:blip r:embed="rId3"/>
          <a:stretch>
            <a:fillRect/>
          </a:stretch>
        </p:blipFill>
        <p:spPr>
          <a:xfrm>
            <a:off x="0" y="879492"/>
            <a:ext cx="9144000" cy="5989318"/>
          </a:xfrm>
          <a:prstGeom prst="rect">
            <a:avLst/>
          </a:prstGeom>
        </p:spPr>
      </p:pic>
      <p:pic>
        <p:nvPicPr>
          <p:cNvPr id="5" name="Picture 4">
            <a:extLst>
              <a:ext uri="{FF2B5EF4-FFF2-40B4-BE49-F238E27FC236}">
                <a16:creationId xmlns:a16="http://schemas.microsoft.com/office/drawing/2014/main" id="{115A1C45-A5C9-4CD9-B4EE-D5B8A39B9241}"/>
              </a:ext>
            </a:extLst>
          </p:cNvPr>
          <p:cNvPicPr>
            <a:picLocks noChangeAspect="1"/>
          </p:cNvPicPr>
          <p:nvPr/>
        </p:nvPicPr>
        <p:blipFill>
          <a:blip r:embed="rId4"/>
          <a:stretch>
            <a:fillRect/>
          </a:stretch>
        </p:blipFill>
        <p:spPr>
          <a:xfrm>
            <a:off x="9144" y="879492"/>
            <a:ext cx="9144000" cy="5989318"/>
          </a:xfrm>
          <a:prstGeom prst="rect">
            <a:avLst/>
          </a:prstGeom>
        </p:spPr>
      </p:pic>
      <p:pic>
        <p:nvPicPr>
          <p:cNvPr id="6" name="Picture 5">
            <a:extLst>
              <a:ext uri="{FF2B5EF4-FFF2-40B4-BE49-F238E27FC236}">
                <a16:creationId xmlns:a16="http://schemas.microsoft.com/office/drawing/2014/main" id="{B1A43D16-0B77-4B9F-AF1E-BA7D32138572}"/>
              </a:ext>
            </a:extLst>
          </p:cNvPr>
          <p:cNvPicPr>
            <a:picLocks noChangeAspect="1"/>
          </p:cNvPicPr>
          <p:nvPr/>
        </p:nvPicPr>
        <p:blipFill>
          <a:blip r:embed="rId5"/>
          <a:stretch>
            <a:fillRect/>
          </a:stretch>
        </p:blipFill>
        <p:spPr>
          <a:xfrm>
            <a:off x="-9144" y="879492"/>
            <a:ext cx="9144000" cy="59785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Overlaying Map </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pic>
        <p:nvPicPr>
          <p:cNvPr id="7" name="图片 6">
            <a:extLst>
              <a:ext uri="{FF2B5EF4-FFF2-40B4-BE49-F238E27FC236}">
                <a16:creationId xmlns:a16="http://schemas.microsoft.com/office/drawing/2014/main" id="{6DE377D9-48E7-4A7E-88F8-D254C4237FE0}"/>
              </a:ext>
            </a:extLst>
          </p:cNvPr>
          <p:cNvPicPr>
            <a:picLocks noChangeAspect="1"/>
          </p:cNvPicPr>
          <p:nvPr/>
        </p:nvPicPr>
        <p:blipFill>
          <a:blip r:embed="rId6"/>
          <a:stretch>
            <a:fillRect/>
          </a:stretch>
        </p:blipFill>
        <p:spPr>
          <a:xfrm>
            <a:off x="-9144" y="772182"/>
            <a:ext cx="9144000" cy="6125714"/>
          </a:xfrm>
          <a:prstGeom prst="rect">
            <a:avLst/>
          </a:prstGeom>
        </p:spPr>
      </p:pic>
      <p:sp>
        <p:nvSpPr>
          <p:cNvPr id="9" name="Rectangle 12">
            <a:extLst>
              <a:ext uri="{FF2B5EF4-FFF2-40B4-BE49-F238E27FC236}">
                <a16:creationId xmlns:a16="http://schemas.microsoft.com/office/drawing/2014/main" id="{8893309B-F570-4EDB-9689-3B6DF87F3C01}"/>
              </a:ext>
            </a:extLst>
          </p:cNvPr>
          <p:cNvSpPr/>
          <p:nvPr/>
        </p:nvSpPr>
        <p:spPr>
          <a:xfrm>
            <a:off x="118872" y="3140915"/>
            <a:ext cx="1298448"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408176" y="3658658"/>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Slide Number Placeholder 1">
            <a:extLst>
              <a:ext uri="{FF2B5EF4-FFF2-40B4-BE49-F238E27FC236}">
                <a16:creationId xmlns:a16="http://schemas.microsoft.com/office/drawing/2014/main" id="{AB59B07F-9CD0-49E8-9CE5-476ECBB163F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9A244A-0B8B-48AD-AAB5-83E53416BFB3}"/>
              </a:ext>
            </a:extLst>
          </p:cNvPr>
          <p:cNvPicPr>
            <a:picLocks noChangeAspect="1"/>
          </p:cNvPicPr>
          <p:nvPr/>
        </p:nvPicPr>
        <p:blipFill>
          <a:blip r:embed="rId3"/>
          <a:stretch>
            <a:fillRect/>
          </a:stretch>
        </p:blipFill>
        <p:spPr>
          <a:xfrm>
            <a:off x="22860" y="876835"/>
            <a:ext cx="9102852" cy="6265581"/>
          </a:xfrm>
          <a:prstGeom prst="rect">
            <a:avLst/>
          </a:prstGeom>
        </p:spPr>
      </p:pic>
      <p:pic>
        <p:nvPicPr>
          <p:cNvPr id="2" name="Picture 1">
            <a:extLst>
              <a:ext uri="{FF2B5EF4-FFF2-40B4-BE49-F238E27FC236}">
                <a16:creationId xmlns:a16="http://schemas.microsoft.com/office/drawing/2014/main" id="{AF56CC0F-3F61-4461-9C8C-49B4441127E8}"/>
              </a:ext>
            </a:extLst>
          </p:cNvPr>
          <p:cNvPicPr>
            <a:picLocks noChangeAspect="1"/>
          </p:cNvPicPr>
          <p:nvPr/>
        </p:nvPicPr>
        <p:blipFill>
          <a:blip r:embed="rId4"/>
          <a:stretch>
            <a:fillRect/>
          </a:stretch>
        </p:blipFill>
        <p:spPr>
          <a:xfrm>
            <a:off x="150876" y="1231804"/>
            <a:ext cx="6748272" cy="5092170"/>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Attribute Table</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7027164" y="4590288"/>
            <a:ext cx="1965960" cy="614783"/>
          </a:xfrm>
          <a:prstGeom prst="wedgeRoundRectCallout">
            <a:avLst>
              <a:gd name="adj1" fmla="val 36557"/>
              <a:gd name="adj2" fmla="val 1292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19E72EA2-04AA-47F5-807B-E14AB2D938A5}"/>
              </a:ext>
            </a:extLst>
          </p:cNvPr>
          <p:cNvSpPr/>
          <p:nvPr/>
        </p:nvSpPr>
        <p:spPr>
          <a:xfrm>
            <a:off x="8709660" y="5733565"/>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963924" y="960422"/>
            <a:ext cx="2944368" cy="629645"/>
          </a:xfrm>
          <a:prstGeom prst="wedgeRoundRectCallout">
            <a:avLst>
              <a:gd name="adj1" fmla="val -73778"/>
              <a:gd name="adj2" fmla="val 525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Filter/link/export functions (to be completed)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60020" y="1408176"/>
            <a:ext cx="3090672" cy="420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2" name="Slide Number Placeholder 1">
            <a:extLst>
              <a:ext uri="{FF2B5EF4-FFF2-40B4-BE49-F238E27FC236}">
                <a16:creationId xmlns:a16="http://schemas.microsoft.com/office/drawing/2014/main" id="{5130443F-46F5-4FFE-9136-E6CA4802EA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22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22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Attribute Table</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2761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a “record” to link and display its location &amp; info.</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2860" y="3429000"/>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5161788"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7195431"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0949F257-3517-4EE0-B910-4D298A8DBE6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Input Module: </a:t>
            </a:r>
            <a:r>
              <a:rPr lang="en-US" altLang="zh-CN" dirty="0">
                <a:solidFill>
                  <a:srgbClr val="FFFF00"/>
                </a:solidFill>
                <a:latin typeface="Arial" panose="020B0604020202020204" pitchFamily="34" charset="0"/>
                <a:cs typeface="Arial" panose="020B0604020202020204" pitchFamily="34" charset="0"/>
              </a:rPr>
              <a:t>Data Preview</a:t>
            </a:r>
            <a:endParaRPr lang="zh-CN" altLang="en-US"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18872" y="991411"/>
            <a:ext cx="1965960" cy="614783"/>
          </a:xfrm>
          <a:prstGeom prst="wedgeRoundRectCallout">
            <a:avLst>
              <a:gd name="adj1" fmla="val 43811"/>
              <a:gd name="adj2" fmla="val 1729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change input data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8" name="Rectangle 12">
            <a:extLst>
              <a:ext uri="{FF2B5EF4-FFF2-40B4-BE49-F238E27FC236}">
                <a16:creationId xmlns:a16="http://schemas.microsoft.com/office/drawing/2014/main" id="{F5D23DB8-1760-49CA-A9F0-3BDDDDDCAF03}"/>
              </a:ext>
            </a:extLst>
          </p:cNvPr>
          <p:cNvSpPr/>
          <p:nvPr/>
        </p:nvSpPr>
        <p:spPr>
          <a:xfrm>
            <a:off x="2006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2331216" y="863236"/>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Rectangle 12">
            <a:extLst>
              <a:ext uri="{FF2B5EF4-FFF2-40B4-BE49-F238E27FC236}">
                <a16:creationId xmlns:a16="http://schemas.microsoft.com/office/drawing/2014/main" id="{4ACFB376-DB24-43F0-9BD3-728D0723E38E}"/>
              </a:ext>
            </a:extLst>
          </p:cNvPr>
          <p:cNvSpPr/>
          <p:nvPr/>
        </p:nvSpPr>
        <p:spPr>
          <a:xfrm>
            <a:off x="2331216"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726906" y="5469060"/>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24072" y="1081549"/>
            <a:ext cx="3570271" cy="703862"/>
          </a:xfrm>
          <a:prstGeom prst="wedgeRoundRectCallout">
            <a:avLst>
              <a:gd name="adj1" fmla="val -69529"/>
              <a:gd name="adj2" fmla="val 693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Select</a:t>
            </a:r>
            <a:r>
              <a:rPr kumimoji="0" lang="en-US" sz="1800" b="0" i="0" strike="noStrike" kern="1200" cap="none" spc="0" normalizeH="0" noProof="0" dirty="0">
                <a:ln>
                  <a:noFill/>
                </a:ln>
                <a:solidFill>
                  <a:srgbClr val="0000FF"/>
                </a:solidFill>
                <a:effectLst/>
                <a:uLnTx/>
                <a:uFillTx/>
                <a:latin typeface="Calibri"/>
                <a:ea typeface="微软雅黑"/>
                <a:cs typeface="+mn-cs"/>
              </a:rPr>
              <a:t> a table to view if there are multiple tables in the selected data source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3809042" y="2655233"/>
            <a:ext cx="3570271" cy="499028"/>
          </a:xfrm>
          <a:prstGeom prst="wedgeRoundRectCallout">
            <a:avLst>
              <a:gd name="adj1" fmla="val -64268"/>
              <a:gd name="adj2" fmla="val -118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Check</a:t>
            </a:r>
            <a:r>
              <a:rPr kumimoji="0" lang="en-US" sz="1800" b="0" i="0" strike="noStrike" kern="1200" cap="none" spc="0" normalizeH="0" noProof="0" dirty="0">
                <a:ln>
                  <a:noFill/>
                </a:ln>
                <a:solidFill>
                  <a:srgbClr val="0000FF"/>
                </a:solidFill>
                <a:effectLst/>
                <a:uLnTx/>
                <a:uFillTx/>
                <a:latin typeface="Calibri"/>
                <a:ea typeface="微软雅黑"/>
                <a:cs typeface="+mn-cs"/>
              </a:rPr>
              <a:t> to use filter to query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Slide Number Placeholder 1">
            <a:extLst>
              <a:ext uri="{FF2B5EF4-FFF2-40B4-BE49-F238E27FC236}">
                <a16:creationId xmlns:a16="http://schemas.microsoft.com/office/drawing/2014/main" id="{BD001B4B-5A7D-4EAB-8076-D70F268BE3B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0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will provide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will provide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(1)</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(2)</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(3)</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64592" y="932688"/>
            <a:ext cx="8805672" cy="5724144"/>
          </a:xfrm>
        </p:spPr>
        <p:txBody>
          <a:bodyPr>
            <a:normAutofit lnSpcReduction="10000"/>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marL="576263" indent="-292100">
              <a:lnSpc>
                <a:spcPct val="125000"/>
              </a:lnSpc>
            </a:pPr>
            <a:r>
              <a:rPr lang="en-US" sz="2800" dirty="0">
                <a:solidFill>
                  <a:srgbClr val="0000FF"/>
                </a:solidFill>
                <a:latin typeface="Arial" panose="020B0604020202020204" pitchFamily="34" charset="0"/>
                <a:cs typeface="Arial" panose="020B0604020202020204" pitchFamily="34" charset="0"/>
              </a:rPr>
              <a:t>Advance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Advance Area</a:t>
            </a:r>
            <a:r>
              <a:rPr lang="en-US" sz="2400" dirty="0">
                <a:latin typeface="Arial" panose="020B0604020202020204" pitchFamily="34" charset="0"/>
                <a:cs typeface="Arial" panose="020B0604020202020204" pitchFamily="34" charset="0"/>
              </a:rPr>
              <a:t> definition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C00000"/>
                </a:solidFill>
                <a:latin typeface="Arial" panose="020B0604020202020204" pitchFamily="34" charset="0"/>
                <a:cs typeface="Arial" panose="020B0604020202020204" pitchFamily="34" charset="0"/>
              </a:rPr>
              <a:t>Region 5 =&gt; Minneapolis Example:</a:t>
            </a:r>
            <a:r>
              <a:rPr lang="en-US" sz="2000" dirty="0">
                <a:latin typeface="Arial" panose="020B0604020202020204" pitchFamily="34" charset="0"/>
                <a:cs typeface="Arial" panose="020B0604020202020204" pitchFamily="34" charset="0"/>
              </a:rPr>
              <a:t> General view and then dial into “Dakota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85DD7B41-290D-4C7F-8518-064ECD8C429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652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(4)</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0" y="850392"/>
            <a:ext cx="9015984" cy="5936169"/>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indent="342900">
              <a:lnSpc>
                <a:spcPct val="125000"/>
              </a:lnSpc>
            </a:pPr>
            <a:r>
              <a:rPr lang="en-US" sz="2800" dirty="0">
                <a:solidFill>
                  <a:srgbClr val="0000FF"/>
                </a:solidFill>
                <a:latin typeface="Arial" panose="020B0604020202020204" pitchFamily="34" charset="0"/>
                <a:cs typeface="Arial" panose="020B0604020202020204" pitchFamily="34" charset="0"/>
              </a:rPr>
              <a:t>Socio-Economic/Demographic (EJ)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Poverty/Disadvantaged</a:t>
            </a:r>
            <a:r>
              <a:rPr lang="en-US" sz="2400" dirty="0">
                <a:latin typeface="Arial" panose="020B0604020202020204" pitchFamily="34" charset="0"/>
                <a:cs typeface="Arial" panose="020B0604020202020204" pitchFamily="34" charset="0"/>
              </a:rPr>
              <a:t> indicator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FF0000"/>
                </a:solidFill>
                <a:latin typeface="Arial" panose="020B0604020202020204" pitchFamily="34" charset="0"/>
                <a:cs typeface="Arial" panose="020B0604020202020204" pitchFamily="34" charset="0"/>
              </a:rPr>
              <a:t>Region 5 =&gt; Detroit Example: </a:t>
            </a:r>
            <a:r>
              <a:rPr lang="en-US" sz="2400" dirty="0">
                <a:latin typeface="Arial" panose="020B0604020202020204" pitchFamily="34" charset="0"/>
                <a:cs typeface="Arial" panose="020B0604020202020204" pitchFamily="34" charset="0"/>
              </a:rPr>
              <a:t>General view and then dial into “Wayne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C20413C4-691C-4E6A-B74F-1F55A941496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55357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2359087447"/>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dirty="0">
                <a:latin typeface="Arial" panose="020B0604020202020204" pitchFamily="34" charset="0"/>
                <a:cs typeface="Arial" panose="020B0604020202020204" pitchFamily="34" charset="0"/>
              </a:rPr>
              <a:t>NEXUS Tool : </a:t>
            </a:r>
            <a:r>
              <a:rPr lang="en-US" altLang="zh-CN" dirty="0">
                <a:solidFill>
                  <a:srgbClr val="FFFF00"/>
                </a:solidFill>
                <a:latin typeface="Arial" panose="020B0604020202020204" pitchFamily="34" charset="0"/>
                <a:cs typeface="Arial" panose="020B0604020202020204" pitchFamily="34" charset="0"/>
              </a:rPr>
              <a:t>Schedule &amp; Installation</a:t>
            </a:r>
            <a:endParaRPr lang="zh-CN" altLang="en-US" dirty="0">
              <a:solidFill>
                <a:srgbClr val="FFFF0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extLst>
              <p:ext uri="{D42A27DB-BD31-4B8C-83A1-F6EECF244321}">
                <p14:modId xmlns:p14="http://schemas.microsoft.com/office/powerpoint/2010/main" val="2872366880"/>
              </p:ext>
            </p:extLst>
          </p:nvPr>
        </p:nvGraphicFramePr>
        <p:xfrm>
          <a:off x="244809" y="955394"/>
          <a:ext cx="8434926" cy="4023146"/>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2800" dirty="0">
                          <a:latin typeface="Arial" panose="020B0604020202020204" pitchFamily="34" charset="0"/>
                          <a:cs typeface="Arial" panose="020B0604020202020204" pitchFamily="34" charset="0"/>
                        </a:rPr>
                        <a:t>Work Plan</a:t>
                      </a:r>
                      <a:endParaRPr lang="zh-CN" altLang="en-US" sz="2800" dirty="0">
                        <a:latin typeface="Arial" panose="020B0604020202020204" pitchFamily="34" charset="0"/>
                        <a:cs typeface="Arial" panose="020B0604020202020204" pitchFamily="34" charset="0"/>
                      </a:endParaRPr>
                    </a:p>
                  </a:txBody>
                  <a:tcPr anchor="ctr"/>
                </a:tc>
                <a:tc>
                  <a:txBody>
                    <a:bodyPr/>
                    <a:lstStyle/>
                    <a:p>
                      <a:pPr algn="ctr"/>
                      <a:r>
                        <a:rPr lang="en-US" altLang="zh-CN" sz="2800" dirty="0">
                          <a:latin typeface="Arial" panose="020B0604020202020204" pitchFamily="34" charset="0"/>
                          <a:cs typeface="Arial" panose="020B0604020202020204" pitchFamily="34" charset="0"/>
                        </a:rPr>
                        <a:t>Date</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NEXUS tool prototype and   Phase-1 functions</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April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Phase-2 functions and deliver first working (interim) NEXUS tool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August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a </a:t>
                      </a:r>
                      <a:r>
                        <a:rPr lang="en-US" altLang="zh-CN" sz="2000" b="0" dirty="0">
                          <a:solidFill>
                            <a:schemeClr val="tx1"/>
                          </a:solidFill>
                          <a:latin typeface="Arial" panose="020B0604020202020204" pitchFamily="34" charset="0"/>
                          <a:ea typeface="SimSun" panose="02010600030101010101" pitchFamily="2" charset="-122"/>
                          <a:cs typeface="Arial" panose="020B0604020202020204" pitchFamily="34" charset="0"/>
                        </a:rPr>
                        <a:t>fully functional NEXUS</a:t>
                      </a: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tool and on-line User’s Manual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Dec. 2020</a:t>
                      </a:r>
                      <a:endParaRPr lang="zh-CN" altLang="en-US"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Upgrading NEXUS tool for Beta testing and broader OAQPS and Regional office use</a:t>
                      </a:r>
                      <a:endParaRPr lang="zh-CN"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Jan. ~ July 2021</a:t>
                      </a:r>
                      <a:endParaRPr lang="zh-CN" altLang="en-US" sz="2000" b="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Briefing Schedule</a:t>
            </a: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1199578300"/>
              </p:ext>
            </p:extLst>
          </p:nvPr>
        </p:nvGraphicFramePr>
        <p:xfrm>
          <a:off x="457200" y="981074"/>
          <a:ext cx="8229600" cy="5465446"/>
        </p:xfrm>
        <a:graphic>
          <a:graphicData uri="http://schemas.openxmlformats.org/drawingml/2006/table">
            <a:tbl>
              <a:tblPr firstRow="1" bandRow="1">
                <a:tableStyleId>{5C22544A-7EE6-4342-B048-85BDC9FD1C3A}</a:tableStyleId>
              </a:tblPr>
              <a:tblGrid>
                <a:gridCol w="5059680">
                  <a:extLst>
                    <a:ext uri="{9D8B030D-6E8A-4147-A177-3AD203B41FA5}">
                      <a16:colId xmlns:a16="http://schemas.microsoft.com/office/drawing/2014/main" val="676030082"/>
                    </a:ext>
                  </a:extLst>
                </a:gridCol>
                <a:gridCol w="3169920">
                  <a:extLst>
                    <a:ext uri="{9D8B030D-6E8A-4147-A177-3AD203B41FA5}">
                      <a16:colId xmlns:a16="http://schemas.microsoft.com/office/drawing/2014/main" val="1994550048"/>
                    </a:ext>
                  </a:extLst>
                </a:gridCol>
              </a:tblGrid>
              <a:tr h="780778">
                <a:tc>
                  <a:txBody>
                    <a:bodyPr/>
                    <a:lstStyle/>
                    <a:p>
                      <a:pPr algn="ctr"/>
                      <a:r>
                        <a:rPr lang="en-US" sz="2800" dirty="0">
                          <a:latin typeface="Arial" panose="020B0604020202020204" pitchFamily="34" charset="0"/>
                          <a:cs typeface="Arial" panose="020B0604020202020204" pitchFamily="34" charset="0"/>
                        </a:rPr>
                        <a:t>Audience</a:t>
                      </a:r>
                    </a:p>
                  </a:txBody>
                  <a:tcPr anchor="ctr"/>
                </a:tc>
                <a:tc>
                  <a:txBody>
                    <a:bodyPr/>
                    <a:lstStyle/>
                    <a:p>
                      <a:pPr algn="ctr"/>
                      <a:r>
                        <a:rPr lang="en-US" sz="2800" dirty="0">
                          <a:latin typeface="Arial" panose="020B0604020202020204" pitchFamily="34" charset="0"/>
                          <a:cs typeface="Arial" panose="020B0604020202020204" pitchFamily="34" charset="0"/>
                        </a:rPr>
                        <a:t>Date</a:t>
                      </a:r>
                    </a:p>
                  </a:txBody>
                  <a:tcPr anchor="ctr"/>
                </a:tc>
                <a:extLst>
                  <a:ext uri="{0D108BD9-81ED-4DB2-BD59-A6C34878D82A}">
                    <a16:rowId xmlns:a16="http://schemas.microsoft.com/office/drawing/2014/main" val="4097829753"/>
                  </a:ext>
                </a:extLst>
              </a:tr>
              <a:tr h="780778">
                <a:tc>
                  <a:txBody>
                    <a:bodyPr/>
                    <a:lstStyle/>
                    <a:p>
                      <a:pPr algn="ctr"/>
                      <a:r>
                        <a:rPr lang="en-US" sz="2000" dirty="0">
                          <a:latin typeface="Arial" panose="020B0604020202020204" pitchFamily="34" charset="0"/>
                          <a:cs typeface="Arial" panose="020B0604020202020204" pitchFamily="34" charset="0"/>
                        </a:rPr>
                        <a:t>AQAD &amp; HEID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Sept. 25, 2020</a:t>
                      </a:r>
                    </a:p>
                  </a:txBody>
                  <a:tcPr anchor="ctr"/>
                </a:tc>
                <a:extLst>
                  <a:ext uri="{0D108BD9-81ED-4DB2-BD59-A6C34878D82A}">
                    <a16:rowId xmlns:a16="http://schemas.microsoft.com/office/drawing/2014/main" val="4162069917"/>
                  </a:ext>
                </a:extLst>
              </a:tr>
              <a:tr h="780778">
                <a:tc>
                  <a:txBody>
                    <a:bodyPr/>
                    <a:lstStyle/>
                    <a:p>
                      <a:pPr algn="ctr"/>
                      <a:r>
                        <a:rPr lang="en-US" sz="2000" dirty="0">
                          <a:latin typeface="Arial" panose="020B0604020202020204" pitchFamily="34" charset="0"/>
                          <a:cs typeface="Arial" panose="020B0604020202020204" pitchFamily="34" charset="0"/>
                        </a:rPr>
                        <a:t>Air Toxics Team</a:t>
                      </a:r>
                    </a:p>
                  </a:txBody>
                  <a:tcPr anchor="ctr"/>
                </a:tc>
                <a:tc>
                  <a:txBody>
                    <a:bodyPr/>
                    <a:lstStyle/>
                    <a:p>
                      <a:pPr algn="ctr"/>
                      <a:r>
                        <a:rPr lang="en-US" sz="2000" dirty="0">
                          <a:latin typeface="Arial" panose="020B0604020202020204" pitchFamily="34" charset="0"/>
                          <a:cs typeface="Arial" panose="020B0604020202020204" pitchFamily="34" charset="0"/>
                        </a:rPr>
                        <a:t>Nov. 3, 2020</a:t>
                      </a:r>
                    </a:p>
                  </a:txBody>
                  <a:tcPr anchor="ctr"/>
                </a:tc>
                <a:extLst>
                  <a:ext uri="{0D108BD9-81ED-4DB2-BD59-A6C34878D82A}">
                    <a16:rowId xmlns:a16="http://schemas.microsoft.com/office/drawing/2014/main" val="3173000882"/>
                  </a:ext>
                </a:extLst>
              </a:tr>
              <a:tr h="780778">
                <a:tc>
                  <a:txBody>
                    <a:bodyPr/>
                    <a:lstStyle/>
                    <a:p>
                      <a:pPr algn="ctr"/>
                      <a:r>
                        <a:rPr lang="en-US" sz="2000" dirty="0">
                          <a:latin typeface="Arial" panose="020B0604020202020204" pitchFamily="34" charset="0"/>
                          <a:cs typeface="Arial" panose="020B0604020202020204" pitchFamily="34" charset="0"/>
                        </a:rPr>
                        <a:t>AQPD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Dec. 10, 2020</a:t>
                      </a:r>
                    </a:p>
                  </a:txBody>
                  <a:tcPr anchor="ctr"/>
                </a:tc>
                <a:extLst>
                  <a:ext uri="{0D108BD9-81ED-4DB2-BD59-A6C34878D82A}">
                    <a16:rowId xmlns:a16="http://schemas.microsoft.com/office/drawing/2014/main" val="4050808776"/>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OID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25, 2021</a:t>
                      </a:r>
                    </a:p>
                  </a:txBody>
                  <a:tcPr anchor="ctr"/>
                </a:tc>
                <a:extLst>
                  <a:ext uri="{0D108BD9-81ED-4DB2-BD59-A6C34878D82A}">
                    <a16:rowId xmlns:a16="http://schemas.microsoft.com/office/drawing/2014/main" val="2675647542"/>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SPPD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28, 2021</a:t>
                      </a:r>
                    </a:p>
                  </a:txBody>
                  <a:tcPr anchor="ctr"/>
                </a:tc>
                <a:extLst>
                  <a:ext uri="{0D108BD9-81ED-4DB2-BD59-A6C34878D82A}">
                    <a16:rowId xmlns:a16="http://schemas.microsoft.com/office/drawing/2014/main" val="2819699671"/>
                  </a:ext>
                </a:extLst>
              </a:tr>
              <a:tr h="780778">
                <a:tc>
                  <a:txBody>
                    <a:bodyPr/>
                    <a:lstStyle/>
                    <a:p>
                      <a:pPr algn="ctr"/>
                      <a:r>
                        <a:rPr lang="en-US" sz="2000" dirty="0">
                          <a:solidFill>
                            <a:srgbClr val="0000FF"/>
                          </a:solidFill>
                          <a:latin typeface="Arial" panose="020B0604020202020204" pitchFamily="34" charset="0"/>
                          <a:cs typeface="Arial" panose="020B0604020202020204" pitchFamily="34" charset="0"/>
                        </a:rPr>
                        <a:t>OAQPS – Office Director</a:t>
                      </a:r>
                    </a:p>
                  </a:txBody>
                  <a:tcPr anchor="ctr"/>
                </a:tc>
                <a:tc>
                  <a:txBody>
                    <a:bodyPr/>
                    <a:lstStyle/>
                    <a:p>
                      <a:pPr algn="ctr"/>
                      <a:r>
                        <a:rPr lang="en-US" sz="2000" dirty="0">
                          <a:solidFill>
                            <a:srgbClr val="0000FF"/>
                          </a:solidFill>
                          <a:latin typeface="Arial" panose="020B0604020202020204" pitchFamily="34" charset="0"/>
                          <a:cs typeface="Arial" panose="020B0604020202020204" pitchFamily="34" charset="0"/>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87517" y="778415"/>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281655" y="778414"/>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07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89210" y="3669360"/>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21052"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32698"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512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093620" y="1349242"/>
            <a:ext cx="2990250" cy="2078379"/>
          </a:xfrm>
          <a:prstGeom prst="rect">
            <a:avLst/>
          </a:prstGeom>
          <a:ln>
            <a:solidFill>
              <a:schemeClr val="tx1"/>
            </a:solidFill>
          </a:ln>
        </p:spPr>
      </p:pic>
      <p:sp>
        <p:nvSpPr>
          <p:cNvPr id="15" name="Slide Number Placeholder 1">
            <a:extLst>
              <a:ext uri="{FF2B5EF4-FFF2-40B4-BE49-F238E27FC236}">
                <a16:creationId xmlns:a16="http://schemas.microsoft.com/office/drawing/2014/main" id="{09B4116C-1299-4E71-8374-885A643C8D2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74C8-8017-4F1A-8F0E-8BD47ED08EDD}"/>
              </a:ext>
            </a:extLst>
          </p:cNvPr>
          <p:cNvSpPr>
            <a:spLocks noGrp="1"/>
          </p:cNvSpPr>
          <p:nvPr>
            <p:ph type="title"/>
          </p:nvPr>
        </p:nvSpPr>
        <p:spPr>
          <a:xfrm>
            <a:off x="203811" y="71439"/>
            <a:ext cx="8736375" cy="669103"/>
          </a:xfrm>
        </p:spPr>
        <p:txBody>
          <a:bodyPr/>
          <a:lstStyle/>
          <a:p>
            <a:r>
              <a:rPr lang="en-US" dirty="0">
                <a:latin typeface="Arial" panose="020B0604020202020204" pitchFamily="34" charset="0"/>
                <a:cs typeface="Arial" panose="020B0604020202020204" pitchFamily="34" charset="0"/>
              </a:rPr>
              <a:t>NEXUS Tool: </a:t>
            </a:r>
            <a:r>
              <a:rPr lang="en-US" dirty="0">
                <a:solidFill>
                  <a:srgbClr val="FF0000"/>
                </a:solidFill>
                <a:latin typeface="Arial" panose="020B0604020202020204" pitchFamily="34" charset="0"/>
                <a:cs typeface="Arial" panose="020B0604020202020204" pitchFamily="34" charset="0"/>
              </a:rPr>
              <a:t>Connections</a:t>
            </a:r>
            <a:r>
              <a:rPr lang="en-US" dirty="0">
                <a:solidFill>
                  <a:srgbClr val="FFFF00"/>
                </a:solidFill>
                <a:latin typeface="Arial" panose="020B0604020202020204" pitchFamily="34" charset="0"/>
                <a:cs typeface="Arial" panose="020B0604020202020204" pitchFamily="34" charset="0"/>
              </a:rPr>
              <a:t> to Each Division</a:t>
            </a:r>
          </a:p>
        </p:txBody>
      </p:sp>
      <p:sp>
        <p:nvSpPr>
          <p:cNvPr id="11" name="TextBox 10">
            <a:extLst>
              <a:ext uri="{FF2B5EF4-FFF2-40B4-BE49-F238E27FC236}">
                <a16:creationId xmlns:a16="http://schemas.microsoft.com/office/drawing/2014/main" id="{8C86781E-7BBA-4D0D-AB0C-2966F9C02F6A}"/>
              </a:ext>
            </a:extLst>
          </p:cNvPr>
          <p:cNvSpPr txBox="1"/>
          <p:nvPr/>
        </p:nvSpPr>
        <p:spPr>
          <a:xfrm>
            <a:off x="605922" y="2804742"/>
            <a:ext cx="2148292" cy="1354217"/>
          </a:xfrm>
          <a:prstGeom prst="rect">
            <a:avLst/>
          </a:prstGeom>
          <a:solidFill>
            <a:srgbClr val="AFEBAF"/>
          </a:solidFill>
          <a:ln>
            <a:solidFill>
              <a:schemeClr val="tx1"/>
            </a:solidFill>
          </a:ln>
        </p:spPr>
        <p:txBody>
          <a:bodyPr wrap="square" rtlCol="0">
            <a:spAutoFit/>
          </a:bodyPr>
          <a:lstStyle/>
          <a:p>
            <a:pPr algn="ctr"/>
            <a:r>
              <a:rPr lang="en-US" b="1" u="sng" dirty="0">
                <a:latin typeface="Arial" panose="020B0604020202020204" pitchFamily="34" charset="0"/>
                <a:cs typeface="Arial" panose="020B0604020202020204" pitchFamily="34" charset="0"/>
              </a:rPr>
              <a:t>AQPD</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NAAs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Advance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Class I Areas</a:t>
            </a:r>
          </a:p>
        </p:txBody>
      </p:sp>
      <p:sp>
        <p:nvSpPr>
          <p:cNvPr id="12" name="TextBox 11">
            <a:extLst>
              <a:ext uri="{FF2B5EF4-FFF2-40B4-BE49-F238E27FC236}">
                <a16:creationId xmlns:a16="http://schemas.microsoft.com/office/drawing/2014/main" id="{39AD3575-E1CB-40A3-AC0E-7C882FCFE616}"/>
              </a:ext>
            </a:extLst>
          </p:cNvPr>
          <p:cNvSpPr txBox="1"/>
          <p:nvPr/>
        </p:nvSpPr>
        <p:spPr>
          <a:xfrm>
            <a:off x="6389786" y="2804741"/>
            <a:ext cx="2148292" cy="1631216"/>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u="sng" dirty="0">
                <a:latin typeface="Arial" panose="020B0604020202020204" pitchFamily="34" charset="0"/>
                <a:cs typeface="Arial" panose="020B0604020202020204" pitchFamily="34" charset="0"/>
              </a:rPr>
              <a:t>OID</a:t>
            </a:r>
          </a:p>
          <a:p>
            <a:endParaRPr lang="en-US" sz="10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Environmental Justice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Tribes</a:t>
            </a: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Training</a:t>
            </a:r>
          </a:p>
        </p:txBody>
      </p:sp>
      <p:sp>
        <p:nvSpPr>
          <p:cNvPr id="14" name="Rectangle 13">
            <a:extLst>
              <a:ext uri="{FF2B5EF4-FFF2-40B4-BE49-F238E27FC236}">
                <a16:creationId xmlns:a16="http://schemas.microsoft.com/office/drawing/2014/main" id="{11639A2A-CA78-4A77-A805-A7F9AB671DE1}"/>
              </a:ext>
            </a:extLst>
          </p:cNvPr>
          <p:cNvSpPr/>
          <p:nvPr/>
        </p:nvSpPr>
        <p:spPr>
          <a:xfrm>
            <a:off x="0" y="1206679"/>
            <a:ext cx="9144000" cy="892552"/>
          </a:xfrm>
          <a:prstGeom prst="rect">
            <a:avLst/>
          </a:prstGeom>
          <a:solidFill>
            <a:schemeClr val="accent1">
              <a:lumMod val="20000"/>
              <a:lumOff val="80000"/>
            </a:schemeClr>
          </a:solidFill>
          <a:ln>
            <a:solidFill>
              <a:schemeClr val="tx1"/>
            </a:solidFill>
          </a:ln>
        </p:spPr>
        <p:txBody>
          <a:bodyPr wrap="square">
            <a:spAutoFit/>
          </a:bodyPr>
          <a:lstStyle/>
          <a:p>
            <a:pPr lvl="1" algn="ctr"/>
            <a:r>
              <a:rPr lang="en-US" sz="2000" b="1" u="sng" dirty="0">
                <a:latin typeface="Arial" panose="020B0604020202020204" pitchFamily="34" charset="0"/>
                <a:cs typeface="Arial" panose="020B0604020202020204" pitchFamily="34" charset="0"/>
              </a:rPr>
              <a:t>OAQPS</a:t>
            </a:r>
          </a:p>
          <a:p>
            <a:pPr lvl="1" algn="ctr"/>
            <a:endParaRPr lang="en-US" sz="1200" b="1" u="sng" dirty="0">
              <a:latin typeface="Arial" panose="020B0604020202020204" pitchFamily="34" charset="0"/>
              <a:cs typeface="Arial" panose="020B0604020202020204" pitchFamily="34" charset="0"/>
            </a:endParaRPr>
          </a:p>
          <a:p>
            <a:pPr lvl="1" algn="ctr"/>
            <a:r>
              <a:rPr lang="en-US" sz="2000" dirty="0">
                <a:latin typeface="Arial" panose="020B0604020202020204" pitchFamily="34" charset="0"/>
                <a:cs typeface="Arial" panose="020B0604020202020204" pitchFamily="34" charset="0"/>
              </a:rPr>
              <a:t>Identify </a:t>
            </a:r>
            <a:r>
              <a:rPr lang="en-US" sz="2000" dirty="0">
                <a:solidFill>
                  <a:srgbClr val="FF0000"/>
                </a:solidFill>
                <a:latin typeface="Arial" panose="020B0604020202020204" pitchFamily="34" charset="0"/>
                <a:cs typeface="Arial" panose="020B0604020202020204" pitchFamily="34" charset="0"/>
              </a:rPr>
              <a:t>areas with common high AQ &amp; risk </a:t>
            </a:r>
            <a:r>
              <a:rPr lang="en-US" sz="2000" dirty="0">
                <a:latin typeface="Arial" panose="020B0604020202020204" pitchFamily="34" charset="0"/>
                <a:cs typeface="Arial" panose="020B0604020202020204" pitchFamily="34" charset="0"/>
              </a:rPr>
              <a:t>across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and Air Toxics</a:t>
            </a:r>
            <a:endParaRPr lang="en-US" dirty="0">
              <a:latin typeface="Arial" panose="020B0604020202020204" pitchFamily="34" charset="0"/>
              <a:cs typeface="Arial" panose="020B0604020202020204" pitchFamily="34" charset="0"/>
              <a:sym typeface="Wingdings" panose="05000000000000000000" pitchFamily="2" charset="2"/>
            </a:endParaRPr>
          </a:p>
        </p:txBody>
      </p:sp>
      <p:sp>
        <p:nvSpPr>
          <p:cNvPr id="16" name="TextBox 15">
            <a:extLst>
              <a:ext uri="{FF2B5EF4-FFF2-40B4-BE49-F238E27FC236}">
                <a16:creationId xmlns:a16="http://schemas.microsoft.com/office/drawing/2014/main" id="{36548E50-D917-4D90-BDB6-8ABFDAE4F6E5}"/>
              </a:ext>
            </a:extLst>
          </p:cNvPr>
          <p:cNvSpPr txBox="1"/>
          <p:nvPr/>
        </p:nvSpPr>
        <p:spPr>
          <a:xfrm>
            <a:off x="2082190" y="4864470"/>
            <a:ext cx="2148291" cy="1354217"/>
          </a:xfrm>
          <a:prstGeom prst="rect">
            <a:avLst/>
          </a:prstGeom>
          <a:solidFill>
            <a:srgbClr val="FFC69F"/>
          </a:solidFill>
          <a:ln>
            <a:solidFill>
              <a:schemeClr val="tx1"/>
            </a:solidFill>
          </a:ln>
        </p:spPr>
        <p:txBody>
          <a:bodyPr wrap="square" rtlCol="0">
            <a:spAutoFit/>
          </a:bodyPr>
          <a:lstStyle/>
          <a:p>
            <a:pPr algn="ctr"/>
            <a:r>
              <a:rPr lang="en-US" b="1" u="sng" dirty="0">
                <a:latin typeface="Arial" panose="020B0604020202020204" pitchFamily="34" charset="0"/>
                <a:cs typeface="Arial" panose="020B0604020202020204" pitchFamily="34" charset="0"/>
              </a:rPr>
              <a:t>HEID</a:t>
            </a:r>
          </a:p>
          <a:p>
            <a:endParaRPr lang="en-US" sz="10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MP Areas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BenMAP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Climate</a:t>
            </a:r>
          </a:p>
        </p:txBody>
      </p:sp>
      <p:sp>
        <p:nvSpPr>
          <p:cNvPr id="17" name="TextBox 16">
            <a:extLst>
              <a:ext uri="{FF2B5EF4-FFF2-40B4-BE49-F238E27FC236}">
                <a16:creationId xmlns:a16="http://schemas.microsoft.com/office/drawing/2014/main" id="{FC8BA1F5-F45D-4398-8202-C788D609B6D3}"/>
              </a:ext>
            </a:extLst>
          </p:cNvPr>
          <p:cNvSpPr txBox="1"/>
          <p:nvPr/>
        </p:nvSpPr>
        <p:spPr>
          <a:xfrm>
            <a:off x="4913520" y="4864471"/>
            <a:ext cx="2148291" cy="1631216"/>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b="1" u="sng" dirty="0">
                <a:latin typeface="Arial" panose="020B0604020202020204" pitchFamily="34" charset="0"/>
                <a:cs typeface="Arial" panose="020B0604020202020204" pitchFamily="34" charset="0"/>
              </a:rPr>
              <a:t>AQAD</a:t>
            </a:r>
          </a:p>
          <a:p>
            <a:pPr algn="ctr"/>
            <a:endParaRPr lang="en-US" sz="1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Emissions</a:t>
            </a: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Modeling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Monitoring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DVs</a:t>
            </a:r>
          </a:p>
        </p:txBody>
      </p:sp>
      <p:cxnSp>
        <p:nvCxnSpPr>
          <p:cNvPr id="19" name="Straight Connector 18">
            <a:extLst>
              <a:ext uri="{FF2B5EF4-FFF2-40B4-BE49-F238E27FC236}">
                <a16:creationId xmlns:a16="http://schemas.microsoft.com/office/drawing/2014/main" id="{5B9C11A3-B52D-409A-82C3-A68EDD4B9353}"/>
              </a:ext>
            </a:extLst>
          </p:cNvPr>
          <p:cNvCxnSpPr>
            <a:cxnSpLocks/>
            <a:stCxn id="14" idx="2"/>
            <a:endCxn id="11" idx="0"/>
          </p:cNvCxnSpPr>
          <p:nvPr/>
        </p:nvCxnSpPr>
        <p:spPr bwMode="auto">
          <a:xfrm flipH="1">
            <a:off x="1680068" y="2099231"/>
            <a:ext cx="2891932" cy="70551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82B19935-B089-4EF2-87A3-D894F905319A}"/>
              </a:ext>
            </a:extLst>
          </p:cNvPr>
          <p:cNvCxnSpPr>
            <a:cxnSpLocks/>
            <a:stCxn id="14" idx="2"/>
            <a:endCxn id="13" idx="0"/>
          </p:cNvCxnSpPr>
          <p:nvPr/>
        </p:nvCxnSpPr>
        <p:spPr bwMode="auto">
          <a:xfrm>
            <a:off x="4572000" y="2099231"/>
            <a:ext cx="0" cy="7055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B0974AE-8937-4206-945B-9750E44FDB95}"/>
              </a:ext>
            </a:extLst>
          </p:cNvPr>
          <p:cNvCxnSpPr>
            <a:cxnSpLocks/>
            <a:stCxn id="14" idx="2"/>
            <a:endCxn id="12" idx="0"/>
          </p:cNvCxnSpPr>
          <p:nvPr/>
        </p:nvCxnSpPr>
        <p:spPr bwMode="auto">
          <a:xfrm>
            <a:off x="4572000" y="2099231"/>
            <a:ext cx="2891932" cy="7055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87336EA-7B02-461C-8397-23EABE960D11}"/>
              </a:ext>
            </a:extLst>
          </p:cNvPr>
          <p:cNvCxnSpPr>
            <a:cxnSpLocks/>
            <a:stCxn id="14" idx="2"/>
            <a:endCxn id="16" idx="0"/>
          </p:cNvCxnSpPr>
          <p:nvPr/>
        </p:nvCxnSpPr>
        <p:spPr bwMode="auto">
          <a:xfrm flipH="1">
            <a:off x="3156336" y="2099231"/>
            <a:ext cx="1415664" cy="276523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02A5670F-7003-4689-982E-3D25D326046D}"/>
              </a:ext>
            </a:extLst>
          </p:cNvPr>
          <p:cNvCxnSpPr>
            <a:cxnSpLocks/>
            <a:stCxn id="14" idx="2"/>
            <a:endCxn id="17" idx="0"/>
          </p:cNvCxnSpPr>
          <p:nvPr/>
        </p:nvCxnSpPr>
        <p:spPr bwMode="auto">
          <a:xfrm>
            <a:off x="4572000" y="2099231"/>
            <a:ext cx="1415666" cy="276524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C87DA844-FA57-40BA-9646-110E07EBFD58}"/>
              </a:ext>
            </a:extLst>
          </p:cNvPr>
          <p:cNvSpPr txBox="1"/>
          <p:nvPr/>
        </p:nvSpPr>
        <p:spPr>
          <a:xfrm>
            <a:off x="3497854" y="2804741"/>
            <a:ext cx="2148292" cy="1354217"/>
          </a:xfrm>
          <a:prstGeom prst="rect">
            <a:avLst/>
          </a:prstGeom>
          <a:solidFill>
            <a:srgbClr val="FFFFA7"/>
          </a:solidFill>
          <a:ln>
            <a:solidFill>
              <a:schemeClr val="tx1"/>
            </a:solidFill>
          </a:ln>
        </p:spPr>
        <p:txBody>
          <a:bodyPr wrap="square" rtlCol="0">
            <a:spAutoFit/>
          </a:bodyPr>
          <a:lstStyle/>
          <a:p>
            <a:pPr algn="ctr"/>
            <a:r>
              <a:rPr lang="en-US" b="1" u="sng" dirty="0">
                <a:latin typeface="Arial" panose="020B0604020202020204" pitchFamily="34" charset="0"/>
                <a:cs typeface="Arial" panose="020B0604020202020204" pitchFamily="34" charset="0"/>
              </a:rPr>
              <a:t>SPPD</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Sector Prioritization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Sources</a:t>
            </a:r>
          </a:p>
        </p:txBody>
      </p:sp>
      <p:sp>
        <p:nvSpPr>
          <p:cNvPr id="31" name="Slide Number Placeholder 1">
            <a:extLst>
              <a:ext uri="{FF2B5EF4-FFF2-40B4-BE49-F238E27FC236}">
                <a16:creationId xmlns:a16="http://schemas.microsoft.com/office/drawing/2014/main" id="{78122D53-C665-4350-A514-E684640E60E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19430541"/>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3006f07c-321e-40d4-b751-0dd96e4afa6b">Pending</Records_x0020_Status>
    <Records_x0020_Date xmlns="3006f07c-321e-40d4-b751-0dd96e4afa6b" xsi:nil="true"/>
  </documentManagement>
</p:properties>
</file>

<file path=customXml/item17.xml><?xml version="1.0" encoding="utf-8"?>
<ct:contentTypeSchema xmlns:ct="http://schemas.microsoft.com/office/2006/metadata/contentType" xmlns:ma="http://schemas.microsoft.com/office/2006/metadata/properties/metaAttributes" ct:_="" ma:_="" ma:contentTypeName="Document" ma:contentTypeID="0x0101006345D192C635C744BABE41C2D8F33097" ma:contentTypeVersion="32" ma:contentTypeDescription="Create a new document." ma:contentTypeScope="" ma:versionID="7dd028bb86cd86aed110d783c3b4a5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006f07c-321e-40d4-b751-0dd96e4afa6b" xmlns:ns7="eefeb4cd-30b0-4c9c-9107-c6f5adb79009" targetNamespace="http://schemas.microsoft.com/office/2006/metadata/properties" ma:root="true" ma:fieldsID="22dd885301491c7c6cee9c053935d43b" ns1:_="" ns3:_="" ns4:_="" ns5:_="" ns6:_="" ns7:_="">
    <xsd:import namespace="http://schemas.microsoft.com/sharepoint/v3"/>
    <xsd:import namespace="4ffa91fb-a0ff-4ac5-b2db-65c790d184a4"/>
    <xsd:import namespace="http://schemas.microsoft.com/sharepoint.v3"/>
    <xsd:import namespace="http://schemas.microsoft.com/sharepoint/v3/fields"/>
    <xsd:import namespace="3006f07c-321e-40d4-b751-0dd96e4afa6b"/>
    <xsd:import namespace="eefeb4cd-30b0-4c9c-9107-c6f5adb79009"/>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10b1839-47bd-4f9b-be6e-576ef663e14e}" ma:internalName="TaxCatchAllLabel" ma:readOnly="true" ma:showField="CatchAllDataLabel" ma:web="3006f07c-321e-40d4-b751-0dd96e4afa6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10b1839-47bd-4f9b-be6e-576ef663e14e}" ma:internalName="TaxCatchAll" ma:showField="CatchAllData" ma:web="3006f07c-321e-40d4-b751-0dd96e4afa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6f07c-321e-40d4-b751-0dd96e4afa6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feb4cd-30b0-4c9c-9107-c6f5adb7900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mso-contentType ?>
<FormTemplates xmlns="http://schemas.microsoft.com/sharepoint/v3/contenttype/forms">
  <Display>DocumentLibraryForm</Display>
  <Edit>DocumentLibraryForm</Edit>
  <New>DocumentLibraryForm</New>
</FormTemplates>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0.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1.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12.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13.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14.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5.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6.xml><?xml version="1.0" encoding="utf-8"?>
<ds:datastoreItem xmlns:ds="http://schemas.openxmlformats.org/officeDocument/2006/customXml" ds:itemID="{61A6E0D0-DF25-41E1-849F-4E7E9FBDD1A9}">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eefeb4cd-30b0-4c9c-9107-c6f5adb79009"/>
    <ds:schemaRef ds:uri="3006f07c-321e-40d4-b751-0dd96e4afa6b"/>
    <ds:schemaRef ds:uri="http://schemas.microsoft.com/sharepoint/v3"/>
    <ds:schemaRef ds:uri="http://schemas.microsoft.com/sharepoint/v3/fields"/>
    <ds:schemaRef ds:uri="http://purl.org/dc/terms/"/>
    <ds:schemaRef ds:uri="http://schemas.microsoft.com/sharepoint.v3"/>
    <ds:schemaRef ds:uri="4ffa91fb-a0ff-4ac5-b2db-65c790d184a4"/>
    <ds:schemaRef ds:uri="http://www.w3.org/XML/1998/namespace"/>
    <ds:schemaRef ds:uri="http://purl.org/dc/dcmitype/"/>
  </ds:schemaRefs>
</ds:datastoreItem>
</file>

<file path=customXml/itemProps17.xml><?xml version="1.0" encoding="utf-8"?>
<ds:datastoreItem xmlns:ds="http://schemas.openxmlformats.org/officeDocument/2006/customXml" ds:itemID="{4FE7B413-7B7E-4DE2-A507-DB9AC35C2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006f07c-321e-40d4-b751-0dd96e4afa6b"/>
    <ds:schemaRef ds:uri="eefeb4cd-30b0-4c9c-9107-c6f5adb79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8.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9.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2.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0.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1.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22.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23.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24.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25.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26.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7.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8.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3.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4.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5.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6.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7.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8.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9.xml><?xml version="1.0" encoding="utf-8"?>
<ds:datastoreItem xmlns:ds="http://schemas.openxmlformats.org/officeDocument/2006/customXml" ds:itemID="{A662AB01-355C-4085-A9B6-5B211CAF778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71420</TotalTime>
  <Words>4184</Words>
  <Application>Microsoft Office PowerPoint</Application>
  <PresentationFormat>On-screen Show (4:3)</PresentationFormat>
  <Paragraphs>653</Paragraphs>
  <Slides>55</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微软雅黑</vt:lpstr>
      <vt:lpstr>黑体</vt:lpstr>
      <vt:lpstr>Arial</vt:lpstr>
      <vt:lpstr>Calibri</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 Schedule &amp; Installation</vt:lpstr>
      <vt:lpstr>NEXUS Tool: Briefing Schedule</vt:lpstr>
      <vt:lpstr>NEXUS Tool: Three Key Modules</vt:lpstr>
      <vt:lpstr>NEXUS Tool: Connections to Each Division</vt:lpstr>
      <vt:lpstr>NEXUS Tool: Examples</vt:lpstr>
      <vt:lpstr>NEXUS Tool: Example 1 - ID High MP Risk Areas, Contributing Sector(s) &amp; EJ Areas</vt:lpstr>
      <vt:lpstr>NEXUS Tool: Highest MP Risk Areas in R5</vt:lpstr>
      <vt:lpstr>NEXUS Tool: R5 Rankings from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 in NAAs</vt:lpstr>
      <vt:lpstr>NEXUS Tool: NOx Emission Sources in Louisville CBSA</vt:lpstr>
      <vt:lpstr>NEXUS Tool: VOC Emission Sources in Louisville CBSA</vt:lpstr>
      <vt:lpstr>NEXUS Tool: Gas &amp; VOC HAPs Emission Sources in Louisville CBSA</vt:lpstr>
      <vt:lpstr>NEXUS Tool: Addressing MP Concerns</vt:lpstr>
      <vt:lpstr>NEXUS Tool: Example 3 – Reviewing an Industrial Source</vt:lpstr>
      <vt:lpstr>NEXUS Tool: Reviewing an Industrial Source near EJ Areas</vt:lpstr>
      <vt:lpstr>NEXUS Tool: Potential EJ Capability Additions</vt:lpstr>
      <vt:lpstr>NEXUS Tool: Discussion and Next Steps (1) </vt:lpstr>
      <vt:lpstr>NEXUS Tool: Discussion and Next Steps (2) </vt:lpstr>
      <vt:lpstr>PowerPoint Presentation</vt:lpstr>
      <vt:lpstr>NEXUS Tool Demo: 2014 NEXUS Case</vt:lpstr>
      <vt:lpstr>“NEXUS 1.5”:   Quick Tutorial</vt:lpstr>
      <vt:lpstr>NEXUS Tool: On-line User’s Manual</vt:lpstr>
      <vt:lpstr>NEXUS Tool: Data Viewer Module</vt:lpstr>
      <vt:lpstr>Data Viewer Module: Selections &amp; Map Display</vt:lpstr>
      <vt:lpstr>Data Viewer: “Apply” New Selections</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Data Viewer: EPA Region Table Generator</vt:lpstr>
      <vt:lpstr>Data Viewer: Data Search &amp; Filter</vt:lpstr>
      <vt:lpstr>Data Query Module: Main Page  </vt:lpstr>
      <vt:lpstr>Data Query Module: Configure Data Query </vt:lpstr>
      <vt:lpstr>Data Query Module: Overlaying Map  </vt:lpstr>
      <vt:lpstr>Data Query Module: Attribute Table </vt:lpstr>
      <vt:lpstr>Data Query Module: Attribute Table </vt:lpstr>
      <vt:lpstr>Data Input Module: Data Preview</vt:lpstr>
      <vt:lpstr>RoadMap for NEXUS Tool Demo (1)</vt:lpstr>
      <vt:lpstr>RoadMap for NEXUS Tool Demo (2)</vt:lpstr>
      <vt:lpstr>RoadMap for NEXUS Tool Demo (3)</vt:lpstr>
      <vt:lpstr>RoadMap for NEXUS Tool Demo (4)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Carey Jang</cp:lastModifiedBy>
  <cp:revision>1350</cp:revision>
  <cp:lastPrinted>2020-02-19T17:26:50Z</cp:lastPrinted>
  <dcterms:created xsi:type="dcterms:W3CDTF">2016-05-30T08:23:37Z</dcterms:created>
  <dcterms:modified xsi:type="dcterms:W3CDTF">2021-01-27T16:13:48Z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0x0101006345D192C635C744BABE41C2D8F33097</vt:lpwstr>
  </property>
</Properties>
</file>