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66"/>
  </p:notesMasterIdLst>
  <p:handoutMasterIdLst>
    <p:handoutMasterId r:id="rId67"/>
  </p:handoutMasterIdLst>
  <p:sldIdLst>
    <p:sldId id="1236" r:id="rId31"/>
    <p:sldId id="1247" r:id="rId32"/>
    <p:sldId id="1188" r:id="rId33"/>
    <p:sldId id="1265" r:id="rId34"/>
    <p:sldId id="1189" r:id="rId35"/>
    <p:sldId id="1248" r:id="rId36"/>
    <p:sldId id="1294" r:id="rId37"/>
    <p:sldId id="1298" r:id="rId38"/>
    <p:sldId id="1295" r:id="rId39"/>
    <p:sldId id="1296" r:id="rId40"/>
    <p:sldId id="1297" r:id="rId41"/>
    <p:sldId id="1266" r:id="rId42"/>
    <p:sldId id="1249" r:id="rId43"/>
    <p:sldId id="1289" r:id="rId44"/>
    <p:sldId id="1291" r:id="rId45"/>
    <p:sldId id="1269" r:id="rId46"/>
    <p:sldId id="1270" r:id="rId47"/>
    <p:sldId id="1292" r:id="rId48"/>
    <p:sldId id="1280" r:id="rId49"/>
    <p:sldId id="1287" r:id="rId50"/>
    <p:sldId id="1242" r:id="rId51"/>
    <p:sldId id="1232" r:id="rId52"/>
    <p:sldId id="1288" r:id="rId53"/>
    <p:sldId id="1293" r:id="rId54"/>
    <p:sldId id="1260" r:id="rId55"/>
    <p:sldId id="1263" r:id="rId56"/>
    <p:sldId id="1240" r:id="rId57"/>
    <p:sldId id="1299" r:id="rId58"/>
    <p:sldId id="1233" r:id="rId59"/>
    <p:sldId id="1238" r:id="rId60"/>
    <p:sldId id="1211" r:id="rId61"/>
    <p:sldId id="1212" r:id="rId62"/>
    <p:sldId id="1174" r:id="rId63"/>
    <p:sldId id="1262" r:id="rId64"/>
    <p:sldId id="1217" r:id="rId6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333399"/>
    <a:srgbClr val="F2DCDB"/>
    <a:srgbClr val="AFEBAF"/>
    <a:srgbClr val="93FF93"/>
    <a:srgbClr val="85FFBC"/>
    <a:srgbClr val="FFFFA7"/>
    <a:srgbClr val="FFC69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2443" autoAdjust="0"/>
  </p:normalViewPr>
  <p:slideViewPr>
    <p:cSldViewPr snapToGrid="0">
      <p:cViewPr varScale="1">
        <p:scale>
          <a:sx n="97" d="100"/>
          <a:sy n="97" d="100"/>
        </p:scale>
        <p:origin x="1968"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1.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vo, Kimber" userId="f2acd1a6-3918-4b31-b259-77af37031b64" providerId="ADAL" clId="{8FAC18CF-A8FE-45E6-B5FD-66EFEEB78F84}"/>
    <pc:docChg chg="undo custSel delSld modSld">
      <pc:chgData name="Scavo, Kimber" userId="f2acd1a6-3918-4b31-b259-77af37031b64" providerId="ADAL" clId="{8FAC18CF-A8FE-45E6-B5FD-66EFEEB78F84}" dt="2021-01-29T20:46:30.100" v="297" actId="14100"/>
      <pc:docMkLst>
        <pc:docMk/>
      </pc:docMkLst>
      <pc:sldChg chg="modSp">
        <pc:chgData name="Scavo, Kimber" userId="f2acd1a6-3918-4b31-b259-77af37031b64" providerId="ADAL" clId="{8FAC18CF-A8FE-45E6-B5FD-66EFEEB78F84}" dt="2021-01-29T19:23:27.603" v="25" actId="20577"/>
        <pc:sldMkLst>
          <pc:docMk/>
          <pc:sldMk cId="434887836" sldId="1247"/>
        </pc:sldMkLst>
        <pc:spChg chg="mod">
          <ac:chgData name="Scavo, Kimber" userId="f2acd1a6-3918-4b31-b259-77af37031b64" providerId="ADAL" clId="{8FAC18CF-A8FE-45E6-B5FD-66EFEEB78F84}" dt="2021-01-29T19:23:27.603" v="25" actId="20577"/>
          <ac:spMkLst>
            <pc:docMk/>
            <pc:sldMk cId="434887836" sldId="1247"/>
            <ac:spMk id="3" creationId="{5EB7B6DA-A057-4485-8087-868C3C95873E}"/>
          </ac:spMkLst>
        </pc:spChg>
      </pc:sldChg>
      <pc:sldChg chg="modSp">
        <pc:chgData name="Scavo, Kimber" userId="f2acd1a6-3918-4b31-b259-77af37031b64" providerId="ADAL" clId="{8FAC18CF-A8FE-45E6-B5FD-66EFEEB78F84}" dt="2021-01-29T20:46:30.100" v="297" actId="14100"/>
        <pc:sldMkLst>
          <pc:docMk/>
          <pc:sldMk cId="17895395" sldId="1260"/>
        </pc:sldMkLst>
        <pc:spChg chg="mod">
          <ac:chgData name="Scavo, Kimber" userId="f2acd1a6-3918-4b31-b259-77af37031b64" providerId="ADAL" clId="{8FAC18CF-A8FE-45E6-B5FD-66EFEEB78F84}" dt="2021-01-29T20:46:30.100" v="297" actId="14100"/>
          <ac:spMkLst>
            <pc:docMk/>
            <pc:sldMk cId="17895395" sldId="1260"/>
            <ac:spMk id="3" creationId="{B5D853AA-320F-4494-861C-A644CE904723}"/>
          </ac:spMkLst>
        </pc:spChg>
      </pc:sldChg>
      <pc:sldChg chg="del">
        <pc:chgData name="Scavo, Kimber" userId="f2acd1a6-3918-4b31-b259-77af37031b64" providerId="ADAL" clId="{8FAC18CF-A8FE-45E6-B5FD-66EFEEB78F84}" dt="2021-01-29T18:59:00.353" v="0" actId="2696"/>
        <pc:sldMkLst>
          <pc:docMk/>
          <pc:sldMk cId="654461749" sldId="1290"/>
        </pc:sldMkLst>
      </pc:sldChg>
      <pc:sldChg chg="modSp">
        <pc:chgData name="Scavo, Kimber" userId="f2acd1a6-3918-4b31-b259-77af37031b64" providerId="ADAL" clId="{8FAC18CF-A8FE-45E6-B5FD-66EFEEB78F84}" dt="2021-01-29T20:39:21.705" v="273" actId="6549"/>
        <pc:sldMkLst>
          <pc:docMk/>
          <pc:sldMk cId="1460288562" sldId="1298"/>
        </pc:sldMkLst>
        <pc:spChg chg="mod">
          <ac:chgData name="Scavo, Kimber" userId="f2acd1a6-3918-4b31-b259-77af37031b64" providerId="ADAL" clId="{8FAC18CF-A8FE-45E6-B5FD-66EFEEB78F84}" dt="2021-01-29T20:39:21.705" v="273" actId="6549"/>
          <ac:spMkLst>
            <pc:docMk/>
            <pc:sldMk cId="1460288562" sldId="1298"/>
            <ac:spMk id="3" creationId="{FF7D2980-A76C-400E-BBC4-21E8643A3C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2021-02-16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2021/2/16</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30</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16</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24</a:t>
            </a:fld>
            <a:endParaRPr lang="zh-CN" altLang="en-US"/>
          </a:p>
        </p:txBody>
      </p:sp>
    </p:spTree>
    <p:extLst>
      <p:ext uri="{BB962C8B-B14F-4D97-AF65-F5344CB8AC3E}">
        <p14:creationId xmlns:p14="http://schemas.microsoft.com/office/powerpoint/2010/main" val="34263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February 1,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OID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980727"/>
            <a:ext cx="8229600" cy="5728297"/>
          </a:xfrm>
        </p:spPr>
        <p:txBody>
          <a:bodyPr/>
          <a:lstStyle/>
          <a:p>
            <a:r>
              <a:rPr lang="en-US" sz="3000" b="0" dirty="0"/>
              <a:t>Tribal Program</a:t>
            </a:r>
          </a:p>
          <a:p>
            <a:pPr lvl="1"/>
            <a:r>
              <a:rPr lang="en-US" sz="2400" b="0" dirty="0"/>
              <a:t>Identify high risk areas for O</a:t>
            </a:r>
            <a:r>
              <a:rPr lang="en-US" sz="2400" b="0" baseline="-25000" dirty="0"/>
              <a:t>3</a:t>
            </a:r>
            <a:r>
              <a:rPr lang="en-US" sz="2400" b="0" dirty="0"/>
              <a:t>, PM</a:t>
            </a:r>
            <a:r>
              <a:rPr lang="en-US" sz="2400" b="0" baseline="-25000" dirty="0"/>
              <a:t>2.5</a:t>
            </a:r>
            <a:r>
              <a:rPr lang="en-US" sz="2400" b="0" dirty="0"/>
              <a:t>, &amp; Air Toxics</a:t>
            </a:r>
          </a:p>
          <a:p>
            <a:pPr lvl="1"/>
            <a:r>
              <a:rPr lang="en-US" sz="2400" b="0" dirty="0">
                <a:cs typeface="Arial" panose="020B0604020202020204" pitchFamily="34" charset="0"/>
              </a:rPr>
              <a:t>Engage with EPA regions and tribal air agencies to consider MP control strategies as part of TIPs or voluntary programs</a:t>
            </a:r>
            <a:endParaRPr lang="en-US" sz="2400" b="0" dirty="0"/>
          </a:p>
          <a:p>
            <a:r>
              <a:rPr lang="en-US" sz="3000" b="0" dirty="0">
                <a:sym typeface="Wingdings" panose="05000000000000000000" pitchFamily="2" charset="2"/>
              </a:rPr>
              <a:t>EJ Strategy and Outreach</a:t>
            </a:r>
            <a:endParaRPr lang="en-US" sz="3000" b="0" dirty="0"/>
          </a:p>
          <a:p>
            <a:pPr lvl="1"/>
            <a:r>
              <a:rPr lang="en-US" sz="2400" b="0" dirty="0">
                <a:sym typeface="Wingdings" panose="05000000000000000000" pitchFamily="2" charset="2"/>
              </a:rPr>
              <a:t>Assist in understanding </a:t>
            </a:r>
            <a:r>
              <a:rPr lang="en-US" sz="2400" b="0" dirty="0"/>
              <a:t>the nature of multi-pollutant risks for EJ communities as part of upcoming OAQPS EJ Strategy including identifying sources/sectors/areas of focus</a:t>
            </a:r>
          </a:p>
          <a:p>
            <a:pPr lvl="1"/>
            <a:r>
              <a:rPr lang="en-US" sz="2400" b="0" dirty="0"/>
              <a:t>Use formally as a screening tool under OAQPS EJ strategy (in complimentary manner w/ EJSCREEN)</a:t>
            </a:r>
          </a:p>
        </p:txBody>
      </p:sp>
    </p:spTree>
    <p:extLst>
      <p:ext uri="{BB962C8B-B14F-4D97-AF65-F5344CB8AC3E}">
        <p14:creationId xmlns:p14="http://schemas.microsoft.com/office/powerpoint/2010/main" val="285087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SPPD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p:txBody>
          <a:bodyPr/>
          <a:lstStyle/>
          <a:p>
            <a:r>
              <a:rPr lang="en-US" sz="2800" b="0" dirty="0"/>
              <a:t>Inform prioritization of sources/sectors that significantly contribute to highest nationwide risk across O</a:t>
            </a:r>
            <a:r>
              <a:rPr lang="en-US" sz="2800" b="0" baseline="-25000" dirty="0"/>
              <a:t>3</a:t>
            </a:r>
            <a:r>
              <a:rPr lang="en-US" sz="2800" b="0" dirty="0"/>
              <a:t>, PM</a:t>
            </a:r>
            <a:r>
              <a:rPr lang="en-US" sz="2800" b="0" baseline="-25000" dirty="0"/>
              <a:t>2.5</a:t>
            </a:r>
            <a:r>
              <a:rPr lang="en-US" sz="2800" b="0" dirty="0"/>
              <a:t>, and Air Toxics</a:t>
            </a:r>
            <a:endParaRPr lang="en-US" sz="2400" b="0" dirty="0"/>
          </a:p>
          <a:p>
            <a:r>
              <a:rPr lang="en-US" sz="2800" b="0" dirty="0">
                <a:cs typeface="Arial" panose="020B0604020202020204" pitchFamily="34" charset="0"/>
              </a:rPr>
              <a:t>Identify facilities and/or sectors with potential co-benefits of control in areas with highest multi-pollutant risks</a:t>
            </a:r>
          </a:p>
          <a:p>
            <a:pPr lvl="1"/>
            <a:r>
              <a:rPr lang="en-US" sz="2400" b="0" dirty="0">
                <a:cs typeface="Arial" panose="020B0604020202020204" pitchFamily="34" charset="0"/>
              </a:rPr>
              <a:t>For example, help GHG rules/policies focus on sectors that have highest local air quality health benefits </a:t>
            </a:r>
          </a:p>
          <a:p>
            <a:r>
              <a:rPr lang="en-US" sz="2800" b="0" dirty="0">
                <a:sym typeface="Wingdings" panose="05000000000000000000" pitchFamily="2" charset="2"/>
              </a:rPr>
              <a:t>Identify sources/sectors that significantly contribute to toxics and criteria pollutant risks within EJ communities </a:t>
            </a:r>
          </a:p>
        </p:txBody>
      </p:sp>
    </p:spTree>
    <p:extLst>
      <p:ext uri="{BB962C8B-B14F-4D97-AF65-F5344CB8AC3E}">
        <p14:creationId xmlns:p14="http://schemas.microsoft.com/office/powerpoint/2010/main" val="170536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87517" y="778415"/>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281655" y="778414"/>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07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89210" y="3669360"/>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21052"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32698"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512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093620" y="1349242"/>
            <a:ext cx="2990250" cy="2078379"/>
          </a:xfrm>
          <a:prstGeom prst="rect">
            <a:avLst/>
          </a:prstGeom>
          <a:ln>
            <a:solidFill>
              <a:schemeClr val="tx1"/>
            </a:solidFill>
          </a:ln>
        </p:spPr>
      </p:pic>
      <p:sp>
        <p:nvSpPr>
          <p:cNvPr id="15" name="Slide Number Placeholder 1">
            <a:extLst>
              <a:ext uri="{FF2B5EF4-FFF2-40B4-BE49-F238E27FC236}">
                <a16:creationId xmlns:a16="http://schemas.microsoft.com/office/drawing/2014/main" id="{09B4116C-1299-4E71-8374-885A643C8D2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2800" dirty="0"/>
              <a:t>NEXUS Tool: </a:t>
            </a:r>
            <a:r>
              <a:rPr lang="en-US" dirty="0">
                <a:solidFill>
                  <a:srgbClr val="FFFF00"/>
                </a:solidFill>
                <a:latin typeface="Arial" panose="020B0604020202020204" pitchFamily="34" charset="0"/>
                <a:cs typeface="Arial" panose="020B0604020202020204" pitchFamily="34" charset="0"/>
              </a:rPr>
              <a:t>Examples</a:t>
            </a:r>
            <a:endParaRPr lang="en-US" sz="28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fontScale="92500" lnSpcReduction="20000"/>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the sector(s) contributing and EJ communities impacted?</a:t>
            </a: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Region 5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a:t>
            </a:r>
            <a:r>
              <a:rPr lang="en-US" sz="3000" b="0" dirty="0">
                <a:latin typeface="Arial" panose="020B0604020202020204" pitchFamily="34" charset="0"/>
                <a:cs typeface="Arial" panose="020B0604020202020204" pitchFamily="34" charset="0"/>
              </a:rPr>
              <a:t>NEXUS be used to identify how best to address multi-pollutant risks in nonattainment areas?</a:t>
            </a:r>
          </a:p>
          <a:p>
            <a:pPr lvl="1">
              <a:spcBef>
                <a:spcPts val="0"/>
              </a:spcBef>
              <a:spcAft>
                <a:spcPts val="600"/>
              </a:spcAft>
            </a:pPr>
            <a:r>
              <a:rPr lang="en-US" sz="2600" b="0" dirty="0">
                <a:latin typeface="Arial" panose="020B0604020202020204" pitchFamily="34" charset="0"/>
                <a:cs typeface="Arial" panose="020B0604020202020204" pitchFamily="34" charset="0"/>
              </a:rPr>
              <a:t>Example 2 </a:t>
            </a:r>
            <a:r>
              <a:rPr lang="en-US" sz="2600" b="0" dirty="0">
                <a:latin typeface="Arial" panose="020B0604020202020204" pitchFamily="34" charset="0"/>
                <a:cs typeface="Arial" panose="020B0604020202020204" pitchFamily="34" charset="0"/>
                <a:sym typeface="Wingdings" panose="05000000000000000000" pitchFamily="2" charset="2"/>
              </a:rPr>
              <a:t></a:t>
            </a:r>
            <a:r>
              <a:rPr lang="en-US" sz="2600" b="0" dirty="0">
                <a:latin typeface="Arial" panose="020B0604020202020204" pitchFamily="34" charset="0"/>
                <a:cs typeface="Arial" panose="020B0604020202020204" pitchFamily="34" charset="0"/>
              </a:rPr>
              <a:t> Region 4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Atlanta</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review industrial sources and potential impacts on EJ communities?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3  Region 4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Birmingham</a:t>
            </a: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 High MP Risk Areas, Contributing Sector(s) &amp; EJ Areas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47320" y="6090662"/>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0" y="814819"/>
            <a:ext cx="9144000" cy="5228362"/>
          </a:xfrm>
          <a:prstGeom prst="rect">
            <a:avLst/>
          </a:prstGeom>
        </p:spPr>
      </p:pic>
    </p:spTree>
    <p:extLst>
      <p:ext uri="{BB962C8B-B14F-4D97-AF65-F5344CB8AC3E}">
        <p14:creationId xmlns:p14="http://schemas.microsoft.com/office/powerpoint/2010/main" val="141772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R5 Rankings from Data Query Module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48856" y="915190"/>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Tree>
    <p:extLst>
      <p:ext uri="{BB962C8B-B14F-4D97-AF65-F5344CB8AC3E}">
        <p14:creationId xmlns:p14="http://schemas.microsoft.com/office/powerpoint/2010/main" val="3980521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5486400" y="3429000"/>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7" name="Slide Number Placeholder 1">
            <a:extLst>
              <a:ext uri="{FF2B5EF4-FFF2-40B4-BE49-F238E27FC236}">
                <a16:creationId xmlns:a16="http://schemas.microsoft.com/office/drawing/2014/main" id="{B7759EB5-E413-4635-AFD8-D61C18C9048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4411198" y="2893012"/>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5616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6861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4465843"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03163" y="269735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03162" y="305960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03162"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03162" y="451785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03162"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1540737" y="269931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1540737" y="306157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1536569"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1536569" y="4156106"/>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1536569"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2973623" y="2697356"/>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2973623" y="3059604"/>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2973623" y="342185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2977869" y="378818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2973623" y="4517858"/>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2977869" y="488644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 y="71438"/>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7867385" y="3712516"/>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1203590" y="2744887"/>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1208018" y="3114599"/>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1209244" y="3826567"/>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1218043" y="4560371"/>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1225018" y="4940418"/>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2647190" y="2734393"/>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2636940" y="3126477"/>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2662968" y="3838226"/>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2655800" y="4195949"/>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2662150" y="4921272"/>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4041400" y="2730942"/>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4045522" y="3123263"/>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4061881" y="3504838"/>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4056080" y="3827771"/>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4071142" y="4552859"/>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4050280" y="4921272"/>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1218714" y="2007295"/>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2697077" y="4557725"/>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4094333" y="4140321"/>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1202880" y="2357855"/>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1230671" y="3459126"/>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1209244" y="4194909"/>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4061000" y="2010054"/>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4056675" y="2366131"/>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2589044" y="2007896"/>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2603321" y="3463592"/>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03163" y="5258817"/>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2647190" y="2365058"/>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5995178" y="1062366"/>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8352280" y="1062366"/>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7120945" y="3453663"/>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4944695" y="946239"/>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7324544" y="935520"/>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6052579" y="3369567"/>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5291270" y="1922831"/>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7634070" y="1973957"/>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6426478" y="4392356"/>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6366539" y="4886674"/>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5139874" y="2464455"/>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7549006" y="2416262"/>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6872017" y="3823183"/>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5700965" y="1420467"/>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8097348" y="1453477"/>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6766881" y="2907324"/>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5577199" y="5375307"/>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13015"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110" name="Slide Number Placeholder 1">
            <a:extLst>
              <a:ext uri="{FF2B5EF4-FFF2-40B4-BE49-F238E27FC236}">
                <a16:creationId xmlns:a16="http://schemas.microsoft.com/office/drawing/2014/main" id="{704C998B-F6E1-46F7-885B-82F81C637D6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0" y="857250"/>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0" y="5874367"/>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05246"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12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08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92638" y="498546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21503"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05246" y="4600866"/>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10256"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1547711" y="204022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2966873"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5777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2966873"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4361601"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5787027"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1537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2934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4361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2970555"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4361601"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5777411"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2964292"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4366805"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7171122"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2934974" y="424297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4372946" y="2425019"/>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5770130" y="2052274"/>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1533086" y="2786542"/>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2929674" y="499145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4380729" y="316520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7190558" y="205227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4380729" y="4979294"/>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7183791" y="4616362"/>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2200316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73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73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660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47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3" name="Slide Number Placeholder 1">
            <a:extLst>
              <a:ext uri="{FF2B5EF4-FFF2-40B4-BE49-F238E27FC236}">
                <a16:creationId xmlns:a16="http://schemas.microsoft.com/office/drawing/2014/main" id="{EAED79FD-E739-4C71-BF76-D5C0F61A7A0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p:txBody>
          <a:bodyPr>
            <a:normAutofit/>
          </a:bodyPr>
          <a:lstStyle/>
          <a:p>
            <a:r>
              <a:rPr lang="en-US" dirty="0"/>
              <a:t>Multi-Pollutant Background</a:t>
            </a:r>
          </a:p>
          <a:p>
            <a:r>
              <a:rPr lang="en-US" dirty="0"/>
              <a:t>NEXUS Advanced Screening Tool Development</a:t>
            </a:r>
          </a:p>
          <a:p>
            <a:pPr lvl="1"/>
            <a:r>
              <a:rPr lang="en-US" dirty="0"/>
              <a:t>Expected Use</a:t>
            </a:r>
          </a:p>
          <a:p>
            <a:pPr lvl="1"/>
            <a:r>
              <a:rPr lang="en-US" dirty="0"/>
              <a:t>Engagement Across Office</a:t>
            </a:r>
          </a:p>
          <a:p>
            <a:r>
              <a:rPr lang="en-US" dirty="0"/>
              <a:t>Key Modules</a:t>
            </a:r>
          </a:p>
          <a:p>
            <a:r>
              <a:rPr lang="en-US" dirty="0"/>
              <a:t>Questions NEXUS Can Answer &amp; Examples</a:t>
            </a:r>
            <a:endParaRPr lang="en-US" u="sng" dirty="0"/>
          </a:p>
          <a:p>
            <a:r>
              <a:rPr lang="en-US" dirty="0"/>
              <a:t>Discussion &amp; Next Steps</a:t>
            </a:r>
          </a:p>
          <a:p>
            <a:r>
              <a:rPr lang="en-US" dirty="0"/>
              <a:t>Live Demo</a:t>
            </a:r>
          </a:p>
          <a:p>
            <a:endParaRPr lang="en-US" dirty="0"/>
          </a:p>
          <a:p>
            <a:endParaRPr lang="en-US" dirty="0"/>
          </a:p>
          <a:p>
            <a:endParaRPr lang="en-US" dirty="0"/>
          </a:p>
          <a:p>
            <a:endParaRPr lang="en-US" dirty="0"/>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95162" y="4615886"/>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3139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6160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7007810" y="1128320"/>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308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793179"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3763026"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6736621"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1952969"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932998"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929337"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0" y="1402969"/>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198176" y="2371698"/>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701822"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3804973" y="984627"/>
            <a:ext cx="3012304" cy="304698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determine EJ communities in areas with MP concerns. NEXUS currently includes a poverty/disadvantage index, and we plan to incorporate additional EJ metrics such as the data inputs below from EJSCREEN. These indices show the close proximity of AK Steel &amp; US Steel to EJ communities.</a:t>
            </a:r>
          </a:p>
        </p:txBody>
      </p:sp>
      <p:sp>
        <p:nvSpPr>
          <p:cNvPr id="39" name="Slide Number Placeholder 1">
            <a:extLst>
              <a:ext uri="{FF2B5EF4-FFF2-40B4-BE49-F238E27FC236}">
                <a16:creationId xmlns:a16="http://schemas.microsoft.com/office/drawing/2014/main" id="{07BF38DE-5BAB-4BCF-BA50-FA56FD1249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B147-1D5E-4CC5-8181-19C80FB2B508}"/>
              </a:ext>
            </a:extLst>
          </p:cNvPr>
          <p:cNvSpPr>
            <a:spLocks noGrp="1"/>
          </p:cNvSpPr>
          <p:nvPr>
            <p:ph type="title"/>
          </p:nvPr>
        </p:nvSpPr>
        <p:spPr>
          <a:xfrm>
            <a:off x="99391" y="71439"/>
            <a:ext cx="8835888" cy="669103"/>
          </a:xfrm>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Example 2 – MP Risk in NAAs</a:t>
            </a:r>
            <a:endParaRPr lang="en-US" dirty="0"/>
          </a:p>
        </p:txBody>
      </p:sp>
      <p:pic>
        <p:nvPicPr>
          <p:cNvPr id="4" name="Picture 3">
            <a:extLst>
              <a:ext uri="{FF2B5EF4-FFF2-40B4-BE49-F238E27FC236}">
                <a16:creationId xmlns:a16="http://schemas.microsoft.com/office/drawing/2014/main" id="{5780128C-D826-45B7-817F-ACCFAB3AC4CD}"/>
              </a:ext>
            </a:extLst>
          </p:cNvPr>
          <p:cNvPicPr>
            <a:picLocks noChangeAspect="1"/>
          </p:cNvPicPr>
          <p:nvPr/>
        </p:nvPicPr>
        <p:blipFill rotWithShape="1">
          <a:blip r:embed="rId2"/>
          <a:srcRect b="8647"/>
          <a:stretch/>
        </p:blipFill>
        <p:spPr>
          <a:xfrm>
            <a:off x="0" y="857250"/>
            <a:ext cx="9144000" cy="4698724"/>
          </a:xfrm>
          <a:prstGeom prst="rect">
            <a:avLst/>
          </a:prstGeom>
        </p:spPr>
      </p:pic>
      <p:pic>
        <p:nvPicPr>
          <p:cNvPr id="5" name="Picture 4">
            <a:extLst>
              <a:ext uri="{FF2B5EF4-FFF2-40B4-BE49-F238E27FC236}">
                <a16:creationId xmlns:a16="http://schemas.microsoft.com/office/drawing/2014/main" id="{F559A6A8-8F34-454A-8F5D-0E249344B8C9}"/>
              </a:ext>
            </a:extLst>
          </p:cNvPr>
          <p:cNvPicPr>
            <a:picLocks noChangeAspect="1"/>
          </p:cNvPicPr>
          <p:nvPr/>
        </p:nvPicPr>
        <p:blipFill rotWithShape="1">
          <a:blip r:embed="rId3"/>
          <a:srcRect l="32065" r="27391"/>
          <a:stretch/>
        </p:blipFill>
        <p:spPr>
          <a:xfrm>
            <a:off x="5227982" y="3820168"/>
            <a:ext cx="3707297" cy="2879075"/>
          </a:xfrm>
          <a:prstGeom prst="rect">
            <a:avLst/>
          </a:prstGeom>
          <a:ln w="25400">
            <a:solidFill>
              <a:srgbClr val="000532"/>
            </a:solidFill>
          </a:ln>
        </p:spPr>
      </p:pic>
      <p:sp>
        <p:nvSpPr>
          <p:cNvPr id="6" name="Rectangle 5">
            <a:extLst>
              <a:ext uri="{FF2B5EF4-FFF2-40B4-BE49-F238E27FC236}">
                <a16:creationId xmlns:a16="http://schemas.microsoft.com/office/drawing/2014/main" id="{B9023929-98C2-4637-8FA7-38C6AE443DEF}"/>
              </a:ext>
            </a:extLst>
          </p:cNvPr>
          <p:cNvSpPr/>
          <p:nvPr/>
        </p:nvSpPr>
        <p:spPr bwMode="auto">
          <a:xfrm>
            <a:off x="3071191" y="3429000"/>
            <a:ext cx="1808922" cy="1699861"/>
          </a:xfrm>
          <a:prstGeom prst="rect">
            <a:avLst/>
          </a:prstGeom>
          <a:noFill/>
          <a:ln w="28575" cap="flat" cmpd="sng" algn="ctr">
            <a:solidFill>
              <a:schemeClr val="tx1">
                <a:lumMod val="65000"/>
                <a:lumOff val="3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Straight Connector 7">
            <a:extLst>
              <a:ext uri="{FF2B5EF4-FFF2-40B4-BE49-F238E27FC236}">
                <a16:creationId xmlns:a16="http://schemas.microsoft.com/office/drawing/2014/main" id="{AC8F1344-61A1-4EDF-B5E9-7DCBB45469E9}"/>
              </a:ext>
            </a:extLst>
          </p:cNvPr>
          <p:cNvCxnSpPr>
            <a:cxnSpLocks/>
          </p:cNvCxnSpPr>
          <p:nvPr/>
        </p:nvCxnSpPr>
        <p:spPr bwMode="auto">
          <a:xfrm>
            <a:off x="4880113" y="5128861"/>
            <a:ext cx="347869" cy="1570382"/>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6A208B-2C2F-45A5-A122-EA02936ECFB3}"/>
              </a:ext>
            </a:extLst>
          </p:cNvPr>
          <p:cNvSpPr/>
          <p:nvPr/>
        </p:nvSpPr>
        <p:spPr>
          <a:xfrm>
            <a:off x="99391" y="5555974"/>
            <a:ext cx="5029200" cy="1200329"/>
          </a:xfrm>
          <a:prstGeom prst="rect">
            <a:avLst/>
          </a:prstGeom>
        </p:spPr>
        <p:txBody>
          <a:bodyPr wrap="square">
            <a:spAutoFit/>
          </a:bodyPr>
          <a:lstStyle/>
          <a:p>
            <a:pPr algn="ctr"/>
            <a:r>
              <a:rPr lang="en-US" dirty="0"/>
              <a:t>The maps above were generated for the Atlanta CBSA (2015 O</a:t>
            </a:r>
            <a:r>
              <a:rPr lang="en-US" baseline="-25000" dirty="0"/>
              <a:t>3</a:t>
            </a:r>
            <a:r>
              <a:rPr lang="en-US" dirty="0"/>
              <a:t> NAA), using the data query module. The top 10 Gas &amp; VOC HAPS emission sources are plotted.</a:t>
            </a:r>
          </a:p>
        </p:txBody>
      </p:sp>
      <p:sp>
        <p:nvSpPr>
          <p:cNvPr id="11" name="Slide Number Placeholder 1">
            <a:extLst>
              <a:ext uri="{FF2B5EF4-FFF2-40B4-BE49-F238E27FC236}">
                <a16:creationId xmlns:a16="http://schemas.microsoft.com/office/drawing/2014/main" id="{D4ED3A1A-CC60-4883-B3D9-1F0CF29127D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7330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4B2D-F8BD-48D2-B86F-A10E350B2C82}"/>
              </a:ext>
            </a:extLst>
          </p:cNvPr>
          <p:cNvSpPr>
            <a:spLocks noGrp="1"/>
          </p:cNvSpPr>
          <p:nvPr>
            <p:ph type="title"/>
          </p:nvPr>
        </p:nvSpPr>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Identifying MP Co-Controls</a:t>
            </a:r>
            <a:endParaRPr lang="en-US" dirty="0"/>
          </a:p>
        </p:txBody>
      </p:sp>
      <p:pic>
        <p:nvPicPr>
          <p:cNvPr id="4" name="Picture 3">
            <a:extLst>
              <a:ext uri="{FF2B5EF4-FFF2-40B4-BE49-F238E27FC236}">
                <a16:creationId xmlns:a16="http://schemas.microsoft.com/office/drawing/2014/main" id="{2BEF669F-359E-4F69-B6F0-CF1DC4605B16}"/>
              </a:ext>
            </a:extLst>
          </p:cNvPr>
          <p:cNvPicPr>
            <a:picLocks noChangeAspect="1"/>
          </p:cNvPicPr>
          <p:nvPr/>
        </p:nvPicPr>
        <p:blipFill rotWithShape="1">
          <a:blip r:embed="rId2"/>
          <a:srcRect b="5749"/>
          <a:stretch/>
        </p:blipFill>
        <p:spPr>
          <a:xfrm>
            <a:off x="0" y="857250"/>
            <a:ext cx="9144000" cy="4847811"/>
          </a:xfrm>
          <a:prstGeom prst="rect">
            <a:avLst/>
          </a:prstGeom>
        </p:spPr>
      </p:pic>
      <p:sp>
        <p:nvSpPr>
          <p:cNvPr id="5" name="Rectangle 4">
            <a:extLst>
              <a:ext uri="{FF2B5EF4-FFF2-40B4-BE49-F238E27FC236}">
                <a16:creationId xmlns:a16="http://schemas.microsoft.com/office/drawing/2014/main" id="{8398DDA2-408E-4F2F-B3C7-0EC7A54FB8C8}"/>
              </a:ext>
            </a:extLst>
          </p:cNvPr>
          <p:cNvSpPr/>
          <p:nvPr/>
        </p:nvSpPr>
        <p:spPr bwMode="auto">
          <a:xfrm>
            <a:off x="113015" y="2007097"/>
            <a:ext cx="1402522" cy="3786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6" name="Rectangle 5">
            <a:extLst>
              <a:ext uri="{FF2B5EF4-FFF2-40B4-BE49-F238E27FC236}">
                <a16:creationId xmlns:a16="http://schemas.microsoft.com/office/drawing/2014/main" id="{7725C26B-0090-4655-9B7E-F4723E193F09}"/>
              </a:ext>
            </a:extLst>
          </p:cNvPr>
          <p:cNvSpPr/>
          <p:nvPr/>
        </p:nvSpPr>
        <p:spPr bwMode="auto">
          <a:xfrm>
            <a:off x="2953397" y="2391128"/>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CC076D25-72DA-4996-9A04-215916957BD9}"/>
              </a:ext>
            </a:extLst>
          </p:cNvPr>
          <p:cNvSpPr/>
          <p:nvPr/>
        </p:nvSpPr>
        <p:spPr bwMode="auto">
          <a:xfrm>
            <a:off x="4391258"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7B663F60-D4B3-4010-9477-2754FF5276A6}"/>
              </a:ext>
            </a:extLst>
          </p:cNvPr>
          <p:cNvSpPr/>
          <p:nvPr/>
        </p:nvSpPr>
        <p:spPr bwMode="auto">
          <a:xfrm>
            <a:off x="5793780"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19703EDD-705D-439A-A33F-103446B4329A}"/>
              </a:ext>
            </a:extLst>
          </p:cNvPr>
          <p:cNvSpPr/>
          <p:nvPr/>
        </p:nvSpPr>
        <p:spPr bwMode="auto">
          <a:xfrm>
            <a:off x="113015" y="2382901"/>
            <a:ext cx="1402522"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02235C2D-7EA9-4BB6-BAE7-9CE31257D156}"/>
              </a:ext>
            </a:extLst>
          </p:cNvPr>
          <p:cNvSpPr/>
          <p:nvPr/>
        </p:nvSpPr>
        <p:spPr bwMode="auto">
          <a:xfrm>
            <a:off x="1515537" y="2007095"/>
            <a:ext cx="1437860" cy="378621"/>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BA4A7963-C2CB-4DF1-8FAB-2232854A5AF0}"/>
              </a:ext>
            </a:extLst>
          </p:cNvPr>
          <p:cNvSpPr/>
          <p:nvPr/>
        </p:nvSpPr>
        <p:spPr bwMode="auto">
          <a:xfrm>
            <a:off x="2963336" y="3111723"/>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7043B0DD-E942-4A38-9907-459E3165D290}"/>
              </a:ext>
            </a:extLst>
          </p:cNvPr>
          <p:cNvSpPr/>
          <p:nvPr/>
        </p:nvSpPr>
        <p:spPr bwMode="auto">
          <a:xfrm>
            <a:off x="4371380" y="3870106"/>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8C631953-BE8A-44ED-848F-C3BEEA356E60}"/>
              </a:ext>
            </a:extLst>
          </p:cNvPr>
          <p:cNvSpPr/>
          <p:nvPr/>
        </p:nvSpPr>
        <p:spPr bwMode="auto">
          <a:xfrm>
            <a:off x="103076" y="2766932"/>
            <a:ext cx="1402522" cy="34479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41AD07C6-55D1-4D34-B0D6-8F7B341147C1}"/>
              </a:ext>
            </a:extLst>
          </p:cNvPr>
          <p:cNvSpPr/>
          <p:nvPr/>
        </p:nvSpPr>
        <p:spPr bwMode="auto">
          <a:xfrm>
            <a:off x="2953396" y="275870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21C070C9-0C6D-480B-B5F8-DCD5821245FC}"/>
              </a:ext>
            </a:extLst>
          </p:cNvPr>
          <p:cNvSpPr/>
          <p:nvPr/>
        </p:nvSpPr>
        <p:spPr bwMode="auto">
          <a:xfrm>
            <a:off x="4375797" y="2764420"/>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036BCFB3-ADA3-45E7-8FCF-50F77CE7F26C}"/>
              </a:ext>
            </a:extLst>
          </p:cNvPr>
          <p:cNvSpPr/>
          <p:nvPr/>
        </p:nvSpPr>
        <p:spPr bwMode="auto">
          <a:xfrm>
            <a:off x="5788258" y="277013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D6DFD8EE-F930-413C-AC1B-AC31BB845D9A}"/>
              </a:ext>
            </a:extLst>
          </p:cNvPr>
          <p:cNvSpPr/>
          <p:nvPr/>
        </p:nvSpPr>
        <p:spPr bwMode="auto">
          <a:xfrm>
            <a:off x="93136" y="3119950"/>
            <a:ext cx="1422401" cy="344791"/>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57B6A437-9820-476B-AB71-4C34E571694D}"/>
              </a:ext>
            </a:extLst>
          </p:cNvPr>
          <p:cNvSpPr/>
          <p:nvPr/>
        </p:nvSpPr>
        <p:spPr bwMode="auto">
          <a:xfrm>
            <a:off x="1515537" y="3134509"/>
            <a:ext cx="1422401" cy="344791"/>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41467B79-C560-4E62-BC83-DFCA88EB4F48}"/>
              </a:ext>
            </a:extLst>
          </p:cNvPr>
          <p:cNvSpPr/>
          <p:nvPr/>
        </p:nvSpPr>
        <p:spPr bwMode="auto">
          <a:xfrm>
            <a:off x="7206241" y="2401265"/>
            <a:ext cx="1321533" cy="353018"/>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2F201374-E4DF-4A57-B32F-A120D4445A11}"/>
              </a:ext>
            </a:extLst>
          </p:cNvPr>
          <p:cNvSpPr/>
          <p:nvPr/>
        </p:nvSpPr>
        <p:spPr bwMode="auto">
          <a:xfrm>
            <a:off x="103076" y="4223073"/>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AA104DB3-DB31-440B-B3FA-6B1D5521852A}"/>
              </a:ext>
            </a:extLst>
          </p:cNvPr>
          <p:cNvSpPr/>
          <p:nvPr/>
        </p:nvSpPr>
        <p:spPr bwMode="auto">
          <a:xfrm>
            <a:off x="4391258" y="2405378"/>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5450B56A-1317-4631-9ECA-3FCAE219A78B}"/>
              </a:ext>
            </a:extLst>
          </p:cNvPr>
          <p:cNvSpPr/>
          <p:nvPr/>
        </p:nvSpPr>
        <p:spPr bwMode="auto">
          <a:xfrm>
            <a:off x="7206241" y="3501459"/>
            <a:ext cx="1321533" cy="35301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EC0469BC-819B-49A3-BC42-81AB7861E4C8}"/>
              </a:ext>
            </a:extLst>
          </p:cNvPr>
          <p:cNvSpPr/>
          <p:nvPr/>
        </p:nvSpPr>
        <p:spPr bwMode="auto">
          <a:xfrm>
            <a:off x="93136" y="3860944"/>
            <a:ext cx="1402522" cy="34479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08C3F3F8-CFFB-4D05-AD68-C72ACBE10D1F}"/>
              </a:ext>
            </a:extLst>
          </p:cNvPr>
          <p:cNvSpPr/>
          <p:nvPr/>
        </p:nvSpPr>
        <p:spPr bwMode="auto">
          <a:xfrm>
            <a:off x="2961126" y="2007095"/>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EEBD56C1-BFEF-4BF2-A98B-3E9FB42A0BD0}"/>
              </a:ext>
            </a:extLst>
          </p:cNvPr>
          <p:cNvSpPr/>
          <p:nvPr/>
        </p:nvSpPr>
        <p:spPr bwMode="auto">
          <a:xfrm>
            <a:off x="5807583" y="3127790"/>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B72C5199-2E71-44D2-BF00-263447B8B1CC}"/>
              </a:ext>
            </a:extLst>
          </p:cNvPr>
          <p:cNvSpPr/>
          <p:nvPr/>
        </p:nvSpPr>
        <p:spPr>
          <a:xfrm>
            <a:off x="113015" y="5821769"/>
            <a:ext cx="8573785" cy="923330"/>
          </a:xfrm>
          <a:prstGeom prst="rect">
            <a:avLst/>
          </a:prstGeom>
        </p:spPr>
        <p:txBody>
          <a:bodyPr wrap="square">
            <a:spAutoFit/>
          </a:bodyPr>
          <a:lstStyle/>
          <a:p>
            <a:pPr algn="ctr"/>
            <a:r>
              <a:rPr lang="en-US" dirty="0"/>
              <a:t>NEXUS can be used to identify top emission sources. Information above was generated in Data Query for the Atlanta CBSA. This can help identify the potential co-benefits of controls, e.g., Transcontinental Gas Pipeline Co.</a:t>
            </a:r>
          </a:p>
        </p:txBody>
      </p:sp>
      <p:sp>
        <p:nvSpPr>
          <p:cNvPr id="27" name="Slide Number Placeholder 1">
            <a:extLst>
              <a:ext uri="{FF2B5EF4-FFF2-40B4-BE49-F238E27FC236}">
                <a16:creationId xmlns:a16="http://schemas.microsoft.com/office/drawing/2014/main" id="{9242871D-0CF9-4B5F-8E8F-445EC6596A7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3755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18FC-CDCF-4E47-8A9F-76BBA73C3DE9}"/>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3 – Reviewing an Industrial Source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C0627E-355A-4AD7-8646-46E8C9861001}"/>
              </a:ext>
            </a:extLst>
          </p:cNvPr>
          <p:cNvSpPr/>
          <p:nvPr/>
        </p:nvSpPr>
        <p:spPr>
          <a:xfrm>
            <a:off x="48128" y="920793"/>
            <a:ext cx="3341717" cy="2862322"/>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Drummond’s ABC Coke facility in Tarrant, AL, just outside the Birmingham city limits in Jefferson County, recently paid fines under settlement agreement for emitting 10x more benzene than reporting, along with other violations. We can use NEXUS to take a look at the facility.</a:t>
            </a:r>
          </a:p>
        </p:txBody>
      </p:sp>
      <p:pic>
        <p:nvPicPr>
          <p:cNvPr id="7" name="Picture 6">
            <a:extLst>
              <a:ext uri="{FF2B5EF4-FFF2-40B4-BE49-F238E27FC236}">
                <a16:creationId xmlns:a16="http://schemas.microsoft.com/office/drawing/2014/main" id="{01F71C92-F982-46D2-9CD4-1B0679333E67}"/>
              </a:ext>
            </a:extLst>
          </p:cNvPr>
          <p:cNvPicPr>
            <a:picLocks noChangeAspect="1"/>
          </p:cNvPicPr>
          <p:nvPr/>
        </p:nvPicPr>
        <p:blipFill>
          <a:blip r:embed="rId2"/>
          <a:stretch>
            <a:fillRect/>
          </a:stretch>
        </p:blipFill>
        <p:spPr>
          <a:xfrm>
            <a:off x="3406780" y="978439"/>
            <a:ext cx="3938532" cy="2778989"/>
          </a:xfrm>
          <a:prstGeom prst="rect">
            <a:avLst/>
          </a:prstGeom>
        </p:spPr>
      </p:pic>
      <p:pic>
        <p:nvPicPr>
          <p:cNvPr id="10" name="Picture 9">
            <a:extLst>
              <a:ext uri="{FF2B5EF4-FFF2-40B4-BE49-F238E27FC236}">
                <a16:creationId xmlns:a16="http://schemas.microsoft.com/office/drawing/2014/main" id="{74861454-F9A0-4126-BEA5-14F04D831518}"/>
              </a:ext>
            </a:extLst>
          </p:cNvPr>
          <p:cNvPicPr>
            <a:picLocks noChangeAspect="1"/>
          </p:cNvPicPr>
          <p:nvPr/>
        </p:nvPicPr>
        <p:blipFill rotWithShape="1">
          <a:blip r:embed="rId3"/>
          <a:srcRect t="10614" r="5904" b="33767"/>
          <a:stretch/>
        </p:blipFill>
        <p:spPr>
          <a:xfrm>
            <a:off x="308472" y="3860901"/>
            <a:ext cx="8604173" cy="2860771"/>
          </a:xfrm>
          <a:prstGeom prst="rect">
            <a:avLst/>
          </a:prstGeom>
        </p:spPr>
      </p:pic>
      <p:sp>
        <p:nvSpPr>
          <p:cNvPr id="11" name="Rectangle 10">
            <a:extLst>
              <a:ext uri="{FF2B5EF4-FFF2-40B4-BE49-F238E27FC236}">
                <a16:creationId xmlns:a16="http://schemas.microsoft.com/office/drawing/2014/main" id="{10C92C7E-8935-475F-9628-6AE439B8125D}"/>
              </a:ext>
            </a:extLst>
          </p:cNvPr>
          <p:cNvSpPr/>
          <p:nvPr/>
        </p:nvSpPr>
        <p:spPr bwMode="auto">
          <a:xfrm>
            <a:off x="407324" y="5228705"/>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10BE8A85-1BF1-4BA7-9A16-E39A9AA17AE2}"/>
              </a:ext>
            </a:extLst>
          </p:cNvPr>
          <p:cNvSpPr/>
          <p:nvPr/>
        </p:nvSpPr>
        <p:spPr bwMode="auto">
          <a:xfrm>
            <a:off x="1864822" y="6317119"/>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B58D112A-CDAF-4300-B86F-4201030CE4A1}"/>
              </a:ext>
            </a:extLst>
          </p:cNvPr>
          <p:cNvSpPr/>
          <p:nvPr/>
        </p:nvSpPr>
        <p:spPr bwMode="auto">
          <a:xfrm>
            <a:off x="3271759" y="485463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E610BF4E-DC96-49BF-90AB-45197A91F962}"/>
              </a:ext>
            </a:extLst>
          </p:cNvPr>
          <p:cNvSpPr/>
          <p:nvPr/>
        </p:nvSpPr>
        <p:spPr bwMode="auto">
          <a:xfrm>
            <a:off x="7480555" y="5572700"/>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718FC76-C553-4410-A8EA-C14CA58787D6}"/>
              </a:ext>
            </a:extLst>
          </p:cNvPr>
          <p:cNvSpPr/>
          <p:nvPr/>
        </p:nvSpPr>
        <p:spPr bwMode="auto">
          <a:xfrm>
            <a:off x="4681934" y="558615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16" name="Picture 15">
            <a:extLst>
              <a:ext uri="{FF2B5EF4-FFF2-40B4-BE49-F238E27FC236}">
                <a16:creationId xmlns:a16="http://schemas.microsoft.com/office/drawing/2014/main" id="{CE7F56AD-D6EF-422D-9DCF-23E335945A59}"/>
              </a:ext>
            </a:extLst>
          </p:cNvPr>
          <p:cNvPicPr>
            <a:picLocks noChangeAspect="1"/>
          </p:cNvPicPr>
          <p:nvPr/>
        </p:nvPicPr>
        <p:blipFill>
          <a:blip r:embed="rId4"/>
          <a:stretch>
            <a:fillRect/>
          </a:stretch>
        </p:blipFill>
        <p:spPr>
          <a:xfrm>
            <a:off x="7410375" y="872839"/>
            <a:ext cx="1691545" cy="2884589"/>
          </a:xfrm>
          <a:prstGeom prst="rect">
            <a:avLst/>
          </a:prstGeom>
        </p:spPr>
      </p:pic>
      <p:sp>
        <p:nvSpPr>
          <p:cNvPr id="17" name="Slide Number Placeholder 1">
            <a:extLst>
              <a:ext uri="{FF2B5EF4-FFF2-40B4-BE49-F238E27FC236}">
                <a16:creationId xmlns:a16="http://schemas.microsoft.com/office/drawing/2014/main" id="{BC6D3807-5C73-4DF7-9771-9D5BB10ED13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4248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5183F-8994-4E0F-BF37-0EF73CA08685}"/>
              </a:ext>
            </a:extLst>
          </p:cNvPr>
          <p:cNvPicPr>
            <a:picLocks noChangeAspect="1"/>
          </p:cNvPicPr>
          <p:nvPr/>
        </p:nvPicPr>
        <p:blipFill>
          <a:blip r:embed="rId3"/>
          <a:stretch>
            <a:fillRect/>
          </a:stretch>
        </p:blipFill>
        <p:spPr>
          <a:xfrm>
            <a:off x="253432" y="4568979"/>
            <a:ext cx="2714128" cy="2131434"/>
          </a:xfrm>
          <a:prstGeom prst="rect">
            <a:avLst/>
          </a:prstGeom>
        </p:spPr>
      </p:pic>
      <p:pic>
        <p:nvPicPr>
          <p:cNvPr id="6" name="Picture 5">
            <a:extLst>
              <a:ext uri="{FF2B5EF4-FFF2-40B4-BE49-F238E27FC236}">
                <a16:creationId xmlns:a16="http://schemas.microsoft.com/office/drawing/2014/main" id="{B2533454-19FF-4D1E-96AE-CED0BA02A25C}"/>
              </a:ext>
            </a:extLst>
          </p:cNvPr>
          <p:cNvPicPr>
            <a:picLocks noChangeAspect="1"/>
          </p:cNvPicPr>
          <p:nvPr/>
        </p:nvPicPr>
        <p:blipFill>
          <a:blip r:embed="rId4"/>
          <a:stretch>
            <a:fillRect/>
          </a:stretch>
        </p:blipFill>
        <p:spPr>
          <a:xfrm>
            <a:off x="3389915" y="4568979"/>
            <a:ext cx="2460975" cy="2131434"/>
          </a:xfrm>
          <a:prstGeom prst="rect">
            <a:avLst/>
          </a:prstGeom>
        </p:spPr>
      </p:pic>
      <p:pic>
        <p:nvPicPr>
          <p:cNvPr id="7" name="Picture 6">
            <a:extLst>
              <a:ext uri="{FF2B5EF4-FFF2-40B4-BE49-F238E27FC236}">
                <a16:creationId xmlns:a16="http://schemas.microsoft.com/office/drawing/2014/main" id="{4ACA9511-C0CB-4BC9-9437-C37DBC341D5D}"/>
              </a:ext>
            </a:extLst>
          </p:cNvPr>
          <p:cNvPicPr>
            <a:picLocks noChangeAspect="1"/>
          </p:cNvPicPr>
          <p:nvPr/>
        </p:nvPicPr>
        <p:blipFill>
          <a:blip r:embed="rId5"/>
          <a:stretch>
            <a:fillRect/>
          </a:stretch>
        </p:blipFill>
        <p:spPr>
          <a:xfrm>
            <a:off x="6273245" y="4568979"/>
            <a:ext cx="2617323" cy="2131434"/>
          </a:xfrm>
          <a:prstGeom prst="rect">
            <a:avLst/>
          </a:prstGeom>
        </p:spPr>
      </p:pic>
      <p:pic>
        <p:nvPicPr>
          <p:cNvPr id="9" name="Picture 8">
            <a:extLst>
              <a:ext uri="{FF2B5EF4-FFF2-40B4-BE49-F238E27FC236}">
                <a16:creationId xmlns:a16="http://schemas.microsoft.com/office/drawing/2014/main" id="{BFA4C15F-92EF-488A-AE80-F32E944CDD25}"/>
              </a:ext>
            </a:extLst>
          </p:cNvPr>
          <p:cNvPicPr>
            <a:picLocks noChangeAspect="1"/>
          </p:cNvPicPr>
          <p:nvPr/>
        </p:nvPicPr>
        <p:blipFill>
          <a:blip r:embed="rId6"/>
          <a:stretch>
            <a:fillRect/>
          </a:stretch>
        </p:blipFill>
        <p:spPr>
          <a:xfrm>
            <a:off x="5363165" y="1291170"/>
            <a:ext cx="1827575" cy="2573951"/>
          </a:xfrm>
          <a:prstGeom prst="rect">
            <a:avLst/>
          </a:prstGeom>
        </p:spPr>
      </p:pic>
      <p:grpSp>
        <p:nvGrpSpPr>
          <p:cNvPr id="10" name="Group 9">
            <a:extLst>
              <a:ext uri="{FF2B5EF4-FFF2-40B4-BE49-F238E27FC236}">
                <a16:creationId xmlns:a16="http://schemas.microsoft.com/office/drawing/2014/main" id="{6EDE8B88-F013-4BF7-950F-CE88E33087C7}"/>
              </a:ext>
            </a:extLst>
          </p:cNvPr>
          <p:cNvGrpSpPr/>
          <p:nvPr/>
        </p:nvGrpSpPr>
        <p:grpSpPr>
          <a:xfrm>
            <a:off x="1309586" y="5022339"/>
            <a:ext cx="245207" cy="272062"/>
            <a:chOff x="5461807" y="2841435"/>
            <a:chExt cx="537827" cy="537827"/>
          </a:xfrm>
        </p:grpSpPr>
        <p:pic>
          <p:nvPicPr>
            <p:cNvPr id="11" name="Graphic 10" descr="Water">
              <a:extLst>
                <a:ext uri="{FF2B5EF4-FFF2-40B4-BE49-F238E27FC236}">
                  <a16:creationId xmlns:a16="http://schemas.microsoft.com/office/drawing/2014/main" id="{CFEA1811-8E7E-46BB-B9E9-F192DF7D99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2" name="Oval 11">
              <a:extLst>
                <a:ext uri="{FF2B5EF4-FFF2-40B4-BE49-F238E27FC236}">
                  <a16:creationId xmlns:a16="http://schemas.microsoft.com/office/drawing/2014/main" id="{0871038C-4291-41D6-857F-DE1BA8908388}"/>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4" name="Group 13">
            <a:extLst>
              <a:ext uri="{FF2B5EF4-FFF2-40B4-BE49-F238E27FC236}">
                <a16:creationId xmlns:a16="http://schemas.microsoft.com/office/drawing/2014/main" id="{D8C38CEE-F3F0-4463-9AEA-7740226E8C18}"/>
              </a:ext>
            </a:extLst>
          </p:cNvPr>
          <p:cNvGrpSpPr/>
          <p:nvPr/>
        </p:nvGrpSpPr>
        <p:grpSpPr>
          <a:xfrm>
            <a:off x="4456366" y="5075724"/>
            <a:ext cx="245207" cy="272062"/>
            <a:chOff x="5461807" y="2841435"/>
            <a:chExt cx="537827" cy="537827"/>
          </a:xfrm>
        </p:grpSpPr>
        <p:pic>
          <p:nvPicPr>
            <p:cNvPr id="15" name="Graphic 14" descr="Water">
              <a:extLst>
                <a:ext uri="{FF2B5EF4-FFF2-40B4-BE49-F238E27FC236}">
                  <a16:creationId xmlns:a16="http://schemas.microsoft.com/office/drawing/2014/main" id="{AD26328E-D66D-41D3-89B7-DF5B0F9A72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6" name="Oval 15">
              <a:extLst>
                <a:ext uri="{FF2B5EF4-FFF2-40B4-BE49-F238E27FC236}">
                  <a16:creationId xmlns:a16="http://schemas.microsoft.com/office/drawing/2014/main" id="{318B1D31-460D-44C9-8422-01EBC5D38FD5}"/>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7" name="Group 16">
            <a:extLst>
              <a:ext uri="{FF2B5EF4-FFF2-40B4-BE49-F238E27FC236}">
                <a16:creationId xmlns:a16="http://schemas.microsoft.com/office/drawing/2014/main" id="{C54C66F0-D9FD-4D76-9CB5-FE47720E05EA}"/>
              </a:ext>
            </a:extLst>
          </p:cNvPr>
          <p:cNvGrpSpPr/>
          <p:nvPr/>
        </p:nvGrpSpPr>
        <p:grpSpPr>
          <a:xfrm>
            <a:off x="7444230" y="5022339"/>
            <a:ext cx="245207" cy="272062"/>
            <a:chOff x="5461807" y="2841435"/>
            <a:chExt cx="537827" cy="537827"/>
          </a:xfrm>
        </p:grpSpPr>
        <p:pic>
          <p:nvPicPr>
            <p:cNvPr id="18" name="Graphic 17" descr="Water">
              <a:extLst>
                <a:ext uri="{FF2B5EF4-FFF2-40B4-BE49-F238E27FC236}">
                  <a16:creationId xmlns:a16="http://schemas.microsoft.com/office/drawing/2014/main" id="{9D02C0C2-E854-4A1A-8165-83C6473A93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9" name="Oval 18">
              <a:extLst>
                <a:ext uri="{FF2B5EF4-FFF2-40B4-BE49-F238E27FC236}">
                  <a16:creationId xmlns:a16="http://schemas.microsoft.com/office/drawing/2014/main" id="{DCCD9F10-649D-425F-B8EF-6D4A51A6204A}"/>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21" name="Title 1">
            <a:extLst>
              <a:ext uri="{FF2B5EF4-FFF2-40B4-BE49-F238E27FC236}">
                <a16:creationId xmlns:a16="http://schemas.microsoft.com/office/drawing/2014/main" id="{F18BD50E-D132-438E-8EF7-485E040EBF16}"/>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Reviewing an Industrial Source near EJ Areas</a:t>
            </a: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A674436-D2CC-4175-B295-6F1ACC3AB4B1}"/>
              </a:ext>
            </a:extLst>
          </p:cNvPr>
          <p:cNvPicPr>
            <a:picLocks noChangeAspect="1"/>
          </p:cNvPicPr>
          <p:nvPr/>
        </p:nvPicPr>
        <p:blipFill>
          <a:blip r:embed="rId9"/>
          <a:stretch>
            <a:fillRect/>
          </a:stretch>
        </p:blipFill>
        <p:spPr>
          <a:xfrm>
            <a:off x="280417" y="1153281"/>
            <a:ext cx="5082748" cy="3002960"/>
          </a:xfrm>
          <a:prstGeom prst="rect">
            <a:avLst/>
          </a:prstGeom>
        </p:spPr>
      </p:pic>
      <p:sp>
        <p:nvSpPr>
          <p:cNvPr id="23" name="TextBox 22">
            <a:extLst>
              <a:ext uri="{FF2B5EF4-FFF2-40B4-BE49-F238E27FC236}">
                <a16:creationId xmlns:a16="http://schemas.microsoft.com/office/drawing/2014/main" id="{CBAA2BCC-E08E-4BE1-B90A-82DDCA620E22}"/>
              </a:ext>
            </a:extLst>
          </p:cNvPr>
          <p:cNvSpPr txBox="1"/>
          <p:nvPr/>
        </p:nvSpPr>
        <p:spPr>
          <a:xfrm>
            <a:off x="535568"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24" name="TextBox 23">
            <a:extLst>
              <a:ext uri="{FF2B5EF4-FFF2-40B4-BE49-F238E27FC236}">
                <a16:creationId xmlns:a16="http://schemas.microsoft.com/office/drawing/2014/main" id="{81E4C691-E113-477D-B3F9-C89CE0DE3331}"/>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25" name="TextBox 24">
            <a:extLst>
              <a:ext uri="{FF2B5EF4-FFF2-40B4-BE49-F238E27FC236}">
                <a16:creationId xmlns:a16="http://schemas.microsoft.com/office/drawing/2014/main" id="{FD049F80-FA25-480C-9C75-BD70547DC6AC}"/>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26" name="TextBox 25">
            <a:extLst>
              <a:ext uri="{FF2B5EF4-FFF2-40B4-BE49-F238E27FC236}">
                <a16:creationId xmlns:a16="http://schemas.microsoft.com/office/drawing/2014/main" id="{EBD561A3-C7B3-4B9D-921C-AC9E95FC14E1}"/>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sp>
        <p:nvSpPr>
          <p:cNvPr id="27" name="Rectangle 26">
            <a:extLst>
              <a:ext uri="{FF2B5EF4-FFF2-40B4-BE49-F238E27FC236}">
                <a16:creationId xmlns:a16="http://schemas.microsoft.com/office/drawing/2014/main" id="{67D38299-3ABF-431B-A96C-218FADDB18BA}"/>
              </a:ext>
            </a:extLst>
          </p:cNvPr>
          <p:cNvSpPr/>
          <p:nvPr/>
        </p:nvSpPr>
        <p:spPr>
          <a:xfrm>
            <a:off x="7240104" y="1291170"/>
            <a:ext cx="1870133" cy="2631490"/>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Adding EJ metrics, such as those shown below in EJSCREEN, can be used in NEXUS to determine the proximity of industrial sources to EJ communities in areas with MP concerns. </a:t>
            </a:r>
          </a:p>
        </p:txBody>
      </p:sp>
      <p:sp>
        <p:nvSpPr>
          <p:cNvPr id="28" name="Slide Number Placeholder 1">
            <a:extLst>
              <a:ext uri="{FF2B5EF4-FFF2-40B4-BE49-F238E27FC236}">
                <a16:creationId xmlns:a16="http://schemas.microsoft.com/office/drawing/2014/main" id="{47203FC8-3ADA-45FA-8F5E-5BB91345362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6189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NEXUS Tool: </a:t>
            </a:r>
            <a:r>
              <a:rPr lang="en-US" sz="2800" dirty="0">
                <a:solidFill>
                  <a:srgbClr val="FFFF00"/>
                </a:solidFill>
                <a:latin typeface="Arial" panose="020B0604020202020204" pitchFamily="34" charset="0"/>
                <a:cs typeface="Arial" panose="020B0604020202020204" pitchFamily="34" charset="0"/>
              </a:rPr>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a:xfrm>
            <a:off x="457199" y="863029"/>
            <a:ext cx="8378575" cy="6154220"/>
          </a:xfrm>
        </p:spPr>
        <p:txBody>
          <a:bodyPr>
            <a:normAutofit fontScale="62500" lnSpcReduction="20000"/>
          </a:bodyPr>
          <a:lstStyle/>
          <a:p>
            <a:pPr>
              <a:lnSpc>
                <a:spcPct val="120000"/>
              </a:lnSpc>
              <a:spcBef>
                <a:spcPts val="600"/>
              </a:spcBef>
              <a:spcAft>
                <a:spcPts val="12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NEXUS is complimentary to EJSCREEN: in providing functionality specific to OAQPS needs, it can access EJSCREEN data layers and also provide data for use in EJSCREEN (e.g., updated emissions, modeling and risk estimates)</a:t>
            </a:r>
          </a:p>
          <a:p>
            <a:pPr>
              <a:lnSpc>
                <a:spcPct val="120000"/>
              </a:lnSpc>
              <a:spcBef>
                <a:spcPts val="600"/>
              </a:spcBef>
              <a:spcAft>
                <a:spcPts val="12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A source/sector module could allow for Multi-pollutant ‘proximity-based assessment’ for EJ communities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Define an area around a source/sector and calculate % distribution of demographics (race, ethnicity, etc.)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Compare % distribution to the state, region, or national level averages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Expand demographic comparisons to include O</a:t>
            </a:r>
            <a:r>
              <a:rPr lang="en-US" sz="2400" b="0" baseline="-25000" dirty="0">
                <a:latin typeface="Arial" panose="020B0604020202020204" pitchFamily="34" charset="0"/>
                <a:ea typeface="Calibri" panose="020F0502020204030204" pitchFamily="34" charset="0"/>
                <a:cs typeface="Arial" panose="020B0604020202020204" pitchFamily="34" charset="0"/>
              </a:rPr>
              <a:t>3</a:t>
            </a:r>
            <a:r>
              <a:rPr lang="en-US" sz="2400" b="0" dirty="0">
                <a:latin typeface="Arial" panose="020B0604020202020204" pitchFamily="34" charset="0"/>
                <a:ea typeface="Calibri" panose="020F0502020204030204" pitchFamily="34" charset="0"/>
                <a:cs typeface="Arial" panose="020B0604020202020204" pitchFamily="34" charset="0"/>
              </a:rPr>
              <a:t>, PM</a:t>
            </a:r>
            <a:r>
              <a:rPr lang="en-US" sz="2400" b="0" baseline="-25000" dirty="0">
                <a:latin typeface="Arial" panose="020B0604020202020204" pitchFamily="34" charset="0"/>
                <a:ea typeface="Calibri" panose="020F0502020204030204" pitchFamily="34" charset="0"/>
                <a:cs typeface="Arial" panose="020B0604020202020204" pitchFamily="34" charset="0"/>
              </a:rPr>
              <a:t>2.5</a:t>
            </a:r>
            <a:r>
              <a:rPr lang="en-US" sz="2400" b="0" dirty="0">
                <a:latin typeface="Arial" panose="020B0604020202020204" pitchFamily="34" charset="0"/>
                <a:ea typeface="Calibri" panose="020F0502020204030204" pitchFamily="34" charset="0"/>
                <a:cs typeface="Arial" panose="020B0604020202020204" pitchFamily="34" charset="0"/>
              </a:rPr>
              <a:t> and Air Toxics risks or other metrics of interest (e.g., emissions density, pop-weighted air quality concentrations, etc.)</a:t>
            </a:r>
          </a:p>
          <a:p>
            <a:pPr>
              <a:lnSpc>
                <a:spcPct val="120000"/>
              </a:lnSpc>
              <a:spcBef>
                <a:spcPts val="600"/>
              </a:spcBef>
              <a:spcAft>
                <a:spcPts val="12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Incorporate EJ analysis similar to what is currently used for Risk and Technology Review (RTR) and other actions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NEXUS could provide a transparent and accessible way to complete screening analyses and share across the office and programs (criteria and toxics). </a:t>
            </a:r>
            <a:endParaRPr lang="en-US" sz="2400" dirty="0"/>
          </a:p>
          <a:p>
            <a:pPr lvl="1"/>
            <a:r>
              <a:rPr lang="en-US" sz="2400" b="0" dirty="0">
                <a:latin typeface="Arial" panose="020B0604020202020204" pitchFamily="34" charset="0"/>
                <a:cs typeface="Arial" panose="020B0604020202020204" pitchFamily="34" charset="0"/>
              </a:rPr>
              <a:t>Additional discussion planned about improving the tool’s ability to more accurately screen for toxics with more highly resolved data and/or ability to incorporate more refined emissions and modeling data. </a:t>
            </a:r>
          </a:p>
          <a:p>
            <a:pPr lvl="1">
              <a:lnSpc>
                <a:spcPct val="120000"/>
              </a:lnSpc>
              <a:spcBef>
                <a:spcPts val="600"/>
              </a:spcBef>
              <a:spcAft>
                <a:spcPts val="1200"/>
              </a:spcAft>
            </a:pPr>
            <a:endParaRPr lang="en-US" sz="2600" b="0" dirty="0">
              <a:latin typeface="Arial" panose="020B0604020202020204" pitchFamily="34" charset="0"/>
              <a:ea typeface="Calibri" panose="020F0502020204030204" pitchFamily="34" charset="0"/>
              <a:cs typeface="Arial" panose="020B0604020202020204" pitchFamily="34" charset="0"/>
            </a:endParaRPr>
          </a:p>
          <a:p>
            <a:pPr lvl="1">
              <a:lnSpc>
                <a:spcPct val="120000"/>
              </a:lnSpc>
              <a:spcBef>
                <a:spcPts val="600"/>
              </a:spcBef>
              <a:spcAft>
                <a:spcPts val="1200"/>
              </a:spcAft>
            </a:pPr>
            <a:endParaRPr lang="en-US" sz="2300" b="0" dirty="0">
              <a:latin typeface="Arial" panose="020B0604020202020204" pitchFamily="34" charset="0"/>
              <a:ea typeface="Calibri" panose="020F0502020204030204" pitchFamily="34" charset="0"/>
              <a:cs typeface="Arial" panose="020B0604020202020204" pitchFamily="34" charset="0"/>
            </a:endParaRPr>
          </a:p>
          <a:p>
            <a:pPr lvl="1">
              <a:lnSpc>
                <a:spcPct val="120000"/>
              </a:lnSpc>
              <a:spcBef>
                <a:spcPts val="600"/>
              </a:spcBef>
              <a:spcAft>
                <a:spcPts val="1200"/>
              </a:spcAft>
            </a:pPr>
            <a:endParaRPr lang="en-US" sz="2400" b="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socioeconomic/demographic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Next Steps (1)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E3979A71-031F-4D7A-842A-F95C31D718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Conduct Beta testing of NEXUS tool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FF"/>
                </a:solidFill>
                <a:effectLst/>
                <a:uLnTx/>
                <a:uFillTx/>
                <a:latin typeface="Arial" panose="020B0604020202020204" pitchFamily="34" charset="0"/>
                <a:ea typeface="微软雅黑"/>
                <a:cs typeface="Arial" panose="020B0604020202020204" pitchFamily="34" charset="0"/>
              </a:rPr>
              <a:t>Based </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on Office wide engagements, use updated NEXUS tool to inform Multi-pollutant, Air Toxics, NAA/Advance controls,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Next Steps (2)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56BB1-78C9-49D0-90CC-A9AEDE02FC6C}"/>
              </a:ext>
            </a:extLst>
          </p:cNvPr>
          <p:cNvSpPr>
            <a:spLocks noGrp="1"/>
          </p:cNvSpPr>
          <p:nvPr>
            <p:ph idx="1"/>
          </p:nvPr>
        </p:nvSpPr>
        <p:spPr/>
        <p:txBody>
          <a:bodyPr/>
          <a:lstStyle/>
          <a:p>
            <a:pPr marL="514350" indent="-514350">
              <a:buFont typeface="+mj-lt"/>
              <a:buAutoNum type="arabicPeriod"/>
            </a:pPr>
            <a:r>
              <a:rPr lang="en-US" dirty="0">
                <a:latin typeface="Arial" panose="020B0604020202020204" pitchFamily="34" charset="0"/>
                <a:cs typeface="Arial" panose="020B0604020202020204" pitchFamily="34" charset="0"/>
              </a:rPr>
              <a:t>Are there particular areas where you/SMT need additional information?</a:t>
            </a: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Do you agree with the current areas of focus of the tool across the office?</a:t>
            </a: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Are there other needs or items we should consider?  </a:t>
            </a:r>
          </a:p>
        </p:txBody>
      </p:sp>
      <p:sp>
        <p:nvSpPr>
          <p:cNvPr id="4" name="Title 1">
            <a:extLst>
              <a:ext uri="{FF2B5EF4-FFF2-40B4-BE49-F238E27FC236}">
                <a16:creationId xmlns:a16="http://schemas.microsoft.com/office/drawing/2014/main" id="{04FFD373-2605-4EC4-B73E-D1ABF8BB10DD}"/>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Discussion</a:t>
            </a:r>
            <a:endParaRPr lang="zh-CN"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368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457200" y="988462"/>
            <a:ext cx="8229599" cy="501675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u="sng" dirty="0">
                <a:solidFill>
                  <a:srgbClr val="0000FF"/>
                </a:solidFill>
                <a:latin typeface="Arial" panose="020B0604020202020204" pitchFamily="34" charset="0"/>
                <a:cs typeface="Arial" panose="020B0604020202020204" pitchFamily="34" charset="0"/>
              </a:rPr>
              <a:t>Primary Goal </a:t>
            </a:r>
            <a:r>
              <a:rPr lang="en-US" dirty="0">
                <a:latin typeface="Arial" panose="020B0604020202020204" pitchFamily="34" charset="0"/>
                <a:cs typeface="Arial" panose="020B0604020202020204" pitchFamily="34" charset="0"/>
              </a:rPr>
              <a:t>- identify &amp; evaluate local control strategies targeting emissions of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Success has been demonstrated in Detroit and SC; another project is currently underway in Louisville, KY (briefed in May 2020)</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Tools needed to analyze MP data are either available currently or being developed in OAQPS (e.g., </a:t>
            </a:r>
            <a:r>
              <a:rPr lang="en-US" dirty="0">
                <a:solidFill>
                  <a:srgbClr val="FF0000"/>
                </a:solidFill>
                <a:latin typeface="Arial" panose="020B0604020202020204" pitchFamily="34" charset="0"/>
                <a:cs typeface="Arial" panose="020B0604020202020204" pitchFamily="34" charset="0"/>
              </a:rPr>
              <a:t>NEXUS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latin typeface="Arial" panose="020B0604020202020204" pitchFamily="34" charset="0"/>
                <a:cs typeface="Arial" panose="020B0604020202020204" pitchFamily="34" charset="0"/>
              </a:rPr>
              <a:t>NEXUS Tool Demo: </a:t>
            </a:r>
            <a:r>
              <a:rPr lang="en-US" altLang="zh-CN" dirty="0">
                <a:solidFill>
                  <a:srgbClr val="FFFF00"/>
                </a:solidFill>
                <a:latin typeface="Arial" panose="020B0604020202020204" pitchFamily="34" charset="0"/>
                <a:cs typeface="Arial" panose="020B0604020202020204" pitchFamily="34" charset="0"/>
              </a:rPr>
              <a:t>2014 NEXUS Case</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(1)</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(2)</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987798" y="2640255"/>
            <a:ext cx="5168403"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Appendix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0000FF"/>
                </a:solidFill>
                <a:latin typeface="微软雅黑"/>
                <a:ea typeface="微软雅黑"/>
              </a:rPr>
              <a:t>Slides</a:t>
            </a:r>
            <a:endParaRPr kumimoji="0" lang="en-US" sz="8000" b="1"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dirty="0">
                <a:latin typeface="Arial" panose="020B0604020202020204" pitchFamily="34" charset="0"/>
                <a:cs typeface="Arial" panose="020B0604020202020204" pitchFamily="34" charset="0"/>
              </a:rPr>
              <a:t>NEXUS Tool : </a:t>
            </a:r>
            <a:r>
              <a:rPr lang="en-US" altLang="zh-CN" dirty="0">
                <a:solidFill>
                  <a:srgbClr val="FFFF00"/>
                </a:solidFill>
                <a:latin typeface="Arial" panose="020B0604020202020204" pitchFamily="34" charset="0"/>
                <a:cs typeface="Arial" panose="020B0604020202020204" pitchFamily="34" charset="0"/>
              </a:rPr>
              <a:t>Schedule &amp; Installation</a:t>
            </a:r>
            <a:endParaRPr lang="zh-CN" altLang="en-US" dirty="0">
              <a:solidFill>
                <a:srgbClr val="FFFF0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extLst>
              <p:ext uri="{D42A27DB-BD31-4B8C-83A1-F6EECF244321}">
                <p14:modId xmlns:p14="http://schemas.microsoft.com/office/powerpoint/2010/main" val="2872366880"/>
              </p:ext>
            </p:extLst>
          </p:nvPr>
        </p:nvGraphicFramePr>
        <p:xfrm>
          <a:off x="244809" y="955394"/>
          <a:ext cx="8434926" cy="4023146"/>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2800" dirty="0">
                          <a:latin typeface="Arial" panose="020B0604020202020204" pitchFamily="34" charset="0"/>
                          <a:cs typeface="Arial" panose="020B0604020202020204" pitchFamily="34" charset="0"/>
                        </a:rPr>
                        <a:t>Work Plan</a:t>
                      </a:r>
                      <a:endParaRPr lang="zh-CN" altLang="en-US" sz="2800" dirty="0">
                        <a:latin typeface="Arial" panose="020B0604020202020204" pitchFamily="34" charset="0"/>
                        <a:cs typeface="Arial" panose="020B0604020202020204" pitchFamily="34" charset="0"/>
                      </a:endParaRPr>
                    </a:p>
                  </a:txBody>
                  <a:tcPr anchor="ctr"/>
                </a:tc>
                <a:tc>
                  <a:txBody>
                    <a:bodyPr/>
                    <a:lstStyle/>
                    <a:p>
                      <a:pPr algn="ctr"/>
                      <a:r>
                        <a:rPr lang="en-US" altLang="zh-CN" sz="2800" dirty="0">
                          <a:latin typeface="Arial" panose="020B0604020202020204" pitchFamily="34" charset="0"/>
                          <a:cs typeface="Arial" panose="020B0604020202020204" pitchFamily="34" charset="0"/>
                        </a:rPr>
                        <a:t>Date</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NEXUS tool prototype and   Phase-1 functions</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April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Phase-2 functions and deliver first working (interim) NEXUS tool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August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a </a:t>
                      </a:r>
                      <a:r>
                        <a:rPr lang="en-US" altLang="zh-CN" sz="2000" b="0" dirty="0">
                          <a:solidFill>
                            <a:schemeClr val="tx1"/>
                          </a:solidFill>
                          <a:latin typeface="Arial" panose="020B0604020202020204" pitchFamily="34" charset="0"/>
                          <a:ea typeface="SimSun" panose="02010600030101010101" pitchFamily="2" charset="-122"/>
                          <a:cs typeface="Arial" panose="020B0604020202020204" pitchFamily="34" charset="0"/>
                        </a:rPr>
                        <a:t>fully functional NEXUS</a:t>
                      </a: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tool and on-line User’s Manual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Dec. 2020</a:t>
                      </a:r>
                      <a:endParaRPr lang="zh-CN" altLang="en-US"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Upgrading NEXUS tool for Beta testing and broader OAQPS and Regional office use</a:t>
                      </a:r>
                      <a:endParaRPr lang="zh-CN"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Jan. ~ July 2021</a:t>
                      </a:r>
                      <a:endParaRPr lang="zh-CN" altLang="en-US" sz="2000" b="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2359087447"/>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visualization functions for “</a:t>
            </a:r>
            <a:r>
              <a:rPr lang="en-US" altLang="zh-CN" sz="2400" b="0" kern="1200" dirty="0">
                <a:solidFill>
                  <a:srgbClr val="FF0000"/>
                </a:solidFill>
                <a:latin typeface="Arial" pitchFamily="34" charset="0"/>
                <a:ea typeface="SimSun" panose="02010600030101010101" pitchFamily="2" charset="-122"/>
                <a:cs typeface="Arial" pitchFamily="34" charset="0"/>
              </a:rPr>
              <a:t>emissions and air quality</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0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a:xfrm>
            <a:off x="215757" y="71439"/>
            <a:ext cx="8702212"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Engagement Across OAQPS</a:t>
            </a: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1199578300"/>
              </p:ext>
            </p:extLst>
          </p:nvPr>
        </p:nvGraphicFramePr>
        <p:xfrm>
          <a:off x="457200" y="981074"/>
          <a:ext cx="8229600" cy="5465446"/>
        </p:xfrm>
        <a:graphic>
          <a:graphicData uri="http://schemas.openxmlformats.org/drawingml/2006/table">
            <a:tbl>
              <a:tblPr firstRow="1" bandRow="1">
                <a:tableStyleId>{5C22544A-7EE6-4342-B048-85BDC9FD1C3A}</a:tableStyleId>
              </a:tblPr>
              <a:tblGrid>
                <a:gridCol w="5059680">
                  <a:extLst>
                    <a:ext uri="{9D8B030D-6E8A-4147-A177-3AD203B41FA5}">
                      <a16:colId xmlns:a16="http://schemas.microsoft.com/office/drawing/2014/main" val="676030082"/>
                    </a:ext>
                  </a:extLst>
                </a:gridCol>
                <a:gridCol w="3169920">
                  <a:extLst>
                    <a:ext uri="{9D8B030D-6E8A-4147-A177-3AD203B41FA5}">
                      <a16:colId xmlns:a16="http://schemas.microsoft.com/office/drawing/2014/main" val="1994550048"/>
                    </a:ext>
                  </a:extLst>
                </a:gridCol>
              </a:tblGrid>
              <a:tr h="780778">
                <a:tc>
                  <a:txBody>
                    <a:bodyPr/>
                    <a:lstStyle/>
                    <a:p>
                      <a:pPr algn="ctr"/>
                      <a:r>
                        <a:rPr lang="en-US" sz="2800" dirty="0">
                          <a:latin typeface="Arial" panose="020B0604020202020204" pitchFamily="34" charset="0"/>
                          <a:cs typeface="Arial" panose="020B0604020202020204" pitchFamily="34" charset="0"/>
                        </a:rPr>
                        <a:t>Audience</a:t>
                      </a:r>
                    </a:p>
                  </a:txBody>
                  <a:tcPr anchor="ctr"/>
                </a:tc>
                <a:tc>
                  <a:txBody>
                    <a:bodyPr/>
                    <a:lstStyle/>
                    <a:p>
                      <a:pPr algn="ctr"/>
                      <a:r>
                        <a:rPr lang="en-US" sz="2800" dirty="0">
                          <a:latin typeface="Arial" panose="020B0604020202020204" pitchFamily="34" charset="0"/>
                          <a:cs typeface="Arial" panose="020B0604020202020204" pitchFamily="34" charset="0"/>
                        </a:rPr>
                        <a:t>Date</a:t>
                      </a:r>
                    </a:p>
                  </a:txBody>
                  <a:tcPr anchor="ctr"/>
                </a:tc>
                <a:extLst>
                  <a:ext uri="{0D108BD9-81ED-4DB2-BD59-A6C34878D82A}">
                    <a16:rowId xmlns:a16="http://schemas.microsoft.com/office/drawing/2014/main" val="4097829753"/>
                  </a:ext>
                </a:extLst>
              </a:tr>
              <a:tr h="780778">
                <a:tc>
                  <a:txBody>
                    <a:bodyPr/>
                    <a:lstStyle/>
                    <a:p>
                      <a:pPr algn="ctr"/>
                      <a:r>
                        <a:rPr lang="en-US" sz="2000" dirty="0">
                          <a:latin typeface="Arial" panose="020B0604020202020204" pitchFamily="34" charset="0"/>
                          <a:cs typeface="Arial" panose="020B0604020202020204" pitchFamily="34" charset="0"/>
                        </a:rPr>
                        <a:t>AQAD &amp; HEID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Sept. 25, 2020</a:t>
                      </a:r>
                    </a:p>
                  </a:txBody>
                  <a:tcPr anchor="ctr"/>
                </a:tc>
                <a:extLst>
                  <a:ext uri="{0D108BD9-81ED-4DB2-BD59-A6C34878D82A}">
                    <a16:rowId xmlns:a16="http://schemas.microsoft.com/office/drawing/2014/main" val="4162069917"/>
                  </a:ext>
                </a:extLst>
              </a:tr>
              <a:tr h="780778">
                <a:tc>
                  <a:txBody>
                    <a:bodyPr/>
                    <a:lstStyle/>
                    <a:p>
                      <a:pPr algn="ctr"/>
                      <a:r>
                        <a:rPr lang="en-US" sz="2000" dirty="0">
                          <a:latin typeface="Arial" panose="020B0604020202020204" pitchFamily="34" charset="0"/>
                          <a:cs typeface="Arial" panose="020B0604020202020204" pitchFamily="34" charset="0"/>
                        </a:rPr>
                        <a:t>Air Toxics Team</a:t>
                      </a:r>
                    </a:p>
                  </a:txBody>
                  <a:tcPr anchor="ctr"/>
                </a:tc>
                <a:tc>
                  <a:txBody>
                    <a:bodyPr/>
                    <a:lstStyle/>
                    <a:p>
                      <a:pPr algn="ctr"/>
                      <a:r>
                        <a:rPr lang="en-US" sz="2000" dirty="0">
                          <a:latin typeface="Arial" panose="020B0604020202020204" pitchFamily="34" charset="0"/>
                          <a:cs typeface="Arial" panose="020B0604020202020204" pitchFamily="34" charset="0"/>
                        </a:rPr>
                        <a:t>Nov. 3, 2020</a:t>
                      </a:r>
                    </a:p>
                  </a:txBody>
                  <a:tcPr anchor="ctr"/>
                </a:tc>
                <a:extLst>
                  <a:ext uri="{0D108BD9-81ED-4DB2-BD59-A6C34878D82A}">
                    <a16:rowId xmlns:a16="http://schemas.microsoft.com/office/drawing/2014/main" val="3173000882"/>
                  </a:ext>
                </a:extLst>
              </a:tr>
              <a:tr h="780778">
                <a:tc>
                  <a:txBody>
                    <a:bodyPr/>
                    <a:lstStyle/>
                    <a:p>
                      <a:pPr algn="ctr"/>
                      <a:r>
                        <a:rPr lang="en-US" sz="2000" dirty="0">
                          <a:latin typeface="Arial" panose="020B0604020202020204" pitchFamily="34" charset="0"/>
                          <a:cs typeface="Arial" panose="020B0604020202020204" pitchFamily="34" charset="0"/>
                        </a:rPr>
                        <a:t>AQPD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Dec. 10, 2020</a:t>
                      </a:r>
                    </a:p>
                  </a:txBody>
                  <a:tcPr anchor="ctr"/>
                </a:tc>
                <a:extLst>
                  <a:ext uri="{0D108BD9-81ED-4DB2-BD59-A6C34878D82A}">
                    <a16:rowId xmlns:a16="http://schemas.microsoft.com/office/drawing/2014/main" val="4050808776"/>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OID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25, 2021</a:t>
                      </a:r>
                    </a:p>
                  </a:txBody>
                  <a:tcPr anchor="ctr"/>
                </a:tc>
                <a:extLst>
                  <a:ext uri="{0D108BD9-81ED-4DB2-BD59-A6C34878D82A}">
                    <a16:rowId xmlns:a16="http://schemas.microsoft.com/office/drawing/2014/main" val="2675647542"/>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SPPD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28, 2021</a:t>
                      </a:r>
                    </a:p>
                  </a:txBody>
                  <a:tcPr anchor="ctr"/>
                </a:tc>
                <a:extLst>
                  <a:ext uri="{0D108BD9-81ED-4DB2-BD59-A6C34878D82A}">
                    <a16:rowId xmlns:a16="http://schemas.microsoft.com/office/drawing/2014/main" val="2819699671"/>
                  </a:ext>
                </a:extLst>
              </a:tr>
              <a:tr h="780778">
                <a:tc>
                  <a:txBody>
                    <a:bodyPr/>
                    <a:lstStyle/>
                    <a:p>
                      <a:pPr algn="ctr"/>
                      <a:r>
                        <a:rPr lang="en-US" sz="2000" dirty="0">
                          <a:solidFill>
                            <a:srgbClr val="0000FF"/>
                          </a:solidFill>
                          <a:latin typeface="Arial" panose="020B0604020202020204" pitchFamily="34" charset="0"/>
                          <a:cs typeface="Arial" panose="020B0604020202020204" pitchFamily="34" charset="0"/>
                        </a:rPr>
                        <a:t>OAQPS – Office Director</a:t>
                      </a:r>
                    </a:p>
                  </a:txBody>
                  <a:tcPr anchor="ctr"/>
                </a:tc>
                <a:tc>
                  <a:txBody>
                    <a:bodyPr/>
                    <a:lstStyle/>
                    <a:p>
                      <a:pPr algn="ctr"/>
                      <a:r>
                        <a:rPr lang="en-US" sz="2000" dirty="0">
                          <a:solidFill>
                            <a:srgbClr val="0000FF"/>
                          </a:solidFill>
                          <a:latin typeface="Arial" panose="020B0604020202020204" pitchFamily="34" charset="0"/>
                          <a:cs typeface="Arial" panose="020B0604020202020204" pitchFamily="34" charset="0"/>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a:t>
            </a:r>
            <a:r>
              <a:rPr lang="en-US" dirty="0">
                <a:solidFill>
                  <a:srgbClr val="FFFF00"/>
                </a:solidFill>
              </a:rPr>
              <a:t>AQAD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877985"/>
            <a:ext cx="8229600" cy="5908575"/>
          </a:xfrm>
        </p:spPr>
        <p:txBody>
          <a:bodyPr/>
          <a:lstStyle/>
          <a:p>
            <a:r>
              <a:rPr lang="en-US" sz="3000" b="0" dirty="0"/>
              <a:t>Assemble technical information for accessibility and transparency to facilitate understanding of multi-pollutant air quality issues across the U.S.</a:t>
            </a:r>
          </a:p>
          <a:p>
            <a:r>
              <a:rPr lang="en-US" sz="3000" b="0" dirty="0"/>
              <a:t>Provide information on O</a:t>
            </a:r>
            <a:r>
              <a:rPr lang="en-US" sz="3000" b="0" baseline="-25000" dirty="0"/>
              <a:t>3</a:t>
            </a:r>
            <a:r>
              <a:rPr lang="en-US" sz="3000" b="0" dirty="0"/>
              <a:t>, PM</a:t>
            </a:r>
            <a:r>
              <a:rPr lang="en-US" sz="3000" b="0" baseline="-25000" dirty="0"/>
              <a:t>2.5</a:t>
            </a:r>
            <a:r>
              <a:rPr lang="en-US" sz="3000" b="0" dirty="0"/>
              <a:t>, and Air Toxics (and GHGs in future) to inform and connect our program efforts:</a:t>
            </a:r>
          </a:p>
          <a:p>
            <a:pPr lvl="1"/>
            <a:r>
              <a:rPr lang="en-US" sz="2600" b="0" dirty="0"/>
              <a:t>Multi-pollutant considerations w/ HEID &amp; EPA Regions</a:t>
            </a:r>
          </a:p>
          <a:p>
            <a:pPr lvl="1"/>
            <a:r>
              <a:rPr lang="en-US" sz="2600" b="0" dirty="0"/>
              <a:t>NAA, Advance areas w/ AQPD</a:t>
            </a:r>
          </a:p>
          <a:p>
            <a:pPr lvl="1"/>
            <a:r>
              <a:rPr lang="en-US" sz="2600" b="0" dirty="0"/>
              <a:t>Tribal areas and EJ strategy w/ OID</a:t>
            </a:r>
          </a:p>
          <a:p>
            <a:pPr lvl="1"/>
            <a:r>
              <a:rPr lang="en-US" sz="2600" b="0" dirty="0"/>
              <a:t>Sector assessments w/ SPPD</a:t>
            </a:r>
          </a:p>
        </p:txBody>
      </p:sp>
    </p:spTree>
    <p:extLst>
      <p:ext uri="{BB962C8B-B14F-4D97-AF65-F5344CB8AC3E}">
        <p14:creationId xmlns:p14="http://schemas.microsoft.com/office/powerpoint/2010/main" val="832382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a:t>
            </a:r>
            <a:r>
              <a:rPr lang="en-US" dirty="0">
                <a:solidFill>
                  <a:srgbClr val="FFFF00"/>
                </a:solidFill>
              </a:rPr>
              <a:t>HEID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980727"/>
            <a:ext cx="8229600" cy="5635829"/>
          </a:xfrm>
        </p:spPr>
        <p:txBody>
          <a:bodyPr/>
          <a:lstStyle/>
          <a:p>
            <a:r>
              <a:rPr lang="en-US" sz="3000" b="0" dirty="0"/>
              <a:t>Multi-pollutant Team</a:t>
            </a:r>
          </a:p>
          <a:p>
            <a:pPr lvl="1"/>
            <a:r>
              <a:rPr lang="en-US" sz="2600" b="0" dirty="0"/>
              <a:t>Identify highest risk areas across O</a:t>
            </a:r>
            <a:r>
              <a:rPr lang="en-US" sz="2600" b="0" baseline="-25000" dirty="0"/>
              <a:t>3</a:t>
            </a:r>
            <a:r>
              <a:rPr lang="en-US" sz="2600" b="0" dirty="0"/>
              <a:t>, PM</a:t>
            </a:r>
            <a:r>
              <a:rPr lang="en-US" sz="2600" b="0" baseline="-25000" dirty="0"/>
              <a:t>2.5</a:t>
            </a:r>
            <a:r>
              <a:rPr lang="en-US" sz="2600" b="0" dirty="0"/>
              <a:t>, and Air Toxics to promote MP considerations across the office</a:t>
            </a:r>
          </a:p>
          <a:p>
            <a:pPr lvl="1"/>
            <a:r>
              <a:rPr lang="en-US" sz="2600" b="0" dirty="0"/>
              <a:t>Engage with EPA Regions in these areas to consider MP control strategies and outreach purposes</a:t>
            </a:r>
          </a:p>
          <a:p>
            <a:pPr lvl="1"/>
            <a:r>
              <a:rPr lang="en-US" sz="2600" b="0" dirty="0"/>
              <a:t>Identify the nature of multi-pollutant risks across EJ communities to identify sources/sectors/areas of focus for </a:t>
            </a:r>
            <a:r>
              <a:rPr lang="en-US" sz="2600" b="0"/>
              <a:t>our programs</a:t>
            </a:r>
            <a:endParaRPr lang="en-US" sz="2600" b="0" dirty="0"/>
          </a:p>
        </p:txBody>
      </p:sp>
    </p:spTree>
    <p:extLst>
      <p:ext uri="{BB962C8B-B14F-4D97-AF65-F5344CB8AC3E}">
        <p14:creationId xmlns:p14="http://schemas.microsoft.com/office/powerpoint/2010/main" val="146028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AQPD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857438"/>
            <a:ext cx="8229600" cy="5616624"/>
          </a:xfrm>
        </p:spPr>
        <p:txBody>
          <a:bodyPr/>
          <a:lstStyle/>
          <a:p>
            <a:r>
              <a:rPr lang="en-US" sz="2600" b="0" dirty="0"/>
              <a:t>Non-attainment areas/Advance program</a:t>
            </a:r>
          </a:p>
          <a:p>
            <a:pPr lvl="1"/>
            <a:r>
              <a:rPr lang="en-US" sz="2200" b="0" dirty="0"/>
              <a:t>Understand multi-pollutant risks to consider more effective multi-pollutant control strategies</a:t>
            </a:r>
          </a:p>
          <a:p>
            <a:pPr lvl="1"/>
            <a:r>
              <a:rPr lang="en-US" sz="2200" b="0" dirty="0"/>
              <a:t>Overlay high MP risk areas with NAAs and Advance areas:</a:t>
            </a:r>
          </a:p>
          <a:p>
            <a:pPr lvl="2">
              <a:lnSpc>
                <a:spcPct val="125000"/>
              </a:lnSpc>
            </a:pPr>
            <a:r>
              <a:rPr lang="en-US" sz="2000" b="0" dirty="0">
                <a:cs typeface="Arial" panose="020B0604020202020204" pitchFamily="34" charset="0"/>
              </a:rPr>
              <a:t>What are the top emissions sources by pollutant?</a:t>
            </a:r>
          </a:p>
          <a:p>
            <a:pPr lvl="2">
              <a:lnSpc>
                <a:spcPct val="125000"/>
              </a:lnSpc>
            </a:pPr>
            <a:r>
              <a:rPr lang="en-US" sz="2000" b="0" dirty="0">
                <a:cs typeface="Arial" panose="020B0604020202020204" pitchFamily="34" charset="0"/>
              </a:rPr>
              <a:t>What specific sources are common across pollutants that may indicate co-control potential?</a:t>
            </a:r>
          </a:p>
          <a:p>
            <a:pPr lvl="2">
              <a:lnSpc>
                <a:spcPct val="125000"/>
              </a:lnSpc>
            </a:pPr>
            <a:r>
              <a:rPr lang="en-US" sz="2000" b="0" dirty="0">
                <a:cs typeface="Arial" panose="020B0604020202020204" pitchFamily="34" charset="0"/>
              </a:rPr>
              <a:t>Engage with EPA regions, S/L/T air agencies, &amp; community stakeholders to consider MP control strategies as part of SIP or voluntary programs and address other pollutant concerns such as within EJ communities</a:t>
            </a:r>
          </a:p>
          <a:p>
            <a:endParaRPr lang="en-US" dirty="0"/>
          </a:p>
        </p:txBody>
      </p:sp>
    </p:spTree>
    <p:extLst>
      <p:ext uri="{BB962C8B-B14F-4D97-AF65-F5344CB8AC3E}">
        <p14:creationId xmlns:p14="http://schemas.microsoft.com/office/powerpoint/2010/main" val="2580588106"/>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8fd0c4d8-4bc5-42e2-a5dc-2e0db4e312b2">Pending</Records_x0020_Status>
    <Records_x0020_Date xmlns="8fd0c4d8-4bc5-42e2-a5dc-2e0db4e312b2" xsi:nil="true"/>
  </documentManagement>
</p:properties>
</file>

<file path=customXml/item17.xml><?xml version="1.0" encoding="utf-8"?>
<ct:contentTypeSchema xmlns:ct="http://schemas.microsoft.com/office/2006/metadata/contentType" xmlns:ma="http://schemas.microsoft.com/office/2006/metadata/properties/metaAttributes" ct:_="" ma:_="" ma:contentTypeName="Document" ma:contentTypeID="0x010100D0B2E1921BA7A24EA0824A1B96A28062" ma:contentTypeVersion="35" ma:contentTypeDescription="Create a new document." ma:contentTypeScope="" ma:versionID="2950478f284b8abf389a8f54aefaa7bd">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23acf37-9ebb-48fd-81c1-9a94f6e4b345" xmlns:ns7="8fd0c4d8-4bc5-42e2-a5dc-2e0db4e312b2" targetNamespace="http://schemas.microsoft.com/office/2006/metadata/properties" ma:root="true" ma:fieldsID="bda978dd2c9e325bd8efaa275636eb1a" ns1:_="" ns3:_="" ns4:_="" ns5:_="" ns6:_="" ns7:_="">
    <xsd:import namespace="http://schemas.microsoft.com/sharepoint/v3"/>
    <xsd:import namespace="4ffa91fb-a0ff-4ac5-b2db-65c790d184a4"/>
    <xsd:import namespace="http://schemas.microsoft.com/sharepoint.v3"/>
    <xsd:import namespace="http://schemas.microsoft.com/sharepoint/v3/fields"/>
    <xsd:import namespace="e23acf37-9ebb-48fd-81c1-9a94f6e4b345"/>
    <xsd:import namespace="8fd0c4d8-4bc5-42e2-a5dc-2e0db4e312b2"/>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Records_x0020_Status" minOccurs="0"/>
                <xsd:element ref="ns7:Records_x0020_Date" minOccurs="0"/>
                <xsd:element ref="ns7:SharedWithUsers" minOccurs="0"/>
                <xsd:element ref="ns7:SharedWithDetails" minOccurs="0"/>
                <xsd:element ref="ns7:SharingHintHash"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6: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8f552e5-5b6d-442b-8c89-68ac6de51f68}" ma:internalName="TaxCatchAllLabel" ma:readOnly="true" ma:showField="CatchAllDataLabel" ma:web="8fd0c4d8-4bc5-42e2-a5dc-2e0db4e312b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8f552e5-5b6d-442b-8c89-68ac6de51f68}" ma:internalName="TaxCatchAll" ma:showField="CatchAllData" ma:web="8fd0c4d8-4bc5-42e2-a5dc-2e0db4e312b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3acf37-9ebb-48fd-81c1-9a94f6e4b345"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d0c4d8-4bc5-42e2-a5dc-2e0db4e312b2" elementFormDefault="qualified">
    <xsd:import namespace="http://schemas.microsoft.com/office/2006/documentManagement/types"/>
    <xsd:import namespace="http://schemas.microsoft.com/office/infopath/2007/PartnerControls"/>
    <xsd:element name="Records_x0020_Status" ma:index="30" nillable="true" ma:displayName="Records Status" ma:default="Pending" ma:internalName="Records_x0020_Status">
      <xsd:simpleType>
        <xsd:restriction base="dms:Text"/>
      </xsd:simpleType>
    </xsd:element>
    <xsd:element name="Records_x0020_Date" ma:index="31" nillable="true" ma:displayName="Records Date" ma:hidden="true" ma:internalName="Records_x0020_Date">
      <xsd:simpleType>
        <xsd:restriction base="dms:DateTime"/>
      </xsd:simpleType>
    </xsd:element>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SharingHintHash" ma:index="3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8.xml><?xml version="1.0" encoding="utf-8"?>
<?mso-contentType ?>
<SharedContentType xmlns="Microsoft.SharePoint.Taxonomy.ContentTypeSync" SourceId="29f62856-1543-49d4-a736-4569d363f533" ContentTypeId="0x0101" PreviousValue="false"/>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0.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11.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2.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13.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4.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15.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6.xml><?xml version="1.0" encoding="utf-8"?>
<ds:datastoreItem xmlns:ds="http://schemas.openxmlformats.org/officeDocument/2006/customXml" ds:itemID="{61A6E0D0-DF25-41E1-849F-4E7E9FBDD1A9}">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http://schemas.microsoft.com/sharepoint.v3"/>
    <ds:schemaRef ds:uri="8fd0c4d8-4bc5-42e2-a5dc-2e0db4e312b2"/>
  </ds:schemaRefs>
</ds:datastoreItem>
</file>

<file path=customXml/itemProps17.xml><?xml version="1.0" encoding="utf-8"?>
<ds:datastoreItem xmlns:ds="http://schemas.openxmlformats.org/officeDocument/2006/customXml" ds:itemID="{F2B345BE-DC58-4B35-81FD-78BF5A7876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e23acf37-9ebb-48fd-81c1-9a94f6e4b345"/>
    <ds:schemaRef ds:uri="8fd0c4d8-4bc5-42e2-a5dc-2e0db4e312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8.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19.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0.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21.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22.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23.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24.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5.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26.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7.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28.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3.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4.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5.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6.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7.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8.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9.xml><?xml version="1.0" encoding="utf-8"?>
<ds:datastoreItem xmlns:ds="http://schemas.openxmlformats.org/officeDocument/2006/customXml" ds:itemID="{D2B4DD59-EC09-4CE6-ADD5-1B8014EE84F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71143</TotalTime>
  <Words>3563</Words>
  <Application>Microsoft Office PowerPoint</Application>
  <PresentationFormat>On-screen Show (4:3)</PresentationFormat>
  <Paragraphs>518</Paragraphs>
  <Slides>35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微软雅黑</vt:lpstr>
      <vt:lpstr>黑体</vt:lpstr>
      <vt:lpstr>Arial</vt:lpstr>
      <vt:lpstr>Calibri</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Engagement Across OAQPS</vt:lpstr>
      <vt:lpstr>Planned Use of NEXUS: AQAD</vt:lpstr>
      <vt:lpstr>Planned Use of NEXUS: HEID</vt:lpstr>
      <vt:lpstr>Potential Use of NEXUS: AQPD</vt:lpstr>
      <vt:lpstr>Potential Use of NEXUS: OID</vt:lpstr>
      <vt:lpstr>Potential Use of NEXUS: SPPD</vt:lpstr>
      <vt:lpstr>NEXUS Tool: Three Key Modules</vt:lpstr>
      <vt:lpstr>NEXUS Tool: Examples</vt:lpstr>
      <vt:lpstr>NEXUS Tool: Example 1 - ID High MP Risk Areas, Contributing Sector(s) &amp; EJ Areas</vt:lpstr>
      <vt:lpstr>NEXUS Tool: R5 Rankings from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 in NAAs</vt:lpstr>
      <vt:lpstr>NEXUS Tool: Identifying MP Co-Controls</vt:lpstr>
      <vt:lpstr>NEXUS Tool: Example 3 – Reviewing an Industrial Source</vt:lpstr>
      <vt:lpstr>NEXUS Tool: Reviewing an Industrial Source near EJ Areas</vt:lpstr>
      <vt:lpstr>NEXUS Tool: Potential EJ Capability Additions</vt:lpstr>
      <vt:lpstr>NEXUS Tool: Next Steps (1) </vt:lpstr>
      <vt:lpstr>NEXUS Tool: Next Steps (2) </vt:lpstr>
      <vt:lpstr>NEXUS Tool: Discussion</vt:lpstr>
      <vt:lpstr>PowerPoint Presentation</vt:lpstr>
      <vt:lpstr>NEXUS Tool Demo: 2014 NEXUS Case</vt:lpstr>
      <vt:lpstr>RoadMap for NEXUS Tool Demo (1)</vt:lpstr>
      <vt:lpstr>RoadMap for NEXUS Tool Demo (2)</vt:lpstr>
      <vt:lpstr>PowerPoint Presentation</vt:lpstr>
      <vt:lpstr>NEXUS Tool : Schedule &amp; Installation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Carey Jang</cp:lastModifiedBy>
  <cp:revision>1359</cp:revision>
  <cp:lastPrinted>2020-02-19T17:26:50Z</cp:lastPrinted>
  <dcterms:created xsi:type="dcterms:W3CDTF">2016-05-30T08:23:37Z</dcterms:created>
  <dcterms:modified xsi:type="dcterms:W3CDTF">2021-02-16T14:58:36Z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0x010100D0B2E1921BA7A24EA0824A1B96A28062</vt:lpwstr>
  </property>
</Properties>
</file>