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66"/>
  </p:notesMasterIdLst>
  <p:handoutMasterIdLst>
    <p:handoutMasterId r:id="rId67"/>
  </p:handoutMasterIdLst>
  <p:sldIdLst>
    <p:sldId id="1236" r:id="rId31"/>
    <p:sldId id="1247" r:id="rId32"/>
    <p:sldId id="1188" r:id="rId33"/>
    <p:sldId id="1265" r:id="rId34"/>
    <p:sldId id="1189" r:id="rId35"/>
    <p:sldId id="1248" r:id="rId36"/>
    <p:sldId id="1294" r:id="rId37"/>
    <p:sldId id="1298" r:id="rId38"/>
    <p:sldId id="1295" r:id="rId39"/>
    <p:sldId id="1296" r:id="rId40"/>
    <p:sldId id="1297" r:id="rId41"/>
    <p:sldId id="1266" r:id="rId42"/>
    <p:sldId id="1249" r:id="rId43"/>
    <p:sldId id="1289" r:id="rId44"/>
    <p:sldId id="1290" r:id="rId45"/>
    <p:sldId id="1291" r:id="rId46"/>
    <p:sldId id="1269" r:id="rId47"/>
    <p:sldId id="1270" r:id="rId48"/>
    <p:sldId id="1292" r:id="rId49"/>
    <p:sldId id="1280" r:id="rId50"/>
    <p:sldId id="1287" r:id="rId51"/>
    <p:sldId id="1242" r:id="rId52"/>
    <p:sldId id="1232" r:id="rId53"/>
    <p:sldId id="1288" r:id="rId54"/>
    <p:sldId id="1293" r:id="rId55"/>
    <p:sldId id="1260" r:id="rId56"/>
    <p:sldId id="1263" r:id="rId57"/>
    <p:sldId id="1240" r:id="rId58"/>
    <p:sldId id="1233" r:id="rId59"/>
    <p:sldId id="1238" r:id="rId60"/>
    <p:sldId id="1211" r:id="rId61"/>
    <p:sldId id="1212" r:id="rId62"/>
    <p:sldId id="1174" r:id="rId63"/>
    <p:sldId id="1262" r:id="rId64"/>
    <p:sldId id="1217" r:id="rId65"/>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333399"/>
    <a:srgbClr val="F2DCDB"/>
    <a:srgbClr val="AFEBAF"/>
    <a:srgbClr val="93FF93"/>
    <a:srgbClr val="85FFBC"/>
    <a:srgbClr val="FFFFA7"/>
    <a:srgbClr val="FFC69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2443" autoAdjust="0"/>
  </p:normalViewPr>
  <p:slideViewPr>
    <p:cSldViewPr snapToGrid="0">
      <p:cViewPr varScale="1">
        <p:scale>
          <a:sx n="62" d="100"/>
          <a:sy n="62" d="100"/>
        </p:scale>
        <p:origin x="1428" y="2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1.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x, Tyler" userId="d3ca8bf6-d2c8-45ae-bf9b-8f74647f8102" providerId="ADAL" clId="{FAF84790-2B1E-4B7B-827E-41C7350D90B1}"/>
    <pc:docChg chg="undo custSel addSld delSld modSld sldOrd">
      <pc:chgData name="Fox, Tyler" userId="d3ca8bf6-d2c8-45ae-bf9b-8f74647f8102" providerId="ADAL" clId="{FAF84790-2B1E-4B7B-827E-41C7350D90B1}" dt="2021-01-29T06:06:36.054" v="5689" actId="122"/>
      <pc:docMkLst>
        <pc:docMk/>
      </pc:docMkLst>
      <pc:sldChg chg="del">
        <pc:chgData name="Fox, Tyler" userId="d3ca8bf6-d2c8-45ae-bf9b-8f74647f8102" providerId="ADAL" clId="{FAF84790-2B1E-4B7B-827E-41C7350D90B1}" dt="2021-01-29T06:04:03.536" v="5651" actId="2696"/>
        <pc:sldMkLst>
          <pc:docMk/>
          <pc:sldMk cId="3498382608" sldId="1158"/>
        </pc:sldMkLst>
      </pc:sldChg>
      <pc:sldChg chg="add del">
        <pc:chgData name="Fox, Tyler" userId="d3ca8bf6-d2c8-45ae-bf9b-8f74647f8102" providerId="ADAL" clId="{FAF84790-2B1E-4B7B-827E-41C7350D90B1}" dt="2021-01-29T06:05:23.545" v="5668" actId="2696"/>
        <pc:sldMkLst>
          <pc:docMk/>
          <pc:sldMk cId="1265640380" sldId="1159"/>
        </pc:sldMkLst>
      </pc:sldChg>
      <pc:sldChg chg="del">
        <pc:chgData name="Fox, Tyler" userId="d3ca8bf6-d2c8-45ae-bf9b-8f74647f8102" providerId="ADAL" clId="{FAF84790-2B1E-4B7B-827E-41C7350D90B1}" dt="2021-01-29T06:04:35.970" v="5654" actId="2696"/>
        <pc:sldMkLst>
          <pc:docMk/>
          <pc:sldMk cId="3391387376" sldId="1161"/>
        </pc:sldMkLst>
      </pc:sldChg>
      <pc:sldChg chg="modSp">
        <pc:chgData name="Fox, Tyler" userId="d3ca8bf6-d2c8-45ae-bf9b-8f74647f8102" providerId="ADAL" clId="{FAF84790-2B1E-4B7B-827E-41C7350D90B1}" dt="2021-01-29T06:06:36.054" v="5689" actId="122"/>
        <pc:sldMkLst>
          <pc:docMk/>
          <pc:sldMk cId="2537658120" sldId="1174"/>
        </pc:sldMkLst>
        <pc:spChg chg="mod">
          <ac:chgData name="Fox, Tyler" userId="d3ca8bf6-d2c8-45ae-bf9b-8f74647f8102" providerId="ADAL" clId="{FAF84790-2B1E-4B7B-827E-41C7350D90B1}" dt="2021-01-29T06:06:36.054" v="5689" actId="122"/>
          <ac:spMkLst>
            <pc:docMk/>
            <pc:sldMk cId="2537658120" sldId="1174"/>
            <ac:spMk id="3" creationId="{A9A7BA4B-8F7A-4533-89DE-39B7D42A3784}"/>
          </ac:spMkLst>
        </pc:spChg>
      </pc:sldChg>
      <pc:sldChg chg="del">
        <pc:chgData name="Fox, Tyler" userId="d3ca8bf6-d2c8-45ae-bf9b-8f74647f8102" providerId="ADAL" clId="{FAF84790-2B1E-4B7B-827E-41C7350D90B1}" dt="2021-01-29T06:05:26.470" v="5669" actId="2696"/>
        <pc:sldMkLst>
          <pc:docMk/>
          <pc:sldMk cId="531256044" sldId="1177"/>
        </pc:sldMkLst>
      </pc:sldChg>
      <pc:sldChg chg="del">
        <pc:chgData name="Fox, Tyler" userId="d3ca8bf6-d2c8-45ae-bf9b-8f74647f8102" providerId="ADAL" clId="{FAF84790-2B1E-4B7B-827E-41C7350D90B1}" dt="2021-01-29T06:04:38.425" v="5655" actId="2696"/>
        <pc:sldMkLst>
          <pc:docMk/>
          <pc:sldMk cId="1942795015" sldId="1178"/>
        </pc:sldMkLst>
      </pc:sldChg>
      <pc:sldChg chg="del">
        <pc:chgData name="Fox, Tyler" userId="d3ca8bf6-d2c8-45ae-bf9b-8f74647f8102" providerId="ADAL" clId="{FAF84790-2B1E-4B7B-827E-41C7350D90B1}" dt="2021-01-29T06:04:45.181" v="5656" actId="2696"/>
        <pc:sldMkLst>
          <pc:docMk/>
          <pc:sldMk cId="528390025" sldId="1179"/>
        </pc:sldMkLst>
      </pc:sldChg>
      <pc:sldChg chg="del">
        <pc:chgData name="Fox, Tyler" userId="d3ca8bf6-d2c8-45ae-bf9b-8f74647f8102" providerId="ADAL" clId="{FAF84790-2B1E-4B7B-827E-41C7350D90B1}" dt="2021-01-29T06:04:49.418" v="5657" actId="2696"/>
        <pc:sldMkLst>
          <pc:docMk/>
          <pc:sldMk cId="4088931590" sldId="1180"/>
        </pc:sldMkLst>
      </pc:sldChg>
      <pc:sldChg chg="del">
        <pc:chgData name="Fox, Tyler" userId="d3ca8bf6-d2c8-45ae-bf9b-8f74647f8102" providerId="ADAL" clId="{FAF84790-2B1E-4B7B-827E-41C7350D90B1}" dt="2021-01-29T06:04:53.030" v="5659" actId="2696"/>
        <pc:sldMkLst>
          <pc:docMk/>
          <pc:sldMk cId="1593458770" sldId="1182"/>
        </pc:sldMkLst>
      </pc:sldChg>
      <pc:sldChg chg="del">
        <pc:chgData name="Fox, Tyler" userId="d3ca8bf6-d2c8-45ae-bf9b-8f74647f8102" providerId="ADAL" clId="{FAF84790-2B1E-4B7B-827E-41C7350D90B1}" dt="2021-01-29T06:04:51.070" v="5658" actId="2696"/>
        <pc:sldMkLst>
          <pc:docMk/>
          <pc:sldMk cId="2468245959" sldId="1183"/>
        </pc:sldMkLst>
      </pc:sldChg>
      <pc:sldChg chg="del">
        <pc:chgData name="Fox, Tyler" userId="d3ca8bf6-d2c8-45ae-bf9b-8f74647f8102" providerId="ADAL" clId="{FAF84790-2B1E-4B7B-827E-41C7350D90B1}" dt="2021-01-29T06:04:54.212" v="5660" actId="2696"/>
        <pc:sldMkLst>
          <pc:docMk/>
          <pc:sldMk cId="2591597194" sldId="1184"/>
        </pc:sldMkLst>
      </pc:sldChg>
      <pc:sldChg chg="del">
        <pc:chgData name="Fox, Tyler" userId="d3ca8bf6-d2c8-45ae-bf9b-8f74647f8102" providerId="ADAL" clId="{FAF84790-2B1E-4B7B-827E-41C7350D90B1}" dt="2021-01-29T06:04:57.422" v="5662" actId="2696"/>
        <pc:sldMkLst>
          <pc:docMk/>
          <pc:sldMk cId="2865688193" sldId="1185"/>
        </pc:sldMkLst>
      </pc:sldChg>
      <pc:sldChg chg="del">
        <pc:chgData name="Fox, Tyler" userId="d3ca8bf6-d2c8-45ae-bf9b-8f74647f8102" providerId="ADAL" clId="{FAF84790-2B1E-4B7B-827E-41C7350D90B1}" dt="2021-01-29T06:05:00.703" v="5665" actId="2696"/>
        <pc:sldMkLst>
          <pc:docMk/>
          <pc:sldMk cId="2692807308" sldId="1186"/>
        </pc:sldMkLst>
      </pc:sldChg>
      <pc:sldChg chg="del">
        <pc:chgData name="Fox, Tyler" userId="d3ca8bf6-d2c8-45ae-bf9b-8f74647f8102" providerId="ADAL" clId="{FAF84790-2B1E-4B7B-827E-41C7350D90B1}" dt="2021-01-29T06:04:58.812" v="5663" actId="2696"/>
        <pc:sldMkLst>
          <pc:docMk/>
          <pc:sldMk cId="765063395" sldId="1187"/>
        </pc:sldMkLst>
      </pc:sldChg>
      <pc:sldChg chg="modSp">
        <pc:chgData name="Fox, Tyler" userId="d3ca8bf6-d2c8-45ae-bf9b-8f74647f8102" providerId="ADAL" clId="{FAF84790-2B1E-4B7B-827E-41C7350D90B1}" dt="2021-01-29T01:56:42.758" v="326" actId="20577"/>
        <pc:sldMkLst>
          <pc:docMk/>
          <pc:sldMk cId="37356734" sldId="1188"/>
        </pc:sldMkLst>
        <pc:spChg chg="mod">
          <ac:chgData name="Fox, Tyler" userId="d3ca8bf6-d2c8-45ae-bf9b-8f74647f8102" providerId="ADAL" clId="{FAF84790-2B1E-4B7B-827E-41C7350D90B1}" dt="2021-01-29T01:56:42.758" v="326" actId="20577"/>
          <ac:spMkLst>
            <pc:docMk/>
            <pc:sldMk cId="37356734" sldId="1188"/>
            <ac:spMk id="5" creationId="{D0155CC9-B341-4810-B0A9-3646D626CFA1}"/>
          </ac:spMkLst>
        </pc:spChg>
      </pc:sldChg>
      <pc:sldChg chg="modSp">
        <pc:chgData name="Fox, Tyler" userId="d3ca8bf6-d2c8-45ae-bf9b-8f74647f8102" providerId="ADAL" clId="{FAF84790-2B1E-4B7B-827E-41C7350D90B1}" dt="2021-01-29T01:57:52.613" v="338" actId="20577"/>
        <pc:sldMkLst>
          <pc:docMk/>
          <pc:sldMk cId="1560383678" sldId="1189"/>
        </pc:sldMkLst>
        <pc:spChg chg="mod">
          <ac:chgData name="Fox, Tyler" userId="d3ca8bf6-d2c8-45ae-bf9b-8f74647f8102" providerId="ADAL" clId="{FAF84790-2B1E-4B7B-827E-41C7350D90B1}" dt="2021-01-29T01:57:52.613" v="338" actId="20577"/>
          <ac:spMkLst>
            <pc:docMk/>
            <pc:sldMk cId="1560383678" sldId="1189"/>
            <ac:spMk id="3" creationId="{619A2CC8-F501-4BCD-8C40-3B0CF850938A}"/>
          </ac:spMkLst>
        </pc:spChg>
      </pc:sldChg>
      <pc:sldChg chg="del">
        <pc:chgData name="Fox, Tyler" userId="d3ca8bf6-d2c8-45ae-bf9b-8f74647f8102" providerId="ADAL" clId="{FAF84790-2B1E-4B7B-827E-41C7350D90B1}" dt="2021-01-29T06:05:49.377" v="5671" actId="2696"/>
        <pc:sldMkLst>
          <pc:docMk/>
          <pc:sldMk cId="1255357702" sldId="1191"/>
        </pc:sldMkLst>
      </pc:sldChg>
      <pc:sldChg chg="del">
        <pc:chgData name="Fox, Tyler" userId="d3ca8bf6-d2c8-45ae-bf9b-8f74647f8102" providerId="ADAL" clId="{FAF84790-2B1E-4B7B-827E-41C7350D90B1}" dt="2021-01-29T06:04:59.853" v="5664" actId="2696"/>
        <pc:sldMkLst>
          <pc:docMk/>
          <pc:sldMk cId="2385615284" sldId="1192"/>
        </pc:sldMkLst>
      </pc:sldChg>
      <pc:sldChg chg="del">
        <pc:chgData name="Fox, Tyler" userId="d3ca8bf6-d2c8-45ae-bf9b-8f74647f8102" providerId="ADAL" clId="{FAF84790-2B1E-4B7B-827E-41C7350D90B1}" dt="2021-01-29T06:05:01.574" v="5666" actId="2696"/>
        <pc:sldMkLst>
          <pc:docMk/>
          <pc:sldMk cId="4019924366" sldId="1193"/>
        </pc:sldMkLst>
      </pc:sldChg>
      <pc:sldChg chg="del">
        <pc:chgData name="Fox, Tyler" userId="d3ca8bf6-d2c8-45ae-bf9b-8f74647f8102" providerId="ADAL" clId="{FAF84790-2B1E-4B7B-827E-41C7350D90B1}" dt="2021-01-29T06:05:44.977" v="5670" actId="2696"/>
        <pc:sldMkLst>
          <pc:docMk/>
          <pc:sldMk cId="1302652291" sldId="1213"/>
        </pc:sldMkLst>
      </pc:sldChg>
      <pc:sldChg chg="del">
        <pc:chgData name="Fox, Tyler" userId="d3ca8bf6-d2c8-45ae-bf9b-8f74647f8102" providerId="ADAL" clId="{FAF84790-2B1E-4B7B-827E-41C7350D90B1}" dt="2021-01-29T06:03:58.920" v="5650" actId="2696"/>
        <pc:sldMkLst>
          <pc:docMk/>
          <pc:sldMk cId="1377910850" sldId="1214"/>
        </pc:sldMkLst>
      </pc:sldChg>
      <pc:sldChg chg="del">
        <pc:chgData name="Fox, Tyler" userId="d3ca8bf6-d2c8-45ae-bf9b-8f74647f8102" providerId="ADAL" clId="{FAF84790-2B1E-4B7B-827E-41C7350D90B1}" dt="2021-01-29T06:04:55.200" v="5661" actId="2696"/>
        <pc:sldMkLst>
          <pc:docMk/>
          <pc:sldMk cId="1828974488" sldId="1215"/>
        </pc:sldMkLst>
      </pc:sldChg>
      <pc:sldChg chg="del">
        <pc:chgData name="Fox, Tyler" userId="d3ca8bf6-d2c8-45ae-bf9b-8f74647f8102" providerId="ADAL" clId="{FAF84790-2B1E-4B7B-827E-41C7350D90B1}" dt="2021-01-29T06:05:02.461" v="5667" actId="2696"/>
        <pc:sldMkLst>
          <pc:docMk/>
          <pc:sldMk cId="1616783527" sldId="1216"/>
        </pc:sldMkLst>
      </pc:sldChg>
      <pc:sldChg chg="del">
        <pc:chgData name="Fox, Tyler" userId="d3ca8bf6-d2c8-45ae-bf9b-8f74647f8102" providerId="ADAL" clId="{FAF84790-2B1E-4B7B-827E-41C7350D90B1}" dt="2021-01-29T06:02:53.530" v="5637" actId="2696"/>
        <pc:sldMkLst>
          <pc:docMk/>
          <pc:sldMk cId="114903345" sldId="1218"/>
        </pc:sldMkLst>
      </pc:sldChg>
      <pc:sldChg chg="del">
        <pc:chgData name="Fox, Tyler" userId="d3ca8bf6-d2c8-45ae-bf9b-8f74647f8102" providerId="ADAL" clId="{FAF84790-2B1E-4B7B-827E-41C7350D90B1}" dt="2021-01-29T06:02:59.705" v="5638" actId="2696"/>
        <pc:sldMkLst>
          <pc:docMk/>
          <pc:sldMk cId="3339503387" sldId="1227"/>
        </pc:sldMkLst>
      </pc:sldChg>
      <pc:sldChg chg="modSp">
        <pc:chgData name="Fox, Tyler" userId="d3ca8bf6-d2c8-45ae-bf9b-8f74647f8102" providerId="ADAL" clId="{FAF84790-2B1E-4B7B-827E-41C7350D90B1}" dt="2021-01-29T06:02:34.177" v="5636" actId="20577"/>
        <pc:sldMkLst>
          <pc:docMk/>
          <pc:sldMk cId="637556850" sldId="1232"/>
        </pc:sldMkLst>
        <pc:spChg chg="mod">
          <ac:chgData name="Fox, Tyler" userId="d3ca8bf6-d2c8-45ae-bf9b-8f74647f8102" providerId="ADAL" clId="{FAF84790-2B1E-4B7B-827E-41C7350D90B1}" dt="2021-01-29T06:01:42.540" v="5594" actId="20577"/>
          <ac:spMkLst>
            <pc:docMk/>
            <pc:sldMk cId="637556850" sldId="1232"/>
            <ac:spMk id="2" creationId="{D3654B2D-F8BD-48D2-B86F-A10E350B2C82}"/>
          </ac:spMkLst>
        </pc:spChg>
        <pc:spChg chg="mod">
          <ac:chgData name="Fox, Tyler" userId="d3ca8bf6-d2c8-45ae-bf9b-8f74647f8102" providerId="ADAL" clId="{FAF84790-2B1E-4B7B-827E-41C7350D90B1}" dt="2021-01-29T06:02:34.177" v="5636" actId="20577"/>
          <ac:spMkLst>
            <pc:docMk/>
            <pc:sldMk cId="637556850" sldId="1232"/>
            <ac:spMk id="26" creationId="{B72C5199-2E71-44D2-BF00-263447B8B1CC}"/>
          </ac:spMkLst>
        </pc:spChg>
      </pc:sldChg>
      <pc:sldChg chg="modSp">
        <pc:chgData name="Fox, Tyler" userId="d3ca8bf6-d2c8-45ae-bf9b-8f74647f8102" providerId="ADAL" clId="{FAF84790-2B1E-4B7B-827E-41C7350D90B1}" dt="2021-01-27T02:54:45.216" v="320" actId="20577"/>
        <pc:sldMkLst>
          <pc:docMk/>
          <pc:sldMk cId="1302339530" sldId="1240"/>
        </pc:sldMkLst>
        <pc:spChg chg="mod">
          <ac:chgData name="Fox, Tyler" userId="d3ca8bf6-d2c8-45ae-bf9b-8f74647f8102" providerId="ADAL" clId="{FAF84790-2B1E-4B7B-827E-41C7350D90B1}" dt="2021-01-27T02:54:45.216" v="320" actId="20577"/>
          <ac:spMkLst>
            <pc:docMk/>
            <pc:sldMk cId="1302339530" sldId="1240"/>
            <ac:spMk id="3" creationId="{A81A49E4-8EA1-4934-8A01-E9A49E6BA965}"/>
          </ac:spMkLst>
        </pc:spChg>
      </pc:sldChg>
      <pc:sldChg chg="modSp">
        <pc:chgData name="Fox, Tyler" userId="d3ca8bf6-d2c8-45ae-bf9b-8f74647f8102" providerId="ADAL" clId="{FAF84790-2B1E-4B7B-827E-41C7350D90B1}" dt="2021-01-29T06:00:46.514" v="5561" actId="14100"/>
        <pc:sldMkLst>
          <pc:docMk/>
          <pc:sldMk cId="4073305425" sldId="1242"/>
        </pc:sldMkLst>
        <pc:spChg chg="mod">
          <ac:chgData name="Fox, Tyler" userId="d3ca8bf6-d2c8-45ae-bf9b-8f74647f8102" providerId="ADAL" clId="{FAF84790-2B1E-4B7B-827E-41C7350D90B1}" dt="2021-01-29T06:00:46.514" v="5561" actId="14100"/>
          <ac:spMkLst>
            <pc:docMk/>
            <pc:sldMk cId="4073305425" sldId="1242"/>
            <ac:spMk id="2" creationId="{B9FBB147-1D5E-4CC5-8181-19C80FB2B508}"/>
          </ac:spMkLst>
        </pc:spChg>
      </pc:sldChg>
      <pc:sldChg chg="del">
        <pc:chgData name="Fox, Tyler" userId="d3ca8bf6-d2c8-45ae-bf9b-8f74647f8102" providerId="ADAL" clId="{FAF84790-2B1E-4B7B-827E-41C7350D90B1}" dt="2021-01-29T06:03:05.789" v="5640" actId="2696"/>
        <pc:sldMkLst>
          <pc:docMk/>
          <pc:sldMk cId="2093295749" sldId="1244"/>
        </pc:sldMkLst>
      </pc:sldChg>
      <pc:sldChg chg="del">
        <pc:chgData name="Fox, Tyler" userId="d3ca8bf6-d2c8-45ae-bf9b-8f74647f8102" providerId="ADAL" clId="{FAF84790-2B1E-4B7B-827E-41C7350D90B1}" dt="2021-01-29T06:03:09" v="5641" actId="2696"/>
        <pc:sldMkLst>
          <pc:docMk/>
          <pc:sldMk cId="2150120909" sldId="1245"/>
        </pc:sldMkLst>
      </pc:sldChg>
      <pc:sldChg chg="modSp">
        <pc:chgData name="Fox, Tyler" userId="d3ca8bf6-d2c8-45ae-bf9b-8f74647f8102" providerId="ADAL" clId="{FAF84790-2B1E-4B7B-827E-41C7350D90B1}" dt="2021-01-29T02:00:25.113" v="357" actId="20577"/>
        <pc:sldMkLst>
          <pc:docMk/>
          <pc:sldMk cId="434887836" sldId="1247"/>
        </pc:sldMkLst>
        <pc:spChg chg="mod">
          <ac:chgData name="Fox, Tyler" userId="d3ca8bf6-d2c8-45ae-bf9b-8f74647f8102" providerId="ADAL" clId="{FAF84790-2B1E-4B7B-827E-41C7350D90B1}" dt="2021-01-29T02:00:25.113" v="357" actId="20577"/>
          <ac:spMkLst>
            <pc:docMk/>
            <pc:sldMk cId="434887836" sldId="1247"/>
            <ac:spMk id="3" creationId="{5EB7B6DA-A057-4485-8087-868C3C95873E}"/>
          </ac:spMkLst>
        </pc:spChg>
      </pc:sldChg>
      <pc:sldChg chg="modSp">
        <pc:chgData name="Fox, Tyler" userId="d3ca8bf6-d2c8-45ae-bf9b-8f74647f8102" providerId="ADAL" clId="{FAF84790-2B1E-4B7B-827E-41C7350D90B1}" dt="2021-01-29T05:54:06.275" v="5558" actId="14100"/>
        <pc:sldMkLst>
          <pc:docMk/>
          <pc:sldMk cId="2852402925" sldId="1248"/>
        </pc:sldMkLst>
        <pc:spChg chg="mod">
          <ac:chgData name="Fox, Tyler" userId="d3ca8bf6-d2c8-45ae-bf9b-8f74647f8102" providerId="ADAL" clId="{FAF84790-2B1E-4B7B-827E-41C7350D90B1}" dt="2021-01-29T05:54:06.275" v="5558" actId="14100"/>
          <ac:spMkLst>
            <pc:docMk/>
            <pc:sldMk cId="2852402925" sldId="1248"/>
            <ac:spMk id="2" creationId="{B2F8F6CC-AF5D-4366-81B1-323CE271962F}"/>
          </ac:spMkLst>
        </pc:spChg>
      </pc:sldChg>
      <pc:sldChg chg="modSp">
        <pc:chgData name="Fox, Tyler" userId="d3ca8bf6-d2c8-45ae-bf9b-8f74647f8102" providerId="ADAL" clId="{FAF84790-2B1E-4B7B-827E-41C7350D90B1}" dt="2021-01-29T06:03:24.050" v="5648" actId="20577"/>
        <pc:sldMkLst>
          <pc:docMk/>
          <pc:sldMk cId="1470059021" sldId="1249"/>
        </pc:sldMkLst>
        <pc:spChg chg="mod">
          <ac:chgData name="Fox, Tyler" userId="d3ca8bf6-d2c8-45ae-bf9b-8f74647f8102" providerId="ADAL" clId="{FAF84790-2B1E-4B7B-827E-41C7350D90B1}" dt="2021-01-29T06:03:24.050" v="5648" actId="20577"/>
          <ac:spMkLst>
            <pc:docMk/>
            <pc:sldMk cId="1470059021" sldId="1249"/>
            <ac:spMk id="3" creationId="{0DE52CC5-9387-428B-8A7E-9A36E26C22C7}"/>
          </ac:spMkLst>
        </pc:spChg>
      </pc:sldChg>
      <pc:sldChg chg="modSp">
        <pc:chgData name="Fox, Tyler" userId="d3ca8bf6-d2c8-45ae-bf9b-8f74647f8102" providerId="ADAL" clId="{FAF84790-2B1E-4B7B-827E-41C7350D90B1}" dt="2021-01-29T04:48:59.391" v="2647" actId="27636"/>
        <pc:sldMkLst>
          <pc:docMk/>
          <pc:sldMk cId="17895395" sldId="1260"/>
        </pc:sldMkLst>
        <pc:spChg chg="mod">
          <ac:chgData name="Fox, Tyler" userId="d3ca8bf6-d2c8-45ae-bf9b-8f74647f8102" providerId="ADAL" clId="{FAF84790-2B1E-4B7B-827E-41C7350D90B1}" dt="2021-01-29T04:48:59.391" v="2647" actId="27636"/>
          <ac:spMkLst>
            <pc:docMk/>
            <pc:sldMk cId="17895395" sldId="1260"/>
            <ac:spMk id="3" creationId="{B5D853AA-320F-4494-861C-A644CE904723}"/>
          </ac:spMkLst>
        </pc:spChg>
      </pc:sldChg>
      <pc:sldChg chg="del">
        <pc:chgData name="Fox, Tyler" userId="d3ca8bf6-d2c8-45ae-bf9b-8f74647f8102" providerId="ADAL" clId="{FAF84790-2B1E-4B7B-827E-41C7350D90B1}" dt="2021-01-29T06:03:56.464" v="5649" actId="2696"/>
        <pc:sldMkLst>
          <pc:docMk/>
          <pc:sldMk cId="247161707" sldId="1264"/>
        </pc:sldMkLst>
      </pc:sldChg>
      <pc:sldChg chg="del ord">
        <pc:chgData name="Fox, Tyler" userId="d3ca8bf6-d2c8-45ae-bf9b-8f74647f8102" providerId="ADAL" clId="{FAF84790-2B1E-4B7B-827E-41C7350D90B1}" dt="2021-01-29T05:53:45.347" v="5542" actId="2696"/>
        <pc:sldMkLst>
          <pc:docMk/>
          <pc:sldMk cId="2719430541" sldId="1267"/>
        </pc:sldMkLst>
      </pc:sldChg>
      <pc:sldChg chg="del">
        <pc:chgData name="Fox, Tyler" userId="d3ca8bf6-d2c8-45ae-bf9b-8f74647f8102" providerId="ADAL" clId="{FAF84790-2B1E-4B7B-827E-41C7350D90B1}" dt="2021-01-29T06:03:00.856" v="5639" actId="2696"/>
        <pc:sldMkLst>
          <pc:docMk/>
          <pc:sldMk cId="2837983394" sldId="1286"/>
        </pc:sldMkLst>
      </pc:sldChg>
      <pc:sldChg chg="modSp add">
        <pc:chgData name="Fox, Tyler" userId="d3ca8bf6-d2c8-45ae-bf9b-8f74647f8102" providerId="ADAL" clId="{FAF84790-2B1E-4B7B-827E-41C7350D90B1}" dt="2021-01-29T05:27:25.567" v="4473" actId="20577"/>
        <pc:sldMkLst>
          <pc:docMk/>
          <pc:sldMk cId="832382053" sldId="1294"/>
        </pc:sldMkLst>
        <pc:spChg chg="mod">
          <ac:chgData name="Fox, Tyler" userId="d3ca8bf6-d2c8-45ae-bf9b-8f74647f8102" providerId="ADAL" clId="{FAF84790-2B1E-4B7B-827E-41C7350D90B1}" dt="2021-01-29T05:22:30.846" v="4125"/>
          <ac:spMkLst>
            <pc:docMk/>
            <pc:sldMk cId="832382053" sldId="1294"/>
            <ac:spMk id="2" creationId="{9DC829FF-45FE-4E32-93A9-B7B362C6C4BD}"/>
          </ac:spMkLst>
        </pc:spChg>
        <pc:spChg chg="mod">
          <ac:chgData name="Fox, Tyler" userId="d3ca8bf6-d2c8-45ae-bf9b-8f74647f8102" providerId="ADAL" clId="{FAF84790-2B1E-4B7B-827E-41C7350D90B1}" dt="2021-01-29T05:27:25.567" v="4473" actId="20577"/>
          <ac:spMkLst>
            <pc:docMk/>
            <pc:sldMk cId="832382053" sldId="1294"/>
            <ac:spMk id="3" creationId="{FF7D2980-A76C-400E-BBC4-21E8643A3CC0}"/>
          </ac:spMkLst>
        </pc:spChg>
      </pc:sldChg>
      <pc:sldChg chg="modSp add">
        <pc:chgData name="Fox, Tyler" userId="d3ca8bf6-d2c8-45ae-bf9b-8f74647f8102" providerId="ADAL" clId="{FAF84790-2B1E-4B7B-827E-41C7350D90B1}" dt="2021-01-29T05:28:27.727" v="4484" actId="20577"/>
        <pc:sldMkLst>
          <pc:docMk/>
          <pc:sldMk cId="2580588106" sldId="1295"/>
        </pc:sldMkLst>
        <pc:spChg chg="mod">
          <ac:chgData name="Fox, Tyler" userId="d3ca8bf6-d2c8-45ae-bf9b-8f74647f8102" providerId="ADAL" clId="{FAF84790-2B1E-4B7B-827E-41C7350D90B1}" dt="2021-01-29T02:02:23.306" v="417" actId="20577"/>
          <ac:spMkLst>
            <pc:docMk/>
            <pc:sldMk cId="2580588106" sldId="1295"/>
            <ac:spMk id="2" creationId="{9DC829FF-45FE-4E32-93A9-B7B362C6C4BD}"/>
          </ac:spMkLst>
        </pc:spChg>
        <pc:spChg chg="mod">
          <ac:chgData name="Fox, Tyler" userId="d3ca8bf6-d2c8-45ae-bf9b-8f74647f8102" providerId="ADAL" clId="{FAF84790-2B1E-4B7B-827E-41C7350D90B1}" dt="2021-01-29T05:28:27.727" v="4484" actId="20577"/>
          <ac:spMkLst>
            <pc:docMk/>
            <pc:sldMk cId="2580588106" sldId="1295"/>
            <ac:spMk id="3" creationId="{FF7D2980-A76C-400E-BBC4-21E8643A3CC0}"/>
          </ac:spMkLst>
        </pc:spChg>
      </pc:sldChg>
      <pc:sldChg chg="modSp add">
        <pc:chgData name="Fox, Tyler" userId="d3ca8bf6-d2c8-45ae-bf9b-8f74647f8102" providerId="ADAL" clId="{FAF84790-2B1E-4B7B-827E-41C7350D90B1}" dt="2021-01-29T05:29:49.005" v="4492" actId="20577"/>
        <pc:sldMkLst>
          <pc:docMk/>
          <pc:sldMk cId="2850877810" sldId="1296"/>
        </pc:sldMkLst>
        <pc:spChg chg="mod">
          <ac:chgData name="Fox, Tyler" userId="d3ca8bf6-d2c8-45ae-bf9b-8f74647f8102" providerId="ADAL" clId="{FAF84790-2B1E-4B7B-827E-41C7350D90B1}" dt="2021-01-29T05:29:49.005" v="4492" actId="20577"/>
          <ac:spMkLst>
            <pc:docMk/>
            <pc:sldMk cId="2850877810" sldId="1296"/>
            <ac:spMk id="3" creationId="{FF7D2980-A76C-400E-BBC4-21E8643A3CC0}"/>
          </ac:spMkLst>
        </pc:spChg>
      </pc:sldChg>
      <pc:sldChg chg="modSp add">
        <pc:chgData name="Fox, Tyler" userId="d3ca8bf6-d2c8-45ae-bf9b-8f74647f8102" providerId="ADAL" clId="{FAF84790-2B1E-4B7B-827E-41C7350D90B1}" dt="2021-01-29T05:52:22.836" v="5541" actId="20577"/>
        <pc:sldMkLst>
          <pc:docMk/>
          <pc:sldMk cId="1705364820" sldId="1297"/>
        </pc:sldMkLst>
        <pc:spChg chg="mod">
          <ac:chgData name="Fox, Tyler" userId="d3ca8bf6-d2c8-45ae-bf9b-8f74647f8102" providerId="ADAL" clId="{FAF84790-2B1E-4B7B-827E-41C7350D90B1}" dt="2021-01-29T02:59:48.185" v="1946" actId="20577"/>
          <ac:spMkLst>
            <pc:docMk/>
            <pc:sldMk cId="1705364820" sldId="1297"/>
            <ac:spMk id="2" creationId="{9DC829FF-45FE-4E32-93A9-B7B362C6C4BD}"/>
          </ac:spMkLst>
        </pc:spChg>
        <pc:spChg chg="mod">
          <ac:chgData name="Fox, Tyler" userId="d3ca8bf6-d2c8-45ae-bf9b-8f74647f8102" providerId="ADAL" clId="{FAF84790-2B1E-4B7B-827E-41C7350D90B1}" dt="2021-01-29T05:52:22.836" v="5541" actId="20577"/>
          <ac:spMkLst>
            <pc:docMk/>
            <pc:sldMk cId="1705364820" sldId="1297"/>
            <ac:spMk id="3" creationId="{FF7D2980-A76C-400E-BBC4-21E8643A3CC0}"/>
          </ac:spMkLst>
        </pc:spChg>
      </pc:sldChg>
      <pc:sldChg chg="modSp add">
        <pc:chgData name="Fox, Tyler" userId="d3ca8bf6-d2c8-45ae-bf9b-8f74647f8102" providerId="ADAL" clId="{FAF84790-2B1E-4B7B-827E-41C7350D90B1}" dt="2021-01-29T05:32:08.319" v="4658" actId="15"/>
        <pc:sldMkLst>
          <pc:docMk/>
          <pc:sldMk cId="1460288562" sldId="1298"/>
        </pc:sldMkLst>
        <pc:spChg chg="mod">
          <ac:chgData name="Fox, Tyler" userId="d3ca8bf6-d2c8-45ae-bf9b-8f74647f8102" providerId="ADAL" clId="{FAF84790-2B1E-4B7B-827E-41C7350D90B1}" dt="2021-01-29T05:22:14.770" v="4124" actId="20577"/>
          <ac:spMkLst>
            <pc:docMk/>
            <pc:sldMk cId="1460288562" sldId="1298"/>
            <ac:spMk id="2" creationId="{9DC829FF-45FE-4E32-93A9-B7B362C6C4BD}"/>
          </ac:spMkLst>
        </pc:spChg>
        <pc:spChg chg="mod">
          <ac:chgData name="Fox, Tyler" userId="d3ca8bf6-d2c8-45ae-bf9b-8f74647f8102" providerId="ADAL" clId="{FAF84790-2B1E-4B7B-827E-41C7350D90B1}" dt="2021-01-29T05:32:08.319" v="4658" actId="15"/>
          <ac:spMkLst>
            <pc:docMk/>
            <pc:sldMk cId="1460288562" sldId="1298"/>
            <ac:spMk id="3" creationId="{FF7D2980-A76C-400E-BBC4-21E8643A3CC0}"/>
          </ac:spMkLst>
        </pc:spChg>
      </pc:sldChg>
      <pc:sldChg chg="add del">
        <pc:chgData name="Fox, Tyler" userId="d3ca8bf6-d2c8-45ae-bf9b-8f74647f8102" providerId="ADAL" clId="{FAF84790-2B1E-4B7B-827E-41C7350D90B1}" dt="2021-01-29T02:02:34.339" v="418" actId="2696"/>
        <pc:sldMkLst>
          <pc:docMk/>
          <pc:sldMk cId="2088486811" sldId="1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1/28/2021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2021/1/28</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BBAD92F-F22A-4727-B555-C340A4DD3687}" type="slidenum">
              <a:rPr lang="zh-CN" altLang="en-US" smtClean="0"/>
              <a:pPr/>
              <a:t>1</a:t>
            </a:fld>
            <a:endParaRPr lang="zh-CN" altLang="en-US" dirty="0"/>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08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30</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0582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345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4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12</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25</a:t>
            </a:fld>
            <a:endParaRPr lang="zh-CN" altLang="en-US"/>
          </a:p>
        </p:txBody>
      </p:sp>
    </p:spTree>
    <p:extLst>
      <p:ext uri="{BB962C8B-B14F-4D97-AF65-F5344CB8AC3E}">
        <p14:creationId xmlns:p14="http://schemas.microsoft.com/office/powerpoint/2010/main" val="34263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8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epa.gov/air-trends/air-quality-design-valu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dg.epa.gov/data/public/OAR/OAQPS/Class1/Class1Areas.zip" TargetMode="External"/><Relationship Id="rId5" Type="http://schemas.openxmlformats.org/officeDocument/2006/relationships/hyperlink" Target="https://www.epa.gov/national-air-toxics-assessment/2014-nata-assessment-results#emissions" TargetMode="External"/><Relationship Id="rId4" Type="http://schemas.openxmlformats.org/officeDocument/2006/relationships/hyperlink" Target="https://poverty.umich.edu/projects/understanding-communities-of-deep-disadvanta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CE2B698-0BE7-4873-91D4-3CBAF01FFC59}"/>
              </a:ext>
            </a:extLst>
          </p:cNvPr>
          <p:cNvPicPr>
            <a:picLocks noChangeAspect="1"/>
          </p:cNvPicPr>
          <p:nvPr/>
        </p:nvPicPr>
        <p:blipFill>
          <a:blip r:embed="rId3"/>
          <a:stretch>
            <a:fillRect/>
          </a:stretch>
        </p:blipFill>
        <p:spPr>
          <a:xfrm>
            <a:off x="23554" y="2462657"/>
            <a:ext cx="3069570" cy="2098820"/>
          </a:xfrm>
          <a:prstGeom prst="rect">
            <a:avLst/>
          </a:prstGeom>
          <a:ln>
            <a:solidFill>
              <a:schemeClr val="tx1"/>
            </a:solidFill>
          </a:ln>
        </p:spPr>
      </p:pic>
      <p:sp>
        <p:nvSpPr>
          <p:cNvPr id="2" name="标题 1"/>
          <p:cNvSpPr>
            <a:spLocks noGrp="1"/>
          </p:cNvSpPr>
          <p:nvPr>
            <p:ph type="title"/>
          </p:nvPr>
        </p:nvSpPr>
        <p:spPr>
          <a:xfrm>
            <a:off x="-1" y="1"/>
            <a:ext cx="9144000"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latin typeface="Arial" panose="020B0604020202020204" pitchFamily="34" charset="0"/>
                <a:cs typeface="Arial" panose="020B0604020202020204" pitchFamily="34" charset="0"/>
              </a:rPr>
              <a:t>Development: Status and Progress</a:t>
            </a:r>
            <a:endParaRPr lang="zh-CN" alt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9988" y="5643389"/>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OAQPS Briefing</a:t>
            </a:r>
          </a:p>
          <a:p>
            <a:pPr marL="0" indent="0" algn="ctr">
              <a:spcBef>
                <a:spcPts val="0"/>
              </a:spcBef>
              <a:buNone/>
            </a:pPr>
            <a:r>
              <a:rPr lang="en-US" altLang="zh-CN" sz="2000" dirty="0">
                <a:latin typeface="Calibri" panose="020F0502020204030204" pitchFamily="34" charset="0"/>
                <a:cs typeface="Calibri" panose="020F0502020204030204" pitchFamily="34" charset="0"/>
              </a:rPr>
              <a:t>February 1, 2021</a:t>
            </a:r>
          </a:p>
          <a:p>
            <a:pPr marL="0" indent="0" algn="ctr">
              <a:spcBef>
                <a:spcPts val="0"/>
              </a:spcBef>
              <a:buNone/>
            </a:pPr>
            <a:r>
              <a:rPr lang="en-US" altLang="zh-CN" sz="2000" dirty="0">
                <a:latin typeface="Calibri" panose="020F0502020204030204" pitchFamily="34" charset="0"/>
                <a:cs typeface="Calibri" panose="020F0502020204030204" pitchFamily="34" charset="0"/>
              </a:rPr>
              <a:t>Carey Jang &amp; Beth Landis</a:t>
            </a:r>
            <a:endParaRPr lang="zh-CN" alt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201535" y="1927594"/>
            <a:ext cx="2821413"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3270746" y="1907747"/>
            <a:ext cx="260250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6300409" y="1916891"/>
            <a:ext cx="2706447" cy="461665"/>
          </a:xfrm>
          <a:prstGeom prst="rect">
            <a:avLst/>
          </a:prstGeom>
          <a:solidFill>
            <a:schemeClr val="accent5">
              <a:lumMod val="40000"/>
              <a:lumOff val="60000"/>
            </a:schemeClr>
          </a:solidFill>
        </p:spPr>
        <p:txBody>
          <a:bodyPr wrap="none" rtlCol="0">
            <a:spAutoFit/>
          </a:bodyPr>
          <a:lstStyle/>
          <a:p>
            <a:pPr>
              <a:defRPr/>
            </a:pPr>
            <a:r>
              <a:rPr lang="en-US" sz="2400" b="1" i="1" dirty="0">
                <a:solidFill>
                  <a:srgbClr val="FF0000"/>
                </a:solidFill>
                <a:latin typeface="Calibri"/>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512064" y="2761488"/>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3162004" y="2456251"/>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430135" y="4657809"/>
            <a:ext cx="8576721" cy="1046440"/>
          </a:xfrm>
          <a:prstGeom prst="rect">
            <a:avLst/>
          </a:prstGeom>
        </p:spPr>
        <p:txBody>
          <a:bodyPr wrap="square">
            <a:spAutoFit/>
          </a:bodyPr>
          <a:lstStyle/>
          <a:p>
            <a:pPr fontAlgn="base">
              <a:defRPr/>
            </a:pPr>
            <a:r>
              <a:rPr lang="en-US" sz="2000" b="1" dirty="0">
                <a:solidFill>
                  <a:srgbClr val="FF0000"/>
                </a:solidFill>
                <a:latin typeface="Calibri"/>
              </a:rPr>
              <a:t>“NEXUS 1.5” </a:t>
            </a:r>
            <a:r>
              <a:rPr lang="en-US" b="1" dirty="0">
                <a:solidFill>
                  <a:prstClr val="black"/>
                </a:solidFill>
                <a:latin typeface="Calibri"/>
              </a:rPr>
              <a:t>available on OAQPS’s Shared Drive at:  </a:t>
            </a:r>
            <a:r>
              <a:rPr lang="en-US" b="1" dirty="0">
                <a:solidFill>
                  <a:srgbClr val="0000FF"/>
                </a:solidFill>
                <a:latin typeface="Calibri"/>
              </a:rPr>
              <a:t>“</a:t>
            </a:r>
            <a:r>
              <a:rPr lang="en-US" b="1" i="1" dirty="0">
                <a:solidFill>
                  <a:srgbClr val="0000FF"/>
                </a:solidFill>
                <a:latin typeface="Calibri"/>
              </a:rPr>
              <a:t>G:\SHARE\NEXUS\NEXUS 1.5\”</a:t>
            </a:r>
          </a:p>
          <a:p>
            <a:pPr fontAlgn="base"/>
            <a:r>
              <a:rPr lang="en-US" sz="2000" dirty="0">
                <a:solidFill>
                  <a:prstClr val="black"/>
                </a:solidFill>
                <a:latin typeface="Calibri"/>
              </a:rPr>
              <a:t>    </a:t>
            </a:r>
            <a:r>
              <a:rPr lang="en-US" sz="2000" dirty="0">
                <a:solidFill>
                  <a:prstClr val="black"/>
                </a:solidFill>
                <a:latin typeface="Calibri" panose="020F0502020204030204" pitchFamily="34" charset="0"/>
                <a:cs typeface="Calibri" panose="020F0502020204030204" pitchFamily="34" charset="0"/>
              </a:rPr>
              <a:t>or at EPA’s new FTP site:</a:t>
            </a:r>
            <a:r>
              <a:rPr lang="en-US" sz="2400" i="1" dirty="0">
                <a:solidFill>
                  <a:srgbClr val="0000FF"/>
                </a:solidFill>
                <a:latin typeface="Calibri" panose="020F0502020204030204" pitchFamily="34" charset="0"/>
                <a:cs typeface="Calibri" panose="020F0502020204030204" pitchFamily="34" charset="0"/>
              </a:rPr>
              <a:t> </a:t>
            </a:r>
            <a:r>
              <a:rPr lang="en-US" i="1" u="sng" dirty="0">
                <a:solidFill>
                  <a:srgbClr val="0000FF"/>
                </a:solidFill>
                <a:latin typeface="Calibri" panose="020F0502020204030204" pitchFamily="34" charset="0"/>
                <a:cs typeface="Calibri" panose="020F0502020204030204" pitchFamily="34" charset="0"/>
              </a:rPr>
              <a:t>ftp://newftp.epa.gov/aqmg/cjang/NEXUS/NEXUS 1.5/</a:t>
            </a:r>
            <a:endParaRPr lang="en-US" sz="2000" i="1" u="sng" dirty="0">
              <a:solidFill>
                <a:srgbClr val="0000FF"/>
              </a:solidFill>
              <a:latin typeface="Calibri" panose="020F0502020204030204" pitchFamily="34" charset="0"/>
              <a:cs typeface="Calibri" panose="020F0502020204030204" pitchFamily="34" charset="0"/>
            </a:endParaRPr>
          </a:p>
          <a:p>
            <a:pPr fontAlgn="base">
              <a:defRPr/>
            </a:pPr>
            <a:endParaRPr lang="en-US" b="1" i="1" dirty="0">
              <a:solidFill>
                <a:srgbClr val="0000FF"/>
              </a:solidFill>
              <a:latin typeface="Calibri"/>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5"/>
          <a:stretch>
            <a:fillRect/>
          </a:stretch>
        </p:blipFill>
        <p:spPr>
          <a:xfrm>
            <a:off x="6084476" y="247899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611926ED-AF41-4E96-8C75-8C9B69107F1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31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OID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7"/>
            <a:ext cx="8229600" cy="5728297"/>
          </a:xfrm>
        </p:spPr>
        <p:txBody>
          <a:bodyPr/>
          <a:lstStyle/>
          <a:p>
            <a:r>
              <a:rPr lang="en-US" sz="3000" b="0" dirty="0"/>
              <a:t>Tribal Program</a:t>
            </a:r>
          </a:p>
          <a:p>
            <a:pPr lvl="1"/>
            <a:r>
              <a:rPr lang="en-US" sz="2400" b="0" dirty="0"/>
              <a:t>Identify highest risk areas for O</a:t>
            </a:r>
            <a:r>
              <a:rPr lang="en-US" sz="2400" b="0" baseline="-25000" dirty="0"/>
              <a:t>3</a:t>
            </a:r>
            <a:r>
              <a:rPr lang="en-US" sz="2400" b="0" dirty="0"/>
              <a:t>, PM</a:t>
            </a:r>
            <a:r>
              <a:rPr lang="en-US" sz="2400" b="0" baseline="-25000" dirty="0"/>
              <a:t>2.5</a:t>
            </a:r>
            <a:r>
              <a:rPr lang="en-US" sz="2400" b="0" dirty="0"/>
              <a:t>, and Air Toxics</a:t>
            </a:r>
          </a:p>
          <a:p>
            <a:pPr lvl="1"/>
            <a:r>
              <a:rPr lang="en-US" sz="2400" b="0" dirty="0">
                <a:cs typeface="Arial" panose="020B0604020202020204" pitchFamily="34" charset="0"/>
              </a:rPr>
              <a:t>Engage with EPA regions and tribal air agencies to consider MP control strategies as part of TIPs or voluntary programs</a:t>
            </a:r>
            <a:endParaRPr lang="en-US" sz="2400" b="0" dirty="0"/>
          </a:p>
          <a:p>
            <a:r>
              <a:rPr lang="en-US" sz="3000" b="0" dirty="0">
                <a:sym typeface="Wingdings" panose="05000000000000000000" pitchFamily="2" charset="2"/>
              </a:rPr>
              <a:t>EJ Strategy and Outreach</a:t>
            </a:r>
            <a:endParaRPr lang="en-US" sz="3000" b="0" dirty="0"/>
          </a:p>
          <a:p>
            <a:pPr lvl="1"/>
            <a:r>
              <a:rPr lang="en-US" sz="2400" b="0" dirty="0">
                <a:sym typeface="Wingdings" panose="05000000000000000000" pitchFamily="2" charset="2"/>
              </a:rPr>
              <a:t>Assist in understanding </a:t>
            </a:r>
            <a:r>
              <a:rPr lang="en-US" sz="2400" b="0" dirty="0"/>
              <a:t>the nature of multi-pollutant risks for EJ communities as part of upcoming OAQPS EJ Strategy including identifying sources/sectors/areas of focus for our programs</a:t>
            </a:r>
          </a:p>
          <a:p>
            <a:pPr lvl="1"/>
            <a:r>
              <a:rPr lang="en-US" sz="2400" b="0" dirty="0"/>
              <a:t>Use formally as a screening tool under OAQPS EJ strategy (in complimentary manner w/ EJSCREEN)</a:t>
            </a:r>
          </a:p>
        </p:txBody>
      </p:sp>
    </p:spTree>
    <p:extLst>
      <p:ext uri="{BB962C8B-B14F-4D97-AF65-F5344CB8AC3E}">
        <p14:creationId xmlns:p14="http://schemas.microsoft.com/office/powerpoint/2010/main" val="285087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SPPD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p:txBody>
          <a:bodyPr/>
          <a:lstStyle/>
          <a:p>
            <a:r>
              <a:rPr lang="en-US" sz="2800" b="0" dirty="0"/>
              <a:t>Inform prioritization of sources/sectors that significantly contribute to highest nationwide risk across O</a:t>
            </a:r>
            <a:r>
              <a:rPr lang="en-US" sz="2800" b="0" baseline="-25000" dirty="0"/>
              <a:t>3</a:t>
            </a:r>
            <a:r>
              <a:rPr lang="en-US" sz="2800" b="0" dirty="0"/>
              <a:t>, PM</a:t>
            </a:r>
            <a:r>
              <a:rPr lang="en-US" sz="2800" b="0" baseline="-25000" dirty="0"/>
              <a:t>2.5</a:t>
            </a:r>
            <a:r>
              <a:rPr lang="en-US" sz="2800" b="0" dirty="0"/>
              <a:t>, and Air Toxics</a:t>
            </a:r>
            <a:endParaRPr lang="en-US" sz="2400" b="0" dirty="0"/>
          </a:p>
          <a:p>
            <a:r>
              <a:rPr lang="en-US" sz="2800" b="0" dirty="0">
                <a:cs typeface="Arial" panose="020B0604020202020204" pitchFamily="34" charset="0"/>
              </a:rPr>
              <a:t>Identify facilities and/or sectors with potential co-benefits of control in areas with highest multi-pollutant risks?</a:t>
            </a:r>
          </a:p>
          <a:p>
            <a:pPr lvl="1"/>
            <a:r>
              <a:rPr lang="en-US" sz="2400" b="0" dirty="0">
                <a:cs typeface="Arial" panose="020B0604020202020204" pitchFamily="34" charset="0"/>
              </a:rPr>
              <a:t>For example, help GHG rules/policies focus on sectors that have highest local air quality health benefits </a:t>
            </a:r>
          </a:p>
          <a:p>
            <a:r>
              <a:rPr lang="en-US" sz="2800" b="0" dirty="0">
                <a:sym typeface="Wingdings" panose="05000000000000000000" pitchFamily="2" charset="2"/>
              </a:rPr>
              <a:t>Identify sources/sectors that significantly contribute to toxics and criteria pollutant risks within EJ communities </a:t>
            </a:r>
          </a:p>
        </p:txBody>
      </p:sp>
    </p:spTree>
    <p:extLst>
      <p:ext uri="{BB962C8B-B14F-4D97-AF65-F5344CB8AC3E}">
        <p14:creationId xmlns:p14="http://schemas.microsoft.com/office/powerpoint/2010/main" val="17053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87517" y="778415"/>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3305698" y="778415"/>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6281655" y="778414"/>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07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3189210" y="3669360"/>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6121052"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32698"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512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3162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6093620" y="1349242"/>
            <a:ext cx="2990250" cy="2078379"/>
          </a:xfrm>
          <a:prstGeom prst="rect">
            <a:avLst/>
          </a:prstGeom>
          <a:ln>
            <a:solidFill>
              <a:schemeClr val="tx1"/>
            </a:solidFill>
          </a:ln>
        </p:spPr>
      </p:pic>
      <p:sp>
        <p:nvSpPr>
          <p:cNvPr id="15" name="Slide Number Placeholder 1">
            <a:extLst>
              <a:ext uri="{FF2B5EF4-FFF2-40B4-BE49-F238E27FC236}">
                <a16:creationId xmlns:a16="http://schemas.microsoft.com/office/drawing/2014/main" id="{09B4116C-1299-4E71-8374-885A643C8D2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2800" dirty="0"/>
              <a:t>NEXUS Tool: </a:t>
            </a:r>
            <a:r>
              <a:rPr lang="en-US" dirty="0">
                <a:solidFill>
                  <a:srgbClr val="FFFF00"/>
                </a:solidFill>
                <a:latin typeface="Arial" panose="020B0604020202020204" pitchFamily="34" charset="0"/>
                <a:cs typeface="Arial" panose="020B0604020202020204" pitchFamily="34" charset="0"/>
              </a:rPr>
              <a:t>Examples</a:t>
            </a:r>
            <a:endParaRPr lang="en-US" sz="28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fontScale="92500" lnSpcReduction="20000"/>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the sector(s) contributing and EJ communities impacted?</a:t>
            </a: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Region 5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a:t>
            </a:r>
            <a:r>
              <a:rPr lang="en-US" sz="3000" b="0" dirty="0">
                <a:latin typeface="Arial" panose="020B0604020202020204" pitchFamily="34" charset="0"/>
                <a:cs typeface="Arial" panose="020B0604020202020204" pitchFamily="34" charset="0"/>
              </a:rPr>
              <a:t>NEXUS be used to identify how best to address multi-pollutant risks in nonattainment areas?</a:t>
            </a:r>
          </a:p>
          <a:p>
            <a:pPr lvl="1">
              <a:spcBef>
                <a:spcPts val="0"/>
              </a:spcBef>
              <a:spcAft>
                <a:spcPts val="600"/>
              </a:spcAft>
            </a:pPr>
            <a:r>
              <a:rPr lang="en-US" sz="2600" b="0" dirty="0">
                <a:latin typeface="Arial" panose="020B0604020202020204" pitchFamily="34" charset="0"/>
                <a:cs typeface="Arial" panose="020B0604020202020204" pitchFamily="34" charset="0"/>
              </a:rPr>
              <a:t>Example 2 </a:t>
            </a:r>
            <a:r>
              <a:rPr lang="en-US" sz="2600" b="0" dirty="0">
                <a:latin typeface="Arial" panose="020B0604020202020204" pitchFamily="34" charset="0"/>
                <a:cs typeface="Arial" panose="020B0604020202020204" pitchFamily="34" charset="0"/>
                <a:sym typeface="Wingdings" panose="05000000000000000000" pitchFamily="2" charset="2"/>
              </a:rPr>
              <a:t></a:t>
            </a:r>
            <a:r>
              <a:rPr lang="en-US" sz="2600" b="0" dirty="0">
                <a:latin typeface="Arial" panose="020B0604020202020204" pitchFamily="34" charset="0"/>
                <a:cs typeface="Arial" panose="020B0604020202020204" pitchFamily="34" charset="0"/>
              </a:rPr>
              <a:t> Region 4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Atlanta</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 and potential impacts on EJ communities?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3  Region 4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Contributing Sector(s) &amp; EJ Areas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47320" y="6090662"/>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0" y="71439"/>
            <a:ext cx="9093200"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Highest MP Risk Areas in R5</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1ED69A-CB78-424F-84DA-A281809FB4B9}"/>
              </a:ext>
            </a:extLst>
          </p:cNvPr>
          <p:cNvSpPr/>
          <p:nvPr/>
        </p:nvSpPr>
        <p:spPr>
          <a:xfrm>
            <a:off x="0" y="5902720"/>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table above was generated in Data Query for Region 5. Table Generator Module is planned for future development. Currently, data can be exported to Excel.</a:t>
            </a: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pic>
        <p:nvPicPr>
          <p:cNvPr id="3" name="Picture 2">
            <a:extLst>
              <a:ext uri="{FF2B5EF4-FFF2-40B4-BE49-F238E27FC236}">
                <a16:creationId xmlns:a16="http://schemas.microsoft.com/office/drawing/2014/main" id="{C007863E-95CC-4536-BEDE-F89455B5AF11}"/>
              </a:ext>
            </a:extLst>
          </p:cNvPr>
          <p:cNvPicPr>
            <a:picLocks noChangeAspect="1"/>
          </p:cNvPicPr>
          <p:nvPr/>
        </p:nvPicPr>
        <p:blipFill rotWithShape="1">
          <a:blip r:embed="rId2"/>
          <a:srcRect b="5039"/>
          <a:stretch/>
        </p:blipFill>
        <p:spPr>
          <a:xfrm>
            <a:off x="0" y="864087"/>
            <a:ext cx="9144000" cy="4884331"/>
          </a:xfrm>
          <a:prstGeom prst="rect">
            <a:avLst/>
          </a:prstGeom>
        </p:spPr>
      </p:pic>
      <p:sp>
        <p:nvSpPr>
          <p:cNvPr id="6" name="Rectangle 12">
            <a:extLst>
              <a:ext uri="{FF2B5EF4-FFF2-40B4-BE49-F238E27FC236}">
                <a16:creationId xmlns:a16="http://schemas.microsoft.com/office/drawing/2014/main" id="{62AB5FE3-A28D-4FA1-8C5C-D0ACB7BDFB3E}"/>
              </a:ext>
            </a:extLst>
          </p:cNvPr>
          <p:cNvSpPr/>
          <p:nvPr/>
        </p:nvSpPr>
        <p:spPr>
          <a:xfrm>
            <a:off x="8249920" y="5475706"/>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446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 y="71439"/>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48856" y="915190"/>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3980521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5486400" y="3429000"/>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4411198" y="2893012"/>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5616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6861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4465843"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03163" y="269735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03162" y="305960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03162"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03162" y="451785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03162"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1540737" y="269931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1540737" y="3061579"/>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1536569" y="3788182"/>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1536569" y="4156106"/>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1536569" y="4886674"/>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2973623" y="2697356"/>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2973623" y="3059604"/>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2973623" y="342185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2977869" y="378818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2973623" y="4517858"/>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2977869" y="4886442"/>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 y="71438"/>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7867385" y="3712516"/>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1203590" y="2744887"/>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1208018" y="3114599"/>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1209244" y="3826567"/>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1218043" y="4560371"/>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1225018" y="4940418"/>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2647190" y="2734393"/>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2636940" y="3126477"/>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2662968" y="3838226"/>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2655800" y="4195949"/>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2662150" y="4921272"/>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4041400" y="2730942"/>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4045522" y="3123263"/>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4061881" y="3504838"/>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4056080" y="3827771"/>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4071142" y="4552859"/>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4050280" y="4921272"/>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1218714" y="2007295"/>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2697077" y="4557725"/>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4094333" y="4140321"/>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1202880" y="2357855"/>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1230671" y="3459126"/>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1209244" y="4194909"/>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4061000" y="2010054"/>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4056675" y="2366131"/>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2589044" y="2007896"/>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2603321" y="3463592"/>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03163" y="5258817"/>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2647190" y="2365058"/>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5995178" y="1062366"/>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8352280" y="1062366"/>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7120945" y="3453663"/>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4944695" y="946239"/>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7324544" y="935520"/>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6052579" y="3369567"/>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5291270" y="1922831"/>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7634070" y="1973957"/>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6426478" y="4392356"/>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6366539" y="4886674"/>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5139874" y="2464455"/>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7549006" y="2416262"/>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6872017" y="3823183"/>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5700965" y="1420467"/>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8097348" y="1453477"/>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6766881" y="2907324"/>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5577199" y="5375307"/>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13015"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0" y="857250"/>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83198" y="71439"/>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0" y="5874367"/>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05246"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12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08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92638" y="498546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21503"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05246" y="4600866"/>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10256"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1547711" y="204022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2966873"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5777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2966873"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4361601"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5787027"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1537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2934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4361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2970555"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4361601"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5777411"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2964292"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4366805"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7171122"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2934974" y="424297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4372946" y="2425019"/>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5770130" y="2052274"/>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1533086" y="2786542"/>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2929674" y="4991457"/>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4380729" y="316520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7190558" y="2052274"/>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4380729" y="4979294"/>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7183791" y="4616362"/>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220031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p:txBody>
          <a:bodyPr>
            <a:normAutofit/>
          </a:bodyPr>
          <a:lstStyle/>
          <a:p>
            <a:r>
              <a:rPr lang="en-US" dirty="0"/>
              <a:t>Multi-Pollutant Background</a:t>
            </a:r>
          </a:p>
          <a:p>
            <a:r>
              <a:rPr lang="en-US" dirty="0"/>
              <a:t>NEXUS Tool Development</a:t>
            </a:r>
          </a:p>
          <a:p>
            <a:pPr lvl="1"/>
            <a:r>
              <a:rPr lang="en-US" dirty="0"/>
              <a:t>Expected Use</a:t>
            </a:r>
          </a:p>
          <a:p>
            <a:pPr lvl="1"/>
            <a:r>
              <a:rPr lang="en-US" dirty="0"/>
              <a:t>Schedule</a:t>
            </a:r>
          </a:p>
          <a:p>
            <a:r>
              <a:rPr lang="en-US" dirty="0"/>
              <a:t>Key Modules</a:t>
            </a:r>
          </a:p>
          <a:p>
            <a:r>
              <a:rPr lang="en-US" dirty="0"/>
              <a:t>Questions NEXUS Can Answer &amp; Examples</a:t>
            </a:r>
            <a:endParaRPr lang="en-US" u="sng" dirty="0"/>
          </a:p>
          <a:p>
            <a:r>
              <a:rPr lang="en-US" dirty="0"/>
              <a:t>Discussion &amp; Next Steps</a:t>
            </a:r>
          </a:p>
          <a:p>
            <a:r>
              <a:rPr lang="en-US" dirty="0"/>
              <a:t>Live Demo</a:t>
            </a:r>
          </a:p>
          <a:p>
            <a:endParaRPr lang="en-US" dirty="0"/>
          </a:p>
          <a:p>
            <a:endParaRPr lang="en-US" dirty="0"/>
          </a:p>
          <a:p>
            <a:endParaRPr lang="en-US" dirty="0"/>
          </a:p>
          <a:p>
            <a:endParaRPr lang="en-US" dirty="0"/>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73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73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660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47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95162" y="4615886"/>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3139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6160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7007810" y="1128320"/>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308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793179"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3763026"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6736621"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1952969"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932998"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929337"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0" y="1402969"/>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198176" y="2371698"/>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701822"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457200" y="71438"/>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3804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B147-1D5E-4CC5-8181-19C80FB2B508}"/>
              </a:ext>
            </a:extLst>
          </p:cNvPr>
          <p:cNvSpPr>
            <a:spLocks noGrp="1"/>
          </p:cNvSpPr>
          <p:nvPr>
            <p:ph type="title"/>
          </p:nvPr>
        </p:nvSpPr>
        <p:spPr>
          <a:xfrm>
            <a:off x="99391" y="71439"/>
            <a:ext cx="8835888" cy="669103"/>
          </a:xfrm>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Example 2 – MP Risk in NAAs</a:t>
            </a:r>
            <a:endParaRPr lang="en-US" dirty="0"/>
          </a:p>
        </p:txBody>
      </p:sp>
      <p:pic>
        <p:nvPicPr>
          <p:cNvPr id="4" name="Picture 3">
            <a:extLst>
              <a:ext uri="{FF2B5EF4-FFF2-40B4-BE49-F238E27FC236}">
                <a16:creationId xmlns:a16="http://schemas.microsoft.com/office/drawing/2014/main" id="{5780128C-D826-45B7-817F-ACCFAB3AC4CD}"/>
              </a:ext>
            </a:extLst>
          </p:cNvPr>
          <p:cNvPicPr>
            <a:picLocks noChangeAspect="1"/>
          </p:cNvPicPr>
          <p:nvPr/>
        </p:nvPicPr>
        <p:blipFill rotWithShape="1">
          <a:blip r:embed="rId2"/>
          <a:srcRect b="8647"/>
          <a:stretch/>
        </p:blipFill>
        <p:spPr>
          <a:xfrm>
            <a:off x="0" y="857250"/>
            <a:ext cx="9144000" cy="4698724"/>
          </a:xfrm>
          <a:prstGeom prst="rect">
            <a:avLst/>
          </a:prstGeom>
        </p:spPr>
      </p:pic>
      <p:pic>
        <p:nvPicPr>
          <p:cNvPr id="5" name="Picture 4">
            <a:extLst>
              <a:ext uri="{FF2B5EF4-FFF2-40B4-BE49-F238E27FC236}">
                <a16:creationId xmlns:a16="http://schemas.microsoft.com/office/drawing/2014/main" id="{F559A6A8-8F34-454A-8F5D-0E249344B8C9}"/>
              </a:ext>
            </a:extLst>
          </p:cNvPr>
          <p:cNvPicPr>
            <a:picLocks noChangeAspect="1"/>
          </p:cNvPicPr>
          <p:nvPr/>
        </p:nvPicPr>
        <p:blipFill rotWithShape="1">
          <a:blip r:embed="rId3"/>
          <a:srcRect l="32065" r="27391"/>
          <a:stretch/>
        </p:blipFill>
        <p:spPr>
          <a:xfrm>
            <a:off x="5227982" y="3820168"/>
            <a:ext cx="3707297" cy="2879075"/>
          </a:xfrm>
          <a:prstGeom prst="rect">
            <a:avLst/>
          </a:prstGeom>
          <a:ln w="25400">
            <a:solidFill>
              <a:srgbClr val="000532"/>
            </a:solidFill>
          </a:ln>
        </p:spPr>
      </p:pic>
      <p:sp>
        <p:nvSpPr>
          <p:cNvPr id="6" name="Rectangle 5">
            <a:extLst>
              <a:ext uri="{FF2B5EF4-FFF2-40B4-BE49-F238E27FC236}">
                <a16:creationId xmlns:a16="http://schemas.microsoft.com/office/drawing/2014/main" id="{B9023929-98C2-4637-8FA7-38C6AE443DEF}"/>
              </a:ext>
            </a:extLst>
          </p:cNvPr>
          <p:cNvSpPr/>
          <p:nvPr/>
        </p:nvSpPr>
        <p:spPr bwMode="auto">
          <a:xfrm>
            <a:off x="3071191" y="3429000"/>
            <a:ext cx="1808922" cy="1699861"/>
          </a:xfrm>
          <a:prstGeom prst="rect">
            <a:avLst/>
          </a:prstGeom>
          <a:noFill/>
          <a:ln w="28575" cap="flat" cmpd="sng" algn="ctr">
            <a:solidFill>
              <a:schemeClr val="tx1">
                <a:lumMod val="65000"/>
                <a:lumOff val="3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Straight Connector 7">
            <a:extLst>
              <a:ext uri="{FF2B5EF4-FFF2-40B4-BE49-F238E27FC236}">
                <a16:creationId xmlns:a16="http://schemas.microsoft.com/office/drawing/2014/main" id="{AC8F1344-61A1-4EDF-B5E9-7DCBB45469E9}"/>
              </a:ext>
            </a:extLst>
          </p:cNvPr>
          <p:cNvCxnSpPr>
            <a:cxnSpLocks/>
          </p:cNvCxnSpPr>
          <p:nvPr/>
        </p:nvCxnSpPr>
        <p:spPr bwMode="auto">
          <a:xfrm>
            <a:off x="4880113" y="5128861"/>
            <a:ext cx="347869" cy="1570382"/>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6A208B-2C2F-45A5-A122-EA02936ECFB3}"/>
              </a:ext>
            </a:extLst>
          </p:cNvPr>
          <p:cNvSpPr/>
          <p:nvPr/>
        </p:nvSpPr>
        <p:spPr>
          <a:xfrm>
            <a:off x="99391" y="5555974"/>
            <a:ext cx="5029200" cy="1200329"/>
          </a:xfrm>
          <a:prstGeom prst="rect">
            <a:avLst/>
          </a:prstGeom>
        </p:spPr>
        <p:txBody>
          <a:bodyPr wrap="square">
            <a:spAutoFit/>
          </a:bodyPr>
          <a:lstStyle/>
          <a:p>
            <a:pPr algn="ctr"/>
            <a:r>
              <a:rPr lang="en-US" dirty="0"/>
              <a:t>The maps above were generated for the Atlanta CBSA (2014 O</a:t>
            </a:r>
            <a:r>
              <a:rPr lang="en-US" baseline="-25000" dirty="0"/>
              <a:t>3</a:t>
            </a:r>
            <a:r>
              <a:rPr lang="en-US" dirty="0"/>
              <a:t> NAA), using the data query module. The top 10 Gas &amp; VOC HAPS emission sources are plotted.</a:t>
            </a:r>
          </a:p>
        </p:txBody>
      </p:sp>
      <p:sp>
        <p:nvSpPr>
          <p:cNvPr id="11" name="Slide Number Placeholder 1">
            <a:extLst>
              <a:ext uri="{FF2B5EF4-FFF2-40B4-BE49-F238E27FC236}">
                <a16:creationId xmlns:a16="http://schemas.microsoft.com/office/drawing/2014/main" id="{D4ED3A1A-CC60-4883-B3D9-1F0CF29127D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73305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4B2D-F8BD-48D2-B86F-A10E350B2C82}"/>
              </a:ext>
            </a:extLst>
          </p:cNvPr>
          <p:cNvSpPr>
            <a:spLocks noGrp="1"/>
          </p:cNvSpPr>
          <p:nvPr>
            <p:ph type="title"/>
          </p:nvPr>
        </p:nvSpPr>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Identifying MP Co-Controls</a:t>
            </a:r>
            <a:endParaRPr lang="en-US" dirty="0"/>
          </a:p>
        </p:txBody>
      </p:sp>
      <p:pic>
        <p:nvPicPr>
          <p:cNvPr id="4" name="Picture 3">
            <a:extLst>
              <a:ext uri="{FF2B5EF4-FFF2-40B4-BE49-F238E27FC236}">
                <a16:creationId xmlns:a16="http://schemas.microsoft.com/office/drawing/2014/main" id="{2BEF669F-359E-4F69-B6F0-CF1DC4605B16}"/>
              </a:ext>
            </a:extLst>
          </p:cNvPr>
          <p:cNvPicPr>
            <a:picLocks noChangeAspect="1"/>
          </p:cNvPicPr>
          <p:nvPr/>
        </p:nvPicPr>
        <p:blipFill rotWithShape="1">
          <a:blip r:embed="rId2"/>
          <a:srcRect b="5749"/>
          <a:stretch/>
        </p:blipFill>
        <p:spPr>
          <a:xfrm>
            <a:off x="0" y="857250"/>
            <a:ext cx="9144000" cy="4847811"/>
          </a:xfrm>
          <a:prstGeom prst="rect">
            <a:avLst/>
          </a:prstGeom>
        </p:spPr>
      </p:pic>
      <p:sp>
        <p:nvSpPr>
          <p:cNvPr id="5" name="Rectangle 4">
            <a:extLst>
              <a:ext uri="{FF2B5EF4-FFF2-40B4-BE49-F238E27FC236}">
                <a16:creationId xmlns:a16="http://schemas.microsoft.com/office/drawing/2014/main" id="{8398DDA2-408E-4F2F-B3C7-0EC7A54FB8C8}"/>
              </a:ext>
            </a:extLst>
          </p:cNvPr>
          <p:cNvSpPr/>
          <p:nvPr/>
        </p:nvSpPr>
        <p:spPr bwMode="auto">
          <a:xfrm>
            <a:off x="113015" y="200709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7725C26B-0090-4655-9B7E-F4723E193F09}"/>
              </a:ext>
            </a:extLst>
          </p:cNvPr>
          <p:cNvSpPr/>
          <p:nvPr/>
        </p:nvSpPr>
        <p:spPr bwMode="auto">
          <a:xfrm>
            <a:off x="2953397" y="2391128"/>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CC076D25-72DA-4996-9A04-215916957BD9}"/>
              </a:ext>
            </a:extLst>
          </p:cNvPr>
          <p:cNvSpPr/>
          <p:nvPr/>
        </p:nvSpPr>
        <p:spPr bwMode="auto">
          <a:xfrm>
            <a:off x="4391258"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7B663F60-D4B3-4010-9477-2754FF5276A6}"/>
              </a:ext>
            </a:extLst>
          </p:cNvPr>
          <p:cNvSpPr/>
          <p:nvPr/>
        </p:nvSpPr>
        <p:spPr bwMode="auto">
          <a:xfrm>
            <a:off x="5793780"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19703EDD-705D-439A-A33F-103446B4329A}"/>
              </a:ext>
            </a:extLst>
          </p:cNvPr>
          <p:cNvSpPr/>
          <p:nvPr/>
        </p:nvSpPr>
        <p:spPr bwMode="auto">
          <a:xfrm>
            <a:off x="113015" y="2382901"/>
            <a:ext cx="1402522"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02235C2D-7EA9-4BB6-BAE7-9CE31257D156}"/>
              </a:ext>
            </a:extLst>
          </p:cNvPr>
          <p:cNvSpPr/>
          <p:nvPr/>
        </p:nvSpPr>
        <p:spPr bwMode="auto">
          <a:xfrm>
            <a:off x="1515537" y="2007095"/>
            <a:ext cx="1437860" cy="378621"/>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BA4A7963-C2CB-4DF1-8FAB-2232854A5AF0}"/>
              </a:ext>
            </a:extLst>
          </p:cNvPr>
          <p:cNvSpPr/>
          <p:nvPr/>
        </p:nvSpPr>
        <p:spPr bwMode="auto">
          <a:xfrm>
            <a:off x="2963336" y="3111723"/>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7043B0DD-E942-4A38-9907-459E3165D290}"/>
              </a:ext>
            </a:extLst>
          </p:cNvPr>
          <p:cNvSpPr/>
          <p:nvPr/>
        </p:nvSpPr>
        <p:spPr bwMode="auto">
          <a:xfrm>
            <a:off x="4371380" y="3870106"/>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8C631953-BE8A-44ED-848F-C3BEEA356E60}"/>
              </a:ext>
            </a:extLst>
          </p:cNvPr>
          <p:cNvSpPr/>
          <p:nvPr/>
        </p:nvSpPr>
        <p:spPr bwMode="auto">
          <a:xfrm>
            <a:off x="103076" y="2766932"/>
            <a:ext cx="1402522" cy="34479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41AD07C6-55D1-4D34-B0D6-8F7B341147C1}"/>
              </a:ext>
            </a:extLst>
          </p:cNvPr>
          <p:cNvSpPr/>
          <p:nvPr/>
        </p:nvSpPr>
        <p:spPr bwMode="auto">
          <a:xfrm>
            <a:off x="2953396" y="275870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21C070C9-0C6D-480B-B5F8-DCD5821245FC}"/>
              </a:ext>
            </a:extLst>
          </p:cNvPr>
          <p:cNvSpPr/>
          <p:nvPr/>
        </p:nvSpPr>
        <p:spPr bwMode="auto">
          <a:xfrm>
            <a:off x="4375797" y="2764420"/>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036BCFB3-ADA3-45E7-8FCF-50F77CE7F26C}"/>
              </a:ext>
            </a:extLst>
          </p:cNvPr>
          <p:cNvSpPr/>
          <p:nvPr/>
        </p:nvSpPr>
        <p:spPr bwMode="auto">
          <a:xfrm>
            <a:off x="5788258" y="277013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7" name="Rectangle 16">
            <a:extLst>
              <a:ext uri="{FF2B5EF4-FFF2-40B4-BE49-F238E27FC236}">
                <a16:creationId xmlns:a16="http://schemas.microsoft.com/office/drawing/2014/main" id="{D6DFD8EE-F930-413C-AC1B-AC31BB845D9A}"/>
              </a:ext>
            </a:extLst>
          </p:cNvPr>
          <p:cNvSpPr/>
          <p:nvPr/>
        </p:nvSpPr>
        <p:spPr bwMode="auto">
          <a:xfrm>
            <a:off x="93136" y="3119950"/>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57B6A437-9820-476B-AB71-4C34E571694D}"/>
              </a:ext>
            </a:extLst>
          </p:cNvPr>
          <p:cNvSpPr/>
          <p:nvPr/>
        </p:nvSpPr>
        <p:spPr bwMode="auto">
          <a:xfrm>
            <a:off x="1515537" y="3134509"/>
            <a:ext cx="1422401" cy="344791"/>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41467B79-C560-4E62-BC83-DFCA88EB4F48}"/>
              </a:ext>
            </a:extLst>
          </p:cNvPr>
          <p:cNvSpPr/>
          <p:nvPr/>
        </p:nvSpPr>
        <p:spPr bwMode="auto">
          <a:xfrm>
            <a:off x="7206241" y="2401265"/>
            <a:ext cx="1321533" cy="353018"/>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2F201374-E4DF-4A57-B32F-A120D4445A11}"/>
              </a:ext>
            </a:extLst>
          </p:cNvPr>
          <p:cNvSpPr/>
          <p:nvPr/>
        </p:nvSpPr>
        <p:spPr bwMode="auto">
          <a:xfrm>
            <a:off x="103076" y="4223073"/>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AA104DB3-DB31-440B-B3FA-6B1D5521852A}"/>
              </a:ext>
            </a:extLst>
          </p:cNvPr>
          <p:cNvSpPr/>
          <p:nvPr/>
        </p:nvSpPr>
        <p:spPr bwMode="auto">
          <a:xfrm>
            <a:off x="4391258" y="2405378"/>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2" name="Rectangle 21">
            <a:extLst>
              <a:ext uri="{FF2B5EF4-FFF2-40B4-BE49-F238E27FC236}">
                <a16:creationId xmlns:a16="http://schemas.microsoft.com/office/drawing/2014/main" id="{5450B56A-1317-4631-9ECA-3FCAE219A78B}"/>
              </a:ext>
            </a:extLst>
          </p:cNvPr>
          <p:cNvSpPr/>
          <p:nvPr/>
        </p:nvSpPr>
        <p:spPr bwMode="auto">
          <a:xfrm>
            <a:off x="7206241" y="3501459"/>
            <a:ext cx="1321533" cy="35301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EC0469BC-819B-49A3-BC42-81AB7861E4C8}"/>
              </a:ext>
            </a:extLst>
          </p:cNvPr>
          <p:cNvSpPr/>
          <p:nvPr/>
        </p:nvSpPr>
        <p:spPr bwMode="auto">
          <a:xfrm>
            <a:off x="93136" y="3860944"/>
            <a:ext cx="1402522" cy="34479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4" name="Rectangle 23">
            <a:extLst>
              <a:ext uri="{FF2B5EF4-FFF2-40B4-BE49-F238E27FC236}">
                <a16:creationId xmlns:a16="http://schemas.microsoft.com/office/drawing/2014/main" id="{08C3F3F8-CFFB-4D05-AD68-C72ACBE10D1F}"/>
              </a:ext>
            </a:extLst>
          </p:cNvPr>
          <p:cNvSpPr/>
          <p:nvPr/>
        </p:nvSpPr>
        <p:spPr bwMode="auto">
          <a:xfrm>
            <a:off x="2961126" y="2007095"/>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5" name="Rectangle 24">
            <a:extLst>
              <a:ext uri="{FF2B5EF4-FFF2-40B4-BE49-F238E27FC236}">
                <a16:creationId xmlns:a16="http://schemas.microsoft.com/office/drawing/2014/main" id="{EEBD56C1-BFEF-4BF2-A98B-3E9FB42A0BD0}"/>
              </a:ext>
            </a:extLst>
          </p:cNvPr>
          <p:cNvSpPr/>
          <p:nvPr/>
        </p:nvSpPr>
        <p:spPr bwMode="auto">
          <a:xfrm>
            <a:off x="5807583" y="3127790"/>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26" name="Rectangle 25">
            <a:extLst>
              <a:ext uri="{FF2B5EF4-FFF2-40B4-BE49-F238E27FC236}">
                <a16:creationId xmlns:a16="http://schemas.microsoft.com/office/drawing/2014/main" id="{B72C5199-2E71-44D2-BF00-263447B8B1CC}"/>
              </a:ext>
            </a:extLst>
          </p:cNvPr>
          <p:cNvSpPr/>
          <p:nvPr/>
        </p:nvSpPr>
        <p:spPr>
          <a:xfrm>
            <a:off x="113015" y="5821769"/>
            <a:ext cx="8573785" cy="923330"/>
          </a:xfrm>
          <a:prstGeom prst="rect">
            <a:avLst/>
          </a:prstGeom>
        </p:spPr>
        <p:txBody>
          <a:bodyPr wrap="square">
            <a:spAutoFit/>
          </a:bodyPr>
          <a:lstStyle/>
          <a:p>
            <a:pPr algn="ctr"/>
            <a:r>
              <a:rPr lang="en-US" dirty="0"/>
              <a:t>NEXUS can be used to identify top emission sources. Information above was generated in Data Query for the Atlanta CBSA. This can help identify the potential co-benefits of controls, e.g., Transcontinental Gas Pipeline Co.</a:t>
            </a:r>
          </a:p>
        </p:txBody>
      </p:sp>
      <p:sp>
        <p:nvSpPr>
          <p:cNvPr id="27" name="Slide Number Placeholder 1">
            <a:extLst>
              <a:ext uri="{FF2B5EF4-FFF2-40B4-BE49-F238E27FC236}">
                <a16:creationId xmlns:a16="http://schemas.microsoft.com/office/drawing/2014/main" id="{9242871D-0CF9-4B5F-8E8F-445EC6596A7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3755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3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48128" y="920793"/>
            <a:ext cx="3341717" cy="2862322"/>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3406780" y="978439"/>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308472" y="3860901"/>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407324" y="5228705"/>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1864822" y="6317119"/>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3271759" y="485463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7480555" y="557270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4681934" y="5586152"/>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7410375" y="872839"/>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5183F-8994-4E0F-BF37-0EF73CA08685}"/>
              </a:ext>
            </a:extLst>
          </p:cNvPr>
          <p:cNvPicPr>
            <a:picLocks noChangeAspect="1"/>
          </p:cNvPicPr>
          <p:nvPr/>
        </p:nvPicPr>
        <p:blipFill>
          <a:blip r:embed="rId3"/>
          <a:stretch>
            <a:fillRect/>
          </a:stretch>
        </p:blipFill>
        <p:spPr>
          <a:xfrm>
            <a:off x="253432" y="4568979"/>
            <a:ext cx="2714128" cy="2131434"/>
          </a:xfrm>
          <a:prstGeom prst="rect">
            <a:avLst/>
          </a:prstGeom>
        </p:spPr>
      </p:pic>
      <p:pic>
        <p:nvPicPr>
          <p:cNvPr id="6" name="Picture 5">
            <a:extLst>
              <a:ext uri="{FF2B5EF4-FFF2-40B4-BE49-F238E27FC236}">
                <a16:creationId xmlns:a16="http://schemas.microsoft.com/office/drawing/2014/main" id="{B2533454-19FF-4D1E-96AE-CED0BA02A25C}"/>
              </a:ext>
            </a:extLst>
          </p:cNvPr>
          <p:cNvPicPr>
            <a:picLocks noChangeAspect="1"/>
          </p:cNvPicPr>
          <p:nvPr/>
        </p:nvPicPr>
        <p:blipFill>
          <a:blip r:embed="rId4"/>
          <a:stretch>
            <a:fillRect/>
          </a:stretch>
        </p:blipFill>
        <p:spPr>
          <a:xfrm>
            <a:off x="3389915" y="4568979"/>
            <a:ext cx="2460975" cy="2131434"/>
          </a:xfrm>
          <a:prstGeom prst="rect">
            <a:avLst/>
          </a:prstGeom>
        </p:spPr>
      </p:pic>
      <p:pic>
        <p:nvPicPr>
          <p:cNvPr id="7" name="Picture 6">
            <a:extLst>
              <a:ext uri="{FF2B5EF4-FFF2-40B4-BE49-F238E27FC236}">
                <a16:creationId xmlns:a16="http://schemas.microsoft.com/office/drawing/2014/main" id="{4ACA9511-C0CB-4BC9-9437-C37DBC341D5D}"/>
              </a:ext>
            </a:extLst>
          </p:cNvPr>
          <p:cNvPicPr>
            <a:picLocks noChangeAspect="1"/>
          </p:cNvPicPr>
          <p:nvPr/>
        </p:nvPicPr>
        <p:blipFill>
          <a:blip r:embed="rId5"/>
          <a:stretch>
            <a:fillRect/>
          </a:stretch>
        </p:blipFill>
        <p:spPr>
          <a:xfrm>
            <a:off x="6273245" y="4568979"/>
            <a:ext cx="2617323" cy="2131434"/>
          </a:xfrm>
          <a:prstGeom prst="rect">
            <a:avLst/>
          </a:prstGeom>
        </p:spPr>
      </p:pic>
      <p:pic>
        <p:nvPicPr>
          <p:cNvPr id="9" name="Picture 8">
            <a:extLst>
              <a:ext uri="{FF2B5EF4-FFF2-40B4-BE49-F238E27FC236}">
                <a16:creationId xmlns:a16="http://schemas.microsoft.com/office/drawing/2014/main" id="{BFA4C15F-92EF-488A-AE80-F32E944CDD25}"/>
              </a:ext>
            </a:extLst>
          </p:cNvPr>
          <p:cNvPicPr>
            <a:picLocks noChangeAspect="1"/>
          </p:cNvPicPr>
          <p:nvPr/>
        </p:nvPicPr>
        <p:blipFill>
          <a:blip r:embed="rId6"/>
          <a:stretch>
            <a:fillRect/>
          </a:stretch>
        </p:blipFill>
        <p:spPr>
          <a:xfrm>
            <a:off x="5363165" y="1291170"/>
            <a:ext cx="1827575" cy="2573951"/>
          </a:xfrm>
          <a:prstGeom prst="rect">
            <a:avLst/>
          </a:prstGeom>
        </p:spPr>
      </p:pic>
      <p:grpSp>
        <p:nvGrpSpPr>
          <p:cNvPr id="10" name="Group 9">
            <a:extLst>
              <a:ext uri="{FF2B5EF4-FFF2-40B4-BE49-F238E27FC236}">
                <a16:creationId xmlns:a16="http://schemas.microsoft.com/office/drawing/2014/main" id="{6EDE8B88-F013-4BF7-950F-CE88E33087C7}"/>
              </a:ext>
            </a:extLst>
          </p:cNvPr>
          <p:cNvGrpSpPr/>
          <p:nvPr/>
        </p:nvGrpSpPr>
        <p:grpSpPr>
          <a:xfrm>
            <a:off x="1309586" y="5022339"/>
            <a:ext cx="245207" cy="272062"/>
            <a:chOff x="5461807" y="2841435"/>
            <a:chExt cx="537827" cy="537827"/>
          </a:xfrm>
        </p:grpSpPr>
        <p:pic>
          <p:nvPicPr>
            <p:cNvPr id="11" name="Graphic 10" descr="Water">
              <a:extLst>
                <a:ext uri="{FF2B5EF4-FFF2-40B4-BE49-F238E27FC236}">
                  <a16:creationId xmlns:a16="http://schemas.microsoft.com/office/drawing/2014/main" id="{CFEA1811-8E7E-46BB-B9E9-F192DF7D99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2" name="Oval 11">
              <a:extLst>
                <a:ext uri="{FF2B5EF4-FFF2-40B4-BE49-F238E27FC236}">
                  <a16:creationId xmlns:a16="http://schemas.microsoft.com/office/drawing/2014/main" id="{0871038C-4291-41D6-857F-DE1BA890838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4" name="Group 13">
            <a:extLst>
              <a:ext uri="{FF2B5EF4-FFF2-40B4-BE49-F238E27FC236}">
                <a16:creationId xmlns:a16="http://schemas.microsoft.com/office/drawing/2014/main" id="{D8C38CEE-F3F0-4463-9AEA-7740226E8C18}"/>
              </a:ext>
            </a:extLst>
          </p:cNvPr>
          <p:cNvGrpSpPr/>
          <p:nvPr/>
        </p:nvGrpSpPr>
        <p:grpSpPr>
          <a:xfrm>
            <a:off x="4456366" y="5075724"/>
            <a:ext cx="245207" cy="272062"/>
            <a:chOff x="5461807" y="2841435"/>
            <a:chExt cx="537827" cy="537827"/>
          </a:xfrm>
        </p:grpSpPr>
        <p:pic>
          <p:nvPicPr>
            <p:cNvPr id="15" name="Graphic 14" descr="Water">
              <a:extLst>
                <a:ext uri="{FF2B5EF4-FFF2-40B4-BE49-F238E27FC236}">
                  <a16:creationId xmlns:a16="http://schemas.microsoft.com/office/drawing/2014/main" id="{AD26328E-D66D-41D3-89B7-DF5B0F9A72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6" name="Oval 15">
              <a:extLst>
                <a:ext uri="{FF2B5EF4-FFF2-40B4-BE49-F238E27FC236}">
                  <a16:creationId xmlns:a16="http://schemas.microsoft.com/office/drawing/2014/main" id="{318B1D31-460D-44C9-8422-01EBC5D38FD5}"/>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grpSp>
        <p:nvGrpSpPr>
          <p:cNvPr id="17" name="Group 16">
            <a:extLst>
              <a:ext uri="{FF2B5EF4-FFF2-40B4-BE49-F238E27FC236}">
                <a16:creationId xmlns:a16="http://schemas.microsoft.com/office/drawing/2014/main" id="{C54C66F0-D9FD-4D76-9CB5-FE47720E05EA}"/>
              </a:ext>
            </a:extLst>
          </p:cNvPr>
          <p:cNvGrpSpPr/>
          <p:nvPr/>
        </p:nvGrpSpPr>
        <p:grpSpPr>
          <a:xfrm>
            <a:off x="7444230" y="5022339"/>
            <a:ext cx="245207" cy="272062"/>
            <a:chOff x="5461807" y="2841435"/>
            <a:chExt cx="537827" cy="537827"/>
          </a:xfrm>
        </p:grpSpPr>
        <p:pic>
          <p:nvPicPr>
            <p:cNvPr id="18" name="Graphic 17" descr="Water">
              <a:extLst>
                <a:ext uri="{FF2B5EF4-FFF2-40B4-BE49-F238E27FC236}">
                  <a16:creationId xmlns:a16="http://schemas.microsoft.com/office/drawing/2014/main" id="{9D02C0C2-E854-4A1A-8165-83C6473A93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9" name="Oval 18">
              <a:extLst>
                <a:ext uri="{FF2B5EF4-FFF2-40B4-BE49-F238E27FC236}">
                  <a16:creationId xmlns:a16="http://schemas.microsoft.com/office/drawing/2014/main" id="{DCCD9F10-649D-425F-B8EF-6D4A51A6204A}"/>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21" name="Title 1">
            <a:extLst>
              <a:ext uri="{FF2B5EF4-FFF2-40B4-BE49-F238E27FC236}">
                <a16:creationId xmlns:a16="http://schemas.microsoft.com/office/drawing/2014/main" id="{F18BD50E-D132-438E-8EF7-485E040EBF16}"/>
              </a:ext>
            </a:extLst>
          </p:cNvPr>
          <p:cNvSpPr>
            <a:spLocks noGrp="1"/>
          </p:cNvSpPr>
          <p:nvPr>
            <p:ph type="title"/>
          </p:nvPr>
        </p:nvSpPr>
        <p:spPr>
          <a:xfrm>
            <a:off x="0" y="71439"/>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Reviewing an Industrial Source near EJ Areas</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A674436-D2CC-4175-B295-6F1ACC3AB4B1}"/>
              </a:ext>
            </a:extLst>
          </p:cNvPr>
          <p:cNvPicPr>
            <a:picLocks noChangeAspect="1"/>
          </p:cNvPicPr>
          <p:nvPr/>
        </p:nvPicPr>
        <p:blipFill>
          <a:blip r:embed="rId9"/>
          <a:stretch>
            <a:fillRect/>
          </a:stretch>
        </p:blipFill>
        <p:spPr>
          <a:xfrm>
            <a:off x="280417" y="1153281"/>
            <a:ext cx="5082748" cy="3002960"/>
          </a:xfrm>
          <a:prstGeom prst="rect">
            <a:avLst/>
          </a:prstGeom>
        </p:spPr>
      </p:pic>
      <p:sp>
        <p:nvSpPr>
          <p:cNvPr id="23" name="TextBox 22">
            <a:extLst>
              <a:ext uri="{FF2B5EF4-FFF2-40B4-BE49-F238E27FC236}">
                <a16:creationId xmlns:a16="http://schemas.microsoft.com/office/drawing/2014/main" id="{CBAA2BCC-E08E-4BE1-B90A-82DDCA620E22}"/>
              </a:ext>
            </a:extLst>
          </p:cNvPr>
          <p:cNvSpPr txBox="1"/>
          <p:nvPr/>
        </p:nvSpPr>
        <p:spPr>
          <a:xfrm>
            <a:off x="535568" y="876282"/>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24" name="TextBox 23">
            <a:extLst>
              <a:ext uri="{FF2B5EF4-FFF2-40B4-BE49-F238E27FC236}">
                <a16:creationId xmlns:a16="http://schemas.microsoft.com/office/drawing/2014/main" id="{81E4C691-E113-477D-B3F9-C89CE0DE3331}"/>
              </a:ext>
            </a:extLst>
          </p:cNvPr>
          <p:cNvSpPr txBox="1"/>
          <p:nvPr/>
        </p:nvSpPr>
        <p:spPr>
          <a:xfrm>
            <a:off x="190564" y="4279854"/>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25" name="TextBox 24">
            <a:extLst>
              <a:ext uri="{FF2B5EF4-FFF2-40B4-BE49-F238E27FC236}">
                <a16:creationId xmlns:a16="http://schemas.microsoft.com/office/drawing/2014/main" id="{FD049F80-FA25-480C-9C75-BD70547DC6AC}"/>
              </a:ext>
            </a:extLst>
          </p:cNvPr>
          <p:cNvSpPr txBox="1"/>
          <p:nvPr/>
        </p:nvSpPr>
        <p:spPr>
          <a:xfrm>
            <a:off x="6108541" y="4279854"/>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26" name="TextBox 25">
            <a:extLst>
              <a:ext uri="{FF2B5EF4-FFF2-40B4-BE49-F238E27FC236}">
                <a16:creationId xmlns:a16="http://schemas.microsoft.com/office/drawing/2014/main" id="{EBD561A3-C7B3-4B9D-921C-AC9E95FC14E1}"/>
              </a:ext>
            </a:extLst>
          </p:cNvPr>
          <p:cNvSpPr txBox="1"/>
          <p:nvPr/>
        </p:nvSpPr>
        <p:spPr>
          <a:xfrm>
            <a:off x="3221604" y="4279854"/>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sp>
        <p:nvSpPr>
          <p:cNvPr id="27" name="Rectangle 26">
            <a:extLst>
              <a:ext uri="{FF2B5EF4-FFF2-40B4-BE49-F238E27FC236}">
                <a16:creationId xmlns:a16="http://schemas.microsoft.com/office/drawing/2014/main" id="{67D38299-3ABF-431B-A96C-218FADDB18BA}"/>
              </a:ext>
            </a:extLst>
          </p:cNvPr>
          <p:cNvSpPr/>
          <p:nvPr/>
        </p:nvSpPr>
        <p:spPr>
          <a:xfrm>
            <a:off x="7240104" y="1291170"/>
            <a:ext cx="1870133" cy="2631490"/>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Adding EJ metrics, such as those shown below in EJSCREEN, can be used in NEXUS to determine the proximity of industrial sources to EJ communities in areas with MP concerns. </a:t>
            </a:r>
          </a:p>
        </p:txBody>
      </p:sp>
      <p:sp>
        <p:nvSpPr>
          <p:cNvPr id="28" name="Slide Number Placeholder 1">
            <a:extLst>
              <a:ext uri="{FF2B5EF4-FFF2-40B4-BE49-F238E27FC236}">
                <a16:creationId xmlns:a16="http://schemas.microsoft.com/office/drawing/2014/main" id="{47203FC8-3ADA-45FA-8F5E-5BB91345362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6189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NEXUS Tool: </a:t>
            </a:r>
            <a:r>
              <a:rPr lang="en-US" sz="2800" dirty="0">
                <a:solidFill>
                  <a:srgbClr val="FFFF00"/>
                </a:solidFill>
                <a:latin typeface="Arial" panose="020B0604020202020204" pitchFamily="34" charset="0"/>
                <a:cs typeface="Arial" panose="020B0604020202020204" pitchFamily="34" charset="0"/>
              </a:rPr>
              <a:t>Potential EJ Capability Additions</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457199" y="980727"/>
            <a:ext cx="8378575" cy="6159812"/>
          </a:xfrm>
        </p:spPr>
        <p:txBody>
          <a:bodyPr>
            <a:normAutofit fontScale="62500" lnSpcReduction="20000"/>
          </a:bodyPr>
          <a:lstStyle/>
          <a:p>
            <a:pPr>
              <a:lnSpc>
                <a:spcPct val="120000"/>
              </a:lnSpc>
              <a:spcBef>
                <a:spcPts val="600"/>
              </a:spcBef>
              <a:spcAft>
                <a:spcPts val="1200"/>
              </a:spcAft>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NEXUS is complimentary to EJSCREEN: in providing functionality specific to OAQPS needs, it can access EJSCREEN data layers and also provide data for use in EJSCREEN (e.g., updated emissions, modeling and risk estimates)</a:t>
            </a:r>
          </a:p>
          <a:p>
            <a:pPr>
              <a:lnSpc>
                <a:spcPct val="120000"/>
              </a:lnSpc>
              <a:spcBef>
                <a:spcPts val="600"/>
              </a:spcBef>
              <a:spcAft>
                <a:spcPts val="1200"/>
              </a:spcAft>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A source/sector module could allow for Multi-pollutant ‘proximity-based assessment’ for EJ communities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Define an area around a source/sector and calculate % distribution of demographics (race, ethnicity, etc.)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Compare % distribution to the state, region, or national level averages</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Expand demographic comparisons to include O</a:t>
            </a:r>
            <a:r>
              <a:rPr lang="en-US" sz="2400" b="0" baseline="-25000" dirty="0">
                <a:latin typeface="Arial" panose="020B0604020202020204" pitchFamily="34" charset="0"/>
                <a:ea typeface="Calibri" panose="020F0502020204030204" pitchFamily="34" charset="0"/>
                <a:cs typeface="Arial" panose="020B0604020202020204" pitchFamily="34" charset="0"/>
              </a:rPr>
              <a:t>3</a:t>
            </a:r>
            <a:r>
              <a:rPr lang="en-US" sz="2400" b="0" dirty="0">
                <a:latin typeface="Arial" panose="020B0604020202020204" pitchFamily="34" charset="0"/>
                <a:ea typeface="Calibri" panose="020F0502020204030204" pitchFamily="34" charset="0"/>
                <a:cs typeface="Arial" panose="020B0604020202020204" pitchFamily="34" charset="0"/>
              </a:rPr>
              <a:t>, PM</a:t>
            </a:r>
            <a:r>
              <a:rPr lang="en-US" sz="2400" b="0" baseline="-25000" dirty="0">
                <a:latin typeface="Arial" panose="020B0604020202020204" pitchFamily="34" charset="0"/>
                <a:ea typeface="Calibri" panose="020F0502020204030204" pitchFamily="34" charset="0"/>
                <a:cs typeface="Arial" panose="020B0604020202020204" pitchFamily="34" charset="0"/>
              </a:rPr>
              <a:t>2.5</a:t>
            </a:r>
            <a:r>
              <a:rPr lang="en-US" sz="2400" b="0" dirty="0">
                <a:latin typeface="Arial" panose="020B0604020202020204" pitchFamily="34" charset="0"/>
                <a:ea typeface="Calibri" panose="020F0502020204030204" pitchFamily="34" charset="0"/>
                <a:cs typeface="Arial" panose="020B0604020202020204" pitchFamily="34" charset="0"/>
              </a:rPr>
              <a:t> and Air Toxics risks or other metrics of interest (e.g., emissions density, pop-weighted air quality concentrations, etc.)</a:t>
            </a:r>
          </a:p>
          <a:p>
            <a:pPr>
              <a:lnSpc>
                <a:spcPct val="120000"/>
              </a:lnSpc>
              <a:spcBef>
                <a:spcPts val="600"/>
              </a:spcBef>
              <a:spcAft>
                <a:spcPts val="1200"/>
              </a:spcAft>
            </a:pPr>
            <a:r>
              <a:rPr lang="en-US" sz="2400" dirty="0">
                <a:solidFill>
                  <a:srgbClr val="0000FF"/>
                </a:solidFill>
                <a:latin typeface="Arial" panose="020B0604020202020204" pitchFamily="34" charset="0"/>
                <a:ea typeface="Calibri" panose="020F0502020204030204" pitchFamily="34" charset="0"/>
                <a:cs typeface="Arial" panose="020B0604020202020204" pitchFamily="34" charset="0"/>
              </a:rPr>
              <a:t>Incorporate analysis similar to what is currently used for Risk and Technology Review (RTR) and other actions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NEXUS could provide a more transparent and accessible way to complete screening analyses and share across the office and programs (criteria and toxics). </a:t>
            </a:r>
          </a:p>
          <a:p>
            <a:pPr lvl="1">
              <a:lnSpc>
                <a:spcPct val="120000"/>
              </a:lnSpc>
              <a:spcBef>
                <a:spcPts val="600"/>
              </a:spcBef>
              <a:spcAft>
                <a:spcPts val="1200"/>
              </a:spcAft>
            </a:pPr>
            <a:r>
              <a:rPr lang="en-US" sz="2400" b="0" dirty="0">
                <a:latin typeface="Arial" panose="020B0604020202020204" pitchFamily="34" charset="0"/>
                <a:ea typeface="Calibri" panose="020F0502020204030204" pitchFamily="34" charset="0"/>
                <a:cs typeface="Arial" panose="020B0604020202020204" pitchFamily="34" charset="0"/>
              </a:rPr>
              <a:t>Working to update the tool to improve the ability to more accurately screen for toxics with more highly resolved data and ability to incorporate more refined emissions and modeling data</a:t>
            </a:r>
            <a:endParaRPr lang="en-US" sz="2400" b="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3EE5FFB-C6D0-4452-802A-94E1012A1FB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89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 y="924094"/>
            <a:ext cx="9144000" cy="5432256"/>
          </a:xfrm>
          <a:prstGeom prst="rect">
            <a:avLst/>
          </a:prstGeom>
        </p:spPr>
        <p:txBody>
          <a:bodyPr wrap="square">
            <a:spAutoFit/>
          </a:bodyPr>
          <a:lstStyle/>
          <a:p>
            <a:pPr marL="0" lvl="2">
              <a:spcBef>
                <a:spcPts val="600"/>
              </a:spcBef>
            </a:pPr>
            <a:r>
              <a:rPr lang="en-US" sz="2800" b="1" dirty="0">
                <a:solidFill>
                  <a:srgbClr val="FF0000"/>
                </a:solidFill>
                <a:latin typeface="Arial" panose="020B0604020202020204" pitchFamily="34" charset="0"/>
                <a:cs typeface="Arial" panose="020B0604020202020204" pitchFamily="34" charset="0"/>
              </a:rPr>
              <a:t>Short-term:</a:t>
            </a:r>
          </a:p>
          <a:p>
            <a:pPr marL="517525" lvl="2" indent="-344488">
              <a:spcBef>
                <a:spcPts val="0"/>
              </a:spcBef>
              <a:buFont typeface="Arial" panose="020B0604020202020204" pitchFamily="34" charset="0"/>
              <a:buChar char="•"/>
            </a:pPr>
            <a:r>
              <a:rPr lang="en-US" sz="2400" b="1" u="sng" dirty="0">
                <a:solidFill>
                  <a:srgbClr val="0000FF"/>
                </a:solidFill>
                <a:latin typeface="Arial" panose="020B0604020202020204" pitchFamily="34" charset="0"/>
                <a:cs typeface="Arial" panose="020B0604020202020204" pitchFamily="34" charset="0"/>
              </a:rPr>
              <a:t>GOAL</a:t>
            </a:r>
            <a:r>
              <a:rPr lang="en-US" sz="2400" dirty="0">
                <a:solidFill>
                  <a:srgbClr val="0000FF"/>
                </a:solidFill>
                <a:latin typeface="Arial" panose="020B0604020202020204" pitchFamily="34" charset="0"/>
                <a:cs typeface="Arial" panose="020B0604020202020204" pitchFamily="34" charset="0"/>
              </a:rPr>
              <a:t>: Upgrade/improve NEXUS tool to reflect latest data &amp; information and MP team’s feedbacks</a:t>
            </a:r>
          </a:p>
          <a:p>
            <a:pPr marL="517525" lvl="2" indent="-344488">
              <a:spcBef>
                <a:spcPts val="6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Currently expect FY21 funding to support NEXUS -- perhaps $50k from AQAD</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NEXUS data to 2017</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2017 data for O</a:t>
            </a:r>
            <a:r>
              <a:rPr lang="en-US" sz="2000" baseline="-25000" dirty="0">
                <a:solidFill>
                  <a:srgbClr val="7030A0"/>
                </a:solidFill>
                <a:latin typeface="Arial" panose="020B0604020202020204" pitchFamily="34" charset="0"/>
                <a:cs typeface="Arial" panose="020B0604020202020204" pitchFamily="34" charset="0"/>
              </a:rPr>
              <a:t>3</a:t>
            </a:r>
            <a:r>
              <a:rPr lang="en-US" sz="2000" dirty="0">
                <a:solidFill>
                  <a:srgbClr val="7030A0"/>
                </a:solidFill>
                <a:latin typeface="Arial" panose="020B0604020202020204" pitchFamily="34" charset="0"/>
                <a:cs typeface="Arial" panose="020B0604020202020204" pitchFamily="34" charset="0"/>
              </a:rPr>
              <a:t>, PM</a:t>
            </a:r>
            <a:r>
              <a:rPr lang="en-US" sz="2000" baseline="-25000" dirty="0">
                <a:solidFill>
                  <a:srgbClr val="7030A0"/>
                </a:solidFill>
                <a:latin typeface="Arial" panose="020B0604020202020204" pitchFamily="34" charset="0"/>
                <a:cs typeface="Arial" panose="020B0604020202020204" pitchFamily="34" charset="0"/>
              </a:rPr>
              <a:t>2.5</a:t>
            </a:r>
            <a:r>
              <a:rPr lang="en-US" sz="2000" dirty="0">
                <a:solidFill>
                  <a:srgbClr val="7030A0"/>
                </a:solidFill>
                <a:latin typeface="Arial" panose="020B0604020202020204" pitchFamily="34" charset="0"/>
                <a:cs typeface="Arial" panose="020B0604020202020204" pitchFamily="34" charset="0"/>
              </a:rPr>
              <a:t> &amp; Air Toxics risk/ambient/emissions</a:t>
            </a:r>
          </a:p>
          <a:p>
            <a:pPr marL="1431925" lvl="4" indent="-344488">
              <a:buFont typeface="Arial" panose="020B0604020202020204" pitchFamily="34" charset="0"/>
              <a:buChar char="•"/>
            </a:pPr>
            <a:r>
              <a:rPr lang="en-US" sz="2000" dirty="0">
                <a:solidFill>
                  <a:srgbClr val="7030A0"/>
                </a:solidFill>
                <a:latin typeface="Arial" panose="020B0604020202020204" pitchFamily="34" charset="0"/>
                <a:cs typeface="Arial" panose="020B0604020202020204" pitchFamily="34" charset="0"/>
              </a:rPr>
              <a:t>Tribal boundaries &amp; socioeconomic/demographic data for EJ</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Add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and Air Toxics monitoring data</a:t>
            </a:r>
          </a:p>
          <a:p>
            <a:pPr marL="974725" lvl="3" indent="-344488">
              <a:buFont typeface="Arial" panose="020B0604020202020204" pitchFamily="34" charset="0"/>
              <a:buChar char="•"/>
            </a:pPr>
            <a:r>
              <a:rPr lang="en-US" sz="2400" dirty="0">
                <a:latin typeface="Arial" panose="020B0604020202020204" pitchFamily="34" charset="0"/>
                <a:cs typeface="Arial" panose="020B0604020202020204" pitchFamily="34" charset="0"/>
              </a:rPr>
              <a:t>Update metrics/indicators (e.g., risk metrics, EJ indicators)</a:t>
            </a:r>
          </a:p>
          <a:p>
            <a:pPr marL="515937" lvl="2" indent="-342900">
              <a:spcBef>
                <a:spcPts val="1200"/>
              </a:spcBef>
              <a:buFont typeface="Arial" panose="020B0604020202020204" pitchFamily="34" charset="0"/>
              <a:buChar char="•"/>
            </a:pPr>
            <a:r>
              <a:rPr lang="en-US" sz="2400" dirty="0">
                <a:solidFill>
                  <a:srgbClr val="0000FF"/>
                </a:solidFill>
                <a:latin typeface="Arial" panose="020B0604020202020204" pitchFamily="34" charset="0"/>
                <a:cs typeface="Arial" panose="020B0604020202020204" pitchFamily="34" charset="0"/>
              </a:rPr>
              <a:t>Engage across Office to determine how this tool may best inform or be used for OAQPS’s Air Toxics Strategy programs</a:t>
            </a:r>
          </a:p>
          <a:p>
            <a:pPr marL="973137" lvl="3"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Consider addition of screening-level analysis &amp; assessment capabilities (e.g., proximity-based EJ analysis)</a:t>
            </a: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 and Next Steps (1)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E3979A71-031F-4D7A-842A-F95C31D7182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747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A49E4-8EA1-4934-8A01-E9A49E6BA965}"/>
              </a:ext>
            </a:extLst>
          </p:cNvPr>
          <p:cNvSpPr/>
          <p:nvPr/>
        </p:nvSpPr>
        <p:spPr>
          <a:xfrm>
            <a:off x="137160" y="812165"/>
            <a:ext cx="8842248" cy="4893647"/>
          </a:xfrm>
          <a:prstGeom prst="rect">
            <a:avLst/>
          </a:prstGeom>
        </p:spPr>
        <p:txBody>
          <a:bodyPr wrap="square">
            <a:spAutoFit/>
          </a:bodyPr>
          <a:lstStyle/>
          <a:p>
            <a:pPr marL="60325" marR="0" lvl="2" indent="0" algn="l" defTabSz="914400" rtl="0" eaLnBrk="1" fontAlgn="auto" latinLnBrk="0" hangingPunct="1">
              <a:lnSpc>
                <a:spcPct val="15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Long-term:</a:t>
            </a:r>
          </a:p>
          <a:p>
            <a:pPr marL="517525" marR="0" lvl="2" indent="-344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Conduct Beta testing of NEXUS tool within OAQPS and with EPA Regions </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FF"/>
                </a:solidFill>
                <a:effectLst/>
                <a:uLnTx/>
                <a:uFillTx/>
                <a:latin typeface="Arial" panose="020B0604020202020204" pitchFamily="34" charset="0"/>
                <a:ea typeface="微软雅黑"/>
                <a:cs typeface="Arial" panose="020B0604020202020204" pitchFamily="34" charset="0"/>
              </a:rPr>
              <a:t>Based </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on Office wide engagements, use updated NEXUS tool to inform Multi-pollutant, Air Toxics, NAA/Advance controls, and EJ efforts as appropriate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Develop plan for routine updates and maintenance of the NEXUS tool to best support OAR/OAQPS programs and determine appropriate extensions as need and resources provide.</a:t>
            </a:r>
          </a:p>
          <a:p>
            <a:pPr marL="517525" marR="0" lvl="2" indent="-3444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400" dirty="0">
                <a:solidFill>
                  <a:srgbClr val="0000FF"/>
                </a:solidFill>
                <a:latin typeface="Arial" panose="020B0604020202020204" pitchFamily="34" charset="0"/>
                <a:ea typeface="微软雅黑"/>
                <a:cs typeface="Arial" panose="020B0604020202020204" pitchFamily="34" charset="0"/>
              </a:rPr>
              <a:t>Collaborate with OID on NEXUS Training Materials</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8" name="Title 1">
            <a:extLst>
              <a:ext uri="{FF2B5EF4-FFF2-40B4-BE49-F238E27FC236}">
                <a16:creationId xmlns:a16="http://schemas.microsoft.com/office/drawing/2014/main" id="{548AB470-D246-40DD-9BE9-662EFF0C9857}"/>
              </a:ext>
            </a:extLst>
          </p:cNvPr>
          <p:cNvSpPr>
            <a:spLocks noGrp="1"/>
          </p:cNvSpPr>
          <p:nvPr>
            <p:ph type="title"/>
          </p:nvPr>
        </p:nvSpPr>
        <p:spPr>
          <a:xfrm>
            <a:off x="137160" y="71438"/>
            <a:ext cx="8842248" cy="668337"/>
          </a:xfrm>
        </p:spPr>
        <p:txBody>
          <a:bodyPr>
            <a:no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Discussion and Next Steps (2) </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DE0DC02-D397-4764-8C68-CD85AFA5361B}"/>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0233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9C03CE-EA49-4686-9C04-54FE5C03FA15}"/>
              </a:ext>
            </a:extLst>
          </p:cNvPr>
          <p:cNvSpPr txBox="1"/>
          <p:nvPr/>
        </p:nvSpPr>
        <p:spPr>
          <a:xfrm>
            <a:off x="1819929" y="2263557"/>
            <a:ext cx="4909931" cy="2000548"/>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Live Demo</a:t>
            </a:r>
          </a:p>
          <a:p>
            <a:pPr algn="ctr"/>
            <a:endParaRPr lang="en-US" sz="44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Carey Jang</a:t>
            </a:r>
          </a:p>
        </p:txBody>
      </p:sp>
      <p:sp>
        <p:nvSpPr>
          <p:cNvPr id="5" name="Slide Number Placeholder 1">
            <a:extLst>
              <a:ext uri="{FF2B5EF4-FFF2-40B4-BE49-F238E27FC236}">
                <a16:creationId xmlns:a16="http://schemas.microsoft.com/office/drawing/2014/main" id="{BA2C3302-B544-44AE-BD8E-A98D1A2C018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9983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457200" y="988462"/>
            <a:ext cx="8229599" cy="501675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u="sng" dirty="0">
                <a:solidFill>
                  <a:srgbClr val="0000FF"/>
                </a:solidFill>
                <a:latin typeface="Arial" panose="020B0604020202020204" pitchFamily="34" charset="0"/>
                <a:cs typeface="Arial" panose="020B0604020202020204" pitchFamily="34" charset="0"/>
              </a:rPr>
              <a:t>Primary Goal </a:t>
            </a:r>
            <a:r>
              <a:rPr lang="en-US" dirty="0">
                <a:latin typeface="Arial" panose="020B0604020202020204" pitchFamily="34" charset="0"/>
                <a:cs typeface="Arial" panose="020B0604020202020204" pitchFamily="34" charset="0"/>
              </a:rPr>
              <a:t>- identify &amp; evaluate local control strategies targeting emissions of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&amp;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Success has been demonstrated in Detroit and SC; another project is currently underway in Louisville, KY (briefed in May 2020)</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Tools needed to analyze MP data are either available currently or being developed in OAQPS (e.g., </a:t>
            </a:r>
            <a:r>
              <a:rPr lang="en-US" dirty="0">
                <a:solidFill>
                  <a:srgbClr val="FF0000"/>
                </a:solidFill>
                <a:latin typeface="Arial" panose="020B0604020202020204" pitchFamily="34" charset="0"/>
                <a:cs typeface="Arial" panose="020B0604020202020204" pitchFamily="34" charset="0"/>
              </a:rPr>
              <a:t>NEXUS</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A9658-5A2C-4848-BF90-CBE2ED7645BE}"/>
              </a:ext>
            </a:extLst>
          </p:cNvPr>
          <p:cNvPicPr>
            <a:picLocks noChangeAspect="1"/>
          </p:cNvPicPr>
          <p:nvPr/>
        </p:nvPicPr>
        <p:blipFill>
          <a:blip r:embed="rId3"/>
          <a:stretch>
            <a:fillRect/>
          </a:stretch>
        </p:blipFill>
        <p:spPr>
          <a:xfrm>
            <a:off x="0" y="758952"/>
            <a:ext cx="9144000" cy="6162526"/>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0" y="2"/>
            <a:ext cx="9144000" cy="669103"/>
          </a:xfrm>
        </p:spPr>
        <p:txBody>
          <a:bodyPr>
            <a:normAutofit/>
          </a:bodyPr>
          <a:lstStyle/>
          <a:p>
            <a:r>
              <a:rPr lang="en-US" altLang="zh-CN" dirty="0">
                <a:latin typeface="Arial" panose="020B0604020202020204" pitchFamily="34" charset="0"/>
                <a:cs typeface="Arial" panose="020B0604020202020204" pitchFamily="34" charset="0"/>
              </a:rPr>
              <a:t>NEXUS Tool Demo: </a:t>
            </a:r>
            <a:r>
              <a:rPr lang="en-US" altLang="zh-CN" dirty="0">
                <a:solidFill>
                  <a:srgbClr val="FFFF00"/>
                </a:solidFill>
                <a:latin typeface="Arial" panose="020B0604020202020204" pitchFamily="34" charset="0"/>
                <a:cs typeface="Arial" panose="020B0604020202020204" pitchFamily="34" charset="0"/>
              </a:rPr>
              <a:t>2014 NEXUS Case</a:t>
            </a:r>
            <a:endParaRPr lang="zh-CN" altLang="en-US"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3637579"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3776472" y="1970369"/>
            <a:ext cx="5175504" cy="4705068"/>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a:t>
            </a:r>
            <a:r>
              <a:rPr kumimoji="0" lang="en-US" altLang="zh-CN" sz="28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rPr>
              <a:t> for Demo: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r>
              <a:rPr kumimoji="0" lang="en-US" altLang="zh-CN" sz="2400" b="1" i="0" u="none" strike="noStrike" kern="1200" cap="none" spc="0" normalizeH="0" noProof="0" dirty="0">
                <a:ln>
                  <a:noFill/>
                </a:ln>
                <a:solidFill>
                  <a:srgbClr val="7030A0"/>
                </a:solidFill>
                <a:effectLst/>
                <a:uLnTx/>
                <a:uFillTx/>
                <a:latin typeface="Arial" panose="020B0604020202020204" pitchFamily="34" charset="0"/>
                <a:ea typeface="微软雅黑"/>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900" b="1" i="0" u="none" strike="noStrike" kern="1200" cap="none" spc="0" normalizeH="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150876" y="2291852"/>
            <a:ext cx="3474720" cy="380719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2861173" y="2310140"/>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(1)</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23444" y="804671"/>
            <a:ext cx="8897112" cy="5908737"/>
          </a:xfrm>
        </p:spPr>
        <p:txBody>
          <a:bodyPr>
            <a:normAutofit fontScale="92500" lnSpcReduction="10000"/>
          </a:bodyPr>
          <a:lstStyle/>
          <a:p>
            <a:pPr>
              <a:lnSpc>
                <a:spcPct val="120000"/>
              </a:lnSpc>
              <a:spcBef>
                <a:spcPts val="225"/>
              </a:spcBef>
              <a:buFont typeface="Wingdings" panose="05000000000000000000" pitchFamily="2" charset="2"/>
              <a:buChar char="Ø"/>
            </a:pPr>
            <a:r>
              <a:rPr lang="en-US" altLang="zh-CN" sz="3500" u="sng" kern="1200" dirty="0">
                <a:solidFill>
                  <a:srgbClr val="FF0000"/>
                </a:solidFill>
                <a:latin typeface="Arial" pitchFamily="34" charset="0"/>
                <a:ea typeface="SimSun" panose="02010600030101010101" pitchFamily="2" charset="-122"/>
                <a:cs typeface="Arial" pitchFamily="34" charset="0"/>
              </a:rPr>
              <a:t>National Screening (2014 Data)</a:t>
            </a:r>
            <a:r>
              <a:rPr lang="en-US" altLang="zh-CN" sz="3500" kern="1200" dirty="0">
                <a:solidFill>
                  <a:srgbClr val="FF0000"/>
                </a:solidFill>
                <a:latin typeface="Arial" pitchFamily="34" charset="0"/>
                <a:ea typeface="SimSun" panose="02010600030101010101" pitchFamily="2" charset="-122"/>
                <a:cs typeface="Arial" pitchFamily="34" charset="0"/>
              </a:rPr>
              <a:t> </a:t>
            </a:r>
          </a:p>
          <a:p>
            <a:pPr>
              <a:lnSpc>
                <a:spcPct val="120000"/>
              </a:lnSpc>
            </a:pPr>
            <a:r>
              <a:rPr lang="en-US" sz="2400" dirty="0">
                <a:latin typeface="Arial" panose="020B0604020202020204" pitchFamily="34" charset="0"/>
                <a:cs typeface="Arial" panose="020B0604020202020204" pitchFamily="34" charset="0"/>
              </a:rPr>
              <a:t>Replicate 2008 NEXUS map with </a:t>
            </a:r>
            <a:r>
              <a:rPr lang="en-US" sz="2400" dirty="0">
                <a:solidFill>
                  <a:srgbClr val="0000FF"/>
                </a:solidFill>
                <a:latin typeface="Arial" panose="020B0604020202020204" pitchFamily="34" charset="0"/>
                <a:cs typeface="Arial" panose="020B0604020202020204" pitchFamily="34" charset="0"/>
              </a:rPr>
              <a:t>O</a:t>
            </a:r>
            <a:r>
              <a:rPr lang="en-US" sz="2400" baseline="-25000" dirty="0">
                <a:solidFill>
                  <a:srgbClr val="0000FF"/>
                </a:solidFill>
                <a:latin typeface="Arial" panose="020B0604020202020204" pitchFamily="34" charset="0"/>
                <a:cs typeface="Arial" panose="020B0604020202020204" pitchFamily="34" charset="0"/>
              </a:rPr>
              <a:t>3</a:t>
            </a:r>
            <a:r>
              <a:rPr lang="en-US" sz="2400" dirty="0">
                <a:solidFill>
                  <a:srgbClr val="0000FF"/>
                </a:solidFill>
                <a:latin typeface="Arial" panose="020B0604020202020204" pitchFamily="34" charset="0"/>
                <a:cs typeface="Arial" panose="020B0604020202020204" pitchFamily="34" charset="0"/>
              </a:rPr>
              <a:t>/PM</a:t>
            </a:r>
            <a:r>
              <a:rPr lang="en-US" sz="2400" baseline="-25000" dirty="0">
                <a:solidFill>
                  <a:srgbClr val="0000FF"/>
                </a:solidFill>
                <a:latin typeface="Arial" panose="020B0604020202020204" pitchFamily="34" charset="0"/>
                <a:cs typeface="Arial" panose="020B0604020202020204" pitchFamily="34" charset="0"/>
              </a:rPr>
              <a:t>2.5</a:t>
            </a:r>
            <a:r>
              <a:rPr lang="en-US" sz="2400" dirty="0">
                <a:solidFill>
                  <a:srgbClr val="0000FF"/>
                </a:solidFill>
                <a:latin typeface="Arial" panose="020B0604020202020204" pitchFamily="34" charset="0"/>
                <a:cs typeface="Arial" panose="020B0604020202020204" pitchFamily="34" charset="0"/>
              </a:rPr>
              <a:t> concentrations above NAAQS </a:t>
            </a:r>
            <a:r>
              <a:rPr lang="en-US" sz="2400" dirty="0">
                <a:latin typeface="Arial" panose="020B0604020202020204" pitchFamily="34" charset="0"/>
                <a:cs typeface="Arial" panose="020B0604020202020204" pitchFamily="34" charset="0"/>
              </a:rPr>
              <a:t>and</a:t>
            </a:r>
            <a:r>
              <a:rPr lang="en-US" sz="2400" dirty="0">
                <a:solidFill>
                  <a:srgbClr val="0000FF"/>
                </a:solidFill>
                <a:latin typeface="Arial" panose="020B0604020202020204" pitchFamily="34" charset="0"/>
                <a:cs typeface="Arial" panose="020B0604020202020204" pitchFamily="34" charset="0"/>
              </a:rPr>
              <a:t> NATA risk</a:t>
            </a:r>
            <a:r>
              <a:rPr lang="en-US" sz="2400" dirty="0">
                <a:latin typeface="Arial" panose="020B0604020202020204" pitchFamily="34" charset="0"/>
                <a:cs typeface="Arial" panose="020B0604020202020204" pitchFamily="34" charset="0"/>
              </a:rPr>
              <a:t> estimates above selected percentile of top 10%</a:t>
            </a:r>
          </a:p>
          <a:p>
            <a:pPr lvl="1">
              <a:lnSpc>
                <a:spcPct val="120000"/>
              </a:lnSpc>
            </a:pPr>
            <a:r>
              <a:rPr lang="en-US" sz="1800" dirty="0">
                <a:latin typeface="Arial" panose="020B0604020202020204" pitchFamily="34" charset="0"/>
                <a:cs typeface="Arial" panose="020B0604020202020204" pitchFamily="34" charset="0"/>
              </a:rPr>
              <a:t>What happens to areas at lower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levels?</a:t>
            </a:r>
          </a:p>
          <a:p>
            <a:pPr lvl="1">
              <a:lnSpc>
                <a:spcPct val="120000"/>
              </a:lnSpc>
            </a:pPr>
            <a:r>
              <a:rPr lang="en-US" sz="1800" dirty="0">
                <a:latin typeface="Arial" panose="020B0604020202020204" pitchFamily="34" charset="0"/>
                <a:cs typeface="Arial" panose="020B0604020202020204" pitchFamily="34" charset="0"/>
              </a:rPr>
              <a:t>What happens to areas current over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NAAQS if change HAP risk percentile?</a:t>
            </a:r>
          </a:p>
          <a:p>
            <a:pPr>
              <a:lnSpc>
                <a:spcPct val="120000"/>
              </a:lnSpc>
            </a:pPr>
            <a:r>
              <a:rPr lang="en-US" sz="2400" dirty="0">
                <a:latin typeface="Arial" panose="020B0604020202020204" pitchFamily="34" charset="0"/>
                <a:cs typeface="Arial" panose="020B0604020202020204" pitchFamily="34" charset="0"/>
              </a:rPr>
              <a:t>Provide </a:t>
            </a:r>
            <a:r>
              <a:rPr lang="en-US" sz="2400" dirty="0">
                <a:solidFill>
                  <a:srgbClr val="0000FF"/>
                </a:solidFill>
                <a:latin typeface="Arial" panose="020B0604020202020204" pitchFamily="34" charset="0"/>
                <a:cs typeface="Arial" panose="020B0604020202020204" pitchFamily="34" charset="0"/>
              </a:rPr>
              <a:t>NEXUS map on risk basis</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BenMAP mortality risk based on fused surfaces and NATA risk estimates above selected percentile of top 10% for all pollutants</a:t>
            </a:r>
          </a:p>
          <a:p>
            <a:pPr lvl="1">
              <a:lnSpc>
                <a:spcPct val="120000"/>
              </a:lnSpc>
            </a:pPr>
            <a:r>
              <a:rPr lang="en-US" sz="1800" dirty="0">
                <a:latin typeface="Arial" panose="020B0604020202020204" pitchFamily="34" charset="0"/>
                <a:cs typeface="Arial" panose="020B0604020202020204" pitchFamily="34" charset="0"/>
              </a:rPr>
              <a:t>What happens to MP areas as one changes percentile to top 20% or others?</a:t>
            </a:r>
          </a:p>
          <a:p>
            <a:pPr lvl="1">
              <a:lnSpc>
                <a:spcPct val="120000"/>
              </a:lnSpc>
            </a:pPr>
            <a:r>
              <a:rPr lang="en-US" sz="1800" dirty="0">
                <a:latin typeface="Arial" panose="020B0604020202020204" pitchFamily="34" charset="0"/>
                <a:cs typeface="Arial" panose="020B0604020202020204" pitchFamily="34" charset="0"/>
              </a:rPr>
              <a:t>What is relationship between Heavy Metal HAPs risk (top 10%) and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risk to identify potential co-pollutant issues?</a:t>
            </a:r>
          </a:p>
          <a:p>
            <a:pPr lvl="1">
              <a:lnSpc>
                <a:spcPct val="120000"/>
              </a:lnSpc>
            </a:pPr>
            <a:r>
              <a:rPr lang="en-US" sz="1800" dirty="0">
                <a:latin typeface="Arial" panose="020B0604020202020204" pitchFamily="34" charset="0"/>
                <a:cs typeface="Arial" panose="020B0604020202020204" pitchFamily="34" charset="0"/>
              </a:rPr>
              <a:t>What is relationship between Gas/VOC HAPs risk (top 10%) and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risk to identify potential co-pollutant issues?</a:t>
            </a:r>
          </a:p>
          <a:p>
            <a:pPr>
              <a:lnSpc>
                <a:spcPct val="120000"/>
              </a:lnSpc>
              <a:spcBef>
                <a:spcPts val="225"/>
              </a:spcBef>
              <a:buFont typeface="Wingdings" panose="05000000000000000000" pitchFamily="2" charset="2"/>
              <a:buChar char="Ø"/>
            </a:pPr>
            <a:endParaRPr lang="en-US" altLang="zh-CN" sz="105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49842F6F-9D96-479B-B66F-4A1E95B2B824}"/>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126176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a:xfrm>
            <a:off x="0" y="71439"/>
            <a:ext cx="9144000" cy="669103"/>
          </a:xfrm>
        </p:spPr>
        <p:txBody>
          <a:bodyPr/>
          <a:lstStyle/>
          <a:p>
            <a:r>
              <a:rPr lang="en-US" altLang="zh-CN" dirty="0">
                <a:solidFill>
                  <a:srgbClr val="FFFF00"/>
                </a:solidFill>
                <a:latin typeface="Arial" panose="020B0604020202020204" pitchFamily="34" charset="0"/>
                <a:cs typeface="Arial" panose="020B0604020202020204" pitchFamily="34" charset="0"/>
              </a:rPr>
              <a:t>RoadMap for NEXUS Tool Demo (2)</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73152" y="932688"/>
            <a:ext cx="8979408" cy="5853873"/>
          </a:xfrm>
        </p:spPr>
        <p:txBody>
          <a:bodyPr>
            <a:normAutofit/>
          </a:bodyPr>
          <a:lstStyle/>
          <a:p>
            <a:pPr>
              <a:lnSpc>
                <a:spcPct val="125000"/>
              </a:lnSpc>
              <a:spcBef>
                <a:spcPts val="225"/>
              </a:spcBef>
              <a:buFont typeface="Wingdings" panose="05000000000000000000" pitchFamily="2" charset="2"/>
              <a:buChar char="Ø"/>
            </a:pPr>
            <a:r>
              <a:rPr lang="en-US" u="sng" dirty="0">
                <a:solidFill>
                  <a:srgbClr val="FF0000"/>
                </a:solidFill>
                <a:latin typeface="Arial" panose="020B0604020202020204" pitchFamily="34" charset="0"/>
                <a:cs typeface="Arial" panose="020B0604020202020204" pitchFamily="34" charset="0"/>
              </a:rPr>
              <a:t>Regional/State/CBSA/County Screening</a:t>
            </a:r>
            <a:endParaRPr lang="en-US" altLang="zh-CN" sz="2400" u="sng" kern="1200" dirty="0">
              <a:solidFill>
                <a:srgbClr val="FF0000"/>
              </a:solidFill>
              <a:latin typeface="Arial" panose="020B0604020202020204" pitchFamily="34" charset="0"/>
              <a:ea typeface="SimSun" panose="02010600030101010101" pitchFamily="2" charset="-122"/>
              <a:cs typeface="Arial" pitchFamily="34" charset="0"/>
            </a:endParaRPr>
          </a:p>
          <a:p>
            <a:pPr marL="630238" indent="-282575">
              <a:lnSpc>
                <a:spcPct val="125000"/>
              </a:lnSpc>
            </a:pPr>
            <a:r>
              <a:rPr lang="en-US" sz="2800" dirty="0">
                <a:solidFill>
                  <a:srgbClr val="0000FF"/>
                </a:solidFill>
                <a:latin typeface="Arial" panose="020B0604020202020204" pitchFamily="34" charset="0"/>
                <a:cs typeface="Arial" panose="020B0604020202020204" pitchFamily="34" charset="0"/>
              </a:rPr>
              <a:t>EPA Region 4 Example</a:t>
            </a:r>
          </a:p>
          <a:p>
            <a:pPr lvl="1">
              <a:lnSpc>
                <a:spcPct val="125000"/>
              </a:lnSpc>
            </a:pPr>
            <a:r>
              <a:rPr lang="en-US" sz="2400" dirty="0">
                <a:latin typeface="Arial" panose="020B0604020202020204" pitchFamily="34" charset="0"/>
                <a:cs typeface="Arial" panose="020B0604020202020204" pitchFamily="34" charset="0"/>
              </a:rPr>
              <a:t>Areas with MP risk in top 10% across O3, PM2.5 and HAPs </a:t>
            </a:r>
          </a:p>
          <a:p>
            <a:pPr lvl="1">
              <a:lnSpc>
                <a:spcPct val="125000"/>
              </a:lnSpc>
            </a:pPr>
            <a:r>
              <a:rPr lang="en-US" sz="2400" dirty="0">
                <a:solidFill>
                  <a:srgbClr val="C00000"/>
                </a:solidFill>
                <a:latin typeface="Arial" panose="020B0604020202020204" pitchFamily="34" charset="0"/>
                <a:cs typeface="Arial" panose="020B0604020202020204" pitchFamily="34" charset="0"/>
              </a:rPr>
              <a:t>Louisville CBSA</a:t>
            </a:r>
            <a:r>
              <a:rPr lang="en-US" sz="2400" dirty="0">
                <a:latin typeface="Arial" panose="020B0604020202020204" pitchFamily="34" charset="0"/>
                <a:cs typeface="Arial" panose="020B0604020202020204" pitchFamily="34" charset="0"/>
              </a:rPr>
              <a:t>:   General view and then dial into “Jefferson County” with transparent map color</a:t>
            </a:r>
          </a:p>
          <a:p>
            <a:pPr lvl="2">
              <a:lnSpc>
                <a:spcPct val="125000"/>
              </a:lnSpc>
            </a:pPr>
            <a:r>
              <a:rPr lang="en-US" sz="2000" dirty="0">
                <a:latin typeface="Arial" panose="020B0604020202020204" pitchFamily="34" charset="0"/>
                <a:cs typeface="Arial" panose="020B0604020202020204" pitchFamily="34" charset="0"/>
              </a:rPr>
              <a:t>What are the top 10 emissions sources in county by pollutant?</a:t>
            </a:r>
          </a:p>
          <a:p>
            <a:pPr lvl="2">
              <a:lnSpc>
                <a:spcPct val="125000"/>
              </a:lnSpc>
            </a:pPr>
            <a:r>
              <a:rPr lang="en-US" sz="2000" dirty="0">
                <a:latin typeface="Arial" panose="020B0604020202020204" pitchFamily="34" charset="0"/>
                <a:cs typeface="Arial" panose="020B0604020202020204" pitchFamily="34" charset="0"/>
              </a:rPr>
              <a:t>What specific sources are common across pollutants that may indicate co-control potential?</a:t>
            </a:r>
          </a:p>
          <a:p>
            <a:pPr lvl="2">
              <a:lnSpc>
                <a:spcPct val="125000"/>
              </a:lnSpc>
            </a:pPr>
            <a:r>
              <a:rPr lang="en-US" sz="2000" dirty="0">
                <a:latin typeface="Arial" panose="020B0604020202020204" pitchFamily="34" charset="0"/>
                <a:cs typeface="Arial" panose="020B0604020202020204" pitchFamily="34" charset="0"/>
              </a:rPr>
              <a:t>Can view these sources on the map with summary data available.</a:t>
            </a:r>
          </a:p>
        </p:txBody>
      </p:sp>
      <p:sp>
        <p:nvSpPr>
          <p:cNvPr id="6" name="Slide Number Placeholder 1">
            <a:extLst>
              <a:ext uri="{FF2B5EF4-FFF2-40B4-BE49-F238E27FC236}">
                <a16:creationId xmlns:a16="http://schemas.microsoft.com/office/drawing/2014/main" id="{6CBAF42D-FEF3-463F-81A9-B60FA55C6BB5}"/>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491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987798" y="2640255"/>
            <a:ext cx="5168403"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Appendix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0000FF"/>
                </a:solidFill>
                <a:latin typeface="微软雅黑"/>
                <a:ea typeface="微软雅黑"/>
              </a:rPr>
              <a:t>Slides</a:t>
            </a:r>
            <a:endParaRPr kumimoji="0" lang="en-US" sz="8000" b="1" i="0" u="none" strike="noStrike" kern="1200" cap="none" spc="0" normalizeH="0" baseline="0" noProof="0" dirty="0">
              <a:ln>
                <a:noFill/>
              </a:ln>
              <a:solidFill>
                <a:srgbClr val="0000FF"/>
              </a:solidFill>
              <a:effectLst/>
              <a:uLnTx/>
              <a:uFillTx/>
              <a:latin typeface="微软雅黑"/>
              <a:ea typeface="微软雅黑"/>
              <a:cs typeface="+mn-cs"/>
            </a:endParaRP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3765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A722-4813-495C-BC4B-F44FFD087A69}"/>
              </a:ext>
            </a:extLst>
          </p:cNvPr>
          <p:cNvSpPr>
            <a:spLocks noGrp="1"/>
          </p:cNvSpPr>
          <p:nvPr>
            <p:ph type="title"/>
          </p:nvPr>
        </p:nvSpPr>
        <p:spPr>
          <a:xfrm>
            <a:off x="0" y="71439"/>
            <a:ext cx="9144000" cy="669103"/>
          </a:xfrm>
        </p:spPr>
        <p:txBody>
          <a:bodyPr>
            <a:noAutofit/>
          </a:bodyPr>
          <a:lstStyle/>
          <a:p>
            <a:r>
              <a:rPr lang="en-US" altLang="zh-CN" dirty="0">
                <a:latin typeface="Arial" panose="020B0604020202020204" pitchFamily="34" charset="0"/>
                <a:cs typeface="Arial" panose="020B0604020202020204" pitchFamily="34" charset="0"/>
              </a:rPr>
              <a:t>NEXUS Tool : </a:t>
            </a:r>
            <a:r>
              <a:rPr lang="en-US" altLang="zh-CN" dirty="0">
                <a:solidFill>
                  <a:srgbClr val="FFFF00"/>
                </a:solidFill>
                <a:latin typeface="Arial" panose="020B0604020202020204" pitchFamily="34" charset="0"/>
                <a:cs typeface="Arial" panose="020B0604020202020204" pitchFamily="34" charset="0"/>
              </a:rPr>
              <a:t>Schedule &amp; Installation</a:t>
            </a:r>
            <a:endParaRPr lang="zh-CN" altLang="en-US" dirty="0">
              <a:solidFill>
                <a:srgbClr val="FFFF00"/>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A9922E7A-2251-442A-B72A-02D756FFABFB}"/>
              </a:ext>
            </a:extLst>
          </p:cNvPr>
          <p:cNvGraphicFramePr>
            <a:graphicFrameLocks noGrp="1"/>
          </p:cNvGraphicFramePr>
          <p:nvPr>
            <p:extLst>
              <p:ext uri="{D42A27DB-BD31-4B8C-83A1-F6EECF244321}">
                <p14:modId xmlns:p14="http://schemas.microsoft.com/office/powerpoint/2010/main" val="2872366880"/>
              </p:ext>
            </p:extLst>
          </p:nvPr>
        </p:nvGraphicFramePr>
        <p:xfrm>
          <a:off x="244809" y="955394"/>
          <a:ext cx="8434926" cy="4023146"/>
        </p:xfrm>
        <a:graphic>
          <a:graphicData uri="http://schemas.openxmlformats.org/drawingml/2006/table">
            <a:tbl>
              <a:tblPr firstRow="1" bandRow="1">
                <a:tableStyleId>{5C22544A-7EE6-4342-B048-85BDC9FD1C3A}</a:tableStyleId>
              </a:tblPr>
              <a:tblGrid>
                <a:gridCol w="5648100">
                  <a:extLst>
                    <a:ext uri="{9D8B030D-6E8A-4147-A177-3AD203B41FA5}">
                      <a16:colId xmlns:a16="http://schemas.microsoft.com/office/drawing/2014/main" val="2908661135"/>
                    </a:ext>
                  </a:extLst>
                </a:gridCol>
                <a:gridCol w="2786826">
                  <a:extLst>
                    <a:ext uri="{9D8B030D-6E8A-4147-A177-3AD203B41FA5}">
                      <a16:colId xmlns:a16="http://schemas.microsoft.com/office/drawing/2014/main" val="2803233360"/>
                    </a:ext>
                  </a:extLst>
                </a:gridCol>
              </a:tblGrid>
              <a:tr h="677490">
                <a:tc>
                  <a:txBody>
                    <a:bodyPr/>
                    <a:lstStyle/>
                    <a:p>
                      <a:pPr algn="ctr"/>
                      <a:r>
                        <a:rPr lang="en-US" altLang="zh-CN" sz="2800" dirty="0">
                          <a:latin typeface="Arial" panose="020B0604020202020204" pitchFamily="34" charset="0"/>
                          <a:cs typeface="Arial" panose="020B0604020202020204" pitchFamily="34" charset="0"/>
                        </a:rPr>
                        <a:t>Work Plan</a:t>
                      </a:r>
                      <a:endParaRPr lang="zh-CN" altLang="en-US" sz="2800" dirty="0">
                        <a:latin typeface="Arial" panose="020B0604020202020204" pitchFamily="34" charset="0"/>
                        <a:cs typeface="Arial" panose="020B0604020202020204" pitchFamily="34" charset="0"/>
                      </a:endParaRPr>
                    </a:p>
                  </a:txBody>
                  <a:tcPr anchor="ctr"/>
                </a:tc>
                <a:tc>
                  <a:txBody>
                    <a:bodyPr/>
                    <a:lstStyle/>
                    <a:p>
                      <a:pPr algn="ctr"/>
                      <a:r>
                        <a:rPr lang="en-US" altLang="zh-CN" sz="2800" dirty="0">
                          <a:latin typeface="Arial" panose="020B0604020202020204" pitchFamily="34" charset="0"/>
                          <a:cs typeface="Arial" panose="020B0604020202020204" pitchFamily="34" charset="0"/>
                        </a:rPr>
                        <a:t>Date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0926106"/>
                  </a:ext>
                </a:extLst>
              </a:tr>
              <a:tr h="866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NEXUS tool prototype and   Phase-1 functions</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algn="ct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April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120063066"/>
                  </a:ext>
                </a:extLst>
              </a:tr>
              <a:tr h="888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Phase-2 functions and deliver first working (interim) NEXUS tool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August 2020</a:t>
                      </a:r>
                      <a:endParaRPr lang="zh-CN" altLang="en-US"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extLst>
                  <a:ext uri="{0D108BD9-81ED-4DB2-BD59-A6C34878D82A}">
                    <a16:rowId xmlns:a16="http://schemas.microsoft.com/office/drawing/2014/main" val="2013308316"/>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Developed a </a:t>
                      </a:r>
                      <a:r>
                        <a:rPr lang="en-US" altLang="zh-CN" sz="2000" b="0" dirty="0">
                          <a:solidFill>
                            <a:schemeClr val="tx1"/>
                          </a:solidFill>
                          <a:latin typeface="Arial" panose="020B0604020202020204" pitchFamily="34" charset="0"/>
                          <a:ea typeface="SimSun" panose="02010600030101010101" pitchFamily="2" charset="-122"/>
                          <a:cs typeface="Arial" panose="020B0604020202020204" pitchFamily="34" charset="0"/>
                        </a:rPr>
                        <a:t>fully functional NEXUS</a:t>
                      </a: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 tool and on-line User’s Manual</a:t>
                      </a:r>
                      <a:endParaRPr lang="zh-CN"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chemeClr val="tx1"/>
                          </a:solidFill>
                          <a:latin typeface="Arial" panose="020B0604020202020204" pitchFamily="34" charset="0"/>
                          <a:ea typeface="SimSun" panose="02010600030101010101" pitchFamily="2" charset="-122"/>
                          <a:cs typeface="Arial" panose="020B0604020202020204" pitchFamily="34" charset="0"/>
                        </a:rPr>
                        <a:t>Dec. 2020</a:t>
                      </a:r>
                      <a:endParaRPr lang="zh-CN" alt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98704947"/>
                  </a:ext>
                </a:extLst>
              </a:tr>
              <a:tr h="795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Upgrading NEXUS tool for Beta testing and broader OAQPS and Regional office use</a:t>
                      </a:r>
                      <a:endParaRPr lang="zh-CN"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kern="1200" dirty="0">
                          <a:solidFill>
                            <a:srgbClr val="0000FF"/>
                          </a:solidFill>
                          <a:latin typeface="Arial" panose="020B0604020202020204" pitchFamily="34" charset="0"/>
                          <a:ea typeface="SimSun" panose="02010600030101010101" pitchFamily="2" charset="-122"/>
                          <a:cs typeface="Arial" panose="020B0604020202020204" pitchFamily="34" charset="0"/>
                        </a:rPr>
                        <a:t>Jan. ~ July 2021</a:t>
                      </a:r>
                      <a:endParaRPr lang="zh-CN" altLang="en-US" sz="2000" b="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8861439"/>
                  </a:ext>
                </a:extLst>
              </a:tr>
            </a:tbl>
          </a:graphicData>
        </a:graphic>
      </p:graphicFrame>
      <p:sp>
        <p:nvSpPr>
          <p:cNvPr id="7" name="Slide Number Placeholder 1">
            <a:extLst>
              <a:ext uri="{FF2B5EF4-FFF2-40B4-BE49-F238E27FC236}">
                <a16:creationId xmlns:a16="http://schemas.microsoft.com/office/drawing/2014/main" id="{CCAC6425-B410-4F5B-876A-49E0770F99CD}"/>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
        <p:nvSpPr>
          <p:cNvPr id="6" name="Rectangle 5">
            <a:extLst>
              <a:ext uri="{FF2B5EF4-FFF2-40B4-BE49-F238E27FC236}">
                <a16:creationId xmlns:a16="http://schemas.microsoft.com/office/drawing/2014/main" id="{98C85506-7C0D-49AD-AA84-3205105054CF}"/>
              </a:ext>
            </a:extLst>
          </p:cNvPr>
          <p:cNvSpPr/>
          <p:nvPr/>
        </p:nvSpPr>
        <p:spPr>
          <a:xfrm>
            <a:off x="128764" y="5253063"/>
            <a:ext cx="8877328" cy="1631216"/>
          </a:xfrm>
          <a:prstGeom prst="rect">
            <a:avLst/>
          </a:prstGeom>
        </p:spPr>
        <p:txBody>
          <a:bodyPr wrap="square">
            <a:spAutoFit/>
          </a:bodyPr>
          <a:lstStyle/>
          <a:p>
            <a:pPr marL="969963" indent="-969963" fontAlgn="base">
              <a:defRPr/>
            </a:pPr>
            <a:r>
              <a:rPr lang="en-US" b="1" dirty="0">
                <a:solidFill>
                  <a:srgbClr val="FF0000"/>
                </a:solidFill>
                <a:latin typeface="Calibri"/>
              </a:rPr>
              <a:t>Download “NEXUS” tool: </a:t>
            </a:r>
            <a:r>
              <a:rPr lang="en-US" dirty="0">
                <a:solidFill>
                  <a:prstClr val="black"/>
                </a:solidFill>
                <a:latin typeface="Calibri"/>
              </a:rPr>
              <a:t>The “NEXUS 1.5” package (“NEXUS v1.5 setup.exe” &amp; “NEXUS 1.5 Data.exe”: run both to install) is available at OAQPS’s Shared Drive a:t </a:t>
            </a:r>
            <a:r>
              <a:rPr lang="en-US" i="1" dirty="0">
                <a:solidFill>
                  <a:schemeClr val="tx2">
                    <a:lumMod val="60000"/>
                    <a:lumOff val="40000"/>
                  </a:schemeClr>
                </a:solidFill>
                <a:latin typeface="Calibri"/>
              </a:rPr>
              <a:t>G:\SHARE\NEXUS\NEXUS 1.5\ </a:t>
            </a:r>
            <a:r>
              <a:rPr lang="en-US" dirty="0">
                <a:solidFill>
                  <a:prstClr val="black"/>
                </a:solidFill>
                <a:latin typeface="Calibri"/>
              </a:rPr>
              <a:t>or at EPA’s new FTP site: </a:t>
            </a:r>
            <a:r>
              <a:rPr lang="en-US" i="1" u="sng" dirty="0">
                <a:solidFill>
                  <a:schemeClr val="tx2">
                    <a:lumMod val="60000"/>
                    <a:lumOff val="40000"/>
                  </a:schemeClr>
                </a:solidFill>
                <a:latin typeface="Calibri" panose="020F0502020204030204" pitchFamily="34" charset="0"/>
                <a:cs typeface="Calibri" panose="020F0502020204030204" pitchFamily="34" charset="0"/>
              </a:rPr>
              <a:t>ftp://newftp.epa.gov/aqmg/cjang/NEXUS/NEXUS 1.5/</a:t>
            </a:r>
            <a:endParaRPr lang="en-US" sz="2000" i="1" u="sng" dirty="0">
              <a:solidFill>
                <a:schemeClr val="tx2">
                  <a:lumMod val="60000"/>
                  <a:lumOff val="40000"/>
                </a:schemeClr>
              </a:solidFill>
              <a:latin typeface="Calibri" panose="020F0502020204030204" pitchFamily="34" charset="0"/>
              <a:cs typeface="Calibri" panose="020F0502020204030204" pitchFamily="34" charset="0"/>
            </a:endParaRPr>
          </a:p>
          <a:p>
            <a:pPr marL="685800" indent="-630238"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to install “NEXUS tool” on EPA’s PCs)</a:t>
            </a:r>
          </a:p>
        </p:txBody>
      </p:sp>
    </p:spTree>
    <p:extLst>
      <p:ext uri="{BB962C8B-B14F-4D97-AF65-F5344CB8AC3E}">
        <p14:creationId xmlns:p14="http://schemas.microsoft.com/office/powerpoint/2010/main" val="2045980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207874" y="-28575"/>
            <a:ext cx="9144000" cy="40011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n-US"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Data Input Module: Input Files &amp; Attributes </a:t>
            </a:r>
            <a:r>
              <a:rPr kumimoji="0" lang="en-US" sz="1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charset="0"/>
                <a:ea typeface="微软雅黑"/>
                <a:cs typeface="+mn-cs"/>
              </a:rPr>
              <a:t>	</a:t>
            </a:r>
            <a:r>
              <a:rPr kumimoji="0" lang="en-US" altLang="zh-CN" sz="1800" b="1" i="0" u="none" strike="noStrike" kern="1200" cap="none" spc="0" normalizeH="0" baseline="0" noProof="0" dirty="0">
                <a:ln>
                  <a:noFill/>
                </a:ln>
                <a:solidFill>
                  <a:srgbClr val="7030A0"/>
                </a:solidFill>
                <a:effectLst/>
                <a:uLnTx/>
                <a:uFillTx/>
                <a:latin typeface="Arial" charset="0"/>
                <a:ea typeface="宋体" panose="02010600030101010101" pitchFamily="2" charset="-122"/>
                <a:cs typeface="+mn-cs"/>
              </a:rPr>
              <a:t>   </a:t>
            </a:r>
          </a:p>
        </p:txBody>
      </p:sp>
      <p:graphicFrame>
        <p:nvGraphicFramePr>
          <p:cNvPr id="6" name="Table 5">
            <a:extLst>
              <a:ext uri="{FF2B5EF4-FFF2-40B4-BE49-F238E27FC236}">
                <a16:creationId xmlns:a16="http://schemas.microsoft.com/office/drawing/2014/main" id="{4FD6AFC8-B8D2-4E55-8898-36E8238FA57E}"/>
              </a:ext>
            </a:extLst>
          </p:cNvPr>
          <p:cNvGraphicFramePr>
            <a:graphicFrameLocks noGrp="1"/>
          </p:cNvGraphicFramePr>
          <p:nvPr>
            <p:extLst>
              <p:ext uri="{D42A27DB-BD31-4B8C-83A1-F6EECF244321}">
                <p14:modId xmlns:p14="http://schemas.microsoft.com/office/powerpoint/2010/main" val="2359087447"/>
              </p:ext>
            </p:extLst>
          </p:nvPr>
        </p:nvGraphicFramePr>
        <p:xfrm>
          <a:off x="0" y="-110395"/>
          <a:ext cx="9144001" cy="6968397"/>
        </p:xfrm>
        <a:graphic>
          <a:graphicData uri="http://schemas.openxmlformats.org/drawingml/2006/table">
            <a:tbl>
              <a:tblPr firstRow="1" bandRow="1">
                <a:tableStyleId>{7DF18680-E054-41AD-8BC1-D1AEF772440D}</a:tableStyleId>
              </a:tblPr>
              <a:tblGrid>
                <a:gridCol w="1874520">
                  <a:extLst>
                    <a:ext uri="{9D8B030D-6E8A-4147-A177-3AD203B41FA5}">
                      <a16:colId xmlns:a16="http://schemas.microsoft.com/office/drawing/2014/main" val="2008470103"/>
                    </a:ext>
                  </a:extLst>
                </a:gridCol>
                <a:gridCol w="946556">
                  <a:extLst>
                    <a:ext uri="{9D8B030D-6E8A-4147-A177-3AD203B41FA5}">
                      <a16:colId xmlns:a16="http://schemas.microsoft.com/office/drawing/2014/main" val="2468054943"/>
                    </a:ext>
                  </a:extLst>
                </a:gridCol>
                <a:gridCol w="2509875">
                  <a:extLst>
                    <a:ext uri="{9D8B030D-6E8A-4147-A177-3AD203B41FA5}">
                      <a16:colId xmlns:a16="http://schemas.microsoft.com/office/drawing/2014/main" val="4000740675"/>
                    </a:ext>
                  </a:extLst>
                </a:gridCol>
                <a:gridCol w="2974849">
                  <a:extLst>
                    <a:ext uri="{9D8B030D-6E8A-4147-A177-3AD203B41FA5}">
                      <a16:colId xmlns:a16="http://schemas.microsoft.com/office/drawing/2014/main" val="487913559"/>
                    </a:ext>
                  </a:extLst>
                </a:gridCol>
                <a:gridCol w="838201">
                  <a:extLst>
                    <a:ext uri="{9D8B030D-6E8A-4147-A177-3AD203B41FA5}">
                      <a16:colId xmlns:a16="http://schemas.microsoft.com/office/drawing/2014/main" val="3168272893"/>
                    </a:ext>
                  </a:extLst>
                </a:gridCol>
              </a:tblGrid>
              <a:tr h="677921">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Input </a:t>
                      </a:r>
                    </a:p>
                    <a:p>
                      <a:pPr algn="ctr"/>
                      <a:r>
                        <a:rPr lang="en-US" sz="1900" baseline="0" dirty="0">
                          <a:solidFill>
                            <a:srgbClr val="FF0000"/>
                          </a:solidFill>
                          <a:latin typeface="Arial" panose="020B0604020202020204" pitchFamily="34" charset="0"/>
                          <a:cs typeface="Arial" panose="020B0604020202020204" pitchFamily="34" charset="0"/>
                        </a:rPr>
                        <a:t>File Names</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r>
                        <a:rPr lang="en-US" sz="1900" baseline="0" dirty="0">
                          <a:solidFill>
                            <a:srgbClr val="FF0000"/>
                          </a:solidFill>
                          <a:latin typeface="Arial" panose="020B0604020202020204" pitchFamily="34" charset="0"/>
                          <a:cs typeface="Arial" panose="020B0604020202020204" pitchFamily="34" charset="0"/>
                        </a:rPr>
                        <a:t> </a:t>
                      </a:r>
                      <a:r>
                        <a:rPr lang="en-US" sz="1600" baseline="0" dirty="0">
                          <a:solidFill>
                            <a:srgbClr val="FF0000"/>
                          </a:solidFill>
                          <a:latin typeface="Arial" panose="020B0604020202020204" pitchFamily="34" charset="0"/>
                          <a:cs typeface="Arial" panose="020B0604020202020204" pitchFamily="34" charset="0"/>
                        </a:rPr>
                        <a:t>Format</a:t>
                      </a:r>
                      <a:endParaRPr lang="en-US" sz="1900" dirty="0">
                        <a:solidFill>
                          <a:srgbClr val="FF0000"/>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Description</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 </a:t>
                      </a:r>
                    </a:p>
                    <a:p>
                      <a:pPr algn="ctr"/>
                      <a:r>
                        <a:rPr lang="en-US" sz="1900" dirty="0">
                          <a:solidFill>
                            <a:srgbClr val="FF0000"/>
                          </a:solidFill>
                          <a:latin typeface="Arial" panose="020B0604020202020204" pitchFamily="34" charset="0"/>
                          <a:cs typeface="Arial" panose="020B0604020202020204" pitchFamily="34" charset="0"/>
                        </a:rPr>
                        <a:t>Source</a:t>
                      </a:r>
                    </a:p>
                  </a:txBody>
                  <a:tcPr marL="87440" marR="87440" marT="43720" marB="43720" anchor="ctr"/>
                </a:tc>
                <a:tc>
                  <a:txBody>
                    <a:bodyPr/>
                    <a:lstStyle/>
                    <a:p>
                      <a:pPr algn="ctr"/>
                      <a:r>
                        <a:rPr lang="en-US" sz="1900" dirty="0">
                          <a:solidFill>
                            <a:srgbClr val="FF0000"/>
                          </a:solidFill>
                          <a:latin typeface="Arial" panose="020B0604020202020204" pitchFamily="34" charset="0"/>
                          <a:cs typeface="Arial" panose="020B0604020202020204" pitchFamily="34" charset="0"/>
                        </a:rPr>
                        <a:t>Data</a:t>
                      </a:r>
                    </a:p>
                    <a:p>
                      <a:pPr algn="ctr"/>
                      <a:r>
                        <a:rPr lang="en-US" sz="1600" dirty="0">
                          <a:solidFill>
                            <a:srgbClr val="FF0000"/>
                          </a:solidFill>
                          <a:latin typeface="Arial" panose="020B0604020202020204" pitchFamily="34" charset="0"/>
                          <a:cs typeface="Arial" panose="020B0604020202020204" pitchFamily="34" charset="0"/>
                        </a:rPr>
                        <a:t>Period</a:t>
                      </a:r>
                    </a:p>
                  </a:txBody>
                  <a:tcPr marL="87440" marR="87440" marT="43720" marB="43720" anchor="ctr"/>
                </a:tc>
                <a:extLst>
                  <a:ext uri="{0D108BD9-81ED-4DB2-BD59-A6C34878D82A}">
                    <a16:rowId xmlns:a16="http://schemas.microsoft.com/office/drawing/2014/main" val="3211565500"/>
                  </a:ext>
                </a:extLst>
              </a:tr>
              <a:tr h="522923">
                <a:tc>
                  <a:txBody>
                    <a:bodyPr/>
                    <a:lstStyle/>
                    <a:p>
                      <a:pPr algn="ctr"/>
                      <a:r>
                        <a:rPr lang="en-US" sz="1200" dirty="0">
                          <a:solidFill>
                            <a:srgbClr val="0000FF"/>
                          </a:solidFill>
                          <a:latin typeface="Arial" panose="020B0604020202020204" pitchFamily="34" charset="0"/>
                          <a:cs typeface="Arial" panose="020B0604020202020204" pitchFamily="34" charset="0"/>
                        </a:rPr>
                        <a:t>“2014 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 &amp; PM</a:t>
                      </a:r>
                      <a:r>
                        <a:rPr lang="en-US" sz="1200" baseline="-25000" dirty="0">
                          <a:solidFill>
                            <a:srgbClr val="0000FF"/>
                          </a:solidFill>
                          <a:latin typeface="Arial" panose="020B0604020202020204" pitchFamily="34" charset="0"/>
                          <a:cs typeface="Arial" panose="020B0604020202020204" pitchFamily="34" charset="0"/>
                        </a:rPr>
                        <a:t>2.5</a:t>
                      </a:r>
                      <a:r>
                        <a:rPr lang="en-US" sz="1200" dirty="0">
                          <a:solidFill>
                            <a:srgbClr val="0000FF"/>
                          </a:solidFill>
                          <a:latin typeface="Arial" panose="020B0604020202020204" pitchFamily="34" charset="0"/>
                          <a:cs typeface="Arial" panose="020B0604020202020204" pitchFamily="34" charset="0"/>
                        </a:rPr>
                        <a:t> fused Ambient &amp;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O</a:t>
                      </a:r>
                      <a:r>
                        <a:rPr lang="en-US" sz="1200" baseline="-25000" dirty="0">
                          <a:solidFill>
                            <a:srgbClr val="FF0000"/>
                          </a:solidFill>
                          <a:latin typeface="Arial" panose="020B0604020202020204" pitchFamily="34" charset="0"/>
                          <a:cs typeface="Arial" panose="020B0604020202020204" pitchFamily="34" charset="0"/>
                        </a:rPr>
                        <a:t>3</a:t>
                      </a:r>
                      <a:r>
                        <a:rPr lang="en-US" sz="1200" baseline="0" dirty="0">
                          <a:solidFill>
                            <a:srgbClr val="FF0000"/>
                          </a:solidFill>
                          <a:latin typeface="Arial" panose="020B0604020202020204" pitchFamily="34" charset="0"/>
                          <a:cs typeface="Arial" panose="020B0604020202020204" pitchFamily="34" charset="0"/>
                        </a:rPr>
                        <a:t>/PM</a:t>
                      </a:r>
                      <a:r>
                        <a:rPr lang="en-US" sz="1200" baseline="-25000" dirty="0">
                          <a:solidFill>
                            <a:srgbClr val="FF0000"/>
                          </a:solidFill>
                          <a:latin typeface="Arial" panose="020B0604020202020204" pitchFamily="34" charset="0"/>
                          <a:cs typeface="Arial" panose="020B0604020202020204" pitchFamily="34" charset="0"/>
                        </a:rPr>
                        <a:t>2.5</a:t>
                      </a:r>
                      <a:r>
                        <a:rPr lang="en-US" sz="1200" baseline="0" dirty="0">
                          <a:solidFill>
                            <a:srgbClr val="FF0000"/>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ambient &amp; risk data</a:t>
                      </a:r>
                      <a:endParaRPr lang="en-US" sz="1200" dirty="0">
                        <a:latin typeface="Arial" panose="020B0604020202020204" pitchFamily="34" charset="0"/>
                        <a:cs typeface="Arial" panose="020B0604020202020204" pitchFamily="34" charset="0"/>
                      </a:endParaRPr>
                    </a:p>
                    <a:p>
                      <a:pPr algn="ctr"/>
                      <a:r>
                        <a:rPr lang="en-US" sz="1200" baseline="0" dirty="0">
                          <a:latin typeface="Arial" panose="020B0604020202020204" pitchFamily="34" charset="0"/>
                          <a:cs typeface="Arial" panose="020B0604020202020204" pitchFamily="34" charset="0"/>
                        </a:rPr>
                        <a:t>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2020013330"/>
                  </a:ext>
                </a:extLst>
              </a:tr>
              <a:tr h="460924">
                <a:tc>
                  <a:txBody>
                    <a:bodyPr/>
                    <a:lstStyle/>
                    <a:p>
                      <a:pPr algn="ctr"/>
                      <a:r>
                        <a:rPr lang="en-US" sz="1200" dirty="0">
                          <a:solidFill>
                            <a:srgbClr val="0000FF"/>
                          </a:solidFill>
                          <a:latin typeface="Arial" panose="020B0604020202020204" pitchFamily="34" charset="0"/>
                          <a:cs typeface="Arial" panose="020B0604020202020204" pitchFamily="34" charset="0"/>
                        </a:rPr>
                        <a:t>“2014 NATA Risk”</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latin typeface="Arial" panose="020B0604020202020204" pitchFamily="34" charset="0"/>
                          <a:cs typeface="Arial" panose="020B0604020202020204" pitchFamily="34" charset="0"/>
                        </a:rPr>
                        <a:t>Air Toxics </a:t>
                      </a:r>
                      <a:r>
                        <a:rPr lang="en-US" sz="1200" baseline="0" dirty="0">
                          <a:latin typeface="Arial" panose="020B0604020202020204" pitchFamily="34" charset="0"/>
                          <a:cs typeface="Arial" panose="020B0604020202020204" pitchFamily="34" charset="0"/>
                        </a:rPr>
                        <a:t>ambient &amp; risk data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census tract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1621602255"/>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“O</a:t>
                      </a:r>
                      <a:r>
                        <a:rPr lang="en-US" sz="1200" baseline="-25000" dirty="0">
                          <a:solidFill>
                            <a:srgbClr val="0000FF"/>
                          </a:solidFill>
                          <a:latin typeface="Arial" panose="020B0604020202020204" pitchFamily="34" charset="0"/>
                          <a:cs typeface="Arial" panose="020B0604020202020204" pitchFamily="34" charset="0"/>
                        </a:rPr>
                        <a:t>3</a:t>
                      </a:r>
                      <a:r>
                        <a:rPr lang="en-US" sz="1200" dirty="0">
                          <a:solidFill>
                            <a:srgbClr val="0000FF"/>
                          </a:solidFill>
                          <a:latin typeface="Arial" panose="020B0604020202020204" pitchFamily="34" charset="0"/>
                          <a:cs typeface="Arial" panose="020B0604020202020204" pitchFamily="34" charset="0"/>
                        </a:rPr>
                        <a:t>_DV_2009_2018”</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O</a:t>
                      </a:r>
                      <a:r>
                        <a:rPr lang="en-US" sz="1200" baseline="-25000" dirty="0">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a:t>
                      </a:r>
                      <a:r>
                        <a:rPr lang="en-US" altLang="zh-CN" sz="1200" baseline="0" dirty="0">
                          <a:solidFill>
                            <a:schemeClr val="tx1"/>
                          </a:solidFill>
                          <a:latin typeface="Arial" panose="020B0604020202020204" pitchFamily="34" charset="0"/>
                          <a:cs typeface="Arial" panose="020B0604020202020204" pitchFamily="34" charset="0"/>
                        </a:rPr>
                        <a:t>EPA</a:t>
                      </a:r>
                      <a:r>
                        <a:rPr lang="en-US" sz="1200" baseline="0" dirty="0">
                          <a:solidFill>
                            <a:schemeClr val="tx1"/>
                          </a:solidFill>
                          <a:latin typeface="Arial" panose="020B0604020202020204" pitchFamily="34" charset="0"/>
                          <a:cs typeface="Arial" panose="020B0604020202020204" pitchFamily="34" charset="0"/>
                        </a:rPr>
                        <a:t>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4249309967"/>
                  </a:ext>
                </a:extLst>
              </a:tr>
              <a:tr h="615922">
                <a:tc>
                  <a:txBody>
                    <a:bodyPr/>
                    <a:lstStyle/>
                    <a:p>
                      <a:pPr algn="ctr"/>
                      <a:r>
                        <a:rPr lang="en-US" sz="1200" dirty="0">
                          <a:solidFill>
                            <a:srgbClr val="0000FF"/>
                          </a:solidFill>
                          <a:latin typeface="Arial" panose="020B0604020202020204" pitchFamily="34" charset="0"/>
                          <a:cs typeface="Arial" panose="020B0604020202020204" pitchFamily="34" charset="0"/>
                        </a:rPr>
                        <a:t>“PM_DV_2009_2018”</a:t>
                      </a:r>
                    </a:p>
                  </a:txBody>
                  <a:tcPr marL="87440" marR="87440" marT="43720" marB="43720" anchor="ctr"/>
                </a:tc>
                <a:tc>
                  <a:txBody>
                    <a:bodyPr/>
                    <a:lstStyle/>
                    <a:p>
                      <a:pPr algn="ctr"/>
                      <a:r>
                        <a:rPr lang="en-US" sz="1200" dirty="0">
                          <a:solidFill>
                            <a:schemeClr val="tx1"/>
                          </a:solidFill>
                          <a:latin typeface="Arial" panose="020B0604020202020204" pitchFamily="34" charset="0"/>
                          <a:cs typeface="Arial" panose="020B0604020202020204" pitchFamily="34" charset="0"/>
                        </a:rPr>
                        <a:t>Excel</a:t>
                      </a: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design values </a:t>
                      </a:r>
                      <a:r>
                        <a:rPr lang="en-US" sz="1200" baseline="0" dirty="0">
                          <a:latin typeface="Arial" panose="020B0604020202020204" pitchFamily="34" charset="0"/>
                          <a:cs typeface="Arial" panose="020B0604020202020204" pitchFamily="34" charset="0"/>
                        </a:rPr>
                        <a:t>at </a:t>
                      </a:r>
                    </a:p>
                    <a:p>
                      <a:pPr algn="ctr"/>
                      <a:r>
                        <a:rPr lang="en-US" sz="1200" baseline="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EPA public website: </a:t>
                      </a:r>
                      <a:r>
                        <a:rPr lang="en-US" altLang="zh-CN" sz="1100" dirty="0">
                          <a:latin typeface="Arial" panose="020B0604020202020204" pitchFamily="34" charset="0"/>
                          <a:cs typeface="Arial" panose="020B0604020202020204" pitchFamily="34" charset="0"/>
                          <a:hlinkClick r:id="rId3"/>
                        </a:rPr>
                        <a:t>https://www.epa.gov/air-trends/air-quality-design-values</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2009 to 2018</a:t>
                      </a:r>
                    </a:p>
                  </a:txBody>
                  <a:tcPr marL="87440" marR="87440" marT="43720" marB="43720" anchor="ctr"/>
                </a:tc>
                <a:extLst>
                  <a:ext uri="{0D108BD9-81ED-4DB2-BD59-A6C34878D82A}">
                    <a16:rowId xmlns:a16="http://schemas.microsoft.com/office/drawing/2014/main" val="992454991"/>
                  </a:ext>
                </a:extLst>
              </a:tr>
              <a:tr h="522923">
                <a:tc>
                  <a:txBody>
                    <a:bodyPr/>
                    <a:lstStyle/>
                    <a:p>
                      <a:pPr algn="ctr"/>
                      <a:r>
                        <a:rPr lang="en-US" sz="1300" b="0" dirty="0">
                          <a:solidFill>
                            <a:srgbClr val="0000FF"/>
                          </a:solidFill>
                          <a:latin typeface="Arial" panose="020B0604020202020204" pitchFamily="34" charset="0"/>
                          <a:cs typeface="Arial" panose="020B0604020202020204" pitchFamily="34" charset="0"/>
                        </a:rPr>
                        <a:t>“Advance</a:t>
                      </a:r>
                      <a:r>
                        <a:rPr lang="en-US" sz="1300" b="0" baseline="0" dirty="0">
                          <a:solidFill>
                            <a:srgbClr val="0000FF"/>
                          </a:solidFill>
                          <a:latin typeface="Arial" panose="020B0604020202020204" pitchFamily="34" charset="0"/>
                          <a:cs typeface="Arial" panose="020B0604020202020204" pitchFamily="34" charset="0"/>
                        </a:rPr>
                        <a:t> areas  O</a:t>
                      </a:r>
                      <a:r>
                        <a:rPr lang="en-US" sz="1300" b="0" baseline="-25000" dirty="0">
                          <a:solidFill>
                            <a:srgbClr val="0000FF"/>
                          </a:solidFill>
                          <a:latin typeface="Arial" panose="020B0604020202020204" pitchFamily="34" charset="0"/>
                          <a:cs typeface="Arial" panose="020B0604020202020204" pitchFamily="34" charset="0"/>
                        </a:rPr>
                        <a:t>3</a:t>
                      </a:r>
                      <a:r>
                        <a:rPr lang="en-US" sz="1300" b="0" baseline="0" dirty="0">
                          <a:solidFill>
                            <a:srgbClr val="0000FF"/>
                          </a:solidFill>
                          <a:latin typeface="Arial" panose="020B0604020202020204" pitchFamily="34" charset="0"/>
                          <a:cs typeface="Arial" panose="020B0604020202020204" pitchFamily="34" charset="0"/>
                        </a:rPr>
                        <a:t>_PM”</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05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O</a:t>
                      </a:r>
                      <a:r>
                        <a:rPr lang="en-US" sz="1200" b="0" baseline="-25000" dirty="0">
                          <a:solidFill>
                            <a:schemeClr val="tx1"/>
                          </a:solidFill>
                          <a:latin typeface="Arial" panose="020B0604020202020204" pitchFamily="34" charset="0"/>
                          <a:cs typeface="Arial" panose="020B0604020202020204" pitchFamily="34" charset="0"/>
                        </a:rPr>
                        <a:t>3</a:t>
                      </a:r>
                      <a:r>
                        <a:rPr lang="en-US" sz="1200" b="0" dirty="0">
                          <a:solidFill>
                            <a:schemeClr val="tx1"/>
                          </a:solidFill>
                          <a:latin typeface="Arial" panose="020B0604020202020204" pitchFamily="34" charset="0"/>
                          <a:cs typeface="Arial" panose="020B0604020202020204" pitchFamily="34" charset="0"/>
                        </a:rPr>
                        <a:t> &amp; PM</a:t>
                      </a:r>
                      <a:r>
                        <a:rPr lang="en-US" sz="1200" b="0" baseline="-25000" dirty="0">
                          <a:solidFill>
                            <a:schemeClr val="tx1"/>
                          </a:solidFill>
                          <a:latin typeface="Arial" panose="020B0604020202020204" pitchFamily="34" charset="0"/>
                          <a:cs typeface="Arial" panose="020B0604020202020204" pitchFamily="34" charset="0"/>
                        </a:rPr>
                        <a:t>2.5</a:t>
                      </a:r>
                      <a:r>
                        <a:rPr lang="en-US" sz="1200" b="0" dirty="0">
                          <a:solidFill>
                            <a:schemeClr val="tx1"/>
                          </a:solidFill>
                          <a:latin typeface="Arial" panose="020B0604020202020204" pitchFamily="34" charset="0"/>
                          <a:cs typeface="Arial" panose="020B0604020202020204" pitchFamily="34" charset="0"/>
                        </a:rPr>
                        <a:t> Advance</a:t>
                      </a:r>
                      <a:r>
                        <a:rPr lang="en-US" sz="1200" b="0" baseline="0" dirty="0">
                          <a:solidFill>
                            <a:schemeClr val="tx1"/>
                          </a:solidFill>
                          <a:latin typeface="Arial" panose="020B0604020202020204" pitchFamily="34" charset="0"/>
                          <a:cs typeface="Arial" panose="020B0604020202020204" pitchFamily="34" charset="0"/>
                        </a:rPr>
                        <a:t> Areas</a:t>
                      </a:r>
                      <a:endParaRPr lang="en-US" sz="1200" b="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OAQPS MP team</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2018</a:t>
                      </a:r>
                    </a:p>
                  </a:txBody>
                  <a:tcPr marL="87440" marR="87440" marT="43720" marB="43720" anchor="ctr"/>
                </a:tc>
                <a:extLst>
                  <a:ext uri="{0D108BD9-81ED-4DB2-BD59-A6C34878D82A}">
                    <a16:rowId xmlns:a16="http://schemas.microsoft.com/office/drawing/2014/main" val="10005"/>
                  </a:ext>
                </a:extLst>
              </a:tr>
              <a:tr h="972416">
                <a:tc>
                  <a:txBody>
                    <a:bodyPr/>
                    <a:lstStyle/>
                    <a:p>
                      <a:pPr algn="ctr"/>
                      <a:r>
                        <a:rPr lang="en-US" sz="1300" b="0" dirty="0">
                          <a:solidFill>
                            <a:srgbClr val="0000FF"/>
                          </a:solidFill>
                          <a:latin typeface="Arial" panose="020B0604020202020204" pitchFamily="34" charset="0"/>
                          <a:cs typeface="Arial" panose="020B0604020202020204" pitchFamily="34" charset="0"/>
                        </a:rPr>
                        <a:t>“Index</a:t>
                      </a:r>
                      <a:r>
                        <a:rPr lang="en-US" sz="1300" b="0" baseline="0" dirty="0">
                          <a:solidFill>
                            <a:srgbClr val="0000FF"/>
                          </a:solidFill>
                          <a:latin typeface="Arial" panose="020B0604020202020204" pitchFamily="34" charset="0"/>
                          <a:cs typeface="Arial" panose="020B0604020202020204" pitchFamily="34" charset="0"/>
                        </a:rPr>
                        <a:t> of Poverty_</a:t>
                      </a:r>
                    </a:p>
                    <a:p>
                      <a:pPr algn="ctr"/>
                      <a:r>
                        <a:rPr lang="en-US" sz="1300" b="0" baseline="0" dirty="0">
                          <a:solidFill>
                            <a:srgbClr val="0000FF"/>
                          </a:solidFill>
                          <a:latin typeface="Arial" panose="020B0604020202020204" pitchFamily="34" charset="0"/>
                          <a:cs typeface="Arial" panose="020B0604020202020204" pitchFamily="34" charset="0"/>
                        </a:rPr>
                        <a:t>Disadvantage”</a:t>
                      </a:r>
                      <a:endParaRPr lang="en-US" sz="1300" b="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dirty="0">
                          <a:latin typeface="Arial" panose="020B0604020202020204" pitchFamily="34" charset="0"/>
                          <a:cs typeface="Arial" panose="020B0604020202020204" pitchFamily="34" charset="0"/>
                        </a:rPr>
                        <a:t>Excel</a:t>
                      </a:r>
                      <a:endParaRPr lang="en-US" sz="12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200" baseline="0" dirty="0">
                          <a:latin typeface="Arial" panose="020B0604020202020204" pitchFamily="34" charset="0"/>
                          <a:cs typeface="Arial" panose="020B0604020202020204" pitchFamily="34" charset="0"/>
                        </a:rPr>
                        <a:t>Index of poverty/disadvantage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from</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Univ. of Michigan </a:t>
                      </a:r>
                      <a:endParaRPr lang="en-US" sz="12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tx1"/>
                          </a:solidFill>
                          <a:latin typeface="Arial" panose="020B0604020202020204" pitchFamily="34" charset="0"/>
                          <a:cs typeface="Arial" panose="020B0604020202020204" pitchFamily="34" charset="0"/>
                        </a:rPr>
                        <a:t>w</a:t>
                      </a:r>
                      <a:r>
                        <a:rPr lang="en-US" sz="1200" baseline="0" dirty="0">
                          <a:solidFill>
                            <a:schemeClr val="tx1"/>
                          </a:solidFill>
                          <a:latin typeface="Arial" panose="020B0604020202020204" pitchFamily="34" charset="0"/>
                          <a:cs typeface="Arial" panose="020B0604020202020204" pitchFamily="34" charset="0"/>
                        </a:rPr>
                        <a:t>ebsite: </a:t>
                      </a:r>
                      <a:r>
                        <a:rPr lang="en-US" altLang="zh-CN" sz="1100" dirty="0">
                          <a:latin typeface="Arial" panose="020B0604020202020204" pitchFamily="34" charset="0"/>
                          <a:cs typeface="Arial" panose="020B0604020202020204" pitchFamily="34" charset="0"/>
                          <a:hlinkClick r:id="rId4"/>
                        </a:rPr>
                        <a:t>https://poverty.umich.edu/projects/understanding-communities-of-deep-disadvantage/</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sz="1400" kern="1200" dirty="0">
                          <a:solidFill>
                            <a:schemeClr val="dk1"/>
                          </a:solidFill>
                          <a:latin typeface="Arial" panose="020B0604020202020204" pitchFamily="34" charset="0"/>
                          <a:ea typeface="+mn-ea"/>
                          <a:cs typeface="Arial" panose="020B0604020202020204" pitchFamily="34" charset="0"/>
                        </a:rPr>
                        <a:t>2017</a:t>
                      </a:r>
                    </a:p>
                  </a:txBody>
                  <a:tcPr marL="87440" marR="87440" marT="43720" marB="43720" anchor="ctr"/>
                </a:tc>
                <a:extLst>
                  <a:ext uri="{0D108BD9-81ED-4DB2-BD59-A6C34878D82A}">
                    <a16:rowId xmlns:a16="http://schemas.microsoft.com/office/drawing/2014/main" val="10006"/>
                  </a:ext>
                </a:extLst>
              </a:tr>
              <a:tr h="977740">
                <a:tc>
                  <a:txBody>
                    <a:bodyPr/>
                    <a:lstStyle/>
                    <a:p>
                      <a:pPr algn="ctr"/>
                      <a:r>
                        <a:rPr lang="en-US" sz="1200" dirty="0">
                          <a:solidFill>
                            <a:srgbClr val="0000FF"/>
                          </a:solidFill>
                          <a:latin typeface="Arial" panose="020B0604020202020204" pitchFamily="34" charset="0"/>
                          <a:cs typeface="Arial" panose="020B0604020202020204" pitchFamily="34" charset="0"/>
                        </a:rPr>
                        <a:t>“NEI_County_CAPs”</a:t>
                      </a:r>
                    </a:p>
                    <a:p>
                      <a:pPr algn="ctr"/>
                      <a:endParaRPr lang="en-US" sz="1200" dirty="0">
                        <a:solidFill>
                          <a:srgbClr val="0000FF"/>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latin typeface="Arial" panose="020B0604020202020204" pitchFamily="34" charset="0"/>
                          <a:cs typeface="Arial" panose="020B0604020202020204" pitchFamily="34" charset="0"/>
                        </a:rPr>
                        <a:t>“NEI_Facility_HAPs_ CAPs”</a:t>
                      </a:r>
                    </a:p>
                  </a:txBody>
                  <a:tcPr marL="87440" marR="87440" marT="43720" marB="43720" anchor="ctr"/>
                </a:tc>
                <a:tc>
                  <a:txBody>
                    <a:bodyPr/>
                    <a:lstStyle/>
                    <a:p>
                      <a:pPr algn="ctr"/>
                      <a:r>
                        <a:rPr lang="en-US" sz="1050" dirty="0">
                          <a:latin typeface="Arial" panose="020B0604020202020204" pitchFamily="34" charset="0"/>
                          <a:cs typeface="Arial" panose="020B0604020202020204" pitchFamily="34" charset="0"/>
                        </a:rPr>
                        <a:t>Geodataset</a:t>
                      </a:r>
                      <a:endParaRPr lang="en-US" sz="1100" dirty="0">
                        <a:solidFill>
                          <a:srgbClr val="0000FF"/>
                        </a:solidFill>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Major emission sources and facility info. of CAPs &amp; HAPs at c</a:t>
                      </a:r>
                      <a:r>
                        <a:rPr lang="en-US" sz="1200" dirty="0">
                          <a:latin typeface="Arial" panose="020B0604020202020204" pitchFamily="34" charset="0"/>
                          <a:cs typeface="Arial" panose="020B0604020202020204" pitchFamily="34" charset="0"/>
                        </a:rPr>
                        <a:t>ounty</a:t>
                      </a:r>
                      <a:r>
                        <a:rPr lang="en-US" sz="1200" baseline="0" dirty="0">
                          <a:latin typeface="Arial" panose="020B0604020202020204" pitchFamily="34" charset="0"/>
                          <a:cs typeface="Arial" panose="020B0604020202020204" pitchFamily="34" charset="0"/>
                        </a:rPr>
                        <a:t> level</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Arial" panose="020B0604020202020204" pitchFamily="34" charset="0"/>
                          <a:cs typeface="Arial" panose="020B0604020202020204" pitchFamily="34" charset="0"/>
                        </a:rPr>
                        <a:t>From OAQPS public website: </a:t>
                      </a:r>
                      <a:r>
                        <a:rPr kumimoji="0" lang="en-US" sz="105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ftp://newftp.epa.gov/EPADataCommons/OAR/OAQPS/NEI/NEI_Facility_HAPs_CAPs.zip </a:t>
                      </a:r>
                      <a:r>
                        <a:rPr kumimoji="0" lang="en-US" sz="1100" b="0" i="0" u="sng" strike="noStrike" kern="1200" cap="none" spc="0" normalizeH="0" baseline="0" dirty="0">
                          <a:ln>
                            <a:noFill/>
                          </a:ln>
                          <a:solidFill>
                            <a:srgbClr val="0000FF"/>
                          </a:solidFill>
                          <a:effectLst/>
                          <a:uLnTx/>
                          <a:uFillTx/>
                          <a:latin typeface="Arial" panose="020B0604020202020204" pitchFamily="34" charset="0"/>
                          <a:ea typeface="+mn-ea"/>
                          <a:cs typeface="Arial" panose="020B0604020202020204" pitchFamily="34" charset="0"/>
                        </a:rPr>
                        <a:t>ftp://newftp.epa.gov/EPADataCommons/OAR/OAQPS/NEI/NEI_County_CAP.zip</a:t>
                      </a:r>
                      <a:endParaRPr lang="en-US" sz="1200" dirty="0">
                        <a:solidFill>
                          <a:schemeClr val="tx1"/>
                        </a:solidFill>
                        <a:latin typeface="Arial" panose="020B0604020202020204" pitchFamily="34" charset="0"/>
                        <a:cs typeface="Arial" panose="020B0604020202020204" pitchFamily="34" charset="0"/>
                      </a:endParaRPr>
                    </a:p>
                  </a:txBody>
                  <a:tcPr marL="87440" marR="87440" marT="43720" marB="43720" anchor="ctr"/>
                </a:tc>
                <a:tc>
                  <a:txBody>
                    <a:bodyPr/>
                    <a:lstStyle/>
                    <a:p>
                      <a:pPr algn="ctr"/>
                      <a:r>
                        <a:rPr lang="en-US" altLang="zh-CN" sz="1400" kern="1200" dirty="0">
                          <a:solidFill>
                            <a:schemeClr val="dk1"/>
                          </a:solidFill>
                          <a:latin typeface="Arial" panose="020B0604020202020204" pitchFamily="34" charset="0"/>
                          <a:ea typeface="+mn-ea"/>
                          <a:cs typeface="Arial" panose="020B0604020202020204" pitchFamily="34" charset="0"/>
                        </a:rPr>
                        <a:t>2008, 2011, 2014</a:t>
                      </a:r>
                      <a:endParaRPr lang="en-US" sz="14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extLst>
                  <a:ext uri="{0D108BD9-81ED-4DB2-BD59-A6C34878D82A}">
                    <a16:rowId xmlns:a16="http://schemas.microsoft.com/office/drawing/2014/main" val="10007"/>
                  </a:ext>
                </a:extLst>
              </a:tr>
              <a:tr h="7997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FF"/>
                          </a:solidFill>
                          <a:latin typeface="Arial" panose="020B0604020202020204" pitchFamily="34" charset="0"/>
                          <a:ea typeface="+mn-ea"/>
                          <a:cs typeface="Arial" panose="020B0604020202020204" pitchFamily="34" charset="0"/>
                        </a:rPr>
                        <a:t>“2014 NEI_NATA Emissions”</a:t>
                      </a:r>
                    </a:p>
                  </a:txBody>
                  <a:tcPr marL="87440" marR="87440" marT="43720" marB="43720" anchor="ctr"/>
                </a:tc>
                <a:tc>
                  <a:txBody>
                    <a:bodyPr/>
                    <a:lstStyle/>
                    <a:p>
                      <a:pPr algn="ctr"/>
                      <a:r>
                        <a:rPr lang="en-US" sz="1200" kern="1200" dirty="0">
                          <a:solidFill>
                            <a:schemeClr val="dk1"/>
                          </a:solidFill>
                          <a:effectLst/>
                          <a:latin typeface="Arial" panose="020B0604020202020204" pitchFamily="34" charset="0"/>
                          <a:ea typeface="+mn-ea"/>
                          <a:cs typeface="Arial" panose="020B0604020202020204" pitchFamily="34" charset="0"/>
                        </a:rPr>
                        <a:t>Access Database</a:t>
                      </a:r>
                    </a:p>
                    <a:p>
                      <a:pPr algn="ctr"/>
                      <a:r>
                        <a:rPr lang="en-US" sz="1200" kern="1200" dirty="0">
                          <a:solidFill>
                            <a:schemeClr val="dk1"/>
                          </a:solidFill>
                          <a:effectLst/>
                          <a:latin typeface="Arial" panose="020B0604020202020204" pitchFamily="34" charset="0"/>
                          <a:ea typeface="+mn-ea"/>
                          <a:cs typeface="Arial" panose="020B0604020202020204" pitchFamily="34" charset="0"/>
                        </a:rPr>
                        <a:t>(*. accdb)</a:t>
                      </a: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NATA emissions data from 2014 NEI database, including various source groups</a:t>
                      </a:r>
                      <a:endParaRPr lang="en-US" sz="1200" kern="1200" dirty="0">
                        <a:solidFill>
                          <a:schemeClr val="dk1"/>
                        </a:solidFill>
                        <a:effectLst/>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fontAlgn="ctr"/>
                      <a:r>
                        <a:rPr lang="en-US" sz="1200" kern="1200" baseline="0" dirty="0">
                          <a:solidFill>
                            <a:schemeClr val="tx1"/>
                          </a:solidFill>
                          <a:latin typeface="Arial" panose="020B0604020202020204" pitchFamily="34" charset="0"/>
                          <a:ea typeface="+mn-ea"/>
                          <a:cs typeface="Arial" panose="020B0604020202020204" pitchFamily="34" charset="0"/>
                        </a:rPr>
                        <a:t>From </a:t>
                      </a:r>
                      <a:r>
                        <a:rPr lang="en-US" altLang="zh-CN" sz="1200" kern="1200" baseline="0" dirty="0">
                          <a:solidFill>
                            <a:schemeClr val="tx1"/>
                          </a:solidFill>
                          <a:latin typeface="Arial" panose="020B0604020202020204" pitchFamily="34" charset="0"/>
                          <a:ea typeface="+mn-ea"/>
                          <a:cs typeface="Arial" panose="020B0604020202020204" pitchFamily="34" charset="0"/>
                        </a:rPr>
                        <a:t>EPA public website:</a:t>
                      </a:r>
                      <a:r>
                        <a:rPr lang="zh-CN" altLang="en-US" sz="1200" kern="1200" baseline="0" dirty="0">
                          <a:solidFill>
                            <a:schemeClr val="tx1"/>
                          </a:solidFill>
                          <a:latin typeface="Arial" panose="020B0604020202020204" pitchFamily="34" charset="0"/>
                          <a:ea typeface="+mn-ea"/>
                          <a:cs typeface="Arial" panose="020B0604020202020204" pitchFamily="34" charset="0"/>
                        </a:rPr>
                        <a:t> </a:t>
                      </a:r>
                      <a:r>
                        <a:rPr lang="en-US" altLang="zh-CN" sz="1100" dirty="0">
                          <a:latin typeface="Arial" panose="020B0604020202020204" pitchFamily="34" charset="0"/>
                          <a:cs typeface="Arial" panose="020B0604020202020204" pitchFamily="34" charset="0"/>
                          <a:hlinkClick r:id="rId5"/>
                        </a:rPr>
                        <a:t>https://www.epa.gov/national-air-toxics-assessment/2014-nata-assessment-results#emissions</a:t>
                      </a:r>
                      <a:endParaRPr lang="en-US" sz="1200" kern="1200" baseline="0" dirty="0">
                        <a:solidFill>
                          <a:schemeClr val="tx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sz="1400" dirty="0">
                          <a:latin typeface="Arial" panose="020B0604020202020204" pitchFamily="34" charset="0"/>
                          <a:cs typeface="Arial" panose="020B0604020202020204" pitchFamily="34" charset="0"/>
                        </a:rPr>
                        <a:t>2014</a:t>
                      </a:r>
                    </a:p>
                  </a:txBody>
                  <a:tcPr marL="87440" marR="87440" marT="43720" marB="43720" anchor="ctr"/>
                </a:tc>
                <a:extLst>
                  <a:ext uri="{0D108BD9-81ED-4DB2-BD59-A6C34878D82A}">
                    <a16:rowId xmlns:a16="http://schemas.microsoft.com/office/drawing/2014/main" val="4249155262"/>
                  </a:ext>
                </a:extLst>
              </a:tr>
              <a:tr h="801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FF"/>
                          </a:solidFill>
                          <a:latin typeface="Arial" panose="020B0604020202020204" pitchFamily="34" charset="0"/>
                          <a:ea typeface="+mn-ea"/>
                          <a:cs typeface="Arial" panose="020B0604020202020204" pitchFamily="34" charset="0"/>
                        </a:rPr>
                        <a:t>“Class1_FederalAreas”</a:t>
                      </a:r>
                      <a:endParaRPr lang="en-US" sz="1200" kern="1200" dirty="0">
                        <a:solidFill>
                          <a:srgbClr val="0000FF"/>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050" kern="1200" dirty="0">
                          <a:solidFill>
                            <a:schemeClr val="dk1"/>
                          </a:solidFill>
                          <a:latin typeface="Arial" panose="020B0604020202020204" pitchFamily="34" charset="0"/>
                          <a:ea typeface="+mn-ea"/>
                          <a:cs typeface="Arial" panose="020B0604020202020204" pitchFamily="34" charset="0"/>
                        </a:rPr>
                        <a:t>Geodataset</a:t>
                      </a:r>
                      <a:endParaRPr lang="en-US" sz="105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effectLst/>
                          <a:latin typeface="Arial" panose="020B0604020202020204" pitchFamily="34" charset="0"/>
                          <a:ea typeface="+mn-ea"/>
                          <a:cs typeface="Arial" panose="020B0604020202020204" pitchFamily="34" charset="0"/>
                        </a:rPr>
                        <a:t>Mandatory Class 1 Federal Areas</a:t>
                      </a:r>
                      <a:endParaRPr lang="en-US" sz="1200" dirty="0">
                        <a:latin typeface="Arial" panose="020B0604020202020204" pitchFamily="34" charset="0"/>
                        <a:cs typeface="Arial" panose="020B0604020202020204" pitchFamily="34" charset="0"/>
                      </a:endParaRPr>
                    </a:p>
                  </a:txBody>
                  <a:tcPr marL="87440" marR="87440" marT="43720" marB="43720" anchor="ctr"/>
                </a:tc>
                <a:tc>
                  <a:txBody>
                    <a:bodyPr/>
                    <a:lstStyle/>
                    <a:p>
                      <a:pPr algn="ctr" fontAlgn="ctr"/>
                      <a:r>
                        <a:rPr lang="en-US" altLang="zh-CN" sz="1200" kern="1200" baseline="0" dirty="0">
                          <a:solidFill>
                            <a:schemeClr val="tx1"/>
                          </a:solidFill>
                          <a:latin typeface="Arial" panose="020B0604020202020204" pitchFamily="34" charset="0"/>
                          <a:ea typeface="+mn-ea"/>
                          <a:cs typeface="Arial" panose="020B0604020202020204" pitchFamily="34" charset="0"/>
                        </a:rPr>
                        <a:t>From Mandatory Class 1 Federal Areas Web Service: </a:t>
                      </a:r>
                      <a:r>
                        <a:rPr kumimoji="0" lang="en-US" altLang="zh-CN"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https://edg.epa.gov/data/public/OAR/OAQPS/Class1/Class1Areas.zip</a:t>
                      </a:r>
                      <a:endParaRPr lang="en-US" sz="1200" kern="1200" dirty="0">
                        <a:solidFill>
                          <a:schemeClr val="dk1"/>
                        </a:solidFill>
                        <a:latin typeface="Arial" panose="020B0604020202020204" pitchFamily="34" charset="0"/>
                        <a:ea typeface="+mn-ea"/>
                        <a:cs typeface="Arial" panose="020B0604020202020204" pitchFamily="34" charset="0"/>
                      </a:endParaRPr>
                    </a:p>
                  </a:txBody>
                  <a:tcPr marL="87440" marR="87440" marT="43720" marB="43720" anchor="ctr"/>
                </a:tc>
                <a:tc>
                  <a:txBody>
                    <a:bodyPr/>
                    <a:lstStyle/>
                    <a:p>
                      <a:pPr algn="ctr"/>
                      <a:r>
                        <a:rPr lang="en-US" altLang="zh-C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marL="87440" marR="87440" marT="43720" marB="43720" anchor="ctr"/>
                </a:tc>
                <a:extLst>
                  <a:ext uri="{0D108BD9-81ED-4DB2-BD59-A6C34878D82A}">
                    <a16:rowId xmlns:a16="http://schemas.microsoft.com/office/drawing/2014/main" val="493455773"/>
                  </a:ext>
                </a:extLst>
              </a:tr>
            </a:tbl>
          </a:graphicData>
        </a:graphic>
      </p:graphicFrame>
      <p:sp>
        <p:nvSpPr>
          <p:cNvPr id="5" name="Slide Number Placeholder 1">
            <a:extLst>
              <a:ext uri="{FF2B5EF4-FFF2-40B4-BE49-F238E27FC236}">
                <a16:creationId xmlns:a16="http://schemas.microsoft.com/office/drawing/2014/main" id="{7C0A06F9-BDE5-4ECE-B4DC-1A9B625358EE}"/>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
        <p:nvSpPr>
          <p:cNvPr id="7" name="Rectangle 12">
            <a:extLst>
              <a:ext uri="{FF2B5EF4-FFF2-40B4-BE49-F238E27FC236}">
                <a16:creationId xmlns:a16="http://schemas.microsoft.com/office/drawing/2014/main" id="{547152DB-1CD4-487A-ADC4-9EA4DFEA224F}"/>
              </a:ext>
            </a:extLst>
          </p:cNvPr>
          <p:cNvSpPr/>
          <p:nvPr/>
        </p:nvSpPr>
        <p:spPr>
          <a:xfrm>
            <a:off x="9144" y="566928"/>
            <a:ext cx="1883664" cy="62910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0598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304898" y="973588"/>
            <a:ext cx="8567476"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297180" y="870311"/>
            <a:ext cx="8549640" cy="5860697"/>
          </a:xfrm>
        </p:spPr>
        <p:txBody>
          <a:bodyPr/>
          <a:lstStyle/>
          <a:p>
            <a:r>
              <a:rPr lang="en-US" sz="200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for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We also believe that it has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AB8D9B4C-CFDA-47DE-821E-8F93F64CD4A9}"/>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F6CC-AF5D-4366-81B1-323CE271962F}"/>
              </a:ext>
            </a:extLst>
          </p:cNvPr>
          <p:cNvSpPr>
            <a:spLocks noGrp="1"/>
          </p:cNvSpPr>
          <p:nvPr>
            <p:ph type="title"/>
          </p:nvPr>
        </p:nvSpPr>
        <p:spPr>
          <a:xfrm>
            <a:off x="215757" y="71439"/>
            <a:ext cx="8702212"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Engagement Across OAQPS</a:t>
            </a: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685EAB3-AA2F-4218-8245-E55AEA881AD6}"/>
              </a:ext>
            </a:extLst>
          </p:cNvPr>
          <p:cNvGraphicFramePr>
            <a:graphicFrameLocks noGrp="1"/>
          </p:cNvGraphicFramePr>
          <p:nvPr>
            <p:ph idx="1"/>
            <p:extLst>
              <p:ext uri="{D42A27DB-BD31-4B8C-83A1-F6EECF244321}">
                <p14:modId xmlns:p14="http://schemas.microsoft.com/office/powerpoint/2010/main" val="1199578300"/>
              </p:ext>
            </p:extLst>
          </p:nvPr>
        </p:nvGraphicFramePr>
        <p:xfrm>
          <a:off x="457200" y="981074"/>
          <a:ext cx="8229600" cy="5465446"/>
        </p:xfrm>
        <a:graphic>
          <a:graphicData uri="http://schemas.openxmlformats.org/drawingml/2006/table">
            <a:tbl>
              <a:tblPr firstRow="1" bandRow="1">
                <a:tableStyleId>{5C22544A-7EE6-4342-B048-85BDC9FD1C3A}</a:tableStyleId>
              </a:tblPr>
              <a:tblGrid>
                <a:gridCol w="5059680">
                  <a:extLst>
                    <a:ext uri="{9D8B030D-6E8A-4147-A177-3AD203B41FA5}">
                      <a16:colId xmlns:a16="http://schemas.microsoft.com/office/drawing/2014/main" val="676030082"/>
                    </a:ext>
                  </a:extLst>
                </a:gridCol>
                <a:gridCol w="3169920">
                  <a:extLst>
                    <a:ext uri="{9D8B030D-6E8A-4147-A177-3AD203B41FA5}">
                      <a16:colId xmlns:a16="http://schemas.microsoft.com/office/drawing/2014/main" val="1994550048"/>
                    </a:ext>
                  </a:extLst>
                </a:gridCol>
              </a:tblGrid>
              <a:tr h="780778">
                <a:tc>
                  <a:txBody>
                    <a:bodyPr/>
                    <a:lstStyle/>
                    <a:p>
                      <a:pPr algn="ctr"/>
                      <a:r>
                        <a:rPr lang="en-US" sz="2800" dirty="0">
                          <a:latin typeface="Arial" panose="020B0604020202020204" pitchFamily="34" charset="0"/>
                          <a:cs typeface="Arial" panose="020B0604020202020204" pitchFamily="34" charset="0"/>
                        </a:rPr>
                        <a:t>Audience</a:t>
                      </a:r>
                    </a:p>
                  </a:txBody>
                  <a:tcPr anchor="ctr"/>
                </a:tc>
                <a:tc>
                  <a:txBody>
                    <a:bodyPr/>
                    <a:lstStyle/>
                    <a:p>
                      <a:pPr algn="ctr"/>
                      <a:r>
                        <a:rPr lang="en-US" sz="2800" dirty="0">
                          <a:latin typeface="Arial" panose="020B0604020202020204" pitchFamily="34" charset="0"/>
                          <a:cs typeface="Arial" panose="020B0604020202020204" pitchFamily="34" charset="0"/>
                        </a:rPr>
                        <a:t>Date</a:t>
                      </a:r>
                    </a:p>
                  </a:txBody>
                  <a:tcPr anchor="ctr"/>
                </a:tc>
                <a:extLst>
                  <a:ext uri="{0D108BD9-81ED-4DB2-BD59-A6C34878D82A}">
                    <a16:rowId xmlns:a16="http://schemas.microsoft.com/office/drawing/2014/main" val="4097829753"/>
                  </a:ext>
                </a:extLst>
              </a:tr>
              <a:tr h="780778">
                <a:tc>
                  <a:txBody>
                    <a:bodyPr/>
                    <a:lstStyle/>
                    <a:p>
                      <a:pPr algn="ctr"/>
                      <a:r>
                        <a:rPr lang="en-US" sz="2000" dirty="0">
                          <a:latin typeface="Arial" panose="020B0604020202020204" pitchFamily="34" charset="0"/>
                          <a:cs typeface="Arial" panose="020B0604020202020204" pitchFamily="34" charset="0"/>
                        </a:rPr>
                        <a:t>AQAD &amp; HEID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Sept. 25, 2020</a:t>
                      </a:r>
                    </a:p>
                  </a:txBody>
                  <a:tcPr anchor="ctr"/>
                </a:tc>
                <a:extLst>
                  <a:ext uri="{0D108BD9-81ED-4DB2-BD59-A6C34878D82A}">
                    <a16:rowId xmlns:a16="http://schemas.microsoft.com/office/drawing/2014/main" val="4162069917"/>
                  </a:ext>
                </a:extLst>
              </a:tr>
              <a:tr h="780778">
                <a:tc>
                  <a:txBody>
                    <a:bodyPr/>
                    <a:lstStyle/>
                    <a:p>
                      <a:pPr algn="ctr"/>
                      <a:r>
                        <a:rPr lang="en-US" sz="2000" dirty="0">
                          <a:latin typeface="Arial" panose="020B0604020202020204" pitchFamily="34" charset="0"/>
                          <a:cs typeface="Arial" panose="020B0604020202020204" pitchFamily="34" charset="0"/>
                        </a:rPr>
                        <a:t>Air Toxics Team</a:t>
                      </a:r>
                    </a:p>
                  </a:txBody>
                  <a:tcPr anchor="ctr"/>
                </a:tc>
                <a:tc>
                  <a:txBody>
                    <a:bodyPr/>
                    <a:lstStyle/>
                    <a:p>
                      <a:pPr algn="ctr"/>
                      <a:r>
                        <a:rPr lang="en-US" sz="2000" dirty="0">
                          <a:latin typeface="Arial" panose="020B0604020202020204" pitchFamily="34" charset="0"/>
                          <a:cs typeface="Arial" panose="020B0604020202020204" pitchFamily="34" charset="0"/>
                        </a:rPr>
                        <a:t>Nov. 3, 2020</a:t>
                      </a:r>
                    </a:p>
                  </a:txBody>
                  <a:tcPr anchor="ctr"/>
                </a:tc>
                <a:extLst>
                  <a:ext uri="{0D108BD9-81ED-4DB2-BD59-A6C34878D82A}">
                    <a16:rowId xmlns:a16="http://schemas.microsoft.com/office/drawing/2014/main" val="3173000882"/>
                  </a:ext>
                </a:extLst>
              </a:tr>
              <a:tr h="780778">
                <a:tc>
                  <a:txBody>
                    <a:bodyPr/>
                    <a:lstStyle/>
                    <a:p>
                      <a:pPr algn="ctr"/>
                      <a:r>
                        <a:rPr lang="en-US" sz="2000" dirty="0">
                          <a:latin typeface="Arial" panose="020B0604020202020204" pitchFamily="34" charset="0"/>
                          <a:cs typeface="Arial" panose="020B0604020202020204" pitchFamily="34" charset="0"/>
                        </a:rPr>
                        <a:t>AQPD – DD &amp; Management Team</a:t>
                      </a:r>
                    </a:p>
                  </a:txBody>
                  <a:tcPr anchor="ctr"/>
                </a:tc>
                <a:tc>
                  <a:txBody>
                    <a:bodyPr/>
                    <a:lstStyle/>
                    <a:p>
                      <a:pPr algn="ctr"/>
                      <a:r>
                        <a:rPr lang="en-US" sz="2000" dirty="0">
                          <a:latin typeface="Arial" panose="020B0604020202020204" pitchFamily="34" charset="0"/>
                          <a:cs typeface="Arial" panose="020B0604020202020204" pitchFamily="34" charset="0"/>
                        </a:rPr>
                        <a:t>Dec. 10, 2020</a:t>
                      </a:r>
                    </a:p>
                  </a:txBody>
                  <a:tcPr anchor="ctr"/>
                </a:tc>
                <a:extLst>
                  <a:ext uri="{0D108BD9-81ED-4DB2-BD59-A6C34878D82A}">
                    <a16:rowId xmlns:a16="http://schemas.microsoft.com/office/drawing/2014/main" val="4050808776"/>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OID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25, 2021</a:t>
                      </a:r>
                    </a:p>
                  </a:txBody>
                  <a:tcPr anchor="ctr"/>
                </a:tc>
                <a:extLst>
                  <a:ext uri="{0D108BD9-81ED-4DB2-BD59-A6C34878D82A}">
                    <a16:rowId xmlns:a16="http://schemas.microsoft.com/office/drawing/2014/main" val="2675647542"/>
                  </a:ext>
                </a:extLst>
              </a:tr>
              <a:tr h="780778">
                <a:tc>
                  <a:txBody>
                    <a:bodyPr/>
                    <a:lstStyle/>
                    <a:p>
                      <a:pPr algn="ctr"/>
                      <a:r>
                        <a:rPr lang="en-US" sz="2000" dirty="0">
                          <a:solidFill>
                            <a:schemeClr val="tx1"/>
                          </a:solidFill>
                          <a:latin typeface="Arial" panose="020B0604020202020204" pitchFamily="34" charset="0"/>
                          <a:cs typeface="Arial" panose="020B0604020202020204" pitchFamily="34" charset="0"/>
                        </a:rPr>
                        <a:t>SPPD – DD &amp; Management Team</a:t>
                      </a:r>
                    </a:p>
                  </a:txBody>
                  <a:tcPr anchor="ctr"/>
                </a:tc>
                <a:tc>
                  <a:txBody>
                    <a:bodyPr/>
                    <a:lstStyle/>
                    <a:p>
                      <a:pPr algn="ctr"/>
                      <a:r>
                        <a:rPr lang="en-US" sz="2000" dirty="0">
                          <a:solidFill>
                            <a:schemeClr val="tx1"/>
                          </a:solidFill>
                          <a:latin typeface="Arial" panose="020B0604020202020204" pitchFamily="34" charset="0"/>
                          <a:cs typeface="Arial" panose="020B0604020202020204" pitchFamily="34" charset="0"/>
                        </a:rPr>
                        <a:t>Jan 28, 2021</a:t>
                      </a:r>
                    </a:p>
                  </a:txBody>
                  <a:tcPr anchor="ctr"/>
                </a:tc>
                <a:extLst>
                  <a:ext uri="{0D108BD9-81ED-4DB2-BD59-A6C34878D82A}">
                    <a16:rowId xmlns:a16="http://schemas.microsoft.com/office/drawing/2014/main" val="2819699671"/>
                  </a:ext>
                </a:extLst>
              </a:tr>
              <a:tr h="780778">
                <a:tc>
                  <a:txBody>
                    <a:bodyPr/>
                    <a:lstStyle/>
                    <a:p>
                      <a:pPr algn="ctr"/>
                      <a:r>
                        <a:rPr lang="en-US" sz="2000" dirty="0">
                          <a:solidFill>
                            <a:srgbClr val="0000FF"/>
                          </a:solidFill>
                          <a:latin typeface="Arial" panose="020B0604020202020204" pitchFamily="34" charset="0"/>
                          <a:cs typeface="Arial" panose="020B0604020202020204" pitchFamily="34" charset="0"/>
                        </a:rPr>
                        <a:t>OAQPS – Office Director</a:t>
                      </a:r>
                    </a:p>
                  </a:txBody>
                  <a:tcPr anchor="ctr"/>
                </a:tc>
                <a:tc>
                  <a:txBody>
                    <a:bodyPr/>
                    <a:lstStyle/>
                    <a:p>
                      <a:pPr algn="ctr"/>
                      <a:r>
                        <a:rPr lang="en-US" sz="2000" dirty="0">
                          <a:solidFill>
                            <a:srgbClr val="0000FF"/>
                          </a:solidFill>
                          <a:latin typeface="Arial" panose="020B0604020202020204" pitchFamily="34" charset="0"/>
                          <a:cs typeface="Arial" panose="020B0604020202020204" pitchFamily="34" charset="0"/>
                        </a:rPr>
                        <a:t>Feb 1, 2021</a:t>
                      </a:r>
                    </a:p>
                  </a:txBody>
                  <a:tcPr anchor="ctr"/>
                </a:tc>
                <a:extLst>
                  <a:ext uri="{0D108BD9-81ED-4DB2-BD59-A6C34878D82A}">
                    <a16:rowId xmlns:a16="http://schemas.microsoft.com/office/drawing/2014/main" val="509357973"/>
                  </a:ext>
                </a:extLst>
              </a:tr>
            </a:tbl>
          </a:graphicData>
        </a:graphic>
      </p:graphicFrame>
      <p:sp>
        <p:nvSpPr>
          <p:cNvPr id="5" name="Slide Number Placeholder 1">
            <a:extLst>
              <a:ext uri="{FF2B5EF4-FFF2-40B4-BE49-F238E27FC236}">
                <a16:creationId xmlns:a16="http://schemas.microsoft.com/office/drawing/2014/main" id="{DECFCB60-2D39-4D11-ADB9-085F76F8A682}"/>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2402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AQAD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77985"/>
            <a:ext cx="8229600" cy="5908575"/>
          </a:xfrm>
        </p:spPr>
        <p:txBody>
          <a:bodyPr/>
          <a:lstStyle/>
          <a:p>
            <a:r>
              <a:rPr lang="en-US" sz="3000" b="0" dirty="0"/>
              <a:t>Assemble technical information in more accessible and transparent manner to facilitate understanding of multi-pollutant air quality issues across our nation</a:t>
            </a:r>
          </a:p>
          <a:p>
            <a:r>
              <a:rPr lang="en-US" sz="3000" b="0" dirty="0"/>
              <a:t>Provide information on O</a:t>
            </a:r>
            <a:r>
              <a:rPr lang="en-US" sz="3000" b="0" baseline="-25000" dirty="0"/>
              <a:t>3</a:t>
            </a:r>
            <a:r>
              <a:rPr lang="en-US" sz="3000" b="0" dirty="0"/>
              <a:t>, PM</a:t>
            </a:r>
            <a:r>
              <a:rPr lang="en-US" sz="3000" b="0" baseline="-25000" dirty="0"/>
              <a:t>2.5</a:t>
            </a:r>
            <a:r>
              <a:rPr lang="en-US" sz="3000" b="0" dirty="0"/>
              <a:t>, and Air Toxics (and GHGs in future) to inform and connect our program efforts:</a:t>
            </a:r>
          </a:p>
          <a:p>
            <a:pPr lvl="1"/>
            <a:r>
              <a:rPr lang="en-US" sz="2600" b="0" dirty="0"/>
              <a:t>Multi-pollutant considerations w/ HEID &amp; EPA Regions</a:t>
            </a:r>
          </a:p>
          <a:p>
            <a:pPr lvl="1"/>
            <a:r>
              <a:rPr lang="en-US" sz="2600" b="0" dirty="0"/>
              <a:t>NAA, Advance areas w/ AQPD</a:t>
            </a:r>
          </a:p>
          <a:p>
            <a:pPr lvl="1"/>
            <a:r>
              <a:rPr lang="en-US" sz="2600" b="0" dirty="0"/>
              <a:t>Tribal areas and EJ strategy w/ OID</a:t>
            </a:r>
          </a:p>
          <a:p>
            <a:pPr lvl="1"/>
            <a:r>
              <a:rPr lang="en-US" sz="2600" b="0" dirty="0"/>
              <a:t>Sector assessments w/ SPPD</a:t>
            </a:r>
          </a:p>
        </p:txBody>
      </p:sp>
    </p:spTree>
    <p:extLst>
      <p:ext uri="{BB962C8B-B14F-4D97-AF65-F5344CB8AC3E}">
        <p14:creationId xmlns:p14="http://schemas.microsoft.com/office/powerpoint/2010/main" val="83238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HEID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980728"/>
            <a:ext cx="8229600" cy="5522814"/>
          </a:xfrm>
        </p:spPr>
        <p:txBody>
          <a:bodyPr/>
          <a:lstStyle/>
          <a:p>
            <a:r>
              <a:rPr lang="en-US" sz="3000" b="0" dirty="0"/>
              <a:t>Multi-pollutant Team</a:t>
            </a:r>
          </a:p>
          <a:p>
            <a:pPr lvl="1"/>
            <a:r>
              <a:rPr lang="en-US" sz="2600" b="0" dirty="0"/>
              <a:t>Identify highest risk areas across O</a:t>
            </a:r>
            <a:r>
              <a:rPr lang="en-US" sz="2600" b="0" baseline="-25000" dirty="0"/>
              <a:t>3</a:t>
            </a:r>
            <a:r>
              <a:rPr lang="en-US" sz="2600" b="0" dirty="0"/>
              <a:t>, PM</a:t>
            </a:r>
            <a:r>
              <a:rPr lang="en-US" sz="2600" b="0" baseline="-25000" dirty="0"/>
              <a:t>2.5</a:t>
            </a:r>
            <a:r>
              <a:rPr lang="en-US" sz="2600" b="0" dirty="0"/>
              <a:t>, and Air Toxics to promote MP considerations across the office and our programs</a:t>
            </a:r>
          </a:p>
          <a:p>
            <a:pPr lvl="1"/>
            <a:r>
              <a:rPr lang="en-US" sz="2600" b="0" dirty="0"/>
              <a:t>Engage with EPA Regions on opportunities in these areas to consider MP control strategies and outreach purposes</a:t>
            </a:r>
          </a:p>
          <a:p>
            <a:pPr lvl="1"/>
            <a:r>
              <a:rPr lang="en-US" b="0" dirty="0"/>
              <a:t>Identify the nature of multi-pollutant risks across EJ communities to identify sources/sectors/areas of focus for our programs</a:t>
            </a:r>
          </a:p>
        </p:txBody>
      </p:sp>
    </p:spTree>
    <p:extLst>
      <p:ext uri="{BB962C8B-B14F-4D97-AF65-F5344CB8AC3E}">
        <p14:creationId xmlns:p14="http://schemas.microsoft.com/office/powerpoint/2010/main" val="146028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AQPD</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57200" y="857438"/>
            <a:ext cx="8229600" cy="5616624"/>
          </a:xfrm>
        </p:spPr>
        <p:txBody>
          <a:bodyPr/>
          <a:lstStyle/>
          <a:p>
            <a:r>
              <a:rPr lang="en-US" sz="2600" b="0" dirty="0"/>
              <a:t>Non-attainment areas/Advance program</a:t>
            </a:r>
          </a:p>
          <a:p>
            <a:pPr lvl="1"/>
            <a:r>
              <a:rPr lang="en-US" sz="2200" b="0" dirty="0"/>
              <a:t>Understand the nature of multi-pollutant risks within these areas to consider more effective multi-pollutant control strategies.</a:t>
            </a:r>
          </a:p>
          <a:p>
            <a:pPr lvl="1"/>
            <a:r>
              <a:rPr lang="en-US" sz="2200" b="0" dirty="0"/>
              <a:t>Overlay high MP risk areas with NAAs and Advance areas and for specific areas:</a:t>
            </a:r>
          </a:p>
          <a:p>
            <a:pPr lvl="2">
              <a:lnSpc>
                <a:spcPct val="125000"/>
              </a:lnSpc>
            </a:pPr>
            <a:r>
              <a:rPr lang="en-US" sz="2000" b="0" dirty="0">
                <a:cs typeface="Arial" panose="020B0604020202020204" pitchFamily="34" charset="0"/>
              </a:rPr>
              <a:t>What are the top emissions sources in area by pollutant?</a:t>
            </a:r>
          </a:p>
          <a:p>
            <a:pPr lvl="2">
              <a:lnSpc>
                <a:spcPct val="125000"/>
              </a:lnSpc>
            </a:pPr>
            <a:r>
              <a:rPr lang="en-US" sz="2000" b="0" dirty="0">
                <a:cs typeface="Arial" panose="020B0604020202020204" pitchFamily="34" charset="0"/>
              </a:rPr>
              <a:t>What specific sources are common across pollutants that may indicate co-control potential?</a:t>
            </a:r>
          </a:p>
          <a:p>
            <a:pPr lvl="2">
              <a:lnSpc>
                <a:spcPct val="125000"/>
              </a:lnSpc>
            </a:pPr>
            <a:r>
              <a:rPr lang="en-US" sz="2000" b="0" dirty="0">
                <a:cs typeface="Arial" panose="020B0604020202020204" pitchFamily="34" charset="0"/>
              </a:rPr>
              <a:t>Engage with EPA regions, state/local/tribal air agencies, community stakeholders to identify and consider MP control strategies as part of SIP or voluntary programs that allow area to attain and also address other pollutant concerns including within EJ communities</a:t>
            </a:r>
          </a:p>
          <a:p>
            <a:endParaRPr lang="en-US" dirty="0"/>
          </a:p>
        </p:txBody>
      </p:sp>
    </p:spTree>
    <p:extLst>
      <p:ext uri="{BB962C8B-B14F-4D97-AF65-F5344CB8AC3E}">
        <p14:creationId xmlns:p14="http://schemas.microsoft.com/office/powerpoint/2010/main" val="2580588106"/>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ct:contentTypeSchema xmlns:ct="http://schemas.microsoft.com/office/2006/metadata/contentType" xmlns:ma="http://schemas.microsoft.com/office/2006/metadata/properties/metaAttributes" ct:_="" ma:_="" ma:contentTypeName="Document" ma:contentTypeID="0x0101006345D192C635C744BABE41C2D8F33097" ma:contentTypeVersion="32" ma:contentTypeDescription="Create a new document." ma:contentTypeScope="" ma:versionID="7dd028bb86cd86aed110d783c3b4a5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3006f07c-321e-40d4-b751-0dd96e4afa6b" xmlns:ns7="eefeb4cd-30b0-4c9c-9107-c6f5adb79009" targetNamespace="http://schemas.microsoft.com/office/2006/metadata/properties" ma:root="true" ma:fieldsID="22dd885301491c7c6cee9c053935d43b" ns1:_="" ns3:_="" ns4:_="" ns5:_="" ns6:_="" ns7:_="">
    <xsd:import namespace="http://schemas.microsoft.com/sharepoint/v3"/>
    <xsd:import namespace="4ffa91fb-a0ff-4ac5-b2db-65c790d184a4"/>
    <xsd:import namespace="http://schemas.microsoft.com/sharepoint.v3"/>
    <xsd:import namespace="http://schemas.microsoft.com/sharepoint/v3/fields"/>
    <xsd:import namespace="3006f07c-321e-40d4-b751-0dd96e4afa6b"/>
    <xsd:import namespace="eefeb4cd-30b0-4c9c-9107-c6f5adb79009"/>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Records_x0020_Status" minOccurs="0"/>
                <xsd:element ref="ns6:Records_x0020_Dat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10b1839-47bd-4f9b-be6e-576ef663e14e}" ma:internalName="TaxCatchAllLabel" ma:readOnly="true" ma:showField="CatchAllDataLabel" ma:web="3006f07c-321e-40d4-b751-0dd96e4afa6b">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10b1839-47bd-4f9b-be6e-576ef663e14e}" ma:internalName="TaxCatchAll" ma:showField="CatchAllData" ma:web="3006f07c-321e-40d4-b751-0dd96e4afa6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6f07c-321e-40d4-b751-0dd96e4afa6b" elementFormDefault="qualified">
    <xsd:import namespace="http://schemas.microsoft.com/office/2006/documentManagement/types"/>
    <xsd:import namespace="http://schemas.microsoft.com/office/infopath/2007/PartnerControls"/>
    <xsd:element name="Records_x0020_Status" ma:index="28" nillable="true" ma:displayName="Records Status" ma:default="Pending" ma:internalName="Records_x0020_Status">
      <xsd:simpleType>
        <xsd:restriction base="dms:Text"/>
      </xsd:simpleType>
    </xsd:element>
    <xsd:element name="Records_x0020_Date" ma:index="2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feb4cd-30b0-4c9c-9107-c6f5adb7900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mso-contentType ?>
<FormTemplates xmlns="http://schemas.microsoft.com/sharepoint/v3/contenttype/forms">
  <Display>DocumentLibraryForm</Display>
  <Edit>DocumentLibraryForm</Edit>
  <New>DocumentLibraryForm</New>
</FormTemplates>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mso-contentType ?>
<SharedContentType xmlns="Microsoft.SharePoint.Taxonomy.ContentTypeSync" SourceId="29f62856-1543-49d4-a736-4569d363f533" ContentTypeId="0x0101" PreviousValue="false"/>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3006f07c-321e-40d4-b751-0dd96e4afa6b">Pending</Records_x0020_Status>
    <Records_x0020_Date xmlns="3006f07c-321e-40d4-b751-0dd96e4afa6b" xsi:nil="true"/>
  </documentManagement>
</p:properties>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10.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11.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12.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3.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14.xml><?xml version="1.0" encoding="utf-8"?>
<ds:datastoreItem xmlns:ds="http://schemas.openxmlformats.org/officeDocument/2006/customXml" ds:itemID="{4FE7B413-7B7E-4DE2-A507-DB9AC35C2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3006f07c-321e-40d4-b751-0dd96e4afa6b"/>
    <ds:schemaRef ds:uri="eefeb4cd-30b0-4c9c-9107-c6f5adb79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5.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16.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7.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8.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9.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2.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0.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1.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2.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23.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4.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25.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26.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7.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8.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3.xml><?xml version="1.0" encoding="utf-8"?>
<ds:datastoreItem xmlns:ds="http://schemas.openxmlformats.org/officeDocument/2006/customXml" ds:itemID="{61A6E0D0-DF25-41E1-849F-4E7E9FBDD1A9}">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http://schemas.microsoft.com/sharepoint.v3"/>
    <ds:schemaRef ds:uri="3006f07c-321e-40d4-b751-0dd96e4afa6b"/>
  </ds:schemaRefs>
</ds:datastoreItem>
</file>

<file path=customXml/itemProps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5.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6.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7.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9.xml><?xml version="1.0" encoding="utf-8"?>
<ds:datastoreItem xmlns:ds="http://schemas.openxmlformats.org/officeDocument/2006/customXml" ds:itemID="{3C82BDDC-4EF6-4B41-A9A0-4A18F0779151}">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70967</TotalTime>
  <Words>3604</Words>
  <Application>Microsoft Office PowerPoint</Application>
  <PresentationFormat>On-screen Show (4:3)</PresentationFormat>
  <Paragraphs>514</Paragraphs>
  <Slides>35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微软雅黑</vt:lpstr>
      <vt:lpstr>黑体</vt:lpstr>
      <vt:lpstr>Arial</vt:lpstr>
      <vt:lpstr>Calibri</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Engagement Across OAQPS</vt:lpstr>
      <vt:lpstr>Planned Use of NEXUS: AQAD</vt:lpstr>
      <vt:lpstr>Planned Use of NEXUS: HEID</vt:lpstr>
      <vt:lpstr>Potential Use of NEXUS: AQPD</vt:lpstr>
      <vt:lpstr>Potential Use of NEXUS: OID</vt:lpstr>
      <vt:lpstr>Potential Use of NEXUS: SPPD</vt:lpstr>
      <vt:lpstr>NEXUS Tool: Three Key Modules</vt:lpstr>
      <vt:lpstr>NEXUS Tool: Examples</vt:lpstr>
      <vt:lpstr>NEXUS Tool: Example 1 - ID High MP Risk Areas, Contributing Sector(s) &amp; EJ Areas</vt:lpstr>
      <vt:lpstr>NEXUS Tool: Highest MP Risk Areas in R5</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 in NAAs</vt:lpstr>
      <vt:lpstr>NEXUS Tool: Identifying MP Co-Controls</vt:lpstr>
      <vt:lpstr>NEXUS Tool: Example 3 – Reviewing an Industrial Source</vt:lpstr>
      <vt:lpstr>NEXUS Tool: Reviewing an Industrial Source near EJ Areas</vt:lpstr>
      <vt:lpstr>NEXUS Tool: Potential EJ Capability Additions</vt:lpstr>
      <vt:lpstr>NEXUS Tool: Discussion and Next Steps (1) </vt:lpstr>
      <vt:lpstr>NEXUS Tool: Discussion and Next Steps (2) </vt:lpstr>
      <vt:lpstr>PowerPoint Presentation</vt:lpstr>
      <vt:lpstr>NEXUS Tool Demo: 2014 NEXUS Case</vt:lpstr>
      <vt:lpstr>RoadMap for NEXUS Tool Demo (1)</vt:lpstr>
      <vt:lpstr>RoadMap for NEXUS Tool Demo (2)</vt:lpstr>
      <vt:lpstr>PowerPoint Presentation</vt:lpstr>
      <vt:lpstr>NEXUS Tool : Schedule &amp; Installation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Fox, Tyler</cp:lastModifiedBy>
  <cp:revision>1355</cp:revision>
  <cp:lastPrinted>2020-02-19T17:26:50Z</cp:lastPrinted>
  <dcterms:created xsi:type="dcterms:W3CDTF">2016-05-30T08:23:37Z</dcterms:created>
  <dcterms:modified xsi:type="dcterms:W3CDTF">2021-01-29T06:06:43Z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0x0101006345D192C635C744BABE41C2D8F33097</vt:lpwstr>
  </property>
</Properties>
</file>