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87"/>
  </p:notesMasterIdLst>
  <p:handoutMasterIdLst>
    <p:handoutMasterId r:id="rId88"/>
  </p:handoutMasterIdLst>
  <p:sldIdLst>
    <p:sldId id="1236" r:id="rId31"/>
    <p:sldId id="1247" r:id="rId32"/>
    <p:sldId id="1188" r:id="rId33"/>
    <p:sldId id="1265" r:id="rId34"/>
    <p:sldId id="1189" r:id="rId35"/>
    <p:sldId id="1262" r:id="rId36"/>
    <p:sldId id="1248" r:id="rId37"/>
    <p:sldId id="1261" r:id="rId38"/>
    <p:sldId id="1149" r:id="rId39"/>
    <p:sldId id="1221" r:id="rId40"/>
    <p:sldId id="1217" r:id="rId41"/>
    <p:sldId id="1222" r:id="rId42"/>
    <p:sldId id="1249" r:id="rId43"/>
    <p:sldId id="1220" r:id="rId44"/>
    <p:sldId id="1223" r:id="rId45"/>
    <p:sldId id="1226" r:id="rId46"/>
    <p:sldId id="1224" r:id="rId47"/>
    <p:sldId id="1229" r:id="rId48"/>
    <p:sldId id="1250" r:id="rId49"/>
    <p:sldId id="1251" r:id="rId50"/>
    <p:sldId id="1253" r:id="rId51"/>
    <p:sldId id="1254" r:id="rId52"/>
    <p:sldId id="1255" r:id="rId53"/>
    <p:sldId id="1258" r:id="rId54"/>
    <p:sldId id="1259" r:id="rId55"/>
    <p:sldId id="1256" r:id="rId56"/>
    <p:sldId id="1260" r:id="rId57"/>
    <p:sldId id="1263" r:id="rId58"/>
    <p:sldId id="1240" r:id="rId59"/>
    <p:sldId id="1233" r:id="rId60"/>
    <p:sldId id="1238" r:id="rId61"/>
    <p:sldId id="1264" r:id="rId62"/>
    <p:sldId id="1214" r:id="rId63"/>
    <p:sldId id="1158" r:id="rId64"/>
    <p:sldId id="1159" r:id="rId65"/>
    <p:sldId id="1177" r:id="rId66"/>
    <p:sldId id="1161" r:id="rId67"/>
    <p:sldId id="1178" r:id="rId68"/>
    <p:sldId id="1179" r:id="rId69"/>
    <p:sldId id="1180" r:id="rId70"/>
    <p:sldId id="1183" r:id="rId71"/>
    <p:sldId id="1182" r:id="rId72"/>
    <p:sldId id="1184" r:id="rId73"/>
    <p:sldId id="1215" r:id="rId74"/>
    <p:sldId id="1185" r:id="rId75"/>
    <p:sldId id="1187" r:id="rId76"/>
    <p:sldId id="1192" r:id="rId77"/>
    <p:sldId id="1186" r:id="rId78"/>
    <p:sldId id="1193" r:id="rId79"/>
    <p:sldId id="1216" r:id="rId80"/>
    <p:sldId id="1211" r:id="rId81"/>
    <p:sldId id="1212" r:id="rId82"/>
    <p:sldId id="1213" r:id="rId83"/>
    <p:sldId id="1191" r:id="rId84"/>
    <p:sldId id="1174" r:id="rId85"/>
    <p:sldId id="1266" r:id="rId86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234"/>
    <a:srgbClr val="F3B700"/>
    <a:srgbClr val="8BB72F"/>
    <a:srgbClr val="000532"/>
    <a:srgbClr val="0000FF"/>
    <a:srgbClr val="AB8100"/>
    <a:srgbClr val="A87E00"/>
    <a:srgbClr val="FF66FF"/>
    <a:srgbClr val="FFFDD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2443" autoAdjust="0"/>
  </p:normalViewPr>
  <p:slideViewPr>
    <p:cSldViewPr snapToGrid="0">
      <p:cViewPr varScale="1">
        <p:scale>
          <a:sx n="97" d="100"/>
          <a:sy n="97" d="100"/>
        </p:scale>
        <p:origin x="19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slide" Target="slides/slide54.xml"/><Relationship Id="rId89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1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customXml" Target="../customXml/item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2021-01-20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58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94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54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79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92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1. Thank</a:t>
            </a:r>
            <a:r>
              <a:rPr lang="en-US" baseline="0" dirty="0"/>
              <a:t> </a:t>
            </a:r>
            <a:r>
              <a:rPr lang="en-US" baseline="0" dirty="0" err="1"/>
              <a:t>Cen</a:t>
            </a:r>
            <a:r>
              <a:rPr lang="en-US" baseline="0" dirty="0"/>
              <a:t>/</a:t>
            </a:r>
            <a:r>
              <a:rPr lang="en-US" baseline="0" dirty="0" err="1"/>
              <a:t>Gao</a:t>
            </a:r>
            <a:r>
              <a:rPr lang="en-US" baseline="0" dirty="0"/>
              <a:t>/Luo/Chen; 2. HZ more visits; 3. AP on HZ</a:t>
            </a:r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93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513466-170C-4D5D-91A5-22F36A9D16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94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75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22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8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8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OAQPS/OID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January 25,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01535" y="1927594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70746" y="1907747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00409" y="1916891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430135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</a:rPr>
              <a:t>G:\SHARE\NEXUS\NEXUS 1.5\”</a:t>
            </a:r>
          </a:p>
          <a:p>
            <a:pPr fontAlgn="base"/>
            <a:r>
              <a:rPr lang="en-US" sz="20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76" y="2478993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11926ED-AF41-4E96-8C75-8C9B69107F1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462177E-A3A2-4179-A425-7EE7D46D0102}"/>
              </a:ext>
            </a:extLst>
          </p:cNvPr>
          <p:cNvGrpSpPr/>
          <p:nvPr/>
        </p:nvGrpSpPr>
        <p:grpSpPr>
          <a:xfrm>
            <a:off x="-13716" y="778415"/>
            <a:ext cx="9157716" cy="4892250"/>
            <a:chOff x="0" y="762460"/>
            <a:chExt cx="9171432" cy="60955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097944-35E8-4F34-95E9-94AA45DC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" y="762460"/>
              <a:ext cx="9144000" cy="60955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53F761B-8733-4C2A-8ACA-014F8E50FC82}"/>
                </a:ext>
              </a:extLst>
            </p:cNvPr>
            <p:cNvSpPr/>
            <p:nvPr/>
          </p:nvSpPr>
          <p:spPr>
            <a:xfrm>
              <a:off x="0" y="1975103"/>
              <a:ext cx="2587752" cy="42180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" name="Speech Bubble: Rectangle with Corners Rounded 4">
              <a:extLst>
                <a:ext uri="{FF2B5EF4-FFF2-40B4-BE49-F238E27FC236}">
                  <a16:creationId xmlns:a16="http://schemas.microsoft.com/office/drawing/2014/main" id="{4A882763-65D5-474B-8882-9ACCBD25F2FF}"/>
                </a:ext>
              </a:extLst>
            </p:cNvPr>
            <p:cNvSpPr/>
            <p:nvPr/>
          </p:nvSpPr>
          <p:spPr>
            <a:xfrm>
              <a:off x="3202160" y="4469720"/>
              <a:ext cx="2693117" cy="890050"/>
            </a:xfrm>
            <a:prstGeom prst="wedgeRoundRectCallout">
              <a:avLst>
                <a:gd name="adj1" fmla="val -72412"/>
                <a:gd name="adj2" fmla="val -97561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Currently, there are 10 input data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files used (publicly available)</a:t>
              </a:r>
            </a:p>
          </p:txBody>
        </p:sp>
        <p:sp>
          <p:nvSpPr>
            <p:cNvPr id="27" name="Speech Bubble: Rectangle with Corners Rounded 4">
              <a:extLst>
                <a:ext uri="{FF2B5EF4-FFF2-40B4-BE49-F238E27FC236}">
                  <a16:creationId xmlns:a16="http://schemas.microsoft.com/office/drawing/2014/main" id="{772FF2FC-6D31-43A4-8D65-12F820D2F9AE}"/>
                </a:ext>
              </a:extLst>
            </p:cNvPr>
            <p:cNvSpPr/>
            <p:nvPr/>
          </p:nvSpPr>
          <p:spPr>
            <a:xfrm>
              <a:off x="2967017" y="2687364"/>
              <a:ext cx="2464520" cy="890049"/>
            </a:xfrm>
            <a:prstGeom prst="wedgeRoundRectCallout">
              <a:avLst>
                <a:gd name="adj1" fmla="val -65799"/>
                <a:gd name="adj2" fmla="val -75650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Allow users to update/preview/filter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Input data files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267812-2C6A-485E-BA0A-2A340D22835E}"/>
                </a:ext>
              </a:extLst>
            </p:cNvPr>
            <p:cNvSpPr/>
            <p:nvPr/>
          </p:nvSpPr>
          <p:spPr bwMode="auto">
            <a:xfrm>
              <a:off x="2066544" y="2212848"/>
              <a:ext cx="457200" cy="246888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73691E-AD97-4614-B012-CF1D0EFB3A9C}"/>
                </a:ext>
              </a:extLst>
            </p:cNvPr>
            <p:cNvSpPr/>
            <p:nvPr/>
          </p:nvSpPr>
          <p:spPr bwMode="auto">
            <a:xfrm>
              <a:off x="1399032" y="6385675"/>
              <a:ext cx="1207008" cy="243191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0" name="Speech Bubble: Rectangle with Corners Rounded 4">
              <a:extLst>
                <a:ext uri="{FF2B5EF4-FFF2-40B4-BE49-F238E27FC236}">
                  <a16:creationId xmlns:a16="http://schemas.microsoft.com/office/drawing/2014/main" id="{39BE6111-690D-40FF-B53D-78A13D4A54B9}"/>
                </a:ext>
              </a:extLst>
            </p:cNvPr>
            <p:cNvSpPr/>
            <p:nvPr/>
          </p:nvSpPr>
          <p:spPr>
            <a:xfrm>
              <a:off x="3611672" y="5934739"/>
              <a:ext cx="3011190" cy="821831"/>
            </a:xfrm>
            <a:prstGeom prst="wedgeRoundRectCallout">
              <a:avLst>
                <a:gd name="adj1" fmla="val -80031"/>
                <a:gd name="adj2" fmla="val 28326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Run and Save to a new project after loading new input data files</a:t>
              </a:r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984E8BA2-BFA4-4431-9131-295BC84014B8}"/>
                </a:ext>
              </a:extLst>
            </p:cNvPr>
            <p:cNvSpPr/>
            <p:nvPr/>
          </p:nvSpPr>
          <p:spPr>
            <a:xfrm>
              <a:off x="2102909" y="1058950"/>
              <a:ext cx="740664" cy="1740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INPUT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5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457200" y="5670665"/>
            <a:ext cx="75285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8F7AB6BC-686D-408B-BF05-7CF84D09F1F8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5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2602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fused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 O</a:t>
                      </a:r>
                      <a:r>
                        <a:rPr lang="en-US" sz="1300" b="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_PM”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Advance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“NEI_County_CAPs”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“NEI_Facility_HAPs_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NEI_NATA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accdb)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14A3A7-D43F-44AD-8A35-7E931CA8E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414"/>
            <a:ext cx="9144000" cy="497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QUERY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3406375" y="718238"/>
            <a:ext cx="268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2FD8BC-7EBE-440F-91CE-F8ED5C5B5F50}"/>
              </a:ext>
            </a:extLst>
          </p:cNvPr>
          <p:cNvSpPr txBox="1"/>
          <p:nvPr/>
        </p:nvSpPr>
        <p:spPr>
          <a:xfrm>
            <a:off x="0" y="5758034"/>
            <a:ext cx="903203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data field selections and flexibility for exploratory/advanced users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overlaying map and summary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data query based on selected data fields: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“Ambient/Risk, Advance area, Socio-demographic (EJ) area, NA Area, Class I area”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4959AD4-EE50-4ABE-A282-2AAC552BD3F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0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6194-7130-49E9-8FA4-23A2C827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OID Related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52CC5-9387-428B-8A7E-9A36E26C2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b="0" dirty="0"/>
              <a:t>How can NEXUS can be used to identify highest risk areas across O</a:t>
            </a:r>
            <a:r>
              <a:rPr lang="en-US" sz="3000" b="0" baseline="-25000" dirty="0"/>
              <a:t>3</a:t>
            </a:r>
            <a:r>
              <a:rPr lang="en-US" sz="3000" b="0" dirty="0"/>
              <a:t>, PM</a:t>
            </a:r>
            <a:r>
              <a:rPr lang="en-US" sz="3000" b="0" baseline="-25000" dirty="0"/>
              <a:t>2.5</a:t>
            </a:r>
            <a:r>
              <a:rPr lang="en-US" sz="3000" b="0" dirty="0"/>
              <a:t>, and Air Toxics?</a:t>
            </a:r>
          </a:p>
          <a:p>
            <a:pPr lvl="1"/>
            <a:r>
              <a:rPr lang="en-US" sz="2600" b="0" dirty="0"/>
              <a:t>Example 1 </a:t>
            </a:r>
            <a:r>
              <a:rPr lang="en-US" sz="2600" b="0" dirty="0">
                <a:sym typeface="Wingdings" panose="05000000000000000000" pitchFamily="2" charset="2"/>
              </a:rPr>
              <a:t> Miami CBSA</a:t>
            </a:r>
          </a:p>
          <a:p>
            <a:pPr lvl="1"/>
            <a:endParaRPr lang="en-US" sz="2600" b="0" dirty="0">
              <a:sym typeface="Wingdings" panose="05000000000000000000" pitchFamily="2" charset="2"/>
            </a:endParaRPr>
          </a:p>
          <a:p>
            <a:r>
              <a:rPr lang="en-US" sz="3000" b="0" dirty="0">
                <a:sym typeface="Wingdings" panose="05000000000000000000" pitchFamily="2" charset="2"/>
              </a:rPr>
              <a:t>How can </a:t>
            </a:r>
            <a:r>
              <a:rPr lang="en-US" sz="3000" b="0" dirty="0"/>
              <a:t>NEXUS be used to identify the nature of multi-pollutant risks affecting Tribes?</a:t>
            </a:r>
          </a:p>
          <a:p>
            <a:pPr lvl="1"/>
            <a:r>
              <a:rPr lang="en-US" sz="2600" b="0" dirty="0">
                <a:sym typeface="Wingdings" panose="05000000000000000000" pitchFamily="2" charset="2"/>
              </a:rPr>
              <a:t>Example 2  Oklahoma City-Shawnee CBSA </a:t>
            </a:r>
          </a:p>
          <a:p>
            <a:pPr lvl="1"/>
            <a:endParaRPr lang="en-US" sz="2600" b="0" dirty="0">
              <a:sym typeface="Wingdings" panose="05000000000000000000" pitchFamily="2" charset="2"/>
            </a:endParaRPr>
          </a:p>
          <a:p>
            <a:r>
              <a:rPr lang="en-US" sz="3000" b="0" dirty="0">
                <a:sym typeface="Wingdings" panose="05000000000000000000" pitchFamily="2" charset="2"/>
              </a:rPr>
              <a:t>How can </a:t>
            </a:r>
            <a:r>
              <a:rPr lang="en-US" sz="3000" b="0" dirty="0"/>
              <a:t>NEXUS be used to identify the nature of multi-pollutant risks in areas with EJ concerns?</a:t>
            </a:r>
          </a:p>
          <a:p>
            <a:pPr lvl="1"/>
            <a:r>
              <a:rPr lang="en-US" sz="2600" b="0" dirty="0"/>
              <a:t>Example 3 </a:t>
            </a:r>
            <a:r>
              <a:rPr lang="en-US" sz="2600" b="0" dirty="0">
                <a:sym typeface="Wingdings" panose="05000000000000000000" pitchFamily="2" charset="2"/>
              </a:rPr>
              <a:t> Memphis CBSA</a:t>
            </a:r>
            <a:endParaRPr lang="en-US" sz="2600" b="0" dirty="0"/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0F7E7A-3C0B-4C18-AD61-ECA9681FE55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59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4970-837A-4A85-BBF2-B97E10C9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Example 1 - ID High MP Risk Areas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31B01-2CDD-42B9-A44A-35049D7D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65" y="842142"/>
            <a:ext cx="6940869" cy="5482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D70752-065E-41F2-A322-DB24FA568226}"/>
              </a:ext>
            </a:extLst>
          </p:cNvPr>
          <p:cNvSpPr/>
          <p:nvPr/>
        </p:nvSpPr>
        <p:spPr>
          <a:xfrm>
            <a:off x="0" y="6324896"/>
            <a:ext cx="884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Example map above is for Region 4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CC9CD1-F2D0-4BC8-B36D-EC04C2EFA6B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1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6E48-45AC-4AE2-B892-E8C546A2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093200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Highest MP Risk Areas in R4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3143-B09D-4700-A0E1-64AE787A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596"/>
            <a:ext cx="9144000" cy="444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1ED69A-CB78-424F-84DA-A281809FB4B9}"/>
              </a:ext>
            </a:extLst>
          </p:cNvPr>
          <p:cNvSpPr/>
          <p:nvPr/>
        </p:nvSpPr>
        <p:spPr>
          <a:xfrm>
            <a:off x="0" y="5938816"/>
            <a:ext cx="8849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Example table above was generated in Data Query for Region 4. Table Generator Module is planned for future development. Currently, data can be exported to Excel.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2AB5FE3-A28D-4FA1-8C5C-D0ACB7BDFB3E}"/>
              </a:ext>
            </a:extLst>
          </p:cNvPr>
          <p:cNvSpPr/>
          <p:nvPr/>
        </p:nvSpPr>
        <p:spPr>
          <a:xfrm>
            <a:off x="8199120" y="5395095"/>
            <a:ext cx="894080" cy="2573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6841F21-2F6D-49A3-8540-21541B0F183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9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C0DC-26BF-4DFA-BC57-A2964C17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439"/>
            <a:ext cx="9143999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Rankings from Data Query Module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DE79E-7339-4B4B-9538-0FF01DFC46D0}"/>
              </a:ext>
            </a:extLst>
          </p:cNvPr>
          <p:cNvSpPr/>
          <p:nvPr/>
        </p:nvSpPr>
        <p:spPr>
          <a:xfrm>
            <a:off x="0" y="5430816"/>
            <a:ext cx="8849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Information above was generated in Data Query for Region 4 and exported into excel where rankings were applied.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Top 5 CBSAs </a:t>
            </a:r>
            <a:r>
              <a:rPr lang="en-US" sz="1600" i="1" dirty="0"/>
              <a:t>(using this approach) </a:t>
            </a:r>
            <a:r>
              <a:rPr lang="en-US" sz="1600" dirty="0"/>
              <a:t>– Miami, Tampa, Atlanta, Birmingham, Louisville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618A-3918-4866-AE0B-5307E97E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265"/>
            <a:ext cx="9144000" cy="398171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227D9C5-1F9F-4B72-8DF4-9BE3F1BFA9B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6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0493-0B8B-4B74-BA2C-F9757606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" y="71439"/>
            <a:ext cx="8977604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Emissions Sources in Miami CBSA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D194-1F09-4B14-B9D7-A4CE1414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3" b="5852"/>
          <a:stretch/>
        </p:blipFill>
        <p:spPr>
          <a:xfrm>
            <a:off x="0" y="857250"/>
            <a:ext cx="9060802" cy="511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C460C9-2A86-4919-BCAD-2EE17C7255A0}"/>
              </a:ext>
            </a:extLst>
          </p:cNvPr>
          <p:cNvSpPr/>
          <p:nvPr/>
        </p:nvSpPr>
        <p:spPr>
          <a:xfrm>
            <a:off x="0" y="6217345"/>
            <a:ext cx="884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NEXUS can be used to identify top emission sources. Information above was generated in Data Query for the Miami CBSA. This can help identify the potential co-benefits of controls.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20CDE-E583-4BED-9F87-9870BDA8FC97}"/>
              </a:ext>
            </a:extLst>
          </p:cNvPr>
          <p:cNvSpPr/>
          <p:nvPr/>
        </p:nvSpPr>
        <p:spPr bwMode="auto">
          <a:xfrm>
            <a:off x="83198" y="28790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55D91-6717-416B-B838-8403023CB83F}"/>
              </a:ext>
            </a:extLst>
          </p:cNvPr>
          <p:cNvSpPr/>
          <p:nvPr/>
        </p:nvSpPr>
        <p:spPr bwMode="auto">
          <a:xfrm>
            <a:off x="3108001" y="24726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09152-1FE7-4B59-BBD4-48BA2AE3DA72}"/>
              </a:ext>
            </a:extLst>
          </p:cNvPr>
          <p:cNvSpPr/>
          <p:nvPr/>
        </p:nvSpPr>
        <p:spPr bwMode="auto">
          <a:xfrm>
            <a:off x="4572000" y="323596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8BCA10-06E2-4370-B767-322745DFBE47}"/>
              </a:ext>
            </a:extLst>
          </p:cNvPr>
          <p:cNvSpPr/>
          <p:nvPr/>
        </p:nvSpPr>
        <p:spPr bwMode="auto">
          <a:xfrm>
            <a:off x="7540638" y="4017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98B9A-5A7B-41CB-871E-32AA1C889302}"/>
              </a:ext>
            </a:extLst>
          </p:cNvPr>
          <p:cNvSpPr/>
          <p:nvPr/>
        </p:nvSpPr>
        <p:spPr bwMode="auto">
          <a:xfrm>
            <a:off x="83198" y="20866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FEFB8-41D9-40F3-BBCF-70F4E07AB46A}"/>
              </a:ext>
            </a:extLst>
          </p:cNvPr>
          <p:cNvSpPr/>
          <p:nvPr/>
        </p:nvSpPr>
        <p:spPr bwMode="auto">
          <a:xfrm>
            <a:off x="1588796" y="20866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9A2732-2B34-4811-B1E5-498EFC4DEA63}"/>
              </a:ext>
            </a:extLst>
          </p:cNvPr>
          <p:cNvSpPr/>
          <p:nvPr/>
        </p:nvSpPr>
        <p:spPr bwMode="auto">
          <a:xfrm>
            <a:off x="3108001" y="324675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3C5A07-AE9B-432D-9A26-4C62CB2912B1}"/>
              </a:ext>
            </a:extLst>
          </p:cNvPr>
          <p:cNvSpPr/>
          <p:nvPr/>
        </p:nvSpPr>
        <p:spPr bwMode="auto">
          <a:xfrm>
            <a:off x="1588796" y="28790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492E7-49F7-4E3E-B762-AE03AEF61B70}"/>
              </a:ext>
            </a:extLst>
          </p:cNvPr>
          <p:cNvSpPr/>
          <p:nvPr/>
        </p:nvSpPr>
        <p:spPr bwMode="auto">
          <a:xfrm>
            <a:off x="4572000" y="210947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BDDB0C-D262-4DCA-B9D2-5ADE5C62DE46}"/>
              </a:ext>
            </a:extLst>
          </p:cNvPr>
          <p:cNvSpPr/>
          <p:nvPr/>
        </p:nvSpPr>
        <p:spPr bwMode="auto">
          <a:xfrm>
            <a:off x="7555204" y="246634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D15BF8-E0E6-4182-B721-703A11E1C27B}"/>
              </a:ext>
            </a:extLst>
          </p:cNvPr>
          <p:cNvSpPr/>
          <p:nvPr/>
        </p:nvSpPr>
        <p:spPr bwMode="auto">
          <a:xfrm>
            <a:off x="83198" y="4017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5ED534-AF9C-4A78-86A8-B76D8AA92171}"/>
              </a:ext>
            </a:extLst>
          </p:cNvPr>
          <p:cNvSpPr/>
          <p:nvPr/>
        </p:nvSpPr>
        <p:spPr bwMode="auto">
          <a:xfrm>
            <a:off x="4572000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04480-C9EB-452C-9E2C-F7704DB290C4}"/>
              </a:ext>
            </a:extLst>
          </p:cNvPr>
          <p:cNvSpPr/>
          <p:nvPr/>
        </p:nvSpPr>
        <p:spPr bwMode="auto">
          <a:xfrm>
            <a:off x="6084401" y="287274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4E6C5-3D82-46EA-9E07-DFC3DCF5D353}"/>
              </a:ext>
            </a:extLst>
          </p:cNvPr>
          <p:cNvSpPr/>
          <p:nvPr/>
        </p:nvSpPr>
        <p:spPr bwMode="auto">
          <a:xfrm>
            <a:off x="7540638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8B487A-C729-48AE-8C1F-E97494A43F86}"/>
              </a:ext>
            </a:extLst>
          </p:cNvPr>
          <p:cNvSpPr/>
          <p:nvPr/>
        </p:nvSpPr>
        <p:spPr bwMode="auto">
          <a:xfrm>
            <a:off x="83198" y="32854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238372-1F1E-4BA7-922E-717CD6DBDA4A}"/>
              </a:ext>
            </a:extLst>
          </p:cNvPr>
          <p:cNvSpPr/>
          <p:nvPr/>
        </p:nvSpPr>
        <p:spPr bwMode="auto">
          <a:xfrm>
            <a:off x="6089676" y="24726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AF2A0-45B1-4A1A-8DD7-8830DE8E6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50" r="6021" b="5877"/>
          <a:stretch/>
        </p:blipFill>
        <p:spPr>
          <a:xfrm>
            <a:off x="0" y="5567680"/>
            <a:ext cx="9080500" cy="626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A7214A1-5BE0-4C19-A830-5D532A0F02F6}"/>
              </a:ext>
            </a:extLst>
          </p:cNvPr>
          <p:cNvSpPr/>
          <p:nvPr/>
        </p:nvSpPr>
        <p:spPr bwMode="auto">
          <a:xfrm>
            <a:off x="1588796" y="55676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183A2-8B0E-4AAF-92AB-06260B034C96}"/>
              </a:ext>
            </a:extLst>
          </p:cNvPr>
          <p:cNvSpPr/>
          <p:nvPr/>
        </p:nvSpPr>
        <p:spPr bwMode="auto">
          <a:xfrm>
            <a:off x="1561763" y="36372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A619C6-47FC-4277-9D04-762E6324C11D}"/>
              </a:ext>
            </a:extLst>
          </p:cNvPr>
          <p:cNvSpPr/>
          <p:nvPr/>
        </p:nvSpPr>
        <p:spPr bwMode="auto">
          <a:xfrm>
            <a:off x="3094964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6B8510-327C-4FCE-B9B1-5478501C070E}"/>
              </a:ext>
            </a:extLst>
          </p:cNvPr>
          <p:cNvSpPr/>
          <p:nvPr/>
        </p:nvSpPr>
        <p:spPr bwMode="auto">
          <a:xfrm>
            <a:off x="4572000" y="4816724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F6F65DB0-EBE6-4C19-B6D1-461D75CD071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B04DE1-8E2D-43FE-B4F5-65E0DCA3671C}"/>
              </a:ext>
            </a:extLst>
          </p:cNvPr>
          <p:cNvSpPr/>
          <p:nvPr/>
        </p:nvSpPr>
        <p:spPr bwMode="auto">
          <a:xfrm>
            <a:off x="83198" y="48094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B447CF-5AED-4D48-BBFE-BD72DEC7E0F9}"/>
              </a:ext>
            </a:extLst>
          </p:cNvPr>
          <p:cNvSpPr/>
          <p:nvPr/>
        </p:nvSpPr>
        <p:spPr bwMode="auto">
          <a:xfrm>
            <a:off x="3106472" y="209359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110DC5-0678-4782-9B0F-C5BAB31C720E}"/>
              </a:ext>
            </a:extLst>
          </p:cNvPr>
          <p:cNvSpPr/>
          <p:nvPr/>
        </p:nvSpPr>
        <p:spPr bwMode="auto">
          <a:xfrm>
            <a:off x="6082991" y="5563362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C479A0-116A-4D0D-8CB2-12E7DFDF5019}"/>
              </a:ext>
            </a:extLst>
          </p:cNvPr>
          <p:cNvSpPr/>
          <p:nvPr/>
        </p:nvSpPr>
        <p:spPr bwMode="auto">
          <a:xfrm>
            <a:off x="83198" y="55676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684703-BC77-482E-83EB-C885D20CF5E6}"/>
              </a:ext>
            </a:extLst>
          </p:cNvPr>
          <p:cNvSpPr/>
          <p:nvPr/>
        </p:nvSpPr>
        <p:spPr bwMode="auto">
          <a:xfrm>
            <a:off x="3094964" y="3659378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274DB1-7FF6-40B7-9E35-95725E54CA86}"/>
              </a:ext>
            </a:extLst>
          </p:cNvPr>
          <p:cNvSpPr/>
          <p:nvPr/>
        </p:nvSpPr>
        <p:spPr bwMode="auto">
          <a:xfrm>
            <a:off x="4572000" y="5203762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906CA2-6828-413A-B027-1A304F799BF7}"/>
              </a:ext>
            </a:extLst>
          </p:cNvPr>
          <p:cNvSpPr/>
          <p:nvPr/>
        </p:nvSpPr>
        <p:spPr bwMode="auto">
          <a:xfrm>
            <a:off x="6098540" y="4020185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503FDC-B85A-4B56-8E97-D63F92799854}"/>
              </a:ext>
            </a:extLst>
          </p:cNvPr>
          <p:cNvSpPr/>
          <p:nvPr/>
        </p:nvSpPr>
        <p:spPr bwMode="auto">
          <a:xfrm>
            <a:off x="1588796" y="2510348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F9AC16-7A6F-499E-9009-4D381972E01E}"/>
              </a:ext>
            </a:extLst>
          </p:cNvPr>
          <p:cNvSpPr/>
          <p:nvPr/>
        </p:nvSpPr>
        <p:spPr bwMode="auto">
          <a:xfrm>
            <a:off x="4565961" y="2493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77A1FB-383B-41FE-85DF-1623F0840242}"/>
              </a:ext>
            </a:extLst>
          </p:cNvPr>
          <p:cNvSpPr/>
          <p:nvPr/>
        </p:nvSpPr>
        <p:spPr bwMode="auto">
          <a:xfrm>
            <a:off x="6106730" y="443039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835C0A-45B1-4387-B666-39F0F66971A0}"/>
              </a:ext>
            </a:extLst>
          </p:cNvPr>
          <p:cNvSpPr/>
          <p:nvPr/>
        </p:nvSpPr>
        <p:spPr bwMode="auto">
          <a:xfrm>
            <a:off x="7540638" y="2096643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4191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0493-0B8B-4B74-BA2C-F9757606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Source Details in Miami CBSA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D194-1F09-4B14-B9D7-A4CE1414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051" b="5852"/>
          <a:stretch/>
        </p:blipFill>
        <p:spPr>
          <a:xfrm>
            <a:off x="0" y="857250"/>
            <a:ext cx="1540964" cy="511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C460C9-2A86-4919-BCAD-2EE17C7255A0}"/>
              </a:ext>
            </a:extLst>
          </p:cNvPr>
          <p:cNvSpPr/>
          <p:nvPr/>
        </p:nvSpPr>
        <p:spPr>
          <a:xfrm>
            <a:off x="0" y="6217345"/>
            <a:ext cx="884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top emission sources. Information above was generated in Data Query for the Miami CBSA.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20CDE-E583-4BED-9F87-9870BDA8FC97}"/>
              </a:ext>
            </a:extLst>
          </p:cNvPr>
          <p:cNvSpPr/>
          <p:nvPr/>
        </p:nvSpPr>
        <p:spPr bwMode="auto">
          <a:xfrm>
            <a:off x="36277" y="3241261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AF2A0-45B1-4A1A-8DD7-8830DE8E6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81950" r="84051" b="6681"/>
          <a:stretch/>
        </p:blipFill>
        <p:spPr>
          <a:xfrm>
            <a:off x="0" y="5567680"/>
            <a:ext cx="1540964" cy="584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BADED-20E3-427A-B926-3158972B3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8873" b="11888"/>
          <a:stretch/>
        </p:blipFill>
        <p:spPr>
          <a:xfrm>
            <a:off x="2182923" y="888083"/>
            <a:ext cx="6503877" cy="45320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289FA6-E502-48E2-969F-CB8EDAD4176B}"/>
              </a:ext>
            </a:extLst>
          </p:cNvPr>
          <p:cNvSpPr txBox="1"/>
          <p:nvPr/>
        </p:nvSpPr>
        <p:spPr>
          <a:xfrm>
            <a:off x="1878496" y="5663403"/>
            <a:ext cx="554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What is this and where is it located?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324217-B823-4A01-9632-F0ED14D078B0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1458677" y="3444461"/>
            <a:ext cx="558966" cy="215405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81C8735-F42D-46E0-AD55-F1DD751AD986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3417" y="3965713"/>
            <a:ext cx="815009" cy="166836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B222D08-C4E6-4523-A68E-85339B47F12D}"/>
              </a:ext>
            </a:extLst>
          </p:cNvPr>
          <p:cNvSpPr/>
          <p:nvPr/>
        </p:nvSpPr>
        <p:spPr bwMode="auto">
          <a:xfrm>
            <a:off x="7325139" y="3518452"/>
            <a:ext cx="1361661" cy="12920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2B9F5FC2-2551-4B08-B0DD-487EE9531E7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2576-4FBA-4018-A89B-BEFDEF1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439"/>
            <a:ext cx="9072081" cy="697375"/>
          </a:xfrm>
        </p:spPr>
        <p:txBody>
          <a:bodyPr/>
          <a:lstStyle/>
          <a:p>
            <a:r>
              <a:rPr lang="en-US" altLang="zh-CN" sz="2600" dirty="0"/>
              <a:t>NEXUS Tool: </a:t>
            </a:r>
            <a:r>
              <a:rPr lang="en-US" altLang="zh-CN" sz="2600" dirty="0">
                <a:solidFill>
                  <a:srgbClr val="FFFF00"/>
                </a:solidFill>
              </a:rPr>
              <a:t>Example 2—MP Sources in OKC-Shawnee CBSA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3ED1B-74BF-422D-A6E3-AFE5BB686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940" b="3998"/>
          <a:stretch/>
        </p:blipFill>
        <p:spPr>
          <a:xfrm>
            <a:off x="0" y="811663"/>
            <a:ext cx="5949108" cy="454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DA516-A8BD-47EB-90BF-A8DEF9433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26" y="2525660"/>
            <a:ext cx="2819176" cy="2655066"/>
          </a:xfrm>
          <a:prstGeom prst="rect">
            <a:avLst/>
          </a:prstGeom>
          <a:ln w="28575">
            <a:solidFill>
              <a:srgbClr val="000532"/>
            </a:solidFill>
            <a:prstDash val="soli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62E5C0-1FA4-4C6A-ACE9-252039F01820}"/>
              </a:ext>
            </a:extLst>
          </p:cNvPr>
          <p:cNvSpPr/>
          <p:nvPr/>
        </p:nvSpPr>
        <p:spPr bwMode="auto">
          <a:xfrm>
            <a:off x="2104222" y="3082993"/>
            <a:ext cx="2060154" cy="1918666"/>
          </a:xfrm>
          <a:prstGeom prst="rect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89146-90DD-4BE3-9125-E3490AC7E702}"/>
              </a:ext>
            </a:extLst>
          </p:cNvPr>
          <p:cNvSpPr/>
          <p:nvPr/>
        </p:nvSpPr>
        <p:spPr>
          <a:xfrm>
            <a:off x="6023708" y="1676576"/>
            <a:ext cx="113267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Cheyenne &amp; Arapaho Tribes, OK</a:t>
            </a:r>
            <a:endParaRPr lang="en-US" sz="1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26448-E1FE-443F-BCBF-4CB4D1E52BAD}"/>
              </a:ext>
            </a:extLst>
          </p:cNvPr>
          <p:cNvSpPr/>
          <p:nvPr/>
        </p:nvSpPr>
        <p:spPr>
          <a:xfrm>
            <a:off x="7798802" y="1859307"/>
            <a:ext cx="113267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Iowa Tribe of OK</a:t>
            </a:r>
            <a:endParaRPr lang="en-US" sz="1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4873CB-19B0-4136-8350-D6F6AF5C5516}"/>
              </a:ext>
            </a:extLst>
          </p:cNvPr>
          <p:cNvSpPr/>
          <p:nvPr/>
        </p:nvSpPr>
        <p:spPr>
          <a:xfrm>
            <a:off x="7878007" y="3949798"/>
            <a:ext cx="12680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Citizen Potawatomi Nation, OK</a:t>
            </a:r>
            <a:endParaRPr lang="en-US" sz="1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B11133-7EF2-4DDC-A655-F91DA4567B55}"/>
              </a:ext>
            </a:extLst>
          </p:cNvPr>
          <p:cNvSpPr/>
          <p:nvPr/>
        </p:nvSpPr>
        <p:spPr>
          <a:xfrm>
            <a:off x="5949108" y="4780606"/>
            <a:ext cx="1155824" cy="6463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The Chickasaw Nation</a:t>
            </a:r>
            <a:endParaRPr lang="en-US" sz="1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2B043-443F-4C36-9AA4-3BC968A12533}"/>
              </a:ext>
            </a:extLst>
          </p:cNvPr>
          <p:cNvSpPr/>
          <p:nvPr/>
        </p:nvSpPr>
        <p:spPr>
          <a:xfrm>
            <a:off x="0" y="5586232"/>
            <a:ext cx="8664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maps above were generated for the Oklahoma City-Shawnee CBSA using the NEXUS data query module &amp; </a:t>
            </a:r>
            <a:r>
              <a:rPr lang="en-US" dirty="0" err="1"/>
              <a:t>EnviroMapper</a:t>
            </a:r>
            <a:r>
              <a:rPr lang="en-US" dirty="0"/>
              <a:t> to demonstrate the benefit of adding a Tribal Boundary layer. The top 10 Gas &amp; VOC HAPS emission sources are plotted in NEXUS.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A9742E-DB2B-4C49-AAD2-DEB841EA2C5E}"/>
              </a:ext>
            </a:extLst>
          </p:cNvPr>
          <p:cNvCxnSpPr/>
          <p:nvPr/>
        </p:nvCxnSpPr>
        <p:spPr bwMode="auto">
          <a:xfrm flipV="1">
            <a:off x="4164376" y="2505638"/>
            <a:ext cx="815250" cy="57735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5CBAA4-0B01-475C-9BA5-D7AE325C6A03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6037245" y="2322907"/>
            <a:ext cx="552800" cy="1202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972EEC-75C0-44D2-990F-682B5E158E81}"/>
              </a:ext>
            </a:extLst>
          </p:cNvPr>
          <p:cNvCxnSpPr>
            <a:stCxn id="12" idx="2"/>
          </p:cNvCxnSpPr>
          <p:nvPr/>
        </p:nvCxnSpPr>
        <p:spPr bwMode="auto">
          <a:xfrm flipH="1">
            <a:off x="7370284" y="2320972"/>
            <a:ext cx="994855" cy="6756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E38977-A2F8-4151-A7BD-9820E7B3463A}"/>
              </a:ext>
            </a:extLst>
          </p:cNvPr>
          <p:cNvCxnSpPr>
            <a:stCxn id="13" idx="1"/>
          </p:cNvCxnSpPr>
          <p:nvPr/>
        </p:nvCxnSpPr>
        <p:spPr bwMode="auto">
          <a:xfrm flipH="1" flipV="1">
            <a:off x="7039778" y="3712684"/>
            <a:ext cx="838229" cy="560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8A0AABF-CB06-4D2B-B554-0DF9CDA913B3}"/>
              </a:ext>
            </a:extLst>
          </p:cNvPr>
          <p:cNvSpPr/>
          <p:nvPr/>
        </p:nvSpPr>
        <p:spPr>
          <a:xfrm>
            <a:off x="7943691" y="3038901"/>
            <a:ext cx="994855" cy="646331"/>
          </a:xfrm>
          <a:prstGeom prst="rect">
            <a:avLst/>
          </a:prstGeom>
          <a:ln>
            <a:solidFill>
              <a:srgbClr val="000532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532"/>
                </a:solidFill>
                <a:latin typeface="Verdana" panose="020B0604030504040204" pitchFamily="34" charset="0"/>
              </a:rPr>
              <a:t>Kickapoo Tribe of OK</a:t>
            </a:r>
            <a:endParaRPr lang="en-US" sz="1200" b="1" dirty="0">
              <a:solidFill>
                <a:srgbClr val="000532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004290-657F-4F63-B9AD-26925884D6D6}"/>
              </a:ext>
            </a:extLst>
          </p:cNvPr>
          <p:cNvCxnSpPr>
            <a:stCxn id="28" idx="1"/>
          </p:cNvCxnSpPr>
          <p:nvPr/>
        </p:nvCxnSpPr>
        <p:spPr bwMode="auto">
          <a:xfrm flipH="1">
            <a:off x="7370284" y="3362067"/>
            <a:ext cx="573407" cy="669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3FAF14-EDB2-418E-BCAD-965687D87AFA}"/>
              </a:ext>
            </a:extLst>
          </p:cNvPr>
          <p:cNvCxnSpPr>
            <a:stCxn id="14" idx="0"/>
          </p:cNvCxnSpPr>
          <p:nvPr/>
        </p:nvCxnSpPr>
        <p:spPr bwMode="auto">
          <a:xfrm flipH="1" flipV="1">
            <a:off x="6313645" y="4239912"/>
            <a:ext cx="213375" cy="5406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018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8385-FFB6-4F69-82B1-E01E3D3B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7B6DA-A057-4485-8087-868C3C95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80728"/>
            <a:ext cx="8362335" cy="5616624"/>
          </a:xfrm>
        </p:spPr>
        <p:txBody>
          <a:bodyPr/>
          <a:lstStyle/>
          <a:p>
            <a:r>
              <a:rPr lang="en-US" dirty="0"/>
              <a:t>Multi-Pollutant Background</a:t>
            </a:r>
          </a:p>
          <a:p>
            <a:r>
              <a:rPr lang="en-US" dirty="0"/>
              <a:t>NEXUS Tool Development</a:t>
            </a:r>
          </a:p>
          <a:p>
            <a:pPr lvl="1"/>
            <a:r>
              <a:rPr lang="en-US" dirty="0"/>
              <a:t>Expected Use</a:t>
            </a:r>
          </a:p>
          <a:p>
            <a:pPr lvl="1"/>
            <a:r>
              <a:rPr lang="en-US" dirty="0"/>
              <a:t>Schedule</a:t>
            </a:r>
          </a:p>
          <a:p>
            <a:r>
              <a:rPr lang="en-US" dirty="0"/>
              <a:t>Key Modules</a:t>
            </a:r>
          </a:p>
          <a:p>
            <a:r>
              <a:rPr lang="en-US" dirty="0"/>
              <a:t>Questions NEXUS can Answer &amp; Examples: </a:t>
            </a:r>
            <a:r>
              <a:rPr lang="en-US" u="sng" dirty="0"/>
              <a:t>OID focused</a:t>
            </a:r>
          </a:p>
          <a:p>
            <a:r>
              <a:rPr lang="en-US" dirty="0"/>
              <a:t>Discussion &amp; Next Steps</a:t>
            </a:r>
          </a:p>
          <a:p>
            <a:r>
              <a:rPr lang="en-US" dirty="0"/>
              <a:t>Live Demo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8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A01-05EE-479B-9273-EDF1F81D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2500" dirty="0"/>
              <a:t>NEXUS Tool: </a:t>
            </a:r>
            <a:r>
              <a:rPr lang="en-US" altLang="zh-CN" sz="2500" dirty="0">
                <a:solidFill>
                  <a:srgbClr val="FFFF00"/>
                </a:solidFill>
              </a:rPr>
              <a:t>Emissions Sources in OKC-Shawnee CBSA</a:t>
            </a:r>
            <a:endParaRPr lang="en-US" sz="2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4B624-35D4-49B4-B822-F6D8DABE74B6}"/>
              </a:ext>
            </a:extLst>
          </p:cNvPr>
          <p:cNvSpPr/>
          <p:nvPr/>
        </p:nvSpPr>
        <p:spPr>
          <a:xfrm>
            <a:off x="113015" y="5733479"/>
            <a:ext cx="8573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top emission sources. The information above was generated in Data Query for the Oklahoma City-Shawnee CBSA . This can help identify the potential co-benefits of controls. 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600" dirty="0"/>
              <a:t>s explore the Horseshoe Lake Generating Station further…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705F41-E693-4E4B-B2D1-F90A0145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7"/>
          <a:stretch/>
        </p:blipFill>
        <p:spPr>
          <a:xfrm>
            <a:off x="0" y="857250"/>
            <a:ext cx="9144000" cy="4795405"/>
          </a:xfrm>
          <a:prstGeom prst="rect">
            <a:avLst/>
          </a:prstGeom>
          <a:solidFill>
            <a:srgbClr val="FF66FF">
              <a:alpha val="20000"/>
            </a:srgb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3E9FDD-6688-4695-A92A-70FD32E3AA6C}"/>
              </a:ext>
            </a:extLst>
          </p:cNvPr>
          <p:cNvSpPr/>
          <p:nvPr/>
        </p:nvSpPr>
        <p:spPr bwMode="auto">
          <a:xfrm>
            <a:off x="113015" y="2007097"/>
            <a:ext cx="1402522" cy="37862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7F271A-8E79-4F0A-84A6-CAF06B17AD58}"/>
              </a:ext>
            </a:extLst>
          </p:cNvPr>
          <p:cNvSpPr/>
          <p:nvPr/>
        </p:nvSpPr>
        <p:spPr bwMode="auto">
          <a:xfrm>
            <a:off x="2966346" y="4217309"/>
            <a:ext cx="1402522" cy="37862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76270-E69B-44F1-B1DD-32D5CCE30C40}"/>
              </a:ext>
            </a:extLst>
          </p:cNvPr>
          <p:cNvSpPr/>
          <p:nvPr/>
        </p:nvSpPr>
        <p:spPr bwMode="auto">
          <a:xfrm>
            <a:off x="4385646" y="3127027"/>
            <a:ext cx="1402522" cy="378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D11F86-7588-491C-AD26-E4B3240BC282}"/>
              </a:ext>
            </a:extLst>
          </p:cNvPr>
          <p:cNvSpPr/>
          <p:nvPr/>
        </p:nvSpPr>
        <p:spPr bwMode="auto">
          <a:xfrm>
            <a:off x="5788168" y="3127027"/>
            <a:ext cx="1402522" cy="37862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BFD04-CC09-4588-8C1A-FED364F7124A}"/>
              </a:ext>
            </a:extLst>
          </p:cNvPr>
          <p:cNvSpPr/>
          <p:nvPr/>
        </p:nvSpPr>
        <p:spPr bwMode="auto">
          <a:xfrm>
            <a:off x="113015" y="2751223"/>
            <a:ext cx="1402522" cy="375804"/>
          </a:xfrm>
          <a:prstGeom prst="rect">
            <a:avLst/>
          </a:prstGeom>
          <a:solidFill>
            <a:srgbClr val="0000FF">
              <a:alpha val="2000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FA767E-69DF-4D17-AC62-E5ED9D9232EC}"/>
              </a:ext>
            </a:extLst>
          </p:cNvPr>
          <p:cNvSpPr/>
          <p:nvPr/>
        </p:nvSpPr>
        <p:spPr bwMode="auto">
          <a:xfrm>
            <a:off x="2962695" y="4936390"/>
            <a:ext cx="1402522" cy="375804"/>
          </a:xfrm>
          <a:prstGeom prst="rect">
            <a:avLst/>
          </a:prstGeom>
          <a:solidFill>
            <a:srgbClr val="0000FF">
              <a:alpha val="2000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FAA89-C43D-4842-A998-C917BF708585}"/>
              </a:ext>
            </a:extLst>
          </p:cNvPr>
          <p:cNvSpPr/>
          <p:nvPr/>
        </p:nvSpPr>
        <p:spPr bwMode="auto">
          <a:xfrm>
            <a:off x="4385646" y="4220125"/>
            <a:ext cx="1402522" cy="375804"/>
          </a:xfrm>
          <a:prstGeom prst="rect">
            <a:avLst/>
          </a:prstGeom>
          <a:solidFill>
            <a:srgbClr val="0000FF">
              <a:alpha val="2000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918E4A-150E-4A7B-8598-DA50BACB74FB}"/>
              </a:ext>
            </a:extLst>
          </p:cNvPr>
          <p:cNvSpPr/>
          <p:nvPr/>
        </p:nvSpPr>
        <p:spPr bwMode="auto">
          <a:xfrm>
            <a:off x="5771316" y="4217309"/>
            <a:ext cx="1402522" cy="375804"/>
          </a:xfrm>
          <a:prstGeom prst="rect">
            <a:avLst/>
          </a:prstGeom>
          <a:solidFill>
            <a:srgbClr val="0000FF">
              <a:alpha val="2000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91D169-5B24-4412-9763-90BF33046F70}"/>
              </a:ext>
            </a:extLst>
          </p:cNvPr>
          <p:cNvSpPr/>
          <p:nvPr/>
        </p:nvSpPr>
        <p:spPr bwMode="auto">
          <a:xfrm>
            <a:off x="103076" y="3144437"/>
            <a:ext cx="1402522" cy="344791"/>
          </a:xfrm>
          <a:prstGeom prst="rect">
            <a:avLst/>
          </a:prstGeom>
          <a:solidFill>
            <a:srgbClr val="00B050">
              <a:alpha val="20000"/>
            </a:srgbClr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74743D-C979-44EA-8727-41E5C9B2CCEC}"/>
              </a:ext>
            </a:extLst>
          </p:cNvPr>
          <p:cNvSpPr/>
          <p:nvPr/>
        </p:nvSpPr>
        <p:spPr bwMode="auto">
          <a:xfrm>
            <a:off x="1557299" y="4248322"/>
            <a:ext cx="1402522" cy="344791"/>
          </a:xfrm>
          <a:prstGeom prst="rect">
            <a:avLst/>
          </a:prstGeom>
          <a:solidFill>
            <a:srgbClr val="00B050">
              <a:alpha val="20000"/>
            </a:srgbClr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806EC8-0BE8-40B1-A8B7-0073BA9ADEE6}"/>
              </a:ext>
            </a:extLst>
          </p:cNvPr>
          <p:cNvSpPr/>
          <p:nvPr/>
        </p:nvSpPr>
        <p:spPr bwMode="auto">
          <a:xfrm>
            <a:off x="2962695" y="2061306"/>
            <a:ext cx="1402522" cy="344791"/>
          </a:xfrm>
          <a:prstGeom prst="rect">
            <a:avLst/>
          </a:prstGeom>
          <a:solidFill>
            <a:srgbClr val="00B050">
              <a:alpha val="20000"/>
            </a:srgbClr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98DD60-391C-4F6E-92AD-6A27D721DB07}"/>
              </a:ext>
            </a:extLst>
          </p:cNvPr>
          <p:cNvSpPr/>
          <p:nvPr/>
        </p:nvSpPr>
        <p:spPr bwMode="auto">
          <a:xfrm>
            <a:off x="4385646" y="3878615"/>
            <a:ext cx="1402522" cy="344791"/>
          </a:xfrm>
          <a:prstGeom prst="rect">
            <a:avLst/>
          </a:prstGeom>
          <a:solidFill>
            <a:srgbClr val="00B050">
              <a:alpha val="20000"/>
            </a:srgbClr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BDC879-8C26-4DD7-949A-5FC681789B25}"/>
              </a:ext>
            </a:extLst>
          </p:cNvPr>
          <p:cNvSpPr/>
          <p:nvPr/>
        </p:nvSpPr>
        <p:spPr bwMode="auto">
          <a:xfrm>
            <a:off x="93136" y="3514233"/>
            <a:ext cx="1422401" cy="344791"/>
          </a:xfrm>
          <a:prstGeom prst="rect">
            <a:avLst/>
          </a:prstGeom>
          <a:solidFill>
            <a:srgbClr val="FFC000">
              <a:alpha val="20000"/>
            </a:srgb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363D7A-8626-41A6-B3C4-63F345AC9926}"/>
              </a:ext>
            </a:extLst>
          </p:cNvPr>
          <p:cNvSpPr/>
          <p:nvPr/>
        </p:nvSpPr>
        <p:spPr bwMode="auto">
          <a:xfrm>
            <a:off x="1528190" y="3514975"/>
            <a:ext cx="1422401" cy="344791"/>
          </a:xfrm>
          <a:prstGeom prst="rect">
            <a:avLst/>
          </a:prstGeom>
          <a:solidFill>
            <a:srgbClr val="FFC000">
              <a:alpha val="20000"/>
            </a:srgb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8E73-6B85-4152-9082-1892487039D3}"/>
              </a:ext>
            </a:extLst>
          </p:cNvPr>
          <p:cNvSpPr/>
          <p:nvPr/>
        </p:nvSpPr>
        <p:spPr bwMode="auto">
          <a:xfrm>
            <a:off x="4385646" y="3523266"/>
            <a:ext cx="1422401" cy="344791"/>
          </a:xfrm>
          <a:prstGeom prst="rect">
            <a:avLst/>
          </a:prstGeom>
          <a:solidFill>
            <a:srgbClr val="FFC000">
              <a:alpha val="20000"/>
            </a:srgb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3A5D88-863D-4F5B-B99B-3904431DAA13}"/>
              </a:ext>
            </a:extLst>
          </p:cNvPr>
          <p:cNvSpPr/>
          <p:nvPr/>
        </p:nvSpPr>
        <p:spPr bwMode="auto">
          <a:xfrm>
            <a:off x="2940652" y="2402815"/>
            <a:ext cx="1422401" cy="344791"/>
          </a:xfrm>
          <a:prstGeom prst="rect">
            <a:avLst/>
          </a:prstGeom>
          <a:solidFill>
            <a:srgbClr val="FFC000">
              <a:alpha val="20000"/>
            </a:srgb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65B890-F998-4C51-9120-E1F79C823A0F}"/>
              </a:ext>
            </a:extLst>
          </p:cNvPr>
          <p:cNvSpPr/>
          <p:nvPr/>
        </p:nvSpPr>
        <p:spPr bwMode="auto">
          <a:xfrm>
            <a:off x="93136" y="4599176"/>
            <a:ext cx="1402522" cy="344791"/>
          </a:xfrm>
          <a:prstGeom prst="rect">
            <a:avLst/>
          </a:prstGeom>
          <a:solidFill>
            <a:srgbClr val="7030A0">
              <a:alpha val="20000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F77C64-0F09-4E37-AD31-24A563CDC779}"/>
              </a:ext>
            </a:extLst>
          </p:cNvPr>
          <p:cNvSpPr/>
          <p:nvPr/>
        </p:nvSpPr>
        <p:spPr bwMode="auto">
          <a:xfrm>
            <a:off x="5788168" y="4604289"/>
            <a:ext cx="1402522" cy="344791"/>
          </a:xfrm>
          <a:prstGeom prst="rect">
            <a:avLst/>
          </a:prstGeom>
          <a:solidFill>
            <a:srgbClr val="7030A0">
              <a:alpha val="20000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638202-1655-428A-B9EB-561436825D26}"/>
              </a:ext>
            </a:extLst>
          </p:cNvPr>
          <p:cNvSpPr/>
          <p:nvPr/>
        </p:nvSpPr>
        <p:spPr bwMode="auto">
          <a:xfrm>
            <a:off x="4385646" y="2046574"/>
            <a:ext cx="1402522" cy="344791"/>
          </a:xfrm>
          <a:prstGeom prst="rect">
            <a:avLst/>
          </a:prstGeom>
          <a:solidFill>
            <a:srgbClr val="7030A0">
              <a:alpha val="20000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CBA345-8B1B-43AD-ABF6-DBC2A65CDB2B}"/>
              </a:ext>
            </a:extLst>
          </p:cNvPr>
          <p:cNvSpPr/>
          <p:nvPr/>
        </p:nvSpPr>
        <p:spPr bwMode="auto">
          <a:xfrm>
            <a:off x="2950591" y="2778126"/>
            <a:ext cx="1402522" cy="344791"/>
          </a:xfrm>
          <a:prstGeom prst="rect">
            <a:avLst/>
          </a:prstGeom>
          <a:solidFill>
            <a:srgbClr val="7030A0">
              <a:alpha val="20000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4A9B6D-E2E7-4951-BCA6-F1ADB2401F73}"/>
              </a:ext>
            </a:extLst>
          </p:cNvPr>
          <p:cNvSpPr/>
          <p:nvPr/>
        </p:nvSpPr>
        <p:spPr bwMode="auto">
          <a:xfrm>
            <a:off x="103076" y="4978083"/>
            <a:ext cx="1402522" cy="344791"/>
          </a:xfrm>
          <a:prstGeom prst="rect">
            <a:avLst/>
          </a:prstGeom>
          <a:solidFill>
            <a:srgbClr val="FFFF00">
              <a:alpha val="20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935CB4-72EE-4DF9-AFC3-A8081877C0FF}"/>
              </a:ext>
            </a:extLst>
          </p:cNvPr>
          <p:cNvSpPr/>
          <p:nvPr/>
        </p:nvSpPr>
        <p:spPr bwMode="auto">
          <a:xfrm>
            <a:off x="2980607" y="3502366"/>
            <a:ext cx="1402522" cy="344791"/>
          </a:xfrm>
          <a:prstGeom prst="rect">
            <a:avLst/>
          </a:prstGeom>
          <a:solidFill>
            <a:srgbClr val="FFFF00">
              <a:alpha val="20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116E20-2674-4AF6-A7A5-55684E0BD42E}"/>
              </a:ext>
            </a:extLst>
          </p:cNvPr>
          <p:cNvSpPr/>
          <p:nvPr/>
        </p:nvSpPr>
        <p:spPr bwMode="auto">
          <a:xfrm>
            <a:off x="4399907" y="2402870"/>
            <a:ext cx="1402522" cy="344791"/>
          </a:xfrm>
          <a:prstGeom prst="rect">
            <a:avLst/>
          </a:prstGeom>
          <a:solidFill>
            <a:srgbClr val="FFFF00">
              <a:alpha val="20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5E40AF-5584-413E-B489-6AB77C86BDFF}"/>
              </a:ext>
            </a:extLst>
          </p:cNvPr>
          <p:cNvSpPr/>
          <p:nvPr/>
        </p:nvSpPr>
        <p:spPr bwMode="auto">
          <a:xfrm>
            <a:off x="1535966" y="2007097"/>
            <a:ext cx="1402522" cy="378620"/>
          </a:xfrm>
          <a:prstGeom prst="rect">
            <a:avLst/>
          </a:prstGeom>
          <a:solidFill>
            <a:srgbClr val="FF66FF">
              <a:alpha val="20000"/>
            </a:srgbClr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F6CBBC-D3A6-406E-BE9A-9D4C25DE320F}"/>
              </a:ext>
            </a:extLst>
          </p:cNvPr>
          <p:cNvSpPr/>
          <p:nvPr/>
        </p:nvSpPr>
        <p:spPr bwMode="auto">
          <a:xfrm>
            <a:off x="2962695" y="3123531"/>
            <a:ext cx="1402522" cy="378620"/>
          </a:xfrm>
          <a:prstGeom prst="rect">
            <a:avLst/>
          </a:prstGeom>
          <a:solidFill>
            <a:srgbClr val="FF66FF">
              <a:alpha val="20000"/>
            </a:srgbClr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59839D-FD0D-40CD-954C-C8D341FFE794}"/>
              </a:ext>
            </a:extLst>
          </p:cNvPr>
          <p:cNvSpPr/>
          <p:nvPr/>
        </p:nvSpPr>
        <p:spPr bwMode="auto">
          <a:xfrm>
            <a:off x="4383129" y="4604175"/>
            <a:ext cx="1402522" cy="378620"/>
          </a:xfrm>
          <a:prstGeom prst="rect">
            <a:avLst/>
          </a:prstGeom>
          <a:solidFill>
            <a:srgbClr val="FF66FF">
              <a:alpha val="20000"/>
            </a:srgbClr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69A1DD-608D-4F8B-8BD8-6D5A867A31DA}"/>
              </a:ext>
            </a:extLst>
          </p:cNvPr>
          <p:cNvSpPr/>
          <p:nvPr/>
        </p:nvSpPr>
        <p:spPr bwMode="auto">
          <a:xfrm>
            <a:off x="5788168" y="3876303"/>
            <a:ext cx="1402522" cy="378620"/>
          </a:xfrm>
          <a:prstGeom prst="rect">
            <a:avLst/>
          </a:prstGeom>
          <a:solidFill>
            <a:srgbClr val="FF66FF">
              <a:alpha val="20000"/>
            </a:srgbClr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D13671-43D5-45ED-BE8B-76813CE32EDA}"/>
              </a:ext>
            </a:extLst>
          </p:cNvPr>
          <p:cNvSpPr/>
          <p:nvPr/>
        </p:nvSpPr>
        <p:spPr bwMode="auto">
          <a:xfrm>
            <a:off x="7190690" y="2410217"/>
            <a:ext cx="1402522" cy="378620"/>
          </a:xfrm>
          <a:prstGeom prst="rect">
            <a:avLst/>
          </a:prstGeom>
          <a:solidFill>
            <a:srgbClr val="FF66FF">
              <a:alpha val="20000"/>
            </a:srgbClr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3598B3-AA62-4F30-A261-23DE66AE6A8C}"/>
              </a:ext>
            </a:extLst>
          </p:cNvPr>
          <p:cNvSpPr/>
          <p:nvPr/>
        </p:nvSpPr>
        <p:spPr bwMode="auto">
          <a:xfrm>
            <a:off x="1535966" y="2417650"/>
            <a:ext cx="1402522" cy="344791"/>
          </a:xfrm>
          <a:prstGeom prst="rect">
            <a:avLst/>
          </a:prstGeom>
          <a:solidFill>
            <a:srgbClr val="A87E00">
              <a:alpha val="20000"/>
            </a:srgbClr>
          </a:solidFill>
          <a:ln w="28575" cap="flat" cmpd="sng" algn="ctr">
            <a:solidFill>
              <a:srgbClr val="A87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8119EB-4068-43E1-AE0D-7E20CCF9D91F}"/>
              </a:ext>
            </a:extLst>
          </p:cNvPr>
          <p:cNvSpPr/>
          <p:nvPr/>
        </p:nvSpPr>
        <p:spPr bwMode="auto">
          <a:xfrm>
            <a:off x="4383129" y="2780828"/>
            <a:ext cx="1402522" cy="344791"/>
          </a:xfrm>
          <a:prstGeom prst="rect">
            <a:avLst/>
          </a:prstGeom>
          <a:solidFill>
            <a:srgbClr val="AB8100">
              <a:alpha val="20000"/>
            </a:srgbClr>
          </a:solidFill>
          <a:ln w="28575" cap="flat" cmpd="sng" algn="ctr">
            <a:solidFill>
              <a:srgbClr val="A87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8E9A40-FC32-43A2-9B5B-6EF5B3370C98}"/>
              </a:ext>
            </a:extLst>
          </p:cNvPr>
          <p:cNvSpPr/>
          <p:nvPr/>
        </p:nvSpPr>
        <p:spPr bwMode="auto">
          <a:xfrm>
            <a:off x="7173838" y="2060851"/>
            <a:ext cx="1402522" cy="344791"/>
          </a:xfrm>
          <a:prstGeom prst="rect">
            <a:avLst/>
          </a:prstGeom>
          <a:solidFill>
            <a:srgbClr val="AB8100">
              <a:alpha val="20000"/>
            </a:srgbClr>
          </a:solidFill>
          <a:ln w="28575" cap="flat" cmpd="sng" algn="ctr">
            <a:solidFill>
              <a:srgbClr val="A87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0559B3BB-C732-4008-89E4-D53E047A2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788090"/>
              </p:ext>
            </p:extLst>
          </p:nvPr>
        </p:nvGraphicFramePr>
        <p:xfrm>
          <a:off x="457200" y="3680301"/>
          <a:ext cx="8229600" cy="3657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79291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09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79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D82B-8014-42C3-82C7-304CFCB9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3" y="71439"/>
            <a:ext cx="8909904" cy="669103"/>
          </a:xfrm>
        </p:spPr>
        <p:txBody>
          <a:bodyPr/>
          <a:lstStyle/>
          <a:p>
            <a:r>
              <a:rPr lang="en-US" altLang="zh-CN" sz="2600" dirty="0"/>
              <a:t>NEXUS Tool: </a:t>
            </a:r>
            <a:r>
              <a:rPr lang="en-US" altLang="zh-CN" sz="2600" dirty="0">
                <a:solidFill>
                  <a:srgbClr val="FFFF00"/>
                </a:solidFill>
              </a:rPr>
              <a:t>Source Details in OKC-Shawnee CBSA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05DF4-4460-4EB1-BB77-31CE6CAC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250" b="6000"/>
          <a:stretch/>
        </p:blipFill>
        <p:spPr>
          <a:xfrm>
            <a:off x="94863" y="956310"/>
            <a:ext cx="1531620" cy="4834890"/>
          </a:xfrm>
          <a:prstGeom prst="rect">
            <a:avLst/>
          </a:prstGeom>
          <a:ln>
            <a:solidFill>
              <a:srgbClr val="00053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F5DDF-851D-4AEC-9397-DC7D2FC58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0" t="38435" r="51625" b="5180"/>
          <a:stretch/>
        </p:blipFill>
        <p:spPr>
          <a:xfrm>
            <a:off x="1891666" y="956310"/>
            <a:ext cx="2388870" cy="2674621"/>
          </a:xfrm>
          <a:prstGeom prst="rect">
            <a:avLst/>
          </a:prstGeom>
          <a:noFill/>
          <a:ln>
            <a:solidFill>
              <a:srgbClr val="00053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E86D4-A478-4845-9E3A-F79498B68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124" y="3941947"/>
            <a:ext cx="4039374" cy="2674622"/>
          </a:xfrm>
          <a:prstGeom prst="rect">
            <a:avLst/>
          </a:prstGeom>
          <a:solidFill>
            <a:srgbClr val="8BB72F"/>
          </a:solidFill>
          <a:ln>
            <a:solidFill>
              <a:srgbClr val="00053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D76352-C9D7-4F9A-85A6-C983BAFEEC63}"/>
              </a:ext>
            </a:extLst>
          </p:cNvPr>
          <p:cNvSpPr/>
          <p:nvPr/>
        </p:nvSpPr>
        <p:spPr bwMode="auto">
          <a:xfrm>
            <a:off x="3371850" y="2068830"/>
            <a:ext cx="274320" cy="25146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005AA2-9F35-441F-A624-D096933D9F50}"/>
              </a:ext>
            </a:extLst>
          </p:cNvPr>
          <p:cNvCxnSpPr>
            <a:cxnSpLocks/>
          </p:cNvCxnSpPr>
          <p:nvPr/>
        </p:nvCxnSpPr>
        <p:spPr bwMode="auto">
          <a:xfrm>
            <a:off x="3646170" y="2320290"/>
            <a:ext cx="899549" cy="14363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BEB12-C3C1-474A-B7D1-BB40D913A10C}"/>
              </a:ext>
            </a:extLst>
          </p:cNvPr>
          <p:cNvCxnSpPr>
            <a:cxnSpLocks/>
          </p:cNvCxnSpPr>
          <p:nvPr/>
        </p:nvCxnSpPr>
        <p:spPr bwMode="auto">
          <a:xfrm flipV="1">
            <a:off x="3646170" y="857249"/>
            <a:ext cx="899549" cy="12115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89E926A-0D43-4EEC-BB55-6A7A120C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80" r="50653" b="11333"/>
          <a:stretch/>
        </p:blipFill>
        <p:spPr>
          <a:xfrm>
            <a:off x="4554856" y="857249"/>
            <a:ext cx="4449911" cy="2926081"/>
          </a:xfrm>
          <a:prstGeom prst="rect">
            <a:avLst/>
          </a:prstGeom>
          <a:ln>
            <a:solidFill>
              <a:srgbClr val="000532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3452D6-1220-4EAE-8F9E-42CEABB29D5D}"/>
              </a:ext>
            </a:extLst>
          </p:cNvPr>
          <p:cNvSpPr/>
          <p:nvPr/>
        </p:nvSpPr>
        <p:spPr bwMode="auto">
          <a:xfrm>
            <a:off x="160020" y="2146935"/>
            <a:ext cx="1452740" cy="346710"/>
          </a:xfrm>
          <a:prstGeom prst="rect">
            <a:avLst/>
          </a:prstGeom>
          <a:solidFill>
            <a:srgbClr val="FF0000">
              <a:alpha val="2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8FBDCC-3E72-4497-95CF-35C8ED26D385}"/>
              </a:ext>
            </a:extLst>
          </p:cNvPr>
          <p:cNvCxnSpPr/>
          <p:nvPr/>
        </p:nvCxnSpPr>
        <p:spPr bwMode="auto">
          <a:xfrm flipV="1">
            <a:off x="1612760" y="956310"/>
            <a:ext cx="278906" cy="11906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416AC5-7C01-42EF-9EF7-A41625263958}"/>
              </a:ext>
            </a:extLst>
          </p:cNvPr>
          <p:cNvCxnSpPr/>
          <p:nvPr/>
        </p:nvCxnSpPr>
        <p:spPr bwMode="auto">
          <a:xfrm>
            <a:off x="1612760" y="2493645"/>
            <a:ext cx="274320" cy="11372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783C5EF-EC56-4D90-824C-7BF7F6A9F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057" y="4075522"/>
            <a:ext cx="1368743" cy="30693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0EF76D4-CCF4-4E2C-9156-EA507A9A6563}"/>
              </a:ext>
            </a:extLst>
          </p:cNvPr>
          <p:cNvSpPr/>
          <p:nvPr/>
        </p:nvSpPr>
        <p:spPr bwMode="auto">
          <a:xfrm>
            <a:off x="6011118" y="5136869"/>
            <a:ext cx="65117" cy="6991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BF0A26-0FB2-4C61-A42B-65E3227F34FD}"/>
              </a:ext>
            </a:extLst>
          </p:cNvPr>
          <p:cNvSpPr/>
          <p:nvPr/>
        </p:nvSpPr>
        <p:spPr>
          <a:xfrm>
            <a:off x="4837720" y="5588509"/>
            <a:ext cx="1764291" cy="646331"/>
          </a:xfrm>
          <a:prstGeom prst="rect">
            <a:avLst/>
          </a:prstGeom>
          <a:solidFill>
            <a:srgbClr val="8BB72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Citizen Potawatomi Nation, OK</a:t>
            </a:r>
            <a:endParaRPr lang="en-US" sz="12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4CFE14-7C0A-4715-B754-03F70E13A905}"/>
              </a:ext>
            </a:extLst>
          </p:cNvPr>
          <p:cNvSpPr/>
          <p:nvPr/>
        </p:nvSpPr>
        <p:spPr>
          <a:xfrm>
            <a:off x="6779811" y="5033324"/>
            <a:ext cx="1994457" cy="276999"/>
          </a:xfrm>
          <a:prstGeom prst="rect">
            <a:avLst/>
          </a:prstGeom>
          <a:solidFill>
            <a:srgbClr val="8BB72F"/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532"/>
                </a:solidFill>
                <a:latin typeface="Verdana" panose="020B0604030504040204" pitchFamily="34" charset="0"/>
              </a:rPr>
              <a:t>Kickapoo Tribe of OK</a:t>
            </a:r>
            <a:endParaRPr lang="en-US" sz="1200" b="1" dirty="0">
              <a:solidFill>
                <a:srgbClr val="00053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BC4AB7-322B-4AF6-9810-531A0B13C3BB}"/>
              </a:ext>
            </a:extLst>
          </p:cNvPr>
          <p:cNvSpPr/>
          <p:nvPr/>
        </p:nvSpPr>
        <p:spPr>
          <a:xfrm>
            <a:off x="1704079" y="3770925"/>
            <a:ext cx="294334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These maps were generated for the Oklahoma City-Shawnee CBSA using the NEXUS data query module &amp; </a:t>
            </a:r>
            <a:r>
              <a:rPr lang="en-US" sz="1300" dirty="0" err="1"/>
              <a:t>EnviroMapper</a:t>
            </a:r>
            <a:r>
              <a:rPr lang="en-US" sz="1300" dirty="0"/>
              <a:t> to demonstrate the benefit of adding a Tribal Boundary layer. The #1 NOx Source for the CBSA (Horseshoe Lake Generating Station), also a top emitter for SO</a:t>
            </a:r>
            <a:r>
              <a:rPr lang="en-US" sz="1300" baseline="-25000" dirty="0"/>
              <a:t>2</a:t>
            </a:r>
            <a:r>
              <a:rPr lang="en-US" sz="1300" dirty="0"/>
              <a:t> and heavy metal HAPs, is located in very close proximity to two Tribes. There are potential co-benefits of controlling this source that would likely result in benefits to these Tribes.</a:t>
            </a:r>
          </a:p>
        </p:txBody>
      </p:sp>
    </p:spTree>
    <p:extLst>
      <p:ext uri="{BB962C8B-B14F-4D97-AF65-F5344CB8AC3E}">
        <p14:creationId xmlns:p14="http://schemas.microsoft.com/office/powerpoint/2010/main" val="272094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9C6F-12E1-4000-9331-86F9E4C3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405"/>
            <a:ext cx="9144000" cy="669103"/>
          </a:xfrm>
        </p:spPr>
        <p:txBody>
          <a:bodyPr/>
          <a:lstStyle/>
          <a:p>
            <a:r>
              <a:rPr lang="en-US" altLang="zh-CN" sz="2700" dirty="0"/>
              <a:t>NEXUS Tool: </a:t>
            </a:r>
            <a:r>
              <a:rPr lang="en-US" altLang="zh-CN" sz="2700" dirty="0">
                <a:solidFill>
                  <a:srgbClr val="FFFF00"/>
                </a:solidFill>
              </a:rPr>
              <a:t>Example 3 - MP Risks in EJ Communities</a:t>
            </a:r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7113C-043E-4CF6-BD61-836E127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542"/>
            <a:ext cx="9144000" cy="4507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CC9C2-9AC9-427E-A18E-F7CB012EC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46" b="46002"/>
          <a:stretch/>
        </p:blipFill>
        <p:spPr>
          <a:xfrm>
            <a:off x="5266063" y="3889029"/>
            <a:ext cx="3877937" cy="18178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F318CF-E536-4CE8-82F4-151E8D5719FA}"/>
              </a:ext>
            </a:extLst>
          </p:cNvPr>
          <p:cNvSpPr/>
          <p:nvPr/>
        </p:nvSpPr>
        <p:spPr>
          <a:xfrm>
            <a:off x="113015" y="5733479"/>
            <a:ext cx="8573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determine EJ communities in areas with multi-pollutant concerns. The information above was generated in Data Query. NEXUS currently includes a poverty/disadvantage index, and we plan to incorporate additional EJ metrics. 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600" dirty="0"/>
              <a:t>s explore the Memphis CBSA further…</a:t>
            </a:r>
          </a:p>
        </p:txBody>
      </p:sp>
    </p:spTree>
    <p:extLst>
      <p:ext uri="{BB962C8B-B14F-4D97-AF65-F5344CB8AC3E}">
        <p14:creationId xmlns:p14="http://schemas.microsoft.com/office/powerpoint/2010/main" val="3368442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9C6F-12E1-4000-9331-86F9E4C3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9" y="71439"/>
            <a:ext cx="8967795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Screening with Data Query Module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8A117-1E94-4DF4-A9B2-ADD5464D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574"/>
          <a:stretch/>
        </p:blipFill>
        <p:spPr>
          <a:xfrm>
            <a:off x="121170" y="3591763"/>
            <a:ext cx="2748425" cy="2331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75A24-DA16-41AD-8FBD-D729C1A5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166"/>
          <a:stretch/>
        </p:blipFill>
        <p:spPr>
          <a:xfrm>
            <a:off x="6191364" y="3601405"/>
            <a:ext cx="2698350" cy="232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3C517-333D-41DE-8342-0926986D0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600"/>
          <a:stretch/>
        </p:blipFill>
        <p:spPr>
          <a:xfrm>
            <a:off x="3112838" y="3591763"/>
            <a:ext cx="2794941" cy="2328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BDCCB-5917-42AC-B591-6E8D208B8006}"/>
              </a:ext>
            </a:extLst>
          </p:cNvPr>
          <p:cNvSpPr txBox="1"/>
          <p:nvPr/>
        </p:nvSpPr>
        <p:spPr>
          <a:xfrm>
            <a:off x="6198045" y="5655503"/>
            <a:ext cx="269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Minority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B2FDD-32D0-46B3-9F6F-0D62981808E3}"/>
              </a:ext>
            </a:extLst>
          </p:cNvPr>
          <p:cNvSpPr txBox="1"/>
          <p:nvPr/>
        </p:nvSpPr>
        <p:spPr>
          <a:xfrm>
            <a:off x="121170" y="5655503"/>
            <a:ext cx="270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Demographic Index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FFDAE-E7B9-4D88-9FEA-A8AA071B7A8B}"/>
              </a:ext>
            </a:extLst>
          </p:cNvPr>
          <p:cNvSpPr txBox="1"/>
          <p:nvPr/>
        </p:nvSpPr>
        <p:spPr>
          <a:xfrm>
            <a:off x="3068655" y="5655503"/>
            <a:ext cx="2839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Low Income Population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EBAF8-1E6D-461F-B905-DEA79010A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832" y="873668"/>
            <a:ext cx="1827575" cy="2573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1973A3-9E94-437A-8917-BE0DD66DA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1111" y="1201127"/>
            <a:ext cx="4087371" cy="216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3829EE-13B5-4859-A939-3D85E5D3A669}"/>
              </a:ext>
            </a:extLst>
          </p:cNvPr>
          <p:cNvSpPr txBox="1"/>
          <p:nvPr/>
        </p:nvSpPr>
        <p:spPr>
          <a:xfrm>
            <a:off x="2181111" y="869172"/>
            <a:ext cx="4219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Memphis CBSA using the NEXUS data query module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550DDE-E7CA-4C4F-8DF5-D68BE9DFB0F3}"/>
              </a:ext>
            </a:extLst>
          </p:cNvPr>
          <p:cNvGrpSpPr/>
          <p:nvPr/>
        </p:nvGrpSpPr>
        <p:grpSpPr>
          <a:xfrm>
            <a:off x="63189" y="1420658"/>
            <a:ext cx="2004929" cy="1383624"/>
            <a:chOff x="2652712" y="2195512"/>
            <a:chExt cx="3838575" cy="29045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B8F6AE-3D75-4650-B657-BBB0E9572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2712" y="2195512"/>
              <a:ext cx="3838575" cy="24669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A05106-EF20-4EF6-9209-2349856A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2712" y="4614336"/>
              <a:ext cx="3838575" cy="485775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07D6CE-CD36-478A-A7AA-BF84CA4CCD69}"/>
              </a:ext>
            </a:extLst>
          </p:cNvPr>
          <p:cNvCxnSpPr>
            <a:stCxn id="22" idx="3"/>
          </p:cNvCxnSpPr>
          <p:nvPr/>
        </p:nvCxnSpPr>
        <p:spPr bwMode="auto">
          <a:xfrm flipV="1">
            <a:off x="2068118" y="1828800"/>
            <a:ext cx="1347111" cy="85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065DB54-519C-4481-B81F-D3720C1F249E}"/>
              </a:ext>
            </a:extLst>
          </p:cNvPr>
          <p:cNvSpPr/>
          <p:nvPr/>
        </p:nvSpPr>
        <p:spPr>
          <a:xfrm>
            <a:off x="113015" y="6041951"/>
            <a:ext cx="857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determine EJ communities in areas with multi-pollutant concerns. NEXUS currently includes a poverty/disadvantage index, and we plan to incorporate additional EJ metrics such as the data inputs above from EJSCREEN. </a:t>
            </a:r>
          </a:p>
        </p:txBody>
      </p:sp>
    </p:spTree>
    <p:extLst>
      <p:ext uri="{BB962C8B-B14F-4D97-AF65-F5344CB8AC3E}">
        <p14:creationId xmlns:p14="http://schemas.microsoft.com/office/powerpoint/2010/main" val="1699500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77D2-8D6A-48C2-B011-63B655158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5" y="49405"/>
            <a:ext cx="8910557" cy="669103"/>
          </a:xfrm>
        </p:spPr>
        <p:txBody>
          <a:bodyPr/>
          <a:lstStyle/>
          <a:p>
            <a:r>
              <a:rPr lang="en-US" altLang="zh-CN" sz="2800" dirty="0"/>
              <a:t>NEXUS Tool: </a:t>
            </a:r>
            <a:r>
              <a:rPr lang="en-US" altLang="zh-CN" sz="2800" dirty="0">
                <a:solidFill>
                  <a:srgbClr val="FFFF00"/>
                </a:solidFill>
              </a:rPr>
              <a:t>Major Emissions Sources in Memphis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DE33F-9AEC-4F6B-9414-1183FA885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8" t="6037" b="5716"/>
          <a:stretch/>
        </p:blipFill>
        <p:spPr>
          <a:xfrm>
            <a:off x="115825" y="2810850"/>
            <a:ext cx="2890687" cy="1780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45180-9174-428B-B50C-D5F0694E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7" t="5930" r="1687" b="5930"/>
          <a:stretch/>
        </p:blipFill>
        <p:spPr>
          <a:xfrm>
            <a:off x="117618" y="870432"/>
            <a:ext cx="2890687" cy="1810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BD978-50BB-4EFD-A2E5-D4A6D3383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6" t="5930" r="1701" b="5930"/>
          <a:stretch/>
        </p:blipFill>
        <p:spPr>
          <a:xfrm>
            <a:off x="3185112" y="2783252"/>
            <a:ext cx="2890687" cy="180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7442E-75AA-44B2-B2C4-4780FBEB7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77" t="5930" r="1701" b="5930"/>
          <a:stretch/>
        </p:blipFill>
        <p:spPr>
          <a:xfrm>
            <a:off x="3134542" y="871791"/>
            <a:ext cx="2848562" cy="1787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6B14E-22D1-4045-92F6-1662DEF864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77" t="5930" r="1701" b="5930"/>
          <a:stretch/>
        </p:blipFill>
        <p:spPr>
          <a:xfrm>
            <a:off x="6254399" y="2783252"/>
            <a:ext cx="2771983" cy="1739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DD204-8F8E-4027-B66B-196298ACB7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7" t="5930" b="5930"/>
          <a:stretch/>
        </p:blipFill>
        <p:spPr>
          <a:xfrm>
            <a:off x="6177819" y="871791"/>
            <a:ext cx="2848563" cy="1749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ADB50-D059-410C-82C2-33FD29EFE5BE}"/>
              </a:ext>
            </a:extLst>
          </p:cNvPr>
          <p:cNvSpPr txBox="1"/>
          <p:nvPr/>
        </p:nvSpPr>
        <p:spPr>
          <a:xfrm>
            <a:off x="1774989" y="3717383"/>
            <a:ext cx="795295" cy="36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49868-76BA-48B5-B444-C7C3C7211E9A}"/>
              </a:ext>
            </a:extLst>
          </p:cNvPr>
          <p:cNvSpPr txBox="1"/>
          <p:nvPr/>
        </p:nvSpPr>
        <p:spPr>
          <a:xfrm>
            <a:off x="1653188" y="1791752"/>
            <a:ext cx="117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41FC19-AE78-40CB-A96C-A797DCCE4DFC}"/>
              </a:ext>
            </a:extLst>
          </p:cNvPr>
          <p:cNvSpPr/>
          <p:nvPr/>
        </p:nvSpPr>
        <p:spPr>
          <a:xfrm>
            <a:off x="3496589" y="1928633"/>
            <a:ext cx="2486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1,4-Dichlorobenzene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E1C2D-2FF9-4CE9-A7E9-8355AE5CC634}"/>
              </a:ext>
            </a:extLst>
          </p:cNvPr>
          <p:cNvSpPr txBox="1"/>
          <p:nvPr/>
        </p:nvSpPr>
        <p:spPr>
          <a:xfrm>
            <a:off x="3886397" y="3814578"/>
            <a:ext cx="24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Heavy Metal HAPs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D0F5AF-B984-462A-A9D9-027D36203679}"/>
              </a:ext>
            </a:extLst>
          </p:cNvPr>
          <p:cNvSpPr/>
          <p:nvPr/>
        </p:nvSpPr>
        <p:spPr>
          <a:xfrm>
            <a:off x="7230182" y="1775696"/>
            <a:ext cx="1105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Mercury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F90AE5-0FDD-4F28-AFD8-D059A092590A}"/>
              </a:ext>
            </a:extLst>
          </p:cNvPr>
          <p:cNvSpPr/>
          <p:nvPr/>
        </p:nvSpPr>
        <p:spPr>
          <a:xfrm>
            <a:off x="7341046" y="3687294"/>
            <a:ext cx="99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Arsenic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B7DEB-0B18-47C6-93E2-DB78910DC608}"/>
              </a:ext>
            </a:extLst>
          </p:cNvPr>
          <p:cNvSpPr txBox="1"/>
          <p:nvPr/>
        </p:nvSpPr>
        <p:spPr>
          <a:xfrm>
            <a:off x="194931" y="4845904"/>
            <a:ext cx="8491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NEXUS can create bar charts of major emission sources. The bar charts above show the Allen Fossil Plant as a top 2 emitter for PM</a:t>
            </a:r>
            <a:r>
              <a:rPr lang="en-US" baseline="-25000" dirty="0"/>
              <a:t>2.5</a:t>
            </a:r>
            <a:r>
              <a:rPr lang="en-US" dirty="0"/>
              <a:t>, NOx, 1,4-Dichlorobenzene, Heavy Metal HAPS, Mercury &amp; Arsenic, demonstrating the potential co-benefits of controls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EFF88C2-E9F8-4D91-B361-8387A056414C}"/>
              </a:ext>
            </a:extLst>
          </p:cNvPr>
          <p:cNvSpPr/>
          <p:nvPr/>
        </p:nvSpPr>
        <p:spPr bwMode="auto">
          <a:xfrm rot="5400000">
            <a:off x="2797425" y="1030148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C8DE849-4A05-4EA5-81DF-002210FF0F26}"/>
              </a:ext>
            </a:extLst>
          </p:cNvPr>
          <p:cNvSpPr/>
          <p:nvPr/>
        </p:nvSpPr>
        <p:spPr bwMode="auto">
          <a:xfrm rot="5400000">
            <a:off x="2121865" y="3118299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1F263907-68AF-4040-828D-AD943F35A6E3}"/>
              </a:ext>
            </a:extLst>
          </p:cNvPr>
          <p:cNvSpPr/>
          <p:nvPr/>
        </p:nvSpPr>
        <p:spPr bwMode="auto">
          <a:xfrm rot="5400000">
            <a:off x="8145618" y="1178068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5B1E98C-7A2C-4C24-871A-0766D78ED587}"/>
              </a:ext>
            </a:extLst>
          </p:cNvPr>
          <p:cNvSpPr/>
          <p:nvPr/>
        </p:nvSpPr>
        <p:spPr bwMode="auto">
          <a:xfrm rot="5400000">
            <a:off x="8809357" y="2950656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4328FF0-D19E-456E-B8AC-12D196852C0D}"/>
              </a:ext>
            </a:extLst>
          </p:cNvPr>
          <p:cNvSpPr/>
          <p:nvPr/>
        </p:nvSpPr>
        <p:spPr bwMode="auto">
          <a:xfrm rot="5400000">
            <a:off x="5727703" y="1044000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5DEF24A-BBF7-4A14-B473-03937B89D60C}"/>
              </a:ext>
            </a:extLst>
          </p:cNvPr>
          <p:cNvSpPr/>
          <p:nvPr/>
        </p:nvSpPr>
        <p:spPr bwMode="auto">
          <a:xfrm rot="5400000">
            <a:off x="5519449" y="3118299"/>
            <a:ext cx="123575" cy="1896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855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BE6F-22D2-4CBE-9E4A-54F44080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EJ Screening in Memphis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4514C-C635-4B8B-8BEB-4B7B0992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5" y="967439"/>
            <a:ext cx="5220670" cy="3015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FF57F-2005-4FD1-9613-F6E4CEBD5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5" y="4188953"/>
            <a:ext cx="3028951" cy="2319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DA5A5-2667-4045-87F6-8C4E50890899}"/>
              </a:ext>
            </a:extLst>
          </p:cNvPr>
          <p:cNvSpPr txBox="1"/>
          <p:nvPr/>
        </p:nvSpPr>
        <p:spPr>
          <a:xfrm>
            <a:off x="276108" y="6581000"/>
            <a:ext cx="270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Demographic Index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3CCC27-9463-4A53-8A2F-90AC600B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88" y="4188763"/>
            <a:ext cx="2820439" cy="2330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3D90A2-D159-4F11-BAEA-01B20698DEAA}"/>
              </a:ext>
            </a:extLst>
          </p:cNvPr>
          <p:cNvSpPr txBox="1"/>
          <p:nvPr/>
        </p:nvSpPr>
        <p:spPr>
          <a:xfrm>
            <a:off x="6213512" y="6555809"/>
            <a:ext cx="2839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Low Income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F69DF-2CC9-40D9-B0D5-6F00910F3323}"/>
              </a:ext>
            </a:extLst>
          </p:cNvPr>
          <p:cNvSpPr txBox="1"/>
          <p:nvPr/>
        </p:nvSpPr>
        <p:spPr>
          <a:xfrm>
            <a:off x="3393977" y="6562896"/>
            <a:ext cx="269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EJSCREEN Minority Population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B0317-87C1-4542-8211-47CD54B5D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512" y="4209770"/>
            <a:ext cx="2951048" cy="2319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4794D4-B070-4299-AD99-9BFFB592C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464" y="1167174"/>
            <a:ext cx="1827575" cy="25739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045BBC-A3FA-4B1A-81F0-B309B8466017}"/>
              </a:ext>
            </a:extLst>
          </p:cNvPr>
          <p:cNvGrpSpPr/>
          <p:nvPr/>
        </p:nvGrpSpPr>
        <p:grpSpPr>
          <a:xfrm>
            <a:off x="1191377" y="5509141"/>
            <a:ext cx="273182" cy="334303"/>
            <a:chOff x="5461807" y="2841435"/>
            <a:chExt cx="537827" cy="537827"/>
          </a:xfrm>
        </p:grpSpPr>
        <p:pic>
          <p:nvPicPr>
            <p:cNvPr id="16" name="Graphic 15" descr="Water">
              <a:extLst>
                <a:ext uri="{FF2B5EF4-FFF2-40B4-BE49-F238E27FC236}">
                  <a16:creationId xmlns:a16="http://schemas.microsoft.com/office/drawing/2014/main" id="{2879EC21-1CA2-4DCE-A279-21EE5C5E7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D4DA76-E43F-42C0-905D-DE3D429D71EC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25FE16-B819-49B9-8B7F-4F0C278E4249}"/>
              </a:ext>
            </a:extLst>
          </p:cNvPr>
          <p:cNvGrpSpPr/>
          <p:nvPr/>
        </p:nvGrpSpPr>
        <p:grpSpPr>
          <a:xfrm>
            <a:off x="4185626" y="5548670"/>
            <a:ext cx="273182" cy="334303"/>
            <a:chOff x="5461807" y="2841435"/>
            <a:chExt cx="537827" cy="537827"/>
          </a:xfrm>
        </p:grpSpPr>
        <p:pic>
          <p:nvPicPr>
            <p:cNvPr id="20" name="Graphic 19" descr="Water">
              <a:extLst>
                <a:ext uri="{FF2B5EF4-FFF2-40B4-BE49-F238E27FC236}">
                  <a16:creationId xmlns:a16="http://schemas.microsoft.com/office/drawing/2014/main" id="{7AE0993E-879B-419E-ACE7-D52AFCC1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33D9DE-C035-4917-BAD7-F014CC32C54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42EF83-F2BE-4851-BBF9-01E24E1C0073}"/>
              </a:ext>
            </a:extLst>
          </p:cNvPr>
          <p:cNvGrpSpPr/>
          <p:nvPr/>
        </p:nvGrpSpPr>
        <p:grpSpPr>
          <a:xfrm>
            <a:off x="7214007" y="5526408"/>
            <a:ext cx="273182" cy="334303"/>
            <a:chOff x="5461807" y="2841435"/>
            <a:chExt cx="537827" cy="537827"/>
          </a:xfrm>
        </p:grpSpPr>
        <p:pic>
          <p:nvPicPr>
            <p:cNvPr id="23" name="Graphic 22" descr="Water">
              <a:extLst>
                <a:ext uri="{FF2B5EF4-FFF2-40B4-BE49-F238E27FC236}">
                  <a16:creationId xmlns:a16="http://schemas.microsoft.com/office/drawing/2014/main" id="{AFE5B9F9-5FB1-45C8-B864-6E1A0B2A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72208A-A53B-4F14-936B-6696A3A4CEB4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1B82020-1222-4D41-85D8-90E9B8244750}"/>
              </a:ext>
            </a:extLst>
          </p:cNvPr>
          <p:cNvSpPr/>
          <p:nvPr/>
        </p:nvSpPr>
        <p:spPr>
          <a:xfrm>
            <a:off x="7371038" y="1070666"/>
            <a:ext cx="16572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Adding additional indices to NEXUS would allow us determine when facilities, such as Allen Fossil Plant, are near EJ communities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D6722-CACE-4FE5-9886-AD1CBD6FAA5B}"/>
              </a:ext>
            </a:extLst>
          </p:cNvPr>
          <p:cNvSpPr txBox="1"/>
          <p:nvPr/>
        </p:nvSpPr>
        <p:spPr>
          <a:xfrm>
            <a:off x="17927" y="1014556"/>
            <a:ext cx="270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Map 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3633619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9011DA-6677-4603-829E-68C41A8204CB}"/>
              </a:ext>
            </a:extLst>
          </p:cNvPr>
          <p:cNvSpPr/>
          <p:nvPr/>
        </p:nvSpPr>
        <p:spPr bwMode="auto">
          <a:xfrm>
            <a:off x="198304" y="903383"/>
            <a:ext cx="8857561" cy="4505899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0E861-DC41-4029-A2F0-E46AD2C3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7" y="71439"/>
            <a:ext cx="8963397" cy="669103"/>
          </a:xfrm>
        </p:spPr>
        <p:txBody>
          <a:bodyPr/>
          <a:lstStyle/>
          <a:p>
            <a:r>
              <a:rPr lang="en-US" dirty="0"/>
              <a:t>Potential Environmental Justice Indices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99DAD-2036-4733-AB39-D5683203018C}"/>
              </a:ext>
            </a:extLst>
          </p:cNvPr>
          <p:cNvSpPr txBox="1"/>
          <p:nvPr/>
        </p:nvSpPr>
        <p:spPr>
          <a:xfrm>
            <a:off x="198304" y="1258334"/>
            <a:ext cx="314531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u="sng" dirty="0"/>
              <a:t>Environmental Indicators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8BB72F"/>
                </a:highlight>
              </a:rPr>
              <a:t>PM</a:t>
            </a:r>
            <a:r>
              <a:rPr lang="en-US" sz="1600" baseline="-25000" dirty="0">
                <a:highlight>
                  <a:srgbClr val="8BB72F"/>
                </a:highlight>
              </a:rPr>
              <a:t>2.5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8BB72F"/>
                </a:highlight>
              </a:rPr>
              <a:t>Ozone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8BB72F"/>
                </a:highlight>
              </a:rPr>
              <a:t>NATA Cancer Risk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8BB72F"/>
                </a:highlight>
              </a:rPr>
              <a:t>NATA Respiratory HI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NATA Diesel PM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Traffic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Lead Paint Indicator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Superfund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RMP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Hazardous Waste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Wastewater Discharge Indicator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3EFAAC-D7C2-406D-BB7E-837C2CC03450}"/>
              </a:ext>
            </a:extLst>
          </p:cNvPr>
          <p:cNvSpPr/>
          <p:nvPr/>
        </p:nvSpPr>
        <p:spPr>
          <a:xfrm>
            <a:off x="3420740" y="1258334"/>
            <a:ext cx="237964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u="sng" dirty="0"/>
              <a:t>Demographic Indicators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3B700"/>
                </a:highlight>
              </a:rPr>
              <a:t>Demographic Index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3B700"/>
                </a:highlight>
              </a:rPr>
              <a:t>Minority Population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3B700"/>
                </a:highlight>
              </a:rPr>
              <a:t>Low Income Population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Linguistically Isolated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Less Than HS Educated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Under Age 5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Over Age 64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688D13-C61E-4C90-8B7A-42EE8B628C01}"/>
              </a:ext>
            </a:extLst>
          </p:cNvPr>
          <p:cNvSpPr/>
          <p:nvPr/>
        </p:nvSpPr>
        <p:spPr>
          <a:xfrm>
            <a:off x="5800381" y="1258334"/>
            <a:ext cx="33436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u="sng" dirty="0"/>
              <a:t>Additional EJ Layers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8BB72F"/>
                </a:highlight>
              </a:rPr>
              <a:t>Nonattainment area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Hazardous waste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EJ Grants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Water features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Places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Schools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Parks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3B700"/>
                </a:highlight>
              </a:rPr>
              <a:t>EPA Tribal Areas Boundaries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Prisons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Public Housing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Subsidized Housing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Sites reporting to the EPA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E707E3-20F5-4C2E-A63D-B4AB01287DCF}"/>
              </a:ext>
            </a:extLst>
          </p:cNvPr>
          <p:cNvSpPr txBox="1"/>
          <p:nvPr/>
        </p:nvSpPr>
        <p:spPr>
          <a:xfrm>
            <a:off x="539827" y="903383"/>
            <a:ext cx="795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Currently in EJSCREEN…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29725-45E2-4145-B41D-57BB47E8C1A0}"/>
              </a:ext>
            </a:extLst>
          </p:cNvPr>
          <p:cNvSpPr txBox="1"/>
          <p:nvPr/>
        </p:nvSpPr>
        <p:spPr>
          <a:xfrm>
            <a:off x="198304" y="5599666"/>
            <a:ext cx="8857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Ideas: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Walkability, asthma rates, proximity to parks/green spaces, high VMT/day within ¼-½ mile buffer, hospitalizations, proximity to sources &amp; disadvantaged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D25BEB-BDC8-4E21-90DA-30297431D012}"/>
              </a:ext>
            </a:extLst>
          </p:cNvPr>
          <p:cNvSpPr txBox="1"/>
          <p:nvPr/>
        </p:nvSpPr>
        <p:spPr>
          <a:xfrm>
            <a:off x="1079653" y="4940740"/>
            <a:ext cx="698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8BB72F"/>
                </a:highlight>
              </a:rPr>
              <a:t>Already in NEXUS</a:t>
            </a:r>
            <a:r>
              <a:rPr lang="en-US" dirty="0"/>
              <a:t> -– </a:t>
            </a:r>
            <a:r>
              <a:rPr lang="en-US" dirty="0">
                <a:highlight>
                  <a:srgbClr val="F3B700"/>
                </a:highlight>
              </a:rPr>
              <a:t>Would Like to Add to NEXUS</a:t>
            </a:r>
          </a:p>
        </p:txBody>
      </p:sp>
    </p:spTree>
    <p:extLst>
      <p:ext uri="{BB962C8B-B14F-4D97-AF65-F5344CB8AC3E}">
        <p14:creationId xmlns:p14="http://schemas.microsoft.com/office/powerpoint/2010/main" val="1505444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5967-9C04-40AB-AA13-1C4C3AEA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EJ Capability 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853AA-320F-4494-861C-A644CE904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 source/sector module could allow for Multi-pollutant ‘proximity-based assessment’ for EJ communities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Define an area around a source/sector and calculate % distribution of demographics (race, ethnicity, etc.)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Compare % distribution to the state, region, or national level averages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Expand demographic comparisons to include O3, PM2.5 and Air Toxic risks or other metrics of interest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Codify initial screen currently used for Risk and Technology Review (RTR) and other actions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NEXUS could provide a more transparent and accessible way to complete these screening analyses and share across the office and programs (criteria and toxics)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-13716" y="924094"/>
            <a:ext cx="914400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Upgrade/improve NEXUS tool to reflect latest data &amp; information and MP team’s feedbacks</a:t>
            </a:r>
          </a:p>
          <a:p>
            <a:pPr marL="517525" lvl="2" indent="-344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expect FY21 funding to support NEXUS -- perhaps $50k from AQAD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NEXUS data to 2017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data for O</a:t>
            </a:r>
            <a:r>
              <a:rPr lang="en-US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risk/ambient/emissions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boundaries &amp; socioeconomic/demographic data for EJ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Air Toxics monitoring data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metrics/indicators (e.g., risk metrics, EJ indicators)</a:t>
            </a:r>
          </a:p>
          <a:p>
            <a:pPr marL="515937" lvl="2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across Office to determine how this tool may best inform or be used for OAQPS’s Air Toxic Strategy programs</a:t>
            </a:r>
          </a:p>
          <a:p>
            <a:pPr marL="973137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 addition of screening-level analysis &amp; assessment capabilities (e.g., proximity-based EJ analysis)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(1)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78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marR="0" lvl="2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Long-term: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and prepare NEXUS for Beta test within OAQPS and with EPA Regions 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Based on Office wide engagements, use updated NEXUS tool with 2017 data to inform Multi-pollutant, Air Toxics, Advance, and EJ efforts as appropriate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Develop plan for routine updates and maintenance of the NEXUS tool to best support OAR/OAQPS programs and determine appropriate extensions as need and resources provide.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Collaborate with OID on NEXUS Training Materials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(2)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DE0DC02-D397-4764-8C68-CD85AFA5361B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3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Multi-Pollutant (MP) Background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374ED60-1C60-4C8A-91AF-BAA323BEDDCC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55CC9-B341-4810-B0A9-3646D626CFA1}"/>
              </a:ext>
            </a:extLst>
          </p:cNvPr>
          <p:cNvSpPr/>
          <p:nvPr/>
        </p:nvSpPr>
        <p:spPr>
          <a:xfrm>
            <a:off x="226142" y="892313"/>
            <a:ext cx="8691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a comprehensive, MP treatment of air quality problems to effectively improve air quality and make the most efficient use of available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Primary Goal - identify &amp; evaluate local control strategies targeting emissions of O</a:t>
            </a:r>
            <a:r>
              <a:rPr lang="en-US" baseline="-25000" dirty="0"/>
              <a:t>3</a:t>
            </a:r>
            <a:r>
              <a:rPr lang="en-US" dirty="0"/>
              <a:t> &amp; PM</a:t>
            </a:r>
            <a:r>
              <a:rPr lang="en-US" baseline="-25000" dirty="0"/>
              <a:t>2.5</a:t>
            </a:r>
            <a:r>
              <a:rPr lang="en-US" dirty="0"/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 planning has the potential to reduce the costs and increase benefits associated with AQM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SLT air agencies in developing risk-based MP AQM plans and implementing strategies that reduce air pollution emissions &amp; improve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 has been demonstrated in Detroit and SC &amp; a project is currently underway in Louisville, 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 needed to analyze MP data are either available currently or being developed in OAQPS (</a:t>
            </a:r>
            <a:r>
              <a:rPr lang="en-US" dirty="0">
                <a:solidFill>
                  <a:srgbClr val="FF0000"/>
                </a:solidFill>
              </a:rPr>
              <a:t>NEXUS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9C03CE-EA49-4686-9C04-54FE5C03FA15}"/>
              </a:ext>
            </a:extLst>
          </p:cNvPr>
          <p:cNvSpPr txBox="1"/>
          <p:nvPr/>
        </p:nvSpPr>
        <p:spPr>
          <a:xfrm>
            <a:off x="1819929" y="2263557"/>
            <a:ext cx="49099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Live Demo</a:t>
            </a:r>
          </a:p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Carey Jang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2C3302-B544-44AE-BD8E-A98D1A2C018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34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A9658-5A2C-4848-BF90-CBE2ED76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16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3776472" y="1970369"/>
            <a:ext cx="5175504" cy="4705068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Use example cases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to understand the pollutant/source connections, and potential for more effective and efficient multi-pollutant solution.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9850F-E682-40C5-AB03-11E85F21E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0" t="12088" r="31000" b="11046"/>
          <a:stretch/>
        </p:blipFill>
        <p:spPr>
          <a:xfrm>
            <a:off x="150876" y="2291852"/>
            <a:ext cx="3474720" cy="3807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0C6C7-286C-4AB3-B990-1F5B5B43E634}"/>
              </a:ext>
            </a:extLst>
          </p:cNvPr>
          <p:cNvSpPr/>
          <p:nvPr/>
        </p:nvSpPr>
        <p:spPr>
          <a:xfrm>
            <a:off x="2861173" y="231014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9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592" y="2132711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pPr algn="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Carey Jang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66672" y="4456811"/>
            <a:ext cx="88773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G:\SHARE\NEXUS\NEXUS 1.5\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at EPA’s new FTP site: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      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685800" marR="0" lvl="0" indent="-6302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fontAlgn="base"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18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PC)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EA9EF-6EEA-445E-A001-D00D53EC9D6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1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1B67F-4FC2-4662-9385-52E19532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777240"/>
            <a:ext cx="9144000" cy="60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9144" y="1269796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188720" y="2249424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&amp; “Data Query”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8421624" y="1233220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5840369" y="1811773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424765C-B2F9-4727-9A9E-93A29AA80030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193678" y="3711631"/>
            <a:ext cx="1956816" cy="866703"/>
          </a:xfrm>
          <a:prstGeom prst="wedgeRoundRectCallout">
            <a:avLst>
              <a:gd name="adj1" fmla="val -62733"/>
              <a:gd name="adj2" fmla="val -926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93678" y="5140381"/>
            <a:ext cx="1581913" cy="1426462"/>
          </a:xfrm>
          <a:prstGeom prst="wedgeRoundRectCallout">
            <a:avLst>
              <a:gd name="adj1" fmla="val -66569"/>
              <a:gd name="adj2" fmla="val -3923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123575" y="1896685"/>
            <a:ext cx="3304032" cy="38298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60486"/>
            <a:ext cx="1893694" cy="2861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8B5C0A8-E369-4F97-894E-FA1A702F170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64835"/>
              <a:gd name="adj2" fmla="val -7814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threshold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4DA1372-C87B-46CA-97C8-1A59BE0751A4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12464" y="2039875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160992" y="1191969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1E4BA24-1037-44FA-9CE0-E4ADE3651BE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335997" y="942696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95" t="49507" r="20799" b="45378"/>
          <a:stretch/>
        </p:blipFill>
        <p:spPr>
          <a:xfrm>
            <a:off x="4307586" y="2955605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6847796" y="2652420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0BB6081-9A72-40CF-A7BA-9CD66CFCAF0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596247" y="2066597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ED6FA4F-F5D6-4A16-82B6-9C140115BA3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" y="878977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878977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568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7FA609F-DDF3-448A-A7C0-5308C2070957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567476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</a:t>
            </a:r>
            <a:r>
              <a:rPr lang="en-US" altLang="zh-CN" sz="2400" b="0" kern="1200" baseline="-250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2.5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, O</a:t>
            </a:r>
            <a:r>
              <a:rPr lang="en-US" altLang="zh-CN" sz="2400" b="0" kern="1200" baseline="-250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3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dial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emissions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374ED60-1C60-4C8A-91AF-BAA323BEDDCC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68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825791" y="810765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9743" y="5388770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2188468-6015-4F6F-BD0C-E8F7C37A3AC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CF7037D-CC53-45C5-85A2-21A39D14532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" y="853792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19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865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70660EA-313C-4625-994F-8010BA9E627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18872" y="3740780"/>
            <a:ext cx="3246120" cy="1471300"/>
          </a:xfrm>
          <a:prstGeom prst="wedgeRoundRectCallout">
            <a:avLst>
              <a:gd name="adj1" fmla="val 117599"/>
              <a:gd name="adj2" fmla="val -1700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development, but a preview of example “EPA Region 4” tables can be provided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E333CC5-E5DE-4471-9BEC-2B7170FB75D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42248" y="2275328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64427" y="909134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4626863" y="1679319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80CA68F-B39B-4E7B-ACC6-160B3807D1A0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C27BC9B7-994F-49C6-8C2A-C5B3A59111C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B59B07F-9CD0-49E8-9CE5-476ECBB163FC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130443F-46F5-4FFE-9136-E6CA4802EA6B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949F257-3517-4EE0-B910-4D298A8DBE6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70311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air toxics.</a:t>
            </a:r>
          </a:p>
          <a:p>
            <a:pPr lvl="1"/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to engage with Regions and identify areas that would potentially benefit most from MP approaches to reduce emissions (including current NA areas).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to facilitate engagement with state/local/tribal agencies and community stakeholder groups.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also believe that it has additional uses across the Office for air toxics, Environmental Justice and other programs.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B8D9B4C-CFDA-47DE-821E-8F93F64CD4A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69529"/>
              <a:gd name="adj2" fmla="val 693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D001B4B-5A7D-4EAB-8076-D70F268BE3B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(1)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804671"/>
            <a:ext cx="8897112" cy="5908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altLang="zh-CN" sz="3500" u="sng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Screening (2014 Data)</a:t>
            </a:r>
            <a:r>
              <a:rPr lang="en-US" altLang="zh-CN" sz="350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Replicate 2008 NEXUS map with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concentrations above NAAQS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NATA risk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estimates above selected percentile of top 10%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at lower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NAAQS levels?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current over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NAAQS if change HAP risk percentile?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map on risk basis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BenMAP mortality risk based on fused surfaces and NATA risk estimates above selected percentile of top 10% for all pollutants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MP areas as one changes percentile to top 20% or others?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Heavy Metal HAPs risk (top 10%) and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risk to identify potential co-pollutant issues?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Gas/VOC HAPs risk (top 10%) and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risk to identify potential co-pollutant issues?</a:t>
            </a:r>
          </a:p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endParaRPr lang="en-US" altLang="zh-CN" sz="105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842F6F-9D96-479B-B66F-4A1E95B2B824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6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(2)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" y="932688"/>
            <a:ext cx="8979408" cy="585387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Regional/State/CBSA/County Screening</a:t>
            </a:r>
            <a:endParaRPr lang="en-US" altLang="zh-CN" sz="2400" u="sng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630238" indent="-282575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4 Example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Areas with MP risk in top 10% across O3, PM2.5 and HAPs 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Louisville CBSA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  General view and then dial into “Jefferson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CBAF42D-FEF3-463F-81A9-B60FA55C6BB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9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(3)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32688"/>
            <a:ext cx="8805672" cy="5724144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576263" indent="-2921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definition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Minneapolis Example: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General view and then dial into “Dakota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5DD7B41-290D-4C7F-8518-064ECD8C429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52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(4)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392"/>
            <a:ext cx="9015984" cy="593616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indent="3429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Socio-Economic/Demographic (EJ)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Poverty/Disadvantaged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indicator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Detroit Example: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view and then dial into “Wayne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20413C4-691C-4E6A-B74F-1F55A9414962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57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3FCABD-C322-43B1-A6BA-175B263790B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6337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NEXUS Demo: Example Cases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43C103-20D2-4822-BD3F-675C69B36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8472" y="648147"/>
            <a:ext cx="4477512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Input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1-&gt;10 inputs data files; Plan to update to 2017 (CDC &amp; NATA)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fields/flexibility: Exploratory users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DQ” window: Select Advance Area, EJ, 2017 DVs =&gt; Apply map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Detachable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“EPA Region 5” =&gt;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“Advance + EJ”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 transparency &amp; Google Map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Minneapolis-&gt; </a:t>
            </a:r>
            <a:r>
              <a:rPr lang="en-US" sz="1400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1400" dirty="0" err="1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US" sz="1400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sources 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(Xcel Energy - Black Dog) 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Dakota Co.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“PM2.5 + H.M.HAPs” (Xcel Energy)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“VOC + NOx + G&amp;V HAPs” (Flint Hills)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“EPA Region 5” -&gt;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EJ: Select “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Disadvantage &amp; under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Detroit -&gt; Wayne Co. -&gt; 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“NOx +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SOx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” (DTE Elec.)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“PM2.5 + H.M.HAPs” (AK Steel, US Steel)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Cincinnati -&gt; Butler Co. (AK Steel)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(Cincinnati News article)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12361C0-3891-4EC5-81A5-907A76387ED0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094650-B887-4300-8794-6429D0BF1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" y="648148"/>
            <a:ext cx="4331208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GUI: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Mimic 2008 MP report; County-based map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Color/legend setup; Exceed “Ambient or risk” threshold defined in “Center panel”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“county” to show “Data Content”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panel &amp; Left panel 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 &amp; PPT Tutorial</a:t>
            </a:r>
          </a:p>
          <a:p>
            <a:pPr marL="400050" lvl="2" indent="-339725">
              <a:spcBef>
                <a:spcPts val="0"/>
              </a:spcBef>
              <a:buNone/>
            </a:pP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View 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“Ambient”: PM2.5: 12 -&gt; 10 ug/m3; O3: 70 -&gt; 65 ppb; “Risk”: Air Toxic 10% -&gt;0%-&gt; 20%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Risk only: O3:10%, PM:10%, AT: 10%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Advanced: Heavy-metal HAPs, G&amp;V:10%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Co-PM risk: PM: 10%, H.M. HAPs: 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PM/NA: 12 ug/m3, H.M HAPs:10%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Co-O3 risk: O3: 10%, G&amp;V HAPs: 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O3/NA: 70 ppb, G&amp;V HAPs:10%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Advanced: H-M: Chromium &amp; G-V: HCHO 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Region/State/CBSA View: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“dial-in” for regional (all risk: 10%) 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Regions: R4/R5/R9 -&gt; States: NC/CA -&gt; CBSA: RDU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“right-click” -&gt; 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1400" b="1" dirty="0" err="1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Sources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 transparency/Google Map</a:t>
            </a:r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Sources: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Louisville -&gt; Jefferson Co. -&gt; Facility (Louisville G&amp;E)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SO2/NOx/HAPs, Facility, Data Content; 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X Emission Sources: CAPs &amp; HAPs</a:t>
            </a:r>
          </a:p>
        </p:txBody>
      </p:sp>
    </p:spTree>
    <p:extLst>
      <p:ext uri="{BB962C8B-B14F-4D97-AF65-F5344CB8AC3E}">
        <p14:creationId xmlns:p14="http://schemas.microsoft.com/office/powerpoint/2010/main" val="149341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Installation</a:t>
            </a:r>
            <a:endParaRPr lang="zh-CN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/>
        </p:nvGraphicFramePr>
        <p:xfrm>
          <a:off x="244809" y="955394"/>
          <a:ext cx="8434926" cy="407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1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786826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NEXUS tool prototype and   Phase-1 functions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Phase-2 functions and deliver first working (interim) NEXUS tool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August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Upgrading NEXUS tool for Beta testing and broader OAQPS and Regional office use</a:t>
                      </a:r>
                      <a:endParaRPr lang="zh-CN" altLang="zh-CN" sz="2400" b="0" kern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Jan. ~ July 2021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861439"/>
                  </a:ext>
                </a:extLst>
              </a:tr>
            </a:tbl>
          </a:graphicData>
        </a:graphic>
      </p:graphicFrame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CAC6425-B410-4F5B-876A-49E0770F99C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C85506-7C0D-49AD-AA84-3205105054CF}"/>
              </a:ext>
            </a:extLst>
          </p:cNvPr>
          <p:cNvSpPr/>
          <p:nvPr/>
        </p:nvSpPr>
        <p:spPr>
          <a:xfrm>
            <a:off x="128764" y="5253063"/>
            <a:ext cx="8877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9963" indent="-969963" fontAlgn="base"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a:t 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G:\SHARE\NEXUS\NEXUS 1.5\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or at EPA’s new FTP site: </a:t>
            </a:r>
            <a:r>
              <a:rPr lang="en-US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PCs)</a:t>
            </a:r>
          </a:p>
        </p:txBody>
      </p:sp>
    </p:spTree>
    <p:extLst>
      <p:ext uri="{BB962C8B-B14F-4D97-AF65-F5344CB8AC3E}">
        <p14:creationId xmlns:p14="http://schemas.microsoft.com/office/powerpoint/2010/main" val="204598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F6CC-AF5D-4366-81B1-323CE271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Briefing Schedule</a:t>
            </a:r>
            <a:endParaRPr lang="en-US" sz="40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85EAB3-AA2F-4218-8245-E55AEA881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475863"/>
              </p:ext>
            </p:extLst>
          </p:nvPr>
        </p:nvGraphicFramePr>
        <p:xfrm>
          <a:off x="457200" y="981074"/>
          <a:ext cx="8229600" cy="5465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9680">
                  <a:extLst>
                    <a:ext uri="{9D8B030D-6E8A-4147-A177-3AD203B41FA5}">
                      <a16:colId xmlns:a16="http://schemas.microsoft.com/office/drawing/2014/main" val="676030082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1994550048"/>
                    </a:ext>
                  </a:extLst>
                </a:gridCol>
              </a:tblGrid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Audience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829753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AQAD &amp; HEID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Sept. 25,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069917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 Toxics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Nov. 3,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000882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AQPD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Dec. 10,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808776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OID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Jan. 25,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47542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SPPD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Jan 27,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699671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OAQPS – Office Director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Feb 1,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357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40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F36435-4C91-4FB8-AF2D-9DE640C0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" y="1460124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D9C1B-6D44-4A3A-8A46-18411CDB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6D0FF-B523-4AA3-86B6-DA3F09F4ABB9}"/>
              </a:ext>
            </a:extLst>
          </p:cNvPr>
          <p:cNvSpPr txBox="1"/>
          <p:nvPr/>
        </p:nvSpPr>
        <p:spPr>
          <a:xfrm>
            <a:off x="201535" y="925061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C7057-5478-46CF-93F2-9C7DC9DDE23A}"/>
              </a:ext>
            </a:extLst>
          </p:cNvPr>
          <p:cNvSpPr txBox="1"/>
          <p:nvPr/>
        </p:nvSpPr>
        <p:spPr>
          <a:xfrm>
            <a:off x="3270746" y="905214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BF05D-D092-40BA-9A35-3EFE5EDDDF82}"/>
              </a:ext>
            </a:extLst>
          </p:cNvPr>
          <p:cNvSpPr txBox="1"/>
          <p:nvPr/>
        </p:nvSpPr>
        <p:spPr>
          <a:xfrm>
            <a:off x="6300409" y="914358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5C354B1-F89F-41AF-86A7-1D697ADD1CB0}"/>
              </a:ext>
            </a:extLst>
          </p:cNvPr>
          <p:cNvSpPr/>
          <p:nvPr/>
        </p:nvSpPr>
        <p:spPr>
          <a:xfrm>
            <a:off x="512064" y="1758955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F343A-F2F4-4572-8E07-1FCC1FC41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37"/>
          <a:stretch/>
        </p:blipFill>
        <p:spPr>
          <a:xfrm>
            <a:off x="3162004" y="1453718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251CB-779F-4586-90AC-BEB342D8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476" y="1476460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E56748-F774-4667-9AD6-2FD6ECB916FC}"/>
              </a:ext>
            </a:extLst>
          </p:cNvPr>
          <p:cNvSpPr/>
          <p:nvPr/>
        </p:nvSpPr>
        <p:spPr>
          <a:xfrm>
            <a:off x="23554" y="3725571"/>
            <a:ext cx="3069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Setting Pane - users can set up standard values for several kinds of pollutant data for the data 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Viewer Pane - shows multi-pollutant data in maps, charts and tables.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770CF1-8B9C-45A4-BBC6-1435EC7899E4}"/>
              </a:ext>
            </a:extLst>
          </p:cNvPr>
          <p:cNvSpPr/>
          <p:nvPr/>
        </p:nvSpPr>
        <p:spPr>
          <a:xfrm>
            <a:off x="3162004" y="3725571"/>
            <a:ext cx="2766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 Pane – users can define data sources for NEXUS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Preview Pane – preview input files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43DD5-460E-45C8-A24A-2256386C9BBE}"/>
              </a:ext>
            </a:extLst>
          </p:cNvPr>
          <p:cNvSpPr/>
          <p:nvPr/>
        </p:nvSpPr>
        <p:spPr>
          <a:xfrm>
            <a:off x="6084476" y="3725571"/>
            <a:ext cx="2781881" cy="176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88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Pane - the query conditions setting pane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88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Pane – map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88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 Pane – attribute table</a:t>
            </a:r>
          </a:p>
        </p:txBody>
      </p:sp>
    </p:spTree>
    <p:extLst>
      <p:ext uri="{BB962C8B-B14F-4D97-AF65-F5344CB8AC3E}">
        <p14:creationId xmlns:p14="http://schemas.microsoft.com/office/powerpoint/2010/main" val="116765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7882198-64C7-41A8-A808-BD13EF18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" y="771726"/>
            <a:ext cx="9068164" cy="4831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3316797" y="749722"/>
            <a:ext cx="280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43138" y="5569669"/>
            <a:ext cx="426932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Map/Data/Chart/Table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air toxics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1635760" y="1323833"/>
            <a:ext cx="883920" cy="15512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41E5C-43F2-4AC4-BE0A-198F87799567}"/>
              </a:ext>
            </a:extLst>
          </p:cNvPr>
          <p:cNvSpPr txBox="1"/>
          <p:nvPr/>
        </p:nvSpPr>
        <p:spPr>
          <a:xfrm>
            <a:off x="4417478" y="5569669"/>
            <a:ext cx="426932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837B4F44-BD55-4E2C-BAD4-83D3068E1DD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?mso-contentType ?>
<SharedContentType xmlns="Microsoft.SharePoint.Taxonomy.ContentTypeSync" SourceId="29f62856-1543-49d4-a736-4569d363f533" ContentTypeId="0x0101" PreviousValue="false"/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3006f07c-321e-40d4-b751-0dd96e4afa6b">Pending</Records_x0020_Status>
    <Records_x0020_Date xmlns="3006f07c-321e-40d4-b751-0dd96e4afa6b" xsi:nil="true"/>
  </documentManagement>
</p:properties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45D192C635C744BABE41C2D8F33097" ma:contentTypeVersion="32" ma:contentTypeDescription="Create a new document." ma:contentTypeScope="" ma:versionID="7dd028bb86cd86aed110d783c3b4a52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3006f07c-321e-40d4-b751-0dd96e4afa6b" xmlns:ns7="eefeb4cd-30b0-4c9c-9107-c6f5adb79009" targetNamespace="http://schemas.microsoft.com/office/2006/metadata/properties" ma:root="true" ma:fieldsID="22dd885301491c7c6cee9c053935d43b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3006f07c-321e-40d4-b751-0dd96e4afa6b"/>
    <xsd:import namespace="eefeb4cd-30b0-4c9c-9107-c6f5adb79009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Records_x0020_Status" minOccurs="0"/>
                <xsd:element ref="ns6:Records_x0020_Date" minOccurs="0"/>
                <xsd:element ref="ns7:MediaServiceMetadata" minOccurs="0"/>
                <xsd:element ref="ns7:MediaServiceFastMetadata" minOccurs="0"/>
                <xsd:element ref="ns7:MediaServiceDateTaken" minOccurs="0"/>
                <xsd:element ref="ns7:MediaServiceAutoTags" minOccurs="0"/>
                <xsd:element ref="ns7:MediaServiceLocation" minOccurs="0"/>
                <xsd:element ref="ns7:MediaServiceOCR" minOccurs="0"/>
                <xsd:element ref="ns7:MediaServiceGenerationTime" minOccurs="0"/>
                <xsd:element ref="ns7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910b1839-47bd-4f9b-be6e-576ef663e14e}" ma:internalName="TaxCatchAllLabel" ma:readOnly="true" ma:showField="CatchAllDataLabel" ma:web="3006f07c-321e-40d4-b751-0dd96e4afa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910b1839-47bd-4f9b-be6e-576ef663e14e}" ma:internalName="TaxCatchAll" ma:showField="CatchAllData" ma:web="3006f07c-321e-40d4-b751-0dd96e4afa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6f07c-321e-40d4-b751-0dd96e4afa6b" elementFormDefault="qualified">
    <xsd:import namespace="http://schemas.microsoft.com/office/2006/documentManagement/types"/>
    <xsd:import namespace="http://schemas.microsoft.com/office/infopath/2007/PartnerControls"/>
    <xsd:element name="Records_x0020_Status" ma:index="28" nillable="true" ma:displayName="Records Status" ma:default="Pending" ma:internalName="Records_x0020_Status">
      <xsd:simpleType>
        <xsd:restriction base="dms:Text"/>
      </xsd:simpleType>
    </xsd:element>
    <xsd:element name="Records_x0020_Date" ma:index="29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feb4cd-30b0-4c9c-9107-c6f5adb790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8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1A6E0D0-DF25-41E1-849F-4E7E9FBDD1A9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eefeb4cd-30b0-4c9c-9107-c6f5adb79009"/>
    <ds:schemaRef ds:uri="3006f07c-321e-40d4-b751-0dd96e4afa6b"/>
    <ds:schemaRef ds:uri="http://schemas.microsoft.com/sharepoint/v3"/>
    <ds:schemaRef ds:uri="http://schemas.microsoft.com/sharepoint/v3/fields"/>
    <ds:schemaRef ds:uri="http://purl.org/dc/terms/"/>
    <ds:schemaRef ds:uri="http://schemas.microsoft.com/sharepoint.v3"/>
    <ds:schemaRef ds:uri="4ffa91fb-a0ff-4ac5-b2db-65c790d184a4"/>
    <ds:schemaRef ds:uri="http://www.w3.org/XML/1998/namespace"/>
    <ds:schemaRef ds:uri="http://purl.org/dc/dcmitype/"/>
  </ds:schemaRefs>
</ds:datastoreItem>
</file>

<file path=customXml/itemProps9.xml><?xml version="1.0" encoding="utf-8"?>
<ds:datastoreItem xmlns:ds="http://schemas.openxmlformats.org/officeDocument/2006/customXml" ds:itemID="{4FE7B413-7B7E-4DE2-A507-DB9AC35C24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3006f07c-321e-40d4-b751-0dd96e4afa6b"/>
    <ds:schemaRef ds:uri="eefeb4cd-30b0-4c9c-9107-c6f5adb79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70225</TotalTime>
  <Words>4366</Words>
  <Application>Microsoft Office PowerPoint</Application>
  <PresentationFormat>On-screen Show (4:3)</PresentationFormat>
  <Paragraphs>527</Paragraphs>
  <Slides>56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微软雅黑</vt:lpstr>
      <vt:lpstr>黑体</vt:lpstr>
      <vt:lpstr>Arial</vt:lpstr>
      <vt:lpstr>Calibri</vt:lpstr>
      <vt:lpstr>Times New Roman</vt:lpstr>
      <vt:lpstr>Verdana</vt:lpstr>
      <vt:lpstr>Wingdings</vt:lpstr>
      <vt:lpstr>2_EMPA课题组模板</vt:lpstr>
      <vt:lpstr>3_EMPA课题组模板</vt:lpstr>
      <vt:lpstr>“NEXUS” Multi-Pollutant Analysis Tool  Development: Status and Progress</vt:lpstr>
      <vt:lpstr>Overview</vt:lpstr>
      <vt:lpstr>Multi-Pollutant (MP) Background</vt:lpstr>
      <vt:lpstr>NEXUS Tool Development</vt:lpstr>
      <vt:lpstr>Expected Use of NEXUS Tool</vt:lpstr>
      <vt:lpstr>NEXUS Tool : Schedule &amp; Installation</vt:lpstr>
      <vt:lpstr>NEXUS Tool : Briefing Schedule</vt:lpstr>
      <vt:lpstr>NEXUS Tool: Three Key Modules</vt:lpstr>
      <vt:lpstr>NEXUS Tool: DATA VIEWER</vt:lpstr>
      <vt:lpstr>NEXUS Tool: DATA INPUT</vt:lpstr>
      <vt:lpstr>PowerPoint Presentation</vt:lpstr>
      <vt:lpstr>NEXUS Tool: DATA QUERY</vt:lpstr>
      <vt:lpstr>OID Related Examples</vt:lpstr>
      <vt:lpstr>NEXUS Tool: Example 1 - ID High MP Risk Areas</vt:lpstr>
      <vt:lpstr>NEXUS Tool: Highest MP Risk Areas in R4</vt:lpstr>
      <vt:lpstr>NEXUS Tool: Rankings from Data Query Module</vt:lpstr>
      <vt:lpstr>NEXUS Tool: Emissions Sources in Miami CBSA</vt:lpstr>
      <vt:lpstr>NEXUS Tool: Source Details in Miami CBSA</vt:lpstr>
      <vt:lpstr>NEXUS Tool: Example 2—MP Sources in OKC-Shawnee CBSA</vt:lpstr>
      <vt:lpstr>NEXUS Tool: Emissions Sources in OKC-Shawnee CBSA</vt:lpstr>
      <vt:lpstr>NEXUS Tool: Source Details in OKC-Shawnee CBSA</vt:lpstr>
      <vt:lpstr>NEXUS Tool: Example 3 - MP Risks in EJ Communities</vt:lpstr>
      <vt:lpstr>NEXUS Tool: Screening with Data Query Module</vt:lpstr>
      <vt:lpstr>NEXUS Tool: Major Emissions Sources in Memphis </vt:lpstr>
      <vt:lpstr>NEXUS Tool: EJ Screening in Memphis</vt:lpstr>
      <vt:lpstr>Potential Environmental Justice Indices</vt:lpstr>
      <vt:lpstr>Potential EJ Capability Additions</vt:lpstr>
      <vt:lpstr>Discussion and Next Steps (1) </vt:lpstr>
      <vt:lpstr>Discussion and Next Steps (2) </vt:lpstr>
      <vt:lpstr>PowerPoint Presentation</vt:lpstr>
      <vt:lpstr>NEXUS Tool Demo: 2014 NEXUS Case</vt:lpstr>
      <vt:lpstr>“NEXUS 1.5”:   Quick Tutorial</vt:lpstr>
      <vt:lpstr>NEXUS Tool: On-line User’s Manual</vt:lpstr>
      <vt:lpstr>NEXUS Tool: Data Viewer Module</vt:lpstr>
      <vt:lpstr>Data Viewer Module: Selections &amp; Map Display</vt:lpstr>
      <vt:lpstr>Data Viewer: “Apply” New Selections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 Search &amp; Filter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RoadMap for NEXUS Tool Demo (1)</vt:lpstr>
      <vt:lpstr>RoadMap for NEXUS Tool Demo (2)</vt:lpstr>
      <vt:lpstr>RoadMap for NEXUS Tool Demo (3)</vt:lpstr>
      <vt:lpstr>RoadMap for NEXUS Tool Demo (4)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1310</cp:revision>
  <cp:lastPrinted>2020-02-19T17:26:50Z</cp:lastPrinted>
  <dcterms:created xsi:type="dcterms:W3CDTF">2016-05-30T08:23:37Z</dcterms:created>
  <dcterms:modified xsi:type="dcterms:W3CDTF">2021-01-20T17:55:24Z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0x0101006345D192C635C744BABE41C2D8F33097</vt:lpwstr>
  </property>
</Properties>
</file>