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90"/>
  </p:notesMasterIdLst>
  <p:handoutMasterIdLst>
    <p:handoutMasterId r:id="rId91"/>
  </p:handoutMasterIdLst>
  <p:sldIdLst>
    <p:sldId id="1236" r:id="rId31"/>
    <p:sldId id="1247" r:id="rId32"/>
    <p:sldId id="1188" r:id="rId33"/>
    <p:sldId id="1265" r:id="rId34"/>
    <p:sldId id="1189" r:id="rId35"/>
    <p:sldId id="1262" r:id="rId36"/>
    <p:sldId id="1248" r:id="rId37"/>
    <p:sldId id="1289" r:id="rId38"/>
    <p:sldId id="1217" r:id="rId39"/>
    <p:sldId id="1249" r:id="rId40"/>
    <p:sldId id="1267" r:id="rId41"/>
    <p:sldId id="1223" r:id="rId42"/>
    <p:sldId id="1226" r:id="rId43"/>
    <p:sldId id="1269" r:id="rId44"/>
    <p:sldId id="1270" r:id="rId45"/>
    <p:sldId id="1224" r:id="rId46"/>
    <p:sldId id="1280" r:id="rId47"/>
    <p:sldId id="1287" r:id="rId48"/>
    <p:sldId id="1281" r:id="rId49"/>
    <p:sldId id="1282" r:id="rId50"/>
    <p:sldId id="1283" r:id="rId51"/>
    <p:sldId id="1220" r:id="rId52"/>
    <p:sldId id="1284" r:id="rId53"/>
    <p:sldId id="1285" r:id="rId54"/>
    <p:sldId id="1218" r:id="rId55"/>
    <p:sldId id="1244" r:id="rId56"/>
    <p:sldId id="1245" r:id="rId57"/>
    <p:sldId id="1227" r:id="rId58"/>
    <p:sldId id="1286" r:id="rId59"/>
    <p:sldId id="1288" r:id="rId60"/>
    <p:sldId id="1260" r:id="rId61"/>
    <p:sldId id="1263" r:id="rId62"/>
    <p:sldId id="1240" r:id="rId63"/>
    <p:sldId id="1233" r:id="rId64"/>
    <p:sldId id="1238" r:id="rId65"/>
    <p:sldId id="1264" r:id="rId66"/>
    <p:sldId id="1214" r:id="rId67"/>
    <p:sldId id="1158" r:id="rId68"/>
    <p:sldId id="1159" r:id="rId69"/>
    <p:sldId id="1177" r:id="rId70"/>
    <p:sldId id="1161" r:id="rId71"/>
    <p:sldId id="1178" r:id="rId72"/>
    <p:sldId id="1179" r:id="rId73"/>
    <p:sldId id="1180" r:id="rId74"/>
    <p:sldId id="1183" r:id="rId75"/>
    <p:sldId id="1182" r:id="rId76"/>
    <p:sldId id="1184" r:id="rId77"/>
    <p:sldId id="1215" r:id="rId78"/>
    <p:sldId id="1185" r:id="rId79"/>
    <p:sldId id="1187" r:id="rId80"/>
    <p:sldId id="1192" r:id="rId81"/>
    <p:sldId id="1186" r:id="rId82"/>
    <p:sldId id="1193" r:id="rId83"/>
    <p:sldId id="1216" r:id="rId84"/>
    <p:sldId id="1211" r:id="rId85"/>
    <p:sldId id="1212" r:id="rId86"/>
    <p:sldId id="1213" r:id="rId87"/>
    <p:sldId id="1191" r:id="rId88"/>
    <p:sldId id="1174" r:id="rId89"/>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F3B700"/>
    <a:srgbClr val="D275EC"/>
    <a:srgbClr val="00FF00"/>
    <a:srgbClr val="D94234"/>
    <a:srgbClr val="8BB72F"/>
    <a:srgbClr val="000532"/>
    <a:srgbClr val="AB8100"/>
    <a:srgbClr val="A87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2443" autoAdjust="0"/>
  </p:normalViewPr>
  <p:slideViewPr>
    <p:cSldViewPr snapToGrid="0">
      <p:cViewPr varScale="1">
        <p:scale>
          <a:sx n="58" d="100"/>
          <a:sy n="58" d="100"/>
        </p:scale>
        <p:origin x="1480" y="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7" d="100"/>
          <a:sy n="47" d="100"/>
        </p:scale>
        <p:origin x="269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slide" Target="slides/slide59.xml"/><Relationship Id="rId7" Type="http://schemas.openxmlformats.org/officeDocument/2006/relationships/customXml" Target="../customXml/item7.xml"/><Relationship Id="rId71" Type="http://schemas.openxmlformats.org/officeDocument/2006/relationships/slide" Target="slides/slide41.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1/27/2021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2021/1/27</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25</a:t>
            </a:fld>
            <a:endParaRPr lang="zh-CN" altLang="en-US"/>
          </a:p>
        </p:txBody>
      </p:sp>
    </p:spTree>
    <p:extLst>
      <p:ext uri="{BB962C8B-B14F-4D97-AF65-F5344CB8AC3E}">
        <p14:creationId xmlns:p14="http://schemas.microsoft.com/office/powerpoint/2010/main" val="1739242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35</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7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273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1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579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992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8</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14</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15</a:t>
            </a:fld>
            <a:endParaRPr lang="zh-CN" altLang="en-US"/>
          </a:p>
        </p:txBody>
      </p:sp>
    </p:spTree>
    <p:extLst>
      <p:ext uri="{BB962C8B-B14F-4D97-AF65-F5344CB8AC3E}">
        <p14:creationId xmlns:p14="http://schemas.microsoft.com/office/powerpoint/2010/main" val="406729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346107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OAQPS/SPPD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January 28,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NEXUS Tool: </a:t>
            </a:r>
            <a:r>
              <a:rPr lang="en-US" dirty="0">
                <a:solidFill>
                  <a:srgbClr val="FFFF00"/>
                </a:solidFill>
                <a:latin typeface="Arial" panose="020B0604020202020204" pitchFamily="34" charset="0"/>
                <a:cs typeface="Arial" panose="020B0604020202020204" pitchFamily="34" charset="0"/>
              </a:rPr>
              <a:t>SPPD Related Examples</a:t>
            </a: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457200" y="1088309"/>
            <a:ext cx="8229600" cy="5616624"/>
          </a:xfrm>
        </p:spPr>
        <p:txBody>
          <a:bodyPr>
            <a:normAutofit fontScale="92500" lnSpcReduction="10000"/>
          </a:bodyPr>
          <a:lstStyle/>
          <a:p>
            <a:pPr>
              <a:lnSpc>
                <a:spcPct val="120000"/>
              </a:lnSpc>
            </a:pPr>
            <a:r>
              <a:rPr lang="en-US" sz="2400" b="0" dirty="0">
                <a:latin typeface="Arial" panose="020B0604020202020204" pitchFamily="34" charset="0"/>
                <a:cs typeface="Arial" panose="020B0604020202020204" pitchFamily="34" charset="0"/>
              </a:rPr>
              <a:t>How can NEXUS be used to identify highest risk areas across 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PM</a:t>
            </a:r>
            <a:r>
              <a:rPr lang="en-US" sz="2400" b="0" baseline="-25000" dirty="0">
                <a:latin typeface="Arial" panose="020B0604020202020204" pitchFamily="34" charset="0"/>
                <a:cs typeface="Arial" panose="020B0604020202020204" pitchFamily="34" charset="0"/>
              </a:rPr>
              <a:t>2.5</a:t>
            </a:r>
            <a:r>
              <a:rPr lang="en-US" sz="2400" b="0" dirty="0">
                <a:latin typeface="Arial" panose="020B0604020202020204" pitchFamily="34" charset="0"/>
                <a:cs typeface="Arial" panose="020B0604020202020204" pitchFamily="34" charset="0"/>
              </a:rPr>
              <a:t>, and Air Toxics and the sector(s) contributing?</a:t>
            </a:r>
          </a:p>
          <a:p>
            <a:pPr lvl="1">
              <a:lnSpc>
                <a:spcPct val="120000"/>
              </a:lnSpc>
            </a:pPr>
            <a:r>
              <a:rPr lang="en-US" sz="2000" b="0" dirty="0">
                <a:latin typeface="Arial" panose="020B0604020202020204" pitchFamily="34" charset="0"/>
                <a:cs typeface="Arial" panose="020B0604020202020204" pitchFamily="34" charset="0"/>
              </a:rPr>
              <a:t>Example 1 </a:t>
            </a:r>
            <a:r>
              <a:rPr lang="en-US" sz="2000" b="0" dirty="0">
                <a:latin typeface="Arial" panose="020B0604020202020204" pitchFamily="34" charset="0"/>
                <a:cs typeface="Arial" panose="020B0604020202020204" pitchFamily="34" charset="0"/>
                <a:sym typeface="Wingdings" panose="05000000000000000000" pitchFamily="2" charset="2"/>
              </a:rPr>
              <a:t> Region 5  </a:t>
            </a:r>
            <a:r>
              <a:rPr lang="en-US" sz="20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lnSpc>
                <a:spcPct val="120000"/>
              </a:lnSpc>
            </a:pPr>
            <a:endParaRPr lang="en-US" sz="1000" b="0" dirty="0">
              <a:latin typeface="Arial" panose="020B0604020202020204" pitchFamily="34" charset="0"/>
              <a:cs typeface="Arial" panose="020B0604020202020204" pitchFamily="34" charset="0"/>
              <a:sym typeface="Wingdings" panose="05000000000000000000" pitchFamily="2" charset="2"/>
            </a:endParaRPr>
          </a:p>
          <a:p>
            <a:pPr>
              <a:lnSpc>
                <a:spcPct val="120000"/>
              </a:lnSpc>
            </a:pPr>
            <a:r>
              <a:rPr lang="en-US" sz="2400" b="0" dirty="0">
                <a:latin typeface="Arial" panose="020B0604020202020204" pitchFamily="34" charset="0"/>
                <a:cs typeface="Arial" panose="020B0604020202020204" pitchFamily="34" charset="0"/>
              </a:rPr>
              <a:t>How can NEXUS be used to identify facilities with potential co-benefits of controls in areas with highest risk across O</a:t>
            </a:r>
            <a:r>
              <a:rPr lang="en-US" sz="2400" b="0" baseline="-25000" dirty="0">
                <a:latin typeface="Arial" panose="020B0604020202020204" pitchFamily="34" charset="0"/>
                <a:cs typeface="Arial" panose="020B0604020202020204" pitchFamily="34" charset="0"/>
              </a:rPr>
              <a:t>3</a:t>
            </a:r>
            <a:r>
              <a:rPr lang="en-US" sz="2400" b="0" dirty="0">
                <a:latin typeface="Arial" panose="020B0604020202020204" pitchFamily="34" charset="0"/>
                <a:cs typeface="Arial" panose="020B0604020202020204" pitchFamily="34" charset="0"/>
              </a:rPr>
              <a:t>, PM</a:t>
            </a:r>
            <a:r>
              <a:rPr lang="en-US" sz="2400" b="0" baseline="-25000" dirty="0">
                <a:latin typeface="Arial" panose="020B0604020202020204" pitchFamily="34" charset="0"/>
                <a:cs typeface="Arial" panose="020B0604020202020204" pitchFamily="34" charset="0"/>
              </a:rPr>
              <a:t>2.5</a:t>
            </a:r>
            <a:r>
              <a:rPr lang="en-US" sz="2400" b="0" dirty="0">
                <a:latin typeface="Arial" panose="020B0604020202020204" pitchFamily="34" charset="0"/>
                <a:cs typeface="Arial" panose="020B0604020202020204" pitchFamily="34" charset="0"/>
              </a:rPr>
              <a:t>, and Air Toxics?</a:t>
            </a:r>
          </a:p>
          <a:p>
            <a:pPr lvl="1">
              <a:lnSpc>
                <a:spcPct val="120000"/>
              </a:lnSpc>
            </a:pPr>
            <a:r>
              <a:rPr lang="en-US" sz="2000" b="0" dirty="0">
                <a:latin typeface="Arial" panose="020B0604020202020204" pitchFamily="34" charset="0"/>
                <a:cs typeface="Arial" panose="020B0604020202020204" pitchFamily="34" charset="0"/>
                <a:sym typeface="Wingdings" panose="05000000000000000000" pitchFamily="2" charset="2"/>
              </a:rPr>
              <a:t>Example 2  Region 5  </a:t>
            </a:r>
            <a:r>
              <a:rPr lang="en-US" sz="2000" b="0" dirty="0">
                <a:solidFill>
                  <a:srgbClr val="FF0000"/>
                </a:solidFill>
                <a:latin typeface="Arial" panose="020B0604020202020204" pitchFamily="34" charset="0"/>
                <a:cs typeface="Arial" panose="020B0604020202020204" pitchFamily="34" charset="0"/>
                <a:sym typeface="Wingdings" panose="05000000000000000000" pitchFamily="2" charset="2"/>
              </a:rPr>
              <a:t>Cincinnati  AK Steel</a:t>
            </a:r>
          </a:p>
          <a:p>
            <a:pPr lvl="1">
              <a:lnSpc>
                <a:spcPct val="120000"/>
              </a:lnSpc>
            </a:pPr>
            <a:endParaRPr lang="en-US" sz="1000" b="0" dirty="0">
              <a:latin typeface="Arial" panose="020B0604020202020204" pitchFamily="34" charset="0"/>
              <a:cs typeface="Arial" panose="020B0604020202020204" pitchFamily="34" charset="0"/>
              <a:sym typeface="Wingdings" panose="05000000000000000000" pitchFamily="2" charset="2"/>
            </a:endParaRPr>
          </a:p>
          <a:p>
            <a:pPr>
              <a:lnSpc>
                <a:spcPct val="120000"/>
              </a:lnSpc>
            </a:pPr>
            <a:r>
              <a:rPr lang="en-US" sz="2400" b="0" dirty="0">
                <a:latin typeface="Arial" panose="020B0604020202020204" pitchFamily="34" charset="0"/>
                <a:cs typeface="Arial" panose="020B0604020202020204" pitchFamily="34" charset="0"/>
                <a:sym typeface="Wingdings" panose="05000000000000000000" pitchFamily="2" charset="2"/>
              </a:rPr>
              <a:t>How can </a:t>
            </a:r>
            <a:r>
              <a:rPr lang="en-US" sz="2400" b="0" dirty="0">
                <a:latin typeface="Arial" panose="020B0604020202020204" pitchFamily="34" charset="0"/>
                <a:cs typeface="Arial" panose="020B0604020202020204" pitchFamily="34" charset="0"/>
              </a:rPr>
              <a:t>NEXUS be used to identify how best to address multi-pollutant risks?</a:t>
            </a:r>
          </a:p>
          <a:p>
            <a:pPr lvl="1">
              <a:lnSpc>
                <a:spcPct val="120000"/>
              </a:lnSpc>
            </a:pPr>
            <a:r>
              <a:rPr lang="en-US" sz="2000" b="0" dirty="0">
                <a:latin typeface="Arial" panose="020B0604020202020204" pitchFamily="34" charset="0"/>
                <a:cs typeface="Arial" panose="020B0604020202020204" pitchFamily="34" charset="0"/>
              </a:rPr>
              <a:t>Example 3 </a:t>
            </a:r>
            <a:r>
              <a:rPr lang="en-US" sz="2000" b="0" dirty="0">
                <a:latin typeface="Arial" panose="020B0604020202020204" pitchFamily="34" charset="0"/>
                <a:cs typeface="Arial" panose="020B0604020202020204" pitchFamily="34" charset="0"/>
                <a:sym typeface="Wingdings" panose="05000000000000000000" pitchFamily="2" charset="2"/>
              </a:rPr>
              <a:t></a:t>
            </a:r>
            <a:r>
              <a:rPr lang="en-US" sz="2000" b="0" dirty="0">
                <a:latin typeface="Arial" panose="020B0604020202020204" pitchFamily="34" charset="0"/>
                <a:cs typeface="Arial" panose="020B0604020202020204" pitchFamily="34" charset="0"/>
              </a:rPr>
              <a:t> Region 4 </a:t>
            </a:r>
            <a:r>
              <a:rPr lang="en-US" sz="2000" b="0" dirty="0">
                <a:latin typeface="Arial" panose="020B0604020202020204" pitchFamily="34" charset="0"/>
                <a:cs typeface="Arial" panose="020B0604020202020204" pitchFamily="34" charset="0"/>
                <a:sym typeface="Wingdings" panose="05000000000000000000" pitchFamily="2" charset="2"/>
              </a:rPr>
              <a:t> </a:t>
            </a:r>
            <a:r>
              <a:rPr lang="en-US" sz="2000" b="0"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lnSpc>
                <a:spcPct val="120000"/>
              </a:lnSpc>
            </a:pPr>
            <a:endParaRPr lang="en-US" sz="1200" b="0" dirty="0">
              <a:latin typeface="Arial" panose="020B0604020202020204" pitchFamily="34" charset="0"/>
              <a:cs typeface="Arial" panose="020B0604020202020204" pitchFamily="34" charset="0"/>
              <a:sym typeface="Wingdings" panose="05000000000000000000" pitchFamily="2" charset="2"/>
            </a:endParaRPr>
          </a:p>
          <a:p>
            <a:pPr>
              <a:lnSpc>
                <a:spcPct val="120000"/>
              </a:lnSpc>
            </a:pPr>
            <a:r>
              <a:rPr lang="en-US" sz="24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a:t>
            </a:r>
          </a:p>
          <a:p>
            <a:pPr lvl="1">
              <a:lnSpc>
                <a:spcPct val="120000"/>
              </a:lnSpc>
            </a:pPr>
            <a:r>
              <a:rPr lang="en-US" sz="2000" b="0" dirty="0">
                <a:latin typeface="Arial" panose="020B0604020202020204" pitchFamily="34" charset="0"/>
                <a:cs typeface="Arial" panose="020B0604020202020204" pitchFamily="34" charset="0"/>
                <a:sym typeface="Wingdings" panose="05000000000000000000" pitchFamily="2" charset="2"/>
              </a:rPr>
              <a:t>Example 4  Region 4  </a:t>
            </a:r>
            <a:r>
              <a:rPr lang="en-US" sz="20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000" b="0" dirty="0">
              <a:solidFill>
                <a:srgbClr val="FF0000"/>
              </a:solidFill>
              <a:latin typeface="Arial" panose="020B0604020202020204" pitchFamily="34" charset="0"/>
              <a:cs typeface="Arial" panose="020B0604020202020204" pitchFamily="34" charset="0"/>
            </a:endParaRPr>
          </a:p>
          <a:p>
            <a:pPr>
              <a:lnSpc>
                <a:spcPct val="120000"/>
              </a:lnSpc>
            </a:pPr>
            <a:endParaRPr lang="en-US" sz="2400" dirty="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&amp; Contributing Sector(s)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47320" y="6090662"/>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0" y="71439"/>
            <a:ext cx="9093200"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Highest MP Risk Areas in R5</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1ED69A-CB78-424F-84DA-A281809FB4B9}"/>
              </a:ext>
            </a:extLst>
          </p:cNvPr>
          <p:cNvSpPr/>
          <p:nvPr/>
        </p:nvSpPr>
        <p:spPr>
          <a:xfrm>
            <a:off x="0" y="5938816"/>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table above was generated in Data Query for Region 5. Table Generator Module is planned for future development. Currently, data can be exported to Excel.</a:t>
            </a: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pic>
        <p:nvPicPr>
          <p:cNvPr id="3" name="Picture 2">
            <a:extLst>
              <a:ext uri="{FF2B5EF4-FFF2-40B4-BE49-F238E27FC236}">
                <a16:creationId xmlns:a16="http://schemas.microsoft.com/office/drawing/2014/main" id="{C007863E-95CC-4536-BEDE-F89455B5AF11}"/>
              </a:ext>
            </a:extLst>
          </p:cNvPr>
          <p:cNvPicPr>
            <a:picLocks noChangeAspect="1"/>
          </p:cNvPicPr>
          <p:nvPr/>
        </p:nvPicPr>
        <p:blipFill rotWithShape="1">
          <a:blip r:embed="rId2"/>
          <a:srcRect b="5039"/>
          <a:stretch/>
        </p:blipFill>
        <p:spPr>
          <a:xfrm>
            <a:off x="0" y="864087"/>
            <a:ext cx="9144000" cy="4884331"/>
          </a:xfrm>
          <a:prstGeom prst="rect">
            <a:avLst/>
          </a:prstGeom>
        </p:spPr>
      </p:pic>
      <p:sp>
        <p:nvSpPr>
          <p:cNvPr id="6" name="Rectangle 12">
            <a:extLst>
              <a:ext uri="{FF2B5EF4-FFF2-40B4-BE49-F238E27FC236}">
                <a16:creationId xmlns:a16="http://schemas.microsoft.com/office/drawing/2014/main" id="{62AB5FE3-A28D-4FA1-8C5C-D0ACB7BDFB3E}"/>
              </a:ext>
            </a:extLst>
          </p:cNvPr>
          <p:cNvSpPr/>
          <p:nvPr/>
        </p:nvSpPr>
        <p:spPr>
          <a:xfrm>
            <a:off x="8249920" y="5475706"/>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549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a:t>
            </a:r>
            <a:r>
              <a:rPr lang="en-US" sz="1600" u="sng" dirty="0">
                <a:latin typeface="Arial" panose="020B0604020202020204" pitchFamily="34" charset="0"/>
                <a:cs typeface="Arial" panose="020B0604020202020204" pitchFamily="34" charset="0"/>
              </a:rPr>
              <a:t>Cincinnati</a:t>
            </a:r>
            <a:r>
              <a:rPr lang="en-US" sz="1600" dirty="0">
                <a:latin typeface="Arial" panose="020B0604020202020204" pitchFamily="34" charset="0"/>
                <a:cs typeface="Arial" panose="020B0604020202020204" pitchFamily="34" charset="0"/>
              </a:rPr>
              <a:t>,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extLst>
              <p:ext uri="{D42A27DB-BD31-4B8C-83A1-F6EECF244321}">
                <p14:modId xmlns:p14="http://schemas.microsoft.com/office/powerpoint/2010/main" val="272562678"/>
              </p:ext>
            </p:extLst>
          </p:nvPr>
        </p:nvGraphicFramePr>
        <p:xfrm>
          <a:off x="148856" y="915190"/>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97276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5486400" y="3429000"/>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3"/>
          <a:srcRect r="52289" b="12571"/>
          <a:stretch/>
        </p:blipFill>
        <p:spPr>
          <a:xfrm>
            <a:off x="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4411198" y="2893012"/>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4"/>
          <a:stretch>
            <a:fillRect/>
          </a:stretch>
        </p:blipFill>
        <p:spPr>
          <a:xfrm>
            <a:off x="5616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5"/>
          <a:stretch>
            <a:fillRect/>
          </a:stretch>
        </p:blipFill>
        <p:spPr>
          <a:xfrm>
            <a:off x="6861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6"/>
          <a:stretch>
            <a:fillRect/>
          </a:stretch>
        </p:blipFill>
        <p:spPr>
          <a:xfrm>
            <a:off x="4465843"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03163" y="269735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03162" y="305960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03162"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03162" y="451785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03162"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1540737" y="269931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1540737" y="306157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1536569"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1536569" y="4156106"/>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1536569"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2973623" y="2697356"/>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2973623" y="3059604"/>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2973623" y="342185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2977869" y="378818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2973623" y="4517858"/>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2977869" y="488644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 y="71438"/>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7"/>
          <a:stretch>
            <a:fillRect/>
          </a:stretch>
        </p:blipFill>
        <p:spPr>
          <a:xfrm>
            <a:off x="7867385" y="3712516"/>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1203590" y="2744887"/>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1208018" y="3114599"/>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1209244" y="3826567"/>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1218043" y="4560371"/>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1225018" y="4940418"/>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2647190" y="2734393"/>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2636940" y="3126477"/>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2662968" y="3838226"/>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2655800" y="4195949"/>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2662150" y="4921272"/>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4041400" y="2730942"/>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4045522" y="3123263"/>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4061881" y="3504838"/>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4056080" y="3827771"/>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4071142" y="4552859"/>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4050280" y="4921272"/>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1218714" y="2007295"/>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2697077" y="4557725"/>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4094333" y="4140321"/>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1202880" y="2357855"/>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1230671" y="3459126"/>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1209244" y="4194909"/>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4061000" y="2010054"/>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4056675" y="2366131"/>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2589044" y="2007896"/>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2603321" y="3463592"/>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03163" y="5258817"/>
            <a:ext cx="436268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2647190" y="2365058"/>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5995178" y="1062366"/>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8352280" y="1062366"/>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7120945" y="3453663"/>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4944695" y="946239"/>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7324544" y="935520"/>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6052579" y="3369567"/>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5291270" y="1922831"/>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7634070" y="1973957"/>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6426478" y="4392356"/>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6366539" y="4886674"/>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5139874" y="2464455"/>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7549006" y="2416262"/>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6872017" y="3823183"/>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5700965" y="1420467"/>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8097348" y="1453477"/>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6766881" y="2907324"/>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5577199" y="5375307"/>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13015"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0" y="857250"/>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0" y="5879963"/>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05246"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12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08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92638" y="498546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21503"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05246" y="4600866"/>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10256"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1547711" y="204022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2966873"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5777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2966873"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4361601"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5787027"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1537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2934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4361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2970555"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4361601"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5777411"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2964292"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4366805"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7171122"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2934974" y="424297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4372946" y="2425019"/>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5770130" y="2052274"/>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1533086" y="2786542"/>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2929674" y="499145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4380729" y="316520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7190558" y="205227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4380729" y="4979294"/>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7183791" y="4616362"/>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199419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73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659" y="4469130"/>
            <a:ext cx="159565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730409" y="4469130"/>
            <a:ext cx="166568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47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95162" y="4615886"/>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3139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6160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7007810" y="1128320"/>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308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793179"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3763026"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6736621"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1952969"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932998"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929337"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0" y="1402969"/>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198176" y="2371698"/>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701822"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804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3CD3C-9422-435D-B367-6E6ED9D2B144}"/>
              </a:ext>
            </a:extLst>
          </p:cNvPr>
          <p:cNvPicPr>
            <a:picLocks noChangeAspect="1"/>
          </p:cNvPicPr>
          <p:nvPr/>
        </p:nvPicPr>
        <p:blipFill rotWithShape="1">
          <a:blip r:embed="rId2"/>
          <a:srcRect b="11111"/>
          <a:stretch/>
        </p:blipFill>
        <p:spPr>
          <a:xfrm>
            <a:off x="0" y="740542"/>
            <a:ext cx="9144000" cy="4572000"/>
          </a:xfrm>
          <a:prstGeom prst="rect">
            <a:avLst/>
          </a:prstGeom>
        </p:spPr>
      </p:pic>
      <p:sp>
        <p:nvSpPr>
          <p:cNvPr id="6" name="Rectangle 5">
            <a:extLst>
              <a:ext uri="{FF2B5EF4-FFF2-40B4-BE49-F238E27FC236}">
                <a16:creationId xmlns:a16="http://schemas.microsoft.com/office/drawing/2014/main" id="{F6EAC4C2-61EB-4745-8960-0A27A5BEB7D0}"/>
              </a:ext>
            </a:extLst>
          </p:cNvPr>
          <p:cNvSpPr/>
          <p:nvPr/>
        </p:nvSpPr>
        <p:spPr>
          <a:xfrm>
            <a:off x="-114300" y="5312542"/>
            <a:ext cx="8881110" cy="1200329"/>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NEXUS can be used to explore CBSAs with multi-pollutant concerns. This information was generated in Data Query for the Cincinnati CBSA. Two counties (Butler and Hamilton) are high risk areas across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toxics. Let’s explore where the major sources are located in the CBSA…</a:t>
            </a:r>
          </a:p>
        </p:txBody>
      </p:sp>
      <p:sp>
        <p:nvSpPr>
          <p:cNvPr id="9" name="Title 1">
            <a:extLst>
              <a:ext uri="{FF2B5EF4-FFF2-40B4-BE49-F238E27FC236}">
                <a16:creationId xmlns:a16="http://schemas.microsoft.com/office/drawing/2014/main" id="{D28B75E9-7DE7-45B0-8F58-94A995A41450}"/>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2 - ID Facilities with Potential Co-Benefits of Controls in MP Areas</a:t>
            </a:r>
            <a:endParaRPr lang="en-US" sz="2400" dirty="0">
              <a:latin typeface="Arial" panose="020B0604020202020204" pitchFamily="34" charset="0"/>
              <a:cs typeface="Arial" panose="020B0604020202020204" pitchFamily="34" charset="0"/>
            </a:endParaRPr>
          </a:p>
        </p:txBody>
      </p:sp>
      <p:sp>
        <p:nvSpPr>
          <p:cNvPr id="10" name="Slide Number Placeholder 1">
            <a:extLst>
              <a:ext uri="{FF2B5EF4-FFF2-40B4-BE49-F238E27FC236}">
                <a16:creationId xmlns:a16="http://schemas.microsoft.com/office/drawing/2014/main" id="{64C0868F-7027-4800-BDC9-AFFF41A3E46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97019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Overview</a:t>
            </a:r>
            <a:endParaRPr lang="en-US" sz="36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a:xfrm>
            <a:off x="457200" y="980157"/>
            <a:ext cx="8229600" cy="5616624"/>
          </a:xfrm>
        </p:spPr>
        <p:txBody>
          <a:bodyPr/>
          <a:lstStyle/>
          <a:p>
            <a:pPr marL="569913" indent="-569913">
              <a:lnSpc>
                <a:spcPct val="150000"/>
              </a:lnSpc>
              <a:spcBef>
                <a:spcPts val="0"/>
              </a:spcBef>
            </a:pPr>
            <a:r>
              <a:rPr lang="en-US" sz="2800" dirty="0">
                <a:latin typeface="Arial" panose="020B0604020202020204" pitchFamily="34" charset="0"/>
                <a:cs typeface="Arial" panose="020B0604020202020204" pitchFamily="34" charset="0"/>
              </a:rPr>
              <a:t>Multi-Pollutant Background</a:t>
            </a:r>
          </a:p>
          <a:p>
            <a:pPr marL="569913" indent="-569913">
              <a:lnSpc>
                <a:spcPct val="150000"/>
              </a:lnSpc>
              <a:spcBef>
                <a:spcPts val="0"/>
              </a:spcBef>
            </a:pPr>
            <a:r>
              <a:rPr lang="en-US" sz="2800" dirty="0">
                <a:solidFill>
                  <a:srgbClr val="FF0000"/>
                </a:solidFill>
                <a:latin typeface="Arial" panose="020B0604020202020204" pitchFamily="34" charset="0"/>
                <a:cs typeface="Arial" panose="020B0604020202020204" pitchFamily="34" charset="0"/>
              </a:rPr>
              <a:t>NEXUS</a:t>
            </a:r>
            <a:r>
              <a:rPr lang="en-US" sz="2800" dirty="0">
                <a:latin typeface="Arial" panose="020B0604020202020204" pitchFamily="34" charset="0"/>
                <a:cs typeface="Arial" panose="020B0604020202020204" pitchFamily="34" charset="0"/>
              </a:rPr>
              <a:t> Tool Development</a:t>
            </a:r>
          </a:p>
          <a:p>
            <a:pPr marL="1139825" lvl="1" indent="-450850">
              <a:lnSpc>
                <a:spcPct val="150000"/>
              </a:lnSpc>
              <a:spcBef>
                <a:spcPts val="0"/>
              </a:spcBef>
            </a:pPr>
            <a:r>
              <a:rPr lang="en-US" sz="2400" dirty="0">
                <a:latin typeface="Arial" panose="020B0604020202020204" pitchFamily="34" charset="0"/>
                <a:cs typeface="Arial" panose="020B0604020202020204" pitchFamily="34" charset="0"/>
              </a:rPr>
              <a:t>Expected Use</a:t>
            </a:r>
          </a:p>
          <a:p>
            <a:pPr marL="1139825" lvl="1" indent="-450850">
              <a:lnSpc>
                <a:spcPct val="150000"/>
              </a:lnSpc>
              <a:spcBef>
                <a:spcPts val="0"/>
              </a:spcBef>
            </a:pPr>
            <a:r>
              <a:rPr lang="en-US" sz="2400" dirty="0">
                <a:latin typeface="Arial" panose="020B0604020202020204" pitchFamily="34" charset="0"/>
                <a:cs typeface="Arial" panose="020B0604020202020204" pitchFamily="34" charset="0"/>
              </a:rPr>
              <a:t>Schedule</a:t>
            </a:r>
          </a:p>
          <a:p>
            <a:pPr marL="569913" indent="-569913">
              <a:lnSpc>
                <a:spcPct val="150000"/>
              </a:lnSpc>
              <a:spcBef>
                <a:spcPts val="0"/>
              </a:spcBef>
            </a:pPr>
            <a:r>
              <a:rPr lang="en-US" sz="2800" dirty="0">
                <a:latin typeface="Arial" panose="020B0604020202020204" pitchFamily="34" charset="0"/>
                <a:cs typeface="Arial" panose="020B0604020202020204" pitchFamily="34" charset="0"/>
              </a:rPr>
              <a:t>Key Modules in NEXUS</a:t>
            </a:r>
          </a:p>
          <a:p>
            <a:pPr marL="569913" indent="-569913">
              <a:lnSpc>
                <a:spcPct val="150000"/>
              </a:lnSpc>
              <a:spcBef>
                <a:spcPts val="0"/>
              </a:spcBef>
            </a:pPr>
            <a:r>
              <a:rPr lang="en-US" sz="2800" dirty="0">
                <a:latin typeface="Arial" panose="020B0604020202020204" pitchFamily="34" charset="0"/>
                <a:cs typeface="Arial" panose="020B0604020202020204" pitchFamily="34" charset="0"/>
              </a:rPr>
              <a:t>Questions NEXUS can Answer &amp; Examples: </a:t>
            </a:r>
            <a:r>
              <a:rPr lang="en-US" sz="2800" u="sng" dirty="0">
                <a:latin typeface="Arial" panose="020B0604020202020204" pitchFamily="34" charset="0"/>
                <a:cs typeface="Arial" panose="020B0604020202020204" pitchFamily="34" charset="0"/>
              </a:rPr>
              <a:t>SPPD focused</a:t>
            </a:r>
          </a:p>
          <a:p>
            <a:pPr marL="569913" indent="-569913">
              <a:lnSpc>
                <a:spcPct val="150000"/>
              </a:lnSpc>
              <a:spcBef>
                <a:spcPts val="0"/>
              </a:spcBef>
            </a:pPr>
            <a:r>
              <a:rPr lang="en-US" sz="2800" dirty="0">
                <a:latin typeface="Arial" panose="020B0604020202020204" pitchFamily="34" charset="0"/>
                <a:cs typeface="Arial" panose="020B0604020202020204" pitchFamily="34" charset="0"/>
              </a:rPr>
              <a:t>Discussion &amp; Next Steps</a:t>
            </a:r>
          </a:p>
          <a:p>
            <a:pPr marL="569913" indent="-569913">
              <a:lnSpc>
                <a:spcPct val="150000"/>
              </a:lnSpc>
              <a:spcBef>
                <a:spcPts val="0"/>
              </a:spcBef>
            </a:pPr>
            <a:r>
              <a:rPr lang="en-US" sz="2800" dirty="0">
                <a:latin typeface="Arial" panose="020B0604020202020204" pitchFamily="34" charset="0"/>
                <a:cs typeface="Arial" panose="020B0604020202020204" pitchFamily="34" charset="0"/>
              </a:rPr>
              <a:t>Live Demo</a:t>
            </a:r>
          </a:p>
          <a:p>
            <a:pPr>
              <a:lnSpc>
                <a:spcPct val="150000"/>
              </a:lnSpc>
              <a:spcBef>
                <a:spcPts val="0"/>
              </a:spcBef>
            </a:pPr>
            <a:endParaRPr lang="en-US" sz="2800" dirty="0">
              <a:latin typeface="Arial" panose="020B0604020202020204" pitchFamily="34" charset="0"/>
              <a:cs typeface="Arial" panose="020B0604020202020204" pitchFamily="34" charset="0"/>
            </a:endParaRPr>
          </a:p>
          <a:p>
            <a:pPr>
              <a:lnSpc>
                <a:spcPct val="150000"/>
              </a:lnSpc>
              <a:spcBef>
                <a:spcPts val="0"/>
              </a:spcBef>
            </a:pPr>
            <a:endParaRPr lang="en-US" sz="2800" dirty="0">
              <a:latin typeface="Arial" panose="020B0604020202020204" pitchFamily="34" charset="0"/>
              <a:cs typeface="Arial" panose="020B0604020202020204" pitchFamily="34" charset="0"/>
            </a:endParaRPr>
          </a:p>
          <a:p>
            <a:pPr>
              <a:lnSpc>
                <a:spcPct val="150000"/>
              </a:lnSpc>
              <a:spcBef>
                <a:spcPts val="0"/>
              </a:spcBef>
            </a:pPr>
            <a:endParaRPr lang="en-US" sz="2800" dirty="0">
              <a:latin typeface="Arial" panose="020B0604020202020204" pitchFamily="34" charset="0"/>
              <a:cs typeface="Arial" panose="020B0604020202020204" pitchFamily="34" charset="0"/>
            </a:endParaRPr>
          </a:p>
          <a:p>
            <a:pPr>
              <a:lnSpc>
                <a:spcPct val="150000"/>
              </a:lnSpc>
              <a:spcBef>
                <a:spcPts val="0"/>
              </a:spcBef>
            </a:pPr>
            <a:endParaRPr lang="en-US" sz="28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3568-ADD4-4478-A414-5AFAE2D7C124}"/>
              </a:ext>
            </a:extLst>
          </p:cNvPr>
          <p:cNvSpPr>
            <a:spLocks noGrp="1"/>
          </p:cNvSpPr>
          <p:nvPr>
            <p:ph type="title"/>
          </p:nvPr>
        </p:nvSpPr>
        <p:spPr>
          <a:xfrm>
            <a:off x="0" y="71439"/>
            <a:ext cx="9095570"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 Sources in Cincinnati CBSA</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C101020-C8BF-4A0D-B875-C1A1D6625E76}"/>
              </a:ext>
            </a:extLst>
          </p:cNvPr>
          <p:cNvPicPr>
            <a:picLocks noChangeAspect="1"/>
          </p:cNvPicPr>
          <p:nvPr/>
        </p:nvPicPr>
        <p:blipFill rotWithShape="1">
          <a:blip r:embed="rId3"/>
          <a:srcRect r="5875" b="10000"/>
          <a:stretch/>
        </p:blipFill>
        <p:spPr>
          <a:xfrm>
            <a:off x="-1" y="857250"/>
            <a:ext cx="9095571" cy="4892040"/>
          </a:xfrm>
          <a:prstGeom prst="rect">
            <a:avLst/>
          </a:prstGeom>
        </p:spPr>
      </p:pic>
      <p:sp>
        <p:nvSpPr>
          <p:cNvPr id="6" name="Rectangle 5">
            <a:extLst>
              <a:ext uri="{FF2B5EF4-FFF2-40B4-BE49-F238E27FC236}">
                <a16:creationId xmlns:a16="http://schemas.microsoft.com/office/drawing/2014/main" id="{2600E3D7-4428-40B9-B0A4-BDE299ED7E24}"/>
              </a:ext>
            </a:extLst>
          </p:cNvPr>
          <p:cNvSpPr/>
          <p:nvPr/>
        </p:nvSpPr>
        <p:spPr bwMode="auto">
          <a:xfrm>
            <a:off x="3147060" y="3272790"/>
            <a:ext cx="1424940" cy="377190"/>
          </a:xfrm>
          <a:prstGeom prst="rect">
            <a:avLst/>
          </a:prstGeom>
          <a:solidFill>
            <a:srgbClr val="FF0000">
              <a:alpha val="25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B41649C0-D4A2-447F-A065-C3F8199667E4}"/>
              </a:ext>
            </a:extLst>
          </p:cNvPr>
          <p:cNvSpPr/>
          <p:nvPr/>
        </p:nvSpPr>
        <p:spPr bwMode="auto">
          <a:xfrm>
            <a:off x="114300" y="2099310"/>
            <a:ext cx="1478280" cy="377190"/>
          </a:xfrm>
          <a:prstGeom prst="rect">
            <a:avLst/>
          </a:prstGeom>
          <a:solidFill>
            <a:srgbClr val="FF0000">
              <a:alpha val="25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0825E93A-43C5-488E-940A-C162D00620BC}"/>
              </a:ext>
            </a:extLst>
          </p:cNvPr>
          <p:cNvSpPr/>
          <p:nvPr/>
        </p:nvSpPr>
        <p:spPr bwMode="auto">
          <a:xfrm>
            <a:off x="4632960" y="2895600"/>
            <a:ext cx="1478280" cy="377190"/>
          </a:xfrm>
          <a:prstGeom prst="rect">
            <a:avLst/>
          </a:prstGeom>
          <a:solidFill>
            <a:srgbClr val="FF0000">
              <a:alpha val="25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09F8BF2C-2C1F-4B2A-B98B-6C2F0EBF7B61}"/>
              </a:ext>
            </a:extLst>
          </p:cNvPr>
          <p:cNvSpPr/>
          <p:nvPr/>
        </p:nvSpPr>
        <p:spPr bwMode="auto">
          <a:xfrm>
            <a:off x="114300" y="2518410"/>
            <a:ext cx="1478280" cy="377190"/>
          </a:xfrm>
          <a:prstGeom prst="rect">
            <a:avLst/>
          </a:prstGeom>
          <a:solidFill>
            <a:srgbClr val="FFFF00">
              <a:alpha val="25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79DE3142-9005-4ABB-BDDC-934823D2CAC0}"/>
              </a:ext>
            </a:extLst>
          </p:cNvPr>
          <p:cNvSpPr/>
          <p:nvPr/>
        </p:nvSpPr>
        <p:spPr bwMode="auto">
          <a:xfrm>
            <a:off x="3139440" y="2491740"/>
            <a:ext cx="1445600" cy="377190"/>
          </a:xfrm>
          <a:prstGeom prst="rect">
            <a:avLst/>
          </a:prstGeom>
          <a:solidFill>
            <a:srgbClr val="FFFF00">
              <a:alpha val="25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37FB8E9F-6E37-4106-8194-A421BF8F67B2}"/>
              </a:ext>
            </a:extLst>
          </p:cNvPr>
          <p:cNvSpPr/>
          <p:nvPr/>
        </p:nvSpPr>
        <p:spPr bwMode="auto">
          <a:xfrm>
            <a:off x="4617720" y="2096902"/>
            <a:ext cx="1478280" cy="377190"/>
          </a:xfrm>
          <a:prstGeom prst="rect">
            <a:avLst/>
          </a:prstGeom>
          <a:solidFill>
            <a:srgbClr val="FFFF00">
              <a:alpha val="25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FED13259-88B0-46FC-9BC3-A9DA5D7DB4D1}"/>
              </a:ext>
            </a:extLst>
          </p:cNvPr>
          <p:cNvSpPr/>
          <p:nvPr/>
        </p:nvSpPr>
        <p:spPr bwMode="auto">
          <a:xfrm>
            <a:off x="1630680" y="4042411"/>
            <a:ext cx="1508760" cy="377190"/>
          </a:xfrm>
          <a:prstGeom prst="rect">
            <a:avLst/>
          </a:prstGeom>
          <a:solidFill>
            <a:srgbClr val="FFFF00">
              <a:alpha val="25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8783D9CF-B78A-48F3-BF1D-C8E2D946CA0D}"/>
              </a:ext>
            </a:extLst>
          </p:cNvPr>
          <p:cNvSpPr/>
          <p:nvPr/>
        </p:nvSpPr>
        <p:spPr bwMode="auto">
          <a:xfrm>
            <a:off x="99060" y="2895600"/>
            <a:ext cx="1501140" cy="377190"/>
          </a:xfrm>
          <a:prstGeom prst="rect">
            <a:avLst/>
          </a:prstGeom>
          <a:solidFill>
            <a:srgbClr val="0070C0">
              <a:alpha val="25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61E43BE2-FEA2-4C30-97AA-3A50FD2DED39}"/>
              </a:ext>
            </a:extLst>
          </p:cNvPr>
          <p:cNvSpPr/>
          <p:nvPr/>
        </p:nvSpPr>
        <p:spPr bwMode="auto">
          <a:xfrm>
            <a:off x="3147060" y="4048629"/>
            <a:ext cx="1424940" cy="377190"/>
          </a:xfrm>
          <a:prstGeom prst="rect">
            <a:avLst/>
          </a:prstGeom>
          <a:solidFill>
            <a:srgbClr val="0070C0">
              <a:alpha val="25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C2670B33-1FE7-405B-84EB-58385A585105}"/>
              </a:ext>
            </a:extLst>
          </p:cNvPr>
          <p:cNvSpPr/>
          <p:nvPr/>
        </p:nvSpPr>
        <p:spPr bwMode="auto">
          <a:xfrm>
            <a:off x="4617720" y="5192329"/>
            <a:ext cx="1478280" cy="377190"/>
          </a:xfrm>
          <a:prstGeom prst="rect">
            <a:avLst/>
          </a:prstGeom>
          <a:solidFill>
            <a:srgbClr val="0070C0">
              <a:alpha val="25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546FE3F4-9BD4-4821-9ACC-80EEB0352834}"/>
              </a:ext>
            </a:extLst>
          </p:cNvPr>
          <p:cNvSpPr/>
          <p:nvPr/>
        </p:nvSpPr>
        <p:spPr bwMode="auto">
          <a:xfrm>
            <a:off x="6118860" y="3649980"/>
            <a:ext cx="1463040" cy="377190"/>
          </a:xfrm>
          <a:prstGeom prst="rect">
            <a:avLst/>
          </a:prstGeom>
          <a:solidFill>
            <a:srgbClr val="0070C0">
              <a:alpha val="25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B85B53F7-0D53-4775-A581-592322FFE967}"/>
              </a:ext>
            </a:extLst>
          </p:cNvPr>
          <p:cNvSpPr/>
          <p:nvPr/>
        </p:nvSpPr>
        <p:spPr bwMode="auto">
          <a:xfrm>
            <a:off x="99060" y="3272790"/>
            <a:ext cx="1501140" cy="377190"/>
          </a:xfrm>
          <a:prstGeom prst="rect">
            <a:avLst/>
          </a:prstGeom>
          <a:solidFill>
            <a:srgbClr val="7030A0">
              <a:alpha val="25000"/>
            </a:srgbClr>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130A4C68-F33C-403A-87ED-D93BB7F67665}"/>
              </a:ext>
            </a:extLst>
          </p:cNvPr>
          <p:cNvSpPr/>
          <p:nvPr/>
        </p:nvSpPr>
        <p:spPr bwMode="auto">
          <a:xfrm>
            <a:off x="3128010" y="2120265"/>
            <a:ext cx="1457030" cy="377190"/>
          </a:xfrm>
          <a:prstGeom prst="rect">
            <a:avLst/>
          </a:prstGeom>
          <a:solidFill>
            <a:srgbClr val="7030A0">
              <a:alpha val="25000"/>
            </a:srgbClr>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4E465967-A912-44B7-A4E8-BDD6A1D8EEC9}"/>
              </a:ext>
            </a:extLst>
          </p:cNvPr>
          <p:cNvSpPr/>
          <p:nvPr/>
        </p:nvSpPr>
        <p:spPr bwMode="auto">
          <a:xfrm>
            <a:off x="4612810" y="3665221"/>
            <a:ext cx="1478280" cy="377190"/>
          </a:xfrm>
          <a:prstGeom prst="rect">
            <a:avLst/>
          </a:prstGeom>
          <a:solidFill>
            <a:srgbClr val="7030A0">
              <a:alpha val="25000"/>
            </a:srgbClr>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FAC469BE-B3FA-46A2-BD97-4A809FB239C2}"/>
              </a:ext>
            </a:extLst>
          </p:cNvPr>
          <p:cNvSpPr/>
          <p:nvPr/>
        </p:nvSpPr>
        <p:spPr bwMode="auto">
          <a:xfrm>
            <a:off x="99060" y="3649980"/>
            <a:ext cx="1501140" cy="377190"/>
          </a:xfrm>
          <a:prstGeom prst="rect">
            <a:avLst/>
          </a:prstGeom>
          <a:solidFill>
            <a:srgbClr val="00B050">
              <a:alpha val="25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28DDFBCC-2853-467D-BD23-27490B22A4DF}"/>
              </a:ext>
            </a:extLst>
          </p:cNvPr>
          <p:cNvSpPr/>
          <p:nvPr/>
        </p:nvSpPr>
        <p:spPr bwMode="auto">
          <a:xfrm>
            <a:off x="3147060" y="2887478"/>
            <a:ext cx="1424940" cy="377190"/>
          </a:xfrm>
          <a:prstGeom prst="rect">
            <a:avLst/>
          </a:prstGeom>
          <a:solidFill>
            <a:srgbClr val="00B050">
              <a:alpha val="25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53BF752B-B498-43FA-8699-A09E94EF72DB}"/>
              </a:ext>
            </a:extLst>
          </p:cNvPr>
          <p:cNvSpPr/>
          <p:nvPr/>
        </p:nvSpPr>
        <p:spPr bwMode="auto">
          <a:xfrm>
            <a:off x="4627794" y="3264668"/>
            <a:ext cx="1483445" cy="377190"/>
          </a:xfrm>
          <a:prstGeom prst="rect">
            <a:avLst/>
          </a:prstGeom>
          <a:solidFill>
            <a:srgbClr val="00B050">
              <a:alpha val="25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A00BB5FE-CC91-4D5C-86A1-3C881083808D}"/>
              </a:ext>
            </a:extLst>
          </p:cNvPr>
          <p:cNvSpPr/>
          <p:nvPr/>
        </p:nvSpPr>
        <p:spPr bwMode="auto">
          <a:xfrm>
            <a:off x="107190" y="4027170"/>
            <a:ext cx="1501140" cy="377190"/>
          </a:xfrm>
          <a:prstGeom prst="rect">
            <a:avLst/>
          </a:prstGeom>
          <a:solidFill>
            <a:srgbClr val="FFC000">
              <a:alpha val="25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68310C90-188A-4F8B-B085-12BEC5631FCB}"/>
              </a:ext>
            </a:extLst>
          </p:cNvPr>
          <p:cNvSpPr/>
          <p:nvPr/>
        </p:nvSpPr>
        <p:spPr bwMode="auto">
          <a:xfrm>
            <a:off x="1589870" y="4419601"/>
            <a:ext cx="1549570" cy="377190"/>
          </a:xfrm>
          <a:prstGeom prst="rect">
            <a:avLst/>
          </a:prstGeom>
          <a:solidFill>
            <a:srgbClr val="FFC000">
              <a:alpha val="25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8BE9F909-AAE2-44B4-9CCD-EE23FC807E9D}"/>
              </a:ext>
            </a:extLst>
          </p:cNvPr>
          <p:cNvSpPr/>
          <p:nvPr/>
        </p:nvSpPr>
        <p:spPr bwMode="auto">
          <a:xfrm>
            <a:off x="3136730" y="3665221"/>
            <a:ext cx="1448310" cy="377190"/>
          </a:xfrm>
          <a:prstGeom prst="rect">
            <a:avLst/>
          </a:prstGeom>
          <a:solidFill>
            <a:srgbClr val="FFC000">
              <a:alpha val="25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AB486A9C-09AF-4455-9EC3-781D36CD18BD}"/>
              </a:ext>
            </a:extLst>
          </p:cNvPr>
          <p:cNvSpPr/>
          <p:nvPr/>
        </p:nvSpPr>
        <p:spPr bwMode="auto">
          <a:xfrm>
            <a:off x="6118860" y="4419601"/>
            <a:ext cx="1448310" cy="377190"/>
          </a:xfrm>
          <a:prstGeom prst="rect">
            <a:avLst/>
          </a:prstGeom>
          <a:solidFill>
            <a:srgbClr val="FFC000">
              <a:alpha val="25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D5071E84-01BB-46F2-A735-F7074DE22CA5}"/>
              </a:ext>
            </a:extLst>
          </p:cNvPr>
          <p:cNvSpPr/>
          <p:nvPr/>
        </p:nvSpPr>
        <p:spPr bwMode="auto">
          <a:xfrm>
            <a:off x="107190" y="4421507"/>
            <a:ext cx="1501140"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0A3FD43E-2F41-4DAC-AE29-98D63826624B}"/>
              </a:ext>
            </a:extLst>
          </p:cNvPr>
          <p:cNvSpPr/>
          <p:nvPr/>
        </p:nvSpPr>
        <p:spPr bwMode="auto">
          <a:xfrm>
            <a:off x="1615440" y="2508382"/>
            <a:ext cx="1501140"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48AE7957-2C00-4B5F-B352-22C0E7CDD803}"/>
              </a:ext>
            </a:extLst>
          </p:cNvPr>
          <p:cNvSpPr/>
          <p:nvPr/>
        </p:nvSpPr>
        <p:spPr bwMode="auto">
          <a:xfrm>
            <a:off x="3147060" y="4804412"/>
            <a:ext cx="1424940"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E9AF4E83-63E0-4343-B780-CC9C96DC5CAC}"/>
              </a:ext>
            </a:extLst>
          </p:cNvPr>
          <p:cNvSpPr/>
          <p:nvPr/>
        </p:nvSpPr>
        <p:spPr bwMode="auto">
          <a:xfrm>
            <a:off x="4627794" y="2510288"/>
            <a:ext cx="1463296"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4553F891-8335-4753-9044-06BB29C93FC2}"/>
              </a:ext>
            </a:extLst>
          </p:cNvPr>
          <p:cNvSpPr/>
          <p:nvPr/>
        </p:nvSpPr>
        <p:spPr bwMode="auto">
          <a:xfrm>
            <a:off x="6126480" y="3257549"/>
            <a:ext cx="1463296"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079B807C-B71F-4F02-AE5C-965D273BDC7C}"/>
              </a:ext>
            </a:extLst>
          </p:cNvPr>
          <p:cNvSpPr/>
          <p:nvPr/>
        </p:nvSpPr>
        <p:spPr bwMode="auto">
          <a:xfrm>
            <a:off x="7589776" y="2506979"/>
            <a:ext cx="1463296" cy="377190"/>
          </a:xfrm>
          <a:prstGeom prst="rect">
            <a:avLst/>
          </a:prstGeom>
          <a:solidFill>
            <a:srgbClr val="FF66FF">
              <a:alpha val="25000"/>
            </a:srgbClr>
          </a:solidFill>
          <a:ln w="9525"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4" name="Rectangle 33">
            <a:extLst>
              <a:ext uri="{FF2B5EF4-FFF2-40B4-BE49-F238E27FC236}">
                <a16:creationId xmlns:a16="http://schemas.microsoft.com/office/drawing/2014/main" id="{8D1A5AB8-8C0C-4C34-AA0B-F4422DBFF343}"/>
              </a:ext>
            </a:extLst>
          </p:cNvPr>
          <p:cNvSpPr/>
          <p:nvPr/>
        </p:nvSpPr>
        <p:spPr>
          <a:xfrm>
            <a:off x="0" y="5818320"/>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Cincinnati CBSA. This can help identify the potential co-benefits of controls. Notice that AK Steel is a top emitter in every category. Let’s explore this further…</a:t>
            </a:r>
          </a:p>
        </p:txBody>
      </p:sp>
      <p:sp>
        <p:nvSpPr>
          <p:cNvPr id="35" name="Slide Number Placeholder 1">
            <a:extLst>
              <a:ext uri="{FF2B5EF4-FFF2-40B4-BE49-F238E27FC236}">
                <a16:creationId xmlns:a16="http://schemas.microsoft.com/office/drawing/2014/main" id="{A0605A45-CBB4-4EB7-A6DA-336CE0C683B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4504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B050-D66C-41AA-BA05-8FD93B9C953E}"/>
              </a:ext>
            </a:extLst>
          </p:cNvPr>
          <p:cNvSpPr>
            <a:spLocks noGrp="1"/>
          </p:cNvSpPr>
          <p:nvPr>
            <p:ph type="title"/>
          </p:nvPr>
        </p:nvSpPr>
        <p:spPr>
          <a:xfrm>
            <a:off x="65478" y="71439"/>
            <a:ext cx="9013044" cy="669103"/>
          </a:xfrm>
        </p:spPr>
        <p:txBody>
          <a:bodyPr/>
          <a:lstStyle/>
          <a:p>
            <a:r>
              <a:rPr lang="en-US" altLang="zh-CN" sz="2800" dirty="0">
                <a:latin typeface="Arial" panose="020B0604020202020204" pitchFamily="34" charset="0"/>
                <a:cs typeface="Arial" panose="020B0604020202020204" pitchFamily="34" charset="0"/>
              </a:rPr>
              <a:t>NEXUS Tool:</a:t>
            </a:r>
            <a:r>
              <a:rPr lang="en-US" altLang="zh-CN" sz="2800" dirty="0">
                <a:solidFill>
                  <a:srgbClr val="FFFF00"/>
                </a:solidFill>
                <a:latin typeface="Arial" panose="020B0604020202020204" pitchFamily="34" charset="0"/>
                <a:cs typeface="Arial" panose="020B0604020202020204" pitchFamily="34" charset="0"/>
              </a:rPr>
              <a:t> Emission Sources in Butler County</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5120B9-A335-41F8-B6D9-37600C855B4B}"/>
              </a:ext>
            </a:extLst>
          </p:cNvPr>
          <p:cNvPicPr>
            <a:picLocks noChangeAspect="1"/>
          </p:cNvPicPr>
          <p:nvPr/>
        </p:nvPicPr>
        <p:blipFill rotWithShape="1">
          <a:blip r:embed="rId2"/>
          <a:srcRect r="6087" b="41433"/>
          <a:stretch/>
        </p:blipFill>
        <p:spPr>
          <a:xfrm>
            <a:off x="0" y="857250"/>
            <a:ext cx="9078522" cy="3184663"/>
          </a:xfrm>
          <a:prstGeom prst="rect">
            <a:avLst/>
          </a:prstGeom>
        </p:spPr>
      </p:pic>
      <p:sp>
        <p:nvSpPr>
          <p:cNvPr id="6" name="Rectangle 5">
            <a:extLst>
              <a:ext uri="{FF2B5EF4-FFF2-40B4-BE49-F238E27FC236}">
                <a16:creationId xmlns:a16="http://schemas.microsoft.com/office/drawing/2014/main" id="{CB6F99EC-593E-4879-89FF-3A8A3A3C4BBB}"/>
              </a:ext>
            </a:extLst>
          </p:cNvPr>
          <p:cNvSpPr/>
          <p:nvPr/>
        </p:nvSpPr>
        <p:spPr bwMode="auto">
          <a:xfrm>
            <a:off x="65478" y="2099823"/>
            <a:ext cx="9013044" cy="377190"/>
          </a:xfrm>
          <a:prstGeom prst="rect">
            <a:avLst/>
          </a:prstGeom>
          <a:solidFill>
            <a:srgbClr val="0000FF">
              <a:alpha val="25000"/>
            </a:srgbClr>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pic>
        <p:nvPicPr>
          <p:cNvPr id="7" name="Picture 6">
            <a:extLst>
              <a:ext uri="{FF2B5EF4-FFF2-40B4-BE49-F238E27FC236}">
                <a16:creationId xmlns:a16="http://schemas.microsoft.com/office/drawing/2014/main" id="{500269CD-CADE-43C8-B561-EB9A1F30CB00}"/>
              </a:ext>
            </a:extLst>
          </p:cNvPr>
          <p:cNvPicPr>
            <a:picLocks noChangeAspect="1"/>
          </p:cNvPicPr>
          <p:nvPr/>
        </p:nvPicPr>
        <p:blipFill rotWithShape="1">
          <a:blip r:embed="rId3"/>
          <a:srcRect l="19331" t="6444" r="1455" b="5555"/>
          <a:stretch/>
        </p:blipFill>
        <p:spPr>
          <a:xfrm>
            <a:off x="65478" y="4041914"/>
            <a:ext cx="1551945" cy="956549"/>
          </a:xfrm>
          <a:prstGeom prst="rect">
            <a:avLst/>
          </a:prstGeom>
        </p:spPr>
      </p:pic>
      <p:pic>
        <p:nvPicPr>
          <p:cNvPr id="8" name="Picture 7">
            <a:extLst>
              <a:ext uri="{FF2B5EF4-FFF2-40B4-BE49-F238E27FC236}">
                <a16:creationId xmlns:a16="http://schemas.microsoft.com/office/drawing/2014/main" id="{DB4112AB-550C-4EE1-B48F-A9F755FF0554}"/>
              </a:ext>
            </a:extLst>
          </p:cNvPr>
          <p:cNvPicPr>
            <a:picLocks noChangeAspect="1"/>
          </p:cNvPicPr>
          <p:nvPr/>
        </p:nvPicPr>
        <p:blipFill rotWithShape="1">
          <a:blip r:embed="rId4"/>
          <a:srcRect l="19300" t="6267" b="5910"/>
          <a:stretch/>
        </p:blipFill>
        <p:spPr>
          <a:xfrm>
            <a:off x="1617422" y="4094782"/>
            <a:ext cx="1476257" cy="903681"/>
          </a:xfrm>
          <a:prstGeom prst="rect">
            <a:avLst/>
          </a:prstGeom>
        </p:spPr>
      </p:pic>
      <p:pic>
        <p:nvPicPr>
          <p:cNvPr id="9" name="Picture 8">
            <a:extLst>
              <a:ext uri="{FF2B5EF4-FFF2-40B4-BE49-F238E27FC236}">
                <a16:creationId xmlns:a16="http://schemas.microsoft.com/office/drawing/2014/main" id="{BA3D98E4-D2FC-45BB-8234-5AFA3399EEEB}"/>
              </a:ext>
            </a:extLst>
          </p:cNvPr>
          <p:cNvPicPr>
            <a:picLocks noChangeAspect="1"/>
          </p:cNvPicPr>
          <p:nvPr/>
        </p:nvPicPr>
        <p:blipFill rotWithShape="1">
          <a:blip r:embed="rId5"/>
          <a:srcRect l="19400" t="6089" b="5555"/>
          <a:stretch/>
        </p:blipFill>
        <p:spPr>
          <a:xfrm>
            <a:off x="3192214" y="4094782"/>
            <a:ext cx="1379786" cy="850811"/>
          </a:xfrm>
          <a:prstGeom prst="rect">
            <a:avLst/>
          </a:prstGeom>
        </p:spPr>
      </p:pic>
      <p:pic>
        <p:nvPicPr>
          <p:cNvPr id="10" name="Picture 9">
            <a:extLst>
              <a:ext uri="{FF2B5EF4-FFF2-40B4-BE49-F238E27FC236}">
                <a16:creationId xmlns:a16="http://schemas.microsoft.com/office/drawing/2014/main" id="{43AFE38C-9362-49FD-8B03-5E2FEAAA42FD}"/>
              </a:ext>
            </a:extLst>
          </p:cNvPr>
          <p:cNvPicPr>
            <a:picLocks noChangeAspect="1"/>
          </p:cNvPicPr>
          <p:nvPr/>
        </p:nvPicPr>
        <p:blipFill rotWithShape="1">
          <a:blip r:embed="rId6"/>
          <a:srcRect l="19600" t="6267" b="5733"/>
          <a:stretch/>
        </p:blipFill>
        <p:spPr>
          <a:xfrm>
            <a:off x="4641491" y="4078215"/>
            <a:ext cx="1408832" cy="867378"/>
          </a:xfrm>
          <a:prstGeom prst="rect">
            <a:avLst/>
          </a:prstGeom>
        </p:spPr>
      </p:pic>
      <p:pic>
        <p:nvPicPr>
          <p:cNvPr id="11" name="Picture 10">
            <a:extLst>
              <a:ext uri="{FF2B5EF4-FFF2-40B4-BE49-F238E27FC236}">
                <a16:creationId xmlns:a16="http://schemas.microsoft.com/office/drawing/2014/main" id="{B0849D6B-BFA0-4111-A9AC-1BB8868F44E8}"/>
              </a:ext>
            </a:extLst>
          </p:cNvPr>
          <p:cNvPicPr>
            <a:picLocks noChangeAspect="1"/>
          </p:cNvPicPr>
          <p:nvPr/>
        </p:nvPicPr>
        <p:blipFill rotWithShape="1">
          <a:blip r:embed="rId7"/>
          <a:srcRect l="19398" t="6089" r="503" b="6089"/>
          <a:stretch/>
        </p:blipFill>
        <p:spPr>
          <a:xfrm>
            <a:off x="6136035" y="4074035"/>
            <a:ext cx="1408831" cy="868882"/>
          </a:xfrm>
          <a:prstGeom prst="rect">
            <a:avLst/>
          </a:prstGeom>
        </p:spPr>
      </p:pic>
      <p:pic>
        <p:nvPicPr>
          <p:cNvPr id="12" name="Picture 11">
            <a:extLst>
              <a:ext uri="{FF2B5EF4-FFF2-40B4-BE49-F238E27FC236}">
                <a16:creationId xmlns:a16="http://schemas.microsoft.com/office/drawing/2014/main" id="{B5FD4284-1945-49B2-8742-328A8F4A4F5A}"/>
              </a:ext>
            </a:extLst>
          </p:cNvPr>
          <p:cNvPicPr>
            <a:picLocks noChangeAspect="1"/>
          </p:cNvPicPr>
          <p:nvPr/>
        </p:nvPicPr>
        <p:blipFill rotWithShape="1">
          <a:blip r:embed="rId8"/>
          <a:srcRect l="19200" t="5911" r="600" b="5733"/>
          <a:stretch/>
        </p:blipFill>
        <p:spPr>
          <a:xfrm>
            <a:off x="7630578" y="4094783"/>
            <a:ext cx="1379786" cy="855054"/>
          </a:xfrm>
          <a:prstGeom prst="rect">
            <a:avLst/>
          </a:prstGeom>
        </p:spPr>
      </p:pic>
      <p:sp>
        <p:nvSpPr>
          <p:cNvPr id="13" name="Rectangle 12">
            <a:extLst>
              <a:ext uri="{FF2B5EF4-FFF2-40B4-BE49-F238E27FC236}">
                <a16:creationId xmlns:a16="http://schemas.microsoft.com/office/drawing/2014/main" id="{A18CCEEA-CB34-458A-AFC1-80D23A561E76}"/>
              </a:ext>
            </a:extLst>
          </p:cNvPr>
          <p:cNvSpPr/>
          <p:nvPr/>
        </p:nvSpPr>
        <p:spPr>
          <a:xfrm>
            <a:off x="0" y="5415974"/>
            <a:ext cx="8849360" cy="1200329"/>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NEXUS can be used to identify top emission sources. The above table and bar charts were generated in Data Query for Butler County. AK Steel is the top emitter in every category, and the bar charts quickly show how its emissions compare to other sources in the county.</a:t>
            </a:r>
          </a:p>
        </p:txBody>
      </p:sp>
      <p:sp>
        <p:nvSpPr>
          <p:cNvPr id="14" name="Slide Number Placeholder 1">
            <a:extLst>
              <a:ext uri="{FF2B5EF4-FFF2-40B4-BE49-F238E27FC236}">
                <a16:creationId xmlns:a16="http://schemas.microsoft.com/office/drawing/2014/main" id="{0D7CFB5B-95A0-48CD-B94C-575039DC73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76446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t>NEXUS Tool: </a:t>
            </a:r>
            <a:r>
              <a:rPr lang="en-US" altLang="zh-CN" sz="2400" dirty="0">
                <a:solidFill>
                  <a:srgbClr val="FFFF00"/>
                </a:solidFill>
              </a:rPr>
              <a:t>Example 3 – Addressing MP Concerns</a:t>
            </a:r>
            <a:endParaRPr lang="en-US" sz="2400" dirty="0"/>
          </a:p>
        </p:txBody>
      </p:sp>
      <p:pic>
        <p:nvPicPr>
          <p:cNvPr id="4" name="Picture 3">
            <a:extLst>
              <a:ext uri="{FF2B5EF4-FFF2-40B4-BE49-F238E27FC236}">
                <a16:creationId xmlns:a16="http://schemas.microsoft.com/office/drawing/2014/main" id="{90631B01-2CDD-42B9-A44A-35049D7D857D}"/>
              </a:ext>
            </a:extLst>
          </p:cNvPr>
          <p:cNvPicPr>
            <a:picLocks noChangeAspect="1"/>
          </p:cNvPicPr>
          <p:nvPr/>
        </p:nvPicPr>
        <p:blipFill>
          <a:blip r:embed="rId2"/>
          <a:stretch>
            <a:fillRect/>
          </a:stretch>
        </p:blipFill>
        <p:spPr>
          <a:xfrm>
            <a:off x="1101565" y="842142"/>
            <a:ext cx="6940869" cy="5482754"/>
          </a:xfrm>
          <a:prstGeom prst="rect">
            <a:avLst/>
          </a:prstGeom>
        </p:spPr>
      </p:pic>
      <p:sp>
        <p:nvSpPr>
          <p:cNvPr id="3" name="Rectangle 2">
            <a:extLst>
              <a:ext uri="{FF2B5EF4-FFF2-40B4-BE49-F238E27FC236}">
                <a16:creationId xmlns:a16="http://schemas.microsoft.com/office/drawing/2014/main" id="{28D70752-065E-41F2-A322-DB24FA568226}"/>
              </a:ext>
            </a:extLst>
          </p:cNvPr>
          <p:cNvSpPr/>
          <p:nvPr/>
        </p:nvSpPr>
        <p:spPr>
          <a:xfrm>
            <a:off x="0" y="6324896"/>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map above is for Region 4</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16512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Highest MP Risk Areas in R4</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AF93143-B09D-4700-A0E1-64AE787AD8F4}"/>
              </a:ext>
            </a:extLst>
          </p:cNvPr>
          <p:cNvPicPr>
            <a:picLocks noChangeAspect="1"/>
          </p:cNvPicPr>
          <p:nvPr/>
        </p:nvPicPr>
        <p:blipFill>
          <a:blip r:embed="rId2"/>
          <a:stretch>
            <a:fillRect/>
          </a:stretch>
        </p:blipFill>
        <p:spPr>
          <a:xfrm>
            <a:off x="0" y="1205596"/>
            <a:ext cx="9144000" cy="4446808"/>
          </a:xfrm>
          <a:prstGeom prst="rect">
            <a:avLst/>
          </a:prstGeom>
        </p:spPr>
      </p:pic>
      <p:sp>
        <p:nvSpPr>
          <p:cNvPr id="5" name="Rectangle 4">
            <a:extLst>
              <a:ext uri="{FF2B5EF4-FFF2-40B4-BE49-F238E27FC236}">
                <a16:creationId xmlns:a16="http://schemas.microsoft.com/office/drawing/2014/main" id="{CB1ED69A-CB78-424F-84DA-A281809FB4B9}"/>
              </a:ext>
            </a:extLst>
          </p:cNvPr>
          <p:cNvSpPr/>
          <p:nvPr/>
        </p:nvSpPr>
        <p:spPr>
          <a:xfrm>
            <a:off x="0" y="5864385"/>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table above was generated in Data Query for Region 4. Table Generator Module is planned for future development. Currently, data can be exported to Excel.</a:t>
            </a:r>
          </a:p>
        </p:txBody>
      </p:sp>
      <p:sp>
        <p:nvSpPr>
          <p:cNvPr id="6" name="Rectangle 12">
            <a:extLst>
              <a:ext uri="{FF2B5EF4-FFF2-40B4-BE49-F238E27FC236}">
                <a16:creationId xmlns:a16="http://schemas.microsoft.com/office/drawing/2014/main" id="{62AB5FE3-A28D-4FA1-8C5C-D0ACB7BDFB3E}"/>
              </a:ext>
            </a:extLst>
          </p:cNvPr>
          <p:cNvSpPr/>
          <p:nvPr/>
        </p:nvSpPr>
        <p:spPr>
          <a:xfrm>
            <a:off x="8199120" y="5395095"/>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11961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R4 Rankings from Data Query Module</a:t>
            </a:r>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430816"/>
            <a:ext cx="8849360" cy="1323439"/>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4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5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Miami, Tampa, Atlanta, Birmingham, </a:t>
            </a:r>
            <a:r>
              <a:rPr lang="en-US" sz="1600" u="sng" dirty="0">
                <a:latin typeface="Arial" panose="020B0604020202020204" pitchFamily="34" charset="0"/>
                <a:cs typeface="Arial" panose="020B0604020202020204" pitchFamily="34" charset="0"/>
              </a:rPr>
              <a:t>Louisville</a:t>
            </a:r>
          </a:p>
        </p:txBody>
      </p:sp>
      <p:pic>
        <p:nvPicPr>
          <p:cNvPr id="5" name="Picture 4">
            <a:extLst>
              <a:ext uri="{FF2B5EF4-FFF2-40B4-BE49-F238E27FC236}">
                <a16:creationId xmlns:a16="http://schemas.microsoft.com/office/drawing/2014/main" id="{82EA618A-3918-4866-AE0B-5307E97EB67A}"/>
              </a:ext>
            </a:extLst>
          </p:cNvPr>
          <p:cNvPicPr>
            <a:picLocks noChangeAspect="1"/>
          </p:cNvPicPr>
          <p:nvPr/>
        </p:nvPicPr>
        <p:blipFill>
          <a:blip r:embed="rId2"/>
          <a:stretch>
            <a:fillRect/>
          </a:stretch>
        </p:blipFill>
        <p:spPr>
          <a:xfrm>
            <a:off x="0" y="1255265"/>
            <a:ext cx="9144000" cy="3981710"/>
          </a:xfrm>
          <a:prstGeom prst="rect">
            <a:avLst/>
          </a:prstGeom>
        </p:spPr>
      </p:pic>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36228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BF6A-6912-4C95-81AA-53C1AC7C1D66}"/>
              </a:ext>
            </a:extLst>
          </p:cNvPr>
          <p:cNvSpPr>
            <a:spLocks noGrp="1"/>
          </p:cNvSpPr>
          <p:nvPr>
            <p:ph type="title"/>
          </p:nvPr>
        </p:nvSpPr>
        <p:spPr>
          <a:xfrm>
            <a:off x="402535" y="69377"/>
            <a:ext cx="8229600"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Louisville CBSA</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B8A842-E36B-46E8-A11E-F99E39ED4E6E}"/>
              </a:ext>
            </a:extLst>
          </p:cNvPr>
          <p:cNvSpPr/>
          <p:nvPr/>
        </p:nvSpPr>
        <p:spPr>
          <a:xfrm>
            <a:off x="0" y="5681929"/>
            <a:ext cx="9034670"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The map above was generated for the Louisville/Jefferson County - Elizabethtown - Madison, KY-IN CBSA (2015 marginal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NAA &amp; 2008 Advance Area), using the data query module. The top 10 Gas &amp; VOC HAPS emission sources are identified.</a:t>
            </a:r>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3"/>
          <a:srcRect b="8059"/>
          <a:stretch/>
        </p:blipFill>
        <p:spPr>
          <a:xfrm>
            <a:off x="0" y="857250"/>
            <a:ext cx="9144000" cy="4728982"/>
          </a:xfrm>
          <a:prstGeom prst="rect">
            <a:avLst/>
          </a:prstGeom>
        </p:spPr>
      </p:pic>
      <p:sp>
        <p:nvSpPr>
          <p:cNvPr id="8" name="Slide Number Placeholder 1">
            <a:extLst>
              <a:ext uri="{FF2B5EF4-FFF2-40B4-BE49-F238E27FC236}">
                <a16:creationId xmlns:a16="http://schemas.microsoft.com/office/drawing/2014/main" id="{70401AFB-BCDB-4C35-BD97-635B41FD27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4903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FFA4-CC18-4CAC-94D7-998A5E1F24DC}"/>
              </a:ext>
            </a:extLst>
          </p:cNvPr>
          <p:cNvSpPr>
            <a:spLocks noGrp="1"/>
          </p:cNvSpPr>
          <p:nvPr>
            <p:ph type="title"/>
          </p:nvPr>
        </p:nvSpPr>
        <p:spPr>
          <a:xfrm>
            <a:off x="-1" y="71439"/>
            <a:ext cx="9142243"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NOx Emission Sources in Louisville CBSA</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2"/>
          <a:srcRect l="20217" t="7488" r="1196" b="6328"/>
          <a:stretch/>
        </p:blipFill>
        <p:spPr>
          <a:xfrm>
            <a:off x="1757" y="765311"/>
            <a:ext cx="4572000" cy="2820349"/>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3"/>
          <a:srcRect l="20109" t="6135" b="6317"/>
          <a:stretch/>
        </p:blipFill>
        <p:spPr>
          <a:xfrm>
            <a:off x="0" y="3605534"/>
            <a:ext cx="4575515" cy="2820349"/>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4"/>
          <a:srcRect t="29131" r="39565" b="8261"/>
          <a:stretch/>
        </p:blipFill>
        <p:spPr>
          <a:xfrm>
            <a:off x="4677621" y="827314"/>
            <a:ext cx="4464622" cy="2601686"/>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5"/>
          <a:srcRect t="29323" r="39565" b="8841"/>
          <a:stretch/>
        </p:blipFill>
        <p:spPr>
          <a:xfrm>
            <a:off x="4679378" y="3651095"/>
            <a:ext cx="4296799" cy="2472978"/>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3617843" y="1411357"/>
            <a:ext cx="815009"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1898374" y="1865559"/>
            <a:ext cx="2899257" cy="1720101"/>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0" y="6385773"/>
            <a:ext cx="897617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 of the top 4 NOx emission sources (EGUs) are outside Jefferson Co., KY (Jefferson Co., IN &amp; Tremble, KY)</a:t>
            </a:r>
          </a:p>
        </p:txBody>
      </p:sp>
      <p:sp>
        <p:nvSpPr>
          <p:cNvPr id="16" name="Slide Number Placeholder 1">
            <a:extLst>
              <a:ext uri="{FF2B5EF4-FFF2-40B4-BE49-F238E27FC236}">
                <a16:creationId xmlns:a16="http://schemas.microsoft.com/office/drawing/2014/main" id="{AE076C02-F6E2-4B24-BCE8-C4DAF04C9BA8}"/>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
        <p:nvSpPr>
          <p:cNvPr id="3" name="TextBox 2">
            <a:extLst>
              <a:ext uri="{FF2B5EF4-FFF2-40B4-BE49-F238E27FC236}">
                <a16:creationId xmlns:a16="http://schemas.microsoft.com/office/drawing/2014/main" id="{3859627D-A2A2-4FCB-88C5-8E7A8831BD60}"/>
              </a:ext>
            </a:extLst>
          </p:cNvPr>
          <p:cNvSpPr txBox="1"/>
          <p:nvPr/>
        </p:nvSpPr>
        <p:spPr>
          <a:xfrm>
            <a:off x="5104464" y="702548"/>
            <a:ext cx="378004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Indiana Kentucky Electric Corp.</a:t>
            </a:r>
          </a:p>
        </p:txBody>
      </p:sp>
      <p:sp>
        <p:nvSpPr>
          <p:cNvPr id="12" name="TextBox 11">
            <a:extLst>
              <a:ext uri="{FF2B5EF4-FFF2-40B4-BE49-F238E27FC236}">
                <a16:creationId xmlns:a16="http://schemas.microsoft.com/office/drawing/2014/main" id="{CAEA63C6-D718-4F47-B2B2-064745528E3D}"/>
              </a:ext>
            </a:extLst>
          </p:cNvPr>
          <p:cNvSpPr txBox="1"/>
          <p:nvPr/>
        </p:nvSpPr>
        <p:spPr>
          <a:xfrm>
            <a:off x="4996714" y="3481176"/>
            <a:ext cx="43226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Louisville G&amp;E Co. – Trimble Co.</a:t>
            </a:r>
          </a:p>
        </p:txBody>
      </p:sp>
    </p:spTree>
    <p:extLst>
      <p:ext uri="{BB962C8B-B14F-4D97-AF65-F5344CB8AC3E}">
        <p14:creationId xmlns:p14="http://schemas.microsoft.com/office/powerpoint/2010/main" val="209329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F9A3-AC9D-4626-8DC2-E8770738A95E}"/>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VOC Emission Sources in Louisville CBSA</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0" y="824948"/>
            <a:ext cx="4560480" cy="2773017"/>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53685" y="3682371"/>
            <a:ext cx="4518315" cy="2773017"/>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4681331" y="824948"/>
            <a:ext cx="4368279" cy="2425148"/>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4681331" y="3682371"/>
            <a:ext cx="4183671" cy="2355573"/>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075043" y="1222513"/>
            <a:ext cx="485437" cy="0"/>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299791" y="1486608"/>
            <a:ext cx="1480931" cy="2069469"/>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258417" y="6488668"/>
            <a:ext cx="790160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Top 2 VOC emission sources (distilleries) are in Nelson County, KY</a:t>
            </a:r>
          </a:p>
        </p:txBody>
      </p:sp>
      <p:sp>
        <p:nvSpPr>
          <p:cNvPr id="13" name="Slide Number Placeholder 1">
            <a:extLst>
              <a:ext uri="{FF2B5EF4-FFF2-40B4-BE49-F238E27FC236}">
                <a16:creationId xmlns:a16="http://schemas.microsoft.com/office/drawing/2014/main" id="{3127C127-728A-420A-BBC7-0238F1A5CD6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50120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CB5E-28D6-459A-8F97-ADCFDE07CE27}"/>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Gas &amp; VOC HAPs Emission Sources in Louisville CBSA</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 y="775253"/>
            <a:ext cx="4572000" cy="2843252"/>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0" y="3722130"/>
            <a:ext cx="4572000" cy="2817798"/>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4752978" y="3856382"/>
            <a:ext cx="3933822" cy="2677015"/>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4752978" y="1017365"/>
            <a:ext cx="3933822" cy="2601140"/>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621195" y="6546724"/>
            <a:ext cx="790160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4197096" y="1243584"/>
            <a:ext cx="484632" cy="932688"/>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1636776" y="1636776"/>
            <a:ext cx="3044952" cy="2322576"/>
          </a:xfrm>
          <a:prstGeom prst="straightConnector1">
            <a:avLst/>
          </a:prstGeom>
          <a:ln w="254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9" name="Slide Number Placeholder 1">
            <a:extLst>
              <a:ext uri="{FF2B5EF4-FFF2-40B4-BE49-F238E27FC236}">
                <a16:creationId xmlns:a16="http://schemas.microsoft.com/office/drawing/2014/main" id="{C3A62775-A4CC-4069-9EC5-A5877364827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39503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1550-F80F-40B4-BDCC-6C251897042B}"/>
              </a:ext>
            </a:extLst>
          </p:cNvPr>
          <p:cNvSpPr>
            <a:spLocks noGrp="1"/>
          </p:cNvSpPr>
          <p:nvPr>
            <p:ph idx="1"/>
          </p:nvPr>
        </p:nvSpPr>
        <p:spPr>
          <a:xfrm>
            <a:off x="457200" y="980728"/>
            <a:ext cx="3746500" cy="5712172"/>
          </a:xfrm>
        </p:spPr>
        <p:txBody>
          <a:bodyPr>
            <a:normAutofit lnSpcReduction="10000"/>
          </a:bodyPr>
          <a:lstStyle/>
          <a:p>
            <a:r>
              <a:rPr lang="en-US" sz="2400" b="0" dirty="0">
                <a:latin typeface="Arial" panose="020B0604020202020204" pitchFamily="34" charset="0"/>
                <a:cs typeface="Arial" panose="020B0604020202020204" pitchFamily="34" charset="0"/>
              </a:rPr>
              <a:t>NEXUS can be used to quickly demonstrate to an area (Louisville) that coordination outside of their local jurisdiction (Jefferson County, KY) is necessary in order to see the reductions needed to come into attainment</a:t>
            </a:r>
          </a:p>
          <a:p>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Coordination is needed with the state of Kentucky, state of Indiana, EPA R4 &amp; EPA R5</a:t>
            </a:r>
          </a:p>
        </p:txBody>
      </p:sp>
      <p:sp>
        <p:nvSpPr>
          <p:cNvPr id="5" name="Title 1">
            <a:extLst>
              <a:ext uri="{FF2B5EF4-FFF2-40B4-BE49-F238E27FC236}">
                <a16:creationId xmlns:a16="http://schemas.microsoft.com/office/drawing/2014/main" id="{30CE4879-A162-42FD-BC9C-F0AF5969A8F4}"/>
              </a:ext>
            </a:extLst>
          </p:cNvPr>
          <p:cNvSpPr>
            <a:spLocks noGrp="1"/>
          </p:cNvSpPr>
          <p:nvPr>
            <p:ph type="title"/>
          </p:nvPr>
        </p:nvSpPr>
        <p:spPr>
          <a:xfrm>
            <a:off x="0" y="71439"/>
            <a:ext cx="9144000"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Addressing MP Concerns</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7A04080-1536-40C2-86F3-32E8F54D87C3}"/>
              </a:ext>
            </a:extLst>
          </p:cNvPr>
          <p:cNvPicPr>
            <a:picLocks noChangeAspect="1"/>
          </p:cNvPicPr>
          <p:nvPr/>
        </p:nvPicPr>
        <p:blipFill>
          <a:blip r:embed="rId2"/>
          <a:stretch>
            <a:fillRect/>
          </a:stretch>
        </p:blipFill>
        <p:spPr>
          <a:xfrm>
            <a:off x="4203700" y="1775618"/>
            <a:ext cx="4780365" cy="3306763"/>
          </a:xfrm>
          <a:prstGeom prst="rect">
            <a:avLst/>
          </a:prstGeom>
        </p:spPr>
      </p:pic>
      <p:sp>
        <p:nvSpPr>
          <p:cNvPr id="7" name="Slide Number Placeholder 1">
            <a:extLst>
              <a:ext uri="{FF2B5EF4-FFF2-40B4-BE49-F238E27FC236}">
                <a16:creationId xmlns:a16="http://schemas.microsoft.com/office/drawing/2014/main" id="{082B2572-D2DB-42B7-AF2E-BFECA52A8EF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3798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78658" y="976637"/>
            <a:ext cx="8780206" cy="6156172"/>
          </a:xfrm>
          <a:prstGeom prst="rect">
            <a:avLst/>
          </a:prstGeom>
        </p:spPr>
        <p:txBody>
          <a:bodyPr wrap="square">
            <a:spAutoFit/>
          </a:bodyPr>
          <a:lstStyle/>
          <a:p>
            <a:pPr marL="569913" indent="-284163">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 </a:t>
            </a:r>
          </a:p>
          <a:p>
            <a:pPr marL="569913" indent="-284163">
              <a:lnSpc>
                <a:spcPct val="12500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028700" lvl="2" indent="-285750">
              <a:lnSpc>
                <a:spcPct val="125000"/>
              </a:lnSpc>
              <a:buFont typeface="Wingdings" panose="05000000000000000000" pitchFamily="2" charset="2"/>
              <a:buChar char="Ø"/>
            </a:pPr>
            <a:r>
              <a:rPr lang="en-US" u="sng" dirty="0">
                <a:solidFill>
                  <a:srgbClr val="0000FF"/>
                </a:solidFill>
                <a:latin typeface="Arial" panose="020B0604020202020204" pitchFamily="34" charset="0"/>
                <a:cs typeface="Arial" panose="020B0604020202020204" pitchFamily="34" charset="0"/>
              </a:rPr>
              <a:t>Primary Goal</a:t>
            </a:r>
            <a:r>
              <a:rPr lang="en-US" dirty="0">
                <a:latin typeface="Arial" panose="020B0604020202020204" pitchFamily="34" charset="0"/>
                <a:cs typeface="Arial" panose="020B0604020202020204" pitchFamily="34" charset="0"/>
              </a:rPr>
              <a:t> - identify &amp; evaluate local control strategies targeting emissions of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1028700" lvl="2" indent="-285750">
              <a:lnSpc>
                <a:spcPct val="125000"/>
              </a:lnSpc>
              <a:buFont typeface="Wingdings" panose="05000000000000000000" pitchFamily="2" charset="2"/>
              <a:buChar char="Ø"/>
            </a:pPr>
            <a:endParaRPr lang="en-US" sz="800" dirty="0">
              <a:latin typeface="Arial" panose="020B0604020202020204" pitchFamily="34" charset="0"/>
              <a:cs typeface="Arial" panose="020B0604020202020204" pitchFamily="34" charset="0"/>
            </a:endParaRPr>
          </a:p>
          <a:p>
            <a:pPr marL="569913" indent="-284163">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569913" indent="-284163">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569913" indent="-284163">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Success has been demonstrated in Detroit and SC; another project is currently underway in Louisville, KY</a:t>
            </a:r>
          </a:p>
          <a:p>
            <a:pPr marL="569913" indent="-284163">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Tools needed to analyze MP data are either available currently or being developed in OAQPS (</a:t>
            </a: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a:t>
            </a:r>
          </a:p>
          <a:p>
            <a:pPr marL="285750">
              <a:lnSpc>
                <a:spcPct val="125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4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119649" y="931426"/>
            <a:ext cx="3264600" cy="2708434"/>
          </a:xfrm>
          <a:prstGeom prst="rect">
            <a:avLst/>
          </a:prstGeom>
        </p:spPr>
        <p:txBody>
          <a:bodyPr wrap="square">
            <a:spAutoFit/>
          </a:bodyPr>
          <a:lstStyle/>
          <a:p>
            <a:r>
              <a:rPr lang="en-US" sz="1700"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3406780" y="978439"/>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308472" y="3860901"/>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407324" y="5228705"/>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1864822" y="6317119"/>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3271759" y="485463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7480555" y="557270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4681934" y="558615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7410375" y="872839"/>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dirty="0">
                <a:solidFill>
                  <a:srgbClr val="FFFF00"/>
                </a:solidFill>
              </a:rPr>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290052" y="1058813"/>
            <a:ext cx="8396748" cy="5616624"/>
          </a:xfrm>
        </p:spPr>
        <p:txBody>
          <a:bodyPr>
            <a:normAutofit fontScale="85000" lnSpcReduction="10000"/>
          </a:bodyPr>
          <a:lstStyle/>
          <a:p>
            <a:pPr>
              <a:lnSpc>
                <a:spcPct val="140000"/>
              </a:lnSpc>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A source/sector module could allow for Multi-pollutant “proximity-based assessment” for EJ communities</a:t>
            </a:r>
          </a:p>
          <a:p>
            <a:pPr lvl="1">
              <a:lnSpc>
                <a:spcPct val="140000"/>
              </a:lnSpc>
            </a:pPr>
            <a:r>
              <a:rPr lang="en-US" sz="2000" dirty="0">
                <a:latin typeface="Arial" panose="020B0604020202020204" pitchFamily="34" charset="0"/>
                <a:ea typeface="Calibri" panose="020F0502020204030204" pitchFamily="34" charset="0"/>
                <a:cs typeface="Arial" panose="020B0604020202020204" pitchFamily="34" charset="0"/>
              </a:rPr>
              <a:t>Define an area around a source/sector and calculate % distribution of demographics (race, ethnicity, etc.) </a:t>
            </a:r>
          </a:p>
          <a:p>
            <a:pPr lvl="1">
              <a:lnSpc>
                <a:spcPct val="140000"/>
              </a:lnSpc>
            </a:pPr>
            <a:r>
              <a:rPr lang="en-US" sz="2000" dirty="0">
                <a:latin typeface="Arial" panose="020B0604020202020204" pitchFamily="34" charset="0"/>
                <a:ea typeface="Calibri" panose="020F0502020204030204" pitchFamily="34" charset="0"/>
                <a:cs typeface="Arial" panose="020B0604020202020204" pitchFamily="34" charset="0"/>
              </a:rPr>
              <a:t>Compare % distribution to the state, region, or national level averages</a:t>
            </a:r>
          </a:p>
          <a:p>
            <a:pPr lvl="1">
              <a:lnSpc>
                <a:spcPct val="140000"/>
              </a:lnSpc>
            </a:pPr>
            <a:r>
              <a:rPr lang="en-US" sz="2000" dirty="0">
                <a:latin typeface="Arial" panose="020B0604020202020204" pitchFamily="34" charset="0"/>
                <a:cs typeface="Arial" panose="020B0604020202020204" pitchFamily="34" charset="0"/>
              </a:rPr>
              <a:t>Expand demographic comparisons to include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and Air Toxics risks or other metrics of interest (e.g., emissions density, pop-weighted air quality concentrations, etc.)</a:t>
            </a:r>
            <a:endParaRPr lang="en-US" sz="2000" dirty="0">
              <a:latin typeface="Arial" panose="020B0604020202020204" pitchFamily="34" charset="0"/>
              <a:ea typeface="Calibri" panose="020F0502020204030204" pitchFamily="34" charset="0"/>
              <a:cs typeface="Arial" panose="020B0604020202020204" pitchFamily="34" charset="0"/>
            </a:endParaRPr>
          </a:p>
          <a:p>
            <a:pPr>
              <a:lnSpc>
                <a:spcPct val="140000"/>
              </a:lnSpc>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Incorporate analysis similar to what is currently used for Risk and Technology Review (RTR) and other actions </a:t>
            </a:r>
          </a:p>
          <a:p>
            <a:pPr lvl="1">
              <a:lnSpc>
                <a:spcPct val="140000"/>
              </a:lnSpc>
            </a:pPr>
            <a:r>
              <a:rPr lang="en-US" sz="2000" dirty="0">
                <a:latin typeface="Arial" panose="020B0604020202020204" pitchFamily="34" charset="0"/>
                <a:ea typeface="Calibri" panose="020F0502020204030204" pitchFamily="34" charset="0"/>
                <a:cs typeface="Arial" panose="020B0604020202020204" pitchFamily="34" charset="0"/>
              </a:rPr>
              <a:t>NEXUS could provide a more transparent and accessible way to complete screening analyses and share across the office and programs (criteria and toxics). However, the ability to accurately screen for toxics is limited at this time</a:t>
            </a:r>
            <a:endParaRPr lang="en-US" sz="2000" dirty="0">
              <a:latin typeface="Arial" panose="020B0604020202020204" pitchFamily="34" charset="0"/>
              <a:cs typeface="Arial" panose="020B0604020202020204" pitchFamily="34" charset="0"/>
            </a:endParaRPr>
          </a:p>
          <a:p>
            <a:pPr>
              <a:lnSpc>
                <a:spcPct val="140000"/>
              </a:lnSpc>
            </a:pPr>
            <a:endParaRPr lang="en-US" sz="2400" dirty="0"/>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826B9B68-6C28-4538-B6C1-A33DD28C542D}"/>
              </a:ext>
            </a:extLst>
          </p:cNvPr>
          <p:cNvSpPr txBox="1">
            <a:spLocks/>
          </p:cNvSpPr>
          <p:nvPr/>
        </p:nvSpPr>
        <p:spPr>
          <a:xfrm>
            <a:off x="7010400" y="64836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Discussion and Next Steps (1) </a:t>
            </a:r>
            <a:endParaRPr lang="zh-CN"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Upgrade and prepare NEXUS for Beta test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Based on Office wide engagements, use updated NEXUS tool with 2017 data to inform Multi-pollutant, Air Toxics, Advance,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solidFill>
                  <a:srgbClr val="FFFF00"/>
                </a:solidFill>
                <a:latin typeface="Arial" panose="020B0604020202020204" pitchFamily="34" charset="0"/>
                <a:cs typeface="Arial" panose="020B0604020202020204" pitchFamily="34" charset="0"/>
              </a:rPr>
              <a:t>Discussion and Next Steps (2)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latin typeface="Arial" panose="020B0604020202020204" pitchFamily="34" charset="0"/>
                <a:cs typeface="Arial" panose="020B0604020202020204" pitchFamily="34" charset="0"/>
              </a:rPr>
              <a:t>NEXUS Tool Demo: </a:t>
            </a:r>
            <a:r>
              <a:rPr lang="en-US" altLang="zh-CN" dirty="0">
                <a:solidFill>
                  <a:srgbClr val="FFFF00"/>
                </a:solidFill>
                <a:latin typeface="Arial" panose="020B0604020202020204" pitchFamily="34" charset="0"/>
                <a:cs typeface="Arial" panose="020B0604020202020204" pitchFamily="34" charset="0"/>
              </a:rPr>
              <a:t>2014 NEXUS Case</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1307592" y="2132711"/>
            <a:ext cx="6428232" cy="1470025"/>
          </a:xfrm>
        </p:spPr>
        <p:txBody>
          <a:bodyPr/>
          <a:lstStyle/>
          <a:p>
            <a:pPr algn="ctr"/>
            <a:r>
              <a:rPr lang="en-US" sz="4800" dirty="0"/>
              <a:t>“</a:t>
            </a:r>
            <a:r>
              <a:rPr lang="en-US" sz="4800" i="1" dirty="0"/>
              <a:t>NEXUS 1.5”: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109728" y="3886200"/>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266672" y="4456811"/>
            <a:ext cx="8877328" cy="209288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The “NEXUS 1.5” package (“NEXUS v1.5 setup.exe” &amp; “NEXUS 1.5 Data.exe”: run both to install) is available at OAQPS’s Shared Drive at:                	</a:t>
            </a:r>
            <a:r>
              <a:rPr kumimoji="0" lang="en-US" sz="2000" b="0" i="1" u="none" strike="noStrike" kern="1200" cap="none" spc="0" normalizeH="0" baseline="0" noProof="0" dirty="0">
                <a:ln>
                  <a:noFill/>
                </a:ln>
                <a:solidFill>
                  <a:srgbClr val="0000FF"/>
                </a:solidFill>
                <a:effectLst/>
                <a:uLnTx/>
                <a:uFillTx/>
                <a:latin typeface="Calibri"/>
                <a:ea typeface="微软雅黑"/>
                <a:cs typeface="+mn-cs"/>
              </a:rPr>
              <a:t>G:\SHARE\NEXUS\NEXUS 1.5\</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a:ea typeface="微软雅黑"/>
                <a:cs typeface="+mn-cs"/>
              </a:rPr>
              <a:t>or at EPA’s new FTP site: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微软雅黑"/>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ftp://newftp.epa.gov/aqmg/cjang/NEXUS/NEXUS 1.5/</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a:p>
            <a:pPr marL="685800" marR="0" lvl="0" indent="-630238" algn="l" defTabSz="914400" rtl="0" eaLnBrk="1" fontAlgn="base" latinLnBrk="0" hangingPunct="1">
              <a:lnSpc>
                <a:spcPct val="100000"/>
              </a:lnSpc>
              <a:spcBef>
                <a:spcPts val="0"/>
              </a:spcBef>
              <a:spcAft>
                <a:spcPts val="0"/>
              </a:spcAft>
              <a:buClrTx/>
              <a:buSzTx/>
              <a:buFontTx/>
              <a:buNone/>
              <a:tabLst/>
              <a:defRPr/>
            </a:pPr>
            <a:endParaRPr kumimoji="0" lang="en-US" altLang="zh-CN" sz="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lvl="0" indent="-630238" fontAlgn="base">
              <a:defRPr/>
            </a:pP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8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on</a:t>
            </a:r>
            <a:r>
              <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EPA’s</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PC)</a:t>
            </a:r>
            <a:endParaRPr kumimoji="0" lang="en-US" altLang="zh-CN" sz="18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Slide Number Placeholder 1">
            <a:extLst>
              <a:ext uri="{FF2B5EF4-FFF2-40B4-BE49-F238E27FC236}">
                <a16:creationId xmlns:a16="http://schemas.microsoft.com/office/drawing/2014/main" id="{56EEA9EF-6EEA-445E-A001-D00D53EC9D6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716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1B67F-4FC2-4662-9385-52E1953225C8}"/>
              </a:ext>
            </a:extLst>
          </p:cNvPr>
          <p:cNvPicPr>
            <a:picLocks noChangeAspect="1"/>
          </p:cNvPicPr>
          <p:nvPr/>
        </p:nvPicPr>
        <p:blipFill>
          <a:blip r:embed="rId3"/>
          <a:stretch>
            <a:fillRect/>
          </a:stretch>
        </p:blipFill>
        <p:spPr>
          <a:xfrm>
            <a:off x="9144" y="777240"/>
            <a:ext cx="9144000" cy="6080758"/>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144" y="1269796"/>
            <a:ext cx="996696" cy="283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188720" y="2249424"/>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&amp; “Data Query”</a:t>
            </a:r>
          </a:p>
        </p:txBody>
      </p:sp>
      <p:sp>
        <p:nvSpPr>
          <p:cNvPr id="13" name="Rectangle 12">
            <a:extLst>
              <a:ext uri="{FF2B5EF4-FFF2-40B4-BE49-F238E27FC236}">
                <a16:creationId xmlns:a16="http://schemas.microsoft.com/office/drawing/2014/main" id="{13FD6912-39F5-4561-95CE-E5EAAE69E2F4}"/>
              </a:ext>
            </a:extLst>
          </p:cNvPr>
          <p:cNvSpPr/>
          <p:nvPr/>
        </p:nvSpPr>
        <p:spPr>
          <a:xfrm>
            <a:off x="8421624" y="1233220"/>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5840369" y="1811773"/>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7424765C-B2F9-4727-9A9E-93A29AA8003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088B85-3A83-4677-A828-ED735086256E}"/>
              </a:ext>
            </a:extLst>
          </p:cNvPr>
          <p:cNvPicPr>
            <a:picLocks noChangeAspect="1"/>
          </p:cNvPicPr>
          <p:nvPr/>
        </p:nvPicPr>
        <p:blipFill>
          <a:blip r:embed="rId3"/>
          <a:stretch>
            <a:fillRect/>
          </a:stretch>
        </p:blipFill>
        <p:spPr>
          <a:xfrm>
            <a:off x="0" y="790943"/>
            <a:ext cx="9144000" cy="5972671"/>
          </a:xfrm>
          <a:prstGeom prst="rect">
            <a:avLst/>
          </a:prstGeom>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73052" y="431027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Data Viewer Module</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0" y="1574293"/>
            <a:ext cx="1893694" cy="3357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2193678" y="3711631"/>
            <a:ext cx="1956816" cy="866703"/>
          </a:xfrm>
          <a:prstGeom prst="wedgeRoundRectCallout">
            <a:avLst>
              <a:gd name="adj1" fmla="val -62733"/>
              <a:gd name="adj2" fmla="val -926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0" y="4931861"/>
            <a:ext cx="1893694" cy="14866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2193678" y="5140381"/>
            <a:ext cx="1581913" cy="1426462"/>
          </a:xfrm>
          <a:prstGeom prst="wedgeRoundRectCallout">
            <a:avLst>
              <a:gd name="adj1" fmla="val -66569"/>
              <a:gd name="adj2" fmla="val -3923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281006" y="915493"/>
            <a:ext cx="1822836" cy="196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1893694" y="1106365"/>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3886200" y="863143"/>
            <a:ext cx="4628626" cy="564502"/>
          </a:xfrm>
          <a:prstGeom prst="wedgeRoundRectCallout">
            <a:avLst>
              <a:gd name="adj1" fmla="val -86683"/>
              <a:gd name="adj2" fmla="val -3041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0000FF"/>
                </a:solidFill>
                <a:latin typeface="Calibri"/>
              </a:rPr>
              <a:t>Switch between 3 key modules</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2123575" y="1896685"/>
            <a:ext cx="3304032" cy="382982"/>
          </a:xfrm>
          <a:prstGeom prst="wedgeRoundRectCallout">
            <a:avLst>
              <a:gd name="adj1" fmla="val -56899"/>
              <a:gd name="adj2" fmla="val -206561"/>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Loaded NEXUS project file name </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5" name="Rectangle 12">
            <a:extLst>
              <a:ext uri="{FF2B5EF4-FFF2-40B4-BE49-F238E27FC236}">
                <a16:creationId xmlns:a16="http://schemas.microsoft.com/office/drawing/2014/main" id="{44CD938E-713A-495A-B272-07AC940E1AE1}"/>
              </a:ext>
            </a:extLst>
          </p:cNvPr>
          <p:cNvSpPr/>
          <p:nvPr/>
        </p:nvSpPr>
        <p:spPr>
          <a:xfrm>
            <a:off x="0" y="1260486"/>
            <a:ext cx="1893694" cy="28611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08B5C0A8-E369-4F97-894E-FA1A702F170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197296-B4F7-4ABE-AF8B-1455DA08675E}"/>
              </a:ext>
            </a:extLst>
          </p:cNvPr>
          <p:cNvPicPr>
            <a:picLocks noChangeAspect="1"/>
          </p:cNvPicPr>
          <p:nvPr/>
        </p:nvPicPr>
        <p:blipFill>
          <a:blip r:embed="rId3"/>
          <a:stretch>
            <a:fillRect/>
          </a:stretch>
        </p:blipFill>
        <p:spPr>
          <a:xfrm>
            <a:off x="-5899" y="792613"/>
            <a:ext cx="9144000" cy="59726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sz="2800" dirty="0">
                <a:latin typeface="Arial" panose="020B0604020202020204" pitchFamily="34" charset="0"/>
                <a:cs typeface="Arial" panose="020B0604020202020204" pitchFamily="34" charset="0"/>
              </a:rPr>
              <a:t>Data Viewer Module: </a:t>
            </a:r>
            <a:r>
              <a:rPr lang="en-US" altLang="zh-CN" sz="2800" dirty="0">
                <a:solidFill>
                  <a:srgbClr val="FFFF00"/>
                </a:solidFill>
                <a:latin typeface="Arial" panose="020B0604020202020204" pitchFamily="34" charset="0"/>
                <a:cs typeface="Arial" panose="020B0604020202020204" pitchFamily="34" charset="0"/>
              </a:rPr>
              <a:t>Selections &amp; Map Display</a:t>
            </a:r>
            <a:endParaRPr lang="zh-CN" altLang="en-US" sz="28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30784" y="1517611"/>
            <a:ext cx="1077888" cy="1972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11878" y="2276856"/>
            <a:ext cx="3739898" cy="713233"/>
          </a:xfrm>
          <a:prstGeom prst="wedgeRoundRectCallout">
            <a:avLst>
              <a:gd name="adj1" fmla="val -64835"/>
              <a:gd name="adj2" fmla="val -781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&amp; “Risk” threshold levels for color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960120" y="6425290"/>
            <a:ext cx="4262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751075" y="4965146"/>
            <a:ext cx="1741933" cy="1100241"/>
          </a:xfrm>
          <a:prstGeom prst="wedgeRoundRectCallout">
            <a:avLst>
              <a:gd name="adj1" fmla="val -74137"/>
              <a:gd name="adj2" fmla="val 84360"/>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 to “Radio button” panel</a:t>
            </a:r>
          </a:p>
        </p:txBody>
      </p:sp>
      <p:sp>
        <p:nvSpPr>
          <p:cNvPr id="11" name="Slide Number Placeholder 1">
            <a:extLst>
              <a:ext uri="{FF2B5EF4-FFF2-40B4-BE49-F238E27FC236}">
                <a16:creationId xmlns:a16="http://schemas.microsoft.com/office/drawing/2014/main" id="{04DA1372-C87B-46CA-97C8-1A59BE0751A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656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V/A functions for “</a:t>
            </a:r>
            <a:r>
              <a:rPr lang="en-US" altLang="zh-CN" sz="2400" b="0" kern="1200" dirty="0">
                <a:solidFill>
                  <a:srgbClr val="FF0000"/>
                </a:solidFill>
                <a:latin typeface="Arial" pitchFamily="34" charset="0"/>
                <a:ea typeface="SimSun" panose="02010600030101010101" pitchFamily="2" charset="-122"/>
                <a:cs typeface="Arial" pitchFamily="34" charset="0"/>
              </a:rPr>
              <a:t>AQ and emissions</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0BD2574-A6D9-4C7B-B7B0-11A6E4B32753}"/>
              </a:ext>
            </a:extLst>
          </p:cNvPr>
          <p:cNvPicPr>
            <a:picLocks noChangeAspect="1"/>
          </p:cNvPicPr>
          <p:nvPr/>
        </p:nvPicPr>
        <p:blipFill>
          <a:blip r:embed="rId3"/>
          <a:stretch>
            <a:fillRect/>
          </a:stretch>
        </p:blipFill>
        <p:spPr>
          <a:xfrm>
            <a:off x="0" y="770975"/>
            <a:ext cx="9144000" cy="609593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“Apply” New Selections</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959689" y="2447669"/>
            <a:ext cx="1144038" cy="35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712464" y="2039875"/>
            <a:ext cx="3977640" cy="713233"/>
          </a:xfrm>
          <a:prstGeom prst="wedgeRoundRectCallout">
            <a:avLst>
              <a:gd name="adj1" fmla="val -64171"/>
              <a:gd name="adj2" fmla="val 139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on-the-fly in “radio button”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877528" y="6529722"/>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1906525" y="5892642"/>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535" y="2159207"/>
            <a:ext cx="1892809" cy="53908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8286" y="3233364"/>
            <a:ext cx="1892809"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0" y="4825416"/>
            <a:ext cx="1892809" cy="862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1953125" y="4022886"/>
            <a:ext cx="1144038" cy="739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1953125" y="3233364"/>
            <a:ext cx="1144038" cy="32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1160992" y="1191969"/>
            <a:ext cx="1504188" cy="527164"/>
          </a:xfrm>
          <a:prstGeom prst="wedgeRoundRectCallout">
            <a:avLst>
              <a:gd name="adj1" fmla="val -49688"/>
              <a:gd name="adj2" fmla="val 12784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Check</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21" name="Slide Number Placeholder 1">
            <a:extLst>
              <a:ext uri="{FF2B5EF4-FFF2-40B4-BE49-F238E27FC236}">
                <a16:creationId xmlns:a16="http://schemas.microsoft.com/office/drawing/2014/main" id="{91E4BA24-1037-44FA-9CE0-E4ADE3651BE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9AAB-E33E-455A-929D-B9E380C49AF0}"/>
              </a:ext>
            </a:extLst>
          </p:cNvPr>
          <p:cNvPicPr>
            <a:picLocks noChangeAspect="1"/>
          </p:cNvPicPr>
          <p:nvPr/>
        </p:nvPicPr>
        <p:blipFill rotWithShape="1">
          <a:blip r:embed="rId3"/>
          <a:srcRect t="478" r="41300" b="5839"/>
          <a:stretch/>
        </p:blipFill>
        <p:spPr>
          <a:xfrm>
            <a:off x="0" y="1013714"/>
            <a:ext cx="9144000" cy="5716949"/>
          </a:xfrm>
          <a:prstGeom prst="rect">
            <a:avLst/>
          </a:prstGeom>
          <a:ln>
            <a:solidFill>
              <a:schemeClr val="tx1"/>
            </a:solidFill>
          </a:ln>
        </p:spPr>
      </p:pic>
      <p:grpSp>
        <p:nvGrpSpPr>
          <p:cNvPr id="7" name="组合 6">
            <a:extLst>
              <a:ext uri="{FF2B5EF4-FFF2-40B4-BE49-F238E27FC236}">
                <a16:creationId xmlns:a16="http://schemas.microsoft.com/office/drawing/2014/main" id="{0934CF11-B54D-43F2-B3F8-C06578D026E3}"/>
              </a:ext>
            </a:extLst>
          </p:cNvPr>
          <p:cNvGrpSpPr/>
          <p:nvPr/>
        </p:nvGrpSpPr>
        <p:grpSpPr>
          <a:xfrm>
            <a:off x="-5899" y="795683"/>
            <a:ext cx="9144000" cy="6031019"/>
            <a:chOff x="-5899" y="795683"/>
            <a:chExt cx="9144000" cy="6031019"/>
          </a:xfrm>
        </p:grpSpPr>
        <p:pic>
          <p:nvPicPr>
            <p:cNvPr id="3" name="图片 2">
              <a:extLst>
                <a:ext uri="{FF2B5EF4-FFF2-40B4-BE49-F238E27FC236}">
                  <a16:creationId xmlns:a16="http://schemas.microsoft.com/office/drawing/2014/main" id="{04A5EB7C-35CB-407A-AFB8-527653B88234}"/>
                </a:ext>
              </a:extLst>
            </p:cNvPr>
            <p:cNvPicPr>
              <a:picLocks noChangeAspect="1"/>
            </p:cNvPicPr>
            <p:nvPr/>
          </p:nvPicPr>
          <p:blipFill>
            <a:blip r:embed="rId4"/>
            <a:stretch>
              <a:fillRect/>
            </a:stretch>
          </p:blipFill>
          <p:spPr>
            <a:xfrm>
              <a:off x="-5899" y="795683"/>
              <a:ext cx="9144000" cy="6031019"/>
            </a:xfrm>
            <a:prstGeom prst="rect">
              <a:avLst/>
            </a:prstGeom>
          </p:spPr>
        </p:pic>
        <p:pic>
          <p:nvPicPr>
            <p:cNvPr id="5" name="图片 4">
              <a:extLst>
                <a:ext uri="{FF2B5EF4-FFF2-40B4-BE49-F238E27FC236}">
                  <a16:creationId xmlns:a16="http://schemas.microsoft.com/office/drawing/2014/main" id="{3FEB18CB-FF82-4630-9FE3-59319EAC38B4}"/>
                </a:ext>
              </a:extLst>
            </p:cNvPr>
            <p:cNvPicPr>
              <a:picLocks noChangeAspect="1"/>
            </p:cNvPicPr>
            <p:nvPr/>
          </p:nvPicPr>
          <p:blipFill>
            <a:blip r:embed="rId5"/>
            <a:stretch>
              <a:fillRect/>
            </a:stretch>
          </p:blipFill>
          <p:spPr>
            <a:xfrm>
              <a:off x="2613414" y="1544888"/>
              <a:ext cx="1157794" cy="190408"/>
            </a:xfrm>
            <a:prstGeom prst="rect">
              <a:avLst/>
            </a:prstGeom>
          </p:spPr>
        </p:pic>
      </p:gr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Module: </a:t>
            </a:r>
            <a:r>
              <a:rPr lang="en-US" altLang="zh-CN" dirty="0">
                <a:solidFill>
                  <a:srgbClr val="FFFF00"/>
                </a:solidFill>
                <a:latin typeface="Arial" panose="020B0604020202020204" pitchFamily="34" charset="0"/>
                <a:cs typeface="Arial" panose="020B0604020202020204" pitchFamily="34" charset="0"/>
              </a:rPr>
              <a:t>Base Map &amp; Color</a:t>
            </a:r>
            <a:endParaRPr lang="zh-CN" altLang="en-US" dirty="0">
              <a:solidFill>
                <a:srgbClr val="FFFF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1378974" y="1576603"/>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3079009" y="5687686"/>
            <a:ext cx="1897163" cy="851226"/>
          </a:xfrm>
          <a:prstGeom prst="wedgeRoundRectCallout">
            <a:avLst>
              <a:gd name="adj1" fmla="val -85085"/>
              <a:gd name="adj2" fmla="val -54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Click to change color &amp; transparency</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6"/>
          <a:stretch>
            <a:fillRect/>
          </a:stretch>
        </p:blipFill>
        <p:spPr>
          <a:xfrm>
            <a:off x="5023858" y="4350463"/>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3335997" y="942696"/>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“Base Map”: Change boundary lines and background map</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7"/>
          <a:srcRect l="65895" t="49507" r="20799" b="45378"/>
          <a:stretch/>
        </p:blipFill>
        <p:spPr>
          <a:xfrm>
            <a:off x="4307586" y="2955605"/>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6847796" y="2652420"/>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rPr>
              <a:t>“Right-click” map to save image</a:t>
            </a:r>
            <a:endParaRPr kumimoji="0" lang="en-US" b="0" i="0" u="none" strike="noStrike" kern="1200" cap="none" spc="0" normalizeH="0" baseline="0" noProof="0" dirty="0">
              <a:ln>
                <a:noFill/>
              </a:ln>
              <a:solidFill>
                <a:srgbClr val="0000FF"/>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60BB6081-9A72-40CF-A7BA-9CD66CFCAF0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EAC35-3992-4914-9A5A-C871F6B8CF06}"/>
              </a:ext>
            </a:extLst>
          </p:cNvPr>
          <p:cNvPicPr>
            <a:picLocks noChangeAspect="1"/>
          </p:cNvPicPr>
          <p:nvPr/>
        </p:nvPicPr>
        <p:blipFill>
          <a:blip r:embed="rId3"/>
          <a:stretch>
            <a:fillRect/>
          </a:stretch>
        </p:blipFill>
        <p:spPr>
          <a:xfrm>
            <a:off x="0" y="813816"/>
            <a:ext cx="9144000" cy="6044182"/>
          </a:xfrm>
          <a:prstGeom prst="rect">
            <a:avLst/>
          </a:prstGeom>
          <a:ln>
            <a:solidFill>
              <a:schemeClr val="tx1"/>
            </a:solidFill>
          </a:ln>
        </p:spPr>
      </p:pic>
      <p:pic>
        <p:nvPicPr>
          <p:cNvPr id="4" name="图片 3">
            <a:extLst>
              <a:ext uri="{FF2B5EF4-FFF2-40B4-BE49-F238E27FC236}">
                <a16:creationId xmlns:a16="http://schemas.microsoft.com/office/drawing/2014/main" id="{EBE8186A-0C9B-4BC7-9968-70E802D1E4A3}"/>
              </a:ext>
            </a:extLst>
          </p:cNvPr>
          <p:cNvPicPr>
            <a:picLocks noChangeAspect="1"/>
          </p:cNvPicPr>
          <p:nvPr/>
        </p:nvPicPr>
        <p:blipFill>
          <a:blip r:embed="rId4"/>
          <a:stretch>
            <a:fillRect/>
          </a:stretch>
        </p:blipFill>
        <p:spPr>
          <a:xfrm>
            <a:off x="0" y="813816"/>
            <a:ext cx="9144000" cy="59594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“Region Selection”</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596247" y="1510474"/>
            <a:ext cx="1817001" cy="151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596247" y="2066597"/>
            <a:ext cx="4855464" cy="427541"/>
          </a:xfrm>
          <a:prstGeom prst="wedgeRoundRectCallout">
            <a:avLst>
              <a:gd name="adj1" fmla="val -34652"/>
              <a:gd name="adj2" fmla="val -1350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45" y="3237250"/>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00" y="3237250"/>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841178"/>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BED6FA4F-F5D6-4A16-82B6-9C140115BA3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298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75169" y="878977"/>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4507992" y="878977"/>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3237568"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D7FA609F-DDF3-448A-A7C0-5308C207095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D56EE0-B25B-48DA-B5F8-2FF4F173A50B}"/>
              </a:ext>
            </a:extLst>
          </p:cNvPr>
          <p:cNvPicPr>
            <a:picLocks noChangeAspect="1"/>
          </p:cNvPicPr>
          <p:nvPr/>
        </p:nvPicPr>
        <p:blipFill rotWithShape="1">
          <a:blip r:embed="rId3"/>
          <a:srcRect t="-1755" r="41700" b="5808"/>
          <a:stretch/>
        </p:blipFill>
        <p:spPr>
          <a:xfrm>
            <a:off x="10288" y="832717"/>
            <a:ext cx="9133712" cy="5888758"/>
          </a:xfrm>
          <a:prstGeom prst="rect">
            <a:avLst/>
          </a:prstGeom>
          <a:ln>
            <a:solidFill>
              <a:schemeClr val="tx1"/>
            </a:solidFill>
          </a:ln>
        </p:spPr>
      </p:pic>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4"/>
          <a:stretch>
            <a:fillRect/>
          </a:stretch>
        </p:blipFill>
        <p:spPr>
          <a:xfrm>
            <a:off x="-5144"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Major Emission Sources</a:t>
            </a:r>
            <a:endParaRPr lang="zh-CN" altLang="en-US"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5599372"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2825791" y="810765"/>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3689604"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634627" y="4137234"/>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9743" y="5388770"/>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2035425" y="1886271"/>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2825791"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12188468-6015-4F6F-BD0C-E8F7C37A3A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0" y="1006971"/>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Major Emission Sources</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668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536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279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Allow to scroll</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18872" y="4353041"/>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6748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1CF7037D-CC53-45C5-85A2-21A39D1453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0" y="988683"/>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Top “x” Emission Sources</a:t>
            </a:r>
            <a:endParaRPr lang="zh-CN" altLang="en-US"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65774"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576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234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576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6577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78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Provide selection of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28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65774" y="853792"/>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719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865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B70660EA-313C-4625-994F-8010BA9E627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422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18872" y="3740780"/>
            <a:ext cx="3246120" cy="1471300"/>
          </a:xfrm>
          <a:prstGeom prst="wedgeRoundRectCallout">
            <a:avLst>
              <a:gd name="adj1" fmla="val 117599"/>
              <a:gd name="adj2" fmla="val -170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“EPA Region Table Generator” </a:t>
            </a:r>
            <a:r>
              <a:rPr lang="en-US" dirty="0">
                <a:solidFill>
                  <a:srgbClr val="0000FF"/>
                </a:solidFill>
                <a:latin typeface="Calibri"/>
                <a:ea typeface="微软雅黑"/>
              </a:rPr>
              <a:t>is </a:t>
            </a:r>
            <a:r>
              <a:rPr lang="en-US" altLang="zh-CN" dirty="0">
                <a:solidFill>
                  <a:srgbClr val="0000FF"/>
                </a:solidFill>
                <a:latin typeface="Calibri"/>
                <a:ea typeface="微软雅黑"/>
              </a:rPr>
              <a:t>still </a:t>
            </a:r>
            <a:r>
              <a:rPr lang="en-US" dirty="0">
                <a:solidFill>
                  <a:srgbClr val="0000FF"/>
                </a:solidFill>
                <a:latin typeface="Calibri"/>
                <a:ea typeface="微软雅黑"/>
              </a:rPr>
              <a:t>under development, but a preview of example “EPA Region 4” tables can be provided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Slide Number Placeholder 1">
            <a:extLst>
              <a:ext uri="{FF2B5EF4-FFF2-40B4-BE49-F238E27FC236}">
                <a16:creationId xmlns:a16="http://schemas.microsoft.com/office/drawing/2014/main" id="{4E333CC5-E5DE-4471-9BEC-2B7170FB75D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91597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Viewer: </a:t>
            </a:r>
            <a:r>
              <a:rPr lang="en-US" altLang="zh-CN" dirty="0">
                <a:solidFill>
                  <a:srgbClr val="FFFF00"/>
                </a:solidFill>
                <a:latin typeface="Arial" panose="020B0604020202020204" pitchFamily="34" charset="0"/>
                <a:cs typeface="Arial" panose="020B0604020202020204" pitchFamily="34" charset="0"/>
              </a:rPr>
              <a:t>Data Search &amp; Filter</a:t>
            </a:r>
            <a:endParaRPr lang="zh-CN" altLang="en-US"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22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8842248" y="2275328"/>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5264427" y="909134"/>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 to add filters; Click “x” to remove current filter; </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5494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“Output data…” to output current page records or all records</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2718033"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4626863" y="1679319"/>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C80CA68F-B39B-4E7B-ACC6-160B3807D1A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6FD34-0370-44A4-BA7A-019977F172C9}"/>
              </a:ext>
            </a:extLst>
          </p:cNvPr>
          <p:cNvPicPr>
            <a:picLocks noChangeAspect="1"/>
          </p:cNvPicPr>
          <p:nvPr/>
        </p:nvPicPr>
        <p:blipFill>
          <a:blip r:embed="rId3"/>
          <a:stretch>
            <a:fillRect/>
          </a:stretch>
        </p:blipFill>
        <p:spPr>
          <a:xfrm>
            <a:off x="-22818" y="1213951"/>
            <a:ext cx="9144000" cy="544513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Main Page </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0654" y="1821221"/>
            <a:ext cx="1198118" cy="848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923544" y="1172409"/>
            <a:ext cx="2007108" cy="476689"/>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Region</a:t>
            </a:r>
            <a:r>
              <a:rPr lang="en-US" dirty="0">
                <a:solidFill>
                  <a:srgbClr val="0000FF"/>
                </a:solidFill>
                <a:latin typeface="Calibri"/>
                <a:ea typeface="微软雅黑"/>
              </a:rPr>
              <a:t>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7" name="Rectangle 12">
            <a:extLst>
              <a:ext uri="{FF2B5EF4-FFF2-40B4-BE49-F238E27FC236}">
                <a16:creationId xmlns:a16="http://schemas.microsoft.com/office/drawing/2014/main" id="{E67B2E30-5947-45BA-9C2C-1C09D2CAD4A7}"/>
              </a:ext>
            </a:extLst>
          </p:cNvPr>
          <p:cNvSpPr/>
          <p:nvPr/>
        </p:nvSpPr>
        <p:spPr>
          <a:xfrm>
            <a:off x="1225549" y="1821222"/>
            <a:ext cx="7676405" cy="8297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4A2766B1-C3F9-48DF-AC20-1B40AB567B20}"/>
              </a:ext>
            </a:extLst>
          </p:cNvPr>
          <p:cNvSpPr/>
          <p:nvPr/>
        </p:nvSpPr>
        <p:spPr>
          <a:xfrm>
            <a:off x="3991356" y="1210922"/>
            <a:ext cx="2007108" cy="570229"/>
          </a:xfrm>
          <a:prstGeom prst="wedgeRoundRectCallout">
            <a:avLst>
              <a:gd name="adj1" fmla="val -95364"/>
              <a:gd name="adj2" fmla="val 55912"/>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a:t>
            </a:r>
            <a:r>
              <a:rPr lang="en-US" dirty="0">
                <a:solidFill>
                  <a:srgbClr val="0000FF"/>
                </a:solidFill>
                <a:latin typeface="Calibri"/>
                <a:ea typeface="微软雅黑"/>
              </a:rPr>
              <a:t> qualifier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27432" y="3072571"/>
            <a:ext cx="1329420" cy="2027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307592" y="4086497"/>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Map Overlaying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79B3B062-4B0E-422E-9E1C-60DB37D38515}"/>
              </a:ext>
            </a:extLst>
          </p:cNvPr>
          <p:cNvSpPr/>
          <p:nvPr/>
        </p:nvSpPr>
        <p:spPr>
          <a:xfrm>
            <a:off x="7031245" y="4086497"/>
            <a:ext cx="1862328" cy="613633"/>
          </a:xfrm>
          <a:prstGeom prst="wedgeRoundRectCallout">
            <a:avLst>
              <a:gd name="adj1" fmla="val 45271"/>
              <a:gd name="adj2" fmla="val 1296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Rectangle 12">
            <a:extLst>
              <a:ext uri="{FF2B5EF4-FFF2-40B4-BE49-F238E27FC236}">
                <a16:creationId xmlns:a16="http://schemas.microsoft.com/office/drawing/2014/main" id="{852C7E73-C1B5-467B-935D-1372EBC357F6}"/>
              </a:ext>
            </a:extLst>
          </p:cNvPr>
          <p:cNvSpPr/>
          <p:nvPr/>
        </p:nvSpPr>
        <p:spPr>
          <a:xfrm>
            <a:off x="10654" y="5201807"/>
            <a:ext cx="9052560" cy="128930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微软雅黑"/>
                <a:cs typeface="+mn-cs"/>
              </a:rPr>
              <a:t>11111111</a:t>
            </a:r>
          </a:p>
        </p:txBody>
      </p:sp>
      <p:sp>
        <p:nvSpPr>
          <p:cNvPr id="16" name="Rectangle 12">
            <a:extLst>
              <a:ext uri="{FF2B5EF4-FFF2-40B4-BE49-F238E27FC236}">
                <a16:creationId xmlns:a16="http://schemas.microsoft.com/office/drawing/2014/main" id="{D4554883-F5D7-4308-A0EB-4D0240CAC6E8}"/>
              </a:ext>
            </a:extLst>
          </p:cNvPr>
          <p:cNvSpPr/>
          <p:nvPr/>
        </p:nvSpPr>
        <p:spPr>
          <a:xfrm>
            <a:off x="7887733" y="1626684"/>
            <a:ext cx="1005840" cy="196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6F1524E9-FEE8-4383-90DA-A6DE7A6F5A00}"/>
              </a:ext>
            </a:extLst>
          </p:cNvPr>
          <p:cNvSpPr/>
          <p:nvPr/>
        </p:nvSpPr>
        <p:spPr>
          <a:xfrm>
            <a:off x="7019544" y="2410653"/>
            <a:ext cx="1947672" cy="731970"/>
          </a:xfrm>
          <a:prstGeom prst="wedgeRoundRectCallout">
            <a:avLst>
              <a:gd name="adj1" fmla="val 27863"/>
              <a:gd name="adj2" fmla="val -1184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8" name="Slide Number Placeholder 1">
            <a:extLst>
              <a:ext uri="{FF2B5EF4-FFF2-40B4-BE49-F238E27FC236}">
                <a16:creationId xmlns:a16="http://schemas.microsoft.com/office/drawing/2014/main" id="{C27BC9B7-994F-49C6-8C2A-C5B3A59111C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656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7" grpId="0" animBg="1"/>
      <p:bldP spid="8" grpId="0" animBg="1"/>
      <p:bldP spid="9" grpId="0" animBg="1"/>
      <p:bldP spid="11"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0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will provide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will provide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37F82-4F1D-4ADC-AC25-D830E26CC4F0}"/>
              </a:ext>
            </a:extLst>
          </p:cNvPr>
          <p:cNvPicPr>
            <a:picLocks noChangeAspect="1"/>
          </p:cNvPicPr>
          <p:nvPr/>
        </p:nvPicPr>
        <p:blipFill>
          <a:blip r:embed="rId3"/>
          <a:stretch>
            <a:fillRect/>
          </a:stretch>
        </p:blipFill>
        <p:spPr>
          <a:xfrm>
            <a:off x="9144" y="810040"/>
            <a:ext cx="9121139" cy="6172200"/>
          </a:xfrm>
          <a:prstGeom prst="rect">
            <a:avLst/>
          </a:prstGeom>
        </p:spPr>
      </p:pic>
      <p:pic>
        <p:nvPicPr>
          <p:cNvPr id="5" name="图片 4">
            <a:extLst>
              <a:ext uri="{FF2B5EF4-FFF2-40B4-BE49-F238E27FC236}">
                <a16:creationId xmlns:a16="http://schemas.microsoft.com/office/drawing/2014/main" id="{ECDABD07-487C-4930-898A-FD0B32D0CDFB}"/>
              </a:ext>
            </a:extLst>
          </p:cNvPr>
          <p:cNvPicPr>
            <a:picLocks noChangeAspect="1"/>
          </p:cNvPicPr>
          <p:nvPr/>
        </p:nvPicPr>
        <p:blipFill>
          <a:blip r:embed="rId4"/>
          <a:stretch>
            <a:fillRect/>
          </a:stretch>
        </p:blipFill>
        <p:spPr>
          <a:xfrm>
            <a:off x="0" y="810041"/>
            <a:ext cx="9144000" cy="617220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01256" y="626491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13716" y="1074275"/>
            <a:ext cx="148132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377440" y="810040"/>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3716" y="4168679"/>
            <a:ext cx="1732788" cy="2328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4082796" y="5437096"/>
            <a:ext cx="3909060" cy="827814"/>
          </a:xfrm>
          <a:prstGeom prst="wedgeRoundRectCallout">
            <a:avLst>
              <a:gd name="adj1" fmla="val -108343"/>
              <a:gd name="adj2" fmla="val -1853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50691-8B7E-45CF-8851-38CD01DF8595}"/>
              </a:ext>
            </a:extLst>
          </p:cNvPr>
          <p:cNvPicPr>
            <a:picLocks noChangeAspect="1"/>
          </p:cNvPicPr>
          <p:nvPr/>
        </p:nvPicPr>
        <p:blipFill>
          <a:blip r:embed="rId3"/>
          <a:stretch>
            <a:fillRect/>
          </a:stretch>
        </p:blipFill>
        <p:spPr>
          <a:xfrm>
            <a:off x="0" y="879492"/>
            <a:ext cx="9144000" cy="5989318"/>
          </a:xfrm>
          <a:prstGeom prst="rect">
            <a:avLst/>
          </a:prstGeom>
        </p:spPr>
      </p:pic>
      <p:pic>
        <p:nvPicPr>
          <p:cNvPr id="5" name="Picture 4">
            <a:extLst>
              <a:ext uri="{FF2B5EF4-FFF2-40B4-BE49-F238E27FC236}">
                <a16:creationId xmlns:a16="http://schemas.microsoft.com/office/drawing/2014/main" id="{115A1C45-A5C9-4CD9-B4EE-D5B8A39B9241}"/>
              </a:ext>
            </a:extLst>
          </p:cNvPr>
          <p:cNvPicPr>
            <a:picLocks noChangeAspect="1"/>
          </p:cNvPicPr>
          <p:nvPr/>
        </p:nvPicPr>
        <p:blipFill>
          <a:blip r:embed="rId4"/>
          <a:stretch>
            <a:fillRect/>
          </a:stretch>
        </p:blipFill>
        <p:spPr>
          <a:xfrm>
            <a:off x="9144" y="879492"/>
            <a:ext cx="9144000" cy="5989318"/>
          </a:xfrm>
          <a:prstGeom prst="rect">
            <a:avLst/>
          </a:prstGeom>
        </p:spPr>
      </p:pic>
      <p:pic>
        <p:nvPicPr>
          <p:cNvPr id="6" name="Picture 5">
            <a:extLst>
              <a:ext uri="{FF2B5EF4-FFF2-40B4-BE49-F238E27FC236}">
                <a16:creationId xmlns:a16="http://schemas.microsoft.com/office/drawing/2014/main" id="{B1A43D16-0B77-4B9F-AF1E-BA7D32138572}"/>
              </a:ext>
            </a:extLst>
          </p:cNvPr>
          <p:cNvPicPr>
            <a:picLocks noChangeAspect="1"/>
          </p:cNvPicPr>
          <p:nvPr/>
        </p:nvPicPr>
        <p:blipFill>
          <a:blip r:embed="rId5"/>
          <a:stretch>
            <a:fillRect/>
          </a:stretch>
        </p:blipFill>
        <p:spPr>
          <a:xfrm>
            <a:off x="-9144" y="879492"/>
            <a:ext cx="9144000" cy="597850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Overlaying Map </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9544"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pic>
        <p:nvPicPr>
          <p:cNvPr id="7" name="图片 6">
            <a:extLst>
              <a:ext uri="{FF2B5EF4-FFF2-40B4-BE49-F238E27FC236}">
                <a16:creationId xmlns:a16="http://schemas.microsoft.com/office/drawing/2014/main" id="{6DE377D9-48E7-4A7E-88F8-D254C4237FE0}"/>
              </a:ext>
            </a:extLst>
          </p:cNvPr>
          <p:cNvPicPr>
            <a:picLocks noChangeAspect="1"/>
          </p:cNvPicPr>
          <p:nvPr/>
        </p:nvPicPr>
        <p:blipFill>
          <a:blip r:embed="rId6"/>
          <a:stretch>
            <a:fillRect/>
          </a:stretch>
        </p:blipFill>
        <p:spPr>
          <a:xfrm>
            <a:off x="-9144" y="772182"/>
            <a:ext cx="9144000" cy="6125714"/>
          </a:xfrm>
          <a:prstGeom prst="rect">
            <a:avLst/>
          </a:prstGeom>
        </p:spPr>
      </p:pic>
      <p:sp>
        <p:nvSpPr>
          <p:cNvPr id="9" name="Rectangle 12">
            <a:extLst>
              <a:ext uri="{FF2B5EF4-FFF2-40B4-BE49-F238E27FC236}">
                <a16:creationId xmlns:a16="http://schemas.microsoft.com/office/drawing/2014/main" id="{8893309B-F570-4EDB-9689-3B6DF87F3C01}"/>
              </a:ext>
            </a:extLst>
          </p:cNvPr>
          <p:cNvSpPr/>
          <p:nvPr/>
        </p:nvSpPr>
        <p:spPr>
          <a:xfrm>
            <a:off x="118872" y="3140915"/>
            <a:ext cx="1298448"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1408176" y="3658658"/>
            <a:ext cx="1714500" cy="542524"/>
          </a:xfrm>
          <a:prstGeom prst="wedgeRoundRectCallout">
            <a:avLst>
              <a:gd name="adj1" fmla="val -55813"/>
              <a:gd name="adj2" fmla="val -1078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Slide Number Placeholder 1">
            <a:extLst>
              <a:ext uri="{FF2B5EF4-FFF2-40B4-BE49-F238E27FC236}">
                <a16:creationId xmlns:a16="http://schemas.microsoft.com/office/drawing/2014/main" id="{AB59B07F-9CD0-49E8-9CE5-476ECBB163F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9A244A-0B8B-48AD-AAB5-83E53416BFB3}"/>
              </a:ext>
            </a:extLst>
          </p:cNvPr>
          <p:cNvPicPr>
            <a:picLocks noChangeAspect="1"/>
          </p:cNvPicPr>
          <p:nvPr/>
        </p:nvPicPr>
        <p:blipFill>
          <a:blip r:embed="rId3"/>
          <a:stretch>
            <a:fillRect/>
          </a:stretch>
        </p:blipFill>
        <p:spPr>
          <a:xfrm>
            <a:off x="22860" y="876835"/>
            <a:ext cx="9102852" cy="6265581"/>
          </a:xfrm>
          <a:prstGeom prst="rect">
            <a:avLst/>
          </a:prstGeom>
        </p:spPr>
      </p:pic>
      <p:pic>
        <p:nvPicPr>
          <p:cNvPr id="2" name="Picture 1">
            <a:extLst>
              <a:ext uri="{FF2B5EF4-FFF2-40B4-BE49-F238E27FC236}">
                <a16:creationId xmlns:a16="http://schemas.microsoft.com/office/drawing/2014/main" id="{AF56CC0F-3F61-4461-9C8C-49B4441127E8}"/>
              </a:ext>
            </a:extLst>
          </p:cNvPr>
          <p:cNvPicPr>
            <a:picLocks noChangeAspect="1"/>
          </p:cNvPicPr>
          <p:nvPr/>
        </p:nvPicPr>
        <p:blipFill>
          <a:blip r:embed="rId4"/>
          <a:stretch>
            <a:fillRect/>
          </a:stretch>
        </p:blipFill>
        <p:spPr>
          <a:xfrm>
            <a:off x="150876" y="1231804"/>
            <a:ext cx="6748272" cy="5092170"/>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Attribute Table</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7027164" y="4590288"/>
            <a:ext cx="1965960" cy="614783"/>
          </a:xfrm>
          <a:prstGeom prst="wedgeRoundRectCallout">
            <a:avLst>
              <a:gd name="adj1" fmla="val 36557"/>
              <a:gd name="adj2" fmla="val 1292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Detachable “Attribute Table”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19E72EA2-04AA-47F5-807B-E14AB2D938A5}"/>
              </a:ext>
            </a:extLst>
          </p:cNvPr>
          <p:cNvSpPr/>
          <p:nvPr/>
        </p:nvSpPr>
        <p:spPr>
          <a:xfrm>
            <a:off x="8709660" y="5733565"/>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963924" y="960422"/>
            <a:ext cx="2944368" cy="629645"/>
          </a:xfrm>
          <a:prstGeom prst="wedgeRoundRectCallout">
            <a:avLst>
              <a:gd name="adj1" fmla="val -73778"/>
              <a:gd name="adj2" fmla="val 5251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Filter/link/export functions (to be completed)</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60020" y="1408176"/>
            <a:ext cx="3090672" cy="420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2" name="Slide Number Placeholder 1">
            <a:extLst>
              <a:ext uri="{FF2B5EF4-FFF2-40B4-BE49-F238E27FC236}">
                <a16:creationId xmlns:a16="http://schemas.microsoft.com/office/drawing/2014/main" id="{5130443F-46F5-4FFE-9136-E6CA4802EA6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22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22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Query Module: </a:t>
            </a:r>
            <a:r>
              <a:rPr lang="en-US" altLang="zh-CN" dirty="0">
                <a:solidFill>
                  <a:srgbClr val="FFFF00"/>
                </a:solidFill>
                <a:latin typeface="Arial" panose="020B0604020202020204" pitchFamily="34" charset="0"/>
                <a:cs typeface="Arial" panose="020B0604020202020204" pitchFamily="34" charset="0"/>
              </a:rPr>
              <a:t>Attribute Table</a:t>
            </a:r>
            <a:r>
              <a:rPr lang="en-US" altLang="zh-CN" dirty="0">
                <a:latin typeface="Arial" panose="020B0604020202020204" pitchFamily="34" charset="0"/>
                <a:cs typeface="Arial" panose="020B0604020202020204" pitchFamily="34" charset="0"/>
              </a:rPr>
              <a:t> </a:t>
            </a:r>
            <a:endParaRPr lang="zh-CN" altLang="en-US"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2761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a “record” to link and display its location &amp; info.</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2860" y="3429000"/>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5161788"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7195431"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0949F257-3517-4EE0-B910-4D298A8DBE6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18872" y="2"/>
            <a:ext cx="8951976" cy="669103"/>
          </a:xfrm>
        </p:spPr>
        <p:txBody>
          <a:bodyPr>
            <a:normAutofit/>
          </a:bodyPr>
          <a:lstStyle/>
          <a:p>
            <a:r>
              <a:rPr lang="en-US" altLang="zh-CN" dirty="0">
                <a:latin typeface="Arial" panose="020B0604020202020204" pitchFamily="34" charset="0"/>
                <a:cs typeface="Arial" panose="020B0604020202020204" pitchFamily="34" charset="0"/>
              </a:rPr>
              <a:t>Data Input Module: </a:t>
            </a:r>
            <a:r>
              <a:rPr lang="en-US" altLang="zh-CN" dirty="0">
                <a:solidFill>
                  <a:srgbClr val="FFFF00"/>
                </a:solidFill>
                <a:latin typeface="Arial" panose="020B0604020202020204" pitchFamily="34" charset="0"/>
                <a:cs typeface="Arial" panose="020B0604020202020204" pitchFamily="34" charset="0"/>
              </a:rPr>
              <a:t>Data Preview</a:t>
            </a:r>
            <a:endParaRPr lang="zh-CN" altLang="en-US"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18872" y="991411"/>
            <a:ext cx="1965960" cy="614783"/>
          </a:xfrm>
          <a:prstGeom prst="wedgeRoundRectCallout">
            <a:avLst>
              <a:gd name="adj1" fmla="val 43811"/>
              <a:gd name="adj2" fmla="val 1729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change input data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8" name="Rectangle 12">
            <a:extLst>
              <a:ext uri="{FF2B5EF4-FFF2-40B4-BE49-F238E27FC236}">
                <a16:creationId xmlns:a16="http://schemas.microsoft.com/office/drawing/2014/main" id="{F5D23DB8-1760-49CA-A9F0-3BDDDDDCAF03}"/>
              </a:ext>
            </a:extLst>
          </p:cNvPr>
          <p:cNvSpPr/>
          <p:nvPr/>
        </p:nvSpPr>
        <p:spPr>
          <a:xfrm>
            <a:off x="2006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2331216" y="863236"/>
            <a:ext cx="1965960" cy="614783"/>
          </a:xfrm>
          <a:prstGeom prst="wedgeRoundRectCallout">
            <a:avLst>
              <a:gd name="adj1" fmla="val -45798"/>
              <a:gd name="adj2" fmla="val 19746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a:ea typeface="微软雅黑"/>
              </a:rPr>
              <a:t>Click to view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0" name="Rectangle 12">
            <a:extLst>
              <a:ext uri="{FF2B5EF4-FFF2-40B4-BE49-F238E27FC236}">
                <a16:creationId xmlns:a16="http://schemas.microsoft.com/office/drawing/2014/main" id="{4ACFB376-DB24-43F0-9BD3-728D0723E38E}"/>
              </a:ext>
            </a:extLst>
          </p:cNvPr>
          <p:cNvSpPr/>
          <p:nvPr/>
        </p:nvSpPr>
        <p:spPr>
          <a:xfrm>
            <a:off x="2331216"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726906" y="5469060"/>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24072" y="1081549"/>
            <a:ext cx="3570271" cy="703862"/>
          </a:xfrm>
          <a:prstGeom prst="wedgeRoundRectCallout">
            <a:avLst>
              <a:gd name="adj1" fmla="val -69529"/>
              <a:gd name="adj2" fmla="val 693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Select</a:t>
            </a:r>
            <a:r>
              <a:rPr kumimoji="0" lang="en-US" sz="1800" b="0" i="0" strike="noStrike" kern="1200" cap="none" spc="0" normalizeH="0" noProof="0" dirty="0">
                <a:ln>
                  <a:noFill/>
                </a:ln>
                <a:solidFill>
                  <a:srgbClr val="0000FF"/>
                </a:solidFill>
                <a:effectLst/>
                <a:uLnTx/>
                <a:uFillTx/>
                <a:latin typeface="Calibri"/>
                <a:ea typeface="微软雅黑"/>
                <a:cs typeface="+mn-cs"/>
              </a:rPr>
              <a:t> a table to view if there are multiple tables in the selected data source file</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3809042" y="2655233"/>
            <a:ext cx="3570271" cy="499028"/>
          </a:xfrm>
          <a:prstGeom prst="wedgeRoundRectCallout">
            <a:avLst>
              <a:gd name="adj1" fmla="val -64268"/>
              <a:gd name="adj2" fmla="val -118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800" b="0" i="0" strike="noStrike" kern="1200" cap="none" spc="0" normalizeH="0" baseline="0" noProof="0" dirty="0">
                <a:ln>
                  <a:noFill/>
                </a:ln>
                <a:solidFill>
                  <a:srgbClr val="0000FF"/>
                </a:solidFill>
                <a:effectLst/>
                <a:uLnTx/>
                <a:uFillTx/>
                <a:latin typeface="Calibri"/>
                <a:ea typeface="微软雅黑"/>
                <a:cs typeface="+mn-cs"/>
              </a:rPr>
              <a:t>Check</a:t>
            </a:r>
            <a:r>
              <a:rPr kumimoji="0" lang="en-US" sz="1800" b="0" i="0" strike="noStrike" kern="1200" cap="none" spc="0" normalizeH="0" noProof="0" dirty="0">
                <a:ln>
                  <a:noFill/>
                </a:ln>
                <a:solidFill>
                  <a:srgbClr val="0000FF"/>
                </a:solidFill>
                <a:effectLst/>
                <a:uLnTx/>
                <a:uFillTx/>
                <a:latin typeface="Calibri"/>
                <a:ea typeface="微软雅黑"/>
                <a:cs typeface="+mn-cs"/>
              </a:rPr>
              <a:t> to use filter to query data</a:t>
            </a:r>
            <a:endParaRPr kumimoji="0" lang="en-US" sz="1800" b="0" i="0" strike="noStrike" kern="1200" cap="none" spc="0" normalizeH="0" baseline="0" noProof="0" dirty="0">
              <a:ln>
                <a:noFill/>
              </a:ln>
              <a:solidFill>
                <a:srgbClr val="0000FF"/>
              </a:solidFill>
              <a:effectLst/>
              <a:uLnTx/>
              <a:uFillTx/>
              <a:latin typeface="Calibri"/>
              <a:ea typeface="微软雅黑"/>
              <a:cs typeface="+mn-cs"/>
            </a:endParaRPr>
          </a:p>
        </p:txBody>
      </p:sp>
      <p:sp>
        <p:nvSpPr>
          <p:cNvPr id="15" name="Slide Number Placeholder 1">
            <a:extLst>
              <a:ext uri="{FF2B5EF4-FFF2-40B4-BE49-F238E27FC236}">
                <a16:creationId xmlns:a16="http://schemas.microsoft.com/office/drawing/2014/main" id="{BD001B4B-5A7D-4EAB-8076-D70F268BE3B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rPr>
              <a:t>RoadMap for NEXUS Tool Demo (1)</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rPr>
              <a:t>RoadMap for NEXUS Tool Demo (2)</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rPr>
              <a:t>RoadMap for NEXUS Tool Demo (3)</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64592" y="932688"/>
            <a:ext cx="8805672" cy="5724144"/>
          </a:xfrm>
        </p:spPr>
        <p:txBody>
          <a:bodyPr>
            <a:normAutofit lnSpcReduction="10000"/>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marL="576263" indent="-292100">
              <a:lnSpc>
                <a:spcPct val="125000"/>
              </a:lnSpc>
            </a:pPr>
            <a:r>
              <a:rPr lang="en-US" sz="2800" dirty="0">
                <a:solidFill>
                  <a:srgbClr val="0000FF"/>
                </a:solidFill>
                <a:latin typeface="Arial" panose="020B0604020202020204" pitchFamily="34" charset="0"/>
                <a:cs typeface="Arial" panose="020B0604020202020204" pitchFamily="34" charset="0"/>
              </a:rPr>
              <a:t>Advance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Advance Area</a:t>
            </a:r>
            <a:r>
              <a:rPr lang="en-US" sz="2400" dirty="0">
                <a:latin typeface="Arial" panose="020B0604020202020204" pitchFamily="34" charset="0"/>
                <a:cs typeface="Arial" panose="020B0604020202020204" pitchFamily="34" charset="0"/>
              </a:rPr>
              <a:t> definition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C00000"/>
                </a:solidFill>
                <a:latin typeface="Arial" panose="020B0604020202020204" pitchFamily="34" charset="0"/>
                <a:cs typeface="Arial" panose="020B0604020202020204" pitchFamily="34" charset="0"/>
              </a:rPr>
              <a:t>Region 5 =&gt; Minneapolis Example:</a:t>
            </a:r>
            <a:r>
              <a:rPr lang="en-US" sz="2000" dirty="0">
                <a:latin typeface="Arial" panose="020B0604020202020204" pitchFamily="34" charset="0"/>
                <a:cs typeface="Arial" panose="020B0604020202020204" pitchFamily="34" charset="0"/>
              </a:rPr>
              <a:t> General view and then dial into “Dakota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85DD7B41-290D-4C7F-8518-064ECD8C429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652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rPr>
              <a:t>RoadMap for NEXUS Tool Demo (4)</a:t>
            </a:r>
            <a:endParaRPr lang="zh-CN" altLang="en-US" dirty="0">
              <a:solidFill>
                <a:srgbClr val="FFFF00"/>
              </a:solidFill>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0" y="850392"/>
            <a:ext cx="9015984" cy="5936169"/>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Data Query</a:t>
            </a:r>
            <a:r>
              <a:rPr lang="en-US" dirty="0">
                <a:solidFill>
                  <a:srgbClr val="FF0000"/>
                </a:solidFill>
                <a:latin typeface="Arial" panose="020B0604020202020204" pitchFamily="34" charset="0"/>
                <a:cs typeface="Arial" panose="020B0604020202020204" pitchFamily="34" charset="0"/>
              </a:rPr>
              <a:t>: State/CBSA/County Views</a:t>
            </a:r>
            <a:endParaRPr lang="en-US" altLang="zh-CN" sz="2400" kern="1200" dirty="0">
              <a:solidFill>
                <a:srgbClr val="FF0000"/>
              </a:solidFill>
              <a:latin typeface="Arial" panose="020B0604020202020204" pitchFamily="34" charset="0"/>
              <a:ea typeface="SimSun" panose="02010600030101010101" pitchFamily="2" charset="-122"/>
              <a:cs typeface="Arial" pitchFamily="34" charset="0"/>
            </a:endParaRPr>
          </a:p>
          <a:p>
            <a:pPr indent="342900">
              <a:lnSpc>
                <a:spcPct val="125000"/>
              </a:lnSpc>
            </a:pPr>
            <a:r>
              <a:rPr lang="en-US" sz="2800" dirty="0">
                <a:solidFill>
                  <a:srgbClr val="0000FF"/>
                </a:solidFill>
                <a:latin typeface="Arial" panose="020B0604020202020204" pitchFamily="34" charset="0"/>
                <a:cs typeface="Arial" panose="020B0604020202020204" pitchFamily="34" charset="0"/>
              </a:rPr>
              <a:t>Socio-Economic/Demographic (EJ) Areas</a:t>
            </a:r>
          </a:p>
          <a:p>
            <a:pPr lvl="1">
              <a:lnSpc>
                <a:spcPct val="125000"/>
              </a:lnSpc>
            </a:pPr>
            <a:r>
              <a:rPr lang="en-US" sz="2400" dirty="0">
                <a:latin typeface="Arial" panose="020B0604020202020204" pitchFamily="34" charset="0"/>
                <a:cs typeface="Arial" panose="020B0604020202020204" pitchFamily="34" charset="0"/>
              </a:rPr>
              <a:t>Initial view of national level information using the </a:t>
            </a:r>
            <a:r>
              <a:rPr lang="en-US" sz="2400" u="sng" dirty="0">
                <a:latin typeface="Arial" panose="020B0604020202020204" pitchFamily="34" charset="0"/>
                <a:cs typeface="Arial" panose="020B0604020202020204" pitchFamily="34" charset="0"/>
              </a:rPr>
              <a:t>Poverty/Disadvantaged</a:t>
            </a:r>
            <a:r>
              <a:rPr lang="en-US" sz="2400" dirty="0">
                <a:latin typeface="Arial" panose="020B0604020202020204" pitchFamily="34" charset="0"/>
                <a:cs typeface="Arial" panose="020B0604020202020204" pitchFamily="34" charset="0"/>
              </a:rPr>
              <a:t> indicator to show </a:t>
            </a:r>
            <a:r>
              <a:rPr lang="en-US" sz="2400" u="sng" dirty="0">
                <a:latin typeface="Arial" panose="020B0604020202020204" pitchFamily="34" charset="0"/>
                <a:cs typeface="Arial" panose="020B0604020202020204" pitchFamily="34" charset="0"/>
              </a:rPr>
              <a:t>overlay</a:t>
            </a:r>
            <a:r>
              <a:rPr lang="en-US" sz="2400" dirty="0">
                <a:latin typeface="Arial" panose="020B0604020202020204" pitchFamily="34" charset="0"/>
                <a:cs typeface="Arial" panose="020B0604020202020204" pitchFamily="34" charset="0"/>
              </a:rPr>
              <a:t> with MP areas</a:t>
            </a:r>
          </a:p>
          <a:p>
            <a:pPr lvl="1">
              <a:lnSpc>
                <a:spcPct val="125000"/>
              </a:lnSpc>
            </a:pPr>
            <a:r>
              <a:rPr lang="en-US" sz="2400" dirty="0">
                <a:solidFill>
                  <a:srgbClr val="FF0000"/>
                </a:solidFill>
                <a:latin typeface="Arial" panose="020B0604020202020204" pitchFamily="34" charset="0"/>
                <a:cs typeface="Arial" panose="020B0604020202020204" pitchFamily="34" charset="0"/>
              </a:rPr>
              <a:t>Region 5 =&gt; Detroit Example: </a:t>
            </a:r>
            <a:r>
              <a:rPr lang="en-US" sz="2400" dirty="0">
                <a:latin typeface="Arial" panose="020B0604020202020204" pitchFamily="34" charset="0"/>
                <a:cs typeface="Arial" panose="020B0604020202020204" pitchFamily="34" charset="0"/>
              </a:rPr>
              <a:t>General view and then dial into “Wayne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C20413C4-691C-4E6A-B74F-1F55A941496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55357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dirty="0">
                <a:latin typeface="Arial" panose="020B0604020202020204" pitchFamily="34" charset="0"/>
                <a:cs typeface="Arial" panose="020B0604020202020204" pitchFamily="34" charset="0"/>
              </a:rPr>
              <a:t>NEXUS Tool : </a:t>
            </a:r>
            <a:r>
              <a:rPr lang="en-US" altLang="zh-CN" dirty="0">
                <a:solidFill>
                  <a:srgbClr val="FFFF00"/>
                </a:solidFill>
                <a:latin typeface="Arial" panose="020B0604020202020204" pitchFamily="34" charset="0"/>
                <a:cs typeface="Arial" panose="020B0604020202020204" pitchFamily="34" charset="0"/>
              </a:rPr>
              <a:t>Schedule &amp; Installation</a:t>
            </a:r>
            <a:endParaRPr lang="zh-CN" altLang="en-US" dirty="0">
              <a:solidFill>
                <a:srgbClr val="FFFF0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2894376524"/>
              </p:ext>
            </p:extLst>
          </p:nvPr>
        </p:nvGraphicFramePr>
        <p:xfrm>
          <a:off x="244809" y="955394"/>
          <a:ext cx="8434926" cy="4023146"/>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2800" dirty="0">
                          <a:latin typeface="Arial" panose="020B0604020202020204" pitchFamily="34" charset="0"/>
                          <a:cs typeface="Arial" panose="020B0604020202020204" pitchFamily="34" charset="0"/>
                        </a:rPr>
                        <a:t>Work Plan</a:t>
                      </a:r>
                      <a:endParaRPr lang="zh-CN" altLang="en-US" sz="2800" dirty="0">
                        <a:latin typeface="Arial" panose="020B0604020202020204" pitchFamily="34" charset="0"/>
                        <a:cs typeface="Arial" panose="020B0604020202020204" pitchFamily="34" charset="0"/>
                      </a:endParaRPr>
                    </a:p>
                  </a:txBody>
                  <a:tcPr anchor="ctr"/>
                </a:tc>
                <a:tc>
                  <a:txBody>
                    <a:bodyPr/>
                    <a:lstStyle/>
                    <a:p>
                      <a:pPr algn="ctr"/>
                      <a:r>
                        <a:rPr lang="en-US" altLang="zh-CN" sz="28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NEXUS tool prototype and Phase-1 functions</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April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Phase-2 functions and deliver first working (interim) NEXUS tool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August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a </a:t>
                      </a:r>
                      <a:r>
                        <a:rPr lang="en-US" altLang="zh-CN" sz="2000" b="0" dirty="0">
                          <a:solidFill>
                            <a:schemeClr val="tx1"/>
                          </a:solidFill>
                          <a:latin typeface="Arial" panose="020B0604020202020204" pitchFamily="34" charset="0"/>
                          <a:ea typeface="SimSun" panose="02010600030101010101" pitchFamily="2" charset="-122"/>
                          <a:cs typeface="Arial" panose="020B0604020202020204" pitchFamily="34" charset="0"/>
                        </a:rPr>
                        <a:t>fully functional NEXUS</a:t>
                      </a: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tool and on-line User’s Manual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Dec. 2020</a:t>
                      </a:r>
                      <a:endParaRPr lang="zh-CN" alt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Upgrading NEXUS tool for Beta testing and broader OAQPS and Regional office use</a:t>
                      </a:r>
                      <a:endParaRPr lang="zh-CN"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Jan. ~ July 2021</a:t>
                      </a:r>
                      <a:endParaRPr lang="zh-CN" altLang="en-US" sz="2000" b="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Briefing Schedule</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2108022918"/>
              </p:ext>
            </p:extLst>
          </p:nvPr>
        </p:nvGraphicFramePr>
        <p:xfrm>
          <a:off x="285135" y="1027429"/>
          <a:ext cx="8401665" cy="5465446"/>
        </p:xfrm>
        <a:graphic>
          <a:graphicData uri="http://schemas.openxmlformats.org/drawingml/2006/table">
            <a:tbl>
              <a:tblPr firstRow="1" bandRow="1">
                <a:tableStyleId>{5C22544A-7EE6-4342-B048-85BDC9FD1C3A}</a:tableStyleId>
              </a:tblPr>
              <a:tblGrid>
                <a:gridCol w="5165468">
                  <a:extLst>
                    <a:ext uri="{9D8B030D-6E8A-4147-A177-3AD203B41FA5}">
                      <a16:colId xmlns:a16="http://schemas.microsoft.com/office/drawing/2014/main" val="676030082"/>
                    </a:ext>
                  </a:extLst>
                </a:gridCol>
                <a:gridCol w="3236197">
                  <a:extLst>
                    <a:ext uri="{9D8B030D-6E8A-4147-A177-3AD203B41FA5}">
                      <a16:colId xmlns:a16="http://schemas.microsoft.com/office/drawing/2014/main" val="1994550048"/>
                    </a:ext>
                  </a:extLst>
                </a:gridCol>
              </a:tblGrid>
              <a:tr h="780778">
                <a:tc>
                  <a:txBody>
                    <a:bodyPr/>
                    <a:lstStyle/>
                    <a:p>
                      <a:pPr algn="ctr"/>
                      <a:r>
                        <a:rPr lang="en-US" sz="2800" b="1" dirty="0">
                          <a:latin typeface="Arial" panose="020B0604020202020204" pitchFamily="34" charset="0"/>
                          <a:cs typeface="Arial" panose="020B0604020202020204" pitchFamily="34" charset="0"/>
                        </a:rPr>
                        <a:t>Audience</a:t>
                      </a:r>
                    </a:p>
                  </a:txBody>
                  <a:tcPr anchor="ctr"/>
                </a:tc>
                <a:tc>
                  <a:txBody>
                    <a:bodyPr/>
                    <a:lstStyle/>
                    <a:p>
                      <a:pPr algn="ctr"/>
                      <a:r>
                        <a:rPr lang="en-US" sz="2800" b="1" dirty="0">
                          <a:latin typeface="Arial" panose="020B0604020202020204" pitchFamily="34" charset="0"/>
                          <a:cs typeface="Arial" panose="020B0604020202020204" pitchFamily="34" charset="0"/>
                        </a:rPr>
                        <a:t>Date</a:t>
                      </a:r>
                      <a:endParaRPr lang="en-US" sz="2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7829753"/>
                  </a:ext>
                </a:extLst>
              </a:tr>
              <a:tr h="780778">
                <a:tc>
                  <a:txBody>
                    <a:bodyPr/>
                    <a:lstStyle/>
                    <a:p>
                      <a:pPr algn="ctr"/>
                      <a:r>
                        <a:rPr lang="en-US" sz="2000" b="0" dirty="0">
                          <a:latin typeface="Arial" panose="020B0604020202020204" pitchFamily="34" charset="0"/>
                          <a:cs typeface="Arial" panose="020B0604020202020204" pitchFamily="34" charset="0"/>
                        </a:rPr>
                        <a:t>AQAD &amp; HEID – DD &amp; Management Team</a:t>
                      </a:r>
                    </a:p>
                  </a:txBody>
                  <a:tcPr anchor="ctr"/>
                </a:tc>
                <a:tc>
                  <a:txBody>
                    <a:bodyPr/>
                    <a:lstStyle/>
                    <a:p>
                      <a:pPr algn="ctr"/>
                      <a:r>
                        <a:rPr lang="en-US" sz="2000" b="0" dirty="0">
                          <a:latin typeface="Arial" panose="020B0604020202020204" pitchFamily="34" charset="0"/>
                          <a:cs typeface="Arial" panose="020B0604020202020204" pitchFamily="34" charset="0"/>
                        </a:rPr>
                        <a:t>Sept. 25, 2020</a:t>
                      </a:r>
                    </a:p>
                  </a:txBody>
                  <a:tcPr anchor="ctr"/>
                </a:tc>
                <a:extLst>
                  <a:ext uri="{0D108BD9-81ED-4DB2-BD59-A6C34878D82A}">
                    <a16:rowId xmlns:a16="http://schemas.microsoft.com/office/drawing/2014/main" val="4162069917"/>
                  </a:ext>
                </a:extLst>
              </a:tr>
              <a:tr h="780778">
                <a:tc>
                  <a:txBody>
                    <a:bodyPr/>
                    <a:lstStyle/>
                    <a:p>
                      <a:pPr algn="ctr"/>
                      <a:r>
                        <a:rPr lang="en-US" sz="2000" b="0" dirty="0">
                          <a:latin typeface="Arial" panose="020B0604020202020204" pitchFamily="34" charset="0"/>
                          <a:cs typeface="Arial" panose="020B0604020202020204" pitchFamily="34" charset="0"/>
                        </a:rPr>
                        <a:t>Air Toxics Team</a:t>
                      </a:r>
                    </a:p>
                  </a:txBody>
                  <a:tcPr anchor="ctr"/>
                </a:tc>
                <a:tc>
                  <a:txBody>
                    <a:bodyPr/>
                    <a:lstStyle/>
                    <a:p>
                      <a:pPr algn="ctr"/>
                      <a:r>
                        <a:rPr lang="en-US" sz="2000" b="0" dirty="0">
                          <a:latin typeface="Arial" panose="020B0604020202020204" pitchFamily="34" charset="0"/>
                          <a:cs typeface="Arial" panose="020B0604020202020204" pitchFamily="34" charset="0"/>
                        </a:rPr>
                        <a:t>Nov. 3, 2020</a:t>
                      </a:r>
                    </a:p>
                  </a:txBody>
                  <a:tcPr anchor="ctr"/>
                </a:tc>
                <a:extLst>
                  <a:ext uri="{0D108BD9-81ED-4DB2-BD59-A6C34878D82A}">
                    <a16:rowId xmlns:a16="http://schemas.microsoft.com/office/drawing/2014/main" val="3173000882"/>
                  </a:ext>
                </a:extLst>
              </a:tr>
              <a:tr h="780778">
                <a:tc>
                  <a:txBody>
                    <a:bodyPr/>
                    <a:lstStyle/>
                    <a:p>
                      <a:pPr algn="ctr"/>
                      <a:r>
                        <a:rPr lang="en-US" sz="2000" b="0" dirty="0">
                          <a:latin typeface="Arial" panose="020B0604020202020204" pitchFamily="34" charset="0"/>
                          <a:cs typeface="Arial" panose="020B0604020202020204" pitchFamily="34" charset="0"/>
                        </a:rPr>
                        <a:t>AQPD – DD &amp; Management Team</a:t>
                      </a:r>
                    </a:p>
                  </a:txBody>
                  <a:tcPr anchor="ctr"/>
                </a:tc>
                <a:tc>
                  <a:txBody>
                    <a:bodyPr/>
                    <a:lstStyle/>
                    <a:p>
                      <a:pPr algn="ctr"/>
                      <a:r>
                        <a:rPr lang="en-US" sz="2000" b="0" dirty="0">
                          <a:latin typeface="Arial" panose="020B0604020202020204" pitchFamily="34" charset="0"/>
                          <a:cs typeface="Arial" panose="020B0604020202020204" pitchFamily="34" charset="0"/>
                        </a:rPr>
                        <a:t>Dec. 10, 2020</a:t>
                      </a:r>
                    </a:p>
                  </a:txBody>
                  <a:tcPr anchor="ctr"/>
                </a:tc>
                <a:extLst>
                  <a:ext uri="{0D108BD9-81ED-4DB2-BD59-A6C34878D82A}">
                    <a16:rowId xmlns:a16="http://schemas.microsoft.com/office/drawing/2014/main" val="4050808776"/>
                  </a:ext>
                </a:extLst>
              </a:tr>
              <a:tr h="780778">
                <a:tc>
                  <a:txBody>
                    <a:bodyPr/>
                    <a:lstStyle/>
                    <a:p>
                      <a:pPr algn="ctr"/>
                      <a:r>
                        <a:rPr lang="en-US" sz="2000" b="0" dirty="0">
                          <a:solidFill>
                            <a:schemeClr val="tx1"/>
                          </a:solidFill>
                          <a:latin typeface="Arial" panose="020B0604020202020204" pitchFamily="34" charset="0"/>
                          <a:cs typeface="Arial" panose="020B0604020202020204" pitchFamily="34" charset="0"/>
                        </a:rPr>
                        <a:t>OID – DD &amp; Management Team</a:t>
                      </a:r>
                    </a:p>
                  </a:txBody>
                  <a:tcPr anchor="ctr"/>
                </a:tc>
                <a:tc>
                  <a:txBody>
                    <a:bodyPr/>
                    <a:lstStyle/>
                    <a:p>
                      <a:pPr algn="ctr"/>
                      <a:r>
                        <a:rPr lang="en-US" sz="2000" b="0" dirty="0">
                          <a:solidFill>
                            <a:schemeClr val="tx1"/>
                          </a:solidFill>
                          <a:latin typeface="Arial" panose="020B0604020202020204" pitchFamily="34" charset="0"/>
                          <a:cs typeface="Arial" panose="020B0604020202020204" pitchFamily="34" charset="0"/>
                        </a:rPr>
                        <a:t>Jan. 25, 2021</a:t>
                      </a:r>
                    </a:p>
                  </a:txBody>
                  <a:tcPr anchor="ctr"/>
                </a:tc>
                <a:extLst>
                  <a:ext uri="{0D108BD9-81ED-4DB2-BD59-A6C34878D82A}">
                    <a16:rowId xmlns:a16="http://schemas.microsoft.com/office/drawing/2014/main" val="2675647542"/>
                  </a:ext>
                </a:extLst>
              </a:tr>
              <a:tr h="780778">
                <a:tc>
                  <a:txBody>
                    <a:bodyPr/>
                    <a:lstStyle/>
                    <a:p>
                      <a:pPr algn="ctr"/>
                      <a:r>
                        <a:rPr lang="en-US" sz="2000" b="0" dirty="0">
                          <a:solidFill>
                            <a:srgbClr val="0000FF"/>
                          </a:solidFill>
                          <a:latin typeface="Arial" panose="020B0604020202020204" pitchFamily="34" charset="0"/>
                          <a:cs typeface="Arial" panose="020B0604020202020204" pitchFamily="34" charset="0"/>
                        </a:rPr>
                        <a:t>SPPD – DD &amp; Management Team</a:t>
                      </a:r>
                    </a:p>
                  </a:txBody>
                  <a:tcPr anchor="ctr"/>
                </a:tc>
                <a:tc>
                  <a:txBody>
                    <a:bodyPr/>
                    <a:lstStyle/>
                    <a:p>
                      <a:pPr algn="ctr"/>
                      <a:r>
                        <a:rPr lang="en-US" sz="2000" b="0" dirty="0">
                          <a:solidFill>
                            <a:srgbClr val="0000FF"/>
                          </a:solidFill>
                          <a:latin typeface="Arial" panose="020B0604020202020204" pitchFamily="34" charset="0"/>
                          <a:cs typeface="Arial" panose="020B0604020202020204" pitchFamily="34" charset="0"/>
                        </a:rPr>
                        <a:t>Jan 28, 2021</a:t>
                      </a:r>
                    </a:p>
                  </a:txBody>
                  <a:tcPr anchor="ctr"/>
                </a:tc>
                <a:extLst>
                  <a:ext uri="{0D108BD9-81ED-4DB2-BD59-A6C34878D82A}">
                    <a16:rowId xmlns:a16="http://schemas.microsoft.com/office/drawing/2014/main" val="2819699671"/>
                  </a:ext>
                </a:extLst>
              </a:tr>
              <a:tr h="780778">
                <a:tc>
                  <a:txBody>
                    <a:bodyPr/>
                    <a:lstStyle/>
                    <a:p>
                      <a:pPr algn="ctr"/>
                      <a:r>
                        <a:rPr lang="en-US" sz="2000" b="0" dirty="0">
                          <a:solidFill>
                            <a:srgbClr val="0000FF"/>
                          </a:solidFill>
                          <a:latin typeface="Arial" panose="020B0604020202020204" pitchFamily="34" charset="0"/>
                          <a:cs typeface="Arial" panose="020B0604020202020204" pitchFamily="34" charset="0"/>
                        </a:rPr>
                        <a:t>OAQPS – Office Director</a:t>
                      </a:r>
                    </a:p>
                  </a:txBody>
                  <a:tcPr anchor="ctr"/>
                </a:tc>
                <a:tc>
                  <a:txBody>
                    <a:bodyPr/>
                    <a:lstStyle/>
                    <a:p>
                      <a:pPr algn="ctr"/>
                      <a:r>
                        <a:rPr lang="en-US" sz="2000" b="0" dirty="0">
                          <a:solidFill>
                            <a:srgbClr val="0000FF"/>
                          </a:solidFill>
                          <a:latin typeface="Arial" panose="020B0604020202020204" pitchFamily="34" charset="0"/>
                          <a:cs typeface="Arial" panose="020B0604020202020204" pitchFamily="34" charset="0"/>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05FE96F-18E6-4D39-8235-0B9C0B537203}"/>
              </a:ext>
            </a:extLst>
          </p:cNvPr>
          <p:cNvSpPr>
            <a:spLocks noGrp="1"/>
          </p:cNvSpPr>
          <p:nvPr>
            <p:ph type="sldNum" sz="quarter" idx="4294967295"/>
          </p:nvPr>
        </p:nvSpPr>
        <p:spPr>
          <a:xfrm>
            <a:off x="7053538" y="6470127"/>
            <a:ext cx="2133600" cy="365125"/>
          </a:xfrm>
          <a:prstGeom prst="rect">
            <a:avLst/>
          </a:prstGeom>
        </p:spPr>
        <p:txBody>
          <a:bodyPr/>
          <a:lstStyle/>
          <a:p>
            <a:pPr algn="ctr">
              <a:defRPr/>
            </a:pPr>
            <a:fld id="{6EF97FA5-94DB-459B-8E5D-031A45794050}" type="slidenum">
              <a:rPr lang="en-US" smtClean="0">
                <a:solidFill>
                  <a:prstClr val="black">
                    <a:tint val="75000"/>
                  </a:prstClr>
                </a:solidFill>
                <a:latin typeface="Arial" pitchFamily="34" charset="0"/>
              </a:rPr>
              <a:pPr algn="ctr">
                <a:defRPr/>
              </a:pPr>
              <a:t>8</a:t>
            </a:fld>
            <a:endParaRPr lang="en-US" dirty="0">
              <a:solidFill>
                <a:prstClr val="black">
                  <a:tint val="75000"/>
                </a:prstClr>
              </a:solidFill>
              <a:latin typeface="Arial"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 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Tree>
    <p:extLst>
      <p:ext uri="{BB962C8B-B14F-4D97-AF65-F5344CB8AC3E}">
        <p14:creationId xmlns:p14="http://schemas.microsoft.com/office/powerpoint/2010/main" val="32379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3844981626"/>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2" ma:contentTypeDescription="Create a new document." ma:contentTypeScope="" ma:versionID="7dd028bb86cd86aed110d783c3b4a5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22dd885301491c7c6cee9c053935d43b"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mso-contentType ?>
<FormTemplates xmlns="http://schemas.microsoft.com/sharepoint/v3/contenttype/forms">
  <Display>DocumentLibraryForm</Display>
  <Edit>DocumentLibraryForm</Edit>
  <New>DocumentLibraryForm</New>
</FormTemplat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mso-contentType ?>
<SharedContentType xmlns="Microsoft.SharePoint.Taxonomy.ContentTypeSync" SourceId="29f62856-1543-49d4-a736-4569d363f533" ContentTypeId="0x0101" PreviousValue="false"/>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0.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11.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12.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13.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15.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16.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7.xml><?xml version="1.0" encoding="utf-8"?>
<ds:datastoreItem xmlns:ds="http://schemas.openxmlformats.org/officeDocument/2006/customXml" ds:itemID="{61A6E0D0-DF25-41E1-849F-4E7E9FBDD1A9}">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eefeb4cd-30b0-4c9c-9107-c6f5adb79009"/>
    <ds:schemaRef ds:uri="3006f07c-321e-40d4-b751-0dd96e4afa6b"/>
    <ds:schemaRef ds:uri="http://schemas.microsoft.com/sharepoint/v3"/>
    <ds:schemaRef ds:uri="http://schemas.microsoft.com/sharepoint/v3/fields"/>
    <ds:schemaRef ds:uri="http://purl.org/dc/terms/"/>
    <ds:schemaRef ds:uri="http://schemas.microsoft.com/sharepoint.v3"/>
    <ds:schemaRef ds:uri="4ffa91fb-a0ff-4ac5-b2db-65c790d184a4"/>
    <ds:schemaRef ds:uri="http://www.w3.org/XML/1998/namespace"/>
    <ds:schemaRef ds:uri="http://purl.org/dc/dcmitype/"/>
  </ds:schemaRefs>
</ds:datastoreItem>
</file>

<file path=customXml/itemProps18.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9.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20.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21.xml><?xml version="1.0" encoding="utf-8"?>
<ds:datastoreItem xmlns:ds="http://schemas.openxmlformats.org/officeDocument/2006/customXml" ds:itemID="{4FE7B413-7B7E-4DE2-A507-DB9AC35C2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2.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3.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24.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5.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6.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7.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28.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3.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4.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5.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6.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7.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8.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9.xml><?xml version="1.0" encoding="utf-8"?>
<ds:datastoreItem xmlns:ds="http://schemas.openxmlformats.org/officeDocument/2006/customXml" ds:itemID="{46870A26-E9C1-4A0E-94DB-0E579E95E97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71257</TotalTime>
  <Words>4433</Words>
  <Application>Microsoft Office PowerPoint</Application>
  <PresentationFormat>On-screen Show (4:3)</PresentationFormat>
  <Paragraphs>640</Paragraphs>
  <Slides>59</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微软雅黑</vt:lpstr>
      <vt:lpstr>黑体</vt:lpstr>
      <vt:lpstr>Arial</vt:lpstr>
      <vt:lpstr>Calibri</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 Schedule &amp; Installation</vt:lpstr>
      <vt:lpstr>NEXUS Tool: Briefing Schedule</vt:lpstr>
      <vt:lpstr>NEXUS Tool: Three Key Modules</vt:lpstr>
      <vt:lpstr>PowerPoint Presentation</vt:lpstr>
      <vt:lpstr>NEXUS Tool: SPPD Related Examples</vt:lpstr>
      <vt:lpstr>NEXUS Tool: Example 1 - ID High MP Risk Areas &amp; Contributing Sector(s)</vt:lpstr>
      <vt:lpstr>NEXUS Tool: Highest MP Risk Areas in R5</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ID Facilities with Potential Co-Benefits of Controls in MP Areas</vt:lpstr>
      <vt:lpstr>NEXUS Tool: Emission Sources in Cincinnati CBSA</vt:lpstr>
      <vt:lpstr>NEXUS Tool: Emission Sources in Butler County</vt:lpstr>
      <vt:lpstr>NEXUS Tool: Example 3 – Addressing MP Concerns</vt:lpstr>
      <vt:lpstr>NEXUS Tool: Highest MP Risk Areas in R4</vt:lpstr>
      <vt:lpstr>NEXUS Tool: R4 Rankings from Data Query Module</vt:lpstr>
      <vt:lpstr>NEXUS Tool: Louisville CBSA</vt:lpstr>
      <vt:lpstr>NEXUS Tool: NOx Emission Sources in Louisville CBSA</vt:lpstr>
      <vt:lpstr>NEXUS Tool: VOC Emission Sources in Louisville CBSA</vt:lpstr>
      <vt:lpstr>NEXUS Tool: Gas &amp; VOC HAPs Emission Sources in Louisville CBSA</vt:lpstr>
      <vt:lpstr>NEXUS Tool: Addressing MP Concerns</vt:lpstr>
      <vt:lpstr>NEXUS Tool: Example 4 – Reviewing an Industrial Source</vt:lpstr>
      <vt:lpstr>Potential EJ Capability Additions</vt:lpstr>
      <vt:lpstr>Discussion and Next Steps (1) </vt:lpstr>
      <vt:lpstr>Discussion and Next Steps (2) </vt:lpstr>
      <vt:lpstr>PowerPoint Presentation</vt:lpstr>
      <vt:lpstr>NEXUS Tool Demo: 2014 NEXUS Case</vt:lpstr>
      <vt:lpstr>“NEXUS 1.5”:   Quick Tutorial</vt:lpstr>
      <vt:lpstr>NEXUS Tool: On-line User’s Manual</vt:lpstr>
      <vt:lpstr>NEXUS Tool: Data Viewer Module</vt:lpstr>
      <vt:lpstr>Data Viewer Module: Selections &amp; Map Display</vt:lpstr>
      <vt:lpstr>Data Viewer: “Apply” New Selections</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Data Viewer: EPA Region Table Generator</vt:lpstr>
      <vt:lpstr>Data Viewer: Data Search &amp; Filter</vt:lpstr>
      <vt:lpstr>Data Query Module: Main Page  </vt:lpstr>
      <vt:lpstr>Data Query Module: Configure Data Query </vt:lpstr>
      <vt:lpstr>Data Query Module: Overlaying Map  </vt:lpstr>
      <vt:lpstr>Data Query Module: Attribute Table </vt:lpstr>
      <vt:lpstr>Data Query Module: Attribute Table </vt:lpstr>
      <vt:lpstr>Data Input Module: Data Preview</vt:lpstr>
      <vt:lpstr>RoadMap for NEXUS Tool Demo (1)</vt:lpstr>
      <vt:lpstr>RoadMap for NEXUS Tool Demo (2)</vt:lpstr>
      <vt:lpstr>RoadMap for NEXUS Tool Demo (3)</vt:lpstr>
      <vt:lpstr>RoadMap for NEXUS Tool Demo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1378</cp:revision>
  <cp:lastPrinted>2020-02-19T17:26:50Z</cp:lastPrinted>
  <dcterms:created xsi:type="dcterms:W3CDTF">2016-05-30T08:23:37Z</dcterms:created>
  <dcterms:modified xsi:type="dcterms:W3CDTF">2021-01-27T14:54:45Z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