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29"/>
    <p:sldMasterId id="2147483808" r:id="rId30"/>
  </p:sldMasterIdLst>
  <p:notesMasterIdLst>
    <p:notesMasterId r:id="rId90"/>
  </p:notesMasterIdLst>
  <p:handoutMasterIdLst>
    <p:handoutMasterId r:id="rId91"/>
  </p:handoutMasterIdLst>
  <p:sldIdLst>
    <p:sldId id="1236" r:id="rId31"/>
    <p:sldId id="1247" r:id="rId32"/>
    <p:sldId id="1188" r:id="rId33"/>
    <p:sldId id="1265" r:id="rId34"/>
    <p:sldId id="1189" r:id="rId35"/>
    <p:sldId id="1262" r:id="rId36"/>
    <p:sldId id="1248" r:id="rId37"/>
    <p:sldId id="1289" r:id="rId38"/>
    <p:sldId id="1217" r:id="rId39"/>
    <p:sldId id="1249" r:id="rId40"/>
    <p:sldId id="1267" r:id="rId41"/>
    <p:sldId id="1223" r:id="rId42"/>
    <p:sldId id="1226" r:id="rId43"/>
    <p:sldId id="1269" r:id="rId44"/>
    <p:sldId id="1270" r:id="rId45"/>
    <p:sldId id="1224" r:id="rId46"/>
    <p:sldId id="1280" r:id="rId47"/>
    <p:sldId id="1287" r:id="rId48"/>
    <p:sldId id="1281" r:id="rId49"/>
    <p:sldId id="1282" r:id="rId50"/>
    <p:sldId id="1283" r:id="rId51"/>
    <p:sldId id="1220" r:id="rId52"/>
    <p:sldId id="1284" r:id="rId53"/>
    <p:sldId id="1285" r:id="rId54"/>
    <p:sldId id="1218" r:id="rId55"/>
    <p:sldId id="1244" r:id="rId56"/>
    <p:sldId id="1245" r:id="rId57"/>
    <p:sldId id="1227" r:id="rId58"/>
    <p:sldId id="1286" r:id="rId59"/>
    <p:sldId id="1288" r:id="rId60"/>
    <p:sldId id="1260" r:id="rId61"/>
    <p:sldId id="1263" r:id="rId62"/>
    <p:sldId id="1240" r:id="rId63"/>
    <p:sldId id="1233" r:id="rId64"/>
    <p:sldId id="1238" r:id="rId65"/>
    <p:sldId id="1264" r:id="rId66"/>
    <p:sldId id="1214" r:id="rId67"/>
    <p:sldId id="1158" r:id="rId68"/>
    <p:sldId id="1159" r:id="rId69"/>
    <p:sldId id="1177" r:id="rId70"/>
    <p:sldId id="1161" r:id="rId71"/>
    <p:sldId id="1178" r:id="rId72"/>
    <p:sldId id="1179" r:id="rId73"/>
    <p:sldId id="1180" r:id="rId74"/>
    <p:sldId id="1183" r:id="rId75"/>
    <p:sldId id="1182" r:id="rId76"/>
    <p:sldId id="1184" r:id="rId77"/>
    <p:sldId id="1215" r:id="rId78"/>
    <p:sldId id="1185" r:id="rId79"/>
    <p:sldId id="1187" r:id="rId80"/>
    <p:sldId id="1192" r:id="rId81"/>
    <p:sldId id="1186" r:id="rId82"/>
    <p:sldId id="1193" r:id="rId83"/>
    <p:sldId id="1216" r:id="rId84"/>
    <p:sldId id="1211" r:id="rId85"/>
    <p:sldId id="1212" r:id="rId86"/>
    <p:sldId id="1213" r:id="rId87"/>
    <p:sldId id="1191" r:id="rId88"/>
    <p:sldId id="1174" r:id="rId89"/>
  </p:sldIdLst>
  <p:sldSz cx="9144000" cy="6858000" type="screen4x3"/>
  <p:notesSz cx="7010400" cy="92964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66FF"/>
    <a:srgbClr val="F3B700"/>
    <a:srgbClr val="D275EC"/>
    <a:srgbClr val="00FF00"/>
    <a:srgbClr val="D94234"/>
    <a:srgbClr val="8BB72F"/>
    <a:srgbClr val="000532"/>
    <a:srgbClr val="AB8100"/>
    <a:srgbClr val="A87E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786" autoAdjust="0"/>
    <p:restoredTop sz="92443" autoAdjust="0"/>
  </p:normalViewPr>
  <p:slideViewPr>
    <p:cSldViewPr snapToGrid="0">
      <p:cViewPr varScale="1">
        <p:scale>
          <a:sx n="97" d="100"/>
          <a:sy n="97" d="100"/>
        </p:scale>
        <p:origin x="1974" y="54"/>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498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customXml" Target="../customXml/item26.xml"/><Relationship Id="rId39" Type="http://schemas.openxmlformats.org/officeDocument/2006/relationships/slide" Target="slides/slide9.xml"/><Relationship Id="rId21" Type="http://schemas.openxmlformats.org/officeDocument/2006/relationships/customXml" Target="../customXml/item21.xml"/><Relationship Id="rId34" Type="http://schemas.openxmlformats.org/officeDocument/2006/relationships/slide" Target="slides/slide4.xml"/><Relationship Id="rId42" Type="http://schemas.openxmlformats.org/officeDocument/2006/relationships/slide" Target="slides/slide12.xml"/><Relationship Id="rId47" Type="http://schemas.openxmlformats.org/officeDocument/2006/relationships/slide" Target="slides/slide17.xml"/><Relationship Id="rId50" Type="http://schemas.openxmlformats.org/officeDocument/2006/relationships/slide" Target="slides/slide20.xml"/><Relationship Id="rId55" Type="http://schemas.openxmlformats.org/officeDocument/2006/relationships/slide" Target="slides/slide25.xml"/><Relationship Id="rId63" Type="http://schemas.openxmlformats.org/officeDocument/2006/relationships/slide" Target="slides/slide33.xml"/><Relationship Id="rId68" Type="http://schemas.openxmlformats.org/officeDocument/2006/relationships/slide" Target="slides/slide38.xml"/><Relationship Id="rId76" Type="http://schemas.openxmlformats.org/officeDocument/2006/relationships/slide" Target="slides/slide46.xml"/><Relationship Id="rId84" Type="http://schemas.openxmlformats.org/officeDocument/2006/relationships/slide" Target="slides/slide54.xml"/><Relationship Id="rId89" Type="http://schemas.openxmlformats.org/officeDocument/2006/relationships/slide" Target="slides/slide59.xml"/><Relationship Id="rId7" Type="http://schemas.openxmlformats.org/officeDocument/2006/relationships/customXml" Target="../customXml/item7.xml"/><Relationship Id="rId71" Type="http://schemas.openxmlformats.org/officeDocument/2006/relationships/slide" Target="slides/slide41.xml"/><Relationship Id="rId92"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slideMaster" Target="slideMasters/slideMaster1.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slide" Target="slides/slide2.xml"/><Relationship Id="rId37" Type="http://schemas.openxmlformats.org/officeDocument/2006/relationships/slide" Target="slides/slide7.xml"/><Relationship Id="rId40" Type="http://schemas.openxmlformats.org/officeDocument/2006/relationships/slide" Target="slides/slide10.xml"/><Relationship Id="rId45" Type="http://schemas.openxmlformats.org/officeDocument/2006/relationships/slide" Target="slides/slide15.xml"/><Relationship Id="rId53" Type="http://schemas.openxmlformats.org/officeDocument/2006/relationships/slide" Target="slides/slide23.xml"/><Relationship Id="rId58" Type="http://schemas.openxmlformats.org/officeDocument/2006/relationships/slide" Target="slides/slide28.xml"/><Relationship Id="rId66" Type="http://schemas.openxmlformats.org/officeDocument/2006/relationships/slide" Target="slides/slide36.xml"/><Relationship Id="rId74" Type="http://schemas.openxmlformats.org/officeDocument/2006/relationships/slide" Target="slides/slide44.xml"/><Relationship Id="rId79" Type="http://schemas.openxmlformats.org/officeDocument/2006/relationships/slide" Target="slides/slide49.xml"/><Relationship Id="rId87" Type="http://schemas.openxmlformats.org/officeDocument/2006/relationships/slide" Target="slides/slide57.xml"/><Relationship Id="rId5" Type="http://schemas.openxmlformats.org/officeDocument/2006/relationships/customXml" Target="../customXml/item5.xml"/><Relationship Id="rId61" Type="http://schemas.openxmlformats.org/officeDocument/2006/relationships/slide" Target="slides/slide31.xml"/><Relationship Id="rId82" Type="http://schemas.openxmlformats.org/officeDocument/2006/relationships/slide" Target="slides/slide52.xml"/><Relationship Id="rId90" Type="http://schemas.openxmlformats.org/officeDocument/2006/relationships/notesMaster" Target="notesMasters/notesMaster1.xml"/><Relationship Id="rId95" Type="http://schemas.openxmlformats.org/officeDocument/2006/relationships/tableStyles" Target="tableStyles.xml"/><Relationship Id="rId19" Type="http://schemas.openxmlformats.org/officeDocument/2006/relationships/customXml" Target="../customXml/item1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slideMaster" Target="slideMasters/slideMaster2.xml"/><Relationship Id="rId35" Type="http://schemas.openxmlformats.org/officeDocument/2006/relationships/slide" Target="slides/slide5.xml"/><Relationship Id="rId43" Type="http://schemas.openxmlformats.org/officeDocument/2006/relationships/slide" Target="slides/slide13.xml"/><Relationship Id="rId48" Type="http://schemas.openxmlformats.org/officeDocument/2006/relationships/slide" Target="slides/slide18.xml"/><Relationship Id="rId56" Type="http://schemas.openxmlformats.org/officeDocument/2006/relationships/slide" Target="slides/slide26.xml"/><Relationship Id="rId64" Type="http://schemas.openxmlformats.org/officeDocument/2006/relationships/slide" Target="slides/slide34.xml"/><Relationship Id="rId69" Type="http://schemas.openxmlformats.org/officeDocument/2006/relationships/slide" Target="slides/slide39.xml"/><Relationship Id="rId77" Type="http://schemas.openxmlformats.org/officeDocument/2006/relationships/slide" Target="slides/slide47.xml"/><Relationship Id="rId8" Type="http://schemas.openxmlformats.org/officeDocument/2006/relationships/customXml" Target="../customXml/item8.xml"/><Relationship Id="rId51" Type="http://schemas.openxmlformats.org/officeDocument/2006/relationships/slide" Target="slides/slide21.xml"/><Relationship Id="rId72" Type="http://schemas.openxmlformats.org/officeDocument/2006/relationships/slide" Target="slides/slide42.xml"/><Relationship Id="rId80" Type="http://schemas.openxmlformats.org/officeDocument/2006/relationships/slide" Target="slides/slide50.xml"/><Relationship Id="rId85" Type="http://schemas.openxmlformats.org/officeDocument/2006/relationships/slide" Target="slides/slide55.xml"/><Relationship Id="rId93"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slide" Target="slides/slide3.xml"/><Relationship Id="rId38" Type="http://schemas.openxmlformats.org/officeDocument/2006/relationships/slide" Target="slides/slide8.xml"/><Relationship Id="rId46" Type="http://schemas.openxmlformats.org/officeDocument/2006/relationships/slide" Target="slides/slide16.xml"/><Relationship Id="rId59" Type="http://schemas.openxmlformats.org/officeDocument/2006/relationships/slide" Target="slides/slide29.xml"/><Relationship Id="rId67" Type="http://schemas.openxmlformats.org/officeDocument/2006/relationships/slide" Target="slides/slide37.xml"/><Relationship Id="rId20" Type="http://schemas.openxmlformats.org/officeDocument/2006/relationships/customXml" Target="../customXml/item20.xml"/><Relationship Id="rId41" Type="http://schemas.openxmlformats.org/officeDocument/2006/relationships/slide" Target="slides/slide11.xml"/><Relationship Id="rId54" Type="http://schemas.openxmlformats.org/officeDocument/2006/relationships/slide" Target="slides/slide24.xml"/><Relationship Id="rId62" Type="http://schemas.openxmlformats.org/officeDocument/2006/relationships/slide" Target="slides/slide32.xml"/><Relationship Id="rId70" Type="http://schemas.openxmlformats.org/officeDocument/2006/relationships/slide" Target="slides/slide40.xml"/><Relationship Id="rId75" Type="http://schemas.openxmlformats.org/officeDocument/2006/relationships/slide" Target="slides/slide45.xml"/><Relationship Id="rId83" Type="http://schemas.openxmlformats.org/officeDocument/2006/relationships/slide" Target="slides/slide53.xml"/><Relationship Id="rId88" Type="http://schemas.openxmlformats.org/officeDocument/2006/relationships/slide" Target="slides/slide58.xml"/><Relationship Id="rId9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slide" Target="slides/slide6.xml"/><Relationship Id="rId49" Type="http://schemas.openxmlformats.org/officeDocument/2006/relationships/slide" Target="slides/slide19.xml"/><Relationship Id="rId57" Type="http://schemas.openxmlformats.org/officeDocument/2006/relationships/slide" Target="slides/slide27.xml"/><Relationship Id="rId10" Type="http://schemas.openxmlformats.org/officeDocument/2006/relationships/customXml" Target="../customXml/item10.xml"/><Relationship Id="rId31" Type="http://schemas.openxmlformats.org/officeDocument/2006/relationships/slide" Target="slides/slide1.xml"/><Relationship Id="rId44" Type="http://schemas.openxmlformats.org/officeDocument/2006/relationships/slide" Target="slides/slide14.xml"/><Relationship Id="rId52" Type="http://schemas.openxmlformats.org/officeDocument/2006/relationships/slide" Target="slides/slide22.xml"/><Relationship Id="rId60" Type="http://schemas.openxmlformats.org/officeDocument/2006/relationships/slide" Target="slides/slide30.xml"/><Relationship Id="rId65" Type="http://schemas.openxmlformats.org/officeDocument/2006/relationships/slide" Target="slides/slide35.xml"/><Relationship Id="rId73" Type="http://schemas.openxmlformats.org/officeDocument/2006/relationships/slide" Target="slides/slide43.xml"/><Relationship Id="rId78" Type="http://schemas.openxmlformats.org/officeDocument/2006/relationships/slide" Target="slides/slide48.xml"/><Relationship Id="rId81" Type="http://schemas.openxmlformats.org/officeDocument/2006/relationships/slide" Target="slides/slide51.xml"/><Relationship Id="rId86" Type="http://schemas.openxmlformats.org/officeDocument/2006/relationships/slide" Target="slides/slide56.xml"/><Relationship Id="rId94"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customXml" Target="../customXml/item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55AE338A-35BB-47FE-BF89-6F8F99A84EFF}" type="datetimeFigureOut">
              <a:rPr lang="en-US" smtClean="0"/>
              <a:pPr/>
              <a:t>2021-01-26</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75BFBDEC-75DD-451E-9F37-132C2A836F9F}" type="slidenum">
              <a:rPr lang="en-US" smtClean="0"/>
              <a:pPr/>
              <a:t>‹#›</a:t>
            </a:fld>
            <a:endParaRPr lang="en-US" dirty="0"/>
          </a:p>
        </p:txBody>
      </p:sp>
    </p:spTree>
    <p:extLst>
      <p:ext uri="{BB962C8B-B14F-4D97-AF65-F5344CB8AC3E}">
        <p14:creationId xmlns:p14="http://schemas.microsoft.com/office/powerpoint/2010/main" val="174623483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zh-CN" altLang="en-US"/>
          </a:p>
        </p:txBody>
      </p:sp>
      <p:sp>
        <p:nvSpPr>
          <p:cNvPr id="3" name="日期占位符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0E258C87-23C0-4C8E-9188-368E61CDF4F1}" type="datetimeFigureOut">
              <a:rPr lang="zh-CN" altLang="en-US" smtClean="0"/>
              <a:pPr/>
              <a:t>2021/1/26</a:t>
            </a:fld>
            <a:endParaRPr lang="zh-CN" altLang="en-US"/>
          </a:p>
        </p:txBody>
      </p:sp>
      <p:sp>
        <p:nvSpPr>
          <p:cNvPr id="4" name="幻灯片图像占位符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zh-CN" altLang="en-US"/>
          </a:p>
        </p:txBody>
      </p:sp>
      <p:sp>
        <p:nvSpPr>
          <p:cNvPr id="5" name="备注占位符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E9A5E68-CF20-49C0-9291-AF1592569517}" type="slidenum">
              <a:rPr lang="zh-CN" altLang="en-US" smtClean="0"/>
              <a:pPr/>
              <a:t>‹#›</a:t>
            </a:fld>
            <a:endParaRPr lang="zh-CN" altLang="en-US"/>
          </a:p>
        </p:txBody>
      </p:sp>
    </p:spTree>
    <p:extLst>
      <p:ext uri="{BB962C8B-B14F-4D97-AF65-F5344CB8AC3E}">
        <p14:creationId xmlns:p14="http://schemas.microsoft.com/office/powerpoint/2010/main" val="412718057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fld id="{CBBAD92F-F22A-4727-B555-C340A4DD3687}" type="slidenum">
              <a:rPr lang="zh-CN" altLang="en-US" smtClean="0"/>
              <a:pPr/>
              <a:t>1</a:t>
            </a:fld>
            <a:endParaRPr lang="zh-CN" altLang="en-US" dirty="0"/>
          </a:p>
        </p:txBody>
      </p:sp>
    </p:spTree>
    <p:extLst>
      <p:ext uri="{BB962C8B-B14F-4D97-AF65-F5344CB8AC3E}">
        <p14:creationId xmlns:p14="http://schemas.microsoft.com/office/powerpoint/2010/main" val="9264790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9A5E68-CF20-49C0-9291-AF159256951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1520808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fld id="{FE9A5E68-CF20-49C0-9291-AF1592569517}" type="slidenum">
              <a:rPr lang="zh-CN" altLang="en-US" smtClean="0"/>
              <a:pPr/>
              <a:t>35</a:t>
            </a:fld>
            <a:endParaRPr lang="zh-CN" altLang="en-US"/>
          </a:p>
        </p:txBody>
      </p:sp>
    </p:spTree>
    <p:extLst>
      <p:ext uri="{BB962C8B-B14F-4D97-AF65-F5344CB8AC3E}">
        <p14:creationId xmlns:p14="http://schemas.microsoft.com/office/powerpoint/2010/main" val="24139757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80754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9A5E68-CF20-49C0-9291-AF159256951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5364878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9A5E68-CF20-49C0-9291-AF159256951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028808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9A5E68-CF20-49C0-9291-AF159256951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927350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9A5E68-CF20-49C0-9291-AF159256951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2792241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9A5E68-CF20-49C0-9291-AF159256951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3742174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9A5E68-CF20-49C0-9291-AF159256951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5346784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9A5E68-CF20-49C0-9291-AF159256951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618553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9A5E68-CF20-49C0-9291-AF1592569517}" type="slidenum">
              <a:rPr lang="zh-CN" altLang="en-US" smtClean="0"/>
              <a:pPr/>
              <a:t>3</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9A5E68-CF20-49C0-9291-AF159256951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205417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9A5E68-CF20-49C0-9291-AF159256951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931465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9A5E68-CF20-49C0-9291-AF159256951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5311710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9A5E68-CF20-49C0-9291-AF159256951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4286267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9A5E68-CF20-49C0-9291-AF159256951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810169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9A5E68-CF20-49C0-9291-AF159256951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354353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9A5E68-CF20-49C0-9291-AF159256951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74248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9A5E68-CF20-49C0-9291-AF159256951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4062958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9A5E68-CF20-49C0-9291-AF159256951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270479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9A5E68-CF20-49C0-9291-AF159256951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390582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9A5E68-CF20-49C0-9291-AF1592569517}" type="slidenum">
              <a:rPr lang="zh-CN" altLang="en-US" smtClean="0"/>
              <a:pPr/>
              <a:t>4</a:t>
            </a:fld>
            <a:endParaRPr lang="zh-CN" altLang="en-US"/>
          </a:p>
        </p:txBody>
      </p:sp>
    </p:spTree>
    <p:extLst>
      <p:ext uri="{BB962C8B-B14F-4D97-AF65-F5344CB8AC3E}">
        <p14:creationId xmlns:p14="http://schemas.microsoft.com/office/powerpoint/2010/main" val="19710949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9A5E68-CF20-49C0-9291-AF159256951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2234545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9A5E68-CF20-49C0-9291-AF159256951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5235795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9A5E68-CF20-49C0-9291-AF159256951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1799921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fld id="{FE9A5E68-CF20-49C0-9291-AF1592569517}" type="slidenum">
              <a:rPr lang="zh-CN" altLang="en-US" smtClean="0"/>
              <a:pPr/>
              <a:t>8</a:t>
            </a:fld>
            <a:endParaRPr lang="zh-CN" altLang="en-US"/>
          </a:p>
        </p:txBody>
      </p:sp>
    </p:spTree>
    <p:extLst>
      <p:ext uri="{BB962C8B-B14F-4D97-AF65-F5344CB8AC3E}">
        <p14:creationId xmlns:p14="http://schemas.microsoft.com/office/powerpoint/2010/main" val="4720966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56418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9A5E68-CF20-49C0-9291-AF1592569517}" type="slidenum">
              <a:rPr lang="zh-CN" altLang="en-US" smtClean="0"/>
              <a:pPr/>
              <a:t>14</a:t>
            </a:fld>
            <a:endParaRPr lang="zh-CN" altLang="en-US"/>
          </a:p>
        </p:txBody>
      </p:sp>
    </p:spTree>
    <p:extLst>
      <p:ext uri="{BB962C8B-B14F-4D97-AF65-F5344CB8AC3E}">
        <p14:creationId xmlns:p14="http://schemas.microsoft.com/office/powerpoint/2010/main" val="6063343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9A5E68-CF20-49C0-9291-AF1592569517}" type="slidenum">
              <a:rPr lang="zh-CN" altLang="en-US" smtClean="0"/>
              <a:pPr/>
              <a:t>17</a:t>
            </a:fld>
            <a:endParaRPr lang="zh-CN" altLang="en-US"/>
          </a:p>
        </p:txBody>
      </p:sp>
    </p:spTree>
    <p:extLst>
      <p:ext uri="{BB962C8B-B14F-4D97-AF65-F5344CB8AC3E}">
        <p14:creationId xmlns:p14="http://schemas.microsoft.com/office/powerpoint/2010/main" val="3012989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9A5E68-CF20-49C0-9291-AF1592569517}" type="slidenum">
              <a:rPr lang="zh-CN" altLang="en-US" smtClean="0"/>
              <a:pPr/>
              <a:t>20</a:t>
            </a:fld>
            <a:endParaRPr lang="zh-CN" altLang="en-US"/>
          </a:p>
        </p:txBody>
      </p:sp>
    </p:spTree>
    <p:extLst>
      <p:ext uri="{BB962C8B-B14F-4D97-AF65-F5344CB8AC3E}">
        <p14:creationId xmlns:p14="http://schemas.microsoft.com/office/powerpoint/2010/main" val="34610702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9A5E68-CF20-49C0-9291-AF159256951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140881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4" name="Rectangle 2"/>
          <p:cNvSpPr txBox="1">
            <a:spLocks noChangeArrowheads="1"/>
          </p:cNvSpPr>
          <p:nvPr userDrawn="1"/>
        </p:nvSpPr>
        <p:spPr bwMode="auto">
          <a:xfrm>
            <a:off x="0" y="2033587"/>
            <a:ext cx="9144000" cy="1663700"/>
          </a:xfrm>
          <a:prstGeom prst="rect">
            <a:avLst/>
          </a:prstGeom>
          <a:solidFill>
            <a:srgbClr val="333399"/>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lvl1pPr algn="l" rtl="0" eaLnBrk="0" fontAlgn="base" hangingPunct="0">
              <a:spcBef>
                <a:spcPct val="0"/>
              </a:spcBef>
              <a:spcAft>
                <a:spcPct val="0"/>
              </a:spcAft>
              <a:defRPr sz="3200">
                <a:solidFill>
                  <a:schemeClr val="accent1"/>
                </a:solidFill>
                <a:latin typeface="+mj-lt"/>
                <a:ea typeface="+mj-ea"/>
                <a:cs typeface="+mj-cs"/>
              </a:defRPr>
            </a:lvl1pPr>
            <a:lvl2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2pPr>
            <a:lvl3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3pPr>
            <a:lvl4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4pPr>
            <a:lvl5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5pPr>
            <a:lvl6pPr marL="4572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6pPr>
            <a:lvl7pPr marL="9144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7pPr>
            <a:lvl8pPr marL="13716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8pPr>
            <a:lvl9pPr marL="18288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9pPr>
          </a:lstStyle>
          <a:p>
            <a:pPr eaLnBrk="1" hangingPunct="1">
              <a:lnSpc>
                <a:spcPct val="150000"/>
              </a:lnSpc>
              <a:spcBef>
                <a:spcPts val="1200"/>
              </a:spcBef>
            </a:pPr>
            <a:endParaRPr lang="zh-CN" altLang="en-US" sz="4000" b="1" kern="0" dirty="0">
              <a:solidFill>
                <a:srgbClr val="FFFFFF"/>
              </a:solidFill>
              <a:latin typeface="黑体" panose="02010609060101010101" pitchFamily="49" charset="-122"/>
              <a:ea typeface="黑体" panose="02010609060101010101" pitchFamily="49" charset="-122"/>
              <a:cs typeface="Times New Roman" panose="02020603050405020304" pitchFamily="18" charset="0"/>
            </a:endParaRPr>
          </a:p>
        </p:txBody>
      </p:sp>
      <p:sp>
        <p:nvSpPr>
          <p:cNvPr id="2" name="标题 1"/>
          <p:cNvSpPr>
            <a:spLocks noGrp="1"/>
          </p:cNvSpPr>
          <p:nvPr>
            <p:ph type="ctrTitle"/>
          </p:nvPr>
        </p:nvSpPr>
        <p:spPr>
          <a:xfrm>
            <a:off x="685800" y="2130425"/>
            <a:ext cx="7772400" cy="1470025"/>
          </a:xfrm>
        </p:spPr>
        <p:txBody>
          <a:bodyPr/>
          <a:lstStyle>
            <a:lvl1pPr>
              <a:defRPr sz="4000" b="1">
                <a:solidFill>
                  <a:schemeClr val="bg1"/>
                </a:solidFill>
              </a:defRPr>
            </a:lvl1pPr>
          </a:lstStyle>
          <a:p>
            <a:r>
              <a:rPr lang="zh-CN" altLang="en-US" dirty="0"/>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Tree>
    <p:extLst>
      <p:ext uri="{BB962C8B-B14F-4D97-AF65-F5344CB8AC3E}">
        <p14:creationId xmlns:p14="http://schemas.microsoft.com/office/powerpoint/2010/main" val="42630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044958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71438"/>
            <a:ext cx="2057400" cy="60547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71438"/>
            <a:ext cx="6019800" cy="60547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7552362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71438"/>
            <a:ext cx="8229600" cy="6054725"/>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838038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9" name="标题 1">
            <a:extLst>
              <a:ext uri="{FF2B5EF4-FFF2-40B4-BE49-F238E27FC236}">
                <a16:creationId xmlns:a16="http://schemas.microsoft.com/office/drawing/2014/main" id="{28DF711E-A957-4C9A-872B-537E488B7365}"/>
              </a:ext>
            </a:extLst>
          </p:cNvPr>
          <p:cNvSpPr>
            <a:spLocks noGrp="1"/>
          </p:cNvSpPr>
          <p:nvPr>
            <p:ph type="title"/>
          </p:nvPr>
        </p:nvSpPr>
        <p:spPr>
          <a:xfrm>
            <a:off x="628650" y="35146"/>
            <a:ext cx="7886700" cy="518529"/>
          </a:xfrm>
        </p:spPr>
        <p:txBody>
          <a:bodyPr>
            <a:normAutofit/>
          </a:bodyPr>
          <a:lstStyle>
            <a:lvl1pPr algn="ctr">
              <a:defRPr sz="2400" b="1">
                <a:solidFill>
                  <a:schemeClr val="bg1"/>
                </a:solidFill>
              </a:defRPr>
            </a:lvl1pPr>
          </a:lstStyle>
          <a:p>
            <a:r>
              <a:rPr lang="zh-CN" altLang="en-US" dirty="0"/>
              <a:t>单击此处编辑母版标题样式</a:t>
            </a:r>
          </a:p>
        </p:txBody>
      </p:sp>
    </p:spTree>
    <p:extLst>
      <p:ext uri="{BB962C8B-B14F-4D97-AF65-F5344CB8AC3E}">
        <p14:creationId xmlns:p14="http://schemas.microsoft.com/office/powerpoint/2010/main" val="42590713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4" name="Rectangle 2"/>
          <p:cNvSpPr txBox="1">
            <a:spLocks noChangeArrowheads="1"/>
          </p:cNvSpPr>
          <p:nvPr userDrawn="1"/>
        </p:nvSpPr>
        <p:spPr bwMode="auto">
          <a:xfrm>
            <a:off x="0" y="2033587"/>
            <a:ext cx="9144000" cy="1663700"/>
          </a:xfrm>
          <a:prstGeom prst="rect">
            <a:avLst/>
          </a:prstGeom>
          <a:solidFill>
            <a:srgbClr val="333399"/>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lvl1pPr algn="l" rtl="0" eaLnBrk="0" fontAlgn="base" hangingPunct="0">
              <a:spcBef>
                <a:spcPct val="0"/>
              </a:spcBef>
              <a:spcAft>
                <a:spcPct val="0"/>
              </a:spcAft>
              <a:defRPr sz="3200">
                <a:solidFill>
                  <a:schemeClr val="accent1"/>
                </a:solidFill>
                <a:latin typeface="+mj-lt"/>
                <a:ea typeface="+mj-ea"/>
                <a:cs typeface="+mj-cs"/>
              </a:defRPr>
            </a:lvl1pPr>
            <a:lvl2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2pPr>
            <a:lvl3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3pPr>
            <a:lvl4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4pPr>
            <a:lvl5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5pPr>
            <a:lvl6pPr marL="4572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6pPr>
            <a:lvl7pPr marL="9144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7pPr>
            <a:lvl8pPr marL="13716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8pPr>
            <a:lvl9pPr marL="18288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9pPr>
          </a:lstStyle>
          <a:p>
            <a:pPr eaLnBrk="1" hangingPunct="1">
              <a:lnSpc>
                <a:spcPct val="150000"/>
              </a:lnSpc>
              <a:spcBef>
                <a:spcPts val="1200"/>
              </a:spcBef>
            </a:pPr>
            <a:endParaRPr lang="zh-CN" altLang="en-US" sz="4000" b="1" kern="0" dirty="0">
              <a:solidFill>
                <a:srgbClr val="FFFFFF"/>
              </a:solidFill>
              <a:latin typeface="黑体" panose="02010609060101010101" pitchFamily="49" charset="-122"/>
              <a:ea typeface="黑体" panose="02010609060101010101" pitchFamily="49" charset="-122"/>
              <a:cs typeface="Times New Roman" panose="02020603050405020304" pitchFamily="18" charset="0"/>
            </a:endParaRPr>
          </a:p>
        </p:txBody>
      </p:sp>
      <p:sp>
        <p:nvSpPr>
          <p:cNvPr id="2" name="标题 1"/>
          <p:cNvSpPr>
            <a:spLocks noGrp="1"/>
          </p:cNvSpPr>
          <p:nvPr>
            <p:ph type="ctrTitle"/>
          </p:nvPr>
        </p:nvSpPr>
        <p:spPr>
          <a:xfrm>
            <a:off x="685800" y="2130427"/>
            <a:ext cx="7772400" cy="1470025"/>
          </a:xfrm>
        </p:spPr>
        <p:txBody>
          <a:bodyPr/>
          <a:lstStyle>
            <a:lvl1pPr>
              <a:defRPr sz="4000" b="1">
                <a:solidFill>
                  <a:schemeClr val="bg1"/>
                </a:solidFill>
              </a:defRPr>
            </a:lvl1pPr>
          </a:lstStyle>
          <a:p>
            <a:r>
              <a:rPr lang="zh-CN" altLang="en-US" dirty="0"/>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Tree>
    <p:extLst>
      <p:ext uri="{BB962C8B-B14F-4D97-AF65-F5344CB8AC3E}">
        <p14:creationId xmlns:p14="http://schemas.microsoft.com/office/powerpoint/2010/main" val="38345821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4" name="Rectangle 2"/>
          <p:cNvSpPr txBox="1">
            <a:spLocks noChangeArrowheads="1"/>
          </p:cNvSpPr>
          <p:nvPr userDrawn="1"/>
        </p:nvSpPr>
        <p:spPr bwMode="auto">
          <a:xfrm>
            <a:off x="0" y="-1"/>
            <a:ext cx="9144000" cy="764705"/>
          </a:xfrm>
          <a:prstGeom prst="rect">
            <a:avLst/>
          </a:prstGeom>
          <a:solidFill>
            <a:srgbClr val="333399"/>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lvl1pPr algn="l" rtl="0" eaLnBrk="0" fontAlgn="base" hangingPunct="0">
              <a:spcBef>
                <a:spcPct val="0"/>
              </a:spcBef>
              <a:spcAft>
                <a:spcPct val="0"/>
              </a:spcAft>
              <a:defRPr sz="3200">
                <a:solidFill>
                  <a:schemeClr val="accent1"/>
                </a:solidFill>
                <a:latin typeface="+mj-lt"/>
                <a:ea typeface="+mj-ea"/>
                <a:cs typeface="+mj-cs"/>
              </a:defRPr>
            </a:lvl1pPr>
            <a:lvl2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2pPr>
            <a:lvl3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3pPr>
            <a:lvl4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4pPr>
            <a:lvl5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5pPr>
            <a:lvl6pPr marL="4572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6pPr>
            <a:lvl7pPr marL="9144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7pPr>
            <a:lvl8pPr marL="13716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8pPr>
            <a:lvl9pPr marL="18288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9pPr>
          </a:lstStyle>
          <a:p>
            <a:pPr eaLnBrk="1" hangingPunct="1">
              <a:lnSpc>
                <a:spcPct val="150000"/>
              </a:lnSpc>
              <a:spcBef>
                <a:spcPts val="1200"/>
              </a:spcBef>
            </a:pPr>
            <a:endParaRPr lang="zh-CN" altLang="en-US" sz="4000" b="1" kern="0" dirty="0">
              <a:solidFill>
                <a:srgbClr val="FFFFFF"/>
              </a:solidFill>
              <a:latin typeface="黑体" panose="02010609060101010101" pitchFamily="49" charset="-122"/>
              <a:ea typeface="黑体" panose="02010609060101010101" pitchFamily="49" charset="-122"/>
              <a:cs typeface="Times New Roman" panose="02020603050405020304" pitchFamily="18" charset="0"/>
            </a:endParaRPr>
          </a:p>
        </p:txBody>
      </p:sp>
      <p:sp>
        <p:nvSpPr>
          <p:cNvPr id="2" name="标题 1"/>
          <p:cNvSpPr>
            <a:spLocks noGrp="1"/>
          </p:cNvSpPr>
          <p:nvPr>
            <p:ph type="title"/>
          </p:nvPr>
        </p:nvSpPr>
        <p:spPr>
          <a:xfrm>
            <a:off x="457200" y="71441"/>
            <a:ext cx="8229600" cy="669103"/>
          </a:xfrm>
        </p:spPr>
        <p:txBody>
          <a:bodyPr/>
          <a:lstStyle>
            <a:lvl1pPr algn="ctr">
              <a:defRPr b="1">
                <a:solidFill>
                  <a:schemeClr val="bg1"/>
                </a:solidFill>
              </a:defRPr>
            </a:lvl1pPr>
          </a:lstStyle>
          <a:p>
            <a:r>
              <a:rPr lang="zh-CN" altLang="en-US" dirty="0"/>
              <a:t>单击此处编辑母版标题样式</a:t>
            </a:r>
          </a:p>
        </p:txBody>
      </p:sp>
      <p:sp>
        <p:nvSpPr>
          <p:cNvPr id="3" name="内容占位符 2"/>
          <p:cNvSpPr>
            <a:spLocks noGrp="1"/>
          </p:cNvSpPr>
          <p:nvPr>
            <p:ph idx="1"/>
          </p:nvPr>
        </p:nvSpPr>
        <p:spPr>
          <a:xfrm>
            <a:off x="457200" y="980728"/>
            <a:ext cx="8229600" cy="5616624"/>
          </a:xfrm>
        </p:spPr>
        <p:txBody>
          <a:bodyPr/>
          <a:lstStyle>
            <a:lvl1pPr>
              <a:defRPr b="1"/>
            </a:lvl1pPr>
            <a:lvl2pPr>
              <a:defRPr b="1"/>
            </a:lvl2pPr>
            <a:lvl3pPr>
              <a:defRPr b="1"/>
            </a:lvl3pPr>
            <a:lvl4pPr>
              <a:defRPr b="1"/>
            </a:lvl4pPr>
            <a:lvl5pPr>
              <a:defRPr b="1"/>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13855340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2"/>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Tree>
    <p:extLst>
      <p:ext uri="{BB962C8B-B14F-4D97-AF65-F5344CB8AC3E}">
        <p14:creationId xmlns:p14="http://schemas.microsoft.com/office/powerpoint/2010/main" val="16945340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0229881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40165967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Tree>
    <p:extLst>
      <p:ext uri="{BB962C8B-B14F-4D97-AF65-F5344CB8AC3E}">
        <p14:creationId xmlns:p14="http://schemas.microsoft.com/office/powerpoint/2010/main" val="1362872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4" name="Rectangle 2"/>
          <p:cNvSpPr txBox="1">
            <a:spLocks noChangeArrowheads="1"/>
          </p:cNvSpPr>
          <p:nvPr userDrawn="1"/>
        </p:nvSpPr>
        <p:spPr bwMode="auto">
          <a:xfrm>
            <a:off x="0" y="-1"/>
            <a:ext cx="9144000" cy="764705"/>
          </a:xfrm>
          <a:prstGeom prst="rect">
            <a:avLst/>
          </a:prstGeom>
          <a:solidFill>
            <a:srgbClr val="333399"/>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lvl1pPr algn="l" rtl="0" eaLnBrk="0" fontAlgn="base" hangingPunct="0">
              <a:spcBef>
                <a:spcPct val="0"/>
              </a:spcBef>
              <a:spcAft>
                <a:spcPct val="0"/>
              </a:spcAft>
              <a:defRPr sz="3200">
                <a:solidFill>
                  <a:schemeClr val="accent1"/>
                </a:solidFill>
                <a:latin typeface="+mj-lt"/>
                <a:ea typeface="+mj-ea"/>
                <a:cs typeface="+mj-cs"/>
              </a:defRPr>
            </a:lvl1pPr>
            <a:lvl2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2pPr>
            <a:lvl3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3pPr>
            <a:lvl4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4pPr>
            <a:lvl5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5pPr>
            <a:lvl6pPr marL="4572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6pPr>
            <a:lvl7pPr marL="9144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7pPr>
            <a:lvl8pPr marL="13716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8pPr>
            <a:lvl9pPr marL="18288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9pPr>
          </a:lstStyle>
          <a:p>
            <a:pPr eaLnBrk="1" hangingPunct="1">
              <a:lnSpc>
                <a:spcPct val="150000"/>
              </a:lnSpc>
              <a:spcBef>
                <a:spcPts val="1200"/>
              </a:spcBef>
            </a:pPr>
            <a:endParaRPr lang="zh-CN" altLang="en-US" sz="4000" b="1" kern="0" dirty="0">
              <a:solidFill>
                <a:srgbClr val="FFFFFF"/>
              </a:solidFill>
              <a:latin typeface="黑体" panose="02010609060101010101" pitchFamily="49" charset="-122"/>
              <a:ea typeface="黑体" panose="02010609060101010101" pitchFamily="49" charset="-122"/>
              <a:cs typeface="Times New Roman" panose="02020603050405020304" pitchFamily="18" charset="0"/>
            </a:endParaRPr>
          </a:p>
        </p:txBody>
      </p:sp>
      <p:sp>
        <p:nvSpPr>
          <p:cNvPr id="2" name="标题 1"/>
          <p:cNvSpPr>
            <a:spLocks noGrp="1"/>
          </p:cNvSpPr>
          <p:nvPr>
            <p:ph type="title"/>
          </p:nvPr>
        </p:nvSpPr>
        <p:spPr>
          <a:xfrm>
            <a:off x="457200" y="71439"/>
            <a:ext cx="8229600" cy="669103"/>
          </a:xfrm>
        </p:spPr>
        <p:txBody>
          <a:bodyPr/>
          <a:lstStyle>
            <a:lvl1pPr algn="ctr">
              <a:defRPr b="1">
                <a:solidFill>
                  <a:schemeClr val="bg1"/>
                </a:solidFill>
              </a:defRPr>
            </a:lvl1pPr>
          </a:lstStyle>
          <a:p>
            <a:r>
              <a:rPr lang="zh-CN" altLang="en-US" dirty="0"/>
              <a:t>单击此处编辑母版标题样式</a:t>
            </a:r>
          </a:p>
        </p:txBody>
      </p:sp>
      <p:sp>
        <p:nvSpPr>
          <p:cNvPr id="3" name="内容占位符 2"/>
          <p:cNvSpPr>
            <a:spLocks noGrp="1"/>
          </p:cNvSpPr>
          <p:nvPr>
            <p:ph idx="1"/>
          </p:nvPr>
        </p:nvSpPr>
        <p:spPr>
          <a:xfrm>
            <a:off x="457200" y="980728"/>
            <a:ext cx="8229600" cy="5616624"/>
          </a:xfrm>
        </p:spPr>
        <p:txBody>
          <a:bodyPr/>
          <a:lstStyle>
            <a:lvl1pPr>
              <a:defRPr b="1"/>
            </a:lvl1pPr>
            <a:lvl2pPr>
              <a:defRPr b="1"/>
            </a:lvl2pPr>
            <a:lvl3pPr>
              <a:defRPr b="1"/>
            </a:lvl3pPr>
            <a:lvl4pPr>
              <a:defRPr b="1"/>
            </a:lvl4pPr>
            <a:lvl5pPr>
              <a:defRPr b="1"/>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5708183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16231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3473743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21997107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5459680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71440"/>
            <a:ext cx="2057400" cy="60547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71440"/>
            <a:ext cx="6019800" cy="60547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6705650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71440"/>
            <a:ext cx="8229600" cy="6054725"/>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2493339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9" name="标题 1">
            <a:extLst>
              <a:ext uri="{FF2B5EF4-FFF2-40B4-BE49-F238E27FC236}">
                <a16:creationId xmlns:a16="http://schemas.microsoft.com/office/drawing/2014/main" id="{28DF711E-A957-4C9A-872B-537E488B7365}"/>
              </a:ext>
            </a:extLst>
          </p:cNvPr>
          <p:cNvSpPr>
            <a:spLocks noGrp="1"/>
          </p:cNvSpPr>
          <p:nvPr>
            <p:ph type="title"/>
          </p:nvPr>
        </p:nvSpPr>
        <p:spPr>
          <a:xfrm>
            <a:off x="628650" y="35146"/>
            <a:ext cx="7886700" cy="518529"/>
          </a:xfrm>
        </p:spPr>
        <p:txBody>
          <a:bodyPr>
            <a:normAutofit/>
          </a:bodyPr>
          <a:lstStyle>
            <a:lvl1pPr algn="ctr">
              <a:defRPr sz="2400" b="1">
                <a:solidFill>
                  <a:schemeClr val="bg1"/>
                </a:solidFill>
              </a:defRPr>
            </a:lvl1pPr>
          </a:lstStyle>
          <a:p>
            <a:r>
              <a:rPr lang="zh-CN" altLang="en-US" dirty="0"/>
              <a:t>单击此处编辑母版标题样式</a:t>
            </a:r>
          </a:p>
        </p:txBody>
      </p:sp>
    </p:spTree>
    <p:extLst>
      <p:ext uri="{BB962C8B-B14F-4D97-AF65-F5344CB8AC3E}">
        <p14:creationId xmlns:p14="http://schemas.microsoft.com/office/powerpoint/2010/main" val="27216605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
        <p:nvSpPr>
          <p:cNvPr id="9" name="标题 1">
            <a:extLst>
              <a:ext uri="{FF2B5EF4-FFF2-40B4-BE49-F238E27FC236}">
                <a16:creationId xmlns:a16="http://schemas.microsoft.com/office/drawing/2014/main" id="{28DF711E-A957-4C9A-872B-537E488B7365}"/>
              </a:ext>
            </a:extLst>
          </p:cNvPr>
          <p:cNvSpPr>
            <a:spLocks noGrp="1"/>
          </p:cNvSpPr>
          <p:nvPr>
            <p:ph type="title"/>
          </p:nvPr>
        </p:nvSpPr>
        <p:spPr>
          <a:xfrm>
            <a:off x="628650" y="35146"/>
            <a:ext cx="7886700" cy="518529"/>
          </a:xfrm>
        </p:spPr>
        <p:txBody>
          <a:bodyPr>
            <a:normAutofit/>
          </a:bodyPr>
          <a:lstStyle>
            <a:lvl1pPr algn="ctr">
              <a:defRPr sz="2400" b="1">
                <a:solidFill>
                  <a:schemeClr val="bg1"/>
                </a:solidFill>
              </a:defRPr>
            </a:lvl1pPr>
          </a:lstStyle>
          <a:p>
            <a:r>
              <a:rPr lang="zh-CN" altLang="en-US" dirty="0"/>
              <a:t>单击此处编辑母版标题样式</a:t>
            </a:r>
          </a:p>
        </p:txBody>
      </p:sp>
    </p:spTree>
    <p:extLst>
      <p:ext uri="{BB962C8B-B14F-4D97-AF65-F5344CB8AC3E}">
        <p14:creationId xmlns:p14="http://schemas.microsoft.com/office/powerpoint/2010/main" val="42089295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sp>
        <p:nvSpPr>
          <p:cNvPr id="9" name="标题 1">
            <a:extLst>
              <a:ext uri="{FF2B5EF4-FFF2-40B4-BE49-F238E27FC236}">
                <a16:creationId xmlns:a16="http://schemas.microsoft.com/office/drawing/2014/main" id="{28DF711E-A957-4C9A-872B-537E488B7365}"/>
              </a:ext>
            </a:extLst>
          </p:cNvPr>
          <p:cNvSpPr>
            <a:spLocks noGrp="1"/>
          </p:cNvSpPr>
          <p:nvPr>
            <p:ph type="title"/>
          </p:nvPr>
        </p:nvSpPr>
        <p:spPr>
          <a:xfrm>
            <a:off x="628650" y="35146"/>
            <a:ext cx="7886700" cy="518529"/>
          </a:xfrm>
        </p:spPr>
        <p:txBody>
          <a:bodyPr>
            <a:normAutofit/>
          </a:bodyPr>
          <a:lstStyle>
            <a:lvl1pPr algn="ctr">
              <a:defRPr sz="2400" b="1">
                <a:solidFill>
                  <a:schemeClr val="bg1"/>
                </a:solidFill>
              </a:defRPr>
            </a:lvl1pPr>
          </a:lstStyle>
          <a:p>
            <a:r>
              <a:rPr lang="zh-CN" altLang="en-US" dirty="0"/>
              <a:t>单击此处编辑母版标题样式</a:t>
            </a:r>
          </a:p>
        </p:txBody>
      </p:sp>
    </p:spTree>
    <p:extLst>
      <p:ext uri="{BB962C8B-B14F-4D97-AF65-F5344CB8AC3E}">
        <p14:creationId xmlns:p14="http://schemas.microsoft.com/office/powerpoint/2010/main" val="18376947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4777681" y="6453338"/>
            <a:ext cx="946448" cy="365125"/>
          </a:xfrm>
          <a:prstGeom prst="rect">
            <a:avLst/>
          </a:prstGeom>
        </p:spPr>
        <p:txBody>
          <a:bodyPr/>
          <a:lstStyle/>
          <a:p>
            <a:endParaRPr lang="zh-CN" altLang="en-US">
              <a:solidFill>
                <a:prstClr val="black">
                  <a:tint val="75000"/>
                </a:prstClr>
              </a:solidFill>
            </a:endParaRPr>
          </a:p>
        </p:txBody>
      </p:sp>
      <p:sp>
        <p:nvSpPr>
          <p:cNvPr id="4" name="页脚占位符 3"/>
          <p:cNvSpPr>
            <a:spLocks noGrp="1"/>
          </p:cNvSpPr>
          <p:nvPr>
            <p:ph type="ftr" sz="quarter" idx="11"/>
          </p:nvPr>
        </p:nvSpPr>
        <p:spPr>
          <a:xfrm>
            <a:off x="5785792" y="6453338"/>
            <a:ext cx="2895600" cy="365125"/>
          </a:xfrm>
          <a:prstGeom prst="rect">
            <a:avLst/>
          </a:prstGeom>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a:xfrm>
            <a:off x="8738121" y="6453338"/>
            <a:ext cx="370384" cy="365125"/>
          </a:xfrm>
          <a:prstGeom prst="rect">
            <a:avLst/>
          </a:prstGeom>
        </p:spPr>
        <p:txBody>
          <a:bodyPr/>
          <a:lstStyle>
            <a:lvl1pPr>
              <a:defRPr b="1">
                <a:solidFill>
                  <a:srgbClr val="C00000"/>
                </a:solidFill>
                <a:effectLst>
                  <a:glow rad="685800">
                    <a:srgbClr val="FFFF99">
                      <a:alpha val="40000"/>
                    </a:srgbClr>
                  </a:glow>
                </a:effectLst>
              </a:defRPr>
            </a:lvl1pPr>
          </a:lstStyle>
          <a:p>
            <a:fld id="{03A847EA-A0F8-42E4-AF47-D5B896815B88}" type="slidenum">
              <a:rPr lang="zh-CN" altLang="en-US" smtClean="0"/>
              <a:pPr/>
              <a:t>‹#›</a:t>
            </a:fld>
            <a:endParaRPr lang="zh-CN" altLang="en-US" dirty="0"/>
          </a:p>
        </p:txBody>
      </p:sp>
      <p:sp>
        <p:nvSpPr>
          <p:cNvPr id="6" name="标题 1"/>
          <p:cNvSpPr>
            <a:spLocks noGrp="1"/>
          </p:cNvSpPr>
          <p:nvPr>
            <p:ph type="title" hasCustomPrompt="1"/>
          </p:nvPr>
        </p:nvSpPr>
        <p:spPr>
          <a:xfrm>
            <a:off x="457200" y="44624"/>
            <a:ext cx="8229600" cy="1143000"/>
          </a:xfrm>
        </p:spPr>
        <p:txBody>
          <a:bodyPr>
            <a:normAutofit/>
          </a:bodyPr>
          <a:lstStyle>
            <a:lvl1pPr>
              <a:defRPr sz="4000" b="1">
                <a:effectLst>
                  <a:outerShdw blurRad="50800" dist="76200" dir="2700000" algn="tl" rotWithShape="0">
                    <a:prstClr val="black">
                      <a:alpha val="40000"/>
                    </a:prstClr>
                  </a:outerShdw>
                </a:effectLst>
                <a:latin typeface="Arial" pitchFamily="34" charset="0"/>
                <a:ea typeface="Arial Unicode MS" pitchFamily="34" charset="-122"/>
                <a:cs typeface="Arial" pitchFamily="34" charset="0"/>
              </a:defRPr>
            </a:lvl1pPr>
          </a:lstStyle>
          <a:p>
            <a:r>
              <a:rPr lang="en-US" altLang="zh-CN" dirty="0"/>
              <a:t>Click here to edit title</a:t>
            </a:r>
            <a:endParaRPr lang="zh-CN" altLang="en-US" dirty="0"/>
          </a:p>
        </p:txBody>
      </p:sp>
    </p:spTree>
    <p:extLst>
      <p:ext uri="{BB962C8B-B14F-4D97-AF65-F5344CB8AC3E}">
        <p14:creationId xmlns:p14="http://schemas.microsoft.com/office/powerpoint/2010/main" val="4191484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Tree>
    <p:extLst>
      <p:ext uri="{BB962C8B-B14F-4D97-AF65-F5344CB8AC3E}">
        <p14:creationId xmlns:p14="http://schemas.microsoft.com/office/powerpoint/2010/main" val="7629427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4_标题幻灯片">
    <p:spTree>
      <p:nvGrpSpPr>
        <p:cNvPr id="1" name=""/>
        <p:cNvGrpSpPr/>
        <p:nvPr/>
      </p:nvGrpSpPr>
      <p:grpSpPr>
        <a:xfrm>
          <a:off x="0" y="0"/>
          <a:ext cx="0" cy="0"/>
          <a:chOff x="0" y="0"/>
          <a:chExt cx="0" cy="0"/>
        </a:xfrm>
      </p:grpSpPr>
      <p:sp>
        <p:nvSpPr>
          <p:cNvPr id="9" name="标题 1">
            <a:extLst>
              <a:ext uri="{FF2B5EF4-FFF2-40B4-BE49-F238E27FC236}">
                <a16:creationId xmlns:a16="http://schemas.microsoft.com/office/drawing/2014/main" id="{28DF711E-A957-4C9A-872B-537E488B7365}"/>
              </a:ext>
            </a:extLst>
          </p:cNvPr>
          <p:cNvSpPr>
            <a:spLocks noGrp="1"/>
          </p:cNvSpPr>
          <p:nvPr>
            <p:ph type="title"/>
          </p:nvPr>
        </p:nvSpPr>
        <p:spPr>
          <a:xfrm>
            <a:off x="628650" y="35146"/>
            <a:ext cx="7886700" cy="518529"/>
          </a:xfrm>
        </p:spPr>
        <p:txBody>
          <a:bodyPr>
            <a:normAutofit/>
          </a:bodyPr>
          <a:lstStyle>
            <a:lvl1pPr algn="ctr">
              <a:defRPr sz="2400" b="1">
                <a:solidFill>
                  <a:schemeClr val="bg1"/>
                </a:solidFill>
              </a:defRPr>
            </a:lvl1pPr>
          </a:lstStyle>
          <a:p>
            <a:r>
              <a:rPr lang="zh-CN" altLang="en-US" dirty="0"/>
              <a:t>单击此处编辑母版标题样式</a:t>
            </a:r>
          </a:p>
        </p:txBody>
      </p:sp>
    </p:spTree>
    <p:extLst>
      <p:ext uri="{BB962C8B-B14F-4D97-AF65-F5344CB8AC3E}">
        <p14:creationId xmlns:p14="http://schemas.microsoft.com/office/powerpoint/2010/main" val="24881893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5_标题幻灯片">
    <p:spTree>
      <p:nvGrpSpPr>
        <p:cNvPr id="1" name=""/>
        <p:cNvGrpSpPr/>
        <p:nvPr/>
      </p:nvGrpSpPr>
      <p:grpSpPr>
        <a:xfrm>
          <a:off x="0" y="0"/>
          <a:ext cx="0" cy="0"/>
          <a:chOff x="0" y="0"/>
          <a:chExt cx="0" cy="0"/>
        </a:xfrm>
      </p:grpSpPr>
      <p:sp>
        <p:nvSpPr>
          <p:cNvPr id="9" name="标题 1">
            <a:extLst>
              <a:ext uri="{FF2B5EF4-FFF2-40B4-BE49-F238E27FC236}">
                <a16:creationId xmlns:a16="http://schemas.microsoft.com/office/drawing/2014/main" id="{28DF711E-A957-4C9A-872B-537E488B7365}"/>
              </a:ext>
            </a:extLst>
          </p:cNvPr>
          <p:cNvSpPr>
            <a:spLocks noGrp="1"/>
          </p:cNvSpPr>
          <p:nvPr>
            <p:ph type="title"/>
          </p:nvPr>
        </p:nvSpPr>
        <p:spPr>
          <a:xfrm>
            <a:off x="628650" y="35146"/>
            <a:ext cx="7886700" cy="518529"/>
          </a:xfrm>
        </p:spPr>
        <p:txBody>
          <a:bodyPr>
            <a:normAutofit/>
          </a:bodyPr>
          <a:lstStyle>
            <a:lvl1pPr algn="ctr">
              <a:defRPr sz="2400" b="1">
                <a:solidFill>
                  <a:schemeClr val="bg1"/>
                </a:solidFill>
              </a:defRPr>
            </a:lvl1pPr>
          </a:lstStyle>
          <a:p>
            <a:r>
              <a:rPr lang="zh-CN" altLang="en-US" dirty="0"/>
              <a:t>单击此处编辑母版标题样式</a:t>
            </a:r>
          </a:p>
        </p:txBody>
      </p:sp>
    </p:spTree>
    <p:extLst>
      <p:ext uri="{BB962C8B-B14F-4D97-AF65-F5344CB8AC3E}">
        <p14:creationId xmlns:p14="http://schemas.microsoft.com/office/powerpoint/2010/main" val="607439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792072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485771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Tree>
    <p:extLst>
      <p:ext uri="{BB962C8B-B14F-4D97-AF65-F5344CB8AC3E}">
        <p14:creationId xmlns:p14="http://schemas.microsoft.com/office/powerpoint/2010/main" val="3712484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9261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2833756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2660006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2"/>
          <p:cNvSpPr txBox="1">
            <a:spLocks noChangeArrowheads="1"/>
          </p:cNvSpPr>
          <p:nvPr userDrawn="1"/>
        </p:nvSpPr>
        <p:spPr bwMode="auto">
          <a:xfrm>
            <a:off x="0" y="-1"/>
            <a:ext cx="9144000" cy="1368000"/>
          </a:xfrm>
          <a:prstGeom prst="rect">
            <a:avLst/>
          </a:prstGeom>
          <a:solidFill>
            <a:srgbClr val="333399"/>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lvl1pPr algn="l" rtl="0" eaLnBrk="0" fontAlgn="base" hangingPunct="0">
              <a:spcBef>
                <a:spcPct val="0"/>
              </a:spcBef>
              <a:spcAft>
                <a:spcPct val="0"/>
              </a:spcAft>
              <a:defRPr sz="3200">
                <a:solidFill>
                  <a:schemeClr val="accent1"/>
                </a:solidFill>
                <a:latin typeface="+mj-lt"/>
                <a:ea typeface="+mj-ea"/>
                <a:cs typeface="+mj-cs"/>
              </a:defRPr>
            </a:lvl1pPr>
            <a:lvl2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2pPr>
            <a:lvl3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3pPr>
            <a:lvl4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4pPr>
            <a:lvl5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5pPr>
            <a:lvl6pPr marL="4572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6pPr>
            <a:lvl7pPr marL="9144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7pPr>
            <a:lvl8pPr marL="13716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8pPr>
            <a:lvl9pPr marL="18288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9pPr>
          </a:lstStyle>
          <a:p>
            <a:pPr eaLnBrk="1" hangingPunct="1">
              <a:lnSpc>
                <a:spcPct val="150000"/>
              </a:lnSpc>
              <a:spcBef>
                <a:spcPts val="1200"/>
              </a:spcBef>
            </a:pPr>
            <a:endParaRPr lang="zh-CN" altLang="en-US" sz="4000" b="1" kern="0" dirty="0">
              <a:solidFill>
                <a:srgbClr val="FFFFFF"/>
              </a:solidFill>
              <a:latin typeface="黑体" panose="02010609060101010101" pitchFamily="49" charset="-122"/>
              <a:ea typeface="黑体" panose="02010609060101010101" pitchFamily="49" charset="-122"/>
              <a:cs typeface="Times New Roman" panose="02020603050405020304" pitchFamily="18" charset="0"/>
            </a:endParaRPr>
          </a:p>
        </p:txBody>
      </p:sp>
      <p:sp>
        <p:nvSpPr>
          <p:cNvPr id="2052" name="标题占位符 1"/>
          <p:cNvSpPr>
            <a:spLocks noGrp="1"/>
          </p:cNvSpPr>
          <p:nvPr>
            <p:ph type="title"/>
          </p:nvPr>
        </p:nvSpPr>
        <p:spPr bwMode="auto">
          <a:xfrm>
            <a:off x="457200" y="71438"/>
            <a:ext cx="8229600" cy="1196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2053" name="文本占位符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58340143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807" r:id="rId13"/>
  </p:sldLayoutIdLst>
  <p:hf hdr="0" ftr="0" dt="0"/>
  <p:txStyles>
    <p:titleStyle>
      <a:lvl1pPr algn="l" rtl="0" eaLnBrk="0" fontAlgn="base" hangingPunct="0">
        <a:spcBef>
          <a:spcPct val="0"/>
        </a:spcBef>
        <a:spcAft>
          <a:spcPct val="0"/>
        </a:spcAft>
        <a:defRPr sz="3200">
          <a:solidFill>
            <a:schemeClr val="accent1"/>
          </a:solidFill>
          <a:latin typeface="+mj-lt"/>
          <a:ea typeface="+mj-ea"/>
          <a:cs typeface="+mj-cs"/>
        </a:defRPr>
      </a:lvl1pPr>
      <a:lvl2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2pPr>
      <a:lvl3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3pPr>
      <a:lvl4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4pPr>
      <a:lvl5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5pPr>
      <a:lvl6pPr marL="4572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6pPr>
      <a:lvl7pPr marL="9144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7pPr>
      <a:lvl8pPr marL="13716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8pPr>
      <a:lvl9pPr marL="18288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9pPr>
    </p:titleStyle>
    <p:bodyStyle>
      <a:lvl1pPr marL="342900" indent="-342900" algn="l" rtl="0" eaLnBrk="0" fontAlgn="base" hangingPunct="0">
        <a:spcBef>
          <a:spcPct val="20000"/>
        </a:spcBef>
        <a:spcAft>
          <a:spcPct val="0"/>
        </a:spcAft>
        <a:buFont typeface="Arial"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tx1"/>
          </a:solidFill>
          <a:latin typeface="+mn-lt"/>
          <a:ea typeface="+mn-ea"/>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ea typeface="+mn-ea"/>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ea typeface="+mn-ea"/>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ea typeface="+mn-ea"/>
        </a:defRPr>
      </a:lvl5pPr>
      <a:lvl6pPr marL="2514600" indent="-228600" algn="l" rtl="0" eaLnBrk="0" fontAlgn="base" hangingPunct="0">
        <a:spcBef>
          <a:spcPct val="20000"/>
        </a:spcBef>
        <a:spcAft>
          <a:spcPct val="0"/>
        </a:spcAft>
        <a:buFont typeface="Arial" charset="0"/>
        <a:buChar char="»"/>
        <a:defRPr sz="2000">
          <a:solidFill>
            <a:schemeClr val="tx1"/>
          </a:solidFill>
          <a:latin typeface="+mn-lt"/>
          <a:ea typeface="+mn-ea"/>
        </a:defRPr>
      </a:lvl6pPr>
      <a:lvl7pPr marL="2971800" indent="-228600" algn="l" rtl="0" eaLnBrk="0" fontAlgn="base" hangingPunct="0">
        <a:spcBef>
          <a:spcPct val="20000"/>
        </a:spcBef>
        <a:spcAft>
          <a:spcPct val="0"/>
        </a:spcAft>
        <a:buFont typeface="Arial" charset="0"/>
        <a:buChar char="»"/>
        <a:defRPr sz="2000">
          <a:solidFill>
            <a:schemeClr val="tx1"/>
          </a:solidFill>
          <a:latin typeface="+mn-lt"/>
          <a:ea typeface="+mn-ea"/>
        </a:defRPr>
      </a:lvl7pPr>
      <a:lvl8pPr marL="3429000" indent="-228600" algn="l" rtl="0" eaLnBrk="0" fontAlgn="base" hangingPunct="0">
        <a:spcBef>
          <a:spcPct val="20000"/>
        </a:spcBef>
        <a:spcAft>
          <a:spcPct val="0"/>
        </a:spcAft>
        <a:buFont typeface="Arial" charset="0"/>
        <a:buChar char="»"/>
        <a:defRPr sz="2000">
          <a:solidFill>
            <a:schemeClr val="tx1"/>
          </a:solidFill>
          <a:latin typeface="+mn-lt"/>
          <a:ea typeface="+mn-ea"/>
        </a:defRPr>
      </a:lvl8pPr>
      <a:lvl9pPr marL="3886200" indent="-228600" algn="l" rtl="0" eaLnBrk="0" fontAlgn="base" hangingPunct="0">
        <a:spcBef>
          <a:spcPct val="20000"/>
        </a:spcBef>
        <a:spcAft>
          <a:spcPct val="0"/>
        </a:spcAft>
        <a:buFont typeface="Arial" charset="0"/>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769C458A-EF38-4471-81F0-59810A9BD550}"/>
              </a:ext>
            </a:extLst>
          </p:cNvPr>
          <p:cNvSpPr txBox="1">
            <a:spLocks noChangeArrowheads="1"/>
          </p:cNvSpPr>
          <p:nvPr userDrawn="1"/>
        </p:nvSpPr>
        <p:spPr bwMode="auto">
          <a:xfrm>
            <a:off x="0" y="-1"/>
            <a:ext cx="9144000" cy="764705"/>
          </a:xfrm>
          <a:prstGeom prst="rect">
            <a:avLst/>
          </a:prstGeom>
          <a:solidFill>
            <a:srgbClr val="333399"/>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lvl1pPr algn="l" rtl="0" eaLnBrk="0" fontAlgn="base" hangingPunct="0">
              <a:spcBef>
                <a:spcPct val="0"/>
              </a:spcBef>
              <a:spcAft>
                <a:spcPct val="0"/>
              </a:spcAft>
              <a:defRPr sz="3200">
                <a:solidFill>
                  <a:schemeClr val="accent1"/>
                </a:solidFill>
                <a:latin typeface="+mj-lt"/>
                <a:ea typeface="+mj-ea"/>
                <a:cs typeface="+mj-cs"/>
              </a:defRPr>
            </a:lvl1pPr>
            <a:lvl2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2pPr>
            <a:lvl3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3pPr>
            <a:lvl4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4pPr>
            <a:lvl5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5pPr>
            <a:lvl6pPr marL="4572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6pPr>
            <a:lvl7pPr marL="9144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7pPr>
            <a:lvl8pPr marL="13716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8pPr>
            <a:lvl9pPr marL="18288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9pPr>
          </a:lstStyle>
          <a:p>
            <a:pPr eaLnBrk="1" hangingPunct="1">
              <a:lnSpc>
                <a:spcPct val="150000"/>
              </a:lnSpc>
              <a:spcBef>
                <a:spcPts val="1200"/>
              </a:spcBef>
            </a:pPr>
            <a:endParaRPr lang="zh-CN" altLang="en-US" sz="4000" b="1" kern="0" dirty="0">
              <a:solidFill>
                <a:srgbClr val="FFFFFF"/>
              </a:solidFill>
              <a:latin typeface="黑体" panose="02010609060101010101" pitchFamily="49" charset="-122"/>
              <a:ea typeface="黑体" panose="02010609060101010101" pitchFamily="49" charset="-122"/>
              <a:cs typeface="Times New Roman" panose="02020603050405020304" pitchFamily="18" charset="0"/>
            </a:endParaRPr>
          </a:p>
        </p:txBody>
      </p:sp>
      <p:sp>
        <p:nvSpPr>
          <p:cNvPr id="2052" name="标题占位符 1"/>
          <p:cNvSpPr>
            <a:spLocks noGrp="1"/>
          </p:cNvSpPr>
          <p:nvPr>
            <p:ph type="title"/>
          </p:nvPr>
        </p:nvSpPr>
        <p:spPr bwMode="auto">
          <a:xfrm>
            <a:off x="457200" y="71440"/>
            <a:ext cx="8229600" cy="6603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dirty="0"/>
              <a:t>单击此处编辑母版标题样式</a:t>
            </a:r>
          </a:p>
        </p:txBody>
      </p:sp>
      <p:sp>
        <p:nvSpPr>
          <p:cNvPr id="2053" name="文本占位符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900865065"/>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 id="2147483823" r:id="rId15"/>
    <p:sldLayoutId id="2147483824" r:id="rId16"/>
    <p:sldLayoutId id="2147483825" r:id="rId17"/>
    <p:sldLayoutId id="2147483826" r:id="rId18"/>
  </p:sldLayoutIdLst>
  <p:hf hdr="0" ftr="0" dt="0"/>
  <p:txStyles>
    <p:titleStyle>
      <a:lvl1pPr algn="ctr" rtl="0" eaLnBrk="0" fontAlgn="base" hangingPunct="0">
        <a:spcBef>
          <a:spcPct val="0"/>
        </a:spcBef>
        <a:spcAft>
          <a:spcPct val="0"/>
        </a:spcAft>
        <a:defRPr sz="3200">
          <a:solidFill>
            <a:schemeClr val="bg1"/>
          </a:solidFill>
          <a:latin typeface="+mj-lt"/>
          <a:ea typeface="+mj-ea"/>
          <a:cs typeface="+mj-cs"/>
        </a:defRPr>
      </a:lvl1pPr>
      <a:lvl2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2pPr>
      <a:lvl3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3pPr>
      <a:lvl4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4pPr>
      <a:lvl5pPr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5pPr>
      <a:lvl6pPr marL="4572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6pPr>
      <a:lvl7pPr marL="9144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7pPr>
      <a:lvl8pPr marL="13716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8pPr>
      <a:lvl9pPr marL="1828800" algn="l" rtl="0" eaLnBrk="0" fontAlgn="base" hangingPunct="0">
        <a:spcBef>
          <a:spcPct val="0"/>
        </a:spcBef>
        <a:spcAft>
          <a:spcPct val="0"/>
        </a:spcAft>
        <a:defRPr sz="3200">
          <a:solidFill>
            <a:schemeClr val="accent1"/>
          </a:solidFill>
          <a:latin typeface="微软雅黑" pitchFamily="34" charset="-122"/>
          <a:ea typeface="微软雅黑" pitchFamily="34" charset="-122"/>
        </a:defRPr>
      </a:lvl9pPr>
    </p:titleStyle>
    <p:bodyStyle>
      <a:lvl1pPr marL="342900" indent="-342900" algn="l" rtl="0" eaLnBrk="0" fontAlgn="base" hangingPunct="0">
        <a:spcBef>
          <a:spcPct val="20000"/>
        </a:spcBef>
        <a:spcAft>
          <a:spcPct val="0"/>
        </a:spcAft>
        <a:buFont typeface="Arial"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tx1"/>
          </a:solidFill>
          <a:latin typeface="+mn-lt"/>
          <a:ea typeface="+mn-ea"/>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ea typeface="+mn-ea"/>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ea typeface="+mn-ea"/>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ea typeface="+mn-ea"/>
        </a:defRPr>
      </a:lvl5pPr>
      <a:lvl6pPr marL="2514600" indent="-228600" algn="l" rtl="0" eaLnBrk="0" fontAlgn="base" hangingPunct="0">
        <a:spcBef>
          <a:spcPct val="20000"/>
        </a:spcBef>
        <a:spcAft>
          <a:spcPct val="0"/>
        </a:spcAft>
        <a:buFont typeface="Arial" charset="0"/>
        <a:buChar char="»"/>
        <a:defRPr sz="2000">
          <a:solidFill>
            <a:schemeClr val="tx1"/>
          </a:solidFill>
          <a:latin typeface="+mn-lt"/>
          <a:ea typeface="+mn-ea"/>
        </a:defRPr>
      </a:lvl6pPr>
      <a:lvl7pPr marL="2971800" indent="-228600" algn="l" rtl="0" eaLnBrk="0" fontAlgn="base" hangingPunct="0">
        <a:spcBef>
          <a:spcPct val="20000"/>
        </a:spcBef>
        <a:spcAft>
          <a:spcPct val="0"/>
        </a:spcAft>
        <a:buFont typeface="Arial" charset="0"/>
        <a:buChar char="»"/>
        <a:defRPr sz="2000">
          <a:solidFill>
            <a:schemeClr val="tx1"/>
          </a:solidFill>
          <a:latin typeface="+mn-lt"/>
          <a:ea typeface="+mn-ea"/>
        </a:defRPr>
      </a:lvl7pPr>
      <a:lvl8pPr marL="3429000" indent="-228600" algn="l" rtl="0" eaLnBrk="0" fontAlgn="base" hangingPunct="0">
        <a:spcBef>
          <a:spcPct val="20000"/>
        </a:spcBef>
        <a:spcAft>
          <a:spcPct val="0"/>
        </a:spcAft>
        <a:buFont typeface="Arial" charset="0"/>
        <a:buChar char="»"/>
        <a:defRPr sz="2000">
          <a:solidFill>
            <a:schemeClr val="tx1"/>
          </a:solidFill>
          <a:latin typeface="+mn-lt"/>
          <a:ea typeface="+mn-ea"/>
        </a:defRPr>
      </a:lvl8pPr>
      <a:lvl9pPr marL="3886200" indent="-228600" algn="l" rtl="0" eaLnBrk="0" fontAlgn="base" hangingPunct="0">
        <a:spcBef>
          <a:spcPct val="20000"/>
        </a:spcBef>
        <a:spcAft>
          <a:spcPct val="0"/>
        </a:spcAft>
        <a:buFont typeface="Arial" charset="0"/>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6.png"/><Relationship Id="rId7"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0.svg"/></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2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42.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4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67.png"/></Relationships>
</file>

<file path=ppt/slides/_rels/slide4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4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3.png"/></Relationships>
</file>

<file path=ppt/slides/_rels/slide4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5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5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5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88.png"/><Relationship Id="rId4" Type="http://schemas.openxmlformats.org/officeDocument/2006/relationships/image" Target="../media/image87.png"/></Relationships>
</file>

<file path=ppt/slides/_rels/slide54.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hyperlink" Target="https://www.epa.gov/air-trends/air-quality-design-value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edg.epa.gov/data/public/OAR/OAQPS/Class1/Class1Areas.zip" TargetMode="External"/><Relationship Id="rId5" Type="http://schemas.openxmlformats.org/officeDocument/2006/relationships/hyperlink" Target="https://www.epa.gov/national-air-toxics-assessment/2014-nata-assessment-results#emissions" TargetMode="External"/><Relationship Id="rId4" Type="http://schemas.openxmlformats.org/officeDocument/2006/relationships/hyperlink" Target="https://poverty.umich.edu/projects/understanding-communities-of-deep-disadvantag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FCE2B698-0BE7-4873-91D4-3CBAF01FFC59}"/>
              </a:ext>
            </a:extLst>
          </p:cNvPr>
          <p:cNvPicPr>
            <a:picLocks noChangeAspect="1"/>
          </p:cNvPicPr>
          <p:nvPr/>
        </p:nvPicPr>
        <p:blipFill>
          <a:blip r:embed="rId3"/>
          <a:stretch>
            <a:fillRect/>
          </a:stretch>
        </p:blipFill>
        <p:spPr>
          <a:xfrm>
            <a:off x="23554" y="2462657"/>
            <a:ext cx="3069570" cy="2098820"/>
          </a:xfrm>
          <a:prstGeom prst="rect">
            <a:avLst/>
          </a:prstGeom>
          <a:ln>
            <a:solidFill>
              <a:schemeClr val="tx1"/>
            </a:solidFill>
          </a:ln>
        </p:spPr>
      </p:pic>
      <p:sp>
        <p:nvSpPr>
          <p:cNvPr id="2" name="标题 1"/>
          <p:cNvSpPr>
            <a:spLocks noGrp="1"/>
          </p:cNvSpPr>
          <p:nvPr>
            <p:ph type="title"/>
          </p:nvPr>
        </p:nvSpPr>
        <p:spPr>
          <a:xfrm>
            <a:off x="-1" y="1"/>
            <a:ext cx="9144000" cy="1335024"/>
          </a:xfrm>
          <a:ln>
            <a:solidFill>
              <a:schemeClr val="tx1"/>
            </a:solidFill>
          </a:ln>
        </p:spPr>
        <p:txBody>
          <a:bodyPr>
            <a:normAutofit/>
          </a:bodyPr>
          <a:lstStyle/>
          <a:p>
            <a:r>
              <a:rPr lang="en-US" altLang="zh-CN" sz="3600" dirty="0">
                <a:solidFill>
                  <a:srgbClr val="FFFF00"/>
                </a:solidFill>
              </a:rPr>
              <a:t>“</a:t>
            </a:r>
            <a:r>
              <a:rPr lang="en-US" altLang="zh-CN" sz="4000" dirty="0">
                <a:solidFill>
                  <a:srgbClr val="FFFF00"/>
                </a:solidFill>
                <a:latin typeface="Arial" panose="020B0604020202020204" pitchFamily="34" charset="0"/>
                <a:cs typeface="Arial" panose="020B0604020202020204" pitchFamily="34" charset="0"/>
              </a:rPr>
              <a:t>NEXUS” </a:t>
            </a:r>
            <a:r>
              <a:rPr lang="en-US" altLang="zh-CN" sz="3600" dirty="0">
                <a:latin typeface="Arial" panose="020B0604020202020204" pitchFamily="34" charset="0"/>
                <a:cs typeface="Arial" panose="020B0604020202020204" pitchFamily="34" charset="0"/>
              </a:rPr>
              <a:t>Multi-Pollutant Analysis Tool </a:t>
            </a:r>
            <a:br>
              <a:rPr lang="en-US" altLang="zh-CN" sz="3600" dirty="0">
                <a:latin typeface="Arial" panose="020B0604020202020204" pitchFamily="34" charset="0"/>
                <a:cs typeface="Arial" panose="020B0604020202020204" pitchFamily="34" charset="0"/>
              </a:rPr>
            </a:br>
            <a:r>
              <a:rPr lang="en-US" altLang="zh-CN" sz="3600" dirty="0">
                <a:latin typeface="Arial" panose="020B0604020202020204" pitchFamily="34" charset="0"/>
                <a:cs typeface="Arial" panose="020B0604020202020204" pitchFamily="34" charset="0"/>
              </a:rPr>
              <a:t>Development: Status and Progress</a:t>
            </a:r>
            <a:endParaRPr lang="zh-CN" altLang="en-US" sz="3600"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19E0DDC-6B53-4833-AAC6-95682E48F51E}"/>
              </a:ext>
            </a:extLst>
          </p:cNvPr>
          <p:cNvSpPr>
            <a:spLocks noGrp="1"/>
          </p:cNvSpPr>
          <p:nvPr>
            <p:ph type="subTitle" idx="4294967295"/>
          </p:nvPr>
        </p:nvSpPr>
        <p:spPr>
          <a:xfrm>
            <a:off x="9988" y="5643389"/>
            <a:ext cx="9144000" cy="1046440"/>
          </a:xfrm>
        </p:spPr>
        <p:txBody>
          <a:bodyPr/>
          <a:lstStyle/>
          <a:p>
            <a:pPr marL="0" indent="0" algn="ctr">
              <a:spcBef>
                <a:spcPts val="0"/>
              </a:spcBef>
              <a:buNone/>
            </a:pPr>
            <a:r>
              <a:rPr lang="en-US" altLang="zh-CN" sz="2800" dirty="0">
                <a:latin typeface="Calibri" panose="020F0502020204030204" pitchFamily="34" charset="0"/>
                <a:cs typeface="Calibri" panose="020F0502020204030204" pitchFamily="34" charset="0"/>
              </a:rPr>
              <a:t>OAQPS/SPPD Briefing</a:t>
            </a:r>
          </a:p>
          <a:p>
            <a:pPr marL="0" indent="0" algn="ctr">
              <a:spcBef>
                <a:spcPts val="0"/>
              </a:spcBef>
              <a:buNone/>
            </a:pPr>
            <a:r>
              <a:rPr lang="en-US" altLang="zh-CN" sz="2000" dirty="0">
                <a:latin typeface="Calibri" panose="020F0502020204030204" pitchFamily="34" charset="0"/>
                <a:cs typeface="Calibri" panose="020F0502020204030204" pitchFamily="34" charset="0"/>
              </a:rPr>
              <a:t>January 28, 2021</a:t>
            </a:r>
          </a:p>
          <a:p>
            <a:pPr marL="0" indent="0" algn="ctr">
              <a:spcBef>
                <a:spcPts val="0"/>
              </a:spcBef>
              <a:buNone/>
            </a:pPr>
            <a:r>
              <a:rPr lang="en-US" altLang="zh-CN" sz="2000" dirty="0">
                <a:latin typeface="Calibri" panose="020F0502020204030204" pitchFamily="34" charset="0"/>
                <a:cs typeface="Calibri" panose="020F0502020204030204" pitchFamily="34" charset="0"/>
              </a:rPr>
              <a:t>Carey Jang &amp; Beth Landis</a:t>
            </a:r>
            <a:endParaRPr lang="zh-CN" altLang="en-US" sz="2000" dirty="0">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55CAFFCA-E948-49BD-BC86-189A3A0496D5}"/>
              </a:ext>
            </a:extLst>
          </p:cNvPr>
          <p:cNvSpPr txBox="1"/>
          <p:nvPr/>
        </p:nvSpPr>
        <p:spPr>
          <a:xfrm>
            <a:off x="201535" y="1927594"/>
            <a:ext cx="2821413" cy="461665"/>
          </a:xfrm>
          <a:prstGeom prst="rect">
            <a:avLst/>
          </a:prstGeom>
          <a:solidFill>
            <a:schemeClr val="accent5">
              <a:lumMod val="40000"/>
              <a:lumOff val="60000"/>
            </a:schemeClr>
          </a:solidFill>
        </p:spPr>
        <p:txBody>
          <a:bodyPr wrap="none" rtlCol="0">
            <a:spAutoFit/>
          </a:bodyPr>
          <a:lstStyle/>
          <a:p>
            <a:pPr>
              <a:defRPr/>
            </a:pPr>
            <a:r>
              <a:rPr lang="en-US" sz="2400" b="1" i="1" dirty="0">
                <a:solidFill>
                  <a:srgbClr val="FF0000"/>
                </a:solidFill>
                <a:latin typeface="Calibri"/>
              </a:rPr>
              <a:t>Data Viewer Module</a:t>
            </a:r>
          </a:p>
        </p:txBody>
      </p:sp>
      <p:sp>
        <p:nvSpPr>
          <p:cNvPr id="12" name="TextBox 11">
            <a:extLst>
              <a:ext uri="{FF2B5EF4-FFF2-40B4-BE49-F238E27FC236}">
                <a16:creationId xmlns:a16="http://schemas.microsoft.com/office/drawing/2014/main" id="{E49F4318-AF6C-4755-9019-8B0723ECCA1F}"/>
              </a:ext>
            </a:extLst>
          </p:cNvPr>
          <p:cNvSpPr txBox="1"/>
          <p:nvPr/>
        </p:nvSpPr>
        <p:spPr>
          <a:xfrm>
            <a:off x="3270746" y="1907747"/>
            <a:ext cx="2602507" cy="461665"/>
          </a:xfrm>
          <a:prstGeom prst="rect">
            <a:avLst/>
          </a:prstGeom>
          <a:solidFill>
            <a:schemeClr val="accent5">
              <a:lumMod val="40000"/>
              <a:lumOff val="60000"/>
            </a:schemeClr>
          </a:solidFill>
        </p:spPr>
        <p:txBody>
          <a:bodyPr wrap="none" rtlCol="0">
            <a:spAutoFit/>
          </a:bodyPr>
          <a:lstStyle/>
          <a:p>
            <a:pPr>
              <a:defRPr/>
            </a:pPr>
            <a:r>
              <a:rPr lang="en-US" sz="2400" b="1" i="1" dirty="0">
                <a:solidFill>
                  <a:srgbClr val="FF0000"/>
                </a:solidFill>
                <a:latin typeface="Calibri"/>
              </a:rPr>
              <a:t>Data Input Module</a:t>
            </a:r>
          </a:p>
        </p:txBody>
      </p:sp>
      <p:sp>
        <p:nvSpPr>
          <p:cNvPr id="13" name="TextBox 12">
            <a:extLst>
              <a:ext uri="{FF2B5EF4-FFF2-40B4-BE49-F238E27FC236}">
                <a16:creationId xmlns:a16="http://schemas.microsoft.com/office/drawing/2014/main" id="{8B542D98-6667-45ED-BC1D-D1BD6AC7DC74}"/>
              </a:ext>
            </a:extLst>
          </p:cNvPr>
          <p:cNvSpPr txBox="1"/>
          <p:nvPr/>
        </p:nvSpPr>
        <p:spPr>
          <a:xfrm>
            <a:off x="6300409" y="1916891"/>
            <a:ext cx="2706447" cy="461665"/>
          </a:xfrm>
          <a:prstGeom prst="rect">
            <a:avLst/>
          </a:prstGeom>
          <a:solidFill>
            <a:schemeClr val="accent5">
              <a:lumMod val="40000"/>
              <a:lumOff val="60000"/>
            </a:schemeClr>
          </a:solidFill>
        </p:spPr>
        <p:txBody>
          <a:bodyPr wrap="none" rtlCol="0">
            <a:spAutoFit/>
          </a:bodyPr>
          <a:lstStyle/>
          <a:p>
            <a:pPr>
              <a:defRPr/>
            </a:pPr>
            <a:r>
              <a:rPr lang="en-US" sz="2400" b="1" i="1" dirty="0">
                <a:solidFill>
                  <a:srgbClr val="FF0000"/>
                </a:solidFill>
                <a:latin typeface="Calibri"/>
              </a:rPr>
              <a:t>Data Query Module</a:t>
            </a:r>
          </a:p>
        </p:txBody>
      </p:sp>
      <p:sp>
        <p:nvSpPr>
          <p:cNvPr id="15" name="Rectangle 12">
            <a:extLst>
              <a:ext uri="{FF2B5EF4-FFF2-40B4-BE49-F238E27FC236}">
                <a16:creationId xmlns:a16="http://schemas.microsoft.com/office/drawing/2014/main" id="{8D150921-0BB7-4FC2-B610-E15BFC9B0149}"/>
              </a:ext>
            </a:extLst>
          </p:cNvPr>
          <p:cNvSpPr/>
          <p:nvPr/>
        </p:nvSpPr>
        <p:spPr>
          <a:xfrm>
            <a:off x="512064" y="2761488"/>
            <a:ext cx="338328" cy="576072"/>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0" name="Picture 9">
            <a:extLst>
              <a:ext uri="{FF2B5EF4-FFF2-40B4-BE49-F238E27FC236}">
                <a16:creationId xmlns:a16="http://schemas.microsoft.com/office/drawing/2014/main" id="{2BBBFDB7-CA98-430A-BECF-07FA96CCCB51}"/>
              </a:ext>
            </a:extLst>
          </p:cNvPr>
          <p:cNvPicPr>
            <a:picLocks noChangeAspect="1"/>
          </p:cNvPicPr>
          <p:nvPr/>
        </p:nvPicPr>
        <p:blipFill rotWithShape="1">
          <a:blip r:embed="rId4"/>
          <a:srcRect t="11337"/>
          <a:stretch/>
        </p:blipFill>
        <p:spPr>
          <a:xfrm>
            <a:off x="3162004" y="2456251"/>
            <a:ext cx="2839968" cy="2105226"/>
          </a:xfrm>
          <a:prstGeom prst="rect">
            <a:avLst/>
          </a:prstGeom>
          <a:ln>
            <a:solidFill>
              <a:schemeClr val="tx1"/>
            </a:solidFill>
          </a:ln>
        </p:spPr>
      </p:pic>
      <p:sp>
        <p:nvSpPr>
          <p:cNvPr id="5" name="Rectangle 4">
            <a:extLst>
              <a:ext uri="{FF2B5EF4-FFF2-40B4-BE49-F238E27FC236}">
                <a16:creationId xmlns:a16="http://schemas.microsoft.com/office/drawing/2014/main" id="{F61D042D-284D-4A10-9A7D-03255EC2BA7C}"/>
              </a:ext>
            </a:extLst>
          </p:cNvPr>
          <p:cNvSpPr/>
          <p:nvPr/>
        </p:nvSpPr>
        <p:spPr>
          <a:xfrm>
            <a:off x="430135" y="4657809"/>
            <a:ext cx="8576721" cy="1046440"/>
          </a:xfrm>
          <a:prstGeom prst="rect">
            <a:avLst/>
          </a:prstGeom>
        </p:spPr>
        <p:txBody>
          <a:bodyPr wrap="square">
            <a:spAutoFit/>
          </a:bodyPr>
          <a:lstStyle/>
          <a:p>
            <a:pPr fontAlgn="base">
              <a:defRPr/>
            </a:pPr>
            <a:r>
              <a:rPr lang="en-US" sz="2000" b="1" dirty="0">
                <a:solidFill>
                  <a:srgbClr val="FF0000"/>
                </a:solidFill>
                <a:latin typeface="Calibri"/>
              </a:rPr>
              <a:t>“NEXUS 1.5” </a:t>
            </a:r>
            <a:r>
              <a:rPr lang="en-US" b="1" dirty="0">
                <a:solidFill>
                  <a:prstClr val="black"/>
                </a:solidFill>
                <a:latin typeface="Calibri"/>
              </a:rPr>
              <a:t>available on OAQPS’s Shared Drive at:  </a:t>
            </a:r>
            <a:r>
              <a:rPr lang="en-US" b="1" dirty="0">
                <a:solidFill>
                  <a:srgbClr val="0000FF"/>
                </a:solidFill>
                <a:latin typeface="Calibri"/>
              </a:rPr>
              <a:t>“</a:t>
            </a:r>
            <a:r>
              <a:rPr lang="en-US" b="1" i="1" dirty="0">
                <a:solidFill>
                  <a:srgbClr val="0000FF"/>
                </a:solidFill>
                <a:latin typeface="Calibri"/>
              </a:rPr>
              <a:t>G:\SHARE\NEXUS\NEXUS 1.5\”</a:t>
            </a:r>
          </a:p>
          <a:p>
            <a:pPr fontAlgn="base"/>
            <a:r>
              <a:rPr lang="en-US" sz="2000" dirty="0">
                <a:solidFill>
                  <a:prstClr val="black"/>
                </a:solidFill>
                <a:latin typeface="Calibri"/>
              </a:rPr>
              <a:t>    </a:t>
            </a:r>
            <a:r>
              <a:rPr lang="en-US" sz="2000" dirty="0">
                <a:solidFill>
                  <a:prstClr val="black"/>
                </a:solidFill>
                <a:latin typeface="Calibri" panose="020F0502020204030204" pitchFamily="34" charset="0"/>
                <a:cs typeface="Calibri" panose="020F0502020204030204" pitchFamily="34" charset="0"/>
              </a:rPr>
              <a:t>or at EPA’s new FTP site:</a:t>
            </a:r>
            <a:r>
              <a:rPr lang="en-US" sz="2400" i="1" dirty="0">
                <a:solidFill>
                  <a:srgbClr val="0000FF"/>
                </a:solidFill>
                <a:latin typeface="Calibri" panose="020F0502020204030204" pitchFamily="34" charset="0"/>
                <a:cs typeface="Calibri" panose="020F0502020204030204" pitchFamily="34" charset="0"/>
              </a:rPr>
              <a:t> </a:t>
            </a:r>
            <a:r>
              <a:rPr lang="en-US" i="1" u="sng" dirty="0">
                <a:solidFill>
                  <a:srgbClr val="0000FF"/>
                </a:solidFill>
                <a:latin typeface="Calibri" panose="020F0502020204030204" pitchFamily="34" charset="0"/>
                <a:cs typeface="Calibri" panose="020F0502020204030204" pitchFamily="34" charset="0"/>
              </a:rPr>
              <a:t>ftp://newftp.epa.gov/aqmg/cjang/NEXUS/NEXUS 1.5/</a:t>
            </a:r>
            <a:endParaRPr lang="en-US" sz="2000" i="1" u="sng" dirty="0">
              <a:solidFill>
                <a:srgbClr val="0000FF"/>
              </a:solidFill>
              <a:latin typeface="Calibri" panose="020F0502020204030204" pitchFamily="34" charset="0"/>
              <a:cs typeface="Calibri" panose="020F0502020204030204" pitchFamily="34" charset="0"/>
            </a:endParaRPr>
          </a:p>
          <a:p>
            <a:pPr fontAlgn="base">
              <a:defRPr/>
            </a:pPr>
            <a:endParaRPr lang="en-US" b="1" i="1" dirty="0">
              <a:solidFill>
                <a:srgbClr val="0000FF"/>
              </a:solidFill>
              <a:latin typeface="Calibri"/>
            </a:endParaRPr>
          </a:p>
        </p:txBody>
      </p:sp>
      <p:pic>
        <p:nvPicPr>
          <p:cNvPr id="14" name="Picture 13">
            <a:extLst>
              <a:ext uri="{FF2B5EF4-FFF2-40B4-BE49-F238E27FC236}">
                <a16:creationId xmlns:a16="http://schemas.microsoft.com/office/drawing/2014/main" id="{86DF4EF2-74E0-4A32-B5D3-BB0C08D99977}"/>
              </a:ext>
            </a:extLst>
          </p:cNvPr>
          <p:cNvPicPr>
            <a:picLocks noChangeAspect="1"/>
          </p:cNvPicPr>
          <p:nvPr/>
        </p:nvPicPr>
        <p:blipFill>
          <a:blip r:embed="rId5"/>
          <a:stretch>
            <a:fillRect/>
          </a:stretch>
        </p:blipFill>
        <p:spPr>
          <a:xfrm>
            <a:off x="6084476" y="2478993"/>
            <a:ext cx="2990250" cy="2078379"/>
          </a:xfrm>
          <a:prstGeom prst="rect">
            <a:avLst/>
          </a:prstGeom>
          <a:ln>
            <a:solidFill>
              <a:schemeClr val="tx1"/>
            </a:solidFill>
          </a:ln>
        </p:spPr>
      </p:pic>
      <p:sp>
        <p:nvSpPr>
          <p:cNvPr id="18" name="Slide Number Placeholder 1">
            <a:extLst>
              <a:ext uri="{FF2B5EF4-FFF2-40B4-BE49-F238E27FC236}">
                <a16:creationId xmlns:a16="http://schemas.microsoft.com/office/drawing/2014/main" id="{611926ED-AF41-4E96-8C75-8C9B69107F1D}"/>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1</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3531424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E6194-7130-49E9-8FA4-23A2C8270FAB}"/>
              </a:ext>
            </a:extLst>
          </p:cNvPr>
          <p:cNvSpPr>
            <a:spLocks noGrp="1"/>
          </p:cNvSpPr>
          <p:nvPr>
            <p:ph type="title"/>
          </p:nvPr>
        </p:nvSpPr>
        <p:spPr/>
        <p:txBody>
          <a:bodyPr/>
          <a:lstStyle/>
          <a:p>
            <a:r>
              <a:rPr lang="en-US" sz="2800" dirty="0"/>
              <a:t>SPPD Related Examples</a:t>
            </a:r>
          </a:p>
        </p:txBody>
      </p:sp>
      <p:sp>
        <p:nvSpPr>
          <p:cNvPr id="3" name="Content Placeholder 2">
            <a:extLst>
              <a:ext uri="{FF2B5EF4-FFF2-40B4-BE49-F238E27FC236}">
                <a16:creationId xmlns:a16="http://schemas.microsoft.com/office/drawing/2014/main" id="{0DE52CC5-9387-428B-8A7E-9A36E26C22C7}"/>
              </a:ext>
            </a:extLst>
          </p:cNvPr>
          <p:cNvSpPr>
            <a:spLocks noGrp="1"/>
          </p:cNvSpPr>
          <p:nvPr>
            <p:ph idx="1"/>
          </p:nvPr>
        </p:nvSpPr>
        <p:spPr>
          <a:xfrm>
            <a:off x="457200" y="1088309"/>
            <a:ext cx="8229600" cy="5616624"/>
          </a:xfrm>
        </p:spPr>
        <p:txBody>
          <a:bodyPr>
            <a:normAutofit fontScale="92500" lnSpcReduction="10000"/>
          </a:bodyPr>
          <a:lstStyle/>
          <a:p>
            <a:pPr>
              <a:lnSpc>
                <a:spcPct val="120000"/>
              </a:lnSpc>
            </a:pPr>
            <a:r>
              <a:rPr lang="en-US" sz="2400" b="0" dirty="0">
                <a:latin typeface="Arial" panose="020B0604020202020204" pitchFamily="34" charset="0"/>
                <a:cs typeface="Arial" panose="020B0604020202020204" pitchFamily="34" charset="0"/>
              </a:rPr>
              <a:t>How can NEXUS be used to identify highest risk areas across O</a:t>
            </a:r>
            <a:r>
              <a:rPr lang="en-US" sz="2400" b="0" baseline="-25000" dirty="0">
                <a:latin typeface="Arial" panose="020B0604020202020204" pitchFamily="34" charset="0"/>
                <a:cs typeface="Arial" panose="020B0604020202020204" pitchFamily="34" charset="0"/>
              </a:rPr>
              <a:t>3</a:t>
            </a:r>
            <a:r>
              <a:rPr lang="en-US" sz="2400" b="0" dirty="0">
                <a:latin typeface="Arial" panose="020B0604020202020204" pitchFamily="34" charset="0"/>
                <a:cs typeface="Arial" panose="020B0604020202020204" pitchFamily="34" charset="0"/>
              </a:rPr>
              <a:t>, PM</a:t>
            </a:r>
            <a:r>
              <a:rPr lang="en-US" sz="2400" b="0" baseline="-25000" dirty="0">
                <a:latin typeface="Arial" panose="020B0604020202020204" pitchFamily="34" charset="0"/>
                <a:cs typeface="Arial" panose="020B0604020202020204" pitchFamily="34" charset="0"/>
              </a:rPr>
              <a:t>2.5</a:t>
            </a:r>
            <a:r>
              <a:rPr lang="en-US" sz="2400" b="0" dirty="0">
                <a:latin typeface="Arial" panose="020B0604020202020204" pitchFamily="34" charset="0"/>
                <a:cs typeface="Arial" panose="020B0604020202020204" pitchFamily="34" charset="0"/>
              </a:rPr>
              <a:t>, and Air Toxics and the sector(s) contributing?</a:t>
            </a:r>
          </a:p>
          <a:p>
            <a:pPr lvl="1">
              <a:lnSpc>
                <a:spcPct val="120000"/>
              </a:lnSpc>
            </a:pPr>
            <a:r>
              <a:rPr lang="en-US" sz="2000" b="0" dirty="0">
                <a:latin typeface="Arial" panose="020B0604020202020204" pitchFamily="34" charset="0"/>
                <a:cs typeface="Arial" panose="020B0604020202020204" pitchFamily="34" charset="0"/>
              </a:rPr>
              <a:t>Example 1 </a:t>
            </a:r>
            <a:r>
              <a:rPr lang="en-US" sz="2000" b="0" dirty="0">
                <a:latin typeface="Arial" panose="020B0604020202020204" pitchFamily="34" charset="0"/>
                <a:cs typeface="Arial" panose="020B0604020202020204" pitchFamily="34" charset="0"/>
                <a:sym typeface="Wingdings" panose="05000000000000000000" pitchFamily="2" charset="2"/>
              </a:rPr>
              <a:t> R5  </a:t>
            </a:r>
            <a:r>
              <a:rPr lang="en-US" sz="2000" b="0" dirty="0">
                <a:solidFill>
                  <a:srgbClr val="FF0000"/>
                </a:solidFill>
                <a:latin typeface="Arial" panose="020B0604020202020204" pitchFamily="34" charset="0"/>
                <a:cs typeface="Arial" panose="020B0604020202020204" pitchFamily="34" charset="0"/>
                <a:sym typeface="Wingdings" panose="05000000000000000000" pitchFamily="2" charset="2"/>
              </a:rPr>
              <a:t>Detroit</a:t>
            </a:r>
          </a:p>
          <a:p>
            <a:pPr lvl="1">
              <a:lnSpc>
                <a:spcPct val="120000"/>
              </a:lnSpc>
            </a:pPr>
            <a:endParaRPr lang="en-US" sz="1000" b="0" dirty="0">
              <a:latin typeface="Arial" panose="020B0604020202020204" pitchFamily="34" charset="0"/>
              <a:cs typeface="Arial" panose="020B0604020202020204" pitchFamily="34" charset="0"/>
              <a:sym typeface="Wingdings" panose="05000000000000000000" pitchFamily="2" charset="2"/>
            </a:endParaRPr>
          </a:p>
          <a:p>
            <a:pPr>
              <a:lnSpc>
                <a:spcPct val="120000"/>
              </a:lnSpc>
            </a:pPr>
            <a:r>
              <a:rPr lang="en-US" sz="2400" b="0" dirty="0">
                <a:latin typeface="Arial" panose="020B0604020202020204" pitchFamily="34" charset="0"/>
                <a:cs typeface="Arial" panose="020B0604020202020204" pitchFamily="34" charset="0"/>
              </a:rPr>
              <a:t>How can NEXUS be used to identify facilities with potential co-benefits of controls in areas with highest risk across O</a:t>
            </a:r>
            <a:r>
              <a:rPr lang="en-US" sz="2400" b="0" baseline="-25000" dirty="0">
                <a:latin typeface="Arial" panose="020B0604020202020204" pitchFamily="34" charset="0"/>
                <a:cs typeface="Arial" panose="020B0604020202020204" pitchFamily="34" charset="0"/>
              </a:rPr>
              <a:t>3</a:t>
            </a:r>
            <a:r>
              <a:rPr lang="en-US" sz="2400" b="0" dirty="0">
                <a:latin typeface="Arial" panose="020B0604020202020204" pitchFamily="34" charset="0"/>
                <a:cs typeface="Arial" panose="020B0604020202020204" pitchFamily="34" charset="0"/>
              </a:rPr>
              <a:t>, PM</a:t>
            </a:r>
            <a:r>
              <a:rPr lang="en-US" sz="2400" b="0" baseline="-25000" dirty="0">
                <a:latin typeface="Arial" panose="020B0604020202020204" pitchFamily="34" charset="0"/>
                <a:cs typeface="Arial" panose="020B0604020202020204" pitchFamily="34" charset="0"/>
              </a:rPr>
              <a:t>2.5</a:t>
            </a:r>
            <a:r>
              <a:rPr lang="en-US" sz="2400" b="0" dirty="0">
                <a:latin typeface="Arial" panose="020B0604020202020204" pitchFamily="34" charset="0"/>
                <a:cs typeface="Arial" panose="020B0604020202020204" pitchFamily="34" charset="0"/>
              </a:rPr>
              <a:t>, and Air Toxics?</a:t>
            </a:r>
          </a:p>
          <a:p>
            <a:pPr lvl="1">
              <a:lnSpc>
                <a:spcPct val="120000"/>
              </a:lnSpc>
            </a:pPr>
            <a:r>
              <a:rPr lang="en-US" sz="2000" b="0" dirty="0">
                <a:latin typeface="Arial" panose="020B0604020202020204" pitchFamily="34" charset="0"/>
                <a:cs typeface="Arial" panose="020B0604020202020204" pitchFamily="34" charset="0"/>
                <a:sym typeface="Wingdings" panose="05000000000000000000" pitchFamily="2" charset="2"/>
              </a:rPr>
              <a:t>Example 2  R5  </a:t>
            </a:r>
            <a:r>
              <a:rPr lang="en-US" sz="2000" b="0" dirty="0">
                <a:solidFill>
                  <a:srgbClr val="FF0000"/>
                </a:solidFill>
                <a:latin typeface="Arial" panose="020B0604020202020204" pitchFamily="34" charset="0"/>
                <a:cs typeface="Arial" panose="020B0604020202020204" pitchFamily="34" charset="0"/>
                <a:sym typeface="Wingdings" panose="05000000000000000000" pitchFamily="2" charset="2"/>
              </a:rPr>
              <a:t>Cincinnati  AK Steel</a:t>
            </a:r>
          </a:p>
          <a:p>
            <a:pPr lvl="1">
              <a:lnSpc>
                <a:spcPct val="120000"/>
              </a:lnSpc>
            </a:pPr>
            <a:endParaRPr lang="en-US" sz="1000" b="0" dirty="0">
              <a:latin typeface="Arial" panose="020B0604020202020204" pitchFamily="34" charset="0"/>
              <a:cs typeface="Arial" panose="020B0604020202020204" pitchFamily="34" charset="0"/>
              <a:sym typeface="Wingdings" panose="05000000000000000000" pitchFamily="2" charset="2"/>
            </a:endParaRPr>
          </a:p>
          <a:p>
            <a:pPr>
              <a:lnSpc>
                <a:spcPct val="120000"/>
              </a:lnSpc>
            </a:pPr>
            <a:r>
              <a:rPr lang="en-US" sz="2400" b="0" dirty="0">
                <a:latin typeface="Arial" panose="020B0604020202020204" pitchFamily="34" charset="0"/>
                <a:cs typeface="Arial" panose="020B0604020202020204" pitchFamily="34" charset="0"/>
                <a:sym typeface="Wingdings" panose="05000000000000000000" pitchFamily="2" charset="2"/>
              </a:rPr>
              <a:t>How can </a:t>
            </a:r>
            <a:r>
              <a:rPr lang="en-US" sz="2400" b="0" dirty="0">
                <a:latin typeface="Arial" panose="020B0604020202020204" pitchFamily="34" charset="0"/>
                <a:cs typeface="Arial" panose="020B0604020202020204" pitchFamily="34" charset="0"/>
              </a:rPr>
              <a:t>NEXUS be used to identify how best to address multi-pollutant risks?</a:t>
            </a:r>
          </a:p>
          <a:p>
            <a:pPr lvl="1">
              <a:lnSpc>
                <a:spcPct val="120000"/>
              </a:lnSpc>
            </a:pPr>
            <a:r>
              <a:rPr lang="en-US" sz="2000" b="0" dirty="0">
                <a:latin typeface="Arial" panose="020B0604020202020204" pitchFamily="34" charset="0"/>
                <a:cs typeface="Arial" panose="020B0604020202020204" pitchFamily="34" charset="0"/>
              </a:rPr>
              <a:t>Example 3 </a:t>
            </a:r>
            <a:r>
              <a:rPr lang="en-US" sz="2000" b="0" dirty="0">
                <a:latin typeface="Arial" panose="020B0604020202020204" pitchFamily="34" charset="0"/>
                <a:cs typeface="Arial" panose="020B0604020202020204" pitchFamily="34" charset="0"/>
                <a:sym typeface="Wingdings" panose="05000000000000000000" pitchFamily="2" charset="2"/>
              </a:rPr>
              <a:t></a:t>
            </a:r>
            <a:r>
              <a:rPr lang="en-US" sz="2000" b="0" dirty="0">
                <a:latin typeface="Arial" panose="020B0604020202020204" pitchFamily="34" charset="0"/>
                <a:cs typeface="Arial" panose="020B0604020202020204" pitchFamily="34" charset="0"/>
              </a:rPr>
              <a:t> Region 4 </a:t>
            </a:r>
            <a:r>
              <a:rPr lang="en-US" sz="2000" b="0" dirty="0">
                <a:latin typeface="Arial" panose="020B0604020202020204" pitchFamily="34" charset="0"/>
                <a:cs typeface="Arial" panose="020B0604020202020204" pitchFamily="34" charset="0"/>
                <a:sym typeface="Wingdings" panose="05000000000000000000" pitchFamily="2" charset="2"/>
              </a:rPr>
              <a:t> </a:t>
            </a:r>
            <a:r>
              <a:rPr lang="en-US" sz="2000" b="0" dirty="0">
                <a:solidFill>
                  <a:srgbClr val="FF0000"/>
                </a:solidFill>
                <a:latin typeface="Arial" panose="020B0604020202020204" pitchFamily="34" charset="0"/>
                <a:cs typeface="Arial" panose="020B0604020202020204" pitchFamily="34" charset="0"/>
                <a:sym typeface="Wingdings" panose="05000000000000000000" pitchFamily="2" charset="2"/>
              </a:rPr>
              <a:t>Louisville</a:t>
            </a:r>
          </a:p>
          <a:p>
            <a:pPr lvl="1">
              <a:lnSpc>
                <a:spcPct val="120000"/>
              </a:lnSpc>
            </a:pPr>
            <a:endParaRPr lang="en-US" sz="1200" b="0" dirty="0">
              <a:latin typeface="Arial" panose="020B0604020202020204" pitchFamily="34" charset="0"/>
              <a:cs typeface="Arial" panose="020B0604020202020204" pitchFamily="34" charset="0"/>
              <a:sym typeface="Wingdings" panose="05000000000000000000" pitchFamily="2" charset="2"/>
            </a:endParaRPr>
          </a:p>
          <a:p>
            <a:pPr>
              <a:lnSpc>
                <a:spcPct val="120000"/>
              </a:lnSpc>
            </a:pPr>
            <a:r>
              <a:rPr lang="en-US" sz="2400" b="0" dirty="0">
                <a:latin typeface="Arial" panose="020B0604020202020204" pitchFamily="34" charset="0"/>
                <a:cs typeface="Arial" panose="020B0604020202020204" pitchFamily="34" charset="0"/>
                <a:sym typeface="Wingdings" panose="05000000000000000000" pitchFamily="2" charset="2"/>
              </a:rPr>
              <a:t>How can NEXUS be used to review industrial sources?</a:t>
            </a:r>
          </a:p>
          <a:p>
            <a:pPr lvl="1">
              <a:lnSpc>
                <a:spcPct val="120000"/>
              </a:lnSpc>
            </a:pPr>
            <a:r>
              <a:rPr lang="en-US" sz="2000" b="0" dirty="0">
                <a:latin typeface="Arial" panose="020B0604020202020204" pitchFamily="34" charset="0"/>
                <a:cs typeface="Arial" panose="020B0604020202020204" pitchFamily="34" charset="0"/>
                <a:sym typeface="Wingdings" panose="05000000000000000000" pitchFamily="2" charset="2"/>
              </a:rPr>
              <a:t>Example 4  Region 4  </a:t>
            </a:r>
            <a:r>
              <a:rPr lang="en-US" sz="2000" b="0" dirty="0">
                <a:solidFill>
                  <a:srgbClr val="FF0000"/>
                </a:solidFill>
                <a:latin typeface="Arial" panose="020B0604020202020204" pitchFamily="34" charset="0"/>
                <a:cs typeface="Arial" panose="020B0604020202020204" pitchFamily="34" charset="0"/>
                <a:sym typeface="Wingdings" panose="05000000000000000000" pitchFamily="2" charset="2"/>
              </a:rPr>
              <a:t>Birmingham</a:t>
            </a:r>
            <a:endParaRPr lang="en-US" sz="2000" b="0" dirty="0">
              <a:solidFill>
                <a:srgbClr val="FF0000"/>
              </a:solidFill>
              <a:latin typeface="Arial" panose="020B0604020202020204" pitchFamily="34" charset="0"/>
              <a:cs typeface="Arial" panose="020B0604020202020204" pitchFamily="34" charset="0"/>
            </a:endParaRPr>
          </a:p>
          <a:p>
            <a:pPr>
              <a:lnSpc>
                <a:spcPct val="120000"/>
              </a:lnSpc>
            </a:pPr>
            <a:endParaRPr lang="en-US" sz="2400" dirty="0">
              <a:latin typeface="Arial" panose="020B0604020202020204" pitchFamily="34" charset="0"/>
              <a:cs typeface="Arial" panose="020B0604020202020204" pitchFamily="34" charset="0"/>
              <a:sym typeface="Wingdings" panose="05000000000000000000" pitchFamily="2" charset="2"/>
            </a:endParaRPr>
          </a:p>
        </p:txBody>
      </p:sp>
      <p:sp>
        <p:nvSpPr>
          <p:cNvPr id="4" name="Slide Number Placeholder 1">
            <a:extLst>
              <a:ext uri="{FF2B5EF4-FFF2-40B4-BE49-F238E27FC236}">
                <a16:creationId xmlns:a16="http://schemas.microsoft.com/office/drawing/2014/main" id="{660F7E7A-3C0B-4C18-AD61-ECA9681FE559}"/>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10</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14700590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04970-837A-4A85-BBF2-B97E10C9EE95}"/>
              </a:ext>
            </a:extLst>
          </p:cNvPr>
          <p:cNvSpPr>
            <a:spLocks noGrp="1"/>
          </p:cNvSpPr>
          <p:nvPr>
            <p:ph type="title"/>
          </p:nvPr>
        </p:nvSpPr>
        <p:spPr>
          <a:xfrm>
            <a:off x="0" y="71439"/>
            <a:ext cx="9144000" cy="669103"/>
          </a:xfrm>
        </p:spPr>
        <p:txBody>
          <a:bodyPr/>
          <a:lstStyle/>
          <a:p>
            <a:r>
              <a:rPr lang="en-US" altLang="zh-CN" sz="2400" dirty="0"/>
              <a:t>NEXUS Tool: </a:t>
            </a:r>
            <a:r>
              <a:rPr lang="en-US" altLang="zh-CN" sz="2400" dirty="0">
                <a:solidFill>
                  <a:srgbClr val="FFFF00"/>
                </a:solidFill>
              </a:rPr>
              <a:t>Example 1 - ID High MP Risk Areas &amp; Contributing Sector(s)</a:t>
            </a:r>
            <a:endParaRPr lang="en-US" sz="2400" dirty="0"/>
          </a:p>
        </p:txBody>
      </p:sp>
      <p:sp>
        <p:nvSpPr>
          <p:cNvPr id="3" name="Rectangle 2">
            <a:extLst>
              <a:ext uri="{FF2B5EF4-FFF2-40B4-BE49-F238E27FC236}">
                <a16:creationId xmlns:a16="http://schemas.microsoft.com/office/drawing/2014/main" id="{28D70752-065E-41F2-A322-DB24FA568226}"/>
              </a:ext>
            </a:extLst>
          </p:cNvPr>
          <p:cNvSpPr/>
          <p:nvPr/>
        </p:nvSpPr>
        <p:spPr>
          <a:xfrm>
            <a:off x="147320" y="6090662"/>
            <a:ext cx="8849360" cy="584775"/>
          </a:xfrm>
          <a:prstGeom prst="rect">
            <a:avLst/>
          </a:prstGeom>
        </p:spPr>
        <p:txBody>
          <a:bodyPr wrap="square">
            <a:spAutoFit/>
          </a:bodyPr>
          <a:lstStyle/>
          <a:p>
            <a:pPr algn="ctr"/>
            <a:r>
              <a:rPr lang="en-US" sz="1600" dirty="0"/>
              <a:t>NEXUS can be used to identify highest risk areas across O</a:t>
            </a:r>
            <a:r>
              <a:rPr lang="en-US" sz="1600" baseline="-25000" dirty="0"/>
              <a:t>3</a:t>
            </a:r>
            <a:r>
              <a:rPr lang="en-US" sz="1600" dirty="0"/>
              <a:t>, PM</a:t>
            </a:r>
            <a:r>
              <a:rPr lang="en-US" sz="1600" baseline="-25000" dirty="0"/>
              <a:t>2.5</a:t>
            </a:r>
            <a:r>
              <a:rPr lang="en-US" sz="1600" dirty="0"/>
              <a:t>, and Air Toxics. Example map above is for Region 5</a:t>
            </a:r>
          </a:p>
        </p:txBody>
      </p:sp>
      <p:sp>
        <p:nvSpPr>
          <p:cNvPr id="5" name="Slide Number Placeholder 1">
            <a:extLst>
              <a:ext uri="{FF2B5EF4-FFF2-40B4-BE49-F238E27FC236}">
                <a16:creationId xmlns:a16="http://schemas.microsoft.com/office/drawing/2014/main" id="{BACC9CD1-F2D0-4BC8-B36D-EC04C2EFA6BA}"/>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11</a:t>
            </a:fld>
            <a:endParaRPr lang="en-US" dirty="0">
              <a:solidFill>
                <a:prstClr val="black">
                  <a:tint val="75000"/>
                </a:prstClr>
              </a:solidFill>
              <a:latin typeface="Arial" pitchFamily="34" charset="0"/>
            </a:endParaRPr>
          </a:p>
        </p:txBody>
      </p:sp>
      <p:pic>
        <p:nvPicPr>
          <p:cNvPr id="6" name="Picture 5">
            <a:extLst>
              <a:ext uri="{FF2B5EF4-FFF2-40B4-BE49-F238E27FC236}">
                <a16:creationId xmlns:a16="http://schemas.microsoft.com/office/drawing/2014/main" id="{E0EDFA51-0BB8-4F26-9FDA-2FE22175DD94}"/>
              </a:ext>
            </a:extLst>
          </p:cNvPr>
          <p:cNvPicPr>
            <a:picLocks noChangeAspect="1"/>
          </p:cNvPicPr>
          <p:nvPr/>
        </p:nvPicPr>
        <p:blipFill>
          <a:blip r:embed="rId2"/>
          <a:stretch>
            <a:fillRect/>
          </a:stretch>
        </p:blipFill>
        <p:spPr>
          <a:xfrm>
            <a:off x="0" y="814819"/>
            <a:ext cx="9144000" cy="5228362"/>
          </a:xfrm>
          <a:prstGeom prst="rect">
            <a:avLst/>
          </a:prstGeom>
        </p:spPr>
      </p:pic>
    </p:spTree>
    <p:extLst>
      <p:ext uri="{BB962C8B-B14F-4D97-AF65-F5344CB8AC3E}">
        <p14:creationId xmlns:p14="http://schemas.microsoft.com/office/powerpoint/2010/main" val="14177290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E6E48-45AC-4AE2-B892-E8C546A2CFFB}"/>
              </a:ext>
            </a:extLst>
          </p:cNvPr>
          <p:cNvSpPr>
            <a:spLocks noGrp="1"/>
          </p:cNvSpPr>
          <p:nvPr>
            <p:ph type="title"/>
          </p:nvPr>
        </p:nvSpPr>
        <p:spPr>
          <a:xfrm>
            <a:off x="0" y="71439"/>
            <a:ext cx="9093200" cy="669103"/>
          </a:xfrm>
        </p:spPr>
        <p:txBody>
          <a:bodyPr/>
          <a:lstStyle/>
          <a:p>
            <a:r>
              <a:rPr lang="en-US" altLang="zh-CN" sz="2800" dirty="0"/>
              <a:t>NEXUS Tool: </a:t>
            </a:r>
            <a:r>
              <a:rPr lang="en-US" altLang="zh-CN" sz="2800" dirty="0">
                <a:solidFill>
                  <a:srgbClr val="FFFF00"/>
                </a:solidFill>
              </a:rPr>
              <a:t>Highest MP Risk Areas in R5</a:t>
            </a:r>
            <a:endParaRPr lang="en-US" sz="2800" dirty="0"/>
          </a:p>
        </p:txBody>
      </p:sp>
      <p:sp>
        <p:nvSpPr>
          <p:cNvPr id="5" name="Rectangle 4">
            <a:extLst>
              <a:ext uri="{FF2B5EF4-FFF2-40B4-BE49-F238E27FC236}">
                <a16:creationId xmlns:a16="http://schemas.microsoft.com/office/drawing/2014/main" id="{CB1ED69A-CB78-424F-84DA-A281809FB4B9}"/>
              </a:ext>
            </a:extLst>
          </p:cNvPr>
          <p:cNvSpPr/>
          <p:nvPr/>
        </p:nvSpPr>
        <p:spPr>
          <a:xfrm>
            <a:off x="0" y="5938816"/>
            <a:ext cx="8849360" cy="830997"/>
          </a:xfrm>
          <a:prstGeom prst="rect">
            <a:avLst/>
          </a:prstGeom>
        </p:spPr>
        <p:txBody>
          <a:bodyPr wrap="square">
            <a:spAutoFit/>
          </a:bodyPr>
          <a:lstStyle/>
          <a:p>
            <a:pPr algn="ctr"/>
            <a:r>
              <a:rPr lang="en-US" sz="1600" dirty="0"/>
              <a:t>NEXUS can be used to identify highest risk areas across O</a:t>
            </a:r>
            <a:r>
              <a:rPr lang="en-US" sz="1600" baseline="-25000" dirty="0"/>
              <a:t>3</a:t>
            </a:r>
            <a:r>
              <a:rPr lang="en-US" sz="1600" dirty="0"/>
              <a:t>, PM</a:t>
            </a:r>
            <a:r>
              <a:rPr lang="en-US" sz="1600" baseline="-25000" dirty="0"/>
              <a:t>2.5</a:t>
            </a:r>
            <a:r>
              <a:rPr lang="en-US" sz="1600" dirty="0"/>
              <a:t>, and Air Toxics. Example table above was generated in Data Query for Region 5. Table Generator Module is planned for future development. Currently, data can be exported to Excel.</a:t>
            </a:r>
          </a:p>
        </p:txBody>
      </p:sp>
      <p:sp>
        <p:nvSpPr>
          <p:cNvPr id="7" name="Slide Number Placeholder 1">
            <a:extLst>
              <a:ext uri="{FF2B5EF4-FFF2-40B4-BE49-F238E27FC236}">
                <a16:creationId xmlns:a16="http://schemas.microsoft.com/office/drawing/2014/main" id="{86841F21-2F6D-49A3-8540-21541B0F183F}"/>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12</a:t>
            </a:fld>
            <a:endParaRPr lang="en-US" dirty="0">
              <a:solidFill>
                <a:prstClr val="black">
                  <a:tint val="75000"/>
                </a:prstClr>
              </a:solidFill>
              <a:latin typeface="Arial" pitchFamily="34" charset="0"/>
            </a:endParaRPr>
          </a:p>
        </p:txBody>
      </p:sp>
      <p:pic>
        <p:nvPicPr>
          <p:cNvPr id="3" name="Picture 2">
            <a:extLst>
              <a:ext uri="{FF2B5EF4-FFF2-40B4-BE49-F238E27FC236}">
                <a16:creationId xmlns:a16="http://schemas.microsoft.com/office/drawing/2014/main" id="{C007863E-95CC-4536-BEDE-F89455B5AF11}"/>
              </a:ext>
            </a:extLst>
          </p:cNvPr>
          <p:cNvPicPr>
            <a:picLocks noChangeAspect="1"/>
          </p:cNvPicPr>
          <p:nvPr/>
        </p:nvPicPr>
        <p:blipFill rotWithShape="1">
          <a:blip r:embed="rId2"/>
          <a:srcRect b="5039"/>
          <a:stretch/>
        </p:blipFill>
        <p:spPr>
          <a:xfrm>
            <a:off x="0" y="864087"/>
            <a:ext cx="9144000" cy="4884331"/>
          </a:xfrm>
          <a:prstGeom prst="rect">
            <a:avLst/>
          </a:prstGeom>
        </p:spPr>
      </p:pic>
      <p:sp>
        <p:nvSpPr>
          <p:cNvPr id="6" name="Rectangle 12">
            <a:extLst>
              <a:ext uri="{FF2B5EF4-FFF2-40B4-BE49-F238E27FC236}">
                <a16:creationId xmlns:a16="http://schemas.microsoft.com/office/drawing/2014/main" id="{62AB5FE3-A28D-4FA1-8C5C-D0ACB7BDFB3E}"/>
              </a:ext>
            </a:extLst>
          </p:cNvPr>
          <p:cNvSpPr/>
          <p:nvPr/>
        </p:nvSpPr>
        <p:spPr>
          <a:xfrm>
            <a:off x="8249920" y="5475706"/>
            <a:ext cx="894080" cy="25730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954968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AC0DC-26BF-4DFA-BC57-A2964C17035F}"/>
              </a:ext>
            </a:extLst>
          </p:cNvPr>
          <p:cNvSpPr>
            <a:spLocks noGrp="1"/>
          </p:cNvSpPr>
          <p:nvPr>
            <p:ph type="title"/>
          </p:nvPr>
        </p:nvSpPr>
        <p:spPr>
          <a:xfrm>
            <a:off x="-1" y="71439"/>
            <a:ext cx="9143999" cy="669103"/>
          </a:xfrm>
        </p:spPr>
        <p:txBody>
          <a:bodyPr/>
          <a:lstStyle/>
          <a:p>
            <a:r>
              <a:rPr lang="en-US" altLang="zh-CN" sz="2400" dirty="0"/>
              <a:t>NEXUS Tool: </a:t>
            </a:r>
            <a:r>
              <a:rPr lang="en-US" altLang="zh-CN" sz="2400" dirty="0">
                <a:solidFill>
                  <a:srgbClr val="FFFF00"/>
                </a:solidFill>
              </a:rPr>
              <a:t>R5 Rankings from Data Query Module</a:t>
            </a:r>
            <a:endParaRPr lang="en-US" sz="2400" dirty="0"/>
          </a:p>
        </p:txBody>
      </p:sp>
      <p:sp>
        <p:nvSpPr>
          <p:cNvPr id="4" name="Rectangle 3">
            <a:extLst>
              <a:ext uri="{FF2B5EF4-FFF2-40B4-BE49-F238E27FC236}">
                <a16:creationId xmlns:a16="http://schemas.microsoft.com/office/drawing/2014/main" id="{DA6DE79E-7339-4B4B-9538-0FF01DFC46D0}"/>
              </a:ext>
            </a:extLst>
          </p:cNvPr>
          <p:cNvSpPr/>
          <p:nvPr/>
        </p:nvSpPr>
        <p:spPr>
          <a:xfrm>
            <a:off x="0" y="5313853"/>
            <a:ext cx="8849360" cy="1569660"/>
          </a:xfrm>
          <a:prstGeom prst="rect">
            <a:avLst/>
          </a:prstGeom>
        </p:spPr>
        <p:txBody>
          <a:bodyPr wrap="square">
            <a:spAutoFit/>
          </a:bodyPr>
          <a:lstStyle/>
          <a:p>
            <a:pPr algn="ctr"/>
            <a:r>
              <a:rPr lang="en-US" sz="1600" dirty="0"/>
              <a:t>NEXUS can be used to identify highest risk areas across O</a:t>
            </a:r>
            <a:r>
              <a:rPr lang="en-US" sz="1600" baseline="-25000" dirty="0"/>
              <a:t>3</a:t>
            </a:r>
            <a:r>
              <a:rPr lang="en-US" sz="1600" dirty="0"/>
              <a:t>, PM</a:t>
            </a:r>
            <a:r>
              <a:rPr lang="en-US" sz="1600" baseline="-25000" dirty="0"/>
              <a:t>2.5</a:t>
            </a:r>
            <a:r>
              <a:rPr lang="en-US" sz="1600" dirty="0"/>
              <a:t>, and Air Toxics. Information above was generated in Data Query for Region 5 and exported into excel where rankings were applied.</a:t>
            </a:r>
          </a:p>
          <a:p>
            <a:pPr algn="ctr"/>
            <a:endParaRPr lang="en-US" sz="1600" dirty="0"/>
          </a:p>
          <a:p>
            <a:pPr algn="ctr"/>
            <a:r>
              <a:rPr lang="en-US" sz="1600" dirty="0"/>
              <a:t>Top CBSAs </a:t>
            </a:r>
            <a:r>
              <a:rPr lang="en-US" sz="1600" i="1" dirty="0"/>
              <a:t>(using this approach) </a:t>
            </a:r>
            <a:r>
              <a:rPr lang="en-US" sz="1600" dirty="0"/>
              <a:t>– Chicago, Detroit, Cleveland, Columbus, Indianapolis, Cincinnati, Milwaukee, Minneapolis, Dayton &amp; Akron</a:t>
            </a:r>
          </a:p>
        </p:txBody>
      </p:sp>
      <p:sp>
        <p:nvSpPr>
          <p:cNvPr id="6" name="Slide Number Placeholder 1">
            <a:extLst>
              <a:ext uri="{FF2B5EF4-FFF2-40B4-BE49-F238E27FC236}">
                <a16:creationId xmlns:a16="http://schemas.microsoft.com/office/drawing/2014/main" id="{B227D9C5-1F9F-4B72-8DF4-9BE3F1BFA9BF}"/>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13</a:t>
            </a:fld>
            <a:endParaRPr lang="en-US" dirty="0">
              <a:solidFill>
                <a:prstClr val="black">
                  <a:tint val="75000"/>
                </a:prstClr>
              </a:solidFill>
              <a:latin typeface="Arial" pitchFamily="34" charset="0"/>
            </a:endParaRPr>
          </a:p>
        </p:txBody>
      </p:sp>
      <p:graphicFrame>
        <p:nvGraphicFramePr>
          <p:cNvPr id="8" name="Table 7">
            <a:extLst>
              <a:ext uri="{FF2B5EF4-FFF2-40B4-BE49-F238E27FC236}">
                <a16:creationId xmlns:a16="http://schemas.microsoft.com/office/drawing/2014/main" id="{68B8663A-DBA7-4C42-8A3F-26CBC884FE39}"/>
              </a:ext>
            </a:extLst>
          </p:cNvPr>
          <p:cNvGraphicFramePr>
            <a:graphicFrameLocks noGrp="1"/>
          </p:cNvGraphicFramePr>
          <p:nvPr>
            <p:extLst>
              <p:ext uri="{D42A27DB-BD31-4B8C-83A1-F6EECF244321}">
                <p14:modId xmlns:p14="http://schemas.microsoft.com/office/powerpoint/2010/main" val="272562678"/>
              </p:ext>
            </p:extLst>
          </p:nvPr>
        </p:nvGraphicFramePr>
        <p:xfrm>
          <a:off x="148856" y="915190"/>
          <a:ext cx="8700502" cy="4262863"/>
        </p:xfrm>
        <a:graphic>
          <a:graphicData uri="http://schemas.openxmlformats.org/drawingml/2006/table">
            <a:tbl>
              <a:tblPr/>
              <a:tblGrid>
                <a:gridCol w="430460">
                  <a:extLst>
                    <a:ext uri="{9D8B030D-6E8A-4147-A177-3AD203B41FA5}">
                      <a16:colId xmlns:a16="http://schemas.microsoft.com/office/drawing/2014/main" val="1354682760"/>
                    </a:ext>
                  </a:extLst>
                </a:gridCol>
                <a:gridCol w="1304423">
                  <a:extLst>
                    <a:ext uri="{9D8B030D-6E8A-4147-A177-3AD203B41FA5}">
                      <a16:colId xmlns:a16="http://schemas.microsoft.com/office/drawing/2014/main" val="1943060507"/>
                    </a:ext>
                  </a:extLst>
                </a:gridCol>
                <a:gridCol w="2621891">
                  <a:extLst>
                    <a:ext uri="{9D8B030D-6E8A-4147-A177-3AD203B41FA5}">
                      <a16:colId xmlns:a16="http://schemas.microsoft.com/office/drawing/2014/main" val="1120268394"/>
                    </a:ext>
                  </a:extLst>
                </a:gridCol>
                <a:gridCol w="704388">
                  <a:extLst>
                    <a:ext uri="{9D8B030D-6E8A-4147-A177-3AD203B41FA5}">
                      <a16:colId xmlns:a16="http://schemas.microsoft.com/office/drawing/2014/main" val="2679139287"/>
                    </a:ext>
                  </a:extLst>
                </a:gridCol>
                <a:gridCol w="704388">
                  <a:extLst>
                    <a:ext uri="{9D8B030D-6E8A-4147-A177-3AD203B41FA5}">
                      <a16:colId xmlns:a16="http://schemas.microsoft.com/office/drawing/2014/main" val="427599840"/>
                    </a:ext>
                  </a:extLst>
                </a:gridCol>
                <a:gridCol w="613079">
                  <a:extLst>
                    <a:ext uri="{9D8B030D-6E8A-4147-A177-3AD203B41FA5}">
                      <a16:colId xmlns:a16="http://schemas.microsoft.com/office/drawing/2014/main" val="3171553223"/>
                    </a:ext>
                  </a:extLst>
                </a:gridCol>
                <a:gridCol w="626123">
                  <a:extLst>
                    <a:ext uri="{9D8B030D-6E8A-4147-A177-3AD203B41FA5}">
                      <a16:colId xmlns:a16="http://schemas.microsoft.com/office/drawing/2014/main" val="849541988"/>
                    </a:ext>
                  </a:extLst>
                </a:gridCol>
                <a:gridCol w="1108760">
                  <a:extLst>
                    <a:ext uri="{9D8B030D-6E8A-4147-A177-3AD203B41FA5}">
                      <a16:colId xmlns:a16="http://schemas.microsoft.com/office/drawing/2014/main" val="347868410"/>
                    </a:ext>
                  </a:extLst>
                </a:gridCol>
                <a:gridCol w="586990">
                  <a:extLst>
                    <a:ext uri="{9D8B030D-6E8A-4147-A177-3AD203B41FA5}">
                      <a16:colId xmlns:a16="http://schemas.microsoft.com/office/drawing/2014/main" val="2250309390"/>
                    </a:ext>
                  </a:extLst>
                </a:gridCol>
              </a:tblGrid>
              <a:tr h="1065718">
                <a:tc>
                  <a:txBody>
                    <a:bodyPr/>
                    <a:lstStyle/>
                    <a:p>
                      <a:pPr algn="ctr" fontAlgn="ctr"/>
                      <a:r>
                        <a:rPr lang="en-US" sz="1100" b="1" i="0" u="none" strike="noStrike" dirty="0">
                          <a:solidFill>
                            <a:srgbClr val="000000"/>
                          </a:solidFill>
                          <a:effectLst/>
                          <a:latin typeface="Calibri" panose="020F0502020204030204" pitchFamily="34" charset="0"/>
                        </a:rPr>
                        <a:t>STATE</a:t>
                      </a:r>
                    </a:p>
                  </a:txBody>
                  <a:tcPr marL="6169" marR="6169" marT="61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dirty="0">
                          <a:solidFill>
                            <a:srgbClr val="000000"/>
                          </a:solidFill>
                          <a:effectLst/>
                          <a:latin typeface="Calibri" panose="020F0502020204030204" pitchFamily="34" charset="0"/>
                        </a:rPr>
                        <a:t>COUNTY</a:t>
                      </a:r>
                    </a:p>
                  </a:txBody>
                  <a:tcPr marL="6169" marR="6169" marT="61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dirty="0">
                          <a:solidFill>
                            <a:srgbClr val="000000"/>
                          </a:solidFill>
                          <a:effectLst/>
                          <a:latin typeface="Calibri" panose="020F0502020204030204" pitchFamily="34" charset="0"/>
                        </a:rPr>
                        <a:t>CBSA NAME</a:t>
                      </a:r>
                    </a:p>
                  </a:txBody>
                  <a:tcPr marL="6169" marR="6169" marT="61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dirty="0">
                          <a:solidFill>
                            <a:srgbClr val="000000"/>
                          </a:solidFill>
                          <a:effectLst/>
                          <a:latin typeface="Calibri" panose="020F0502020204030204" pitchFamily="34" charset="0"/>
                        </a:rPr>
                        <a:t>PM Mortality Num %</a:t>
                      </a:r>
                    </a:p>
                  </a:txBody>
                  <a:tcPr marL="6169" marR="6169" marT="61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dirty="0">
                          <a:solidFill>
                            <a:srgbClr val="000000"/>
                          </a:solidFill>
                          <a:effectLst/>
                          <a:latin typeface="Calibri" panose="020F0502020204030204" pitchFamily="34" charset="0"/>
                        </a:rPr>
                        <a:t>O3 Mortality Num %</a:t>
                      </a:r>
                    </a:p>
                  </a:txBody>
                  <a:tcPr marL="6169" marR="6169" marT="61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dirty="0">
                          <a:solidFill>
                            <a:srgbClr val="000000"/>
                          </a:solidFill>
                          <a:effectLst/>
                          <a:latin typeface="Calibri" panose="020F0502020204030204" pitchFamily="34" charset="0"/>
                        </a:rPr>
                        <a:t>Total Risk Num %</a:t>
                      </a:r>
                    </a:p>
                  </a:txBody>
                  <a:tcPr marL="6169" marR="6169" marT="61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dirty="0">
                          <a:solidFill>
                            <a:srgbClr val="000000"/>
                          </a:solidFill>
                          <a:effectLst/>
                          <a:latin typeface="Calibri" panose="020F0502020204030204" pitchFamily="34" charset="0"/>
                        </a:rPr>
                        <a:t>Overall Rank</a:t>
                      </a:r>
                    </a:p>
                  </a:txBody>
                  <a:tcPr marL="6169" marR="6169" marT="61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dirty="0">
                          <a:solidFill>
                            <a:srgbClr val="000000"/>
                          </a:solidFill>
                          <a:effectLst/>
                          <a:latin typeface="Calibri" panose="020F0502020204030204" pitchFamily="34" charset="0"/>
                        </a:rPr>
                        <a:t>Poverty / Disadvantage</a:t>
                      </a:r>
                    </a:p>
                  </a:txBody>
                  <a:tcPr marL="6169" marR="6169" marT="61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dirty="0">
                          <a:solidFill>
                            <a:srgbClr val="000000"/>
                          </a:solidFill>
                          <a:effectLst/>
                          <a:latin typeface="Calibri" panose="020F0502020204030204" pitchFamily="34" charset="0"/>
                        </a:rPr>
                        <a:t>Advance Area Type</a:t>
                      </a:r>
                    </a:p>
                  </a:txBody>
                  <a:tcPr marL="6169" marR="6169" marT="61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6906755"/>
                  </a:ext>
                </a:extLst>
              </a:tr>
              <a:tr h="213143">
                <a:tc>
                  <a:txBody>
                    <a:bodyPr/>
                    <a:lstStyle/>
                    <a:p>
                      <a:pPr algn="l" fontAlgn="b"/>
                      <a:r>
                        <a:rPr lang="en-US" sz="1100" b="0" i="0" u="none" strike="noStrike" dirty="0">
                          <a:solidFill>
                            <a:srgbClr val="000000"/>
                          </a:solidFill>
                          <a:effectLst/>
                          <a:latin typeface="Calibri" panose="020F0502020204030204" pitchFamily="34" charset="0"/>
                        </a:rPr>
                        <a:t>IL</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r>
                        <a:rPr lang="en-US" sz="1100" b="0" i="0" u="none" strike="noStrike" dirty="0">
                          <a:solidFill>
                            <a:srgbClr val="000000"/>
                          </a:solidFill>
                          <a:effectLst/>
                          <a:latin typeface="Calibri" panose="020F0502020204030204" pitchFamily="34" charset="0"/>
                        </a:rPr>
                        <a:t>Cook County</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r>
                        <a:rPr lang="en-US" sz="1100" b="0" i="0" u="none" strike="noStrike" dirty="0">
                          <a:solidFill>
                            <a:srgbClr val="000000"/>
                          </a:solidFill>
                          <a:effectLst/>
                          <a:latin typeface="Calibri" panose="020F0502020204030204" pitchFamily="34" charset="0"/>
                        </a:rPr>
                        <a:t>Chicago-Joliet-Naperville, IL-IN-WI</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100" b="0" i="0" u="none" strike="noStrike" dirty="0">
                          <a:solidFill>
                            <a:srgbClr val="000000"/>
                          </a:solidFill>
                          <a:effectLst/>
                          <a:latin typeface="Calibri" panose="020F0502020204030204" pitchFamily="34" charset="0"/>
                        </a:rPr>
                        <a:t>99</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100" b="0" i="0" u="none" strike="noStrike" dirty="0">
                          <a:solidFill>
                            <a:srgbClr val="000000"/>
                          </a:solidFill>
                          <a:effectLst/>
                          <a:latin typeface="Calibri" panose="020F0502020204030204" pitchFamily="34" charset="0"/>
                        </a:rPr>
                        <a:t>99</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100" b="0" i="0" u="none" strike="noStrike" dirty="0">
                          <a:solidFill>
                            <a:srgbClr val="000000"/>
                          </a:solidFill>
                          <a:effectLst/>
                          <a:latin typeface="Calibri" panose="020F0502020204030204" pitchFamily="34" charset="0"/>
                        </a:rPr>
                        <a:t>99</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100" b="0" i="0" u="none" strike="noStrike" dirty="0">
                          <a:solidFill>
                            <a:srgbClr val="000000"/>
                          </a:solidFill>
                          <a:effectLst/>
                          <a:latin typeface="Calibri" panose="020F0502020204030204" pitchFamily="34" charset="0"/>
                        </a:rPr>
                        <a:t>1</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r>
                        <a:rPr lang="en-US" sz="1100" b="0" i="0" u="none" strike="noStrike" dirty="0">
                          <a:solidFill>
                            <a:srgbClr val="000000"/>
                          </a:solidFill>
                          <a:effectLst/>
                          <a:latin typeface="Calibri" panose="020F0502020204030204" pitchFamily="34" charset="0"/>
                        </a:rPr>
                        <a:t>Neutral</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362328277"/>
                  </a:ext>
                </a:extLst>
              </a:tr>
              <a:tr h="213143">
                <a:tc>
                  <a:txBody>
                    <a:bodyPr/>
                    <a:lstStyle/>
                    <a:p>
                      <a:pPr algn="l" fontAlgn="b"/>
                      <a:r>
                        <a:rPr lang="en-US" sz="1100" b="0" i="0" u="none" strike="noStrike" dirty="0">
                          <a:solidFill>
                            <a:srgbClr val="000000"/>
                          </a:solidFill>
                          <a:effectLst/>
                          <a:latin typeface="Calibri" panose="020F0502020204030204" pitchFamily="34" charset="0"/>
                        </a:rPr>
                        <a:t>MI</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r>
                        <a:rPr lang="en-US" sz="1100" b="0" i="0" u="none" strike="noStrike" dirty="0">
                          <a:solidFill>
                            <a:srgbClr val="000000"/>
                          </a:solidFill>
                          <a:effectLst/>
                          <a:latin typeface="Calibri" panose="020F0502020204030204" pitchFamily="34" charset="0"/>
                        </a:rPr>
                        <a:t>Wayne County</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r>
                        <a:rPr lang="en-US" sz="1100" b="0" i="0" u="none" strike="noStrike" dirty="0">
                          <a:solidFill>
                            <a:srgbClr val="000000"/>
                          </a:solidFill>
                          <a:effectLst/>
                          <a:latin typeface="Calibri" panose="020F0502020204030204" pitchFamily="34" charset="0"/>
                        </a:rPr>
                        <a:t>Detroit-Warren-Livonia, MI</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100" b="0" i="0" u="none" strike="noStrike" dirty="0">
                          <a:solidFill>
                            <a:srgbClr val="000000"/>
                          </a:solidFill>
                          <a:effectLst/>
                          <a:latin typeface="Calibri" panose="020F0502020204030204" pitchFamily="34" charset="0"/>
                        </a:rPr>
                        <a:t>99</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100" b="0" i="0" u="none" strike="noStrike" dirty="0">
                          <a:solidFill>
                            <a:srgbClr val="000000"/>
                          </a:solidFill>
                          <a:effectLst/>
                          <a:latin typeface="Calibri" panose="020F0502020204030204" pitchFamily="34" charset="0"/>
                        </a:rPr>
                        <a:t>99</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100" b="0" i="0" u="none" strike="noStrike" dirty="0">
                          <a:solidFill>
                            <a:srgbClr val="000000"/>
                          </a:solidFill>
                          <a:effectLst/>
                          <a:latin typeface="Calibri" panose="020F0502020204030204" pitchFamily="34" charset="0"/>
                        </a:rPr>
                        <a:t>99</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100" b="0" i="0" u="none" strike="noStrike" dirty="0">
                          <a:solidFill>
                            <a:srgbClr val="000000"/>
                          </a:solidFill>
                          <a:effectLst/>
                          <a:latin typeface="Calibri" panose="020F0502020204030204" pitchFamily="34" charset="0"/>
                        </a:rPr>
                        <a:t>1</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r>
                        <a:rPr lang="en-US" sz="1100" b="0" i="0" u="none" strike="noStrike" dirty="0">
                          <a:solidFill>
                            <a:srgbClr val="000000"/>
                          </a:solidFill>
                          <a:effectLst/>
                          <a:latin typeface="Calibri" panose="020F0502020204030204" pitchFamily="34" charset="0"/>
                        </a:rPr>
                        <a:t>Disadvantaged</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698097553"/>
                  </a:ext>
                </a:extLst>
              </a:tr>
              <a:tr h="213143">
                <a:tc>
                  <a:txBody>
                    <a:bodyPr/>
                    <a:lstStyle/>
                    <a:p>
                      <a:pPr algn="l" fontAlgn="b"/>
                      <a:r>
                        <a:rPr lang="en-US" sz="1100" b="0" i="0" u="none" strike="noStrike" dirty="0">
                          <a:solidFill>
                            <a:srgbClr val="000000"/>
                          </a:solidFill>
                          <a:effectLst/>
                          <a:latin typeface="Calibri" panose="020F0502020204030204" pitchFamily="34" charset="0"/>
                        </a:rPr>
                        <a:t>MI</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l" fontAlgn="b"/>
                      <a:r>
                        <a:rPr lang="en-US" sz="1100" b="0" i="0" u="none" strike="noStrike" dirty="0">
                          <a:solidFill>
                            <a:srgbClr val="000000"/>
                          </a:solidFill>
                          <a:effectLst/>
                          <a:latin typeface="Calibri" panose="020F0502020204030204" pitchFamily="34" charset="0"/>
                        </a:rPr>
                        <a:t>Oakland County</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l" fontAlgn="b"/>
                      <a:r>
                        <a:rPr lang="en-US" sz="1100" b="0" i="0" u="none" strike="noStrike" dirty="0">
                          <a:solidFill>
                            <a:srgbClr val="000000"/>
                          </a:solidFill>
                          <a:effectLst/>
                          <a:latin typeface="Calibri" panose="020F0502020204030204" pitchFamily="34" charset="0"/>
                        </a:rPr>
                        <a:t>Detroit-Warren-Livonia, MI</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1100" b="0" i="0" u="none" strike="noStrike" dirty="0">
                          <a:solidFill>
                            <a:srgbClr val="000000"/>
                          </a:solidFill>
                          <a:effectLst/>
                          <a:latin typeface="Calibri" panose="020F0502020204030204" pitchFamily="34" charset="0"/>
                        </a:rPr>
                        <a:t>99</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1100" b="0" i="0" u="none" strike="noStrike" dirty="0">
                          <a:solidFill>
                            <a:srgbClr val="000000"/>
                          </a:solidFill>
                          <a:effectLst/>
                          <a:latin typeface="Calibri" panose="020F0502020204030204" pitchFamily="34" charset="0"/>
                        </a:rPr>
                        <a:t>99</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1100" b="0" i="0" u="none" strike="noStrike" dirty="0">
                          <a:solidFill>
                            <a:srgbClr val="000000"/>
                          </a:solidFill>
                          <a:effectLst/>
                          <a:latin typeface="Calibri" panose="020F0502020204030204" pitchFamily="34" charset="0"/>
                        </a:rPr>
                        <a:t>98</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1100" b="0" i="0" u="none" strike="noStrike" dirty="0">
                          <a:solidFill>
                            <a:srgbClr val="000000"/>
                          </a:solidFill>
                          <a:effectLst/>
                          <a:latin typeface="Calibri" panose="020F0502020204030204" pitchFamily="34" charset="0"/>
                        </a:rPr>
                        <a:t>2</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l" fontAlgn="b"/>
                      <a:r>
                        <a:rPr lang="en-US" sz="1100" b="0" i="0" u="none" strike="noStrike" dirty="0">
                          <a:solidFill>
                            <a:srgbClr val="000000"/>
                          </a:solidFill>
                          <a:effectLst/>
                          <a:latin typeface="Calibri" panose="020F0502020204030204" pitchFamily="34" charset="0"/>
                        </a:rPr>
                        <a:t>Advantaged</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008370832"/>
                  </a:ext>
                </a:extLst>
              </a:tr>
              <a:tr h="213143">
                <a:tc>
                  <a:txBody>
                    <a:bodyPr/>
                    <a:lstStyle/>
                    <a:p>
                      <a:pPr algn="l" fontAlgn="b"/>
                      <a:r>
                        <a:rPr lang="en-US" sz="1100" b="0" i="0" u="none" strike="noStrike" dirty="0">
                          <a:solidFill>
                            <a:srgbClr val="000000"/>
                          </a:solidFill>
                          <a:effectLst/>
                          <a:latin typeface="Calibri" panose="020F0502020204030204" pitchFamily="34" charset="0"/>
                        </a:rPr>
                        <a:t>OH</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l" fontAlgn="b"/>
                      <a:r>
                        <a:rPr lang="en-US" sz="1100" b="0" i="0" u="none" strike="noStrike" dirty="0">
                          <a:solidFill>
                            <a:srgbClr val="000000"/>
                          </a:solidFill>
                          <a:effectLst/>
                          <a:latin typeface="Calibri" panose="020F0502020204030204" pitchFamily="34" charset="0"/>
                        </a:rPr>
                        <a:t>Cuyahoga County</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l" fontAlgn="b"/>
                      <a:r>
                        <a:rPr lang="en-US" sz="1100" b="0" i="0" u="none" strike="noStrike" dirty="0">
                          <a:solidFill>
                            <a:srgbClr val="000000"/>
                          </a:solidFill>
                          <a:effectLst/>
                          <a:latin typeface="Calibri" panose="020F0502020204030204" pitchFamily="34" charset="0"/>
                        </a:rPr>
                        <a:t>Cleveland-Elyria-Mentor, OH</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1100" b="0" i="0" u="none" strike="noStrike" dirty="0">
                          <a:solidFill>
                            <a:srgbClr val="000000"/>
                          </a:solidFill>
                          <a:effectLst/>
                          <a:latin typeface="Calibri" panose="020F0502020204030204" pitchFamily="34" charset="0"/>
                        </a:rPr>
                        <a:t>99</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1100" b="0" i="0" u="none" strike="noStrike" dirty="0">
                          <a:solidFill>
                            <a:srgbClr val="000000"/>
                          </a:solidFill>
                          <a:effectLst/>
                          <a:latin typeface="Calibri" panose="020F0502020204030204" pitchFamily="34" charset="0"/>
                        </a:rPr>
                        <a:t>99</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1100" b="0" i="0" u="none" strike="noStrike" dirty="0">
                          <a:solidFill>
                            <a:srgbClr val="000000"/>
                          </a:solidFill>
                          <a:effectLst/>
                          <a:latin typeface="Calibri" panose="020F0502020204030204" pitchFamily="34" charset="0"/>
                        </a:rPr>
                        <a:t>98</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1100" b="0" i="0" u="none" strike="noStrike" dirty="0">
                          <a:solidFill>
                            <a:srgbClr val="000000"/>
                          </a:solidFill>
                          <a:effectLst/>
                          <a:latin typeface="Calibri" panose="020F0502020204030204" pitchFamily="34" charset="0"/>
                        </a:rPr>
                        <a:t>2</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l" fontAlgn="b"/>
                      <a:r>
                        <a:rPr lang="en-US" sz="1100" b="0" i="0" u="none" strike="noStrike" dirty="0">
                          <a:solidFill>
                            <a:srgbClr val="000000"/>
                          </a:solidFill>
                          <a:effectLst/>
                          <a:latin typeface="Calibri" panose="020F0502020204030204" pitchFamily="34" charset="0"/>
                        </a:rPr>
                        <a:t>Disadvantaged</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355851624"/>
                  </a:ext>
                </a:extLst>
              </a:tr>
              <a:tr h="213143">
                <a:tc>
                  <a:txBody>
                    <a:bodyPr/>
                    <a:lstStyle/>
                    <a:p>
                      <a:pPr algn="l" fontAlgn="b"/>
                      <a:r>
                        <a:rPr lang="en-US" sz="1100" b="0" i="0" u="none" strike="noStrike" dirty="0">
                          <a:solidFill>
                            <a:srgbClr val="000000"/>
                          </a:solidFill>
                          <a:effectLst/>
                          <a:latin typeface="Calibri" panose="020F0502020204030204" pitchFamily="34" charset="0"/>
                        </a:rPr>
                        <a:t>OH</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l" fontAlgn="b"/>
                      <a:r>
                        <a:rPr lang="en-US" sz="1100" b="0" i="0" u="none" strike="noStrike" dirty="0">
                          <a:solidFill>
                            <a:srgbClr val="000000"/>
                          </a:solidFill>
                          <a:effectLst/>
                          <a:latin typeface="Calibri" panose="020F0502020204030204" pitchFamily="34" charset="0"/>
                        </a:rPr>
                        <a:t>Franklin County</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l" fontAlgn="b"/>
                      <a:r>
                        <a:rPr lang="en-US" sz="1100" b="0" i="0" u="none" strike="noStrike" dirty="0">
                          <a:solidFill>
                            <a:srgbClr val="000000"/>
                          </a:solidFill>
                          <a:effectLst/>
                          <a:latin typeface="Calibri" panose="020F0502020204030204" pitchFamily="34" charset="0"/>
                        </a:rPr>
                        <a:t>Columbus, OH</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1100" b="0" i="0" u="none" strike="noStrike" dirty="0">
                          <a:solidFill>
                            <a:srgbClr val="000000"/>
                          </a:solidFill>
                          <a:effectLst/>
                          <a:latin typeface="Calibri" panose="020F0502020204030204" pitchFamily="34" charset="0"/>
                        </a:rPr>
                        <a:t>99</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1100" b="0" i="0" u="none" strike="noStrike" dirty="0">
                          <a:solidFill>
                            <a:srgbClr val="000000"/>
                          </a:solidFill>
                          <a:effectLst/>
                          <a:latin typeface="Calibri" panose="020F0502020204030204" pitchFamily="34" charset="0"/>
                        </a:rPr>
                        <a:t>99</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1100" b="0" i="0" u="none" strike="noStrike" dirty="0">
                          <a:solidFill>
                            <a:srgbClr val="000000"/>
                          </a:solidFill>
                          <a:effectLst/>
                          <a:latin typeface="Calibri" panose="020F0502020204030204" pitchFamily="34" charset="0"/>
                        </a:rPr>
                        <a:t>98</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1100" b="0" i="0" u="none" strike="noStrike" dirty="0">
                          <a:solidFill>
                            <a:srgbClr val="000000"/>
                          </a:solidFill>
                          <a:effectLst/>
                          <a:latin typeface="Calibri" panose="020F0502020204030204" pitchFamily="34" charset="0"/>
                        </a:rPr>
                        <a:t>2</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l" fontAlgn="b"/>
                      <a:r>
                        <a:rPr lang="en-US" sz="1100" b="0" i="0" u="none" strike="noStrike" dirty="0">
                          <a:solidFill>
                            <a:srgbClr val="000000"/>
                          </a:solidFill>
                          <a:effectLst/>
                          <a:latin typeface="Calibri" panose="020F0502020204030204" pitchFamily="34" charset="0"/>
                        </a:rPr>
                        <a:t>Neutral</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770846640"/>
                  </a:ext>
                </a:extLst>
              </a:tr>
              <a:tr h="213143">
                <a:tc>
                  <a:txBody>
                    <a:bodyPr/>
                    <a:lstStyle/>
                    <a:p>
                      <a:pPr algn="l" fontAlgn="b"/>
                      <a:r>
                        <a:rPr lang="en-US" sz="1100" b="0" i="0" u="none" strike="noStrike" dirty="0">
                          <a:solidFill>
                            <a:srgbClr val="000000"/>
                          </a:solidFill>
                          <a:effectLst/>
                          <a:latin typeface="Calibri" panose="020F0502020204030204" pitchFamily="34" charset="0"/>
                        </a:rPr>
                        <a:t>IN</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1100" b="0" i="0" u="none" strike="noStrike" dirty="0">
                          <a:solidFill>
                            <a:srgbClr val="000000"/>
                          </a:solidFill>
                          <a:effectLst/>
                          <a:latin typeface="Calibri" panose="020F0502020204030204" pitchFamily="34" charset="0"/>
                        </a:rPr>
                        <a:t>Marion County</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1100" b="0" i="0" u="none" strike="noStrike" dirty="0">
                          <a:solidFill>
                            <a:srgbClr val="000000"/>
                          </a:solidFill>
                          <a:effectLst/>
                          <a:latin typeface="Calibri" panose="020F0502020204030204" pitchFamily="34" charset="0"/>
                        </a:rPr>
                        <a:t>Indianapolis-Carmel, IN</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100" b="0" i="0" u="none" strike="noStrike" dirty="0">
                          <a:solidFill>
                            <a:srgbClr val="000000"/>
                          </a:solidFill>
                          <a:effectLst/>
                          <a:latin typeface="Calibri" panose="020F0502020204030204" pitchFamily="34" charset="0"/>
                        </a:rPr>
                        <a:t>99</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100" b="0" i="0" u="none" strike="noStrike" dirty="0">
                          <a:solidFill>
                            <a:srgbClr val="000000"/>
                          </a:solidFill>
                          <a:effectLst/>
                          <a:latin typeface="Calibri" panose="020F0502020204030204" pitchFamily="34" charset="0"/>
                        </a:rPr>
                        <a:t>98</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100" b="0" i="0" u="none" strike="noStrike" dirty="0">
                          <a:solidFill>
                            <a:srgbClr val="000000"/>
                          </a:solidFill>
                          <a:effectLst/>
                          <a:latin typeface="Calibri" panose="020F0502020204030204" pitchFamily="34" charset="0"/>
                        </a:rPr>
                        <a:t>98</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1100" b="0" i="0" u="none" strike="noStrike" dirty="0">
                          <a:solidFill>
                            <a:srgbClr val="000000"/>
                          </a:solidFill>
                          <a:effectLst/>
                          <a:latin typeface="Calibri" panose="020F0502020204030204" pitchFamily="34" charset="0"/>
                        </a:rPr>
                        <a:t>3</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1100" b="0" i="0" u="none" strike="noStrike" dirty="0">
                          <a:solidFill>
                            <a:srgbClr val="000000"/>
                          </a:solidFill>
                          <a:effectLst/>
                          <a:latin typeface="Calibri" panose="020F0502020204030204" pitchFamily="34" charset="0"/>
                        </a:rPr>
                        <a:t>Disadvantaged</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64765716"/>
                  </a:ext>
                </a:extLst>
              </a:tr>
              <a:tr h="213143">
                <a:tc>
                  <a:txBody>
                    <a:bodyPr/>
                    <a:lstStyle/>
                    <a:p>
                      <a:pPr algn="l" fontAlgn="b"/>
                      <a:r>
                        <a:rPr lang="en-US" sz="1100" b="0" i="0" u="none" strike="noStrike" dirty="0">
                          <a:solidFill>
                            <a:srgbClr val="000000"/>
                          </a:solidFill>
                          <a:effectLst/>
                          <a:latin typeface="Calibri" panose="020F0502020204030204" pitchFamily="34" charset="0"/>
                        </a:rPr>
                        <a:t>OH</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US" sz="1100" b="0" i="0" u="none" strike="noStrike" dirty="0">
                          <a:solidFill>
                            <a:srgbClr val="000000"/>
                          </a:solidFill>
                          <a:effectLst/>
                          <a:latin typeface="Calibri" panose="020F0502020204030204" pitchFamily="34" charset="0"/>
                        </a:rPr>
                        <a:t>Hamilton County</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US" sz="1100" b="0" i="0" u="none" strike="noStrike" dirty="0">
                          <a:solidFill>
                            <a:srgbClr val="000000"/>
                          </a:solidFill>
                          <a:effectLst/>
                          <a:latin typeface="Calibri" panose="020F0502020204030204" pitchFamily="34" charset="0"/>
                        </a:rPr>
                        <a:t>Cincinnati-Middletown, OH-KY-IN</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100" b="0" i="0" u="none" strike="noStrike" dirty="0">
                          <a:solidFill>
                            <a:srgbClr val="000000"/>
                          </a:solidFill>
                          <a:effectLst/>
                          <a:latin typeface="Calibri" panose="020F0502020204030204" pitchFamily="34" charset="0"/>
                        </a:rPr>
                        <a:t>99</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100" b="0" i="0" u="none" strike="noStrike" dirty="0">
                          <a:solidFill>
                            <a:srgbClr val="000000"/>
                          </a:solidFill>
                          <a:effectLst/>
                          <a:latin typeface="Calibri" panose="020F0502020204030204" pitchFamily="34" charset="0"/>
                        </a:rPr>
                        <a:t>98</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100" b="0" i="0" u="none" strike="noStrike" dirty="0">
                          <a:solidFill>
                            <a:srgbClr val="000000"/>
                          </a:solidFill>
                          <a:effectLst/>
                          <a:latin typeface="Calibri" panose="020F0502020204030204" pitchFamily="34" charset="0"/>
                        </a:rPr>
                        <a:t>97</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100" b="0" i="0" u="none" strike="noStrike" dirty="0">
                          <a:solidFill>
                            <a:srgbClr val="000000"/>
                          </a:solidFill>
                          <a:effectLst/>
                          <a:latin typeface="Calibri" panose="020F0502020204030204" pitchFamily="34" charset="0"/>
                        </a:rPr>
                        <a:t>4</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US" sz="1100" b="0" i="0" u="none" strike="noStrike" dirty="0">
                          <a:solidFill>
                            <a:srgbClr val="000000"/>
                          </a:solidFill>
                          <a:effectLst/>
                          <a:latin typeface="Calibri" panose="020F0502020204030204" pitchFamily="34" charset="0"/>
                        </a:rPr>
                        <a:t>Disadvantaged</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3343788195"/>
                  </a:ext>
                </a:extLst>
              </a:tr>
              <a:tr h="213143">
                <a:tc>
                  <a:txBody>
                    <a:bodyPr/>
                    <a:lstStyle/>
                    <a:p>
                      <a:pPr algn="l" fontAlgn="b"/>
                      <a:r>
                        <a:rPr lang="en-US" sz="1100" b="0" i="0" u="none" strike="noStrike" dirty="0">
                          <a:solidFill>
                            <a:srgbClr val="000000"/>
                          </a:solidFill>
                          <a:effectLst/>
                          <a:latin typeface="Calibri" panose="020F0502020204030204" pitchFamily="34" charset="0"/>
                        </a:rPr>
                        <a:t>WI</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US" sz="1100" b="0" i="0" u="none" strike="noStrike" dirty="0">
                          <a:solidFill>
                            <a:srgbClr val="000000"/>
                          </a:solidFill>
                          <a:effectLst/>
                          <a:latin typeface="Calibri" panose="020F0502020204030204" pitchFamily="34" charset="0"/>
                        </a:rPr>
                        <a:t>Milwaukee County</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US" sz="1100" b="0" i="0" u="none" strike="noStrike" dirty="0">
                          <a:solidFill>
                            <a:srgbClr val="000000"/>
                          </a:solidFill>
                          <a:effectLst/>
                          <a:latin typeface="Calibri" panose="020F0502020204030204" pitchFamily="34" charset="0"/>
                        </a:rPr>
                        <a:t>Milwaukee-Waukesha-West Allis, WI</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100" b="0" i="0" u="none" strike="noStrike" dirty="0">
                          <a:solidFill>
                            <a:srgbClr val="000000"/>
                          </a:solidFill>
                          <a:effectLst/>
                          <a:latin typeface="Calibri" panose="020F0502020204030204" pitchFamily="34" charset="0"/>
                        </a:rPr>
                        <a:t>99</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100" b="0" i="0" u="none" strike="noStrike" dirty="0">
                          <a:solidFill>
                            <a:srgbClr val="000000"/>
                          </a:solidFill>
                          <a:effectLst/>
                          <a:latin typeface="Calibri" panose="020F0502020204030204" pitchFamily="34" charset="0"/>
                        </a:rPr>
                        <a:t>98</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100" b="0" i="0" u="none" strike="noStrike" dirty="0">
                          <a:solidFill>
                            <a:srgbClr val="000000"/>
                          </a:solidFill>
                          <a:effectLst/>
                          <a:latin typeface="Calibri" panose="020F0502020204030204" pitchFamily="34" charset="0"/>
                        </a:rPr>
                        <a:t>97</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100" b="0" i="0" u="none" strike="noStrike" dirty="0">
                          <a:solidFill>
                            <a:srgbClr val="000000"/>
                          </a:solidFill>
                          <a:effectLst/>
                          <a:latin typeface="Calibri" panose="020F0502020204030204" pitchFamily="34" charset="0"/>
                        </a:rPr>
                        <a:t>4</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US" sz="1100" b="0" i="0" u="none" strike="noStrike" dirty="0">
                          <a:solidFill>
                            <a:srgbClr val="000000"/>
                          </a:solidFill>
                          <a:effectLst/>
                          <a:latin typeface="Calibri" panose="020F0502020204030204" pitchFamily="34" charset="0"/>
                        </a:rPr>
                        <a:t>Disadvantaged</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US" sz="1100" b="0" i="0" u="none" strike="noStrike" dirty="0">
                          <a:solidFill>
                            <a:srgbClr val="000000"/>
                          </a:solidFill>
                          <a:effectLst/>
                          <a:latin typeface="Calibri" panose="020F0502020204030204" pitchFamily="34" charset="0"/>
                        </a:rPr>
                        <a:t>PM</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13953653"/>
                  </a:ext>
                </a:extLst>
              </a:tr>
              <a:tr h="213143">
                <a:tc>
                  <a:txBody>
                    <a:bodyPr/>
                    <a:lstStyle/>
                    <a:p>
                      <a:pPr algn="l" fontAlgn="b"/>
                      <a:r>
                        <a:rPr lang="en-US" sz="1100" b="0" i="0" u="none" strike="noStrike" dirty="0">
                          <a:solidFill>
                            <a:srgbClr val="000000"/>
                          </a:solidFill>
                          <a:effectLst/>
                          <a:latin typeface="Calibri" panose="020F0502020204030204" pitchFamily="34" charset="0"/>
                        </a:rPr>
                        <a:t>MN</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US" sz="1100" b="0" i="0" u="none" strike="noStrike" dirty="0">
                          <a:solidFill>
                            <a:srgbClr val="000000"/>
                          </a:solidFill>
                          <a:effectLst/>
                          <a:latin typeface="Calibri" panose="020F0502020204030204" pitchFamily="34" charset="0"/>
                        </a:rPr>
                        <a:t>Hennepin County</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US" sz="1100" b="0" i="0" u="none" strike="noStrike" dirty="0">
                          <a:solidFill>
                            <a:srgbClr val="000000"/>
                          </a:solidFill>
                          <a:effectLst/>
                          <a:latin typeface="Calibri" panose="020F0502020204030204" pitchFamily="34" charset="0"/>
                        </a:rPr>
                        <a:t>Minneapolis-St. Paul-Bloomington, MN-WI</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100" b="0" i="0" u="none" strike="noStrike" dirty="0">
                          <a:solidFill>
                            <a:srgbClr val="000000"/>
                          </a:solidFill>
                          <a:effectLst/>
                          <a:latin typeface="Calibri" panose="020F0502020204030204" pitchFamily="34" charset="0"/>
                        </a:rPr>
                        <a:t>98</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100" b="0" i="0" u="none" strike="noStrike" dirty="0">
                          <a:solidFill>
                            <a:srgbClr val="000000"/>
                          </a:solidFill>
                          <a:effectLst/>
                          <a:latin typeface="Calibri" panose="020F0502020204030204" pitchFamily="34" charset="0"/>
                        </a:rPr>
                        <a:t>98</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100" b="0" i="0" u="none" strike="noStrike" dirty="0">
                          <a:solidFill>
                            <a:srgbClr val="000000"/>
                          </a:solidFill>
                          <a:effectLst/>
                          <a:latin typeface="Calibri" panose="020F0502020204030204" pitchFamily="34" charset="0"/>
                        </a:rPr>
                        <a:t>98</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100" b="0" i="0" u="none" strike="noStrike" dirty="0">
                          <a:solidFill>
                            <a:srgbClr val="000000"/>
                          </a:solidFill>
                          <a:effectLst/>
                          <a:latin typeface="Calibri" panose="020F0502020204030204" pitchFamily="34" charset="0"/>
                        </a:rPr>
                        <a:t>4</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US" sz="1100" b="0" i="0" u="none" strike="noStrike" dirty="0">
                          <a:solidFill>
                            <a:srgbClr val="000000"/>
                          </a:solidFill>
                          <a:effectLst/>
                          <a:latin typeface="Calibri" panose="020F0502020204030204" pitchFamily="34" charset="0"/>
                        </a:rPr>
                        <a:t>Advantaged</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en-US" sz="1100" b="0" i="0" u="none" strike="noStrike" dirty="0">
                          <a:solidFill>
                            <a:srgbClr val="000000"/>
                          </a:solidFill>
                          <a:effectLst/>
                          <a:latin typeface="Calibri" panose="020F0502020204030204" pitchFamily="34" charset="0"/>
                        </a:rPr>
                        <a:t>Both</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2002822487"/>
                  </a:ext>
                </a:extLst>
              </a:tr>
              <a:tr h="213143">
                <a:tc>
                  <a:txBody>
                    <a:bodyPr/>
                    <a:lstStyle/>
                    <a:p>
                      <a:pPr algn="l" fontAlgn="b"/>
                      <a:r>
                        <a:rPr lang="en-US" sz="1100" b="0" i="0" u="none" strike="noStrike" dirty="0">
                          <a:solidFill>
                            <a:srgbClr val="000000"/>
                          </a:solidFill>
                          <a:effectLst/>
                          <a:latin typeface="Calibri" panose="020F0502020204030204" pitchFamily="34" charset="0"/>
                        </a:rPr>
                        <a:t>IL</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tc>
                  <a:txBody>
                    <a:bodyPr/>
                    <a:lstStyle/>
                    <a:p>
                      <a:pPr algn="l" fontAlgn="b"/>
                      <a:r>
                        <a:rPr lang="en-US" sz="1100" b="0" i="0" u="none" strike="noStrike" dirty="0">
                          <a:solidFill>
                            <a:srgbClr val="000000"/>
                          </a:solidFill>
                          <a:effectLst/>
                          <a:latin typeface="Calibri" panose="020F0502020204030204" pitchFamily="34" charset="0"/>
                        </a:rPr>
                        <a:t>DuPage County</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tc>
                  <a:txBody>
                    <a:bodyPr/>
                    <a:lstStyle/>
                    <a:p>
                      <a:pPr algn="l" fontAlgn="b"/>
                      <a:r>
                        <a:rPr lang="en-US" sz="1100" b="0" i="0" u="none" strike="noStrike" dirty="0">
                          <a:solidFill>
                            <a:srgbClr val="000000"/>
                          </a:solidFill>
                          <a:effectLst/>
                          <a:latin typeface="Calibri" panose="020F0502020204030204" pitchFamily="34" charset="0"/>
                        </a:rPr>
                        <a:t>Chicago-Joliet-Naperville, IL-IN-WI</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tc>
                  <a:txBody>
                    <a:bodyPr/>
                    <a:lstStyle/>
                    <a:p>
                      <a:pPr algn="ctr" fontAlgn="b"/>
                      <a:r>
                        <a:rPr lang="en-US" sz="1100" b="0" i="0" u="none" strike="noStrike" dirty="0">
                          <a:solidFill>
                            <a:srgbClr val="000000"/>
                          </a:solidFill>
                          <a:effectLst/>
                          <a:latin typeface="Calibri" panose="020F0502020204030204" pitchFamily="34" charset="0"/>
                        </a:rPr>
                        <a:t>98</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tc>
                  <a:txBody>
                    <a:bodyPr/>
                    <a:lstStyle/>
                    <a:p>
                      <a:pPr algn="ctr" fontAlgn="b"/>
                      <a:r>
                        <a:rPr lang="en-US" sz="1100" b="0" i="0" u="none" strike="noStrike" dirty="0">
                          <a:solidFill>
                            <a:srgbClr val="000000"/>
                          </a:solidFill>
                          <a:effectLst/>
                          <a:latin typeface="Calibri" panose="020F0502020204030204" pitchFamily="34" charset="0"/>
                        </a:rPr>
                        <a:t>97</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tc>
                  <a:txBody>
                    <a:bodyPr/>
                    <a:lstStyle/>
                    <a:p>
                      <a:pPr algn="ctr" fontAlgn="b"/>
                      <a:r>
                        <a:rPr lang="en-US" sz="1100" b="0" i="0" u="none" strike="noStrike" dirty="0">
                          <a:solidFill>
                            <a:srgbClr val="000000"/>
                          </a:solidFill>
                          <a:effectLst/>
                          <a:latin typeface="Calibri" panose="020F0502020204030204" pitchFamily="34" charset="0"/>
                        </a:rPr>
                        <a:t>98</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tc>
                  <a:txBody>
                    <a:bodyPr/>
                    <a:lstStyle/>
                    <a:p>
                      <a:pPr algn="ctr" fontAlgn="b"/>
                      <a:r>
                        <a:rPr lang="en-US" sz="1100" b="0" i="0" u="none" strike="noStrike" dirty="0">
                          <a:solidFill>
                            <a:srgbClr val="000000"/>
                          </a:solidFill>
                          <a:effectLst/>
                          <a:latin typeface="Calibri" panose="020F0502020204030204" pitchFamily="34" charset="0"/>
                        </a:rPr>
                        <a:t>5</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tc>
                  <a:txBody>
                    <a:bodyPr/>
                    <a:lstStyle/>
                    <a:p>
                      <a:pPr algn="l" fontAlgn="b"/>
                      <a:r>
                        <a:rPr lang="en-US" sz="1100" b="0" i="0" u="none" strike="noStrike" dirty="0">
                          <a:solidFill>
                            <a:srgbClr val="000000"/>
                          </a:solidFill>
                          <a:effectLst/>
                          <a:latin typeface="Calibri" panose="020F0502020204030204" pitchFamily="34" charset="0"/>
                        </a:rPr>
                        <a:t>Most Advantaged</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extLst>
                  <a:ext uri="{0D108BD9-81ED-4DB2-BD59-A6C34878D82A}">
                    <a16:rowId xmlns:a16="http://schemas.microsoft.com/office/drawing/2014/main" val="2943264917"/>
                  </a:ext>
                </a:extLst>
              </a:tr>
              <a:tr h="213143">
                <a:tc>
                  <a:txBody>
                    <a:bodyPr/>
                    <a:lstStyle/>
                    <a:p>
                      <a:pPr algn="l" fontAlgn="b"/>
                      <a:r>
                        <a:rPr lang="en-US" sz="1100" b="0" i="0" u="none" strike="noStrike" dirty="0">
                          <a:solidFill>
                            <a:srgbClr val="000000"/>
                          </a:solidFill>
                          <a:effectLst/>
                          <a:latin typeface="Calibri" panose="020F0502020204030204" pitchFamily="34" charset="0"/>
                        </a:rPr>
                        <a:t>MI</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tc>
                  <a:txBody>
                    <a:bodyPr/>
                    <a:lstStyle/>
                    <a:p>
                      <a:pPr algn="l" fontAlgn="b"/>
                      <a:r>
                        <a:rPr lang="en-US" sz="1100" b="0" i="0" u="none" strike="noStrike" dirty="0">
                          <a:solidFill>
                            <a:srgbClr val="000000"/>
                          </a:solidFill>
                          <a:effectLst/>
                          <a:latin typeface="Calibri" panose="020F0502020204030204" pitchFamily="34" charset="0"/>
                        </a:rPr>
                        <a:t>Macomb County</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tc>
                  <a:txBody>
                    <a:bodyPr/>
                    <a:lstStyle/>
                    <a:p>
                      <a:pPr algn="l" fontAlgn="b"/>
                      <a:r>
                        <a:rPr lang="en-US" sz="1100" b="0" i="0" u="none" strike="noStrike" dirty="0">
                          <a:solidFill>
                            <a:srgbClr val="000000"/>
                          </a:solidFill>
                          <a:effectLst/>
                          <a:latin typeface="Calibri" panose="020F0502020204030204" pitchFamily="34" charset="0"/>
                        </a:rPr>
                        <a:t>Detroit-Warren-Livonia, MI</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tc>
                  <a:txBody>
                    <a:bodyPr/>
                    <a:lstStyle/>
                    <a:p>
                      <a:pPr algn="ctr" fontAlgn="b"/>
                      <a:r>
                        <a:rPr lang="en-US" sz="1100" b="0" i="0" u="none" strike="noStrike" dirty="0">
                          <a:solidFill>
                            <a:srgbClr val="000000"/>
                          </a:solidFill>
                          <a:effectLst/>
                          <a:latin typeface="Calibri" panose="020F0502020204030204" pitchFamily="34" charset="0"/>
                        </a:rPr>
                        <a:t>98</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tc>
                  <a:txBody>
                    <a:bodyPr/>
                    <a:lstStyle/>
                    <a:p>
                      <a:pPr algn="ctr" fontAlgn="b"/>
                      <a:r>
                        <a:rPr lang="en-US" sz="1100" b="0" i="0" u="none" strike="noStrike" dirty="0">
                          <a:solidFill>
                            <a:srgbClr val="000000"/>
                          </a:solidFill>
                          <a:effectLst/>
                          <a:latin typeface="Calibri" panose="020F0502020204030204" pitchFamily="34" charset="0"/>
                        </a:rPr>
                        <a:t>98</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tc>
                  <a:txBody>
                    <a:bodyPr/>
                    <a:lstStyle/>
                    <a:p>
                      <a:pPr algn="ctr" fontAlgn="b"/>
                      <a:r>
                        <a:rPr lang="en-US" sz="1100" b="0" i="0" u="none" strike="noStrike" dirty="0">
                          <a:solidFill>
                            <a:srgbClr val="000000"/>
                          </a:solidFill>
                          <a:effectLst/>
                          <a:latin typeface="Calibri" panose="020F0502020204030204" pitchFamily="34" charset="0"/>
                        </a:rPr>
                        <a:t>97</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tc>
                  <a:txBody>
                    <a:bodyPr/>
                    <a:lstStyle/>
                    <a:p>
                      <a:pPr algn="ctr" fontAlgn="b"/>
                      <a:r>
                        <a:rPr lang="en-US" sz="1100" b="0" i="0" u="none" strike="noStrike" dirty="0">
                          <a:solidFill>
                            <a:srgbClr val="000000"/>
                          </a:solidFill>
                          <a:effectLst/>
                          <a:latin typeface="Calibri" panose="020F0502020204030204" pitchFamily="34" charset="0"/>
                        </a:rPr>
                        <a:t>5</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tc>
                  <a:txBody>
                    <a:bodyPr/>
                    <a:lstStyle/>
                    <a:p>
                      <a:pPr algn="l" fontAlgn="b"/>
                      <a:r>
                        <a:rPr lang="en-US" sz="1100" b="0" i="0" u="none" strike="noStrike" dirty="0">
                          <a:solidFill>
                            <a:srgbClr val="000000"/>
                          </a:solidFill>
                          <a:effectLst/>
                          <a:latin typeface="Calibri" panose="020F0502020204030204" pitchFamily="34" charset="0"/>
                        </a:rPr>
                        <a:t>Advantaged</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extLst>
                  <a:ext uri="{0D108BD9-81ED-4DB2-BD59-A6C34878D82A}">
                    <a16:rowId xmlns:a16="http://schemas.microsoft.com/office/drawing/2014/main" val="2864030950"/>
                  </a:ext>
                </a:extLst>
              </a:tr>
              <a:tr h="213143">
                <a:tc>
                  <a:txBody>
                    <a:bodyPr/>
                    <a:lstStyle/>
                    <a:p>
                      <a:pPr algn="l" fontAlgn="b"/>
                      <a:r>
                        <a:rPr lang="en-US" sz="1100" b="0" i="0" u="none" strike="noStrike" dirty="0">
                          <a:solidFill>
                            <a:srgbClr val="000000"/>
                          </a:solidFill>
                          <a:effectLst/>
                          <a:latin typeface="Calibri" panose="020F0502020204030204" pitchFamily="34" charset="0"/>
                        </a:rPr>
                        <a:t>OH</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BBFB"/>
                    </a:solidFill>
                  </a:tcPr>
                </a:tc>
                <a:tc>
                  <a:txBody>
                    <a:bodyPr/>
                    <a:lstStyle/>
                    <a:p>
                      <a:pPr algn="l" fontAlgn="b"/>
                      <a:r>
                        <a:rPr lang="en-US" sz="1100" b="0" i="0" u="none" strike="noStrike" dirty="0">
                          <a:solidFill>
                            <a:srgbClr val="000000"/>
                          </a:solidFill>
                          <a:effectLst/>
                          <a:latin typeface="Calibri" panose="020F0502020204030204" pitchFamily="34" charset="0"/>
                        </a:rPr>
                        <a:t>Montgomery County</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BBFB"/>
                    </a:solidFill>
                  </a:tcPr>
                </a:tc>
                <a:tc>
                  <a:txBody>
                    <a:bodyPr/>
                    <a:lstStyle/>
                    <a:p>
                      <a:pPr algn="l" fontAlgn="b"/>
                      <a:r>
                        <a:rPr lang="en-US" sz="1100" b="0" i="0" u="none" strike="noStrike" dirty="0">
                          <a:solidFill>
                            <a:srgbClr val="000000"/>
                          </a:solidFill>
                          <a:effectLst/>
                          <a:latin typeface="Calibri" panose="020F0502020204030204" pitchFamily="34" charset="0"/>
                        </a:rPr>
                        <a:t>Dayton, OH</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BBFB"/>
                    </a:solidFill>
                  </a:tcPr>
                </a:tc>
                <a:tc>
                  <a:txBody>
                    <a:bodyPr/>
                    <a:lstStyle/>
                    <a:p>
                      <a:pPr algn="ctr" fontAlgn="b"/>
                      <a:r>
                        <a:rPr lang="en-US" sz="1100" b="0" i="0" u="none" strike="noStrike" dirty="0">
                          <a:solidFill>
                            <a:srgbClr val="000000"/>
                          </a:solidFill>
                          <a:effectLst/>
                          <a:latin typeface="Calibri" panose="020F0502020204030204" pitchFamily="34" charset="0"/>
                        </a:rPr>
                        <a:t>98</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BBFB"/>
                    </a:solidFill>
                  </a:tcPr>
                </a:tc>
                <a:tc>
                  <a:txBody>
                    <a:bodyPr/>
                    <a:lstStyle/>
                    <a:p>
                      <a:pPr algn="ctr" fontAlgn="b"/>
                      <a:r>
                        <a:rPr lang="en-US" sz="1100" b="0" i="0" u="none" strike="noStrike" dirty="0">
                          <a:solidFill>
                            <a:srgbClr val="000000"/>
                          </a:solidFill>
                          <a:effectLst/>
                          <a:latin typeface="Calibri" panose="020F0502020204030204" pitchFamily="34" charset="0"/>
                        </a:rPr>
                        <a:t>98</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BBFB"/>
                    </a:solidFill>
                  </a:tcPr>
                </a:tc>
                <a:tc>
                  <a:txBody>
                    <a:bodyPr/>
                    <a:lstStyle/>
                    <a:p>
                      <a:pPr algn="ctr" fontAlgn="b"/>
                      <a:r>
                        <a:rPr lang="en-US" sz="1100" b="0" i="0" u="none" strike="noStrike" dirty="0">
                          <a:solidFill>
                            <a:srgbClr val="000000"/>
                          </a:solidFill>
                          <a:effectLst/>
                          <a:latin typeface="Calibri" panose="020F0502020204030204" pitchFamily="34" charset="0"/>
                        </a:rPr>
                        <a:t>95</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BBFB"/>
                    </a:solidFill>
                  </a:tcPr>
                </a:tc>
                <a:tc>
                  <a:txBody>
                    <a:bodyPr/>
                    <a:lstStyle/>
                    <a:p>
                      <a:pPr algn="ctr" fontAlgn="b"/>
                      <a:r>
                        <a:rPr lang="en-US" sz="1100" b="0" i="0" u="none" strike="noStrike" dirty="0">
                          <a:solidFill>
                            <a:srgbClr val="000000"/>
                          </a:solidFill>
                          <a:effectLst/>
                          <a:latin typeface="Calibri" panose="020F0502020204030204" pitchFamily="34" charset="0"/>
                        </a:rPr>
                        <a:t>6</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BBFB"/>
                    </a:solidFill>
                  </a:tcPr>
                </a:tc>
                <a:tc>
                  <a:txBody>
                    <a:bodyPr/>
                    <a:lstStyle/>
                    <a:p>
                      <a:pPr algn="l" fontAlgn="b"/>
                      <a:r>
                        <a:rPr lang="en-US" sz="1100" b="0" i="0" u="none" strike="noStrike" dirty="0">
                          <a:solidFill>
                            <a:srgbClr val="000000"/>
                          </a:solidFill>
                          <a:effectLst/>
                          <a:latin typeface="Calibri" panose="020F0502020204030204" pitchFamily="34" charset="0"/>
                        </a:rPr>
                        <a:t>Disadvantaged</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BBFB"/>
                    </a:solidFill>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BBFB"/>
                    </a:solidFill>
                  </a:tcPr>
                </a:tc>
                <a:extLst>
                  <a:ext uri="{0D108BD9-81ED-4DB2-BD59-A6C34878D82A}">
                    <a16:rowId xmlns:a16="http://schemas.microsoft.com/office/drawing/2014/main" val="2561265410"/>
                  </a:ext>
                </a:extLst>
              </a:tr>
              <a:tr h="213143">
                <a:tc>
                  <a:txBody>
                    <a:bodyPr/>
                    <a:lstStyle/>
                    <a:p>
                      <a:pPr algn="l" fontAlgn="b"/>
                      <a:r>
                        <a:rPr lang="en-US" sz="1100" b="0" i="0" u="none" strike="noStrike" dirty="0">
                          <a:solidFill>
                            <a:srgbClr val="000000"/>
                          </a:solidFill>
                          <a:effectLst/>
                          <a:latin typeface="Calibri" panose="020F0502020204030204" pitchFamily="34" charset="0"/>
                        </a:rPr>
                        <a:t>IN</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7DB"/>
                    </a:solidFill>
                  </a:tcPr>
                </a:tc>
                <a:tc>
                  <a:txBody>
                    <a:bodyPr/>
                    <a:lstStyle/>
                    <a:p>
                      <a:pPr algn="l" fontAlgn="b"/>
                      <a:r>
                        <a:rPr lang="en-US" sz="1100" b="0" i="0" u="none" strike="noStrike" dirty="0">
                          <a:solidFill>
                            <a:srgbClr val="000000"/>
                          </a:solidFill>
                          <a:effectLst/>
                          <a:latin typeface="Calibri" panose="020F0502020204030204" pitchFamily="34" charset="0"/>
                        </a:rPr>
                        <a:t>Lake County</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7DB"/>
                    </a:solidFill>
                  </a:tcPr>
                </a:tc>
                <a:tc>
                  <a:txBody>
                    <a:bodyPr/>
                    <a:lstStyle/>
                    <a:p>
                      <a:pPr algn="l" fontAlgn="b"/>
                      <a:r>
                        <a:rPr lang="en-US" sz="1100" b="0" i="0" u="none" strike="noStrike" dirty="0">
                          <a:solidFill>
                            <a:srgbClr val="000000"/>
                          </a:solidFill>
                          <a:effectLst/>
                          <a:latin typeface="Calibri" panose="020F0502020204030204" pitchFamily="34" charset="0"/>
                        </a:rPr>
                        <a:t>Chicago-Joliet-Naperville, IL-IN-WI</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7DB"/>
                    </a:solidFill>
                  </a:tcPr>
                </a:tc>
                <a:tc>
                  <a:txBody>
                    <a:bodyPr/>
                    <a:lstStyle/>
                    <a:p>
                      <a:pPr algn="ctr" fontAlgn="b"/>
                      <a:r>
                        <a:rPr lang="en-US" sz="1100" b="0" i="0" u="none" strike="noStrike" dirty="0">
                          <a:solidFill>
                            <a:srgbClr val="000000"/>
                          </a:solidFill>
                          <a:effectLst/>
                          <a:latin typeface="Calibri" panose="020F0502020204030204" pitchFamily="34" charset="0"/>
                        </a:rPr>
                        <a:t>98</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7DB"/>
                    </a:solidFill>
                  </a:tcPr>
                </a:tc>
                <a:tc>
                  <a:txBody>
                    <a:bodyPr/>
                    <a:lstStyle/>
                    <a:p>
                      <a:pPr algn="ctr" fontAlgn="b"/>
                      <a:r>
                        <a:rPr lang="en-US" sz="1100" b="0" i="0" u="none" strike="noStrike" dirty="0">
                          <a:solidFill>
                            <a:srgbClr val="000000"/>
                          </a:solidFill>
                          <a:effectLst/>
                          <a:latin typeface="Calibri" panose="020F0502020204030204" pitchFamily="34" charset="0"/>
                        </a:rPr>
                        <a:t>97</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7DB"/>
                    </a:solidFill>
                  </a:tcPr>
                </a:tc>
                <a:tc>
                  <a:txBody>
                    <a:bodyPr/>
                    <a:lstStyle/>
                    <a:p>
                      <a:pPr algn="ctr" fontAlgn="b"/>
                      <a:r>
                        <a:rPr lang="en-US" sz="1100" b="0" i="0" u="none" strike="noStrike" dirty="0">
                          <a:solidFill>
                            <a:srgbClr val="000000"/>
                          </a:solidFill>
                          <a:effectLst/>
                          <a:latin typeface="Calibri" panose="020F0502020204030204" pitchFamily="34" charset="0"/>
                        </a:rPr>
                        <a:t>95</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7DB"/>
                    </a:solidFill>
                  </a:tcPr>
                </a:tc>
                <a:tc>
                  <a:txBody>
                    <a:bodyPr/>
                    <a:lstStyle/>
                    <a:p>
                      <a:pPr algn="ctr" fontAlgn="b"/>
                      <a:r>
                        <a:rPr lang="en-US" sz="1100" b="0" i="0" u="none" strike="noStrike" dirty="0">
                          <a:solidFill>
                            <a:srgbClr val="000000"/>
                          </a:solidFill>
                          <a:effectLst/>
                          <a:latin typeface="Calibri" panose="020F0502020204030204" pitchFamily="34" charset="0"/>
                        </a:rPr>
                        <a:t>7</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7DB"/>
                    </a:solidFill>
                  </a:tcPr>
                </a:tc>
                <a:tc>
                  <a:txBody>
                    <a:bodyPr/>
                    <a:lstStyle/>
                    <a:p>
                      <a:pPr algn="l" fontAlgn="b"/>
                      <a:r>
                        <a:rPr lang="en-US" sz="1100" b="0" i="0" u="none" strike="noStrike" dirty="0">
                          <a:solidFill>
                            <a:srgbClr val="000000"/>
                          </a:solidFill>
                          <a:effectLst/>
                          <a:latin typeface="Calibri" panose="020F0502020204030204" pitchFamily="34" charset="0"/>
                        </a:rPr>
                        <a:t>Neutral</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7DB"/>
                    </a:solidFill>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7DB"/>
                    </a:solidFill>
                  </a:tcPr>
                </a:tc>
                <a:extLst>
                  <a:ext uri="{0D108BD9-81ED-4DB2-BD59-A6C34878D82A}">
                    <a16:rowId xmlns:a16="http://schemas.microsoft.com/office/drawing/2014/main" val="2357281339"/>
                  </a:ext>
                </a:extLst>
              </a:tr>
              <a:tr h="213143">
                <a:tc>
                  <a:txBody>
                    <a:bodyPr/>
                    <a:lstStyle/>
                    <a:p>
                      <a:pPr algn="l" fontAlgn="b"/>
                      <a:r>
                        <a:rPr lang="en-US" sz="1100" b="0" i="0" u="none" strike="noStrike" dirty="0">
                          <a:solidFill>
                            <a:srgbClr val="000000"/>
                          </a:solidFill>
                          <a:effectLst/>
                          <a:latin typeface="Calibri" panose="020F0502020204030204" pitchFamily="34" charset="0"/>
                        </a:rPr>
                        <a:t>OH</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7DB"/>
                    </a:solidFill>
                  </a:tcPr>
                </a:tc>
                <a:tc>
                  <a:txBody>
                    <a:bodyPr/>
                    <a:lstStyle/>
                    <a:p>
                      <a:pPr algn="l" fontAlgn="b"/>
                      <a:r>
                        <a:rPr lang="en-US" sz="1100" b="0" i="0" u="none" strike="noStrike" dirty="0">
                          <a:solidFill>
                            <a:srgbClr val="000000"/>
                          </a:solidFill>
                          <a:effectLst/>
                          <a:latin typeface="Calibri" panose="020F0502020204030204" pitchFamily="34" charset="0"/>
                        </a:rPr>
                        <a:t>Summit County</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7DB"/>
                    </a:solidFill>
                  </a:tcPr>
                </a:tc>
                <a:tc>
                  <a:txBody>
                    <a:bodyPr/>
                    <a:lstStyle/>
                    <a:p>
                      <a:pPr algn="l" fontAlgn="b"/>
                      <a:r>
                        <a:rPr lang="en-US" sz="1100" b="0" i="0" u="none" strike="noStrike" dirty="0">
                          <a:solidFill>
                            <a:srgbClr val="000000"/>
                          </a:solidFill>
                          <a:effectLst/>
                          <a:latin typeface="Calibri" panose="020F0502020204030204" pitchFamily="34" charset="0"/>
                        </a:rPr>
                        <a:t>Akron, OH</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7DB"/>
                    </a:solidFill>
                  </a:tcPr>
                </a:tc>
                <a:tc>
                  <a:txBody>
                    <a:bodyPr/>
                    <a:lstStyle/>
                    <a:p>
                      <a:pPr algn="ctr" fontAlgn="b"/>
                      <a:r>
                        <a:rPr lang="en-US" sz="1100" b="0" i="0" u="none" strike="noStrike" dirty="0">
                          <a:solidFill>
                            <a:srgbClr val="000000"/>
                          </a:solidFill>
                          <a:effectLst/>
                          <a:latin typeface="Calibri" panose="020F0502020204030204" pitchFamily="34" charset="0"/>
                        </a:rPr>
                        <a:t>98</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7DB"/>
                    </a:solidFill>
                  </a:tcPr>
                </a:tc>
                <a:tc>
                  <a:txBody>
                    <a:bodyPr/>
                    <a:lstStyle/>
                    <a:p>
                      <a:pPr algn="ctr" fontAlgn="b"/>
                      <a:r>
                        <a:rPr lang="en-US" sz="1100" b="0" i="0" u="none" strike="noStrike" dirty="0">
                          <a:solidFill>
                            <a:srgbClr val="000000"/>
                          </a:solidFill>
                          <a:effectLst/>
                          <a:latin typeface="Calibri" panose="020F0502020204030204" pitchFamily="34" charset="0"/>
                        </a:rPr>
                        <a:t>97</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7DB"/>
                    </a:solidFill>
                  </a:tcPr>
                </a:tc>
                <a:tc>
                  <a:txBody>
                    <a:bodyPr/>
                    <a:lstStyle/>
                    <a:p>
                      <a:pPr algn="ctr" fontAlgn="b"/>
                      <a:r>
                        <a:rPr lang="en-US" sz="1100" b="0" i="0" u="none" strike="noStrike" dirty="0">
                          <a:solidFill>
                            <a:srgbClr val="000000"/>
                          </a:solidFill>
                          <a:effectLst/>
                          <a:latin typeface="Calibri" panose="020F0502020204030204" pitchFamily="34" charset="0"/>
                        </a:rPr>
                        <a:t>95</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7DB"/>
                    </a:solidFill>
                  </a:tcPr>
                </a:tc>
                <a:tc>
                  <a:txBody>
                    <a:bodyPr/>
                    <a:lstStyle/>
                    <a:p>
                      <a:pPr algn="ctr" fontAlgn="b"/>
                      <a:r>
                        <a:rPr lang="en-US" sz="1100" b="0" i="0" u="none" strike="noStrike" dirty="0">
                          <a:solidFill>
                            <a:srgbClr val="000000"/>
                          </a:solidFill>
                          <a:effectLst/>
                          <a:latin typeface="Calibri" panose="020F0502020204030204" pitchFamily="34" charset="0"/>
                        </a:rPr>
                        <a:t>7</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7DB"/>
                    </a:solidFill>
                  </a:tcPr>
                </a:tc>
                <a:tc>
                  <a:txBody>
                    <a:bodyPr/>
                    <a:lstStyle/>
                    <a:p>
                      <a:pPr algn="l" fontAlgn="b"/>
                      <a:r>
                        <a:rPr lang="en-US" sz="1100" b="0" i="0" u="none" strike="noStrike" dirty="0">
                          <a:solidFill>
                            <a:srgbClr val="000000"/>
                          </a:solidFill>
                          <a:effectLst/>
                          <a:latin typeface="Calibri" panose="020F0502020204030204" pitchFamily="34" charset="0"/>
                        </a:rPr>
                        <a:t>Neutral</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7DB"/>
                    </a:solidFill>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7DB"/>
                    </a:solidFill>
                  </a:tcPr>
                </a:tc>
                <a:extLst>
                  <a:ext uri="{0D108BD9-81ED-4DB2-BD59-A6C34878D82A}">
                    <a16:rowId xmlns:a16="http://schemas.microsoft.com/office/drawing/2014/main" val="3810755409"/>
                  </a:ext>
                </a:extLst>
              </a:tr>
              <a:tr h="213143">
                <a:tc>
                  <a:txBody>
                    <a:bodyPr/>
                    <a:lstStyle/>
                    <a:p>
                      <a:pPr algn="l" fontAlgn="b"/>
                      <a:r>
                        <a:rPr lang="en-US" sz="1100" b="0" i="0" u="none" strike="noStrike" dirty="0">
                          <a:solidFill>
                            <a:srgbClr val="000000"/>
                          </a:solidFill>
                          <a:effectLst/>
                          <a:latin typeface="Calibri" panose="020F0502020204030204" pitchFamily="34" charset="0"/>
                        </a:rPr>
                        <a:t>IL</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7DB"/>
                    </a:solidFill>
                  </a:tcPr>
                </a:tc>
                <a:tc>
                  <a:txBody>
                    <a:bodyPr/>
                    <a:lstStyle/>
                    <a:p>
                      <a:pPr algn="l" fontAlgn="b"/>
                      <a:r>
                        <a:rPr lang="en-US" sz="1100" b="0" i="0" u="none" strike="noStrike" dirty="0">
                          <a:solidFill>
                            <a:srgbClr val="000000"/>
                          </a:solidFill>
                          <a:effectLst/>
                          <a:latin typeface="Calibri" panose="020F0502020204030204" pitchFamily="34" charset="0"/>
                        </a:rPr>
                        <a:t>Lake County</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7DB"/>
                    </a:solidFill>
                  </a:tcPr>
                </a:tc>
                <a:tc>
                  <a:txBody>
                    <a:bodyPr/>
                    <a:lstStyle/>
                    <a:p>
                      <a:pPr algn="l" fontAlgn="b"/>
                      <a:r>
                        <a:rPr lang="en-US" sz="1100" b="0" i="0" u="none" strike="noStrike" dirty="0">
                          <a:solidFill>
                            <a:srgbClr val="000000"/>
                          </a:solidFill>
                          <a:effectLst/>
                          <a:latin typeface="Calibri" panose="020F0502020204030204" pitchFamily="34" charset="0"/>
                        </a:rPr>
                        <a:t>Chicago-Joliet-Naperville, IL-IN-WI</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7DB"/>
                    </a:solidFill>
                  </a:tcPr>
                </a:tc>
                <a:tc>
                  <a:txBody>
                    <a:bodyPr/>
                    <a:lstStyle/>
                    <a:p>
                      <a:pPr algn="ctr" fontAlgn="b"/>
                      <a:r>
                        <a:rPr lang="en-US" sz="1100" b="0" i="0" u="none" strike="noStrike" dirty="0">
                          <a:solidFill>
                            <a:srgbClr val="000000"/>
                          </a:solidFill>
                          <a:effectLst/>
                          <a:latin typeface="Calibri" panose="020F0502020204030204" pitchFamily="34" charset="0"/>
                        </a:rPr>
                        <a:t>97</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7DB"/>
                    </a:solidFill>
                  </a:tcPr>
                </a:tc>
                <a:tc>
                  <a:txBody>
                    <a:bodyPr/>
                    <a:lstStyle/>
                    <a:p>
                      <a:pPr algn="ctr" fontAlgn="b"/>
                      <a:r>
                        <a:rPr lang="en-US" sz="1100" b="0" i="0" u="none" strike="noStrike" dirty="0">
                          <a:solidFill>
                            <a:srgbClr val="000000"/>
                          </a:solidFill>
                          <a:effectLst/>
                          <a:latin typeface="Calibri" panose="020F0502020204030204" pitchFamily="34" charset="0"/>
                        </a:rPr>
                        <a:t>96</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7DB"/>
                    </a:solidFill>
                  </a:tcPr>
                </a:tc>
                <a:tc>
                  <a:txBody>
                    <a:bodyPr/>
                    <a:lstStyle/>
                    <a:p>
                      <a:pPr algn="ctr" fontAlgn="b"/>
                      <a:r>
                        <a:rPr lang="en-US" sz="1100" b="0" i="0" u="none" strike="noStrike" dirty="0">
                          <a:solidFill>
                            <a:srgbClr val="000000"/>
                          </a:solidFill>
                          <a:effectLst/>
                          <a:latin typeface="Calibri" panose="020F0502020204030204" pitchFamily="34" charset="0"/>
                        </a:rPr>
                        <a:t>97</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7DB"/>
                    </a:solidFill>
                  </a:tcPr>
                </a:tc>
                <a:tc>
                  <a:txBody>
                    <a:bodyPr/>
                    <a:lstStyle/>
                    <a:p>
                      <a:pPr algn="ctr" fontAlgn="b"/>
                      <a:r>
                        <a:rPr lang="en-US" sz="1100" b="0" i="0" u="none" strike="noStrike" dirty="0">
                          <a:solidFill>
                            <a:srgbClr val="000000"/>
                          </a:solidFill>
                          <a:effectLst/>
                          <a:latin typeface="Calibri" panose="020F0502020204030204" pitchFamily="34" charset="0"/>
                        </a:rPr>
                        <a:t>7</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7DB"/>
                    </a:solidFill>
                  </a:tcPr>
                </a:tc>
                <a:tc>
                  <a:txBody>
                    <a:bodyPr/>
                    <a:lstStyle/>
                    <a:p>
                      <a:pPr algn="l" fontAlgn="b"/>
                      <a:r>
                        <a:rPr lang="en-US" sz="1100" b="0" i="0" u="none" strike="noStrike" dirty="0">
                          <a:solidFill>
                            <a:srgbClr val="000000"/>
                          </a:solidFill>
                          <a:effectLst/>
                          <a:latin typeface="Calibri" panose="020F0502020204030204" pitchFamily="34" charset="0"/>
                        </a:rPr>
                        <a:t>Advantaged</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7DB"/>
                    </a:solidFill>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6169" marR="6169" marT="61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7DB"/>
                    </a:solidFill>
                  </a:tcPr>
                </a:tc>
                <a:extLst>
                  <a:ext uri="{0D108BD9-81ED-4DB2-BD59-A6C34878D82A}">
                    <a16:rowId xmlns:a16="http://schemas.microsoft.com/office/drawing/2014/main" val="1204782489"/>
                  </a:ext>
                </a:extLst>
              </a:tr>
            </a:tbl>
          </a:graphicData>
        </a:graphic>
      </p:graphicFrame>
    </p:spTree>
    <p:extLst>
      <p:ext uri="{BB962C8B-B14F-4D97-AF65-F5344CB8AC3E}">
        <p14:creationId xmlns:p14="http://schemas.microsoft.com/office/powerpoint/2010/main" val="9727614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CAFE6-6C3B-4A83-A087-28D50CEF4DAC}"/>
              </a:ext>
            </a:extLst>
          </p:cNvPr>
          <p:cNvSpPr>
            <a:spLocks noGrp="1"/>
          </p:cNvSpPr>
          <p:nvPr>
            <p:ph type="title"/>
          </p:nvPr>
        </p:nvSpPr>
        <p:spPr/>
        <p:txBody>
          <a:bodyPr/>
          <a:lstStyle/>
          <a:p>
            <a:r>
              <a:rPr lang="en-US" altLang="zh-CN" dirty="0"/>
              <a:t>NEXUS Tool: </a:t>
            </a:r>
            <a:r>
              <a:rPr lang="en-US" altLang="zh-CN" dirty="0">
                <a:solidFill>
                  <a:srgbClr val="FFFF00"/>
                </a:solidFill>
              </a:rPr>
              <a:t>Detroit CBSA</a:t>
            </a:r>
            <a:endParaRPr lang="en-US" dirty="0"/>
          </a:p>
        </p:txBody>
      </p:sp>
      <p:pic>
        <p:nvPicPr>
          <p:cNvPr id="5" name="Picture 4">
            <a:extLst>
              <a:ext uri="{FF2B5EF4-FFF2-40B4-BE49-F238E27FC236}">
                <a16:creationId xmlns:a16="http://schemas.microsoft.com/office/drawing/2014/main" id="{C3FA25A3-EC78-46F0-87D2-40AE1AD85FFE}"/>
              </a:ext>
            </a:extLst>
          </p:cNvPr>
          <p:cNvPicPr>
            <a:picLocks noChangeAspect="1"/>
          </p:cNvPicPr>
          <p:nvPr/>
        </p:nvPicPr>
        <p:blipFill>
          <a:blip r:embed="rId3"/>
          <a:stretch>
            <a:fillRect/>
          </a:stretch>
        </p:blipFill>
        <p:spPr>
          <a:xfrm>
            <a:off x="0" y="775864"/>
            <a:ext cx="9144000" cy="5372374"/>
          </a:xfrm>
          <a:prstGeom prst="rect">
            <a:avLst/>
          </a:prstGeom>
        </p:spPr>
      </p:pic>
      <p:sp>
        <p:nvSpPr>
          <p:cNvPr id="6" name="Rectangle 5">
            <a:extLst>
              <a:ext uri="{FF2B5EF4-FFF2-40B4-BE49-F238E27FC236}">
                <a16:creationId xmlns:a16="http://schemas.microsoft.com/office/drawing/2014/main" id="{9681354F-CE0B-439A-937B-97221B0CA99F}"/>
              </a:ext>
            </a:extLst>
          </p:cNvPr>
          <p:cNvSpPr/>
          <p:nvPr/>
        </p:nvSpPr>
        <p:spPr>
          <a:xfrm>
            <a:off x="5486400" y="3429000"/>
            <a:ext cx="3492347" cy="2554545"/>
          </a:xfrm>
          <a:prstGeom prst="rect">
            <a:avLst/>
          </a:prstGeom>
          <a:solidFill>
            <a:schemeClr val="bg1"/>
          </a:solidFill>
          <a:ln>
            <a:solidFill>
              <a:schemeClr val="accent1"/>
            </a:solidFill>
          </a:ln>
        </p:spPr>
        <p:txBody>
          <a:bodyPr wrap="square">
            <a:spAutoFit/>
          </a:bodyPr>
          <a:lstStyle/>
          <a:p>
            <a:pPr algn="ctr"/>
            <a:r>
              <a:rPr lang="en-US" sz="1600" dirty="0"/>
              <a:t>NEXUS can be used to explore CBSAs with multi-pollutant concerns. This information was generated in Data Viewer for the Detroit CBSA. Two counties (Wayne &amp; Genessee) are outlined in green, showing that they are “disadvantaged or under”. Let</a:t>
            </a:r>
            <a:r>
              <a:rPr lang="en-US" sz="1600" dirty="0">
                <a:latin typeface="Arial" panose="020B0604020202020204" pitchFamily="34" charset="0"/>
                <a:cs typeface="Arial" panose="020B0604020202020204" pitchFamily="34" charset="0"/>
              </a:rPr>
              <a:t>’</a:t>
            </a:r>
            <a:r>
              <a:rPr lang="en-US" sz="1600" dirty="0"/>
              <a:t>s explore where the major sources are located in the CBSA…</a:t>
            </a:r>
          </a:p>
        </p:txBody>
      </p:sp>
      <p:sp>
        <p:nvSpPr>
          <p:cNvPr id="7" name="Slide Number Placeholder 1">
            <a:extLst>
              <a:ext uri="{FF2B5EF4-FFF2-40B4-BE49-F238E27FC236}">
                <a16:creationId xmlns:a16="http://schemas.microsoft.com/office/drawing/2014/main" id="{B7759EB5-E413-4635-AFD8-D61C18C9048D}"/>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14</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2857684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B9642CC-6F75-4AB6-876A-DEE192DA34BB}"/>
              </a:ext>
            </a:extLst>
          </p:cNvPr>
          <p:cNvPicPr>
            <a:picLocks noChangeAspect="1"/>
          </p:cNvPicPr>
          <p:nvPr/>
        </p:nvPicPr>
        <p:blipFill rotWithShape="1">
          <a:blip r:embed="rId2"/>
          <a:srcRect r="52289" b="12571"/>
          <a:stretch/>
        </p:blipFill>
        <p:spPr>
          <a:xfrm>
            <a:off x="0" y="772441"/>
            <a:ext cx="4362680" cy="4496948"/>
          </a:xfrm>
          <a:prstGeom prst="rect">
            <a:avLst/>
          </a:prstGeom>
        </p:spPr>
      </p:pic>
      <p:sp>
        <p:nvSpPr>
          <p:cNvPr id="8" name="TextBox 7">
            <a:extLst>
              <a:ext uri="{FF2B5EF4-FFF2-40B4-BE49-F238E27FC236}">
                <a16:creationId xmlns:a16="http://schemas.microsoft.com/office/drawing/2014/main" id="{236B85E4-9E9B-4AD9-B6D2-7F44A0763ADB}"/>
              </a:ext>
            </a:extLst>
          </p:cNvPr>
          <p:cNvSpPr txBox="1"/>
          <p:nvPr/>
        </p:nvSpPr>
        <p:spPr>
          <a:xfrm>
            <a:off x="4411198" y="2893012"/>
            <a:ext cx="2193554" cy="276999"/>
          </a:xfrm>
          <a:prstGeom prst="rect">
            <a:avLst/>
          </a:prstGeom>
          <a:noFill/>
        </p:spPr>
        <p:txBody>
          <a:bodyPr wrap="square" rtlCol="0">
            <a:spAutoFit/>
          </a:bodyPr>
          <a:lstStyle/>
          <a:p>
            <a:pPr algn="ctr"/>
            <a:r>
              <a:rPr lang="en-US" sz="1200" dirty="0"/>
              <a:t>Top NOx Emission Sources</a:t>
            </a:r>
          </a:p>
        </p:txBody>
      </p:sp>
      <p:pic>
        <p:nvPicPr>
          <p:cNvPr id="14" name="Picture 13">
            <a:extLst>
              <a:ext uri="{FF2B5EF4-FFF2-40B4-BE49-F238E27FC236}">
                <a16:creationId xmlns:a16="http://schemas.microsoft.com/office/drawing/2014/main" id="{85DC8CD6-6A18-46DD-A37C-9C09224E9E86}"/>
              </a:ext>
            </a:extLst>
          </p:cNvPr>
          <p:cNvPicPr>
            <a:picLocks noChangeAspect="1"/>
          </p:cNvPicPr>
          <p:nvPr/>
        </p:nvPicPr>
        <p:blipFill>
          <a:blip r:embed="rId3"/>
          <a:stretch>
            <a:fillRect/>
          </a:stretch>
        </p:blipFill>
        <p:spPr>
          <a:xfrm>
            <a:off x="5616232" y="3253098"/>
            <a:ext cx="2083298" cy="2145106"/>
          </a:xfrm>
          <a:prstGeom prst="rect">
            <a:avLst/>
          </a:prstGeom>
        </p:spPr>
      </p:pic>
      <p:pic>
        <p:nvPicPr>
          <p:cNvPr id="16" name="Picture 15">
            <a:extLst>
              <a:ext uri="{FF2B5EF4-FFF2-40B4-BE49-F238E27FC236}">
                <a16:creationId xmlns:a16="http://schemas.microsoft.com/office/drawing/2014/main" id="{881DD37A-55AE-45B9-8329-6B02043D5EB5}"/>
              </a:ext>
            </a:extLst>
          </p:cNvPr>
          <p:cNvPicPr>
            <a:picLocks noChangeAspect="1"/>
          </p:cNvPicPr>
          <p:nvPr/>
        </p:nvPicPr>
        <p:blipFill>
          <a:blip r:embed="rId4"/>
          <a:stretch>
            <a:fillRect/>
          </a:stretch>
        </p:blipFill>
        <p:spPr>
          <a:xfrm>
            <a:off x="6861574" y="839923"/>
            <a:ext cx="2039574" cy="2060710"/>
          </a:xfrm>
          <a:prstGeom prst="rect">
            <a:avLst/>
          </a:prstGeom>
        </p:spPr>
      </p:pic>
      <p:pic>
        <p:nvPicPr>
          <p:cNvPr id="17" name="Picture 16">
            <a:extLst>
              <a:ext uri="{FF2B5EF4-FFF2-40B4-BE49-F238E27FC236}">
                <a16:creationId xmlns:a16="http://schemas.microsoft.com/office/drawing/2014/main" id="{6F2436BC-BAD6-4BDC-A771-C5869FFC01BB}"/>
              </a:ext>
            </a:extLst>
          </p:cNvPr>
          <p:cNvPicPr>
            <a:picLocks noChangeAspect="1"/>
          </p:cNvPicPr>
          <p:nvPr/>
        </p:nvPicPr>
        <p:blipFill>
          <a:blip r:embed="rId5"/>
          <a:stretch>
            <a:fillRect/>
          </a:stretch>
        </p:blipFill>
        <p:spPr>
          <a:xfrm>
            <a:off x="4465843" y="834946"/>
            <a:ext cx="2050759" cy="2071974"/>
          </a:xfrm>
          <a:prstGeom prst="rect">
            <a:avLst/>
          </a:prstGeom>
        </p:spPr>
      </p:pic>
      <p:sp>
        <p:nvSpPr>
          <p:cNvPr id="18" name="Rectangle 17">
            <a:extLst>
              <a:ext uri="{FF2B5EF4-FFF2-40B4-BE49-F238E27FC236}">
                <a16:creationId xmlns:a16="http://schemas.microsoft.com/office/drawing/2014/main" id="{E6140F13-5025-4979-9656-EF7D755B02A0}"/>
              </a:ext>
            </a:extLst>
          </p:cNvPr>
          <p:cNvSpPr/>
          <p:nvPr/>
        </p:nvSpPr>
        <p:spPr bwMode="auto">
          <a:xfrm>
            <a:off x="103163" y="2697357"/>
            <a:ext cx="1411459" cy="347003"/>
          </a:xfrm>
          <a:prstGeom prst="rect">
            <a:avLst/>
          </a:prstGeom>
          <a:solidFill>
            <a:srgbClr val="00FF00">
              <a:alpha val="25000"/>
            </a:srgbClr>
          </a:solidFill>
          <a:ln w="9525" cap="flat" cmpd="sng" algn="ctr">
            <a:solidFill>
              <a:srgbClr val="00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19" name="Rectangle 18">
            <a:extLst>
              <a:ext uri="{FF2B5EF4-FFF2-40B4-BE49-F238E27FC236}">
                <a16:creationId xmlns:a16="http://schemas.microsoft.com/office/drawing/2014/main" id="{A7C4F88B-8E2C-4612-8F36-4C1FD3EC7C55}"/>
              </a:ext>
            </a:extLst>
          </p:cNvPr>
          <p:cNvSpPr/>
          <p:nvPr/>
        </p:nvSpPr>
        <p:spPr bwMode="auto">
          <a:xfrm>
            <a:off x="103162" y="3059604"/>
            <a:ext cx="1411459" cy="347003"/>
          </a:xfrm>
          <a:prstGeom prst="rect">
            <a:avLst/>
          </a:prstGeom>
          <a:solidFill>
            <a:srgbClr val="00FF00">
              <a:alpha val="25000"/>
            </a:srgbClr>
          </a:solidFill>
          <a:ln w="9525" cap="flat" cmpd="sng" algn="ctr">
            <a:solidFill>
              <a:srgbClr val="00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20" name="Rectangle 19">
            <a:extLst>
              <a:ext uri="{FF2B5EF4-FFF2-40B4-BE49-F238E27FC236}">
                <a16:creationId xmlns:a16="http://schemas.microsoft.com/office/drawing/2014/main" id="{5F06F8BC-E8AA-43C0-90CC-0C5DACC33677}"/>
              </a:ext>
            </a:extLst>
          </p:cNvPr>
          <p:cNvSpPr/>
          <p:nvPr/>
        </p:nvSpPr>
        <p:spPr bwMode="auto">
          <a:xfrm>
            <a:off x="103162" y="3788182"/>
            <a:ext cx="1411459" cy="347003"/>
          </a:xfrm>
          <a:prstGeom prst="rect">
            <a:avLst/>
          </a:prstGeom>
          <a:solidFill>
            <a:srgbClr val="00FF00">
              <a:alpha val="25000"/>
            </a:srgbClr>
          </a:solidFill>
          <a:ln w="9525" cap="flat" cmpd="sng" algn="ctr">
            <a:solidFill>
              <a:srgbClr val="00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21" name="Rectangle 20">
            <a:extLst>
              <a:ext uri="{FF2B5EF4-FFF2-40B4-BE49-F238E27FC236}">
                <a16:creationId xmlns:a16="http://schemas.microsoft.com/office/drawing/2014/main" id="{7B75E515-84A9-4F9F-BFBF-6436E9C6BCB1}"/>
              </a:ext>
            </a:extLst>
          </p:cNvPr>
          <p:cNvSpPr/>
          <p:nvPr/>
        </p:nvSpPr>
        <p:spPr bwMode="auto">
          <a:xfrm>
            <a:off x="103162" y="4517859"/>
            <a:ext cx="1411459" cy="347003"/>
          </a:xfrm>
          <a:prstGeom prst="rect">
            <a:avLst/>
          </a:prstGeom>
          <a:solidFill>
            <a:srgbClr val="00FF00">
              <a:alpha val="25000"/>
            </a:srgbClr>
          </a:solidFill>
          <a:ln w="9525" cap="flat" cmpd="sng" algn="ctr">
            <a:solidFill>
              <a:srgbClr val="00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22" name="Rectangle 21">
            <a:extLst>
              <a:ext uri="{FF2B5EF4-FFF2-40B4-BE49-F238E27FC236}">
                <a16:creationId xmlns:a16="http://schemas.microsoft.com/office/drawing/2014/main" id="{A45322AD-3616-4286-87D7-B66535DC53B8}"/>
              </a:ext>
            </a:extLst>
          </p:cNvPr>
          <p:cNvSpPr/>
          <p:nvPr/>
        </p:nvSpPr>
        <p:spPr bwMode="auto">
          <a:xfrm>
            <a:off x="103162" y="4886674"/>
            <a:ext cx="1411459" cy="347003"/>
          </a:xfrm>
          <a:prstGeom prst="rect">
            <a:avLst/>
          </a:prstGeom>
          <a:solidFill>
            <a:srgbClr val="00FF00">
              <a:alpha val="25000"/>
            </a:srgbClr>
          </a:solidFill>
          <a:ln w="9525" cap="flat" cmpd="sng" algn="ctr">
            <a:solidFill>
              <a:srgbClr val="00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23" name="Rectangle 22">
            <a:extLst>
              <a:ext uri="{FF2B5EF4-FFF2-40B4-BE49-F238E27FC236}">
                <a16:creationId xmlns:a16="http://schemas.microsoft.com/office/drawing/2014/main" id="{DCC2C852-7008-4003-A8F6-2E9F32C5EEF7}"/>
              </a:ext>
            </a:extLst>
          </p:cNvPr>
          <p:cNvSpPr/>
          <p:nvPr/>
        </p:nvSpPr>
        <p:spPr bwMode="auto">
          <a:xfrm>
            <a:off x="1540737" y="2699319"/>
            <a:ext cx="1411459" cy="347003"/>
          </a:xfrm>
          <a:prstGeom prst="rect">
            <a:avLst/>
          </a:prstGeom>
          <a:solidFill>
            <a:srgbClr val="00FF00">
              <a:alpha val="25000"/>
            </a:srgbClr>
          </a:solidFill>
          <a:ln w="9525" cap="flat" cmpd="sng" algn="ctr">
            <a:solidFill>
              <a:srgbClr val="00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24" name="Rectangle 23">
            <a:extLst>
              <a:ext uri="{FF2B5EF4-FFF2-40B4-BE49-F238E27FC236}">
                <a16:creationId xmlns:a16="http://schemas.microsoft.com/office/drawing/2014/main" id="{DE0740FB-0FD9-4310-833E-7B0CA015EA6D}"/>
              </a:ext>
            </a:extLst>
          </p:cNvPr>
          <p:cNvSpPr/>
          <p:nvPr/>
        </p:nvSpPr>
        <p:spPr bwMode="auto">
          <a:xfrm>
            <a:off x="1540737" y="3061579"/>
            <a:ext cx="1411459" cy="347003"/>
          </a:xfrm>
          <a:prstGeom prst="rect">
            <a:avLst/>
          </a:prstGeom>
          <a:solidFill>
            <a:srgbClr val="00FF00">
              <a:alpha val="25000"/>
            </a:srgbClr>
          </a:solidFill>
          <a:ln w="9525" cap="flat" cmpd="sng" algn="ctr">
            <a:solidFill>
              <a:srgbClr val="00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25" name="Rectangle 24">
            <a:extLst>
              <a:ext uri="{FF2B5EF4-FFF2-40B4-BE49-F238E27FC236}">
                <a16:creationId xmlns:a16="http://schemas.microsoft.com/office/drawing/2014/main" id="{9FCACC68-1DCC-41A7-BFFB-67D5B40984C3}"/>
              </a:ext>
            </a:extLst>
          </p:cNvPr>
          <p:cNvSpPr/>
          <p:nvPr/>
        </p:nvSpPr>
        <p:spPr bwMode="auto">
          <a:xfrm>
            <a:off x="1536569" y="3788182"/>
            <a:ext cx="1411459" cy="347003"/>
          </a:xfrm>
          <a:prstGeom prst="rect">
            <a:avLst/>
          </a:prstGeom>
          <a:solidFill>
            <a:srgbClr val="00FF00">
              <a:alpha val="25000"/>
            </a:srgbClr>
          </a:solidFill>
          <a:ln w="9525" cap="flat" cmpd="sng" algn="ctr">
            <a:solidFill>
              <a:srgbClr val="00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26" name="Rectangle 25">
            <a:extLst>
              <a:ext uri="{FF2B5EF4-FFF2-40B4-BE49-F238E27FC236}">
                <a16:creationId xmlns:a16="http://schemas.microsoft.com/office/drawing/2014/main" id="{332C1D27-5995-4426-9138-242A94175E9E}"/>
              </a:ext>
            </a:extLst>
          </p:cNvPr>
          <p:cNvSpPr/>
          <p:nvPr/>
        </p:nvSpPr>
        <p:spPr bwMode="auto">
          <a:xfrm>
            <a:off x="1536569" y="4156106"/>
            <a:ext cx="1411459" cy="347003"/>
          </a:xfrm>
          <a:prstGeom prst="rect">
            <a:avLst/>
          </a:prstGeom>
          <a:solidFill>
            <a:srgbClr val="00FF00">
              <a:alpha val="25000"/>
            </a:srgbClr>
          </a:solidFill>
          <a:ln w="9525" cap="flat" cmpd="sng" algn="ctr">
            <a:solidFill>
              <a:srgbClr val="00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27" name="Rectangle 26">
            <a:extLst>
              <a:ext uri="{FF2B5EF4-FFF2-40B4-BE49-F238E27FC236}">
                <a16:creationId xmlns:a16="http://schemas.microsoft.com/office/drawing/2014/main" id="{7BF432F2-74BF-41C8-B3F2-4A32B6697C20}"/>
              </a:ext>
            </a:extLst>
          </p:cNvPr>
          <p:cNvSpPr/>
          <p:nvPr/>
        </p:nvSpPr>
        <p:spPr bwMode="auto">
          <a:xfrm>
            <a:off x="1536569" y="4886674"/>
            <a:ext cx="1411459" cy="347003"/>
          </a:xfrm>
          <a:prstGeom prst="rect">
            <a:avLst/>
          </a:prstGeom>
          <a:solidFill>
            <a:srgbClr val="00FF00">
              <a:alpha val="25000"/>
            </a:srgbClr>
          </a:solidFill>
          <a:ln w="9525" cap="flat" cmpd="sng" algn="ctr">
            <a:solidFill>
              <a:srgbClr val="00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28" name="Rectangle 27">
            <a:extLst>
              <a:ext uri="{FF2B5EF4-FFF2-40B4-BE49-F238E27FC236}">
                <a16:creationId xmlns:a16="http://schemas.microsoft.com/office/drawing/2014/main" id="{252C2499-0D11-4137-B437-23DC67B1C0D7}"/>
              </a:ext>
            </a:extLst>
          </p:cNvPr>
          <p:cNvSpPr/>
          <p:nvPr/>
        </p:nvSpPr>
        <p:spPr bwMode="auto">
          <a:xfrm>
            <a:off x="2973623" y="2697356"/>
            <a:ext cx="1388130" cy="347003"/>
          </a:xfrm>
          <a:prstGeom prst="rect">
            <a:avLst/>
          </a:prstGeom>
          <a:solidFill>
            <a:srgbClr val="00FF00">
              <a:alpha val="25000"/>
            </a:srgbClr>
          </a:solidFill>
          <a:ln w="9525" cap="flat" cmpd="sng" algn="ctr">
            <a:solidFill>
              <a:srgbClr val="00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29" name="Rectangle 28">
            <a:extLst>
              <a:ext uri="{FF2B5EF4-FFF2-40B4-BE49-F238E27FC236}">
                <a16:creationId xmlns:a16="http://schemas.microsoft.com/office/drawing/2014/main" id="{B2BA222A-C1A2-4923-9E97-850278271B64}"/>
              </a:ext>
            </a:extLst>
          </p:cNvPr>
          <p:cNvSpPr/>
          <p:nvPr/>
        </p:nvSpPr>
        <p:spPr bwMode="auto">
          <a:xfrm>
            <a:off x="2973623" y="3059604"/>
            <a:ext cx="1388130" cy="347003"/>
          </a:xfrm>
          <a:prstGeom prst="rect">
            <a:avLst/>
          </a:prstGeom>
          <a:solidFill>
            <a:srgbClr val="00FF00">
              <a:alpha val="25000"/>
            </a:srgbClr>
          </a:solidFill>
          <a:ln w="9525" cap="flat" cmpd="sng" algn="ctr">
            <a:solidFill>
              <a:srgbClr val="00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30" name="Rectangle 29">
            <a:extLst>
              <a:ext uri="{FF2B5EF4-FFF2-40B4-BE49-F238E27FC236}">
                <a16:creationId xmlns:a16="http://schemas.microsoft.com/office/drawing/2014/main" id="{C271CDC2-561E-48A0-A0D5-35C021A97448}"/>
              </a:ext>
            </a:extLst>
          </p:cNvPr>
          <p:cNvSpPr/>
          <p:nvPr/>
        </p:nvSpPr>
        <p:spPr bwMode="auto">
          <a:xfrm>
            <a:off x="2973623" y="3421852"/>
            <a:ext cx="1388130" cy="347003"/>
          </a:xfrm>
          <a:prstGeom prst="rect">
            <a:avLst/>
          </a:prstGeom>
          <a:solidFill>
            <a:srgbClr val="00FF00">
              <a:alpha val="25000"/>
            </a:srgbClr>
          </a:solidFill>
          <a:ln w="9525" cap="flat" cmpd="sng" algn="ctr">
            <a:solidFill>
              <a:srgbClr val="00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31" name="Rectangle 30">
            <a:extLst>
              <a:ext uri="{FF2B5EF4-FFF2-40B4-BE49-F238E27FC236}">
                <a16:creationId xmlns:a16="http://schemas.microsoft.com/office/drawing/2014/main" id="{3E8FFD16-99F6-4861-B344-D51C5405E528}"/>
              </a:ext>
            </a:extLst>
          </p:cNvPr>
          <p:cNvSpPr/>
          <p:nvPr/>
        </p:nvSpPr>
        <p:spPr bwMode="auto">
          <a:xfrm>
            <a:off x="2977869" y="3788182"/>
            <a:ext cx="1388130" cy="347003"/>
          </a:xfrm>
          <a:prstGeom prst="rect">
            <a:avLst/>
          </a:prstGeom>
          <a:solidFill>
            <a:srgbClr val="00FF00">
              <a:alpha val="25000"/>
            </a:srgbClr>
          </a:solidFill>
          <a:ln w="9525" cap="flat" cmpd="sng" algn="ctr">
            <a:solidFill>
              <a:srgbClr val="00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32" name="Rectangle 31">
            <a:extLst>
              <a:ext uri="{FF2B5EF4-FFF2-40B4-BE49-F238E27FC236}">
                <a16:creationId xmlns:a16="http://schemas.microsoft.com/office/drawing/2014/main" id="{1825DCE0-3B63-464C-A6CE-B23960CDB494}"/>
              </a:ext>
            </a:extLst>
          </p:cNvPr>
          <p:cNvSpPr/>
          <p:nvPr/>
        </p:nvSpPr>
        <p:spPr bwMode="auto">
          <a:xfrm>
            <a:off x="2973623" y="4517858"/>
            <a:ext cx="1388130" cy="347003"/>
          </a:xfrm>
          <a:prstGeom prst="rect">
            <a:avLst/>
          </a:prstGeom>
          <a:solidFill>
            <a:srgbClr val="00FF00">
              <a:alpha val="25000"/>
            </a:srgbClr>
          </a:solidFill>
          <a:ln w="9525" cap="flat" cmpd="sng" algn="ctr">
            <a:solidFill>
              <a:srgbClr val="00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33" name="Rectangle 32">
            <a:extLst>
              <a:ext uri="{FF2B5EF4-FFF2-40B4-BE49-F238E27FC236}">
                <a16:creationId xmlns:a16="http://schemas.microsoft.com/office/drawing/2014/main" id="{34BC7370-6A9A-44F7-BA93-E9C08B60B01C}"/>
              </a:ext>
            </a:extLst>
          </p:cNvPr>
          <p:cNvSpPr/>
          <p:nvPr/>
        </p:nvSpPr>
        <p:spPr bwMode="auto">
          <a:xfrm>
            <a:off x="2977869" y="4886442"/>
            <a:ext cx="1388130" cy="347003"/>
          </a:xfrm>
          <a:prstGeom prst="rect">
            <a:avLst/>
          </a:prstGeom>
          <a:solidFill>
            <a:srgbClr val="00FF00">
              <a:alpha val="25000"/>
            </a:srgbClr>
          </a:solidFill>
          <a:ln w="9525" cap="flat" cmpd="sng" algn="ctr">
            <a:solidFill>
              <a:srgbClr val="00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56" name="Title 1">
            <a:extLst>
              <a:ext uri="{FF2B5EF4-FFF2-40B4-BE49-F238E27FC236}">
                <a16:creationId xmlns:a16="http://schemas.microsoft.com/office/drawing/2014/main" id="{FEB8E6ED-AE37-4FB3-85A3-7745282EACB3}"/>
              </a:ext>
            </a:extLst>
          </p:cNvPr>
          <p:cNvSpPr>
            <a:spLocks noGrp="1"/>
          </p:cNvSpPr>
          <p:nvPr>
            <p:ph type="title"/>
          </p:nvPr>
        </p:nvSpPr>
        <p:spPr>
          <a:xfrm>
            <a:off x="-1" y="71438"/>
            <a:ext cx="9092929" cy="668337"/>
          </a:xfrm>
        </p:spPr>
        <p:txBody>
          <a:bodyPr/>
          <a:lstStyle/>
          <a:p>
            <a:r>
              <a:rPr lang="en-US" altLang="zh-CN" sz="2800" dirty="0"/>
              <a:t>NEXUS Tool: </a:t>
            </a:r>
            <a:r>
              <a:rPr lang="en-US" altLang="zh-CN" sz="2800" dirty="0">
                <a:solidFill>
                  <a:srgbClr val="FFFF00"/>
                </a:solidFill>
              </a:rPr>
              <a:t>Emissions Sources in Detroit CBSA</a:t>
            </a:r>
            <a:endParaRPr lang="en-US" sz="2800" dirty="0"/>
          </a:p>
        </p:txBody>
      </p:sp>
      <p:pic>
        <p:nvPicPr>
          <p:cNvPr id="57" name="Picture 56">
            <a:extLst>
              <a:ext uri="{FF2B5EF4-FFF2-40B4-BE49-F238E27FC236}">
                <a16:creationId xmlns:a16="http://schemas.microsoft.com/office/drawing/2014/main" id="{01CD637A-C903-4836-B2C7-E2CAAD4E5829}"/>
              </a:ext>
            </a:extLst>
          </p:cNvPr>
          <p:cNvPicPr>
            <a:picLocks noChangeAspect="1"/>
          </p:cNvPicPr>
          <p:nvPr/>
        </p:nvPicPr>
        <p:blipFill>
          <a:blip r:embed="rId6"/>
          <a:stretch>
            <a:fillRect/>
          </a:stretch>
        </p:blipFill>
        <p:spPr>
          <a:xfrm>
            <a:off x="7867385" y="3712516"/>
            <a:ext cx="1112497" cy="956839"/>
          </a:xfrm>
          <a:prstGeom prst="rect">
            <a:avLst/>
          </a:prstGeom>
        </p:spPr>
      </p:pic>
      <p:sp>
        <p:nvSpPr>
          <p:cNvPr id="59" name="TextBox 58">
            <a:extLst>
              <a:ext uri="{FF2B5EF4-FFF2-40B4-BE49-F238E27FC236}">
                <a16:creationId xmlns:a16="http://schemas.microsoft.com/office/drawing/2014/main" id="{EF2C6F85-5EFC-4E9F-9B13-851BC14FE8DE}"/>
              </a:ext>
            </a:extLst>
          </p:cNvPr>
          <p:cNvSpPr txBox="1"/>
          <p:nvPr/>
        </p:nvSpPr>
        <p:spPr>
          <a:xfrm>
            <a:off x="1203590" y="2744887"/>
            <a:ext cx="315719" cy="276999"/>
          </a:xfrm>
          <a:prstGeom prst="rect">
            <a:avLst/>
          </a:prstGeom>
          <a:noFill/>
        </p:spPr>
        <p:txBody>
          <a:bodyPr wrap="square" rtlCol="0">
            <a:spAutoFit/>
          </a:bodyPr>
          <a:lstStyle/>
          <a:p>
            <a:r>
              <a:rPr lang="en-US" sz="1200" dirty="0"/>
              <a:t>W</a:t>
            </a:r>
          </a:p>
        </p:txBody>
      </p:sp>
      <p:sp>
        <p:nvSpPr>
          <p:cNvPr id="60" name="TextBox 59">
            <a:extLst>
              <a:ext uri="{FF2B5EF4-FFF2-40B4-BE49-F238E27FC236}">
                <a16:creationId xmlns:a16="http://schemas.microsoft.com/office/drawing/2014/main" id="{5AB0CB77-CAD1-48FA-BF21-657C6E5527AD}"/>
              </a:ext>
            </a:extLst>
          </p:cNvPr>
          <p:cNvSpPr txBox="1"/>
          <p:nvPr/>
        </p:nvSpPr>
        <p:spPr>
          <a:xfrm>
            <a:off x="1208018" y="3114599"/>
            <a:ext cx="315719" cy="276999"/>
          </a:xfrm>
          <a:prstGeom prst="rect">
            <a:avLst/>
          </a:prstGeom>
          <a:noFill/>
        </p:spPr>
        <p:txBody>
          <a:bodyPr wrap="square" rtlCol="0">
            <a:spAutoFit/>
          </a:bodyPr>
          <a:lstStyle/>
          <a:p>
            <a:r>
              <a:rPr lang="en-US" sz="1200" dirty="0"/>
              <a:t>W</a:t>
            </a:r>
          </a:p>
        </p:txBody>
      </p:sp>
      <p:sp>
        <p:nvSpPr>
          <p:cNvPr id="61" name="TextBox 60">
            <a:extLst>
              <a:ext uri="{FF2B5EF4-FFF2-40B4-BE49-F238E27FC236}">
                <a16:creationId xmlns:a16="http://schemas.microsoft.com/office/drawing/2014/main" id="{2D930FD9-58D9-4482-9B1E-5F3DE125B2D4}"/>
              </a:ext>
            </a:extLst>
          </p:cNvPr>
          <p:cNvSpPr txBox="1"/>
          <p:nvPr/>
        </p:nvSpPr>
        <p:spPr>
          <a:xfrm>
            <a:off x="1209244" y="3826567"/>
            <a:ext cx="315719" cy="276999"/>
          </a:xfrm>
          <a:prstGeom prst="rect">
            <a:avLst/>
          </a:prstGeom>
          <a:noFill/>
        </p:spPr>
        <p:txBody>
          <a:bodyPr wrap="square" rtlCol="0">
            <a:spAutoFit/>
          </a:bodyPr>
          <a:lstStyle/>
          <a:p>
            <a:r>
              <a:rPr lang="en-US" sz="1200" dirty="0"/>
              <a:t>W</a:t>
            </a:r>
          </a:p>
        </p:txBody>
      </p:sp>
      <p:sp>
        <p:nvSpPr>
          <p:cNvPr id="62" name="TextBox 61">
            <a:extLst>
              <a:ext uri="{FF2B5EF4-FFF2-40B4-BE49-F238E27FC236}">
                <a16:creationId xmlns:a16="http://schemas.microsoft.com/office/drawing/2014/main" id="{5759B691-80A6-457E-ADF3-AB96CD740AD1}"/>
              </a:ext>
            </a:extLst>
          </p:cNvPr>
          <p:cNvSpPr txBox="1"/>
          <p:nvPr/>
        </p:nvSpPr>
        <p:spPr>
          <a:xfrm>
            <a:off x="1218043" y="4560371"/>
            <a:ext cx="315719" cy="276999"/>
          </a:xfrm>
          <a:prstGeom prst="rect">
            <a:avLst/>
          </a:prstGeom>
          <a:noFill/>
        </p:spPr>
        <p:txBody>
          <a:bodyPr wrap="square" rtlCol="0">
            <a:spAutoFit/>
          </a:bodyPr>
          <a:lstStyle/>
          <a:p>
            <a:r>
              <a:rPr lang="en-US" sz="1200" dirty="0"/>
              <a:t>W</a:t>
            </a:r>
          </a:p>
        </p:txBody>
      </p:sp>
      <p:sp>
        <p:nvSpPr>
          <p:cNvPr id="63" name="TextBox 62">
            <a:extLst>
              <a:ext uri="{FF2B5EF4-FFF2-40B4-BE49-F238E27FC236}">
                <a16:creationId xmlns:a16="http://schemas.microsoft.com/office/drawing/2014/main" id="{3A1796DB-9A8C-4504-A4F8-75B9F9BAEAD5}"/>
              </a:ext>
            </a:extLst>
          </p:cNvPr>
          <p:cNvSpPr txBox="1"/>
          <p:nvPr/>
        </p:nvSpPr>
        <p:spPr>
          <a:xfrm>
            <a:off x="1225018" y="4940418"/>
            <a:ext cx="315719" cy="276999"/>
          </a:xfrm>
          <a:prstGeom prst="rect">
            <a:avLst/>
          </a:prstGeom>
          <a:noFill/>
        </p:spPr>
        <p:txBody>
          <a:bodyPr wrap="square" rtlCol="0">
            <a:spAutoFit/>
          </a:bodyPr>
          <a:lstStyle/>
          <a:p>
            <a:r>
              <a:rPr lang="en-US" sz="1200" dirty="0"/>
              <a:t>W</a:t>
            </a:r>
          </a:p>
        </p:txBody>
      </p:sp>
      <p:sp>
        <p:nvSpPr>
          <p:cNvPr id="64" name="TextBox 63">
            <a:extLst>
              <a:ext uri="{FF2B5EF4-FFF2-40B4-BE49-F238E27FC236}">
                <a16:creationId xmlns:a16="http://schemas.microsoft.com/office/drawing/2014/main" id="{60A82677-A0E3-4DCF-9840-835A94435503}"/>
              </a:ext>
            </a:extLst>
          </p:cNvPr>
          <p:cNvSpPr txBox="1"/>
          <p:nvPr/>
        </p:nvSpPr>
        <p:spPr>
          <a:xfrm>
            <a:off x="2647190" y="2734393"/>
            <a:ext cx="315719" cy="276999"/>
          </a:xfrm>
          <a:prstGeom prst="rect">
            <a:avLst/>
          </a:prstGeom>
          <a:noFill/>
        </p:spPr>
        <p:txBody>
          <a:bodyPr wrap="square" rtlCol="0">
            <a:spAutoFit/>
          </a:bodyPr>
          <a:lstStyle/>
          <a:p>
            <a:r>
              <a:rPr lang="en-US" sz="1200" dirty="0"/>
              <a:t>W</a:t>
            </a:r>
          </a:p>
        </p:txBody>
      </p:sp>
      <p:sp>
        <p:nvSpPr>
          <p:cNvPr id="65" name="TextBox 64">
            <a:extLst>
              <a:ext uri="{FF2B5EF4-FFF2-40B4-BE49-F238E27FC236}">
                <a16:creationId xmlns:a16="http://schemas.microsoft.com/office/drawing/2014/main" id="{6ACFF3CB-5D39-4406-B1BA-1032E37C42AA}"/>
              </a:ext>
            </a:extLst>
          </p:cNvPr>
          <p:cNvSpPr txBox="1"/>
          <p:nvPr/>
        </p:nvSpPr>
        <p:spPr>
          <a:xfrm>
            <a:off x="2636940" y="3126477"/>
            <a:ext cx="315719" cy="276999"/>
          </a:xfrm>
          <a:prstGeom prst="rect">
            <a:avLst/>
          </a:prstGeom>
          <a:noFill/>
        </p:spPr>
        <p:txBody>
          <a:bodyPr wrap="square" rtlCol="0">
            <a:spAutoFit/>
          </a:bodyPr>
          <a:lstStyle/>
          <a:p>
            <a:r>
              <a:rPr lang="en-US" sz="1200" dirty="0"/>
              <a:t>W</a:t>
            </a:r>
          </a:p>
        </p:txBody>
      </p:sp>
      <p:sp>
        <p:nvSpPr>
          <p:cNvPr id="66" name="TextBox 65">
            <a:extLst>
              <a:ext uri="{FF2B5EF4-FFF2-40B4-BE49-F238E27FC236}">
                <a16:creationId xmlns:a16="http://schemas.microsoft.com/office/drawing/2014/main" id="{41DBA30A-4614-4129-A5F9-404C1D1ED910}"/>
              </a:ext>
            </a:extLst>
          </p:cNvPr>
          <p:cNvSpPr txBox="1"/>
          <p:nvPr/>
        </p:nvSpPr>
        <p:spPr>
          <a:xfrm>
            <a:off x="2662968" y="3838226"/>
            <a:ext cx="315719" cy="276999"/>
          </a:xfrm>
          <a:prstGeom prst="rect">
            <a:avLst/>
          </a:prstGeom>
          <a:noFill/>
        </p:spPr>
        <p:txBody>
          <a:bodyPr wrap="square" rtlCol="0">
            <a:spAutoFit/>
          </a:bodyPr>
          <a:lstStyle/>
          <a:p>
            <a:r>
              <a:rPr lang="en-US" sz="1200" dirty="0"/>
              <a:t>W</a:t>
            </a:r>
          </a:p>
        </p:txBody>
      </p:sp>
      <p:sp>
        <p:nvSpPr>
          <p:cNvPr id="67" name="TextBox 66">
            <a:extLst>
              <a:ext uri="{FF2B5EF4-FFF2-40B4-BE49-F238E27FC236}">
                <a16:creationId xmlns:a16="http://schemas.microsoft.com/office/drawing/2014/main" id="{B4AA981B-7A3C-40B5-8AB1-4CE6519E6EEF}"/>
              </a:ext>
            </a:extLst>
          </p:cNvPr>
          <p:cNvSpPr txBox="1"/>
          <p:nvPr/>
        </p:nvSpPr>
        <p:spPr>
          <a:xfrm>
            <a:off x="2655800" y="4195949"/>
            <a:ext cx="315719" cy="276999"/>
          </a:xfrm>
          <a:prstGeom prst="rect">
            <a:avLst/>
          </a:prstGeom>
          <a:noFill/>
        </p:spPr>
        <p:txBody>
          <a:bodyPr wrap="square" rtlCol="0">
            <a:spAutoFit/>
          </a:bodyPr>
          <a:lstStyle/>
          <a:p>
            <a:r>
              <a:rPr lang="en-US" sz="1200" dirty="0"/>
              <a:t>W</a:t>
            </a:r>
          </a:p>
        </p:txBody>
      </p:sp>
      <p:sp>
        <p:nvSpPr>
          <p:cNvPr id="68" name="TextBox 67">
            <a:extLst>
              <a:ext uri="{FF2B5EF4-FFF2-40B4-BE49-F238E27FC236}">
                <a16:creationId xmlns:a16="http://schemas.microsoft.com/office/drawing/2014/main" id="{107D0A01-12A9-4DC0-BC78-4615AE161454}"/>
              </a:ext>
            </a:extLst>
          </p:cNvPr>
          <p:cNvSpPr txBox="1"/>
          <p:nvPr/>
        </p:nvSpPr>
        <p:spPr>
          <a:xfrm>
            <a:off x="2662150" y="4921272"/>
            <a:ext cx="315719" cy="276999"/>
          </a:xfrm>
          <a:prstGeom prst="rect">
            <a:avLst/>
          </a:prstGeom>
          <a:noFill/>
        </p:spPr>
        <p:txBody>
          <a:bodyPr wrap="square" rtlCol="0">
            <a:spAutoFit/>
          </a:bodyPr>
          <a:lstStyle/>
          <a:p>
            <a:r>
              <a:rPr lang="en-US" sz="1200" dirty="0"/>
              <a:t>W</a:t>
            </a:r>
          </a:p>
        </p:txBody>
      </p:sp>
      <p:sp>
        <p:nvSpPr>
          <p:cNvPr id="69" name="TextBox 68">
            <a:extLst>
              <a:ext uri="{FF2B5EF4-FFF2-40B4-BE49-F238E27FC236}">
                <a16:creationId xmlns:a16="http://schemas.microsoft.com/office/drawing/2014/main" id="{69005D4D-A3BA-449E-BE73-C5503FE07EF5}"/>
              </a:ext>
            </a:extLst>
          </p:cNvPr>
          <p:cNvSpPr txBox="1"/>
          <p:nvPr/>
        </p:nvSpPr>
        <p:spPr>
          <a:xfrm>
            <a:off x="4041400" y="2730942"/>
            <a:ext cx="315719" cy="276999"/>
          </a:xfrm>
          <a:prstGeom prst="rect">
            <a:avLst/>
          </a:prstGeom>
          <a:noFill/>
        </p:spPr>
        <p:txBody>
          <a:bodyPr wrap="square" rtlCol="0">
            <a:spAutoFit/>
          </a:bodyPr>
          <a:lstStyle/>
          <a:p>
            <a:r>
              <a:rPr lang="en-US" sz="1200" dirty="0"/>
              <a:t>W</a:t>
            </a:r>
          </a:p>
        </p:txBody>
      </p:sp>
      <p:sp>
        <p:nvSpPr>
          <p:cNvPr id="70" name="TextBox 69">
            <a:extLst>
              <a:ext uri="{FF2B5EF4-FFF2-40B4-BE49-F238E27FC236}">
                <a16:creationId xmlns:a16="http://schemas.microsoft.com/office/drawing/2014/main" id="{FE178B5F-91B9-4CBD-941F-6D461CE26492}"/>
              </a:ext>
            </a:extLst>
          </p:cNvPr>
          <p:cNvSpPr txBox="1"/>
          <p:nvPr/>
        </p:nvSpPr>
        <p:spPr>
          <a:xfrm>
            <a:off x="4045522" y="3123263"/>
            <a:ext cx="315719" cy="276999"/>
          </a:xfrm>
          <a:prstGeom prst="rect">
            <a:avLst/>
          </a:prstGeom>
          <a:noFill/>
        </p:spPr>
        <p:txBody>
          <a:bodyPr wrap="square" rtlCol="0">
            <a:spAutoFit/>
          </a:bodyPr>
          <a:lstStyle/>
          <a:p>
            <a:r>
              <a:rPr lang="en-US" sz="1200" dirty="0"/>
              <a:t>W</a:t>
            </a:r>
          </a:p>
        </p:txBody>
      </p:sp>
      <p:sp>
        <p:nvSpPr>
          <p:cNvPr id="71" name="TextBox 70">
            <a:extLst>
              <a:ext uri="{FF2B5EF4-FFF2-40B4-BE49-F238E27FC236}">
                <a16:creationId xmlns:a16="http://schemas.microsoft.com/office/drawing/2014/main" id="{6E751825-8FE2-4096-82B7-68B07D67C9E4}"/>
              </a:ext>
            </a:extLst>
          </p:cNvPr>
          <p:cNvSpPr txBox="1"/>
          <p:nvPr/>
        </p:nvSpPr>
        <p:spPr>
          <a:xfrm>
            <a:off x="4061881" y="3504838"/>
            <a:ext cx="315719" cy="276999"/>
          </a:xfrm>
          <a:prstGeom prst="rect">
            <a:avLst/>
          </a:prstGeom>
          <a:noFill/>
        </p:spPr>
        <p:txBody>
          <a:bodyPr wrap="square" rtlCol="0">
            <a:spAutoFit/>
          </a:bodyPr>
          <a:lstStyle/>
          <a:p>
            <a:r>
              <a:rPr lang="en-US" sz="1200" dirty="0"/>
              <a:t>W</a:t>
            </a:r>
          </a:p>
        </p:txBody>
      </p:sp>
      <p:sp>
        <p:nvSpPr>
          <p:cNvPr id="72" name="TextBox 71">
            <a:extLst>
              <a:ext uri="{FF2B5EF4-FFF2-40B4-BE49-F238E27FC236}">
                <a16:creationId xmlns:a16="http://schemas.microsoft.com/office/drawing/2014/main" id="{E880E2EB-0C53-483B-89D8-B758E060F791}"/>
              </a:ext>
            </a:extLst>
          </p:cNvPr>
          <p:cNvSpPr txBox="1"/>
          <p:nvPr/>
        </p:nvSpPr>
        <p:spPr>
          <a:xfrm>
            <a:off x="4056080" y="3827771"/>
            <a:ext cx="315719" cy="276999"/>
          </a:xfrm>
          <a:prstGeom prst="rect">
            <a:avLst/>
          </a:prstGeom>
          <a:noFill/>
        </p:spPr>
        <p:txBody>
          <a:bodyPr wrap="square" rtlCol="0">
            <a:spAutoFit/>
          </a:bodyPr>
          <a:lstStyle/>
          <a:p>
            <a:r>
              <a:rPr lang="en-US" sz="1200" dirty="0"/>
              <a:t>W</a:t>
            </a:r>
          </a:p>
        </p:txBody>
      </p:sp>
      <p:sp>
        <p:nvSpPr>
          <p:cNvPr id="73" name="TextBox 72">
            <a:extLst>
              <a:ext uri="{FF2B5EF4-FFF2-40B4-BE49-F238E27FC236}">
                <a16:creationId xmlns:a16="http://schemas.microsoft.com/office/drawing/2014/main" id="{A30FF210-3757-4354-8DE4-D6703F6B0690}"/>
              </a:ext>
            </a:extLst>
          </p:cNvPr>
          <p:cNvSpPr txBox="1"/>
          <p:nvPr/>
        </p:nvSpPr>
        <p:spPr>
          <a:xfrm>
            <a:off x="4071142" y="4552859"/>
            <a:ext cx="315719" cy="276999"/>
          </a:xfrm>
          <a:prstGeom prst="rect">
            <a:avLst/>
          </a:prstGeom>
          <a:noFill/>
        </p:spPr>
        <p:txBody>
          <a:bodyPr wrap="square" rtlCol="0">
            <a:spAutoFit/>
          </a:bodyPr>
          <a:lstStyle/>
          <a:p>
            <a:r>
              <a:rPr lang="en-US" sz="1200" dirty="0"/>
              <a:t>W</a:t>
            </a:r>
          </a:p>
        </p:txBody>
      </p:sp>
      <p:sp>
        <p:nvSpPr>
          <p:cNvPr id="74" name="TextBox 73">
            <a:extLst>
              <a:ext uri="{FF2B5EF4-FFF2-40B4-BE49-F238E27FC236}">
                <a16:creationId xmlns:a16="http://schemas.microsoft.com/office/drawing/2014/main" id="{53311211-CAA1-4AAD-8389-5B5CADB44146}"/>
              </a:ext>
            </a:extLst>
          </p:cNvPr>
          <p:cNvSpPr txBox="1"/>
          <p:nvPr/>
        </p:nvSpPr>
        <p:spPr>
          <a:xfrm>
            <a:off x="4050280" y="4921272"/>
            <a:ext cx="315719" cy="276999"/>
          </a:xfrm>
          <a:prstGeom prst="rect">
            <a:avLst/>
          </a:prstGeom>
          <a:noFill/>
        </p:spPr>
        <p:txBody>
          <a:bodyPr wrap="square" rtlCol="0">
            <a:spAutoFit/>
          </a:bodyPr>
          <a:lstStyle/>
          <a:p>
            <a:r>
              <a:rPr lang="en-US" sz="1200" dirty="0"/>
              <a:t>W</a:t>
            </a:r>
          </a:p>
        </p:txBody>
      </p:sp>
      <p:sp>
        <p:nvSpPr>
          <p:cNvPr id="76" name="TextBox 75">
            <a:extLst>
              <a:ext uri="{FF2B5EF4-FFF2-40B4-BE49-F238E27FC236}">
                <a16:creationId xmlns:a16="http://schemas.microsoft.com/office/drawing/2014/main" id="{D7F9BDA5-5528-491E-9580-3B59A0CEB84C}"/>
              </a:ext>
            </a:extLst>
          </p:cNvPr>
          <p:cNvSpPr txBox="1"/>
          <p:nvPr/>
        </p:nvSpPr>
        <p:spPr>
          <a:xfrm>
            <a:off x="1218714" y="2007295"/>
            <a:ext cx="438811" cy="276999"/>
          </a:xfrm>
          <a:prstGeom prst="rect">
            <a:avLst/>
          </a:prstGeom>
          <a:noFill/>
        </p:spPr>
        <p:txBody>
          <a:bodyPr wrap="square" rtlCol="0">
            <a:spAutoFit/>
          </a:bodyPr>
          <a:lstStyle/>
          <a:p>
            <a:r>
              <a:rPr lang="en-US" sz="1200" dirty="0"/>
              <a:t>S</a:t>
            </a:r>
          </a:p>
        </p:txBody>
      </p:sp>
      <p:sp>
        <p:nvSpPr>
          <p:cNvPr id="77" name="TextBox 76">
            <a:extLst>
              <a:ext uri="{FF2B5EF4-FFF2-40B4-BE49-F238E27FC236}">
                <a16:creationId xmlns:a16="http://schemas.microsoft.com/office/drawing/2014/main" id="{5FDD7408-1C41-4A1B-BD13-B0A6F87C163D}"/>
              </a:ext>
            </a:extLst>
          </p:cNvPr>
          <p:cNvSpPr txBox="1"/>
          <p:nvPr/>
        </p:nvSpPr>
        <p:spPr>
          <a:xfrm>
            <a:off x="2697077" y="4557725"/>
            <a:ext cx="438811" cy="276999"/>
          </a:xfrm>
          <a:prstGeom prst="rect">
            <a:avLst/>
          </a:prstGeom>
          <a:noFill/>
        </p:spPr>
        <p:txBody>
          <a:bodyPr wrap="square" rtlCol="0">
            <a:spAutoFit/>
          </a:bodyPr>
          <a:lstStyle/>
          <a:p>
            <a:r>
              <a:rPr lang="en-US" sz="1200" dirty="0"/>
              <a:t>S</a:t>
            </a:r>
          </a:p>
        </p:txBody>
      </p:sp>
      <p:sp>
        <p:nvSpPr>
          <p:cNvPr id="78" name="TextBox 77">
            <a:extLst>
              <a:ext uri="{FF2B5EF4-FFF2-40B4-BE49-F238E27FC236}">
                <a16:creationId xmlns:a16="http://schemas.microsoft.com/office/drawing/2014/main" id="{507F2AA1-0286-4104-8BED-C9EE108918A7}"/>
              </a:ext>
            </a:extLst>
          </p:cNvPr>
          <p:cNvSpPr txBox="1"/>
          <p:nvPr/>
        </p:nvSpPr>
        <p:spPr>
          <a:xfrm>
            <a:off x="4094333" y="4140321"/>
            <a:ext cx="438811" cy="276999"/>
          </a:xfrm>
          <a:prstGeom prst="rect">
            <a:avLst/>
          </a:prstGeom>
          <a:noFill/>
        </p:spPr>
        <p:txBody>
          <a:bodyPr wrap="square" rtlCol="0">
            <a:spAutoFit/>
          </a:bodyPr>
          <a:lstStyle/>
          <a:p>
            <a:r>
              <a:rPr lang="en-US" sz="1200" dirty="0"/>
              <a:t>S</a:t>
            </a:r>
          </a:p>
        </p:txBody>
      </p:sp>
      <p:sp>
        <p:nvSpPr>
          <p:cNvPr id="81" name="TextBox 80">
            <a:extLst>
              <a:ext uri="{FF2B5EF4-FFF2-40B4-BE49-F238E27FC236}">
                <a16:creationId xmlns:a16="http://schemas.microsoft.com/office/drawing/2014/main" id="{BA14D056-9A61-4AAD-818F-A8DD47D87A0D}"/>
              </a:ext>
            </a:extLst>
          </p:cNvPr>
          <p:cNvSpPr txBox="1"/>
          <p:nvPr/>
        </p:nvSpPr>
        <p:spPr>
          <a:xfrm>
            <a:off x="1202880" y="2357855"/>
            <a:ext cx="375658" cy="276999"/>
          </a:xfrm>
          <a:prstGeom prst="rect">
            <a:avLst/>
          </a:prstGeom>
          <a:noFill/>
        </p:spPr>
        <p:txBody>
          <a:bodyPr wrap="square" rtlCol="0">
            <a:spAutoFit/>
          </a:bodyPr>
          <a:lstStyle/>
          <a:p>
            <a:r>
              <a:rPr lang="en-US" sz="1200" dirty="0"/>
              <a:t>M</a:t>
            </a:r>
          </a:p>
        </p:txBody>
      </p:sp>
      <p:sp>
        <p:nvSpPr>
          <p:cNvPr id="82" name="TextBox 81">
            <a:extLst>
              <a:ext uri="{FF2B5EF4-FFF2-40B4-BE49-F238E27FC236}">
                <a16:creationId xmlns:a16="http://schemas.microsoft.com/office/drawing/2014/main" id="{08216775-C22E-4489-B8DB-08F528D0236E}"/>
              </a:ext>
            </a:extLst>
          </p:cNvPr>
          <p:cNvSpPr txBox="1"/>
          <p:nvPr/>
        </p:nvSpPr>
        <p:spPr>
          <a:xfrm>
            <a:off x="1230671" y="3459126"/>
            <a:ext cx="375658" cy="276999"/>
          </a:xfrm>
          <a:prstGeom prst="rect">
            <a:avLst/>
          </a:prstGeom>
          <a:noFill/>
        </p:spPr>
        <p:txBody>
          <a:bodyPr wrap="square" rtlCol="0">
            <a:spAutoFit/>
          </a:bodyPr>
          <a:lstStyle/>
          <a:p>
            <a:r>
              <a:rPr lang="en-US" sz="1200" dirty="0"/>
              <a:t>M</a:t>
            </a:r>
          </a:p>
        </p:txBody>
      </p:sp>
      <p:sp>
        <p:nvSpPr>
          <p:cNvPr id="83" name="TextBox 82">
            <a:extLst>
              <a:ext uri="{FF2B5EF4-FFF2-40B4-BE49-F238E27FC236}">
                <a16:creationId xmlns:a16="http://schemas.microsoft.com/office/drawing/2014/main" id="{4EA6BDD1-9FC8-47DC-84F1-A1C4F6FEE8FE}"/>
              </a:ext>
            </a:extLst>
          </p:cNvPr>
          <p:cNvSpPr txBox="1"/>
          <p:nvPr/>
        </p:nvSpPr>
        <p:spPr>
          <a:xfrm>
            <a:off x="1209244" y="4194909"/>
            <a:ext cx="375658" cy="276999"/>
          </a:xfrm>
          <a:prstGeom prst="rect">
            <a:avLst/>
          </a:prstGeom>
          <a:noFill/>
        </p:spPr>
        <p:txBody>
          <a:bodyPr wrap="square" rtlCol="0">
            <a:spAutoFit/>
          </a:bodyPr>
          <a:lstStyle/>
          <a:p>
            <a:r>
              <a:rPr lang="en-US" sz="1200" dirty="0"/>
              <a:t>M</a:t>
            </a:r>
          </a:p>
        </p:txBody>
      </p:sp>
      <p:sp>
        <p:nvSpPr>
          <p:cNvPr id="84" name="TextBox 83">
            <a:extLst>
              <a:ext uri="{FF2B5EF4-FFF2-40B4-BE49-F238E27FC236}">
                <a16:creationId xmlns:a16="http://schemas.microsoft.com/office/drawing/2014/main" id="{2429413C-40FB-4A4A-869F-878025697F4B}"/>
              </a:ext>
            </a:extLst>
          </p:cNvPr>
          <p:cNvSpPr txBox="1"/>
          <p:nvPr/>
        </p:nvSpPr>
        <p:spPr>
          <a:xfrm>
            <a:off x="4061000" y="2010054"/>
            <a:ext cx="375658" cy="276999"/>
          </a:xfrm>
          <a:prstGeom prst="rect">
            <a:avLst/>
          </a:prstGeom>
          <a:noFill/>
        </p:spPr>
        <p:txBody>
          <a:bodyPr wrap="square" rtlCol="0">
            <a:spAutoFit/>
          </a:bodyPr>
          <a:lstStyle/>
          <a:p>
            <a:r>
              <a:rPr lang="en-US" sz="1200" dirty="0"/>
              <a:t>M</a:t>
            </a:r>
          </a:p>
        </p:txBody>
      </p:sp>
      <p:sp>
        <p:nvSpPr>
          <p:cNvPr id="85" name="TextBox 84">
            <a:extLst>
              <a:ext uri="{FF2B5EF4-FFF2-40B4-BE49-F238E27FC236}">
                <a16:creationId xmlns:a16="http://schemas.microsoft.com/office/drawing/2014/main" id="{471BA323-A19C-4BFB-B1B9-63B98BB08DE3}"/>
              </a:ext>
            </a:extLst>
          </p:cNvPr>
          <p:cNvSpPr txBox="1"/>
          <p:nvPr/>
        </p:nvSpPr>
        <p:spPr>
          <a:xfrm>
            <a:off x="4056675" y="2366131"/>
            <a:ext cx="375658" cy="276999"/>
          </a:xfrm>
          <a:prstGeom prst="rect">
            <a:avLst/>
          </a:prstGeom>
          <a:noFill/>
        </p:spPr>
        <p:txBody>
          <a:bodyPr wrap="square" rtlCol="0">
            <a:spAutoFit/>
          </a:bodyPr>
          <a:lstStyle/>
          <a:p>
            <a:r>
              <a:rPr lang="en-US" sz="1200" dirty="0"/>
              <a:t>M</a:t>
            </a:r>
          </a:p>
        </p:txBody>
      </p:sp>
      <p:sp>
        <p:nvSpPr>
          <p:cNvPr id="87" name="TextBox 86">
            <a:extLst>
              <a:ext uri="{FF2B5EF4-FFF2-40B4-BE49-F238E27FC236}">
                <a16:creationId xmlns:a16="http://schemas.microsoft.com/office/drawing/2014/main" id="{8FDA5BF2-8698-4085-9F0F-B4CC0DB04512}"/>
              </a:ext>
            </a:extLst>
          </p:cNvPr>
          <p:cNvSpPr txBox="1"/>
          <p:nvPr/>
        </p:nvSpPr>
        <p:spPr>
          <a:xfrm>
            <a:off x="2589044" y="2007896"/>
            <a:ext cx="509863" cy="276999"/>
          </a:xfrm>
          <a:prstGeom prst="rect">
            <a:avLst/>
          </a:prstGeom>
          <a:noFill/>
        </p:spPr>
        <p:txBody>
          <a:bodyPr wrap="square" rtlCol="0">
            <a:spAutoFit/>
          </a:bodyPr>
          <a:lstStyle/>
          <a:p>
            <a:r>
              <a:rPr lang="en-US" sz="1200" dirty="0"/>
              <a:t>Ma</a:t>
            </a:r>
          </a:p>
        </p:txBody>
      </p:sp>
      <p:sp>
        <p:nvSpPr>
          <p:cNvPr id="88" name="TextBox 87">
            <a:extLst>
              <a:ext uri="{FF2B5EF4-FFF2-40B4-BE49-F238E27FC236}">
                <a16:creationId xmlns:a16="http://schemas.microsoft.com/office/drawing/2014/main" id="{200EC0C1-8C88-467D-B913-31340A0780AD}"/>
              </a:ext>
            </a:extLst>
          </p:cNvPr>
          <p:cNvSpPr txBox="1"/>
          <p:nvPr/>
        </p:nvSpPr>
        <p:spPr>
          <a:xfrm>
            <a:off x="2603321" y="3463592"/>
            <a:ext cx="509863" cy="276999"/>
          </a:xfrm>
          <a:prstGeom prst="rect">
            <a:avLst/>
          </a:prstGeom>
          <a:noFill/>
        </p:spPr>
        <p:txBody>
          <a:bodyPr wrap="square" rtlCol="0">
            <a:spAutoFit/>
          </a:bodyPr>
          <a:lstStyle/>
          <a:p>
            <a:r>
              <a:rPr lang="en-US" sz="1200" dirty="0"/>
              <a:t>Ma</a:t>
            </a:r>
          </a:p>
        </p:txBody>
      </p:sp>
      <p:sp>
        <p:nvSpPr>
          <p:cNvPr id="89" name="TextBox 88">
            <a:extLst>
              <a:ext uri="{FF2B5EF4-FFF2-40B4-BE49-F238E27FC236}">
                <a16:creationId xmlns:a16="http://schemas.microsoft.com/office/drawing/2014/main" id="{698EDF79-9762-4DC9-BAA5-F7D8A132C3D0}"/>
              </a:ext>
            </a:extLst>
          </p:cNvPr>
          <p:cNvSpPr txBox="1"/>
          <p:nvPr/>
        </p:nvSpPr>
        <p:spPr>
          <a:xfrm>
            <a:off x="103163" y="5258817"/>
            <a:ext cx="4362680" cy="461665"/>
          </a:xfrm>
          <a:prstGeom prst="rect">
            <a:avLst/>
          </a:prstGeom>
          <a:noFill/>
        </p:spPr>
        <p:txBody>
          <a:bodyPr wrap="square" rtlCol="0">
            <a:spAutoFit/>
          </a:bodyPr>
          <a:lstStyle/>
          <a:p>
            <a:pPr algn="ctr"/>
            <a:r>
              <a:rPr lang="en-US" sz="1200" dirty="0"/>
              <a:t>G = Genessee Co.,   Ma= Macomb Co.,   M= Monroe Co., S = St. Clair Co.,   W = Wayne Co.</a:t>
            </a:r>
          </a:p>
        </p:txBody>
      </p:sp>
      <p:sp>
        <p:nvSpPr>
          <p:cNvPr id="90" name="TextBox 89">
            <a:extLst>
              <a:ext uri="{FF2B5EF4-FFF2-40B4-BE49-F238E27FC236}">
                <a16:creationId xmlns:a16="http://schemas.microsoft.com/office/drawing/2014/main" id="{89830C66-F085-4E69-A723-F87C98E74191}"/>
              </a:ext>
            </a:extLst>
          </p:cNvPr>
          <p:cNvSpPr txBox="1"/>
          <p:nvPr/>
        </p:nvSpPr>
        <p:spPr>
          <a:xfrm>
            <a:off x="2647190" y="2365058"/>
            <a:ext cx="282383" cy="276999"/>
          </a:xfrm>
          <a:prstGeom prst="rect">
            <a:avLst/>
          </a:prstGeom>
          <a:noFill/>
        </p:spPr>
        <p:txBody>
          <a:bodyPr wrap="square" rtlCol="0">
            <a:spAutoFit/>
          </a:bodyPr>
          <a:lstStyle/>
          <a:p>
            <a:r>
              <a:rPr lang="en-US" sz="1200" dirty="0"/>
              <a:t>G</a:t>
            </a:r>
          </a:p>
        </p:txBody>
      </p:sp>
      <p:sp>
        <p:nvSpPr>
          <p:cNvPr id="92" name="TextBox 91">
            <a:extLst>
              <a:ext uri="{FF2B5EF4-FFF2-40B4-BE49-F238E27FC236}">
                <a16:creationId xmlns:a16="http://schemas.microsoft.com/office/drawing/2014/main" id="{80AD57D2-CE12-4CDD-95A4-ED13DE643660}"/>
              </a:ext>
            </a:extLst>
          </p:cNvPr>
          <p:cNvSpPr txBox="1"/>
          <p:nvPr/>
        </p:nvSpPr>
        <p:spPr>
          <a:xfrm>
            <a:off x="5995178" y="1062366"/>
            <a:ext cx="438811" cy="276999"/>
          </a:xfrm>
          <a:prstGeom prst="rect">
            <a:avLst/>
          </a:prstGeom>
          <a:noFill/>
        </p:spPr>
        <p:txBody>
          <a:bodyPr wrap="square" rtlCol="0">
            <a:spAutoFit/>
          </a:bodyPr>
          <a:lstStyle/>
          <a:p>
            <a:r>
              <a:rPr lang="en-US" sz="1200" dirty="0"/>
              <a:t>S</a:t>
            </a:r>
          </a:p>
        </p:txBody>
      </p:sp>
      <p:sp>
        <p:nvSpPr>
          <p:cNvPr id="93" name="TextBox 92">
            <a:extLst>
              <a:ext uri="{FF2B5EF4-FFF2-40B4-BE49-F238E27FC236}">
                <a16:creationId xmlns:a16="http://schemas.microsoft.com/office/drawing/2014/main" id="{FACBA99E-233D-4E18-B221-0F79E8BF00F7}"/>
              </a:ext>
            </a:extLst>
          </p:cNvPr>
          <p:cNvSpPr txBox="1"/>
          <p:nvPr/>
        </p:nvSpPr>
        <p:spPr>
          <a:xfrm>
            <a:off x="8352280" y="1062366"/>
            <a:ext cx="438811" cy="276999"/>
          </a:xfrm>
          <a:prstGeom prst="rect">
            <a:avLst/>
          </a:prstGeom>
          <a:noFill/>
        </p:spPr>
        <p:txBody>
          <a:bodyPr wrap="square" rtlCol="0">
            <a:spAutoFit/>
          </a:bodyPr>
          <a:lstStyle/>
          <a:p>
            <a:r>
              <a:rPr lang="en-US" sz="1200" dirty="0"/>
              <a:t>S</a:t>
            </a:r>
          </a:p>
        </p:txBody>
      </p:sp>
      <p:sp>
        <p:nvSpPr>
          <p:cNvPr id="94" name="TextBox 93">
            <a:extLst>
              <a:ext uri="{FF2B5EF4-FFF2-40B4-BE49-F238E27FC236}">
                <a16:creationId xmlns:a16="http://schemas.microsoft.com/office/drawing/2014/main" id="{55A2DF3B-FFC2-4AF8-AE74-D1A1F467D540}"/>
              </a:ext>
            </a:extLst>
          </p:cNvPr>
          <p:cNvSpPr txBox="1"/>
          <p:nvPr/>
        </p:nvSpPr>
        <p:spPr>
          <a:xfrm>
            <a:off x="7120945" y="3453663"/>
            <a:ext cx="438811" cy="276999"/>
          </a:xfrm>
          <a:prstGeom prst="rect">
            <a:avLst/>
          </a:prstGeom>
          <a:noFill/>
        </p:spPr>
        <p:txBody>
          <a:bodyPr wrap="square" rtlCol="0">
            <a:spAutoFit/>
          </a:bodyPr>
          <a:lstStyle/>
          <a:p>
            <a:r>
              <a:rPr lang="en-US" sz="1200" dirty="0"/>
              <a:t>S</a:t>
            </a:r>
          </a:p>
        </p:txBody>
      </p:sp>
      <p:sp>
        <p:nvSpPr>
          <p:cNvPr id="95" name="TextBox 94">
            <a:extLst>
              <a:ext uri="{FF2B5EF4-FFF2-40B4-BE49-F238E27FC236}">
                <a16:creationId xmlns:a16="http://schemas.microsoft.com/office/drawing/2014/main" id="{CA838155-E545-425B-B4E1-40139BB78A00}"/>
              </a:ext>
            </a:extLst>
          </p:cNvPr>
          <p:cNvSpPr txBox="1"/>
          <p:nvPr/>
        </p:nvSpPr>
        <p:spPr>
          <a:xfrm>
            <a:off x="4944695" y="946239"/>
            <a:ext cx="282383" cy="276999"/>
          </a:xfrm>
          <a:prstGeom prst="rect">
            <a:avLst/>
          </a:prstGeom>
          <a:noFill/>
        </p:spPr>
        <p:txBody>
          <a:bodyPr wrap="square" rtlCol="0">
            <a:spAutoFit/>
          </a:bodyPr>
          <a:lstStyle/>
          <a:p>
            <a:r>
              <a:rPr lang="en-US" sz="1200" dirty="0"/>
              <a:t>G</a:t>
            </a:r>
          </a:p>
        </p:txBody>
      </p:sp>
      <p:sp>
        <p:nvSpPr>
          <p:cNvPr id="96" name="TextBox 95">
            <a:extLst>
              <a:ext uri="{FF2B5EF4-FFF2-40B4-BE49-F238E27FC236}">
                <a16:creationId xmlns:a16="http://schemas.microsoft.com/office/drawing/2014/main" id="{AA23B776-1E05-4213-99E1-EF04F84472B4}"/>
              </a:ext>
            </a:extLst>
          </p:cNvPr>
          <p:cNvSpPr txBox="1"/>
          <p:nvPr/>
        </p:nvSpPr>
        <p:spPr>
          <a:xfrm>
            <a:off x="7324544" y="935520"/>
            <a:ext cx="282383" cy="276999"/>
          </a:xfrm>
          <a:prstGeom prst="rect">
            <a:avLst/>
          </a:prstGeom>
          <a:noFill/>
        </p:spPr>
        <p:txBody>
          <a:bodyPr wrap="square" rtlCol="0">
            <a:spAutoFit/>
          </a:bodyPr>
          <a:lstStyle/>
          <a:p>
            <a:r>
              <a:rPr lang="en-US" sz="1200" dirty="0"/>
              <a:t>G</a:t>
            </a:r>
          </a:p>
        </p:txBody>
      </p:sp>
      <p:sp>
        <p:nvSpPr>
          <p:cNvPr id="97" name="TextBox 96">
            <a:extLst>
              <a:ext uri="{FF2B5EF4-FFF2-40B4-BE49-F238E27FC236}">
                <a16:creationId xmlns:a16="http://schemas.microsoft.com/office/drawing/2014/main" id="{9D0AA61A-E276-45E9-8FC9-E9A03636CF84}"/>
              </a:ext>
            </a:extLst>
          </p:cNvPr>
          <p:cNvSpPr txBox="1"/>
          <p:nvPr/>
        </p:nvSpPr>
        <p:spPr>
          <a:xfrm>
            <a:off x="6052579" y="3369567"/>
            <a:ext cx="282383" cy="276999"/>
          </a:xfrm>
          <a:prstGeom prst="rect">
            <a:avLst/>
          </a:prstGeom>
          <a:noFill/>
        </p:spPr>
        <p:txBody>
          <a:bodyPr wrap="square" rtlCol="0">
            <a:spAutoFit/>
          </a:bodyPr>
          <a:lstStyle/>
          <a:p>
            <a:r>
              <a:rPr lang="en-US" sz="1200" dirty="0"/>
              <a:t>G</a:t>
            </a:r>
          </a:p>
        </p:txBody>
      </p:sp>
      <p:sp>
        <p:nvSpPr>
          <p:cNvPr id="98" name="TextBox 97">
            <a:extLst>
              <a:ext uri="{FF2B5EF4-FFF2-40B4-BE49-F238E27FC236}">
                <a16:creationId xmlns:a16="http://schemas.microsoft.com/office/drawing/2014/main" id="{AD4292D7-6AAE-468F-BE30-1962360E5C25}"/>
              </a:ext>
            </a:extLst>
          </p:cNvPr>
          <p:cNvSpPr txBox="1"/>
          <p:nvPr/>
        </p:nvSpPr>
        <p:spPr>
          <a:xfrm>
            <a:off x="5291270" y="1922831"/>
            <a:ext cx="315719" cy="276999"/>
          </a:xfrm>
          <a:prstGeom prst="rect">
            <a:avLst/>
          </a:prstGeom>
          <a:noFill/>
        </p:spPr>
        <p:txBody>
          <a:bodyPr wrap="square" rtlCol="0">
            <a:spAutoFit/>
          </a:bodyPr>
          <a:lstStyle/>
          <a:p>
            <a:r>
              <a:rPr lang="en-US" sz="1200" dirty="0"/>
              <a:t>W</a:t>
            </a:r>
          </a:p>
        </p:txBody>
      </p:sp>
      <p:sp>
        <p:nvSpPr>
          <p:cNvPr id="99" name="TextBox 98">
            <a:extLst>
              <a:ext uri="{FF2B5EF4-FFF2-40B4-BE49-F238E27FC236}">
                <a16:creationId xmlns:a16="http://schemas.microsoft.com/office/drawing/2014/main" id="{FEA8057F-755B-49CE-8F8B-6A35953D4901}"/>
              </a:ext>
            </a:extLst>
          </p:cNvPr>
          <p:cNvSpPr txBox="1"/>
          <p:nvPr/>
        </p:nvSpPr>
        <p:spPr>
          <a:xfrm>
            <a:off x="7634070" y="1973957"/>
            <a:ext cx="315719" cy="276999"/>
          </a:xfrm>
          <a:prstGeom prst="rect">
            <a:avLst/>
          </a:prstGeom>
          <a:noFill/>
        </p:spPr>
        <p:txBody>
          <a:bodyPr wrap="square" rtlCol="0">
            <a:spAutoFit/>
          </a:bodyPr>
          <a:lstStyle/>
          <a:p>
            <a:r>
              <a:rPr lang="en-US" sz="1200" dirty="0"/>
              <a:t>W</a:t>
            </a:r>
          </a:p>
        </p:txBody>
      </p:sp>
      <p:sp>
        <p:nvSpPr>
          <p:cNvPr id="100" name="TextBox 99">
            <a:extLst>
              <a:ext uri="{FF2B5EF4-FFF2-40B4-BE49-F238E27FC236}">
                <a16:creationId xmlns:a16="http://schemas.microsoft.com/office/drawing/2014/main" id="{05B7ECD3-A991-405F-879A-1641FB13238E}"/>
              </a:ext>
            </a:extLst>
          </p:cNvPr>
          <p:cNvSpPr txBox="1"/>
          <p:nvPr/>
        </p:nvSpPr>
        <p:spPr>
          <a:xfrm>
            <a:off x="6426478" y="4392356"/>
            <a:ext cx="315719" cy="276999"/>
          </a:xfrm>
          <a:prstGeom prst="rect">
            <a:avLst/>
          </a:prstGeom>
          <a:noFill/>
        </p:spPr>
        <p:txBody>
          <a:bodyPr wrap="square" rtlCol="0">
            <a:spAutoFit/>
          </a:bodyPr>
          <a:lstStyle/>
          <a:p>
            <a:r>
              <a:rPr lang="en-US" sz="1200" dirty="0"/>
              <a:t>W</a:t>
            </a:r>
          </a:p>
        </p:txBody>
      </p:sp>
      <p:sp>
        <p:nvSpPr>
          <p:cNvPr id="101" name="TextBox 100">
            <a:extLst>
              <a:ext uri="{FF2B5EF4-FFF2-40B4-BE49-F238E27FC236}">
                <a16:creationId xmlns:a16="http://schemas.microsoft.com/office/drawing/2014/main" id="{8FEFC087-B7F3-4AAF-A424-E632D52BA01C}"/>
              </a:ext>
            </a:extLst>
          </p:cNvPr>
          <p:cNvSpPr txBox="1"/>
          <p:nvPr/>
        </p:nvSpPr>
        <p:spPr>
          <a:xfrm>
            <a:off x="6366539" y="4886674"/>
            <a:ext cx="375658" cy="276999"/>
          </a:xfrm>
          <a:prstGeom prst="rect">
            <a:avLst/>
          </a:prstGeom>
          <a:noFill/>
        </p:spPr>
        <p:txBody>
          <a:bodyPr wrap="square" rtlCol="0">
            <a:spAutoFit/>
          </a:bodyPr>
          <a:lstStyle/>
          <a:p>
            <a:r>
              <a:rPr lang="en-US" sz="1200" dirty="0"/>
              <a:t>M</a:t>
            </a:r>
          </a:p>
        </p:txBody>
      </p:sp>
      <p:sp>
        <p:nvSpPr>
          <p:cNvPr id="102" name="TextBox 101">
            <a:extLst>
              <a:ext uri="{FF2B5EF4-FFF2-40B4-BE49-F238E27FC236}">
                <a16:creationId xmlns:a16="http://schemas.microsoft.com/office/drawing/2014/main" id="{4E53B6C5-D76B-4588-AFF6-7266A67337BF}"/>
              </a:ext>
            </a:extLst>
          </p:cNvPr>
          <p:cNvSpPr txBox="1"/>
          <p:nvPr/>
        </p:nvSpPr>
        <p:spPr>
          <a:xfrm>
            <a:off x="5139874" y="2464455"/>
            <a:ext cx="375658" cy="276999"/>
          </a:xfrm>
          <a:prstGeom prst="rect">
            <a:avLst/>
          </a:prstGeom>
          <a:noFill/>
        </p:spPr>
        <p:txBody>
          <a:bodyPr wrap="square" rtlCol="0">
            <a:spAutoFit/>
          </a:bodyPr>
          <a:lstStyle/>
          <a:p>
            <a:r>
              <a:rPr lang="en-US" sz="1200" dirty="0"/>
              <a:t>M</a:t>
            </a:r>
          </a:p>
        </p:txBody>
      </p:sp>
      <p:sp>
        <p:nvSpPr>
          <p:cNvPr id="103" name="TextBox 102">
            <a:extLst>
              <a:ext uri="{FF2B5EF4-FFF2-40B4-BE49-F238E27FC236}">
                <a16:creationId xmlns:a16="http://schemas.microsoft.com/office/drawing/2014/main" id="{A7DB6821-A0E6-4BB5-92CC-879050076BF1}"/>
              </a:ext>
            </a:extLst>
          </p:cNvPr>
          <p:cNvSpPr txBox="1"/>
          <p:nvPr/>
        </p:nvSpPr>
        <p:spPr>
          <a:xfrm>
            <a:off x="7549006" y="2416262"/>
            <a:ext cx="375658" cy="276999"/>
          </a:xfrm>
          <a:prstGeom prst="rect">
            <a:avLst/>
          </a:prstGeom>
          <a:noFill/>
        </p:spPr>
        <p:txBody>
          <a:bodyPr wrap="square" rtlCol="0">
            <a:spAutoFit/>
          </a:bodyPr>
          <a:lstStyle/>
          <a:p>
            <a:r>
              <a:rPr lang="en-US" sz="1200" dirty="0"/>
              <a:t>M</a:t>
            </a:r>
          </a:p>
        </p:txBody>
      </p:sp>
      <p:sp>
        <p:nvSpPr>
          <p:cNvPr id="104" name="TextBox 103">
            <a:extLst>
              <a:ext uri="{FF2B5EF4-FFF2-40B4-BE49-F238E27FC236}">
                <a16:creationId xmlns:a16="http://schemas.microsoft.com/office/drawing/2014/main" id="{59D2E432-DB5D-4E30-9012-E291FC12FAE8}"/>
              </a:ext>
            </a:extLst>
          </p:cNvPr>
          <p:cNvSpPr txBox="1"/>
          <p:nvPr/>
        </p:nvSpPr>
        <p:spPr>
          <a:xfrm>
            <a:off x="6872017" y="3823183"/>
            <a:ext cx="509863" cy="276999"/>
          </a:xfrm>
          <a:prstGeom prst="rect">
            <a:avLst/>
          </a:prstGeom>
          <a:noFill/>
        </p:spPr>
        <p:txBody>
          <a:bodyPr wrap="square" rtlCol="0">
            <a:spAutoFit/>
          </a:bodyPr>
          <a:lstStyle/>
          <a:p>
            <a:r>
              <a:rPr lang="en-US" sz="1200" dirty="0"/>
              <a:t>Ma</a:t>
            </a:r>
          </a:p>
        </p:txBody>
      </p:sp>
      <p:sp>
        <p:nvSpPr>
          <p:cNvPr id="105" name="TextBox 104">
            <a:extLst>
              <a:ext uri="{FF2B5EF4-FFF2-40B4-BE49-F238E27FC236}">
                <a16:creationId xmlns:a16="http://schemas.microsoft.com/office/drawing/2014/main" id="{C1934A81-0EB5-4156-BAAF-F1ED2B106751}"/>
              </a:ext>
            </a:extLst>
          </p:cNvPr>
          <p:cNvSpPr txBox="1"/>
          <p:nvPr/>
        </p:nvSpPr>
        <p:spPr>
          <a:xfrm>
            <a:off x="5700965" y="1420467"/>
            <a:ext cx="509863" cy="276999"/>
          </a:xfrm>
          <a:prstGeom prst="rect">
            <a:avLst/>
          </a:prstGeom>
          <a:noFill/>
        </p:spPr>
        <p:txBody>
          <a:bodyPr wrap="square" rtlCol="0">
            <a:spAutoFit/>
          </a:bodyPr>
          <a:lstStyle/>
          <a:p>
            <a:r>
              <a:rPr lang="en-US" sz="1200" dirty="0"/>
              <a:t>Ma</a:t>
            </a:r>
          </a:p>
        </p:txBody>
      </p:sp>
      <p:sp>
        <p:nvSpPr>
          <p:cNvPr id="106" name="TextBox 105">
            <a:extLst>
              <a:ext uri="{FF2B5EF4-FFF2-40B4-BE49-F238E27FC236}">
                <a16:creationId xmlns:a16="http://schemas.microsoft.com/office/drawing/2014/main" id="{5C07639A-F234-4779-A50E-9ADD5183D24D}"/>
              </a:ext>
            </a:extLst>
          </p:cNvPr>
          <p:cNvSpPr txBox="1"/>
          <p:nvPr/>
        </p:nvSpPr>
        <p:spPr>
          <a:xfrm>
            <a:off x="8097348" y="1453477"/>
            <a:ext cx="509863" cy="276999"/>
          </a:xfrm>
          <a:prstGeom prst="rect">
            <a:avLst/>
          </a:prstGeom>
          <a:noFill/>
        </p:spPr>
        <p:txBody>
          <a:bodyPr wrap="square" rtlCol="0">
            <a:spAutoFit/>
          </a:bodyPr>
          <a:lstStyle/>
          <a:p>
            <a:r>
              <a:rPr lang="en-US" sz="1200" dirty="0"/>
              <a:t>Ma</a:t>
            </a:r>
          </a:p>
        </p:txBody>
      </p:sp>
      <p:sp>
        <p:nvSpPr>
          <p:cNvPr id="107" name="TextBox 106">
            <a:extLst>
              <a:ext uri="{FF2B5EF4-FFF2-40B4-BE49-F238E27FC236}">
                <a16:creationId xmlns:a16="http://schemas.microsoft.com/office/drawing/2014/main" id="{932403CA-1A4E-48DA-8DB5-CF918483230B}"/>
              </a:ext>
            </a:extLst>
          </p:cNvPr>
          <p:cNvSpPr txBox="1"/>
          <p:nvPr/>
        </p:nvSpPr>
        <p:spPr>
          <a:xfrm>
            <a:off x="6766881" y="2907324"/>
            <a:ext cx="2193554" cy="276999"/>
          </a:xfrm>
          <a:prstGeom prst="rect">
            <a:avLst/>
          </a:prstGeom>
          <a:noFill/>
        </p:spPr>
        <p:txBody>
          <a:bodyPr wrap="square" rtlCol="0">
            <a:spAutoFit/>
          </a:bodyPr>
          <a:lstStyle/>
          <a:p>
            <a:pPr algn="ctr"/>
            <a:r>
              <a:rPr lang="en-US" sz="1200" dirty="0"/>
              <a:t>Top VOC Emission Sources</a:t>
            </a:r>
          </a:p>
        </p:txBody>
      </p:sp>
      <p:sp>
        <p:nvSpPr>
          <p:cNvPr id="108" name="TextBox 107">
            <a:extLst>
              <a:ext uri="{FF2B5EF4-FFF2-40B4-BE49-F238E27FC236}">
                <a16:creationId xmlns:a16="http://schemas.microsoft.com/office/drawing/2014/main" id="{DC73D8EA-FD99-4079-95A1-8DF85DB62A51}"/>
              </a:ext>
            </a:extLst>
          </p:cNvPr>
          <p:cNvSpPr txBox="1"/>
          <p:nvPr/>
        </p:nvSpPr>
        <p:spPr>
          <a:xfrm>
            <a:off x="5577199" y="5375307"/>
            <a:ext cx="2193554" cy="276999"/>
          </a:xfrm>
          <a:prstGeom prst="rect">
            <a:avLst/>
          </a:prstGeom>
          <a:noFill/>
        </p:spPr>
        <p:txBody>
          <a:bodyPr wrap="square" rtlCol="0">
            <a:spAutoFit/>
          </a:bodyPr>
          <a:lstStyle/>
          <a:p>
            <a:pPr algn="ctr"/>
            <a:r>
              <a:rPr lang="en-US" sz="1200" dirty="0"/>
              <a:t>Top PM</a:t>
            </a:r>
            <a:r>
              <a:rPr lang="en-US" sz="1200" baseline="-25000" dirty="0"/>
              <a:t>2.5</a:t>
            </a:r>
            <a:r>
              <a:rPr lang="en-US" sz="1200" dirty="0"/>
              <a:t> Emission Sources</a:t>
            </a:r>
          </a:p>
        </p:txBody>
      </p:sp>
      <p:sp>
        <p:nvSpPr>
          <p:cNvPr id="109" name="Rectangle 108">
            <a:extLst>
              <a:ext uri="{FF2B5EF4-FFF2-40B4-BE49-F238E27FC236}">
                <a16:creationId xmlns:a16="http://schemas.microsoft.com/office/drawing/2014/main" id="{F09F61F0-2765-4D2C-9901-4D20DFD86449}"/>
              </a:ext>
            </a:extLst>
          </p:cNvPr>
          <p:cNvSpPr/>
          <p:nvPr/>
        </p:nvSpPr>
        <p:spPr>
          <a:xfrm>
            <a:off x="113015" y="5733479"/>
            <a:ext cx="8573785" cy="1077218"/>
          </a:xfrm>
          <a:prstGeom prst="rect">
            <a:avLst/>
          </a:prstGeom>
        </p:spPr>
        <p:txBody>
          <a:bodyPr wrap="square">
            <a:spAutoFit/>
          </a:bodyPr>
          <a:lstStyle/>
          <a:p>
            <a:pPr algn="ctr"/>
            <a:r>
              <a:rPr lang="en-US" sz="1600" dirty="0"/>
              <a:t>NEXUS can be used to identify top emission sources. The information above was generated in Data Query for the Detroit CBSA . We can quickly see that the majority of the NOx, VOC &amp; PM</a:t>
            </a:r>
            <a:r>
              <a:rPr lang="en-US" sz="1600" baseline="-25000" dirty="0"/>
              <a:t>2.5</a:t>
            </a:r>
            <a:r>
              <a:rPr lang="en-US" sz="1600" dirty="0"/>
              <a:t> emission sources are located in Wayne County. Let</a:t>
            </a:r>
            <a:r>
              <a:rPr lang="en-US" sz="1600" dirty="0">
                <a:latin typeface="Arial" panose="020B0604020202020204" pitchFamily="34" charset="0"/>
                <a:cs typeface="Arial" panose="020B0604020202020204" pitchFamily="34" charset="0"/>
              </a:rPr>
              <a:t>’</a:t>
            </a:r>
            <a:r>
              <a:rPr lang="en-US" sz="1600" dirty="0"/>
              <a:t>s explore the Wayne County sources further…</a:t>
            </a:r>
          </a:p>
        </p:txBody>
      </p:sp>
      <p:sp>
        <p:nvSpPr>
          <p:cNvPr id="110" name="Slide Number Placeholder 1">
            <a:extLst>
              <a:ext uri="{FF2B5EF4-FFF2-40B4-BE49-F238E27FC236}">
                <a16:creationId xmlns:a16="http://schemas.microsoft.com/office/drawing/2014/main" id="{704C998B-F6E1-46F7-885B-82F81C637D60}"/>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15</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26519711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619426AD-C3A8-4B49-BF5F-BDC355816167}"/>
              </a:ext>
            </a:extLst>
          </p:cNvPr>
          <p:cNvPicPr>
            <a:picLocks noChangeAspect="1"/>
          </p:cNvPicPr>
          <p:nvPr/>
        </p:nvPicPr>
        <p:blipFill rotWithShape="1">
          <a:blip r:embed="rId2"/>
          <a:srcRect b="6146"/>
          <a:stretch/>
        </p:blipFill>
        <p:spPr>
          <a:xfrm>
            <a:off x="0" y="857250"/>
            <a:ext cx="9144000" cy="4827397"/>
          </a:xfrm>
          <a:prstGeom prst="rect">
            <a:avLst/>
          </a:prstGeom>
        </p:spPr>
      </p:pic>
      <p:sp>
        <p:nvSpPr>
          <p:cNvPr id="2" name="Title 1">
            <a:extLst>
              <a:ext uri="{FF2B5EF4-FFF2-40B4-BE49-F238E27FC236}">
                <a16:creationId xmlns:a16="http://schemas.microsoft.com/office/drawing/2014/main" id="{BEA40493-0B8B-4B74-BA2C-F9757606BD9A}"/>
              </a:ext>
            </a:extLst>
          </p:cNvPr>
          <p:cNvSpPr>
            <a:spLocks noGrp="1"/>
          </p:cNvSpPr>
          <p:nvPr>
            <p:ph type="title"/>
          </p:nvPr>
        </p:nvSpPr>
        <p:spPr>
          <a:xfrm>
            <a:off x="83198" y="71439"/>
            <a:ext cx="8977604" cy="669103"/>
          </a:xfrm>
        </p:spPr>
        <p:txBody>
          <a:bodyPr/>
          <a:lstStyle/>
          <a:p>
            <a:r>
              <a:rPr lang="en-US" altLang="zh-CN" sz="2800" dirty="0"/>
              <a:t>NEXUS Tool: </a:t>
            </a:r>
            <a:r>
              <a:rPr lang="en-US" altLang="zh-CN" sz="2800" dirty="0">
                <a:solidFill>
                  <a:srgbClr val="FFFF00"/>
                </a:solidFill>
              </a:rPr>
              <a:t>Emissions Sources in Wayne County</a:t>
            </a:r>
            <a:endParaRPr lang="en-US" sz="2800" dirty="0"/>
          </a:p>
        </p:txBody>
      </p:sp>
      <p:sp>
        <p:nvSpPr>
          <p:cNvPr id="5" name="Rectangle 4">
            <a:extLst>
              <a:ext uri="{FF2B5EF4-FFF2-40B4-BE49-F238E27FC236}">
                <a16:creationId xmlns:a16="http://schemas.microsoft.com/office/drawing/2014/main" id="{84C460C9-2A86-4919-BCAD-2EE17C7255A0}"/>
              </a:ext>
            </a:extLst>
          </p:cNvPr>
          <p:cNvSpPr/>
          <p:nvPr/>
        </p:nvSpPr>
        <p:spPr>
          <a:xfrm>
            <a:off x="0" y="5922495"/>
            <a:ext cx="8849360" cy="830997"/>
          </a:xfrm>
          <a:prstGeom prst="rect">
            <a:avLst/>
          </a:prstGeom>
        </p:spPr>
        <p:txBody>
          <a:bodyPr wrap="square">
            <a:spAutoFit/>
          </a:bodyPr>
          <a:lstStyle/>
          <a:p>
            <a:pPr algn="ctr"/>
            <a:r>
              <a:rPr lang="en-US" sz="1600" dirty="0"/>
              <a:t>NEXUS can be used to identify top emission sources. The information above was generated in Data Query for Wayne County, MI. This can help identify the potential co-benefits of controls. Let</a:t>
            </a:r>
            <a:r>
              <a:rPr lang="en-US" sz="1600" dirty="0">
                <a:latin typeface="Arial" panose="020B0604020202020204" pitchFamily="34" charset="0"/>
                <a:cs typeface="Arial" panose="020B0604020202020204" pitchFamily="34" charset="0"/>
              </a:rPr>
              <a:t>’</a:t>
            </a:r>
            <a:r>
              <a:rPr lang="en-US" sz="1600" dirty="0"/>
              <a:t>s explore AK Steel and US Steel further...</a:t>
            </a:r>
          </a:p>
        </p:txBody>
      </p:sp>
      <p:sp>
        <p:nvSpPr>
          <p:cNvPr id="7" name="Rectangle 6">
            <a:extLst>
              <a:ext uri="{FF2B5EF4-FFF2-40B4-BE49-F238E27FC236}">
                <a16:creationId xmlns:a16="http://schemas.microsoft.com/office/drawing/2014/main" id="{C3C55D91-6717-416B-B838-8403023CB83F}"/>
              </a:ext>
            </a:extLst>
          </p:cNvPr>
          <p:cNvSpPr/>
          <p:nvPr/>
        </p:nvSpPr>
        <p:spPr bwMode="auto">
          <a:xfrm>
            <a:off x="105246" y="3146660"/>
            <a:ext cx="1403325" cy="353922"/>
          </a:xfrm>
          <a:prstGeom prst="rect">
            <a:avLst/>
          </a:prstGeom>
          <a:solidFill>
            <a:srgbClr val="0000FF">
              <a:alpha val="20000"/>
            </a:srgbClr>
          </a:solidFill>
          <a:ln w="2857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
        <p:nvSpPr>
          <p:cNvPr id="12" name="Rectangle 11">
            <a:extLst>
              <a:ext uri="{FF2B5EF4-FFF2-40B4-BE49-F238E27FC236}">
                <a16:creationId xmlns:a16="http://schemas.microsoft.com/office/drawing/2014/main" id="{A49A2732-2B34-4811-B1E5-498EFC4DEA63}"/>
              </a:ext>
            </a:extLst>
          </p:cNvPr>
          <p:cNvSpPr/>
          <p:nvPr/>
        </p:nvSpPr>
        <p:spPr bwMode="auto">
          <a:xfrm>
            <a:off x="112907" y="2035994"/>
            <a:ext cx="1406298" cy="357652"/>
          </a:xfrm>
          <a:prstGeom prst="rect">
            <a:avLst/>
          </a:prstGeom>
          <a:solidFill>
            <a:srgbClr val="FF0000">
              <a:alpha val="20000"/>
            </a:srgbClr>
          </a:solid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
        <p:nvSpPr>
          <p:cNvPr id="14" name="Rectangle 13">
            <a:extLst>
              <a:ext uri="{FF2B5EF4-FFF2-40B4-BE49-F238E27FC236}">
                <a16:creationId xmlns:a16="http://schemas.microsoft.com/office/drawing/2014/main" id="{770492E7-49F7-4E3E-B762-AE03AEF61B70}"/>
              </a:ext>
            </a:extLst>
          </p:cNvPr>
          <p:cNvSpPr/>
          <p:nvPr/>
        </p:nvSpPr>
        <p:spPr bwMode="auto">
          <a:xfrm>
            <a:off x="108414" y="2783440"/>
            <a:ext cx="1397184" cy="353922"/>
          </a:xfrm>
          <a:prstGeom prst="rect">
            <a:avLst/>
          </a:prstGeom>
          <a:solidFill>
            <a:srgbClr val="00B050">
              <a:alpha val="20000"/>
            </a:srgbClr>
          </a:solid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
        <p:nvSpPr>
          <p:cNvPr id="17" name="Rectangle 16">
            <a:extLst>
              <a:ext uri="{FF2B5EF4-FFF2-40B4-BE49-F238E27FC236}">
                <a16:creationId xmlns:a16="http://schemas.microsoft.com/office/drawing/2014/main" id="{345ED534-AF9C-4A78-86A8-B76D8AA92171}"/>
              </a:ext>
            </a:extLst>
          </p:cNvPr>
          <p:cNvSpPr/>
          <p:nvPr/>
        </p:nvSpPr>
        <p:spPr bwMode="auto">
          <a:xfrm>
            <a:off x="92638" y="4985467"/>
            <a:ext cx="1406298" cy="337143"/>
          </a:xfrm>
          <a:prstGeom prst="rect">
            <a:avLst/>
          </a:prstGeom>
          <a:solidFill>
            <a:srgbClr val="FFFF00">
              <a:alpha val="20000"/>
            </a:srgbClr>
          </a:solidFill>
          <a:ln w="2857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
        <p:nvSpPr>
          <p:cNvPr id="20" name="Rectangle 19">
            <a:extLst>
              <a:ext uri="{FF2B5EF4-FFF2-40B4-BE49-F238E27FC236}">
                <a16:creationId xmlns:a16="http://schemas.microsoft.com/office/drawing/2014/main" id="{1C8B487A-C729-48AE-8C1F-E97494A43F86}"/>
              </a:ext>
            </a:extLst>
          </p:cNvPr>
          <p:cNvSpPr/>
          <p:nvPr/>
        </p:nvSpPr>
        <p:spPr bwMode="auto">
          <a:xfrm>
            <a:off x="121503" y="2422058"/>
            <a:ext cx="1384095" cy="357652"/>
          </a:xfrm>
          <a:prstGeom prst="rect">
            <a:avLst/>
          </a:prstGeom>
          <a:solidFill>
            <a:srgbClr val="F3B700">
              <a:alpha val="20000"/>
            </a:srgbClr>
          </a:solid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
        <p:nvSpPr>
          <p:cNvPr id="31" name="Slide Number Placeholder 1">
            <a:extLst>
              <a:ext uri="{FF2B5EF4-FFF2-40B4-BE49-F238E27FC236}">
                <a16:creationId xmlns:a16="http://schemas.microsoft.com/office/drawing/2014/main" id="{F6F65DB0-EBE6-4C19-B6D1-461D75CD0715}"/>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16</a:t>
            </a:fld>
            <a:endParaRPr lang="en-US" dirty="0">
              <a:solidFill>
                <a:prstClr val="black">
                  <a:tint val="75000"/>
                </a:prstClr>
              </a:solidFill>
              <a:latin typeface="Arial" pitchFamily="34" charset="0"/>
            </a:endParaRPr>
          </a:p>
        </p:txBody>
      </p:sp>
      <p:sp>
        <p:nvSpPr>
          <p:cNvPr id="34" name="Rectangle 33">
            <a:extLst>
              <a:ext uri="{FF2B5EF4-FFF2-40B4-BE49-F238E27FC236}">
                <a16:creationId xmlns:a16="http://schemas.microsoft.com/office/drawing/2014/main" id="{98B447CF-5AED-4D48-BBFE-BD72DEC7E0F9}"/>
              </a:ext>
            </a:extLst>
          </p:cNvPr>
          <p:cNvSpPr/>
          <p:nvPr/>
        </p:nvSpPr>
        <p:spPr bwMode="auto">
          <a:xfrm>
            <a:off x="105246" y="4600866"/>
            <a:ext cx="1397184" cy="337143"/>
          </a:xfrm>
          <a:prstGeom prst="rect">
            <a:avLst/>
          </a:prstGeom>
          <a:solidFill>
            <a:srgbClr val="7030A0">
              <a:alpha val="20000"/>
            </a:srgbClr>
          </a:solidFill>
          <a:ln w="28575" cap="flat" cmpd="sng" algn="ctr">
            <a:solidFill>
              <a:srgbClr val="7030A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
        <p:nvSpPr>
          <p:cNvPr id="37" name="Rectangle 36">
            <a:extLst>
              <a:ext uri="{FF2B5EF4-FFF2-40B4-BE49-F238E27FC236}">
                <a16:creationId xmlns:a16="http://schemas.microsoft.com/office/drawing/2014/main" id="{C8684703-BC77-482E-83EB-C885D20CF5E6}"/>
              </a:ext>
            </a:extLst>
          </p:cNvPr>
          <p:cNvSpPr/>
          <p:nvPr/>
        </p:nvSpPr>
        <p:spPr bwMode="auto">
          <a:xfrm>
            <a:off x="110256" y="3517439"/>
            <a:ext cx="1403325" cy="353922"/>
          </a:xfrm>
          <a:prstGeom prst="rect">
            <a:avLst/>
          </a:prstGeom>
          <a:solidFill>
            <a:schemeClr val="tx1">
              <a:alpha val="20000"/>
            </a:schemeClr>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
        <p:nvSpPr>
          <p:cNvPr id="41" name="Rectangle 40">
            <a:extLst>
              <a:ext uri="{FF2B5EF4-FFF2-40B4-BE49-F238E27FC236}">
                <a16:creationId xmlns:a16="http://schemas.microsoft.com/office/drawing/2014/main" id="{ADF9AC16-7A6F-499E-9009-4D381972E01E}"/>
              </a:ext>
            </a:extLst>
          </p:cNvPr>
          <p:cNvSpPr/>
          <p:nvPr/>
        </p:nvSpPr>
        <p:spPr bwMode="auto">
          <a:xfrm>
            <a:off x="1547711" y="2040225"/>
            <a:ext cx="1390656" cy="337143"/>
          </a:xfrm>
          <a:prstGeom prst="rect">
            <a:avLst/>
          </a:prstGeom>
          <a:solidFill>
            <a:srgbClr val="00B0F0">
              <a:alpha val="20000"/>
            </a:srgbClr>
          </a:solidFill>
          <a:ln w="28575" cap="flat" cmpd="sng" algn="ctr">
            <a:solidFill>
              <a:srgbClr val="00B0F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
        <p:nvSpPr>
          <p:cNvPr id="44" name="Rectangle 43">
            <a:extLst>
              <a:ext uri="{FF2B5EF4-FFF2-40B4-BE49-F238E27FC236}">
                <a16:creationId xmlns:a16="http://schemas.microsoft.com/office/drawing/2014/main" id="{B13EF790-2569-41B1-8D5B-C8D4F82BDCF1}"/>
              </a:ext>
            </a:extLst>
          </p:cNvPr>
          <p:cNvSpPr/>
          <p:nvPr/>
        </p:nvSpPr>
        <p:spPr bwMode="auto">
          <a:xfrm>
            <a:off x="2966873" y="2408240"/>
            <a:ext cx="1384095" cy="371470"/>
          </a:xfrm>
          <a:prstGeom prst="rect">
            <a:avLst/>
          </a:prstGeom>
          <a:solidFill>
            <a:srgbClr val="FF0000">
              <a:alpha val="20000"/>
            </a:srgbClr>
          </a:solid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
        <p:nvSpPr>
          <p:cNvPr id="45" name="Rectangle 44">
            <a:extLst>
              <a:ext uri="{FF2B5EF4-FFF2-40B4-BE49-F238E27FC236}">
                <a16:creationId xmlns:a16="http://schemas.microsoft.com/office/drawing/2014/main" id="{ED752DDA-A107-4530-AD39-8AF9F1E4520C}"/>
              </a:ext>
            </a:extLst>
          </p:cNvPr>
          <p:cNvSpPr/>
          <p:nvPr/>
        </p:nvSpPr>
        <p:spPr bwMode="auto">
          <a:xfrm>
            <a:off x="5777413" y="3137791"/>
            <a:ext cx="1403324" cy="371470"/>
          </a:xfrm>
          <a:prstGeom prst="rect">
            <a:avLst/>
          </a:prstGeom>
          <a:solidFill>
            <a:srgbClr val="FF0000">
              <a:alpha val="20000"/>
            </a:srgbClr>
          </a:solid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
        <p:nvSpPr>
          <p:cNvPr id="46" name="Rectangle 45">
            <a:extLst>
              <a:ext uri="{FF2B5EF4-FFF2-40B4-BE49-F238E27FC236}">
                <a16:creationId xmlns:a16="http://schemas.microsoft.com/office/drawing/2014/main" id="{C8C8B463-BE14-4D51-8A72-1C2B51E94403}"/>
              </a:ext>
            </a:extLst>
          </p:cNvPr>
          <p:cNvSpPr/>
          <p:nvPr/>
        </p:nvSpPr>
        <p:spPr bwMode="auto">
          <a:xfrm>
            <a:off x="2966873" y="2039102"/>
            <a:ext cx="1384095" cy="357652"/>
          </a:xfrm>
          <a:prstGeom prst="rect">
            <a:avLst/>
          </a:prstGeom>
          <a:solidFill>
            <a:srgbClr val="F3B700">
              <a:alpha val="20000"/>
            </a:srgbClr>
          </a:solid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
        <p:nvSpPr>
          <p:cNvPr id="48" name="Rectangle 47">
            <a:extLst>
              <a:ext uri="{FF2B5EF4-FFF2-40B4-BE49-F238E27FC236}">
                <a16:creationId xmlns:a16="http://schemas.microsoft.com/office/drawing/2014/main" id="{5E81B23F-D2C7-4BB5-9A60-A2CE9BDEA6F8}"/>
              </a:ext>
            </a:extLst>
          </p:cNvPr>
          <p:cNvSpPr/>
          <p:nvPr/>
        </p:nvSpPr>
        <p:spPr bwMode="auto">
          <a:xfrm>
            <a:off x="4361601" y="4254994"/>
            <a:ext cx="1384095" cy="357652"/>
          </a:xfrm>
          <a:prstGeom prst="rect">
            <a:avLst/>
          </a:prstGeom>
          <a:solidFill>
            <a:srgbClr val="F3B700">
              <a:alpha val="20000"/>
            </a:srgbClr>
          </a:solid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
        <p:nvSpPr>
          <p:cNvPr id="49" name="Rectangle 48">
            <a:extLst>
              <a:ext uri="{FF2B5EF4-FFF2-40B4-BE49-F238E27FC236}">
                <a16:creationId xmlns:a16="http://schemas.microsoft.com/office/drawing/2014/main" id="{EE935A15-BADC-42C5-8B82-57D4D2F66FBB}"/>
              </a:ext>
            </a:extLst>
          </p:cNvPr>
          <p:cNvSpPr/>
          <p:nvPr/>
        </p:nvSpPr>
        <p:spPr bwMode="auto">
          <a:xfrm>
            <a:off x="5787027" y="2779710"/>
            <a:ext cx="1384095" cy="357652"/>
          </a:xfrm>
          <a:prstGeom prst="rect">
            <a:avLst/>
          </a:prstGeom>
          <a:solidFill>
            <a:srgbClr val="F3B700">
              <a:alpha val="20000"/>
            </a:srgbClr>
          </a:solid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
        <p:nvSpPr>
          <p:cNvPr id="50" name="Rectangle 49">
            <a:extLst>
              <a:ext uri="{FF2B5EF4-FFF2-40B4-BE49-F238E27FC236}">
                <a16:creationId xmlns:a16="http://schemas.microsoft.com/office/drawing/2014/main" id="{D47D6E21-F5FD-4FC8-838B-2B302E8897F6}"/>
              </a:ext>
            </a:extLst>
          </p:cNvPr>
          <p:cNvSpPr/>
          <p:nvPr/>
        </p:nvSpPr>
        <p:spPr bwMode="auto">
          <a:xfrm>
            <a:off x="1537790" y="3872818"/>
            <a:ext cx="1397184" cy="353922"/>
          </a:xfrm>
          <a:prstGeom prst="rect">
            <a:avLst/>
          </a:prstGeom>
          <a:solidFill>
            <a:srgbClr val="00B050">
              <a:alpha val="20000"/>
            </a:srgbClr>
          </a:solid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
        <p:nvSpPr>
          <p:cNvPr id="51" name="Rectangle 50">
            <a:extLst>
              <a:ext uri="{FF2B5EF4-FFF2-40B4-BE49-F238E27FC236}">
                <a16:creationId xmlns:a16="http://schemas.microsoft.com/office/drawing/2014/main" id="{17FE1E24-CBB7-4535-A958-0BD4C142082A}"/>
              </a:ext>
            </a:extLst>
          </p:cNvPr>
          <p:cNvSpPr/>
          <p:nvPr/>
        </p:nvSpPr>
        <p:spPr bwMode="auto">
          <a:xfrm>
            <a:off x="2934974" y="4612646"/>
            <a:ext cx="1397184" cy="353922"/>
          </a:xfrm>
          <a:prstGeom prst="rect">
            <a:avLst/>
          </a:prstGeom>
          <a:solidFill>
            <a:srgbClr val="00B050">
              <a:alpha val="20000"/>
            </a:srgbClr>
          </a:solid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
        <p:nvSpPr>
          <p:cNvPr id="52" name="Rectangle 51">
            <a:extLst>
              <a:ext uri="{FF2B5EF4-FFF2-40B4-BE49-F238E27FC236}">
                <a16:creationId xmlns:a16="http://schemas.microsoft.com/office/drawing/2014/main" id="{929B05CD-9CAD-43CA-A7D1-642C1DD3C7D6}"/>
              </a:ext>
            </a:extLst>
          </p:cNvPr>
          <p:cNvSpPr/>
          <p:nvPr/>
        </p:nvSpPr>
        <p:spPr bwMode="auto">
          <a:xfrm>
            <a:off x="4361601" y="3509261"/>
            <a:ext cx="1397184" cy="353922"/>
          </a:xfrm>
          <a:prstGeom prst="rect">
            <a:avLst/>
          </a:prstGeom>
          <a:solidFill>
            <a:srgbClr val="00B050">
              <a:alpha val="20000"/>
            </a:srgbClr>
          </a:solid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
        <p:nvSpPr>
          <p:cNvPr id="53" name="Rectangle 52">
            <a:extLst>
              <a:ext uri="{FF2B5EF4-FFF2-40B4-BE49-F238E27FC236}">
                <a16:creationId xmlns:a16="http://schemas.microsoft.com/office/drawing/2014/main" id="{9D06BE4B-D3CD-4895-8817-76D3AC0DC49F}"/>
              </a:ext>
            </a:extLst>
          </p:cNvPr>
          <p:cNvSpPr/>
          <p:nvPr/>
        </p:nvSpPr>
        <p:spPr bwMode="auto">
          <a:xfrm>
            <a:off x="2970555" y="2799602"/>
            <a:ext cx="1403325" cy="353922"/>
          </a:xfrm>
          <a:prstGeom prst="rect">
            <a:avLst/>
          </a:prstGeom>
          <a:solidFill>
            <a:srgbClr val="0000FF">
              <a:alpha val="20000"/>
            </a:srgbClr>
          </a:solidFill>
          <a:ln w="2857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
        <p:nvSpPr>
          <p:cNvPr id="54" name="Rectangle 53">
            <a:extLst>
              <a:ext uri="{FF2B5EF4-FFF2-40B4-BE49-F238E27FC236}">
                <a16:creationId xmlns:a16="http://schemas.microsoft.com/office/drawing/2014/main" id="{73A0E524-1840-4832-89EB-5BAE48B6DE70}"/>
              </a:ext>
            </a:extLst>
          </p:cNvPr>
          <p:cNvSpPr/>
          <p:nvPr/>
        </p:nvSpPr>
        <p:spPr bwMode="auto">
          <a:xfrm>
            <a:off x="4361601" y="2033368"/>
            <a:ext cx="1403325" cy="353922"/>
          </a:xfrm>
          <a:prstGeom prst="rect">
            <a:avLst/>
          </a:prstGeom>
          <a:solidFill>
            <a:srgbClr val="0000FF">
              <a:alpha val="20000"/>
            </a:srgbClr>
          </a:solidFill>
          <a:ln w="2857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
        <p:nvSpPr>
          <p:cNvPr id="55" name="Rectangle 54">
            <a:extLst>
              <a:ext uri="{FF2B5EF4-FFF2-40B4-BE49-F238E27FC236}">
                <a16:creationId xmlns:a16="http://schemas.microsoft.com/office/drawing/2014/main" id="{DC5EAD23-A01B-41B6-B9EE-AE09C1566B4B}"/>
              </a:ext>
            </a:extLst>
          </p:cNvPr>
          <p:cNvSpPr/>
          <p:nvPr/>
        </p:nvSpPr>
        <p:spPr bwMode="auto">
          <a:xfrm>
            <a:off x="5777411" y="2408240"/>
            <a:ext cx="1403325" cy="353922"/>
          </a:xfrm>
          <a:prstGeom prst="rect">
            <a:avLst/>
          </a:prstGeom>
          <a:solidFill>
            <a:srgbClr val="0000FF">
              <a:alpha val="20000"/>
            </a:srgbClr>
          </a:solidFill>
          <a:ln w="2857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
        <p:nvSpPr>
          <p:cNvPr id="56" name="Rectangle 55">
            <a:extLst>
              <a:ext uri="{FF2B5EF4-FFF2-40B4-BE49-F238E27FC236}">
                <a16:creationId xmlns:a16="http://schemas.microsoft.com/office/drawing/2014/main" id="{038951EE-DE6D-44C9-98CE-12814D96EFEB}"/>
              </a:ext>
            </a:extLst>
          </p:cNvPr>
          <p:cNvSpPr/>
          <p:nvPr/>
        </p:nvSpPr>
        <p:spPr bwMode="auto">
          <a:xfrm>
            <a:off x="2964292" y="3170626"/>
            <a:ext cx="1403325" cy="353922"/>
          </a:xfrm>
          <a:prstGeom prst="rect">
            <a:avLst/>
          </a:prstGeom>
          <a:solidFill>
            <a:schemeClr val="tx1">
              <a:alpha val="20000"/>
            </a:schemeClr>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
        <p:nvSpPr>
          <p:cNvPr id="57" name="Rectangle 56">
            <a:extLst>
              <a:ext uri="{FF2B5EF4-FFF2-40B4-BE49-F238E27FC236}">
                <a16:creationId xmlns:a16="http://schemas.microsoft.com/office/drawing/2014/main" id="{F7357115-0825-40E9-BB77-B50FB4CDCE96}"/>
              </a:ext>
            </a:extLst>
          </p:cNvPr>
          <p:cNvSpPr/>
          <p:nvPr/>
        </p:nvSpPr>
        <p:spPr bwMode="auto">
          <a:xfrm>
            <a:off x="4366805" y="2786542"/>
            <a:ext cx="1403325" cy="353922"/>
          </a:xfrm>
          <a:prstGeom prst="rect">
            <a:avLst/>
          </a:prstGeom>
          <a:solidFill>
            <a:schemeClr val="tx1">
              <a:alpha val="20000"/>
            </a:schemeClr>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
        <p:nvSpPr>
          <p:cNvPr id="58" name="Rectangle 57">
            <a:extLst>
              <a:ext uri="{FF2B5EF4-FFF2-40B4-BE49-F238E27FC236}">
                <a16:creationId xmlns:a16="http://schemas.microsoft.com/office/drawing/2014/main" id="{EE0FA981-331E-4111-824D-92562E530271}"/>
              </a:ext>
            </a:extLst>
          </p:cNvPr>
          <p:cNvSpPr/>
          <p:nvPr/>
        </p:nvSpPr>
        <p:spPr bwMode="auto">
          <a:xfrm>
            <a:off x="7171122" y="2401463"/>
            <a:ext cx="1403325" cy="353922"/>
          </a:xfrm>
          <a:prstGeom prst="rect">
            <a:avLst/>
          </a:prstGeom>
          <a:solidFill>
            <a:schemeClr val="tx1">
              <a:alpha val="20000"/>
            </a:schemeClr>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
        <p:nvSpPr>
          <p:cNvPr id="59" name="Rectangle 58">
            <a:extLst>
              <a:ext uri="{FF2B5EF4-FFF2-40B4-BE49-F238E27FC236}">
                <a16:creationId xmlns:a16="http://schemas.microsoft.com/office/drawing/2014/main" id="{45F2E017-EC21-4FAF-850C-6C7E563C033C}"/>
              </a:ext>
            </a:extLst>
          </p:cNvPr>
          <p:cNvSpPr/>
          <p:nvPr/>
        </p:nvSpPr>
        <p:spPr bwMode="auto">
          <a:xfrm>
            <a:off x="2934974" y="4242970"/>
            <a:ext cx="1397184" cy="337143"/>
          </a:xfrm>
          <a:prstGeom prst="rect">
            <a:avLst/>
          </a:prstGeom>
          <a:solidFill>
            <a:srgbClr val="7030A0">
              <a:alpha val="20000"/>
            </a:srgbClr>
          </a:solidFill>
          <a:ln w="28575" cap="flat" cmpd="sng" algn="ctr">
            <a:solidFill>
              <a:srgbClr val="7030A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
        <p:nvSpPr>
          <p:cNvPr id="60" name="Rectangle 59">
            <a:extLst>
              <a:ext uri="{FF2B5EF4-FFF2-40B4-BE49-F238E27FC236}">
                <a16:creationId xmlns:a16="http://schemas.microsoft.com/office/drawing/2014/main" id="{8C92F025-7925-4AA6-843E-92FCC1323D56}"/>
              </a:ext>
            </a:extLst>
          </p:cNvPr>
          <p:cNvSpPr/>
          <p:nvPr/>
        </p:nvSpPr>
        <p:spPr bwMode="auto">
          <a:xfrm>
            <a:off x="4372946" y="2425019"/>
            <a:ext cx="1397184" cy="337143"/>
          </a:xfrm>
          <a:prstGeom prst="rect">
            <a:avLst/>
          </a:prstGeom>
          <a:solidFill>
            <a:srgbClr val="7030A0">
              <a:alpha val="20000"/>
            </a:srgbClr>
          </a:solidFill>
          <a:ln w="28575" cap="flat" cmpd="sng" algn="ctr">
            <a:solidFill>
              <a:srgbClr val="7030A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
        <p:nvSpPr>
          <p:cNvPr id="61" name="Rectangle 60">
            <a:extLst>
              <a:ext uri="{FF2B5EF4-FFF2-40B4-BE49-F238E27FC236}">
                <a16:creationId xmlns:a16="http://schemas.microsoft.com/office/drawing/2014/main" id="{13B6A173-3C13-4130-9C15-73985D88C301}"/>
              </a:ext>
            </a:extLst>
          </p:cNvPr>
          <p:cNvSpPr/>
          <p:nvPr/>
        </p:nvSpPr>
        <p:spPr bwMode="auto">
          <a:xfrm>
            <a:off x="5770130" y="2052274"/>
            <a:ext cx="1397184" cy="337143"/>
          </a:xfrm>
          <a:prstGeom prst="rect">
            <a:avLst/>
          </a:prstGeom>
          <a:solidFill>
            <a:srgbClr val="7030A0">
              <a:alpha val="20000"/>
            </a:srgbClr>
          </a:solidFill>
          <a:ln w="28575" cap="flat" cmpd="sng" algn="ctr">
            <a:solidFill>
              <a:srgbClr val="7030A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
        <p:nvSpPr>
          <p:cNvPr id="63" name="Rectangle 62">
            <a:extLst>
              <a:ext uri="{FF2B5EF4-FFF2-40B4-BE49-F238E27FC236}">
                <a16:creationId xmlns:a16="http://schemas.microsoft.com/office/drawing/2014/main" id="{533C618F-A8B9-460C-ACF5-E8915AF2BF69}"/>
              </a:ext>
            </a:extLst>
          </p:cNvPr>
          <p:cNvSpPr/>
          <p:nvPr/>
        </p:nvSpPr>
        <p:spPr bwMode="auto">
          <a:xfrm>
            <a:off x="1533086" y="2786542"/>
            <a:ext cx="1406298" cy="337143"/>
          </a:xfrm>
          <a:prstGeom prst="rect">
            <a:avLst/>
          </a:prstGeom>
          <a:solidFill>
            <a:srgbClr val="FFFF00">
              <a:alpha val="20000"/>
            </a:srgbClr>
          </a:solidFill>
          <a:ln w="2857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
        <p:nvSpPr>
          <p:cNvPr id="64" name="Rectangle 63">
            <a:extLst>
              <a:ext uri="{FF2B5EF4-FFF2-40B4-BE49-F238E27FC236}">
                <a16:creationId xmlns:a16="http://schemas.microsoft.com/office/drawing/2014/main" id="{42042B81-4DF8-4A24-878D-090DAF4B42C1}"/>
              </a:ext>
            </a:extLst>
          </p:cNvPr>
          <p:cNvSpPr/>
          <p:nvPr/>
        </p:nvSpPr>
        <p:spPr bwMode="auto">
          <a:xfrm>
            <a:off x="2929674" y="4991457"/>
            <a:ext cx="1406298" cy="337143"/>
          </a:xfrm>
          <a:prstGeom prst="rect">
            <a:avLst/>
          </a:prstGeom>
          <a:solidFill>
            <a:srgbClr val="FFFF00">
              <a:alpha val="20000"/>
            </a:srgbClr>
          </a:solidFill>
          <a:ln w="2857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
        <p:nvSpPr>
          <p:cNvPr id="65" name="Rectangle 64">
            <a:extLst>
              <a:ext uri="{FF2B5EF4-FFF2-40B4-BE49-F238E27FC236}">
                <a16:creationId xmlns:a16="http://schemas.microsoft.com/office/drawing/2014/main" id="{AEF47DE4-42FB-4AC7-BF0A-42F5EE5DACC0}"/>
              </a:ext>
            </a:extLst>
          </p:cNvPr>
          <p:cNvSpPr/>
          <p:nvPr/>
        </p:nvSpPr>
        <p:spPr bwMode="auto">
          <a:xfrm>
            <a:off x="4380729" y="3165204"/>
            <a:ext cx="1406298" cy="337143"/>
          </a:xfrm>
          <a:prstGeom prst="rect">
            <a:avLst/>
          </a:prstGeom>
          <a:solidFill>
            <a:srgbClr val="FFFF00">
              <a:alpha val="20000"/>
            </a:srgbClr>
          </a:solidFill>
          <a:ln w="2857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
        <p:nvSpPr>
          <p:cNvPr id="66" name="Rectangle 65">
            <a:extLst>
              <a:ext uri="{FF2B5EF4-FFF2-40B4-BE49-F238E27FC236}">
                <a16:creationId xmlns:a16="http://schemas.microsoft.com/office/drawing/2014/main" id="{B9CC07D5-3801-433B-83BF-A978CB6893D5}"/>
              </a:ext>
            </a:extLst>
          </p:cNvPr>
          <p:cNvSpPr/>
          <p:nvPr/>
        </p:nvSpPr>
        <p:spPr bwMode="auto">
          <a:xfrm>
            <a:off x="7190558" y="2052274"/>
            <a:ext cx="1406298" cy="337143"/>
          </a:xfrm>
          <a:prstGeom prst="rect">
            <a:avLst/>
          </a:prstGeom>
          <a:solidFill>
            <a:srgbClr val="FFFF00">
              <a:alpha val="20000"/>
            </a:srgbClr>
          </a:solidFill>
          <a:ln w="2857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
        <p:nvSpPr>
          <p:cNvPr id="67" name="Rectangle 66">
            <a:extLst>
              <a:ext uri="{FF2B5EF4-FFF2-40B4-BE49-F238E27FC236}">
                <a16:creationId xmlns:a16="http://schemas.microsoft.com/office/drawing/2014/main" id="{B0E7B631-FD2B-4624-AF3B-C7AF2772B58A}"/>
              </a:ext>
            </a:extLst>
          </p:cNvPr>
          <p:cNvSpPr/>
          <p:nvPr/>
        </p:nvSpPr>
        <p:spPr bwMode="auto">
          <a:xfrm>
            <a:off x="4380729" y="4979294"/>
            <a:ext cx="1390656" cy="337143"/>
          </a:xfrm>
          <a:prstGeom prst="rect">
            <a:avLst/>
          </a:prstGeom>
          <a:solidFill>
            <a:srgbClr val="00B0F0">
              <a:alpha val="20000"/>
            </a:srgbClr>
          </a:solidFill>
          <a:ln w="28575" cap="flat" cmpd="sng" algn="ctr">
            <a:solidFill>
              <a:srgbClr val="00B0F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
        <p:nvSpPr>
          <p:cNvPr id="68" name="Rectangle 67">
            <a:extLst>
              <a:ext uri="{FF2B5EF4-FFF2-40B4-BE49-F238E27FC236}">
                <a16:creationId xmlns:a16="http://schemas.microsoft.com/office/drawing/2014/main" id="{1B9F39CC-8A2B-4874-9B2A-35550D08D6B6}"/>
              </a:ext>
            </a:extLst>
          </p:cNvPr>
          <p:cNvSpPr/>
          <p:nvPr/>
        </p:nvSpPr>
        <p:spPr bwMode="auto">
          <a:xfrm>
            <a:off x="7183791" y="4616362"/>
            <a:ext cx="1390656" cy="337143"/>
          </a:xfrm>
          <a:prstGeom prst="rect">
            <a:avLst/>
          </a:prstGeom>
          <a:solidFill>
            <a:srgbClr val="00B0F0">
              <a:alpha val="20000"/>
            </a:srgbClr>
          </a:solidFill>
          <a:ln w="28575" cap="flat" cmpd="sng" algn="ctr">
            <a:solidFill>
              <a:srgbClr val="00B0F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0000FF"/>
              </a:solidFill>
              <a:effectLst/>
              <a:latin typeface="Arial" charset="0"/>
              <a:ea typeface="宋体" pitchFamily="2" charset="-122"/>
            </a:endParaRPr>
          </a:p>
        </p:txBody>
      </p:sp>
    </p:spTree>
    <p:extLst>
      <p:ext uri="{BB962C8B-B14F-4D97-AF65-F5344CB8AC3E}">
        <p14:creationId xmlns:p14="http://schemas.microsoft.com/office/powerpoint/2010/main" val="1994191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F2830903-21B0-454A-BC3A-D7CACAC006F9}"/>
              </a:ext>
            </a:extLst>
          </p:cNvPr>
          <p:cNvGrpSpPr/>
          <p:nvPr/>
        </p:nvGrpSpPr>
        <p:grpSpPr>
          <a:xfrm>
            <a:off x="73660" y="905434"/>
            <a:ext cx="8996680" cy="4020896"/>
            <a:chOff x="618565" y="2294964"/>
            <a:chExt cx="7790330" cy="3065930"/>
          </a:xfrm>
        </p:grpSpPr>
        <p:pic>
          <p:nvPicPr>
            <p:cNvPr id="4" name="Picture 3">
              <a:extLst>
                <a:ext uri="{FF2B5EF4-FFF2-40B4-BE49-F238E27FC236}">
                  <a16:creationId xmlns:a16="http://schemas.microsoft.com/office/drawing/2014/main" id="{48698C96-06EC-46AE-87A6-17758E80CCC9}"/>
                </a:ext>
              </a:extLst>
            </p:cNvPr>
            <p:cNvPicPr>
              <a:picLocks noChangeAspect="1"/>
            </p:cNvPicPr>
            <p:nvPr/>
          </p:nvPicPr>
          <p:blipFill rotWithShape="1">
            <a:blip r:embed="rId3"/>
            <a:srcRect l="53726" t="27951" r="8039" b="12440"/>
            <a:stretch/>
          </p:blipFill>
          <p:spPr>
            <a:xfrm>
              <a:off x="4912659" y="2294964"/>
              <a:ext cx="3496236" cy="3065930"/>
            </a:xfrm>
            <a:prstGeom prst="rect">
              <a:avLst/>
            </a:prstGeom>
          </p:spPr>
        </p:pic>
        <p:pic>
          <p:nvPicPr>
            <p:cNvPr id="6" name="Picture 5">
              <a:extLst>
                <a:ext uri="{FF2B5EF4-FFF2-40B4-BE49-F238E27FC236}">
                  <a16:creationId xmlns:a16="http://schemas.microsoft.com/office/drawing/2014/main" id="{46B77639-D40F-40C6-B7AD-56A10122F292}"/>
                </a:ext>
              </a:extLst>
            </p:cNvPr>
            <p:cNvPicPr>
              <a:picLocks noChangeAspect="1"/>
            </p:cNvPicPr>
            <p:nvPr/>
          </p:nvPicPr>
          <p:blipFill rotWithShape="1">
            <a:blip r:embed="rId4"/>
            <a:srcRect l="6764" t="27952" r="46276" b="12440"/>
            <a:stretch/>
          </p:blipFill>
          <p:spPr>
            <a:xfrm>
              <a:off x="618565" y="2294964"/>
              <a:ext cx="4294094" cy="3065929"/>
            </a:xfrm>
            <a:prstGeom prst="rect">
              <a:avLst/>
            </a:prstGeom>
          </p:spPr>
        </p:pic>
      </p:grpSp>
      <p:sp>
        <p:nvSpPr>
          <p:cNvPr id="8" name="TextBox 7">
            <a:extLst>
              <a:ext uri="{FF2B5EF4-FFF2-40B4-BE49-F238E27FC236}">
                <a16:creationId xmlns:a16="http://schemas.microsoft.com/office/drawing/2014/main" id="{FDAF50F2-A23F-4293-A063-57923592F430}"/>
              </a:ext>
            </a:extLst>
          </p:cNvPr>
          <p:cNvSpPr txBox="1"/>
          <p:nvPr/>
        </p:nvSpPr>
        <p:spPr>
          <a:xfrm>
            <a:off x="-143639" y="4469130"/>
            <a:ext cx="2160270" cy="369332"/>
          </a:xfrm>
          <a:prstGeom prst="rect">
            <a:avLst/>
          </a:prstGeom>
          <a:noFill/>
        </p:spPr>
        <p:txBody>
          <a:bodyPr wrap="square" rtlCol="0">
            <a:spAutoFit/>
          </a:bodyPr>
          <a:lstStyle/>
          <a:p>
            <a:pPr algn="ctr"/>
            <a:r>
              <a:rPr lang="en-US" dirty="0"/>
              <a:t>AK Steel</a:t>
            </a:r>
          </a:p>
        </p:txBody>
      </p:sp>
      <p:sp>
        <p:nvSpPr>
          <p:cNvPr id="9" name="TextBox 8">
            <a:extLst>
              <a:ext uri="{FF2B5EF4-FFF2-40B4-BE49-F238E27FC236}">
                <a16:creationId xmlns:a16="http://schemas.microsoft.com/office/drawing/2014/main" id="{521FBDFC-57B4-4CCE-94D6-84CF8A6B5DF3}"/>
              </a:ext>
            </a:extLst>
          </p:cNvPr>
          <p:cNvSpPr txBox="1"/>
          <p:nvPr/>
        </p:nvSpPr>
        <p:spPr>
          <a:xfrm>
            <a:off x="6660104" y="4469130"/>
            <a:ext cx="2160270" cy="369332"/>
          </a:xfrm>
          <a:prstGeom prst="rect">
            <a:avLst/>
          </a:prstGeom>
          <a:noFill/>
        </p:spPr>
        <p:txBody>
          <a:bodyPr wrap="square" rtlCol="0">
            <a:spAutoFit/>
          </a:bodyPr>
          <a:lstStyle/>
          <a:p>
            <a:pPr algn="ctr"/>
            <a:r>
              <a:rPr lang="en-US" dirty="0"/>
              <a:t>US Steel</a:t>
            </a:r>
          </a:p>
        </p:txBody>
      </p:sp>
      <p:sp>
        <p:nvSpPr>
          <p:cNvPr id="10" name="Title 1">
            <a:extLst>
              <a:ext uri="{FF2B5EF4-FFF2-40B4-BE49-F238E27FC236}">
                <a16:creationId xmlns:a16="http://schemas.microsoft.com/office/drawing/2014/main" id="{5D8C9C7C-EB18-45EF-9D20-80B7ABF06C11}"/>
              </a:ext>
            </a:extLst>
          </p:cNvPr>
          <p:cNvSpPr>
            <a:spLocks noGrp="1"/>
          </p:cNvSpPr>
          <p:nvPr>
            <p:ph type="title"/>
          </p:nvPr>
        </p:nvSpPr>
        <p:spPr>
          <a:xfrm>
            <a:off x="457200" y="71438"/>
            <a:ext cx="8229600" cy="668337"/>
          </a:xfrm>
        </p:spPr>
        <p:txBody>
          <a:bodyPr/>
          <a:lstStyle/>
          <a:p>
            <a:r>
              <a:rPr lang="en-US" altLang="zh-CN" sz="2800" dirty="0"/>
              <a:t>NEXUS Tool: </a:t>
            </a:r>
            <a:r>
              <a:rPr lang="en-US" altLang="zh-CN" sz="2800" dirty="0">
                <a:solidFill>
                  <a:srgbClr val="FFFF00"/>
                </a:solidFill>
              </a:rPr>
              <a:t>Steel Mills in Wayne County</a:t>
            </a:r>
            <a:endParaRPr lang="en-US" sz="2800" dirty="0"/>
          </a:p>
        </p:txBody>
      </p:sp>
      <p:sp>
        <p:nvSpPr>
          <p:cNvPr id="11" name="Rectangle 10">
            <a:extLst>
              <a:ext uri="{FF2B5EF4-FFF2-40B4-BE49-F238E27FC236}">
                <a16:creationId xmlns:a16="http://schemas.microsoft.com/office/drawing/2014/main" id="{546A9491-B2C9-4900-BC60-E302104D06AE}"/>
              </a:ext>
            </a:extLst>
          </p:cNvPr>
          <p:cNvSpPr/>
          <p:nvPr/>
        </p:nvSpPr>
        <p:spPr>
          <a:xfrm>
            <a:off x="147320" y="5429346"/>
            <a:ext cx="8849360" cy="1077218"/>
          </a:xfrm>
          <a:prstGeom prst="rect">
            <a:avLst/>
          </a:prstGeom>
        </p:spPr>
        <p:txBody>
          <a:bodyPr wrap="square">
            <a:spAutoFit/>
          </a:bodyPr>
          <a:lstStyle/>
          <a:p>
            <a:pPr algn="ctr"/>
            <a:r>
              <a:rPr lang="en-US" sz="1600" dirty="0"/>
              <a:t>AK Steel &amp; US Steel were both identified as top emitters for NOx, SO</a:t>
            </a:r>
            <a:r>
              <a:rPr lang="en-US" sz="1600" baseline="-25000" dirty="0"/>
              <a:t>2</a:t>
            </a:r>
            <a:r>
              <a:rPr lang="en-US" sz="1600" dirty="0"/>
              <a:t>, PM</a:t>
            </a:r>
            <a:r>
              <a:rPr lang="en-US" sz="1600" baseline="-25000" dirty="0"/>
              <a:t>2.5</a:t>
            </a:r>
            <a:r>
              <a:rPr lang="en-US" sz="1600" dirty="0"/>
              <a:t> and Heavy Metal HAPs, highlighting the potential co-benefits of controls in these steel mills. The above map was generated in NEXUS Data Query. Let</a:t>
            </a:r>
            <a:r>
              <a:rPr lang="en-US" sz="1600" dirty="0">
                <a:latin typeface="Arial" panose="020B0604020202020204" pitchFamily="34" charset="0"/>
                <a:cs typeface="Arial" panose="020B0604020202020204" pitchFamily="34" charset="0"/>
              </a:rPr>
              <a:t>’</a:t>
            </a:r>
            <a:r>
              <a:rPr lang="en-US" sz="1600" dirty="0"/>
              <a:t>s see the proximity of these steel mills to EJ communities…</a:t>
            </a:r>
          </a:p>
        </p:txBody>
      </p:sp>
      <p:sp>
        <p:nvSpPr>
          <p:cNvPr id="13" name="Slide Number Placeholder 1">
            <a:extLst>
              <a:ext uri="{FF2B5EF4-FFF2-40B4-BE49-F238E27FC236}">
                <a16:creationId xmlns:a16="http://schemas.microsoft.com/office/drawing/2014/main" id="{EAED79FD-E739-4C71-BF76-D5C0F61A7A06}"/>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17</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12164535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1936ACA-445D-402D-B1B8-7B843369BC87}"/>
              </a:ext>
            </a:extLst>
          </p:cNvPr>
          <p:cNvPicPr>
            <a:picLocks noChangeAspect="1"/>
          </p:cNvPicPr>
          <p:nvPr/>
        </p:nvPicPr>
        <p:blipFill>
          <a:blip r:embed="rId2"/>
          <a:stretch>
            <a:fillRect/>
          </a:stretch>
        </p:blipFill>
        <p:spPr>
          <a:xfrm>
            <a:off x="195162" y="4615886"/>
            <a:ext cx="2703485" cy="2047147"/>
          </a:xfrm>
          <a:prstGeom prst="rect">
            <a:avLst/>
          </a:prstGeom>
        </p:spPr>
      </p:pic>
      <p:pic>
        <p:nvPicPr>
          <p:cNvPr id="5" name="Picture 4">
            <a:extLst>
              <a:ext uri="{FF2B5EF4-FFF2-40B4-BE49-F238E27FC236}">
                <a16:creationId xmlns:a16="http://schemas.microsoft.com/office/drawing/2014/main" id="{782E0068-5A51-4E19-9B44-2CF29A10D94D}"/>
              </a:ext>
            </a:extLst>
          </p:cNvPr>
          <p:cNvPicPr>
            <a:picLocks noChangeAspect="1"/>
          </p:cNvPicPr>
          <p:nvPr/>
        </p:nvPicPr>
        <p:blipFill>
          <a:blip r:embed="rId3"/>
          <a:stretch>
            <a:fillRect/>
          </a:stretch>
        </p:blipFill>
        <p:spPr>
          <a:xfrm>
            <a:off x="3139474" y="4556853"/>
            <a:ext cx="2780480" cy="2106180"/>
          </a:xfrm>
          <a:prstGeom prst="rect">
            <a:avLst/>
          </a:prstGeom>
        </p:spPr>
      </p:pic>
      <p:pic>
        <p:nvPicPr>
          <p:cNvPr id="6" name="Picture 5">
            <a:extLst>
              <a:ext uri="{FF2B5EF4-FFF2-40B4-BE49-F238E27FC236}">
                <a16:creationId xmlns:a16="http://schemas.microsoft.com/office/drawing/2014/main" id="{63E5D31A-EE13-4E46-8498-2B5D184D0FF6}"/>
              </a:ext>
            </a:extLst>
          </p:cNvPr>
          <p:cNvPicPr>
            <a:picLocks noChangeAspect="1"/>
          </p:cNvPicPr>
          <p:nvPr/>
        </p:nvPicPr>
        <p:blipFill>
          <a:blip r:embed="rId4"/>
          <a:stretch>
            <a:fillRect/>
          </a:stretch>
        </p:blipFill>
        <p:spPr>
          <a:xfrm>
            <a:off x="6160781" y="4556853"/>
            <a:ext cx="2786884" cy="2106180"/>
          </a:xfrm>
          <a:prstGeom prst="rect">
            <a:avLst/>
          </a:prstGeom>
        </p:spPr>
      </p:pic>
      <p:sp>
        <p:nvSpPr>
          <p:cNvPr id="8" name="TextBox 7">
            <a:extLst>
              <a:ext uri="{FF2B5EF4-FFF2-40B4-BE49-F238E27FC236}">
                <a16:creationId xmlns:a16="http://schemas.microsoft.com/office/drawing/2014/main" id="{527AD974-649A-4FB5-AE42-2F7C27A8FE72}"/>
              </a:ext>
            </a:extLst>
          </p:cNvPr>
          <p:cNvSpPr txBox="1"/>
          <p:nvPr/>
        </p:nvSpPr>
        <p:spPr>
          <a:xfrm>
            <a:off x="190564" y="4279854"/>
            <a:ext cx="2708083" cy="276999"/>
          </a:xfrm>
          <a:prstGeom prst="rect">
            <a:avLst/>
          </a:prstGeom>
          <a:noFill/>
        </p:spPr>
        <p:txBody>
          <a:bodyPr wrap="square" rtlCol="0">
            <a:spAutoFit/>
          </a:bodyPr>
          <a:lstStyle/>
          <a:p>
            <a:pPr algn="ctr"/>
            <a:r>
              <a:rPr lang="en-US" sz="1200" b="1" dirty="0"/>
              <a:t>EJSCREEN Demographic Index</a:t>
            </a:r>
          </a:p>
        </p:txBody>
      </p:sp>
      <p:sp>
        <p:nvSpPr>
          <p:cNvPr id="9" name="TextBox 8">
            <a:extLst>
              <a:ext uri="{FF2B5EF4-FFF2-40B4-BE49-F238E27FC236}">
                <a16:creationId xmlns:a16="http://schemas.microsoft.com/office/drawing/2014/main" id="{294EF96D-6B4D-4834-8C87-393BAC492DD7}"/>
              </a:ext>
            </a:extLst>
          </p:cNvPr>
          <p:cNvSpPr txBox="1"/>
          <p:nvPr/>
        </p:nvSpPr>
        <p:spPr>
          <a:xfrm>
            <a:off x="6108541" y="4279854"/>
            <a:ext cx="2839124" cy="276999"/>
          </a:xfrm>
          <a:prstGeom prst="rect">
            <a:avLst/>
          </a:prstGeom>
          <a:noFill/>
        </p:spPr>
        <p:txBody>
          <a:bodyPr wrap="square" rtlCol="0">
            <a:spAutoFit/>
          </a:bodyPr>
          <a:lstStyle/>
          <a:p>
            <a:pPr algn="ctr"/>
            <a:r>
              <a:rPr lang="en-US" sz="1200" b="1" dirty="0"/>
              <a:t>EJSCREEN Low Income Population</a:t>
            </a:r>
          </a:p>
        </p:txBody>
      </p:sp>
      <p:sp>
        <p:nvSpPr>
          <p:cNvPr id="10" name="TextBox 9">
            <a:extLst>
              <a:ext uri="{FF2B5EF4-FFF2-40B4-BE49-F238E27FC236}">
                <a16:creationId xmlns:a16="http://schemas.microsoft.com/office/drawing/2014/main" id="{325F2127-7F13-4B3B-8017-EA29D62C5FED}"/>
              </a:ext>
            </a:extLst>
          </p:cNvPr>
          <p:cNvSpPr txBox="1"/>
          <p:nvPr/>
        </p:nvSpPr>
        <p:spPr>
          <a:xfrm>
            <a:off x="3221604" y="4279854"/>
            <a:ext cx="2698350" cy="276999"/>
          </a:xfrm>
          <a:prstGeom prst="rect">
            <a:avLst/>
          </a:prstGeom>
          <a:noFill/>
        </p:spPr>
        <p:txBody>
          <a:bodyPr wrap="square" rtlCol="0">
            <a:spAutoFit/>
          </a:bodyPr>
          <a:lstStyle/>
          <a:p>
            <a:pPr algn="ctr"/>
            <a:r>
              <a:rPr lang="en-US" sz="1200" b="1" dirty="0"/>
              <a:t>EJSCREEN Minority Population</a:t>
            </a:r>
          </a:p>
        </p:txBody>
      </p:sp>
      <p:pic>
        <p:nvPicPr>
          <p:cNvPr id="11" name="Picture 10">
            <a:extLst>
              <a:ext uri="{FF2B5EF4-FFF2-40B4-BE49-F238E27FC236}">
                <a16:creationId xmlns:a16="http://schemas.microsoft.com/office/drawing/2014/main" id="{76A24EBF-CF41-4031-99A4-EF94EC70F3C8}"/>
              </a:ext>
            </a:extLst>
          </p:cNvPr>
          <p:cNvPicPr>
            <a:picLocks noChangeAspect="1"/>
          </p:cNvPicPr>
          <p:nvPr/>
        </p:nvPicPr>
        <p:blipFill>
          <a:blip r:embed="rId5"/>
          <a:stretch>
            <a:fillRect/>
          </a:stretch>
        </p:blipFill>
        <p:spPr>
          <a:xfrm>
            <a:off x="7007810" y="1128320"/>
            <a:ext cx="1827575" cy="2573951"/>
          </a:xfrm>
          <a:prstGeom prst="rect">
            <a:avLst/>
          </a:prstGeom>
        </p:spPr>
      </p:pic>
      <p:grpSp>
        <p:nvGrpSpPr>
          <p:cNvPr id="12" name="Group 11">
            <a:extLst>
              <a:ext uri="{FF2B5EF4-FFF2-40B4-BE49-F238E27FC236}">
                <a16:creationId xmlns:a16="http://schemas.microsoft.com/office/drawing/2014/main" id="{6C00CA67-60A3-4647-8C7A-E4616F889DCD}"/>
              </a:ext>
            </a:extLst>
          </p:cNvPr>
          <p:cNvGrpSpPr/>
          <p:nvPr/>
        </p:nvGrpSpPr>
        <p:grpSpPr>
          <a:xfrm>
            <a:off x="308615" y="1180591"/>
            <a:ext cx="3454410" cy="2573952"/>
            <a:chOff x="2655224" y="2707183"/>
            <a:chExt cx="3717012" cy="2653710"/>
          </a:xfrm>
        </p:grpSpPr>
        <p:pic>
          <p:nvPicPr>
            <p:cNvPr id="13" name="Picture 12">
              <a:extLst>
                <a:ext uri="{FF2B5EF4-FFF2-40B4-BE49-F238E27FC236}">
                  <a16:creationId xmlns:a16="http://schemas.microsoft.com/office/drawing/2014/main" id="{65E19587-32E2-4CE6-A4EB-80A1010C6FBB}"/>
                </a:ext>
              </a:extLst>
            </p:cNvPr>
            <p:cNvPicPr>
              <a:picLocks noChangeAspect="1"/>
            </p:cNvPicPr>
            <p:nvPr/>
          </p:nvPicPr>
          <p:blipFill rotWithShape="1">
            <a:blip r:embed="rId6"/>
            <a:srcRect l="53726" t="35966" r="30312" b="12440"/>
            <a:stretch/>
          </p:blipFill>
          <p:spPr>
            <a:xfrm>
              <a:off x="4912659" y="2707183"/>
              <a:ext cx="1459577" cy="2653710"/>
            </a:xfrm>
            <a:prstGeom prst="rect">
              <a:avLst/>
            </a:prstGeom>
          </p:spPr>
        </p:pic>
        <p:pic>
          <p:nvPicPr>
            <p:cNvPr id="14" name="Picture 13">
              <a:extLst>
                <a:ext uri="{FF2B5EF4-FFF2-40B4-BE49-F238E27FC236}">
                  <a16:creationId xmlns:a16="http://schemas.microsoft.com/office/drawing/2014/main" id="{7575926D-A317-4CBE-BBF1-F4CF6D63E8DA}"/>
                </a:ext>
              </a:extLst>
            </p:cNvPr>
            <p:cNvPicPr>
              <a:picLocks noChangeAspect="1"/>
            </p:cNvPicPr>
            <p:nvPr/>
          </p:nvPicPr>
          <p:blipFill rotWithShape="1">
            <a:blip r:embed="rId7"/>
            <a:srcRect l="29036" t="35967" r="46276" b="12439"/>
            <a:stretch/>
          </p:blipFill>
          <p:spPr>
            <a:xfrm>
              <a:off x="2655224" y="2707184"/>
              <a:ext cx="2257435" cy="2653709"/>
            </a:xfrm>
            <a:prstGeom prst="rect">
              <a:avLst/>
            </a:prstGeom>
          </p:spPr>
        </p:pic>
      </p:grpSp>
      <p:grpSp>
        <p:nvGrpSpPr>
          <p:cNvPr id="15" name="Group 14">
            <a:extLst>
              <a:ext uri="{FF2B5EF4-FFF2-40B4-BE49-F238E27FC236}">
                <a16:creationId xmlns:a16="http://schemas.microsoft.com/office/drawing/2014/main" id="{7D7E7EE9-E2B2-48B5-A6AF-82DA3A210F55}"/>
              </a:ext>
            </a:extLst>
          </p:cNvPr>
          <p:cNvGrpSpPr/>
          <p:nvPr/>
        </p:nvGrpSpPr>
        <p:grpSpPr>
          <a:xfrm>
            <a:off x="793179" y="4905970"/>
            <a:ext cx="245207" cy="272062"/>
            <a:chOff x="5461807" y="2841435"/>
            <a:chExt cx="537827" cy="537827"/>
          </a:xfrm>
        </p:grpSpPr>
        <p:pic>
          <p:nvPicPr>
            <p:cNvPr id="16" name="Graphic 15" descr="Water">
              <a:extLst>
                <a:ext uri="{FF2B5EF4-FFF2-40B4-BE49-F238E27FC236}">
                  <a16:creationId xmlns:a16="http://schemas.microsoft.com/office/drawing/2014/main" id="{2E7ECCFC-9813-40E2-9A65-D9789821B1C2}"/>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10800000">
              <a:off x="5461807" y="2841435"/>
              <a:ext cx="537827" cy="537827"/>
            </a:xfrm>
            <a:prstGeom prst="rect">
              <a:avLst/>
            </a:prstGeom>
          </p:spPr>
        </p:pic>
        <p:sp>
          <p:nvSpPr>
            <p:cNvPr id="17" name="Oval 16">
              <a:extLst>
                <a:ext uri="{FF2B5EF4-FFF2-40B4-BE49-F238E27FC236}">
                  <a16:creationId xmlns:a16="http://schemas.microsoft.com/office/drawing/2014/main" id="{5E838C1D-EE85-47FB-9093-B046A3F3B0DB}"/>
                </a:ext>
              </a:extLst>
            </p:cNvPr>
            <p:cNvSpPr/>
            <p:nvPr/>
          </p:nvSpPr>
          <p:spPr bwMode="auto">
            <a:xfrm>
              <a:off x="5687492" y="2989822"/>
              <a:ext cx="83472" cy="87267"/>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solidFill>
                    <a:schemeClr val="tx1"/>
                  </a:solidFill>
                </a:ln>
                <a:solidFill>
                  <a:srgbClr val="FF3300"/>
                </a:solidFill>
                <a:effectLst/>
                <a:latin typeface="Arial" charset="0"/>
                <a:ea typeface="宋体" pitchFamily="2" charset="-122"/>
              </a:endParaRPr>
            </a:p>
          </p:txBody>
        </p:sp>
      </p:grpSp>
      <p:grpSp>
        <p:nvGrpSpPr>
          <p:cNvPr id="18" name="Group 17">
            <a:extLst>
              <a:ext uri="{FF2B5EF4-FFF2-40B4-BE49-F238E27FC236}">
                <a16:creationId xmlns:a16="http://schemas.microsoft.com/office/drawing/2014/main" id="{A09CA264-1EFD-4E99-B4FC-49059E1336B7}"/>
              </a:ext>
            </a:extLst>
          </p:cNvPr>
          <p:cNvGrpSpPr/>
          <p:nvPr/>
        </p:nvGrpSpPr>
        <p:grpSpPr>
          <a:xfrm>
            <a:off x="3763026" y="4905970"/>
            <a:ext cx="245207" cy="272062"/>
            <a:chOff x="5461807" y="2841435"/>
            <a:chExt cx="537827" cy="537827"/>
          </a:xfrm>
        </p:grpSpPr>
        <p:pic>
          <p:nvPicPr>
            <p:cNvPr id="19" name="Graphic 18" descr="Water">
              <a:extLst>
                <a:ext uri="{FF2B5EF4-FFF2-40B4-BE49-F238E27FC236}">
                  <a16:creationId xmlns:a16="http://schemas.microsoft.com/office/drawing/2014/main" id="{80645D36-0BC3-4BD7-8E15-A1A0B581BE45}"/>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10800000">
              <a:off x="5461807" y="2841435"/>
              <a:ext cx="537827" cy="537827"/>
            </a:xfrm>
            <a:prstGeom prst="rect">
              <a:avLst/>
            </a:prstGeom>
          </p:spPr>
        </p:pic>
        <p:sp>
          <p:nvSpPr>
            <p:cNvPr id="20" name="Oval 19">
              <a:extLst>
                <a:ext uri="{FF2B5EF4-FFF2-40B4-BE49-F238E27FC236}">
                  <a16:creationId xmlns:a16="http://schemas.microsoft.com/office/drawing/2014/main" id="{BC23E51C-6FCE-4F63-9AF2-D5DE29630EE2}"/>
                </a:ext>
              </a:extLst>
            </p:cNvPr>
            <p:cNvSpPr/>
            <p:nvPr/>
          </p:nvSpPr>
          <p:spPr bwMode="auto">
            <a:xfrm>
              <a:off x="5687492" y="2989822"/>
              <a:ext cx="83472" cy="87267"/>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solidFill>
                    <a:schemeClr val="tx1"/>
                  </a:solidFill>
                </a:ln>
                <a:solidFill>
                  <a:srgbClr val="FF3300"/>
                </a:solidFill>
                <a:effectLst/>
                <a:latin typeface="Arial" charset="0"/>
                <a:ea typeface="宋体" pitchFamily="2" charset="-122"/>
              </a:endParaRPr>
            </a:p>
          </p:txBody>
        </p:sp>
      </p:grpSp>
      <p:grpSp>
        <p:nvGrpSpPr>
          <p:cNvPr id="22" name="Group 21">
            <a:extLst>
              <a:ext uri="{FF2B5EF4-FFF2-40B4-BE49-F238E27FC236}">
                <a16:creationId xmlns:a16="http://schemas.microsoft.com/office/drawing/2014/main" id="{D3E63C12-6FA6-45A7-A9FD-B80201050249}"/>
              </a:ext>
            </a:extLst>
          </p:cNvPr>
          <p:cNvGrpSpPr/>
          <p:nvPr/>
        </p:nvGrpSpPr>
        <p:grpSpPr>
          <a:xfrm>
            <a:off x="6736621" y="4905970"/>
            <a:ext cx="245207" cy="272062"/>
            <a:chOff x="5461807" y="2841435"/>
            <a:chExt cx="537827" cy="537827"/>
          </a:xfrm>
        </p:grpSpPr>
        <p:pic>
          <p:nvPicPr>
            <p:cNvPr id="23" name="Graphic 22" descr="Water">
              <a:extLst>
                <a:ext uri="{FF2B5EF4-FFF2-40B4-BE49-F238E27FC236}">
                  <a16:creationId xmlns:a16="http://schemas.microsoft.com/office/drawing/2014/main" id="{0E5F976F-AC6B-461F-9190-0186FC962F81}"/>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10800000">
              <a:off x="5461807" y="2841435"/>
              <a:ext cx="537827" cy="537827"/>
            </a:xfrm>
            <a:prstGeom prst="rect">
              <a:avLst/>
            </a:prstGeom>
          </p:spPr>
        </p:pic>
        <p:sp>
          <p:nvSpPr>
            <p:cNvPr id="24" name="Oval 23">
              <a:extLst>
                <a:ext uri="{FF2B5EF4-FFF2-40B4-BE49-F238E27FC236}">
                  <a16:creationId xmlns:a16="http://schemas.microsoft.com/office/drawing/2014/main" id="{6286960D-54A0-44CD-A63F-7A8694E71C3B}"/>
                </a:ext>
              </a:extLst>
            </p:cNvPr>
            <p:cNvSpPr/>
            <p:nvPr/>
          </p:nvSpPr>
          <p:spPr bwMode="auto">
            <a:xfrm>
              <a:off x="5687492" y="2989822"/>
              <a:ext cx="83472" cy="87267"/>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solidFill>
                    <a:schemeClr val="tx1"/>
                  </a:solidFill>
                </a:ln>
                <a:solidFill>
                  <a:srgbClr val="FF3300"/>
                </a:solidFill>
                <a:effectLst/>
                <a:latin typeface="Arial" charset="0"/>
                <a:ea typeface="宋体" pitchFamily="2" charset="-122"/>
              </a:endParaRPr>
            </a:p>
          </p:txBody>
        </p:sp>
      </p:grpSp>
      <p:grpSp>
        <p:nvGrpSpPr>
          <p:cNvPr id="25" name="Group 24">
            <a:extLst>
              <a:ext uri="{FF2B5EF4-FFF2-40B4-BE49-F238E27FC236}">
                <a16:creationId xmlns:a16="http://schemas.microsoft.com/office/drawing/2014/main" id="{B4CF185B-046B-4B3D-B148-94A8E3D588EC}"/>
              </a:ext>
            </a:extLst>
          </p:cNvPr>
          <p:cNvGrpSpPr/>
          <p:nvPr/>
        </p:nvGrpSpPr>
        <p:grpSpPr>
          <a:xfrm>
            <a:off x="1952969" y="5421640"/>
            <a:ext cx="245207" cy="272062"/>
            <a:chOff x="5461807" y="2841435"/>
            <a:chExt cx="537827" cy="537827"/>
          </a:xfrm>
        </p:grpSpPr>
        <p:pic>
          <p:nvPicPr>
            <p:cNvPr id="26" name="Graphic 25" descr="Water">
              <a:extLst>
                <a:ext uri="{FF2B5EF4-FFF2-40B4-BE49-F238E27FC236}">
                  <a16:creationId xmlns:a16="http://schemas.microsoft.com/office/drawing/2014/main" id="{297A03E5-28EC-4BEA-B2B9-8961327999E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10800000">
              <a:off x="5461807" y="2841435"/>
              <a:ext cx="537827" cy="537827"/>
            </a:xfrm>
            <a:prstGeom prst="rect">
              <a:avLst/>
            </a:prstGeom>
          </p:spPr>
        </p:pic>
        <p:sp>
          <p:nvSpPr>
            <p:cNvPr id="27" name="Oval 26">
              <a:extLst>
                <a:ext uri="{FF2B5EF4-FFF2-40B4-BE49-F238E27FC236}">
                  <a16:creationId xmlns:a16="http://schemas.microsoft.com/office/drawing/2014/main" id="{71D79E41-CB01-4CB2-A829-A6915809D7E2}"/>
                </a:ext>
              </a:extLst>
            </p:cNvPr>
            <p:cNvSpPr/>
            <p:nvPr/>
          </p:nvSpPr>
          <p:spPr bwMode="auto">
            <a:xfrm>
              <a:off x="5687492" y="2989822"/>
              <a:ext cx="83472" cy="87267"/>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solidFill>
                    <a:schemeClr val="tx1"/>
                  </a:solidFill>
                </a:ln>
                <a:solidFill>
                  <a:srgbClr val="FF3300"/>
                </a:solidFill>
                <a:effectLst/>
                <a:latin typeface="Arial" charset="0"/>
                <a:ea typeface="宋体" pitchFamily="2" charset="-122"/>
              </a:endParaRPr>
            </a:p>
          </p:txBody>
        </p:sp>
      </p:grpSp>
      <p:grpSp>
        <p:nvGrpSpPr>
          <p:cNvPr id="28" name="Group 27">
            <a:extLst>
              <a:ext uri="{FF2B5EF4-FFF2-40B4-BE49-F238E27FC236}">
                <a16:creationId xmlns:a16="http://schemas.microsoft.com/office/drawing/2014/main" id="{95B4AE92-4F76-4082-A958-D78A7C57BE2D}"/>
              </a:ext>
            </a:extLst>
          </p:cNvPr>
          <p:cNvGrpSpPr/>
          <p:nvPr/>
        </p:nvGrpSpPr>
        <p:grpSpPr>
          <a:xfrm>
            <a:off x="4932998" y="5421640"/>
            <a:ext cx="245207" cy="272062"/>
            <a:chOff x="5461807" y="2841435"/>
            <a:chExt cx="537827" cy="537827"/>
          </a:xfrm>
        </p:grpSpPr>
        <p:pic>
          <p:nvPicPr>
            <p:cNvPr id="29" name="Graphic 28" descr="Water">
              <a:extLst>
                <a:ext uri="{FF2B5EF4-FFF2-40B4-BE49-F238E27FC236}">
                  <a16:creationId xmlns:a16="http://schemas.microsoft.com/office/drawing/2014/main" id="{643B917B-9314-49EB-8A53-80AA307C9207}"/>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10800000">
              <a:off x="5461807" y="2841435"/>
              <a:ext cx="537827" cy="537827"/>
            </a:xfrm>
            <a:prstGeom prst="rect">
              <a:avLst/>
            </a:prstGeom>
          </p:spPr>
        </p:pic>
        <p:sp>
          <p:nvSpPr>
            <p:cNvPr id="30" name="Oval 29">
              <a:extLst>
                <a:ext uri="{FF2B5EF4-FFF2-40B4-BE49-F238E27FC236}">
                  <a16:creationId xmlns:a16="http://schemas.microsoft.com/office/drawing/2014/main" id="{CF4B7BDC-3A66-486E-8FB8-EB7EA40DDD49}"/>
                </a:ext>
              </a:extLst>
            </p:cNvPr>
            <p:cNvSpPr/>
            <p:nvPr/>
          </p:nvSpPr>
          <p:spPr bwMode="auto">
            <a:xfrm>
              <a:off x="5687492" y="2989822"/>
              <a:ext cx="83472" cy="87267"/>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solidFill>
                    <a:schemeClr val="tx1"/>
                  </a:solidFill>
                </a:ln>
                <a:solidFill>
                  <a:srgbClr val="FF3300"/>
                </a:solidFill>
                <a:effectLst/>
                <a:latin typeface="Arial" charset="0"/>
                <a:ea typeface="宋体" pitchFamily="2" charset="-122"/>
              </a:endParaRPr>
            </a:p>
          </p:txBody>
        </p:sp>
      </p:grpSp>
      <p:grpSp>
        <p:nvGrpSpPr>
          <p:cNvPr id="31" name="Group 30">
            <a:extLst>
              <a:ext uri="{FF2B5EF4-FFF2-40B4-BE49-F238E27FC236}">
                <a16:creationId xmlns:a16="http://schemas.microsoft.com/office/drawing/2014/main" id="{B8551483-CC15-47B4-A47F-7DB1EAA015E8}"/>
              </a:ext>
            </a:extLst>
          </p:cNvPr>
          <p:cNvGrpSpPr/>
          <p:nvPr/>
        </p:nvGrpSpPr>
        <p:grpSpPr>
          <a:xfrm>
            <a:off x="7929337" y="5421640"/>
            <a:ext cx="245207" cy="272062"/>
            <a:chOff x="5461807" y="2841435"/>
            <a:chExt cx="537827" cy="537827"/>
          </a:xfrm>
        </p:grpSpPr>
        <p:pic>
          <p:nvPicPr>
            <p:cNvPr id="32" name="Graphic 31" descr="Water">
              <a:extLst>
                <a:ext uri="{FF2B5EF4-FFF2-40B4-BE49-F238E27FC236}">
                  <a16:creationId xmlns:a16="http://schemas.microsoft.com/office/drawing/2014/main" id="{D2E8F027-51F8-49EC-A438-37C24708BCF1}"/>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10800000">
              <a:off x="5461807" y="2841435"/>
              <a:ext cx="537827" cy="537827"/>
            </a:xfrm>
            <a:prstGeom prst="rect">
              <a:avLst/>
            </a:prstGeom>
          </p:spPr>
        </p:pic>
        <p:sp>
          <p:nvSpPr>
            <p:cNvPr id="33" name="Oval 32">
              <a:extLst>
                <a:ext uri="{FF2B5EF4-FFF2-40B4-BE49-F238E27FC236}">
                  <a16:creationId xmlns:a16="http://schemas.microsoft.com/office/drawing/2014/main" id="{F4273C22-4304-4C92-9D60-76A287BE6481}"/>
                </a:ext>
              </a:extLst>
            </p:cNvPr>
            <p:cNvSpPr/>
            <p:nvPr/>
          </p:nvSpPr>
          <p:spPr bwMode="auto">
            <a:xfrm>
              <a:off x="5687492" y="2989822"/>
              <a:ext cx="83472" cy="87267"/>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solidFill>
                    <a:schemeClr val="tx1"/>
                  </a:solidFill>
                </a:ln>
                <a:solidFill>
                  <a:srgbClr val="FF3300"/>
                </a:solidFill>
                <a:effectLst/>
                <a:latin typeface="Arial" charset="0"/>
                <a:ea typeface="宋体" pitchFamily="2" charset="-122"/>
              </a:endParaRPr>
            </a:p>
          </p:txBody>
        </p:sp>
      </p:grpSp>
      <p:sp>
        <p:nvSpPr>
          <p:cNvPr id="34" name="TextBox 33">
            <a:extLst>
              <a:ext uri="{FF2B5EF4-FFF2-40B4-BE49-F238E27FC236}">
                <a16:creationId xmlns:a16="http://schemas.microsoft.com/office/drawing/2014/main" id="{38445AC1-50CD-4E56-8DDF-09F3562C68C4}"/>
              </a:ext>
            </a:extLst>
          </p:cNvPr>
          <p:cNvSpPr txBox="1"/>
          <p:nvPr/>
        </p:nvSpPr>
        <p:spPr>
          <a:xfrm>
            <a:off x="0" y="1402969"/>
            <a:ext cx="2160270" cy="276999"/>
          </a:xfrm>
          <a:prstGeom prst="rect">
            <a:avLst/>
          </a:prstGeom>
          <a:noFill/>
        </p:spPr>
        <p:txBody>
          <a:bodyPr wrap="square" rtlCol="0">
            <a:spAutoFit/>
          </a:bodyPr>
          <a:lstStyle/>
          <a:p>
            <a:pPr algn="ctr"/>
            <a:r>
              <a:rPr lang="en-US" sz="1200" dirty="0"/>
              <a:t>AK Steel</a:t>
            </a:r>
          </a:p>
        </p:txBody>
      </p:sp>
      <p:sp>
        <p:nvSpPr>
          <p:cNvPr id="35" name="TextBox 34">
            <a:extLst>
              <a:ext uri="{FF2B5EF4-FFF2-40B4-BE49-F238E27FC236}">
                <a16:creationId xmlns:a16="http://schemas.microsoft.com/office/drawing/2014/main" id="{BDED908C-2200-4329-9AAB-664E3AC1D8D4}"/>
              </a:ext>
            </a:extLst>
          </p:cNvPr>
          <p:cNvSpPr txBox="1"/>
          <p:nvPr/>
        </p:nvSpPr>
        <p:spPr>
          <a:xfrm>
            <a:off x="2198176" y="2371698"/>
            <a:ext cx="2160270" cy="276999"/>
          </a:xfrm>
          <a:prstGeom prst="rect">
            <a:avLst/>
          </a:prstGeom>
          <a:noFill/>
        </p:spPr>
        <p:txBody>
          <a:bodyPr wrap="square" rtlCol="0">
            <a:spAutoFit/>
          </a:bodyPr>
          <a:lstStyle/>
          <a:p>
            <a:pPr algn="ctr"/>
            <a:r>
              <a:rPr lang="en-US" sz="1200" dirty="0"/>
              <a:t>US Steel</a:t>
            </a:r>
          </a:p>
        </p:txBody>
      </p:sp>
      <p:sp>
        <p:nvSpPr>
          <p:cNvPr id="36" name="TextBox 35">
            <a:extLst>
              <a:ext uri="{FF2B5EF4-FFF2-40B4-BE49-F238E27FC236}">
                <a16:creationId xmlns:a16="http://schemas.microsoft.com/office/drawing/2014/main" id="{C702F896-E72D-48DC-A253-B91539748459}"/>
              </a:ext>
            </a:extLst>
          </p:cNvPr>
          <p:cNvSpPr txBox="1"/>
          <p:nvPr/>
        </p:nvSpPr>
        <p:spPr>
          <a:xfrm>
            <a:off x="701822" y="876282"/>
            <a:ext cx="2708083" cy="276999"/>
          </a:xfrm>
          <a:prstGeom prst="rect">
            <a:avLst/>
          </a:prstGeom>
          <a:noFill/>
        </p:spPr>
        <p:txBody>
          <a:bodyPr wrap="square" rtlCol="0">
            <a:spAutoFit/>
          </a:bodyPr>
          <a:lstStyle/>
          <a:p>
            <a:pPr algn="ctr"/>
            <a:r>
              <a:rPr lang="en-US" sz="1200" b="1" dirty="0"/>
              <a:t>NEXUS Map</a:t>
            </a:r>
          </a:p>
        </p:txBody>
      </p:sp>
      <p:sp>
        <p:nvSpPr>
          <p:cNvPr id="37" name="Title 1">
            <a:extLst>
              <a:ext uri="{FF2B5EF4-FFF2-40B4-BE49-F238E27FC236}">
                <a16:creationId xmlns:a16="http://schemas.microsoft.com/office/drawing/2014/main" id="{747CD4FE-EA96-4F19-94C1-0C1EC97D2649}"/>
              </a:ext>
            </a:extLst>
          </p:cNvPr>
          <p:cNvSpPr>
            <a:spLocks noGrp="1"/>
          </p:cNvSpPr>
          <p:nvPr>
            <p:ph type="title"/>
          </p:nvPr>
        </p:nvSpPr>
        <p:spPr>
          <a:xfrm>
            <a:off x="457200" y="71438"/>
            <a:ext cx="8229600" cy="668337"/>
          </a:xfrm>
        </p:spPr>
        <p:txBody>
          <a:bodyPr/>
          <a:lstStyle/>
          <a:p>
            <a:r>
              <a:rPr lang="en-US" altLang="zh-CN" sz="2800" dirty="0"/>
              <a:t>NEXUS Tool: </a:t>
            </a:r>
            <a:r>
              <a:rPr lang="en-US" altLang="zh-CN" sz="2800" dirty="0">
                <a:solidFill>
                  <a:srgbClr val="FFFF00"/>
                </a:solidFill>
              </a:rPr>
              <a:t>EJ Indices in Wayne County</a:t>
            </a:r>
            <a:endParaRPr lang="en-US" sz="2800" dirty="0"/>
          </a:p>
        </p:txBody>
      </p:sp>
      <p:sp>
        <p:nvSpPr>
          <p:cNvPr id="38" name="Rectangle 37">
            <a:extLst>
              <a:ext uri="{FF2B5EF4-FFF2-40B4-BE49-F238E27FC236}">
                <a16:creationId xmlns:a16="http://schemas.microsoft.com/office/drawing/2014/main" id="{E2B56472-5086-48A9-8F01-1367C0F0B3DE}"/>
              </a:ext>
            </a:extLst>
          </p:cNvPr>
          <p:cNvSpPr/>
          <p:nvPr/>
        </p:nvSpPr>
        <p:spPr>
          <a:xfrm>
            <a:off x="3804973" y="984627"/>
            <a:ext cx="3012304" cy="3046988"/>
          </a:xfrm>
          <a:prstGeom prst="rect">
            <a:avLst/>
          </a:prstGeom>
        </p:spPr>
        <p:txBody>
          <a:bodyPr wrap="square">
            <a:spAutoFit/>
          </a:bodyPr>
          <a:lstStyle/>
          <a:p>
            <a:pPr algn="ctr"/>
            <a:r>
              <a:rPr lang="en-US" sz="1600" dirty="0"/>
              <a:t>NEXUS can be used to determine EJ communities in areas with MP concerns. NEXUS currently includes a poverty/disadvantage index, and we plan to incorporate additional EJ metrics such as the data inputs below from EJSCREEN. These indices show the close proximity of AK Steel &amp; US Steel to EJ communities.</a:t>
            </a:r>
          </a:p>
        </p:txBody>
      </p:sp>
      <p:sp>
        <p:nvSpPr>
          <p:cNvPr id="39" name="Slide Number Placeholder 1">
            <a:extLst>
              <a:ext uri="{FF2B5EF4-FFF2-40B4-BE49-F238E27FC236}">
                <a16:creationId xmlns:a16="http://schemas.microsoft.com/office/drawing/2014/main" id="{07BF38DE-5BAB-4BCF-BA50-FA56FD124913}"/>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18</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40004892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8B3CD3C-9422-435D-B367-6E6ED9D2B144}"/>
              </a:ext>
            </a:extLst>
          </p:cNvPr>
          <p:cNvPicPr>
            <a:picLocks noChangeAspect="1"/>
          </p:cNvPicPr>
          <p:nvPr/>
        </p:nvPicPr>
        <p:blipFill rotWithShape="1">
          <a:blip r:embed="rId2"/>
          <a:srcRect b="11111"/>
          <a:stretch/>
        </p:blipFill>
        <p:spPr>
          <a:xfrm>
            <a:off x="0" y="740542"/>
            <a:ext cx="9144000" cy="4572000"/>
          </a:xfrm>
          <a:prstGeom prst="rect">
            <a:avLst/>
          </a:prstGeom>
        </p:spPr>
      </p:pic>
      <p:sp>
        <p:nvSpPr>
          <p:cNvPr id="6" name="Rectangle 5">
            <a:extLst>
              <a:ext uri="{FF2B5EF4-FFF2-40B4-BE49-F238E27FC236}">
                <a16:creationId xmlns:a16="http://schemas.microsoft.com/office/drawing/2014/main" id="{F6EAC4C2-61EB-4745-8960-0A27A5BEB7D0}"/>
              </a:ext>
            </a:extLst>
          </p:cNvPr>
          <p:cNvSpPr/>
          <p:nvPr/>
        </p:nvSpPr>
        <p:spPr>
          <a:xfrm>
            <a:off x="-114300" y="5312542"/>
            <a:ext cx="8881110" cy="1200329"/>
          </a:xfrm>
          <a:prstGeom prst="rect">
            <a:avLst/>
          </a:prstGeom>
        </p:spPr>
        <p:txBody>
          <a:bodyPr wrap="square">
            <a:spAutoFit/>
          </a:bodyPr>
          <a:lstStyle/>
          <a:p>
            <a:pPr algn="ctr"/>
            <a:r>
              <a:rPr lang="en-US" dirty="0"/>
              <a:t>NEXUS can be used to explore CBSAs with multi-pollutant concerns. This information was generated in Data Query for the Cincinnati CBSA. Two counties (Butler and Hamilton) are high risk areas across PM</a:t>
            </a:r>
            <a:r>
              <a:rPr lang="en-US" baseline="-25000" dirty="0"/>
              <a:t>2.5</a:t>
            </a:r>
            <a:r>
              <a:rPr lang="en-US" dirty="0"/>
              <a:t>, O</a:t>
            </a:r>
            <a:r>
              <a:rPr lang="en-US" baseline="-25000" dirty="0"/>
              <a:t>3</a:t>
            </a:r>
            <a:r>
              <a:rPr lang="en-US" dirty="0"/>
              <a:t> &amp; toxics. Let</a:t>
            </a:r>
            <a:r>
              <a:rPr lang="en-US" dirty="0">
                <a:latin typeface="Arial" panose="020B0604020202020204" pitchFamily="34" charset="0"/>
                <a:cs typeface="Arial" panose="020B0604020202020204" pitchFamily="34" charset="0"/>
              </a:rPr>
              <a:t>’</a:t>
            </a:r>
            <a:r>
              <a:rPr lang="en-US" dirty="0"/>
              <a:t>s explore where the major sources are located in the CBSA…</a:t>
            </a:r>
          </a:p>
        </p:txBody>
      </p:sp>
      <p:sp>
        <p:nvSpPr>
          <p:cNvPr id="9" name="Title 1">
            <a:extLst>
              <a:ext uri="{FF2B5EF4-FFF2-40B4-BE49-F238E27FC236}">
                <a16:creationId xmlns:a16="http://schemas.microsoft.com/office/drawing/2014/main" id="{D28B75E9-7DE7-45B0-8F58-94A995A41450}"/>
              </a:ext>
            </a:extLst>
          </p:cNvPr>
          <p:cNvSpPr>
            <a:spLocks noGrp="1"/>
          </p:cNvSpPr>
          <p:nvPr>
            <p:ph type="title"/>
          </p:nvPr>
        </p:nvSpPr>
        <p:spPr>
          <a:xfrm>
            <a:off x="0" y="71439"/>
            <a:ext cx="9144000" cy="669103"/>
          </a:xfrm>
        </p:spPr>
        <p:txBody>
          <a:bodyPr/>
          <a:lstStyle/>
          <a:p>
            <a:r>
              <a:rPr lang="en-US" altLang="zh-CN" sz="2400" dirty="0"/>
              <a:t>NEXUS Tool: </a:t>
            </a:r>
            <a:r>
              <a:rPr lang="en-US" altLang="zh-CN" sz="2400" dirty="0">
                <a:solidFill>
                  <a:srgbClr val="FFFF00"/>
                </a:solidFill>
              </a:rPr>
              <a:t>Example 2 - ID Facilities with Potential Co-Benefits of Controls in MP Areas</a:t>
            </a:r>
            <a:endParaRPr lang="en-US" sz="2400" dirty="0"/>
          </a:p>
        </p:txBody>
      </p:sp>
      <p:sp>
        <p:nvSpPr>
          <p:cNvPr id="10" name="Slide Number Placeholder 1">
            <a:extLst>
              <a:ext uri="{FF2B5EF4-FFF2-40B4-BE49-F238E27FC236}">
                <a16:creationId xmlns:a16="http://schemas.microsoft.com/office/drawing/2014/main" id="{64C0868F-7027-4800-BDC9-AFFF41A3E462}"/>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19</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970195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58385-FFB6-4F69-82B1-E01E3D3BBD8F}"/>
              </a:ext>
            </a:extLst>
          </p:cNvPr>
          <p:cNvSpPr>
            <a:spLocks noGrp="1"/>
          </p:cNvSpPr>
          <p:nvPr>
            <p:ph type="title"/>
          </p:nvPr>
        </p:nvSpPr>
        <p:spPr/>
        <p:txBody>
          <a:bodyPr/>
          <a:lstStyle/>
          <a:p>
            <a:r>
              <a:rPr lang="en-US" sz="4400" dirty="0">
                <a:solidFill>
                  <a:srgbClr val="FFFF00"/>
                </a:solidFill>
              </a:rPr>
              <a:t>Overview</a:t>
            </a:r>
          </a:p>
        </p:txBody>
      </p:sp>
      <p:sp>
        <p:nvSpPr>
          <p:cNvPr id="3" name="Content Placeholder 2">
            <a:extLst>
              <a:ext uri="{FF2B5EF4-FFF2-40B4-BE49-F238E27FC236}">
                <a16:creationId xmlns:a16="http://schemas.microsoft.com/office/drawing/2014/main" id="{5EB7B6DA-A057-4485-8087-868C3C95873E}"/>
              </a:ext>
            </a:extLst>
          </p:cNvPr>
          <p:cNvSpPr>
            <a:spLocks noGrp="1"/>
          </p:cNvSpPr>
          <p:nvPr>
            <p:ph idx="1"/>
          </p:nvPr>
        </p:nvSpPr>
        <p:spPr>
          <a:xfrm>
            <a:off x="457200" y="980157"/>
            <a:ext cx="8229600" cy="5616624"/>
          </a:xfrm>
        </p:spPr>
        <p:txBody>
          <a:bodyPr/>
          <a:lstStyle/>
          <a:p>
            <a:pPr marL="569913" indent="-569913">
              <a:lnSpc>
                <a:spcPct val="150000"/>
              </a:lnSpc>
              <a:spcBef>
                <a:spcPts val="0"/>
              </a:spcBef>
            </a:pPr>
            <a:r>
              <a:rPr lang="en-US" sz="2800" dirty="0">
                <a:latin typeface="Arial" panose="020B0604020202020204" pitchFamily="34" charset="0"/>
                <a:cs typeface="Arial" panose="020B0604020202020204" pitchFamily="34" charset="0"/>
              </a:rPr>
              <a:t>Multi-Pollutant Background</a:t>
            </a:r>
          </a:p>
          <a:p>
            <a:pPr marL="569913" indent="-569913">
              <a:lnSpc>
                <a:spcPct val="150000"/>
              </a:lnSpc>
              <a:spcBef>
                <a:spcPts val="0"/>
              </a:spcBef>
            </a:pPr>
            <a:r>
              <a:rPr lang="en-US" sz="2800" dirty="0">
                <a:solidFill>
                  <a:srgbClr val="FF0000"/>
                </a:solidFill>
                <a:latin typeface="Arial" panose="020B0604020202020204" pitchFamily="34" charset="0"/>
                <a:cs typeface="Arial" panose="020B0604020202020204" pitchFamily="34" charset="0"/>
              </a:rPr>
              <a:t>NEXUS</a:t>
            </a:r>
            <a:r>
              <a:rPr lang="en-US" sz="2800" dirty="0">
                <a:latin typeface="Arial" panose="020B0604020202020204" pitchFamily="34" charset="0"/>
                <a:cs typeface="Arial" panose="020B0604020202020204" pitchFamily="34" charset="0"/>
              </a:rPr>
              <a:t> Tool Development</a:t>
            </a:r>
          </a:p>
          <a:p>
            <a:pPr marL="1139825" lvl="1" indent="-450850">
              <a:lnSpc>
                <a:spcPct val="150000"/>
              </a:lnSpc>
              <a:spcBef>
                <a:spcPts val="0"/>
              </a:spcBef>
            </a:pPr>
            <a:r>
              <a:rPr lang="en-US" sz="2400" dirty="0">
                <a:latin typeface="Arial" panose="020B0604020202020204" pitchFamily="34" charset="0"/>
                <a:cs typeface="Arial" panose="020B0604020202020204" pitchFamily="34" charset="0"/>
              </a:rPr>
              <a:t>Expected Use</a:t>
            </a:r>
          </a:p>
          <a:p>
            <a:pPr marL="1139825" lvl="1" indent="-450850">
              <a:lnSpc>
                <a:spcPct val="150000"/>
              </a:lnSpc>
              <a:spcBef>
                <a:spcPts val="0"/>
              </a:spcBef>
            </a:pPr>
            <a:r>
              <a:rPr lang="en-US" sz="2400" dirty="0">
                <a:latin typeface="Arial" panose="020B0604020202020204" pitchFamily="34" charset="0"/>
                <a:cs typeface="Arial" panose="020B0604020202020204" pitchFamily="34" charset="0"/>
              </a:rPr>
              <a:t>Schedule</a:t>
            </a:r>
          </a:p>
          <a:p>
            <a:pPr marL="569913" indent="-569913">
              <a:lnSpc>
                <a:spcPct val="150000"/>
              </a:lnSpc>
              <a:spcBef>
                <a:spcPts val="0"/>
              </a:spcBef>
            </a:pPr>
            <a:r>
              <a:rPr lang="en-US" sz="2800" dirty="0">
                <a:latin typeface="Arial" panose="020B0604020202020204" pitchFamily="34" charset="0"/>
                <a:cs typeface="Arial" panose="020B0604020202020204" pitchFamily="34" charset="0"/>
              </a:rPr>
              <a:t>Key Modules in NEXUS</a:t>
            </a:r>
          </a:p>
          <a:p>
            <a:pPr marL="569913" indent="-569913">
              <a:lnSpc>
                <a:spcPct val="150000"/>
              </a:lnSpc>
              <a:spcBef>
                <a:spcPts val="0"/>
              </a:spcBef>
            </a:pPr>
            <a:r>
              <a:rPr lang="en-US" sz="2800" dirty="0">
                <a:latin typeface="Arial" panose="020B0604020202020204" pitchFamily="34" charset="0"/>
                <a:cs typeface="Arial" panose="020B0604020202020204" pitchFamily="34" charset="0"/>
              </a:rPr>
              <a:t>Questions NEXUS can Answer &amp; Examples: </a:t>
            </a:r>
            <a:r>
              <a:rPr lang="en-US" sz="2800" u="sng" dirty="0">
                <a:latin typeface="Arial" panose="020B0604020202020204" pitchFamily="34" charset="0"/>
                <a:cs typeface="Arial" panose="020B0604020202020204" pitchFamily="34" charset="0"/>
              </a:rPr>
              <a:t>SPPD focused</a:t>
            </a:r>
          </a:p>
          <a:p>
            <a:pPr marL="569913" indent="-569913">
              <a:lnSpc>
                <a:spcPct val="150000"/>
              </a:lnSpc>
              <a:spcBef>
                <a:spcPts val="0"/>
              </a:spcBef>
            </a:pPr>
            <a:r>
              <a:rPr lang="en-US" sz="2800" dirty="0">
                <a:latin typeface="Arial" panose="020B0604020202020204" pitchFamily="34" charset="0"/>
                <a:cs typeface="Arial" panose="020B0604020202020204" pitchFamily="34" charset="0"/>
              </a:rPr>
              <a:t>Discussion &amp; Next Steps</a:t>
            </a:r>
          </a:p>
          <a:p>
            <a:pPr marL="569913" indent="-569913">
              <a:lnSpc>
                <a:spcPct val="150000"/>
              </a:lnSpc>
              <a:spcBef>
                <a:spcPts val="0"/>
              </a:spcBef>
            </a:pPr>
            <a:r>
              <a:rPr lang="en-US" sz="2800" dirty="0">
                <a:latin typeface="Arial" panose="020B0604020202020204" pitchFamily="34" charset="0"/>
                <a:cs typeface="Arial" panose="020B0604020202020204" pitchFamily="34" charset="0"/>
              </a:rPr>
              <a:t>Live Demo</a:t>
            </a:r>
          </a:p>
          <a:p>
            <a:pPr>
              <a:lnSpc>
                <a:spcPct val="150000"/>
              </a:lnSpc>
              <a:spcBef>
                <a:spcPts val="0"/>
              </a:spcBef>
            </a:pPr>
            <a:endParaRPr lang="en-US" sz="2800" dirty="0">
              <a:latin typeface="Arial" panose="020B0604020202020204" pitchFamily="34" charset="0"/>
              <a:cs typeface="Arial" panose="020B0604020202020204" pitchFamily="34" charset="0"/>
            </a:endParaRPr>
          </a:p>
          <a:p>
            <a:pPr>
              <a:lnSpc>
                <a:spcPct val="150000"/>
              </a:lnSpc>
              <a:spcBef>
                <a:spcPts val="0"/>
              </a:spcBef>
            </a:pPr>
            <a:endParaRPr lang="en-US" sz="2800" dirty="0">
              <a:latin typeface="Arial" panose="020B0604020202020204" pitchFamily="34" charset="0"/>
              <a:cs typeface="Arial" panose="020B0604020202020204" pitchFamily="34" charset="0"/>
            </a:endParaRPr>
          </a:p>
          <a:p>
            <a:pPr>
              <a:lnSpc>
                <a:spcPct val="150000"/>
              </a:lnSpc>
              <a:spcBef>
                <a:spcPts val="0"/>
              </a:spcBef>
            </a:pPr>
            <a:endParaRPr lang="en-US" sz="2800" dirty="0">
              <a:latin typeface="Arial" panose="020B0604020202020204" pitchFamily="34" charset="0"/>
              <a:cs typeface="Arial" panose="020B0604020202020204" pitchFamily="34" charset="0"/>
            </a:endParaRPr>
          </a:p>
          <a:p>
            <a:pPr>
              <a:lnSpc>
                <a:spcPct val="150000"/>
              </a:lnSpc>
              <a:spcBef>
                <a:spcPts val="0"/>
              </a:spcBef>
            </a:pPr>
            <a:endParaRPr lang="en-US" sz="2800" dirty="0">
              <a:latin typeface="Arial" panose="020B0604020202020204" pitchFamily="34" charset="0"/>
              <a:cs typeface="Arial" panose="020B0604020202020204" pitchFamily="34" charset="0"/>
            </a:endParaRPr>
          </a:p>
        </p:txBody>
      </p:sp>
      <p:sp>
        <p:nvSpPr>
          <p:cNvPr id="4" name="Slide Number Placeholder 1">
            <a:extLst>
              <a:ext uri="{FF2B5EF4-FFF2-40B4-BE49-F238E27FC236}">
                <a16:creationId xmlns:a16="http://schemas.microsoft.com/office/drawing/2014/main" id="{1B769862-8284-4E24-A587-C481E4BCEE24}"/>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2</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4348878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83568-ADD4-4478-A414-5AFAE2D7C124}"/>
              </a:ext>
            </a:extLst>
          </p:cNvPr>
          <p:cNvSpPr>
            <a:spLocks noGrp="1"/>
          </p:cNvSpPr>
          <p:nvPr>
            <p:ph type="title"/>
          </p:nvPr>
        </p:nvSpPr>
        <p:spPr>
          <a:xfrm>
            <a:off x="0" y="71439"/>
            <a:ext cx="9095570" cy="669103"/>
          </a:xfrm>
        </p:spPr>
        <p:txBody>
          <a:bodyPr/>
          <a:lstStyle/>
          <a:p>
            <a:r>
              <a:rPr lang="en-US" altLang="zh-CN" sz="2800" dirty="0"/>
              <a:t>NEXUS Tool: </a:t>
            </a:r>
            <a:r>
              <a:rPr lang="en-US" altLang="zh-CN" sz="2800" dirty="0">
                <a:solidFill>
                  <a:srgbClr val="FFFF00"/>
                </a:solidFill>
              </a:rPr>
              <a:t>Emission Sources in Cincinnati CBSA</a:t>
            </a:r>
            <a:endParaRPr lang="en-US" sz="2800" dirty="0"/>
          </a:p>
        </p:txBody>
      </p:sp>
      <p:pic>
        <p:nvPicPr>
          <p:cNvPr id="4" name="Picture 3">
            <a:extLst>
              <a:ext uri="{FF2B5EF4-FFF2-40B4-BE49-F238E27FC236}">
                <a16:creationId xmlns:a16="http://schemas.microsoft.com/office/drawing/2014/main" id="{AC101020-C8BF-4A0D-B875-C1A1D6625E76}"/>
              </a:ext>
            </a:extLst>
          </p:cNvPr>
          <p:cNvPicPr>
            <a:picLocks noChangeAspect="1"/>
          </p:cNvPicPr>
          <p:nvPr/>
        </p:nvPicPr>
        <p:blipFill rotWithShape="1">
          <a:blip r:embed="rId3"/>
          <a:srcRect r="5875" b="10000"/>
          <a:stretch/>
        </p:blipFill>
        <p:spPr>
          <a:xfrm>
            <a:off x="-1" y="857250"/>
            <a:ext cx="9095571" cy="4892040"/>
          </a:xfrm>
          <a:prstGeom prst="rect">
            <a:avLst/>
          </a:prstGeom>
        </p:spPr>
      </p:pic>
      <p:sp>
        <p:nvSpPr>
          <p:cNvPr id="6" name="Rectangle 5">
            <a:extLst>
              <a:ext uri="{FF2B5EF4-FFF2-40B4-BE49-F238E27FC236}">
                <a16:creationId xmlns:a16="http://schemas.microsoft.com/office/drawing/2014/main" id="{2600E3D7-4428-40B9-B0A4-BDE299ED7E24}"/>
              </a:ext>
            </a:extLst>
          </p:cNvPr>
          <p:cNvSpPr/>
          <p:nvPr/>
        </p:nvSpPr>
        <p:spPr bwMode="auto">
          <a:xfrm>
            <a:off x="3147060" y="3272790"/>
            <a:ext cx="1424940" cy="377190"/>
          </a:xfrm>
          <a:prstGeom prst="rect">
            <a:avLst/>
          </a:prstGeom>
          <a:solidFill>
            <a:srgbClr val="FF0000">
              <a:alpha val="25000"/>
            </a:srgbClr>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7" name="Rectangle 6">
            <a:extLst>
              <a:ext uri="{FF2B5EF4-FFF2-40B4-BE49-F238E27FC236}">
                <a16:creationId xmlns:a16="http://schemas.microsoft.com/office/drawing/2014/main" id="{B41649C0-D4A2-447F-A065-C3F8199667E4}"/>
              </a:ext>
            </a:extLst>
          </p:cNvPr>
          <p:cNvSpPr/>
          <p:nvPr/>
        </p:nvSpPr>
        <p:spPr bwMode="auto">
          <a:xfrm>
            <a:off x="114300" y="2099310"/>
            <a:ext cx="1478280" cy="377190"/>
          </a:xfrm>
          <a:prstGeom prst="rect">
            <a:avLst/>
          </a:prstGeom>
          <a:solidFill>
            <a:srgbClr val="FF0000">
              <a:alpha val="25000"/>
            </a:srgbClr>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8" name="Rectangle 7">
            <a:extLst>
              <a:ext uri="{FF2B5EF4-FFF2-40B4-BE49-F238E27FC236}">
                <a16:creationId xmlns:a16="http://schemas.microsoft.com/office/drawing/2014/main" id="{0825E93A-43C5-488E-940A-C162D00620BC}"/>
              </a:ext>
            </a:extLst>
          </p:cNvPr>
          <p:cNvSpPr/>
          <p:nvPr/>
        </p:nvSpPr>
        <p:spPr bwMode="auto">
          <a:xfrm>
            <a:off x="4632960" y="2895600"/>
            <a:ext cx="1478280" cy="377190"/>
          </a:xfrm>
          <a:prstGeom prst="rect">
            <a:avLst/>
          </a:prstGeom>
          <a:solidFill>
            <a:srgbClr val="FF0000">
              <a:alpha val="25000"/>
            </a:srgbClr>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9" name="Rectangle 8">
            <a:extLst>
              <a:ext uri="{FF2B5EF4-FFF2-40B4-BE49-F238E27FC236}">
                <a16:creationId xmlns:a16="http://schemas.microsoft.com/office/drawing/2014/main" id="{09F8BF2C-2C1F-4B2A-B98B-6C2F0EBF7B61}"/>
              </a:ext>
            </a:extLst>
          </p:cNvPr>
          <p:cNvSpPr/>
          <p:nvPr/>
        </p:nvSpPr>
        <p:spPr bwMode="auto">
          <a:xfrm>
            <a:off x="114300" y="2518410"/>
            <a:ext cx="1478280" cy="377190"/>
          </a:xfrm>
          <a:prstGeom prst="rect">
            <a:avLst/>
          </a:prstGeom>
          <a:solidFill>
            <a:srgbClr val="FFFF00">
              <a:alpha val="25000"/>
            </a:srgbClr>
          </a:soli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10" name="Rectangle 9">
            <a:extLst>
              <a:ext uri="{FF2B5EF4-FFF2-40B4-BE49-F238E27FC236}">
                <a16:creationId xmlns:a16="http://schemas.microsoft.com/office/drawing/2014/main" id="{79DE3142-9005-4ABB-BDDC-934823D2CAC0}"/>
              </a:ext>
            </a:extLst>
          </p:cNvPr>
          <p:cNvSpPr/>
          <p:nvPr/>
        </p:nvSpPr>
        <p:spPr bwMode="auto">
          <a:xfrm>
            <a:off x="3139440" y="2491740"/>
            <a:ext cx="1445600" cy="377190"/>
          </a:xfrm>
          <a:prstGeom prst="rect">
            <a:avLst/>
          </a:prstGeom>
          <a:solidFill>
            <a:srgbClr val="FFFF00">
              <a:alpha val="25000"/>
            </a:srgbClr>
          </a:soli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11" name="Rectangle 10">
            <a:extLst>
              <a:ext uri="{FF2B5EF4-FFF2-40B4-BE49-F238E27FC236}">
                <a16:creationId xmlns:a16="http://schemas.microsoft.com/office/drawing/2014/main" id="{37FB8E9F-6E37-4106-8194-A421BF8F67B2}"/>
              </a:ext>
            </a:extLst>
          </p:cNvPr>
          <p:cNvSpPr/>
          <p:nvPr/>
        </p:nvSpPr>
        <p:spPr bwMode="auto">
          <a:xfrm>
            <a:off x="4617720" y="2096902"/>
            <a:ext cx="1478280" cy="377190"/>
          </a:xfrm>
          <a:prstGeom prst="rect">
            <a:avLst/>
          </a:prstGeom>
          <a:solidFill>
            <a:srgbClr val="FFFF00">
              <a:alpha val="25000"/>
            </a:srgbClr>
          </a:soli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12" name="Rectangle 11">
            <a:extLst>
              <a:ext uri="{FF2B5EF4-FFF2-40B4-BE49-F238E27FC236}">
                <a16:creationId xmlns:a16="http://schemas.microsoft.com/office/drawing/2014/main" id="{FED13259-88B0-46FC-9BC3-A9DA5D7DB4D1}"/>
              </a:ext>
            </a:extLst>
          </p:cNvPr>
          <p:cNvSpPr/>
          <p:nvPr/>
        </p:nvSpPr>
        <p:spPr bwMode="auto">
          <a:xfrm>
            <a:off x="1630680" y="4042411"/>
            <a:ext cx="1508760" cy="377190"/>
          </a:xfrm>
          <a:prstGeom prst="rect">
            <a:avLst/>
          </a:prstGeom>
          <a:solidFill>
            <a:srgbClr val="FFFF00">
              <a:alpha val="25000"/>
            </a:srgbClr>
          </a:soli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13" name="Rectangle 12">
            <a:extLst>
              <a:ext uri="{FF2B5EF4-FFF2-40B4-BE49-F238E27FC236}">
                <a16:creationId xmlns:a16="http://schemas.microsoft.com/office/drawing/2014/main" id="{8783D9CF-B78A-48F3-BF1D-C8E2D946CA0D}"/>
              </a:ext>
            </a:extLst>
          </p:cNvPr>
          <p:cNvSpPr/>
          <p:nvPr/>
        </p:nvSpPr>
        <p:spPr bwMode="auto">
          <a:xfrm>
            <a:off x="99060" y="2895600"/>
            <a:ext cx="1501140" cy="377190"/>
          </a:xfrm>
          <a:prstGeom prst="rect">
            <a:avLst/>
          </a:prstGeom>
          <a:solidFill>
            <a:srgbClr val="0070C0">
              <a:alpha val="25000"/>
            </a:srgbClr>
          </a:solid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14" name="Rectangle 13">
            <a:extLst>
              <a:ext uri="{FF2B5EF4-FFF2-40B4-BE49-F238E27FC236}">
                <a16:creationId xmlns:a16="http://schemas.microsoft.com/office/drawing/2014/main" id="{61E43BE2-FEA2-4C30-97AA-3A50FD2DED39}"/>
              </a:ext>
            </a:extLst>
          </p:cNvPr>
          <p:cNvSpPr/>
          <p:nvPr/>
        </p:nvSpPr>
        <p:spPr bwMode="auto">
          <a:xfrm>
            <a:off x="3147060" y="4048629"/>
            <a:ext cx="1424940" cy="377190"/>
          </a:xfrm>
          <a:prstGeom prst="rect">
            <a:avLst/>
          </a:prstGeom>
          <a:solidFill>
            <a:srgbClr val="0070C0">
              <a:alpha val="25000"/>
            </a:srgbClr>
          </a:solid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15" name="Rectangle 14">
            <a:extLst>
              <a:ext uri="{FF2B5EF4-FFF2-40B4-BE49-F238E27FC236}">
                <a16:creationId xmlns:a16="http://schemas.microsoft.com/office/drawing/2014/main" id="{C2670B33-1FE7-405B-84EB-58385A585105}"/>
              </a:ext>
            </a:extLst>
          </p:cNvPr>
          <p:cNvSpPr/>
          <p:nvPr/>
        </p:nvSpPr>
        <p:spPr bwMode="auto">
          <a:xfrm>
            <a:off x="4617720" y="5192329"/>
            <a:ext cx="1478280" cy="377190"/>
          </a:xfrm>
          <a:prstGeom prst="rect">
            <a:avLst/>
          </a:prstGeom>
          <a:solidFill>
            <a:srgbClr val="0070C0">
              <a:alpha val="25000"/>
            </a:srgbClr>
          </a:solid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16" name="Rectangle 15">
            <a:extLst>
              <a:ext uri="{FF2B5EF4-FFF2-40B4-BE49-F238E27FC236}">
                <a16:creationId xmlns:a16="http://schemas.microsoft.com/office/drawing/2014/main" id="{546FE3F4-9BD4-4821-9ACC-80EEB0352834}"/>
              </a:ext>
            </a:extLst>
          </p:cNvPr>
          <p:cNvSpPr/>
          <p:nvPr/>
        </p:nvSpPr>
        <p:spPr bwMode="auto">
          <a:xfrm>
            <a:off x="6118860" y="3649980"/>
            <a:ext cx="1463040" cy="377190"/>
          </a:xfrm>
          <a:prstGeom prst="rect">
            <a:avLst/>
          </a:prstGeom>
          <a:solidFill>
            <a:srgbClr val="0070C0">
              <a:alpha val="25000"/>
            </a:srgbClr>
          </a:solid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17" name="Rectangle 16">
            <a:extLst>
              <a:ext uri="{FF2B5EF4-FFF2-40B4-BE49-F238E27FC236}">
                <a16:creationId xmlns:a16="http://schemas.microsoft.com/office/drawing/2014/main" id="{B85B53F7-0D53-4775-A581-592322FFE967}"/>
              </a:ext>
            </a:extLst>
          </p:cNvPr>
          <p:cNvSpPr/>
          <p:nvPr/>
        </p:nvSpPr>
        <p:spPr bwMode="auto">
          <a:xfrm>
            <a:off x="99060" y="3272790"/>
            <a:ext cx="1501140" cy="377190"/>
          </a:xfrm>
          <a:prstGeom prst="rect">
            <a:avLst/>
          </a:prstGeom>
          <a:solidFill>
            <a:srgbClr val="7030A0">
              <a:alpha val="25000"/>
            </a:srgbClr>
          </a:solidFill>
          <a:ln w="9525" cap="flat" cmpd="sng" algn="ctr">
            <a:solidFill>
              <a:srgbClr val="7030A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18" name="Rectangle 17">
            <a:extLst>
              <a:ext uri="{FF2B5EF4-FFF2-40B4-BE49-F238E27FC236}">
                <a16:creationId xmlns:a16="http://schemas.microsoft.com/office/drawing/2014/main" id="{130A4C68-F33C-403A-87ED-D93BB7F67665}"/>
              </a:ext>
            </a:extLst>
          </p:cNvPr>
          <p:cNvSpPr/>
          <p:nvPr/>
        </p:nvSpPr>
        <p:spPr bwMode="auto">
          <a:xfrm>
            <a:off x="3128010" y="2120265"/>
            <a:ext cx="1457030" cy="377190"/>
          </a:xfrm>
          <a:prstGeom prst="rect">
            <a:avLst/>
          </a:prstGeom>
          <a:solidFill>
            <a:srgbClr val="7030A0">
              <a:alpha val="25000"/>
            </a:srgbClr>
          </a:solidFill>
          <a:ln w="9525" cap="flat" cmpd="sng" algn="ctr">
            <a:solidFill>
              <a:srgbClr val="7030A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19" name="Rectangle 18">
            <a:extLst>
              <a:ext uri="{FF2B5EF4-FFF2-40B4-BE49-F238E27FC236}">
                <a16:creationId xmlns:a16="http://schemas.microsoft.com/office/drawing/2014/main" id="{4E465967-A912-44B7-A4E8-BDD6A1D8EEC9}"/>
              </a:ext>
            </a:extLst>
          </p:cNvPr>
          <p:cNvSpPr/>
          <p:nvPr/>
        </p:nvSpPr>
        <p:spPr bwMode="auto">
          <a:xfrm>
            <a:off x="4612810" y="3665221"/>
            <a:ext cx="1478280" cy="377190"/>
          </a:xfrm>
          <a:prstGeom prst="rect">
            <a:avLst/>
          </a:prstGeom>
          <a:solidFill>
            <a:srgbClr val="7030A0">
              <a:alpha val="25000"/>
            </a:srgbClr>
          </a:solidFill>
          <a:ln w="9525" cap="flat" cmpd="sng" algn="ctr">
            <a:solidFill>
              <a:srgbClr val="7030A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20" name="Rectangle 19">
            <a:extLst>
              <a:ext uri="{FF2B5EF4-FFF2-40B4-BE49-F238E27FC236}">
                <a16:creationId xmlns:a16="http://schemas.microsoft.com/office/drawing/2014/main" id="{FAC469BE-B3FA-46A2-BD97-4A809FB239C2}"/>
              </a:ext>
            </a:extLst>
          </p:cNvPr>
          <p:cNvSpPr/>
          <p:nvPr/>
        </p:nvSpPr>
        <p:spPr bwMode="auto">
          <a:xfrm>
            <a:off x="99060" y="3649980"/>
            <a:ext cx="1501140" cy="377190"/>
          </a:xfrm>
          <a:prstGeom prst="rect">
            <a:avLst/>
          </a:prstGeom>
          <a:solidFill>
            <a:srgbClr val="00B050">
              <a:alpha val="25000"/>
            </a:srgbClr>
          </a:solid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21" name="Rectangle 20">
            <a:extLst>
              <a:ext uri="{FF2B5EF4-FFF2-40B4-BE49-F238E27FC236}">
                <a16:creationId xmlns:a16="http://schemas.microsoft.com/office/drawing/2014/main" id="{28DDFBCC-2853-467D-BD23-27490B22A4DF}"/>
              </a:ext>
            </a:extLst>
          </p:cNvPr>
          <p:cNvSpPr/>
          <p:nvPr/>
        </p:nvSpPr>
        <p:spPr bwMode="auto">
          <a:xfrm>
            <a:off x="3147060" y="2887478"/>
            <a:ext cx="1424940" cy="377190"/>
          </a:xfrm>
          <a:prstGeom prst="rect">
            <a:avLst/>
          </a:prstGeom>
          <a:solidFill>
            <a:srgbClr val="00B050">
              <a:alpha val="25000"/>
            </a:srgbClr>
          </a:solid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22" name="Rectangle 21">
            <a:extLst>
              <a:ext uri="{FF2B5EF4-FFF2-40B4-BE49-F238E27FC236}">
                <a16:creationId xmlns:a16="http://schemas.microsoft.com/office/drawing/2014/main" id="{53BF752B-B498-43FA-8699-A09E94EF72DB}"/>
              </a:ext>
            </a:extLst>
          </p:cNvPr>
          <p:cNvSpPr/>
          <p:nvPr/>
        </p:nvSpPr>
        <p:spPr bwMode="auto">
          <a:xfrm>
            <a:off x="4627794" y="3264668"/>
            <a:ext cx="1483445" cy="377190"/>
          </a:xfrm>
          <a:prstGeom prst="rect">
            <a:avLst/>
          </a:prstGeom>
          <a:solidFill>
            <a:srgbClr val="00B050">
              <a:alpha val="25000"/>
            </a:srgbClr>
          </a:solid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23" name="Rectangle 22">
            <a:extLst>
              <a:ext uri="{FF2B5EF4-FFF2-40B4-BE49-F238E27FC236}">
                <a16:creationId xmlns:a16="http://schemas.microsoft.com/office/drawing/2014/main" id="{A00BB5FE-CC91-4D5C-86A1-3C881083808D}"/>
              </a:ext>
            </a:extLst>
          </p:cNvPr>
          <p:cNvSpPr/>
          <p:nvPr/>
        </p:nvSpPr>
        <p:spPr bwMode="auto">
          <a:xfrm>
            <a:off x="107190" y="4027170"/>
            <a:ext cx="1501140" cy="377190"/>
          </a:xfrm>
          <a:prstGeom prst="rect">
            <a:avLst/>
          </a:prstGeom>
          <a:solidFill>
            <a:srgbClr val="FFC000">
              <a:alpha val="25000"/>
            </a:srgbClr>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24" name="Rectangle 23">
            <a:extLst>
              <a:ext uri="{FF2B5EF4-FFF2-40B4-BE49-F238E27FC236}">
                <a16:creationId xmlns:a16="http://schemas.microsoft.com/office/drawing/2014/main" id="{68310C90-188A-4F8B-B085-12BEC5631FCB}"/>
              </a:ext>
            </a:extLst>
          </p:cNvPr>
          <p:cNvSpPr/>
          <p:nvPr/>
        </p:nvSpPr>
        <p:spPr bwMode="auto">
          <a:xfrm>
            <a:off x="1589870" y="4419601"/>
            <a:ext cx="1549570" cy="377190"/>
          </a:xfrm>
          <a:prstGeom prst="rect">
            <a:avLst/>
          </a:prstGeom>
          <a:solidFill>
            <a:srgbClr val="FFC000">
              <a:alpha val="25000"/>
            </a:srgbClr>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25" name="Rectangle 24">
            <a:extLst>
              <a:ext uri="{FF2B5EF4-FFF2-40B4-BE49-F238E27FC236}">
                <a16:creationId xmlns:a16="http://schemas.microsoft.com/office/drawing/2014/main" id="{8BE9F909-AAE2-44B4-9CCD-EE23FC807E9D}"/>
              </a:ext>
            </a:extLst>
          </p:cNvPr>
          <p:cNvSpPr/>
          <p:nvPr/>
        </p:nvSpPr>
        <p:spPr bwMode="auto">
          <a:xfrm>
            <a:off x="3136730" y="3665221"/>
            <a:ext cx="1448310" cy="377190"/>
          </a:xfrm>
          <a:prstGeom prst="rect">
            <a:avLst/>
          </a:prstGeom>
          <a:solidFill>
            <a:srgbClr val="FFC000">
              <a:alpha val="25000"/>
            </a:srgbClr>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26" name="Rectangle 25">
            <a:extLst>
              <a:ext uri="{FF2B5EF4-FFF2-40B4-BE49-F238E27FC236}">
                <a16:creationId xmlns:a16="http://schemas.microsoft.com/office/drawing/2014/main" id="{AB486A9C-09AF-4455-9EC3-781D36CD18BD}"/>
              </a:ext>
            </a:extLst>
          </p:cNvPr>
          <p:cNvSpPr/>
          <p:nvPr/>
        </p:nvSpPr>
        <p:spPr bwMode="auto">
          <a:xfrm>
            <a:off x="6118860" y="4419601"/>
            <a:ext cx="1448310" cy="377190"/>
          </a:xfrm>
          <a:prstGeom prst="rect">
            <a:avLst/>
          </a:prstGeom>
          <a:solidFill>
            <a:srgbClr val="FFC000">
              <a:alpha val="25000"/>
            </a:srgbClr>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27" name="Rectangle 26">
            <a:extLst>
              <a:ext uri="{FF2B5EF4-FFF2-40B4-BE49-F238E27FC236}">
                <a16:creationId xmlns:a16="http://schemas.microsoft.com/office/drawing/2014/main" id="{D5071E84-01BB-46F2-A735-F7074DE22CA5}"/>
              </a:ext>
            </a:extLst>
          </p:cNvPr>
          <p:cNvSpPr/>
          <p:nvPr/>
        </p:nvSpPr>
        <p:spPr bwMode="auto">
          <a:xfrm>
            <a:off x="107190" y="4421507"/>
            <a:ext cx="1501140" cy="377190"/>
          </a:xfrm>
          <a:prstGeom prst="rect">
            <a:avLst/>
          </a:prstGeom>
          <a:solidFill>
            <a:srgbClr val="FF66FF">
              <a:alpha val="25000"/>
            </a:srgbClr>
          </a:solidFill>
          <a:ln w="9525"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28" name="Rectangle 27">
            <a:extLst>
              <a:ext uri="{FF2B5EF4-FFF2-40B4-BE49-F238E27FC236}">
                <a16:creationId xmlns:a16="http://schemas.microsoft.com/office/drawing/2014/main" id="{0A3FD43E-2F41-4DAC-AE29-98D63826624B}"/>
              </a:ext>
            </a:extLst>
          </p:cNvPr>
          <p:cNvSpPr/>
          <p:nvPr/>
        </p:nvSpPr>
        <p:spPr bwMode="auto">
          <a:xfrm>
            <a:off x="1615440" y="2508382"/>
            <a:ext cx="1501140" cy="377190"/>
          </a:xfrm>
          <a:prstGeom prst="rect">
            <a:avLst/>
          </a:prstGeom>
          <a:solidFill>
            <a:srgbClr val="FF66FF">
              <a:alpha val="25000"/>
            </a:srgbClr>
          </a:solidFill>
          <a:ln w="9525"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29" name="Rectangle 28">
            <a:extLst>
              <a:ext uri="{FF2B5EF4-FFF2-40B4-BE49-F238E27FC236}">
                <a16:creationId xmlns:a16="http://schemas.microsoft.com/office/drawing/2014/main" id="{48AE7957-2C00-4B5F-B352-22C0E7CDD803}"/>
              </a:ext>
            </a:extLst>
          </p:cNvPr>
          <p:cNvSpPr/>
          <p:nvPr/>
        </p:nvSpPr>
        <p:spPr bwMode="auto">
          <a:xfrm>
            <a:off x="3147060" y="4804412"/>
            <a:ext cx="1424940" cy="377190"/>
          </a:xfrm>
          <a:prstGeom prst="rect">
            <a:avLst/>
          </a:prstGeom>
          <a:solidFill>
            <a:srgbClr val="FF66FF">
              <a:alpha val="25000"/>
            </a:srgbClr>
          </a:solidFill>
          <a:ln w="9525"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30" name="Rectangle 29">
            <a:extLst>
              <a:ext uri="{FF2B5EF4-FFF2-40B4-BE49-F238E27FC236}">
                <a16:creationId xmlns:a16="http://schemas.microsoft.com/office/drawing/2014/main" id="{E9AF4E83-63E0-4343-B780-CC9C96DC5CAC}"/>
              </a:ext>
            </a:extLst>
          </p:cNvPr>
          <p:cNvSpPr/>
          <p:nvPr/>
        </p:nvSpPr>
        <p:spPr bwMode="auto">
          <a:xfrm>
            <a:off x="4627794" y="2510288"/>
            <a:ext cx="1463296" cy="377190"/>
          </a:xfrm>
          <a:prstGeom prst="rect">
            <a:avLst/>
          </a:prstGeom>
          <a:solidFill>
            <a:srgbClr val="FF66FF">
              <a:alpha val="25000"/>
            </a:srgbClr>
          </a:solidFill>
          <a:ln w="9525"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31" name="Rectangle 30">
            <a:extLst>
              <a:ext uri="{FF2B5EF4-FFF2-40B4-BE49-F238E27FC236}">
                <a16:creationId xmlns:a16="http://schemas.microsoft.com/office/drawing/2014/main" id="{4553F891-8335-4753-9044-06BB29C93FC2}"/>
              </a:ext>
            </a:extLst>
          </p:cNvPr>
          <p:cNvSpPr/>
          <p:nvPr/>
        </p:nvSpPr>
        <p:spPr bwMode="auto">
          <a:xfrm>
            <a:off x="6126480" y="3257549"/>
            <a:ext cx="1463296" cy="377190"/>
          </a:xfrm>
          <a:prstGeom prst="rect">
            <a:avLst/>
          </a:prstGeom>
          <a:solidFill>
            <a:srgbClr val="FF66FF">
              <a:alpha val="25000"/>
            </a:srgbClr>
          </a:solidFill>
          <a:ln w="9525"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32" name="Rectangle 31">
            <a:extLst>
              <a:ext uri="{FF2B5EF4-FFF2-40B4-BE49-F238E27FC236}">
                <a16:creationId xmlns:a16="http://schemas.microsoft.com/office/drawing/2014/main" id="{079B807C-B71F-4F02-AE5C-965D273BDC7C}"/>
              </a:ext>
            </a:extLst>
          </p:cNvPr>
          <p:cNvSpPr/>
          <p:nvPr/>
        </p:nvSpPr>
        <p:spPr bwMode="auto">
          <a:xfrm>
            <a:off x="7589776" y="2506979"/>
            <a:ext cx="1463296" cy="377190"/>
          </a:xfrm>
          <a:prstGeom prst="rect">
            <a:avLst/>
          </a:prstGeom>
          <a:solidFill>
            <a:srgbClr val="FF66FF">
              <a:alpha val="25000"/>
            </a:srgbClr>
          </a:solidFill>
          <a:ln w="9525" cap="flat" cmpd="sng" algn="ctr">
            <a:solidFill>
              <a:srgbClr val="FF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sp>
        <p:nvSpPr>
          <p:cNvPr id="34" name="Rectangle 33">
            <a:extLst>
              <a:ext uri="{FF2B5EF4-FFF2-40B4-BE49-F238E27FC236}">
                <a16:creationId xmlns:a16="http://schemas.microsoft.com/office/drawing/2014/main" id="{8D1A5AB8-8C0C-4C34-AA0B-F4422DBFF343}"/>
              </a:ext>
            </a:extLst>
          </p:cNvPr>
          <p:cNvSpPr/>
          <p:nvPr/>
        </p:nvSpPr>
        <p:spPr>
          <a:xfrm>
            <a:off x="0" y="5818320"/>
            <a:ext cx="8849360" cy="1077218"/>
          </a:xfrm>
          <a:prstGeom prst="rect">
            <a:avLst/>
          </a:prstGeom>
        </p:spPr>
        <p:txBody>
          <a:bodyPr wrap="square">
            <a:spAutoFit/>
          </a:bodyPr>
          <a:lstStyle/>
          <a:p>
            <a:pPr algn="ctr"/>
            <a:r>
              <a:rPr lang="en-US" sz="1600" dirty="0"/>
              <a:t>NEXUS can be used to identify top emission sources. The information above was generated in Data Query for the Cincinnati CBSA. This can help identify the potential co-benefits of controls. Notice that AK Steel is a top emitter in every category. Let</a:t>
            </a:r>
            <a:r>
              <a:rPr lang="en-US" sz="1600" dirty="0">
                <a:latin typeface="Arial" panose="020B0604020202020204" pitchFamily="34" charset="0"/>
                <a:cs typeface="Arial" panose="020B0604020202020204" pitchFamily="34" charset="0"/>
              </a:rPr>
              <a:t>’</a:t>
            </a:r>
            <a:r>
              <a:rPr lang="en-US" sz="1600" dirty="0"/>
              <a:t>s explore this further…</a:t>
            </a:r>
          </a:p>
        </p:txBody>
      </p:sp>
      <p:sp>
        <p:nvSpPr>
          <p:cNvPr id="35" name="Slide Number Placeholder 1">
            <a:extLst>
              <a:ext uri="{FF2B5EF4-FFF2-40B4-BE49-F238E27FC236}">
                <a16:creationId xmlns:a16="http://schemas.microsoft.com/office/drawing/2014/main" id="{A0605A45-CBB4-4EB7-A6DA-336CE0C683BB}"/>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20</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6450488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0B050-D66C-41AA-BA05-8FD93B9C953E}"/>
              </a:ext>
            </a:extLst>
          </p:cNvPr>
          <p:cNvSpPr>
            <a:spLocks noGrp="1"/>
          </p:cNvSpPr>
          <p:nvPr>
            <p:ph type="title"/>
          </p:nvPr>
        </p:nvSpPr>
        <p:spPr>
          <a:xfrm>
            <a:off x="65478" y="71439"/>
            <a:ext cx="9013044" cy="669103"/>
          </a:xfrm>
        </p:spPr>
        <p:txBody>
          <a:bodyPr/>
          <a:lstStyle/>
          <a:p>
            <a:r>
              <a:rPr lang="en-US" altLang="zh-CN" sz="2800" dirty="0"/>
              <a:t>NEXUS Tool:</a:t>
            </a:r>
            <a:r>
              <a:rPr lang="en-US" altLang="zh-CN" sz="2800" dirty="0">
                <a:solidFill>
                  <a:srgbClr val="FFFF00"/>
                </a:solidFill>
              </a:rPr>
              <a:t> Emission Sources in Butler County</a:t>
            </a:r>
            <a:endParaRPr lang="en-US" sz="2800" dirty="0"/>
          </a:p>
        </p:txBody>
      </p:sp>
      <p:pic>
        <p:nvPicPr>
          <p:cNvPr id="4" name="Picture 3">
            <a:extLst>
              <a:ext uri="{FF2B5EF4-FFF2-40B4-BE49-F238E27FC236}">
                <a16:creationId xmlns:a16="http://schemas.microsoft.com/office/drawing/2014/main" id="{045120B9-A335-41F8-B6D9-37600C855B4B}"/>
              </a:ext>
            </a:extLst>
          </p:cNvPr>
          <p:cNvPicPr>
            <a:picLocks noChangeAspect="1"/>
          </p:cNvPicPr>
          <p:nvPr/>
        </p:nvPicPr>
        <p:blipFill rotWithShape="1">
          <a:blip r:embed="rId2"/>
          <a:srcRect r="6087" b="41433"/>
          <a:stretch/>
        </p:blipFill>
        <p:spPr>
          <a:xfrm>
            <a:off x="0" y="857250"/>
            <a:ext cx="9078522" cy="3184663"/>
          </a:xfrm>
          <a:prstGeom prst="rect">
            <a:avLst/>
          </a:prstGeom>
        </p:spPr>
      </p:pic>
      <p:sp>
        <p:nvSpPr>
          <p:cNvPr id="6" name="Rectangle 5">
            <a:extLst>
              <a:ext uri="{FF2B5EF4-FFF2-40B4-BE49-F238E27FC236}">
                <a16:creationId xmlns:a16="http://schemas.microsoft.com/office/drawing/2014/main" id="{CB6F99EC-593E-4879-89FF-3A8A3A3C4BBB}"/>
              </a:ext>
            </a:extLst>
          </p:cNvPr>
          <p:cNvSpPr/>
          <p:nvPr/>
        </p:nvSpPr>
        <p:spPr bwMode="auto">
          <a:xfrm>
            <a:off x="65478" y="2099823"/>
            <a:ext cx="9013044" cy="377190"/>
          </a:xfrm>
          <a:prstGeom prst="rect">
            <a:avLst/>
          </a:prstGeom>
          <a:solidFill>
            <a:srgbClr val="0000FF">
              <a:alpha val="25000"/>
            </a:srgbClr>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dirty="0">
              <a:ln>
                <a:noFill/>
              </a:ln>
              <a:solidFill>
                <a:srgbClr val="FF3300"/>
              </a:solidFill>
              <a:effectLst/>
              <a:latin typeface="Arial" charset="0"/>
              <a:ea typeface="宋体" pitchFamily="2" charset="-122"/>
            </a:endParaRPr>
          </a:p>
        </p:txBody>
      </p:sp>
      <p:pic>
        <p:nvPicPr>
          <p:cNvPr id="7" name="Picture 6">
            <a:extLst>
              <a:ext uri="{FF2B5EF4-FFF2-40B4-BE49-F238E27FC236}">
                <a16:creationId xmlns:a16="http://schemas.microsoft.com/office/drawing/2014/main" id="{500269CD-CADE-43C8-B561-EB9A1F30CB00}"/>
              </a:ext>
            </a:extLst>
          </p:cNvPr>
          <p:cNvPicPr>
            <a:picLocks noChangeAspect="1"/>
          </p:cNvPicPr>
          <p:nvPr/>
        </p:nvPicPr>
        <p:blipFill rotWithShape="1">
          <a:blip r:embed="rId3"/>
          <a:srcRect l="19331" t="6444" r="1455" b="5555"/>
          <a:stretch/>
        </p:blipFill>
        <p:spPr>
          <a:xfrm>
            <a:off x="65478" y="4041914"/>
            <a:ext cx="1551945" cy="956549"/>
          </a:xfrm>
          <a:prstGeom prst="rect">
            <a:avLst/>
          </a:prstGeom>
        </p:spPr>
      </p:pic>
      <p:pic>
        <p:nvPicPr>
          <p:cNvPr id="8" name="Picture 7">
            <a:extLst>
              <a:ext uri="{FF2B5EF4-FFF2-40B4-BE49-F238E27FC236}">
                <a16:creationId xmlns:a16="http://schemas.microsoft.com/office/drawing/2014/main" id="{DB4112AB-550C-4EE1-B48F-A9F755FF0554}"/>
              </a:ext>
            </a:extLst>
          </p:cNvPr>
          <p:cNvPicPr>
            <a:picLocks noChangeAspect="1"/>
          </p:cNvPicPr>
          <p:nvPr/>
        </p:nvPicPr>
        <p:blipFill rotWithShape="1">
          <a:blip r:embed="rId4"/>
          <a:srcRect l="19300" t="6267" b="5910"/>
          <a:stretch/>
        </p:blipFill>
        <p:spPr>
          <a:xfrm>
            <a:off x="1617422" y="4094782"/>
            <a:ext cx="1476257" cy="903681"/>
          </a:xfrm>
          <a:prstGeom prst="rect">
            <a:avLst/>
          </a:prstGeom>
        </p:spPr>
      </p:pic>
      <p:pic>
        <p:nvPicPr>
          <p:cNvPr id="9" name="Picture 8">
            <a:extLst>
              <a:ext uri="{FF2B5EF4-FFF2-40B4-BE49-F238E27FC236}">
                <a16:creationId xmlns:a16="http://schemas.microsoft.com/office/drawing/2014/main" id="{BA3D98E4-D2FC-45BB-8234-5AFA3399EEEB}"/>
              </a:ext>
            </a:extLst>
          </p:cNvPr>
          <p:cNvPicPr>
            <a:picLocks noChangeAspect="1"/>
          </p:cNvPicPr>
          <p:nvPr/>
        </p:nvPicPr>
        <p:blipFill rotWithShape="1">
          <a:blip r:embed="rId5"/>
          <a:srcRect l="19400" t="6089" b="5555"/>
          <a:stretch/>
        </p:blipFill>
        <p:spPr>
          <a:xfrm>
            <a:off x="3192214" y="4094782"/>
            <a:ext cx="1379786" cy="850811"/>
          </a:xfrm>
          <a:prstGeom prst="rect">
            <a:avLst/>
          </a:prstGeom>
        </p:spPr>
      </p:pic>
      <p:pic>
        <p:nvPicPr>
          <p:cNvPr id="10" name="Picture 9">
            <a:extLst>
              <a:ext uri="{FF2B5EF4-FFF2-40B4-BE49-F238E27FC236}">
                <a16:creationId xmlns:a16="http://schemas.microsoft.com/office/drawing/2014/main" id="{43AFE38C-9362-49FD-8B03-5E2FEAAA42FD}"/>
              </a:ext>
            </a:extLst>
          </p:cNvPr>
          <p:cNvPicPr>
            <a:picLocks noChangeAspect="1"/>
          </p:cNvPicPr>
          <p:nvPr/>
        </p:nvPicPr>
        <p:blipFill rotWithShape="1">
          <a:blip r:embed="rId6"/>
          <a:srcRect l="19600" t="6267" b="5733"/>
          <a:stretch/>
        </p:blipFill>
        <p:spPr>
          <a:xfrm>
            <a:off x="4641491" y="4078215"/>
            <a:ext cx="1408832" cy="867378"/>
          </a:xfrm>
          <a:prstGeom prst="rect">
            <a:avLst/>
          </a:prstGeom>
        </p:spPr>
      </p:pic>
      <p:pic>
        <p:nvPicPr>
          <p:cNvPr id="11" name="Picture 10">
            <a:extLst>
              <a:ext uri="{FF2B5EF4-FFF2-40B4-BE49-F238E27FC236}">
                <a16:creationId xmlns:a16="http://schemas.microsoft.com/office/drawing/2014/main" id="{B0849D6B-BFA0-4111-A9AC-1BB8868F44E8}"/>
              </a:ext>
            </a:extLst>
          </p:cNvPr>
          <p:cNvPicPr>
            <a:picLocks noChangeAspect="1"/>
          </p:cNvPicPr>
          <p:nvPr/>
        </p:nvPicPr>
        <p:blipFill rotWithShape="1">
          <a:blip r:embed="rId7"/>
          <a:srcRect l="19398" t="6089" r="503" b="6089"/>
          <a:stretch/>
        </p:blipFill>
        <p:spPr>
          <a:xfrm>
            <a:off x="6136035" y="4074035"/>
            <a:ext cx="1408831" cy="868882"/>
          </a:xfrm>
          <a:prstGeom prst="rect">
            <a:avLst/>
          </a:prstGeom>
        </p:spPr>
      </p:pic>
      <p:pic>
        <p:nvPicPr>
          <p:cNvPr id="12" name="Picture 11">
            <a:extLst>
              <a:ext uri="{FF2B5EF4-FFF2-40B4-BE49-F238E27FC236}">
                <a16:creationId xmlns:a16="http://schemas.microsoft.com/office/drawing/2014/main" id="{B5FD4284-1945-49B2-8742-328A8F4A4F5A}"/>
              </a:ext>
            </a:extLst>
          </p:cNvPr>
          <p:cNvPicPr>
            <a:picLocks noChangeAspect="1"/>
          </p:cNvPicPr>
          <p:nvPr/>
        </p:nvPicPr>
        <p:blipFill rotWithShape="1">
          <a:blip r:embed="rId8"/>
          <a:srcRect l="19200" t="5911" r="600" b="5733"/>
          <a:stretch/>
        </p:blipFill>
        <p:spPr>
          <a:xfrm>
            <a:off x="7630578" y="4094783"/>
            <a:ext cx="1379786" cy="855054"/>
          </a:xfrm>
          <a:prstGeom prst="rect">
            <a:avLst/>
          </a:prstGeom>
        </p:spPr>
      </p:pic>
      <p:sp>
        <p:nvSpPr>
          <p:cNvPr id="13" name="Rectangle 12">
            <a:extLst>
              <a:ext uri="{FF2B5EF4-FFF2-40B4-BE49-F238E27FC236}">
                <a16:creationId xmlns:a16="http://schemas.microsoft.com/office/drawing/2014/main" id="{A18CCEEA-CB34-458A-AFC1-80D23A561E76}"/>
              </a:ext>
            </a:extLst>
          </p:cNvPr>
          <p:cNvSpPr/>
          <p:nvPr/>
        </p:nvSpPr>
        <p:spPr>
          <a:xfrm>
            <a:off x="0" y="5415974"/>
            <a:ext cx="8849360" cy="1077218"/>
          </a:xfrm>
          <a:prstGeom prst="rect">
            <a:avLst/>
          </a:prstGeom>
        </p:spPr>
        <p:txBody>
          <a:bodyPr wrap="square">
            <a:spAutoFit/>
          </a:bodyPr>
          <a:lstStyle/>
          <a:p>
            <a:pPr algn="ctr"/>
            <a:r>
              <a:rPr lang="en-US" sz="1600" dirty="0"/>
              <a:t>NEXUS can be used to identify top emission sources. The above table and bar charts were generated in Data Query for Butler County. AK Steel is the top emitter in every category, and the bar charts quickly show how its emissions compare to other sources in the county.</a:t>
            </a:r>
          </a:p>
        </p:txBody>
      </p:sp>
      <p:sp>
        <p:nvSpPr>
          <p:cNvPr id="14" name="Slide Number Placeholder 1">
            <a:extLst>
              <a:ext uri="{FF2B5EF4-FFF2-40B4-BE49-F238E27FC236}">
                <a16:creationId xmlns:a16="http://schemas.microsoft.com/office/drawing/2014/main" id="{0D7CFB5B-95A0-48CD-B94C-575039DC7360}"/>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21</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16764468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04970-837A-4A85-BBF2-B97E10C9EE95}"/>
              </a:ext>
            </a:extLst>
          </p:cNvPr>
          <p:cNvSpPr>
            <a:spLocks noGrp="1"/>
          </p:cNvSpPr>
          <p:nvPr>
            <p:ph type="title"/>
          </p:nvPr>
        </p:nvSpPr>
        <p:spPr>
          <a:xfrm>
            <a:off x="0" y="71439"/>
            <a:ext cx="9144000" cy="669103"/>
          </a:xfrm>
        </p:spPr>
        <p:txBody>
          <a:bodyPr/>
          <a:lstStyle/>
          <a:p>
            <a:r>
              <a:rPr lang="en-US" altLang="zh-CN" sz="2400" dirty="0"/>
              <a:t>NEXUS Tool: </a:t>
            </a:r>
            <a:r>
              <a:rPr lang="en-US" altLang="zh-CN" sz="2400" dirty="0">
                <a:solidFill>
                  <a:srgbClr val="FFFF00"/>
                </a:solidFill>
              </a:rPr>
              <a:t>Example 3 – Addressing MP Concerns</a:t>
            </a:r>
            <a:endParaRPr lang="en-US" sz="2400" dirty="0"/>
          </a:p>
        </p:txBody>
      </p:sp>
      <p:pic>
        <p:nvPicPr>
          <p:cNvPr id="4" name="Picture 3">
            <a:extLst>
              <a:ext uri="{FF2B5EF4-FFF2-40B4-BE49-F238E27FC236}">
                <a16:creationId xmlns:a16="http://schemas.microsoft.com/office/drawing/2014/main" id="{90631B01-2CDD-42B9-A44A-35049D7D857D}"/>
              </a:ext>
            </a:extLst>
          </p:cNvPr>
          <p:cNvPicPr>
            <a:picLocks noChangeAspect="1"/>
          </p:cNvPicPr>
          <p:nvPr/>
        </p:nvPicPr>
        <p:blipFill>
          <a:blip r:embed="rId2"/>
          <a:stretch>
            <a:fillRect/>
          </a:stretch>
        </p:blipFill>
        <p:spPr>
          <a:xfrm>
            <a:off x="1101565" y="842142"/>
            <a:ext cx="6940869" cy="5482754"/>
          </a:xfrm>
          <a:prstGeom prst="rect">
            <a:avLst/>
          </a:prstGeom>
        </p:spPr>
      </p:pic>
      <p:sp>
        <p:nvSpPr>
          <p:cNvPr id="3" name="Rectangle 2">
            <a:extLst>
              <a:ext uri="{FF2B5EF4-FFF2-40B4-BE49-F238E27FC236}">
                <a16:creationId xmlns:a16="http://schemas.microsoft.com/office/drawing/2014/main" id="{28D70752-065E-41F2-A322-DB24FA568226}"/>
              </a:ext>
            </a:extLst>
          </p:cNvPr>
          <p:cNvSpPr/>
          <p:nvPr/>
        </p:nvSpPr>
        <p:spPr>
          <a:xfrm>
            <a:off x="0" y="6324896"/>
            <a:ext cx="8849360" cy="584775"/>
          </a:xfrm>
          <a:prstGeom prst="rect">
            <a:avLst/>
          </a:prstGeom>
        </p:spPr>
        <p:txBody>
          <a:bodyPr wrap="square">
            <a:spAutoFit/>
          </a:bodyPr>
          <a:lstStyle/>
          <a:p>
            <a:pPr algn="ctr"/>
            <a:r>
              <a:rPr lang="en-US" sz="1600" dirty="0"/>
              <a:t>NEXUS can be used to identify highest risk areas across O</a:t>
            </a:r>
            <a:r>
              <a:rPr lang="en-US" sz="1600" baseline="-25000" dirty="0"/>
              <a:t>3</a:t>
            </a:r>
            <a:r>
              <a:rPr lang="en-US" sz="1600" dirty="0"/>
              <a:t>, PM</a:t>
            </a:r>
            <a:r>
              <a:rPr lang="en-US" sz="1600" baseline="-25000" dirty="0"/>
              <a:t>2.5</a:t>
            </a:r>
            <a:r>
              <a:rPr lang="en-US" sz="1600" dirty="0"/>
              <a:t>, and Air Toxics. Example map above is for Region 4</a:t>
            </a:r>
          </a:p>
        </p:txBody>
      </p:sp>
      <p:sp>
        <p:nvSpPr>
          <p:cNvPr id="5" name="Slide Number Placeholder 1">
            <a:extLst>
              <a:ext uri="{FF2B5EF4-FFF2-40B4-BE49-F238E27FC236}">
                <a16:creationId xmlns:a16="http://schemas.microsoft.com/office/drawing/2014/main" id="{BACC9CD1-F2D0-4BC8-B36D-EC04C2EFA6BA}"/>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22</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38165124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E6E48-45AC-4AE2-B892-E8C546A2CFFB}"/>
              </a:ext>
            </a:extLst>
          </p:cNvPr>
          <p:cNvSpPr>
            <a:spLocks noGrp="1"/>
          </p:cNvSpPr>
          <p:nvPr>
            <p:ph type="title"/>
          </p:nvPr>
        </p:nvSpPr>
        <p:spPr/>
        <p:txBody>
          <a:bodyPr/>
          <a:lstStyle/>
          <a:p>
            <a:r>
              <a:rPr lang="en-US" altLang="zh-CN" sz="2800" dirty="0"/>
              <a:t>NEXUS Tool: </a:t>
            </a:r>
            <a:r>
              <a:rPr lang="en-US" altLang="zh-CN" sz="2800" dirty="0">
                <a:solidFill>
                  <a:srgbClr val="FFFF00"/>
                </a:solidFill>
              </a:rPr>
              <a:t>Highest MP Risk Areas in R4</a:t>
            </a:r>
            <a:endParaRPr lang="en-US" sz="2800" dirty="0"/>
          </a:p>
        </p:txBody>
      </p:sp>
      <p:pic>
        <p:nvPicPr>
          <p:cNvPr id="4" name="Picture 3">
            <a:extLst>
              <a:ext uri="{FF2B5EF4-FFF2-40B4-BE49-F238E27FC236}">
                <a16:creationId xmlns:a16="http://schemas.microsoft.com/office/drawing/2014/main" id="{4AF93143-B09D-4700-A0E1-64AE787AD8F4}"/>
              </a:ext>
            </a:extLst>
          </p:cNvPr>
          <p:cNvPicPr>
            <a:picLocks noChangeAspect="1"/>
          </p:cNvPicPr>
          <p:nvPr/>
        </p:nvPicPr>
        <p:blipFill>
          <a:blip r:embed="rId2"/>
          <a:stretch>
            <a:fillRect/>
          </a:stretch>
        </p:blipFill>
        <p:spPr>
          <a:xfrm>
            <a:off x="0" y="1205596"/>
            <a:ext cx="9144000" cy="4446808"/>
          </a:xfrm>
          <a:prstGeom prst="rect">
            <a:avLst/>
          </a:prstGeom>
        </p:spPr>
      </p:pic>
      <p:sp>
        <p:nvSpPr>
          <p:cNvPr id="5" name="Rectangle 4">
            <a:extLst>
              <a:ext uri="{FF2B5EF4-FFF2-40B4-BE49-F238E27FC236}">
                <a16:creationId xmlns:a16="http://schemas.microsoft.com/office/drawing/2014/main" id="{CB1ED69A-CB78-424F-84DA-A281809FB4B9}"/>
              </a:ext>
            </a:extLst>
          </p:cNvPr>
          <p:cNvSpPr/>
          <p:nvPr/>
        </p:nvSpPr>
        <p:spPr>
          <a:xfrm>
            <a:off x="0" y="5938816"/>
            <a:ext cx="8849360" cy="830997"/>
          </a:xfrm>
          <a:prstGeom prst="rect">
            <a:avLst/>
          </a:prstGeom>
        </p:spPr>
        <p:txBody>
          <a:bodyPr wrap="square">
            <a:spAutoFit/>
          </a:bodyPr>
          <a:lstStyle/>
          <a:p>
            <a:pPr algn="ctr"/>
            <a:r>
              <a:rPr lang="en-US" sz="1600" dirty="0"/>
              <a:t>NEXUS can be used to identify highest risk areas across O</a:t>
            </a:r>
            <a:r>
              <a:rPr lang="en-US" sz="1600" baseline="-25000" dirty="0"/>
              <a:t>3</a:t>
            </a:r>
            <a:r>
              <a:rPr lang="en-US" sz="1600" dirty="0"/>
              <a:t>, PM</a:t>
            </a:r>
            <a:r>
              <a:rPr lang="en-US" sz="1600" baseline="-25000" dirty="0"/>
              <a:t>2.5</a:t>
            </a:r>
            <a:r>
              <a:rPr lang="en-US" sz="1600" dirty="0"/>
              <a:t>, and Air Toxics. Example table above was generated in Data Query for Region 4. Table Generator Module is planned for future development. Currently, data can be exported to Excel.</a:t>
            </a:r>
          </a:p>
        </p:txBody>
      </p:sp>
      <p:sp>
        <p:nvSpPr>
          <p:cNvPr id="6" name="Rectangle 12">
            <a:extLst>
              <a:ext uri="{FF2B5EF4-FFF2-40B4-BE49-F238E27FC236}">
                <a16:creationId xmlns:a16="http://schemas.microsoft.com/office/drawing/2014/main" id="{62AB5FE3-A28D-4FA1-8C5C-D0ACB7BDFB3E}"/>
              </a:ext>
            </a:extLst>
          </p:cNvPr>
          <p:cNvSpPr/>
          <p:nvPr/>
        </p:nvSpPr>
        <p:spPr>
          <a:xfrm>
            <a:off x="8199120" y="5395095"/>
            <a:ext cx="894080" cy="25730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Slide Number Placeholder 1">
            <a:extLst>
              <a:ext uri="{FF2B5EF4-FFF2-40B4-BE49-F238E27FC236}">
                <a16:creationId xmlns:a16="http://schemas.microsoft.com/office/drawing/2014/main" id="{86841F21-2F6D-49A3-8540-21541B0F183F}"/>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23</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11119615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AC0DC-26BF-4DFA-BC57-A2964C17035F}"/>
              </a:ext>
            </a:extLst>
          </p:cNvPr>
          <p:cNvSpPr>
            <a:spLocks noGrp="1"/>
          </p:cNvSpPr>
          <p:nvPr>
            <p:ph type="title"/>
          </p:nvPr>
        </p:nvSpPr>
        <p:spPr>
          <a:xfrm>
            <a:off x="0" y="71439"/>
            <a:ext cx="9144000" cy="669103"/>
          </a:xfrm>
        </p:spPr>
        <p:txBody>
          <a:bodyPr/>
          <a:lstStyle/>
          <a:p>
            <a:r>
              <a:rPr lang="en-US" altLang="zh-CN" sz="2400" dirty="0"/>
              <a:t>NEXUS Tool: </a:t>
            </a:r>
            <a:r>
              <a:rPr lang="en-US" altLang="zh-CN" sz="2400" dirty="0">
                <a:solidFill>
                  <a:srgbClr val="FFFF00"/>
                </a:solidFill>
              </a:rPr>
              <a:t>R4 Rankings from Data Query Module</a:t>
            </a:r>
            <a:endParaRPr lang="en-US" sz="2400" dirty="0"/>
          </a:p>
        </p:txBody>
      </p:sp>
      <p:sp>
        <p:nvSpPr>
          <p:cNvPr id="4" name="Rectangle 3">
            <a:extLst>
              <a:ext uri="{FF2B5EF4-FFF2-40B4-BE49-F238E27FC236}">
                <a16:creationId xmlns:a16="http://schemas.microsoft.com/office/drawing/2014/main" id="{DA6DE79E-7339-4B4B-9538-0FF01DFC46D0}"/>
              </a:ext>
            </a:extLst>
          </p:cNvPr>
          <p:cNvSpPr/>
          <p:nvPr/>
        </p:nvSpPr>
        <p:spPr>
          <a:xfrm>
            <a:off x="0" y="5430816"/>
            <a:ext cx="8849360" cy="1323439"/>
          </a:xfrm>
          <a:prstGeom prst="rect">
            <a:avLst/>
          </a:prstGeom>
        </p:spPr>
        <p:txBody>
          <a:bodyPr wrap="square">
            <a:spAutoFit/>
          </a:bodyPr>
          <a:lstStyle/>
          <a:p>
            <a:pPr algn="ctr"/>
            <a:r>
              <a:rPr lang="en-US" sz="1600" dirty="0"/>
              <a:t>NEXUS can be used to identify highest risk areas across O</a:t>
            </a:r>
            <a:r>
              <a:rPr lang="en-US" sz="1600" baseline="-25000" dirty="0"/>
              <a:t>3</a:t>
            </a:r>
            <a:r>
              <a:rPr lang="en-US" sz="1600" dirty="0"/>
              <a:t>, PM</a:t>
            </a:r>
            <a:r>
              <a:rPr lang="en-US" sz="1600" baseline="-25000" dirty="0"/>
              <a:t>2.5</a:t>
            </a:r>
            <a:r>
              <a:rPr lang="en-US" sz="1600" dirty="0"/>
              <a:t>, and Air Toxics. Information above was generated in Data Query for Region 4 and exported into excel where rankings were applied.</a:t>
            </a:r>
          </a:p>
          <a:p>
            <a:pPr algn="ctr"/>
            <a:endParaRPr lang="en-US" sz="1600" dirty="0"/>
          </a:p>
          <a:p>
            <a:pPr algn="ctr"/>
            <a:r>
              <a:rPr lang="en-US" sz="1600" dirty="0"/>
              <a:t>Top 5 CBSAs </a:t>
            </a:r>
            <a:r>
              <a:rPr lang="en-US" sz="1600" i="1" dirty="0"/>
              <a:t>(using this approach) </a:t>
            </a:r>
            <a:r>
              <a:rPr lang="en-US" sz="1600" dirty="0"/>
              <a:t>– Miami, Tampa, Atlanta, Birmingham, Louisville</a:t>
            </a:r>
          </a:p>
        </p:txBody>
      </p:sp>
      <p:pic>
        <p:nvPicPr>
          <p:cNvPr id="5" name="Picture 4">
            <a:extLst>
              <a:ext uri="{FF2B5EF4-FFF2-40B4-BE49-F238E27FC236}">
                <a16:creationId xmlns:a16="http://schemas.microsoft.com/office/drawing/2014/main" id="{82EA618A-3918-4866-AE0B-5307E97EB67A}"/>
              </a:ext>
            </a:extLst>
          </p:cNvPr>
          <p:cNvPicPr>
            <a:picLocks noChangeAspect="1"/>
          </p:cNvPicPr>
          <p:nvPr/>
        </p:nvPicPr>
        <p:blipFill>
          <a:blip r:embed="rId2"/>
          <a:stretch>
            <a:fillRect/>
          </a:stretch>
        </p:blipFill>
        <p:spPr>
          <a:xfrm>
            <a:off x="0" y="1255265"/>
            <a:ext cx="9144000" cy="3981710"/>
          </a:xfrm>
          <a:prstGeom prst="rect">
            <a:avLst/>
          </a:prstGeom>
        </p:spPr>
      </p:pic>
      <p:sp>
        <p:nvSpPr>
          <p:cNvPr id="6" name="Slide Number Placeholder 1">
            <a:extLst>
              <a:ext uri="{FF2B5EF4-FFF2-40B4-BE49-F238E27FC236}">
                <a16:creationId xmlns:a16="http://schemas.microsoft.com/office/drawing/2014/main" id="{B227D9C5-1F9F-4B72-8DF4-9BE3F1BFA9BF}"/>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24</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14362282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EBF6A-6912-4C95-81AA-53C1AC7C1D66}"/>
              </a:ext>
            </a:extLst>
          </p:cNvPr>
          <p:cNvSpPr>
            <a:spLocks noGrp="1"/>
          </p:cNvSpPr>
          <p:nvPr>
            <p:ph type="title"/>
          </p:nvPr>
        </p:nvSpPr>
        <p:spPr/>
        <p:txBody>
          <a:bodyPr/>
          <a:lstStyle/>
          <a:p>
            <a:r>
              <a:rPr lang="en-US" altLang="zh-CN" dirty="0"/>
              <a:t>NEXUS Tool: </a:t>
            </a:r>
            <a:r>
              <a:rPr lang="en-US" altLang="zh-CN" dirty="0">
                <a:solidFill>
                  <a:srgbClr val="FFFF00"/>
                </a:solidFill>
              </a:rPr>
              <a:t>Louisville CBSA</a:t>
            </a:r>
            <a:endParaRPr lang="en-US" dirty="0"/>
          </a:p>
        </p:txBody>
      </p:sp>
      <p:sp>
        <p:nvSpPr>
          <p:cNvPr id="5" name="Rectangle 4">
            <a:extLst>
              <a:ext uri="{FF2B5EF4-FFF2-40B4-BE49-F238E27FC236}">
                <a16:creationId xmlns:a16="http://schemas.microsoft.com/office/drawing/2014/main" id="{78B8A842-E36B-46E8-A11E-F99E39ED4E6E}"/>
              </a:ext>
            </a:extLst>
          </p:cNvPr>
          <p:cNvSpPr/>
          <p:nvPr/>
        </p:nvSpPr>
        <p:spPr>
          <a:xfrm>
            <a:off x="0" y="5586232"/>
            <a:ext cx="9034670" cy="1200329"/>
          </a:xfrm>
          <a:prstGeom prst="rect">
            <a:avLst/>
          </a:prstGeom>
        </p:spPr>
        <p:txBody>
          <a:bodyPr wrap="square">
            <a:spAutoFit/>
          </a:bodyPr>
          <a:lstStyle/>
          <a:p>
            <a:pPr algn="ctr"/>
            <a:r>
              <a:rPr lang="en-US" dirty="0"/>
              <a:t>The map above was generated for the Louisville/Jefferson County - Elizabethtown - Madison, KY-IN CBSA (2014 O</a:t>
            </a:r>
            <a:r>
              <a:rPr lang="en-US" baseline="-25000" dirty="0"/>
              <a:t>3</a:t>
            </a:r>
            <a:r>
              <a:rPr lang="en-US" dirty="0"/>
              <a:t> NAA), using the data query module. The top 10 Gas &amp; VOC HAPS emission sources are identified.</a:t>
            </a:r>
          </a:p>
          <a:p>
            <a:endParaRPr lang="en-US" dirty="0"/>
          </a:p>
        </p:txBody>
      </p:sp>
      <p:pic>
        <p:nvPicPr>
          <p:cNvPr id="7" name="Picture 6">
            <a:extLst>
              <a:ext uri="{FF2B5EF4-FFF2-40B4-BE49-F238E27FC236}">
                <a16:creationId xmlns:a16="http://schemas.microsoft.com/office/drawing/2014/main" id="{3D1D7FE5-80F8-45F7-AA48-41A51A50DB8B}"/>
              </a:ext>
            </a:extLst>
          </p:cNvPr>
          <p:cNvPicPr>
            <a:picLocks noChangeAspect="1"/>
          </p:cNvPicPr>
          <p:nvPr/>
        </p:nvPicPr>
        <p:blipFill rotWithShape="1">
          <a:blip r:embed="rId2"/>
          <a:srcRect b="8059"/>
          <a:stretch/>
        </p:blipFill>
        <p:spPr>
          <a:xfrm>
            <a:off x="0" y="857250"/>
            <a:ext cx="9144000" cy="4728982"/>
          </a:xfrm>
          <a:prstGeom prst="rect">
            <a:avLst/>
          </a:prstGeom>
        </p:spPr>
      </p:pic>
      <p:sp>
        <p:nvSpPr>
          <p:cNvPr id="8" name="Slide Number Placeholder 1">
            <a:extLst>
              <a:ext uri="{FF2B5EF4-FFF2-40B4-BE49-F238E27FC236}">
                <a16:creationId xmlns:a16="http://schemas.microsoft.com/office/drawing/2014/main" id="{70401AFB-BCDB-4C35-BD97-635B41FD27E6}"/>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25</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1149033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CFFA4-CC18-4CAC-94D7-998A5E1F24DC}"/>
              </a:ext>
            </a:extLst>
          </p:cNvPr>
          <p:cNvSpPr>
            <a:spLocks noGrp="1"/>
          </p:cNvSpPr>
          <p:nvPr>
            <p:ph type="title"/>
          </p:nvPr>
        </p:nvSpPr>
        <p:spPr>
          <a:xfrm>
            <a:off x="-1" y="71439"/>
            <a:ext cx="9142243" cy="669103"/>
          </a:xfrm>
        </p:spPr>
        <p:txBody>
          <a:bodyPr/>
          <a:lstStyle/>
          <a:p>
            <a:r>
              <a:rPr lang="en-US" altLang="zh-CN" sz="2400" dirty="0"/>
              <a:t>NEXUS Tool: </a:t>
            </a:r>
            <a:r>
              <a:rPr lang="en-US" altLang="zh-CN" sz="2400" dirty="0">
                <a:solidFill>
                  <a:srgbClr val="FFFF00"/>
                </a:solidFill>
              </a:rPr>
              <a:t>NOx Emission Sources in Louisville CBSA</a:t>
            </a:r>
            <a:endParaRPr lang="en-US" sz="2400" dirty="0"/>
          </a:p>
        </p:txBody>
      </p:sp>
      <p:pic>
        <p:nvPicPr>
          <p:cNvPr id="4" name="Picture 3">
            <a:extLst>
              <a:ext uri="{FF2B5EF4-FFF2-40B4-BE49-F238E27FC236}">
                <a16:creationId xmlns:a16="http://schemas.microsoft.com/office/drawing/2014/main" id="{6F3E17BC-6441-49ED-B696-914E4E0EE1CA}"/>
              </a:ext>
            </a:extLst>
          </p:cNvPr>
          <p:cNvPicPr>
            <a:picLocks noChangeAspect="1"/>
          </p:cNvPicPr>
          <p:nvPr/>
        </p:nvPicPr>
        <p:blipFill rotWithShape="1">
          <a:blip r:embed="rId2"/>
          <a:srcRect l="20217" t="7488" r="1196" b="6328"/>
          <a:stretch/>
        </p:blipFill>
        <p:spPr>
          <a:xfrm>
            <a:off x="1757" y="765311"/>
            <a:ext cx="4572000" cy="2820349"/>
          </a:xfrm>
          <a:prstGeom prst="rect">
            <a:avLst/>
          </a:prstGeom>
        </p:spPr>
      </p:pic>
      <p:pic>
        <p:nvPicPr>
          <p:cNvPr id="5" name="Picture 4">
            <a:extLst>
              <a:ext uri="{FF2B5EF4-FFF2-40B4-BE49-F238E27FC236}">
                <a16:creationId xmlns:a16="http://schemas.microsoft.com/office/drawing/2014/main" id="{2055721A-6A46-4786-BEE7-9E71AF585375}"/>
              </a:ext>
            </a:extLst>
          </p:cNvPr>
          <p:cNvPicPr>
            <a:picLocks noChangeAspect="1"/>
          </p:cNvPicPr>
          <p:nvPr/>
        </p:nvPicPr>
        <p:blipFill rotWithShape="1">
          <a:blip r:embed="rId3"/>
          <a:srcRect l="20109" t="6135" b="6317"/>
          <a:stretch/>
        </p:blipFill>
        <p:spPr>
          <a:xfrm>
            <a:off x="0" y="3605534"/>
            <a:ext cx="4575515" cy="2820349"/>
          </a:xfrm>
          <a:prstGeom prst="rect">
            <a:avLst/>
          </a:prstGeom>
        </p:spPr>
      </p:pic>
      <p:pic>
        <p:nvPicPr>
          <p:cNvPr id="8" name="Picture 7">
            <a:extLst>
              <a:ext uri="{FF2B5EF4-FFF2-40B4-BE49-F238E27FC236}">
                <a16:creationId xmlns:a16="http://schemas.microsoft.com/office/drawing/2014/main" id="{E69B59DB-2A36-46B8-9EB3-980149C8311A}"/>
              </a:ext>
            </a:extLst>
          </p:cNvPr>
          <p:cNvPicPr>
            <a:picLocks noChangeAspect="1"/>
          </p:cNvPicPr>
          <p:nvPr/>
        </p:nvPicPr>
        <p:blipFill rotWithShape="1">
          <a:blip r:embed="rId4"/>
          <a:srcRect t="29131" r="39565" b="8261"/>
          <a:stretch/>
        </p:blipFill>
        <p:spPr>
          <a:xfrm>
            <a:off x="4677621" y="827314"/>
            <a:ext cx="4464622" cy="2601686"/>
          </a:xfrm>
          <a:prstGeom prst="rect">
            <a:avLst/>
          </a:prstGeom>
        </p:spPr>
      </p:pic>
      <p:pic>
        <p:nvPicPr>
          <p:cNvPr id="9" name="Picture 8">
            <a:extLst>
              <a:ext uri="{FF2B5EF4-FFF2-40B4-BE49-F238E27FC236}">
                <a16:creationId xmlns:a16="http://schemas.microsoft.com/office/drawing/2014/main" id="{A40FCB38-3A44-4DBA-BA8A-4E059F751331}"/>
              </a:ext>
            </a:extLst>
          </p:cNvPr>
          <p:cNvPicPr>
            <a:picLocks noChangeAspect="1"/>
          </p:cNvPicPr>
          <p:nvPr/>
        </p:nvPicPr>
        <p:blipFill rotWithShape="1">
          <a:blip r:embed="rId5"/>
          <a:srcRect t="29323" r="39565" b="8841"/>
          <a:stretch/>
        </p:blipFill>
        <p:spPr>
          <a:xfrm>
            <a:off x="4679378" y="3651095"/>
            <a:ext cx="4296799" cy="2472978"/>
          </a:xfrm>
          <a:prstGeom prst="rect">
            <a:avLst/>
          </a:prstGeom>
        </p:spPr>
      </p:pic>
      <p:cxnSp>
        <p:nvCxnSpPr>
          <p:cNvPr id="11" name="Straight Arrow Connector 10">
            <a:extLst>
              <a:ext uri="{FF2B5EF4-FFF2-40B4-BE49-F238E27FC236}">
                <a16:creationId xmlns:a16="http://schemas.microsoft.com/office/drawing/2014/main" id="{8A32ED81-CA7C-4459-A1D9-5B4FE79558A0}"/>
              </a:ext>
            </a:extLst>
          </p:cNvPr>
          <p:cNvCxnSpPr>
            <a:cxnSpLocks/>
          </p:cNvCxnSpPr>
          <p:nvPr/>
        </p:nvCxnSpPr>
        <p:spPr bwMode="auto">
          <a:xfrm>
            <a:off x="3617843" y="1411357"/>
            <a:ext cx="815009" cy="0"/>
          </a:xfrm>
          <a:prstGeom prst="straightConnector1">
            <a:avLst/>
          </a:prstGeom>
          <a:ln w="25400">
            <a:headEnd type="none" w="med" len="med"/>
            <a:tailEnd type="triangle"/>
          </a:ln>
        </p:spPr>
        <p:style>
          <a:lnRef idx="1">
            <a:schemeClr val="accent2"/>
          </a:lnRef>
          <a:fillRef idx="0">
            <a:schemeClr val="accent2"/>
          </a:fillRef>
          <a:effectRef idx="0">
            <a:schemeClr val="accent2"/>
          </a:effectRef>
          <a:fontRef idx="minor">
            <a:schemeClr val="tx1"/>
          </a:fontRef>
        </p:style>
      </p:cxnSp>
      <p:cxnSp>
        <p:nvCxnSpPr>
          <p:cNvPr id="13" name="Straight Arrow Connector 12">
            <a:extLst>
              <a:ext uri="{FF2B5EF4-FFF2-40B4-BE49-F238E27FC236}">
                <a16:creationId xmlns:a16="http://schemas.microsoft.com/office/drawing/2014/main" id="{B659CFE7-BF86-4AA9-9281-0A070E692781}"/>
              </a:ext>
            </a:extLst>
          </p:cNvPr>
          <p:cNvCxnSpPr>
            <a:cxnSpLocks/>
          </p:cNvCxnSpPr>
          <p:nvPr/>
        </p:nvCxnSpPr>
        <p:spPr bwMode="auto">
          <a:xfrm>
            <a:off x="1898374" y="1865559"/>
            <a:ext cx="2899257" cy="1720101"/>
          </a:xfrm>
          <a:prstGeom prst="straightConnector1">
            <a:avLst/>
          </a:prstGeom>
          <a:ln w="25400">
            <a:headEnd type="none" w="med" len="med"/>
            <a:tailEnd type="triangle"/>
          </a:ln>
        </p:spPr>
        <p:style>
          <a:lnRef idx="1">
            <a:schemeClr val="accent2"/>
          </a:lnRef>
          <a:fillRef idx="0">
            <a:schemeClr val="accent2"/>
          </a:fillRef>
          <a:effectRef idx="0">
            <a:schemeClr val="accent2"/>
          </a:effectRef>
          <a:fontRef idx="minor">
            <a:schemeClr val="tx1"/>
          </a:fontRef>
        </p:style>
      </p:cxnSp>
      <p:sp>
        <p:nvSpPr>
          <p:cNvPr id="15" name="TextBox 14">
            <a:extLst>
              <a:ext uri="{FF2B5EF4-FFF2-40B4-BE49-F238E27FC236}">
                <a16:creationId xmlns:a16="http://schemas.microsoft.com/office/drawing/2014/main" id="{299793BB-AC5B-4DE6-9590-BFA34F398DD8}"/>
              </a:ext>
            </a:extLst>
          </p:cNvPr>
          <p:cNvSpPr txBox="1"/>
          <p:nvPr/>
        </p:nvSpPr>
        <p:spPr>
          <a:xfrm>
            <a:off x="0" y="6385773"/>
            <a:ext cx="8976177" cy="523220"/>
          </a:xfrm>
          <a:prstGeom prst="rect">
            <a:avLst/>
          </a:prstGeom>
          <a:noFill/>
        </p:spPr>
        <p:txBody>
          <a:bodyPr wrap="square" rtlCol="0">
            <a:spAutoFit/>
          </a:bodyPr>
          <a:lstStyle/>
          <a:p>
            <a:r>
              <a:rPr lang="en-US" sz="1400" dirty="0"/>
              <a:t>2 of the top 4 NOx emission sources (EGUs) are outside Jefferson Co., KY (Jefferson Co., IN &amp; Tremble, KY)</a:t>
            </a:r>
          </a:p>
        </p:txBody>
      </p:sp>
      <p:sp>
        <p:nvSpPr>
          <p:cNvPr id="16" name="Slide Number Placeholder 1">
            <a:extLst>
              <a:ext uri="{FF2B5EF4-FFF2-40B4-BE49-F238E27FC236}">
                <a16:creationId xmlns:a16="http://schemas.microsoft.com/office/drawing/2014/main" id="{AE076C02-F6E2-4B24-BCE8-C4DAF04C9BA8}"/>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26</a:t>
            </a:fld>
            <a:endParaRPr lang="en-US" dirty="0">
              <a:solidFill>
                <a:prstClr val="black">
                  <a:tint val="75000"/>
                </a:prstClr>
              </a:solidFill>
              <a:latin typeface="Arial" pitchFamily="34" charset="0"/>
            </a:endParaRPr>
          </a:p>
        </p:txBody>
      </p:sp>
      <p:sp>
        <p:nvSpPr>
          <p:cNvPr id="3" name="TextBox 2">
            <a:extLst>
              <a:ext uri="{FF2B5EF4-FFF2-40B4-BE49-F238E27FC236}">
                <a16:creationId xmlns:a16="http://schemas.microsoft.com/office/drawing/2014/main" id="{3859627D-A2A2-4FCB-88C5-8E7A8831BD60}"/>
              </a:ext>
            </a:extLst>
          </p:cNvPr>
          <p:cNvSpPr txBox="1"/>
          <p:nvPr/>
        </p:nvSpPr>
        <p:spPr>
          <a:xfrm>
            <a:off x="5104464" y="702548"/>
            <a:ext cx="3780044" cy="369332"/>
          </a:xfrm>
          <a:prstGeom prst="rect">
            <a:avLst/>
          </a:prstGeom>
          <a:noFill/>
        </p:spPr>
        <p:txBody>
          <a:bodyPr wrap="square" rtlCol="0">
            <a:spAutoFit/>
          </a:bodyPr>
          <a:lstStyle/>
          <a:p>
            <a:r>
              <a:rPr lang="en-US" dirty="0"/>
              <a:t>Indiana Kentucky Electric Corp.</a:t>
            </a:r>
          </a:p>
        </p:txBody>
      </p:sp>
      <p:sp>
        <p:nvSpPr>
          <p:cNvPr id="12" name="TextBox 11">
            <a:extLst>
              <a:ext uri="{FF2B5EF4-FFF2-40B4-BE49-F238E27FC236}">
                <a16:creationId xmlns:a16="http://schemas.microsoft.com/office/drawing/2014/main" id="{CAEA63C6-D718-4F47-B2B2-064745528E3D}"/>
              </a:ext>
            </a:extLst>
          </p:cNvPr>
          <p:cNvSpPr txBox="1"/>
          <p:nvPr/>
        </p:nvSpPr>
        <p:spPr>
          <a:xfrm>
            <a:off x="4996714" y="3481176"/>
            <a:ext cx="4322618" cy="369332"/>
          </a:xfrm>
          <a:prstGeom prst="rect">
            <a:avLst/>
          </a:prstGeom>
          <a:noFill/>
        </p:spPr>
        <p:txBody>
          <a:bodyPr wrap="square" rtlCol="0">
            <a:spAutoFit/>
          </a:bodyPr>
          <a:lstStyle/>
          <a:p>
            <a:r>
              <a:rPr lang="en-US" dirty="0"/>
              <a:t>Louisville G&amp;E Co. – Trimble Co.</a:t>
            </a:r>
          </a:p>
        </p:txBody>
      </p:sp>
    </p:spTree>
    <p:extLst>
      <p:ext uri="{BB962C8B-B14F-4D97-AF65-F5344CB8AC3E}">
        <p14:creationId xmlns:p14="http://schemas.microsoft.com/office/powerpoint/2010/main" val="20932957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AF9A3-AC9D-4626-8DC2-E8770738A95E}"/>
              </a:ext>
            </a:extLst>
          </p:cNvPr>
          <p:cNvSpPr>
            <a:spLocks noGrp="1"/>
          </p:cNvSpPr>
          <p:nvPr>
            <p:ph type="title"/>
          </p:nvPr>
        </p:nvSpPr>
        <p:spPr>
          <a:xfrm>
            <a:off x="0" y="71439"/>
            <a:ext cx="9144000" cy="669103"/>
          </a:xfrm>
        </p:spPr>
        <p:txBody>
          <a:bodyPr/>
          <a:lstStyle/>
          <a:p>
            <a:r>
              <a:rPr lang="en-US" altLang="zh-CN" sz="2400" dirty="0"/>
              <a:t>NEXUS Tool: </a:t>
            </a:r>
            <a:r>
              <a:rPr lang="en-US" altLang="zh-CN" sz="2400" dirty="0">
                <a:solidFill>
                  <a:srgbClr val="FFFF00"/>
                </a:solidFill>
              </a:rPr>
              <a:t>VOC Emission Sources in Louisville CBSA</a:t>
            </a:r>
            <a:endParaRPr lang="en-US" sz="2400" dirty="0"/>
          </a:p>
        </p:txBody>
      </p:sp>
      <p:pic>
        <p:nvPicPr>
          <p:cNvPr id="4" name="Picture 3">
            <a:extLst>
              <a:ext uri="{FF2B5EF4-FFF2-40B4-BE49-F238E27FC236}">
                <a16:creationId xmlns:a16="http://schemas.microsoft.com/office/drawing/2014/main" id="{89B61DB1-7370-4602-956F-794CFFB3284F}"/>
              </a:ext>
            </a:extLst>
          </p:cNvPr>
          <p:cNvPicPr>
            <a:picLocks noChangeAspect="1"/>
          </p:cNvPicPr>
          <p:nvPr/>
        </p:nvPicPr>
        <p:blipFill rotWithShape="1">
          <a:blip r:embed="rId2"/>
          <a:srcRect l="19022" t="5942" b="6521"/>
          <a:stretch/>
        </p:blipFill>
        <p:spPr>
          <a:xfrm>
            <a:off x="0" y="824948"/>
            <a:ext cx="4560480" cy="2773017"/>
          </a:xfrm>
          <a:prstGeom prst="rect">
            <a:avLst/>
          </a:prstGeom>
        </p:spPr>
      </p:pic>
      <p:pic>
        <p:nvPicPr>
          <p:cNvPr id="5" name="Picture 4">
            <a:extLst>
              <a:ext uri="{FF2B5EF4-FFF2-40B4-BE49-F238E27FC236}">
                <a16:creationId xmlns:a16="http://schemas.microsoft.com/office/drawing/2014/main" id="{BB97AF2A-BDDD-4B41-AC75-9936A7376F4C}"/>
              </a:ext>
            </a:extLst>
          </p:cNvPr>
          <p:cNvPicPr>
            <a:picLocks noChangeAspect="1"/>
          </p:cNvPicPr>
          <p:nvPr/>
        </p:nvPicPr>
        <p:blipFill rotWithShape="1">
          <a:blip r:embed="rId3"/>
          <a:srcRect l="19239" t="6135" b="5749"/>
          <a:stretch/>
        </p:blipFill>
        <p:spPr>
          <a:xfrm>
            <a:off x="53685" y="3682371"/>
            <a:ext cx="4518315" cy="2773017"/>
          </a:xfrm>
          <a:prstGeom prst="rect">
            <a:avLst/>
          </a:prstGeom>
        </p:spPr>
      </p:pic>
      <p:pic>
        <p:nvPicPr>
          <p:cNvPr id="6" name="Picture 5">
            <a:extLst>
              <a:ext uri="{FF2B5EF4-FFF2-40B4-BE49-F238E27FC236}">
                <a16:creationId xmlns:a16="http://schemas.microsoft.com/office/drawing/2014/main" id="{07CFBADC-E282-4D90-9E91-3002C787F494}"/>
              </a:ext>
            </a:extLst>
          </p:cNvPr>
          <p:cNvPicPr>
            <a:picLocks noChangeAspect="1"/>
          </p:cNvPicPr>
          <p:nvPr/>
        </p:nvPicPr>
        <p:blipFill rotWithShape="1">
          <a:blip r:embed="rId4"/>
          <a:srcRect t="29324" r="36956" b="8454"/>
          <a:stretch/>
        </p:blipFill>
        <p:spPr>
          <a:xfrm>
            <a:off x="4681331" y="824948"/>
            <a:ext cx="4368279" cy="2425148"/>
          </a:xfrm>
          <a:prstGeom prst="rect">
            <a:avLst/>
          </a:prstGeom>
        </p:spPr>
      </p:pic>
      <p:pic>
        <p:nvPicPr>
          <p:cNvPr id="7" name="Picture 6">
            <a:extLst>
              <a:ext uri="{FF2B5EF4-FFF2-40B4-BE49-F238E27FC236}">
                <a16:creationId xmlns:a16="http://schemas.microsoft.com/office/drawing/2014/main" id="{BC617F89-E875-45D6-87C3-F75B9F56F617}"/>
              </a:ext>
            </a:extLst>
          </p:cNvPr>
          <p:cNvPicPr>
            <a:picLocks noChangeAspect="1"/>
          </p:cNvPicPr>
          <p:nvPr/>
        </p:nvPicPr>
        <p:blipFill rotWithShape="1">
          <a:blip r:embed="rId5"/>
          <a:srcRect t="29324" r="37065" b="7681"/>
          <a:stretch/>
        </p:blipFill>
        <p:spPr>
          <a:xfrm>
            <a:off x="4681331" y="3682371"/>
            <a:ext cx="4183671" cy="2355573"/>
          </a:xfrm>
          <a:prstGeom prst="rect">
            <a:avLst/>
          </a:prstGeom>
        </p:spPr>
      </p:pic>
      <p:cxnSp>
        <p:nvCxnSpPr>
          <p:cNvPr id="8" name="Straight Arrow Connector 7">
            <a:extLst>
              <a:ext uri="{FF2B5EF4-FFF2-40B4-BE49-F238E27FC236}">
                <a16:creationId xmlns:a16="http://schemas.microsoft.com/office/drawing/2014/main" id="{CE77477D-F77A-4862-A18E-F8AE6B5B0896}"/>
              </a:ext>
            </a:extLst>
          </p:cNvPr>
          <p:cNvCxnSpPr>
            <a:cxnSpLocks/>
          </p:cNvCxnSpPr>
          <p:nvPr/>
        </p:nvCxnSpPr>
        <p:spPr bwMode="auto">
          <a:xfrm>
            <a:off x="4075043" y="1222513"/>
            <a:ext cx="485437" cy="0"/>
          </a:xfrm>
          <a:prstGeom prst="straightConnector1">
            <a:avLst/>
          </a:prstGeom>
          <a:ln w="25400">
            <a:headEnd type="none" w="med" len="med"/>
            <a:tailEnd type="triangle"/>
          </a:ln>
        </p:spPr>
        <p:style>
          <a:lnRef idx="1">
            <a:schemeClr val="accent2"/>
          </a:lnRef>
          <a:fillRef idx="0">
            <a:schemeClr val="accent2"/>
          </a:fillRef>
          <a:effectRef idx="0">
            <a:schemeClr val="accent2"/>
          </a:effectRef>
          <a:fontRef idx="minor">
            <a:schemeClr val="tx1"/>
          </a:fontRef>
        </p:style>
      </p:cxnSp>
      <p:cxnSp>
        <p:nvCxnSpPr>
          <p:cNvPr id="10" name="Straight Arrow Connector 9">
            <a:extLst>
              <a:ext uri="{FF2B5EF4-FFF2-40B4-BE49-F238E27FC236}">
                <a16:creationId xmlns:a16="http://schemas.microsoft.com/office/drawing/2014/main" id="{19E00F31-F694-4270-B011-62ED1F3CF845}"/>
              </a:ext>
            </a:extLst>
          </p:cNvPr>
          <p:cNvCxnSpPr>
            <a:cxnSpLocks/>
          </p:cNvCxnSpPr>
          <p:nvPr/>
        </p:nvCxnSpPr>
        <p:spPr bwMode="auto">
          <a:xfrm>
            <a:off x="3299791" y="1486608"/>
            <a:ext cx="1480931" cy="2069469"/>
          </a:xfrm>
          <a:prstGeom prst="straightConnector1">
            <a:avLst/>
          </a:prstGeom>
          <a:ln w="25400">
            <a:headEnd type="none" w="med" len="med"/>
            <a:tailEnd type="triangle"/>
          </a:ln>
        </p:spPr>
        <p:style>
          <a:lnRef idx="1">
            <a:schemeClr val="accent2"/>
          </a:lnRef>
          <a:fillRef idx="0">
            <a:schemeClr val="accent2"/>
          </a:fillRef>
          <a:effectRef idx="0">
            <a:schemeClr val="accent2"/>
          </a:effectRef>
          <a:fontRef idx="minor">
            <a:schemeClr val="tx1"/>
          </a:fontRef>
        </p:style>
      </p:cxnSp>
      <p:sp>
        <p:nvSpPr>
          <p:cNvPr id="12" name="TextBox 11">
            <a:extLst>
              <a:ext uri="{FF2B5EF4-FFF2-40B4-BE49-F238E27FC236}">
                <a16:creationId xmlns:a16="http://schemas.microsoft.com/office/drawing/2014/main" id="{63F265C6-0F57-4F69-BFC8-9D74757545DB}"/>
              </a:ext>
            </a:extLst>
          </p:cNvPr>
          <p:cNvSpPr txBox="1"/>
          <p:nvPr/>
        </p:nvSpPr>
        <p:spPr>
          <a:xfrm>
            <a:off x="258417" y="6488668"/>
            <a:ext cx="7901609" cy="369332"/>
          </a:xfrm>
          <a:prstGeom prst="rect">
            <a:avLst/>
          </a:prstGeom>
          <a:noFill/>
        </p:spPr>
        <p:txBody>
          <a:bodyPr wrap="square" rtlCol="0">
            <a:spAutoFit/>
          </a:bodyPr>
          <a:lstStyle/>
          <a:p>
            <a:pPr algn="ctr"/>
            <a:r>
              <a:rPr lang="en-US" dirty="0"/>
              <a:t>Top 2 VOC emission sources (distilleries) are in Nelson County, KY</a:t>
            </a:r>
          </a:p>
        </p:txBody>
      </p:sp>
      <p:sp>
        <p:nvSpPr>
          <p:cNvPr id="13" name="Slide Number Placeholder 1">
            <a:extLst>
              <a:ext uri="{FF2B5EF4-FFF2-40B4-BE49-F238E27FC236}">
                <a16:creationId xmlns:a16="http://schemas.microsoft.com/office/drawing/2014/main" id="{3127C127-728A-420A-BBC7-0238F1A5CD65}"/>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27</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21501209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3CB5E-28D6-459A-8F97-ADCFDE07CE27}"/>
              </a:ext>
            </a:extLst>
          </p:cNvPr>
          <p:cNvSpPr>
            <a:spLocks noGrp="1"/>
          </p:cNvSpPr>
          <p:nvPr>
            <p:ph type="title"/>
          </p:nvPr>
        </p:nvSpPr>
        <p:spPr>
          <a:xfrm>
            <a:off x="0" y="71439"/>
            <a:ext cx="9144000" cy="669103"/>
          </a:xfrm>
        </p:spPr>
        <p:txBody>
          <a:bodyPr/>
          <a:lstStyle/>
          <a:p>
            <a:r>
              <a:rPr lang="en-US" altLang="zh-CN" sz="2400" dirty="0"/>
              <a:t>NEXUS Tool: </a:t>
            </a:r>
            <a:r>
              <a:rPr lang="en-US" altLang="zh-CN" sz="2400" dirty="0">
                <a:solidFill>
                  <a:srgbClr val="FFFF00"/>
                </a:solidFill>
              </a:rPr>
              <a:t>Gas &amp; VOC HAPs Emission Sources in Louisville CBSA</a:t>
            </a:r>
            <a:endParaRPr lang="en-US" sz="2400" dirty="0"/>
          </a:p>
        </p:txBody>
      </p:sp>
      <p:pic>
        <p:nvPicPr>
          <p:cNvPr id="6" name="Picture 5">
            <a:extLst>
              <a:ext uri="{FF2B5EF4-FFF2-40B4-BE49-F238E27FC236}">
                <a16:creationId xmlns:a16="http://schemas.microsoft.com/office/drawing/2014/main" id="{610D5A56-5471-4A58-A287-D5181FB36552}"/>
              </a:ext>
            </a:extLst>
          </p:cNvPr>
          <p:cNvPicPr>
            <a:picLocks noChangeAspect="1"/>
          </p:cNvPicPr>
          <p:nvPr/>
        </p:nvPicPr>
        <p:blipFill rotWithShape="1">
          <a:blip r:embed="rId2"/>
          <a:srcRect l="20109" t="7294" r="1414" b="5942"/>
          <a:stretch/>
        </p:blipFill>
        <p:spPr>
          <a:xfrm>
            <a:off x="1" y="775253"/>
            <a:ext cx="4572000" cy="2843252"/>
          </a:xfrm>
          <a:prstGeom prst="rect">
            <a:avLst/>
          </a:prstGeom>
        </p:spPr>
      </p:pic>
      <p:pic>
        <p:nvPicPr>
          <p:cNvPr id="7" name="Picture 6">
            <a:extLst>
              <a:ext uri="{FF2B5EF4-FFF2-40B4-BE49-F238E27FC236}">
                <a16:creationId xmlns:a16="http://schemas.microsoft.com/office/drawing/2014/main" id="{F5C6F062-CD42-44AF-BD1B-5029E8B95393}"/>
              </a:ext>
            </a:extLst>
          </p:cNvPr>
          <p:cNvPicPr>
            <a:picLocks noChangeAspect="1"/>
          </p:cNvPicPr>
          <p:nvPr/>
        </p:nvPicPr>
        <p:blipFill rotWithShape="1">
          <a:blip r:embed="rId3"/>
          <a:srcRect l="20105" t="7681" r="1413" b="6328"/>
          <a:stretch/>
        </p:blipFill>
        <p:spPr>
          <a:xfrm>
            <a:off x="0" y="3722130"/>
            <a:ext cx="4572000" cy="2817798"/>
          </a:xfrm>
          <a:prstGeom prst="rect">
            <a:avLst/>
          </a:prstGeom>
        </p:spPr>
      </p:pic>
      <p:pic>
        <p:nvPicPr>
          <p:cNvPr id="10" name="Picture 9">
            <a:extLst>
              <a:ext uri="{FF2B5EF4-FFF2-40B4-BE49-F238E27FC236}">
                <a16:creationId xmlns:a16="http://schemas.microsoft.com/office/drawing/2014/main" id="{4B25D581-4693-4EC0-856C-DD28EA3CF564}"/>
              </a:ext>
            </a:extLst>
          </p:cNvPr>
          <p:cNvPicPr>
            <a:picLocks noChangeAspect="1"/>
          </p:cNvPicPr>
          <p:nvPr/>
        </p:nvPicPr>
        <p:blipFill rotWithShape="1">
          <a:blip r:embed="rId4"/>
          <a:srcRect t="28744" r="48089" b="8454"/>
          <a:stretch/>
        </p:blipFill>
        <p:spPr>
          <a:xfrm>
            <a:off x="4752978" y="3856382"/>
            <a:ext cx="3933822" cy="2677015"/>
          </a:xfrm>
          <a:prstGeom prst="rect">
            <a:avLst/>
          </a:prstGeom>
        </p:spPr>
      </p:pic>
      <p:pic>
        <p:nvPicPr>
          <p:cNvPr id="11" name="Picture 10">
            <a:extLst>
              <a:ext uri="{FF2B5EF4-FFF2-40B4-BE49-F238E27FC236}">
                <a16:creationId xmlns:a16="http://schemas.microsoft.com/office/drawing/2014/main" id="{3D71C285-F247-4EEC-BB16-D20A05F01912}"/>
              </a:ext>
            </a:extLst>
          </p:cNvPr>
          <p:cNvPicPr>
            <a:picLocks noChangeAspect="1"/>
          </p:cNvPicPr>
          <p:nvPr/>
        </p:nvPicPr>
        <p:blipFill rotWithShape="1">
          <a:blip r:embed="rId5"/>
          <a:srcRect t="28938" r="46739" b="8453"/>
          <a:stretch/>
        </p:blipFill>
        <p:spPr>
          <a:xfrm>
            <a:off x="4752978" y="1017365"/>
            <a:ext cx="3933822" cy="2601140"/>
          </a:xfrm>
          <a:prstGeom prst="rect">
            <a:avLst/>
          </a:prstGeom>
        </p:spPr>
      </p:pic>
      <p:sp>
        <p:nvSpPr>
          <p:cNvPr id="12" name="TextBox 11">
            <a:extLst>
              <a:ext uri="{FF2B5EF4-FFF2-40B4-BE49-F238E27FC236}">
                <a16:creationId xmlns:a16="http://schemas.microsoft.com/office/drawing/2014/main" id="{7541D466-9C57-4128-9E2F-CB77E28C4E70}"/>
              </a:ext>
            </a:extLst>
          </p:cNvPr>
          <p:cNvSpPr txBox="1"/>
          <p:nvPr/>
        </p:nvSpPr>
        <p:spPr>
          <a:xfrm>
            <a:off x="621195" y="6546724"/>
            <a:ext cx="7901609" cy="307777"/>
          </a:xfrm>
          <a:prstGeom prst="rect">
            <a:avLst/>
          </a:prstGeom>
          <a:noFill/>
        </p:spPr>
        <p:txBody>
          <a:bodyPr wrap="square" rtlCol="0">
            <a:spAutoFit/>
          </a:bodyPr>
          <a:lstStyle/>
          <a:p>
            <a:r>
              <a:rPr lang="en-US" sz="1400" dirty="0"/>
              <a:t>2 of the top 4 gas &amp; VOC HAPs emission sources in Indiana (Harrison &amp; Clark County)</a:t>
            </a:r>
          </a:p>
        </p:txBody>
      </p:sp>
      <p:cxnSp>
        <p:nvCxnSpPr>
          <p:cNvPr id="13" name="Straight Arrow Connector 12">
            <a:extLst>
              <a:ext uri="{FF2B5EF4-FFF2-40B4-BE49-F238E27FC236}">
                <a16:creationId xmlns:a16="http://schemas.microsoft.com/office/drawing/2014/main" id="{26BC2947-76CF-4759-BF3C-3A498059B020}"/>
              </a:ext>
            </a:extLst>
          </p:cNvPr>
          <p:cNvCxnSpPr>
            <a:cxnSpLocks/>
          </p:cNvCxnSpPr>
          <p:nvPr/>
        </p:nvCxnSpPr>
        <p:spPr bwMode="auto">
          <a:xfrm>
            <a:off x="4197096" y="1243584"/>
            <a:ext cx="484632" cy="932688"/>
          </a:xfrm>
          <a:prstGeom prst="straightConnector1">
            <a:avLst/>
          </a:prstGeom>
          <a:ln w="25400">
            <a:headEnd type="none" w="med" len="med"/>
            <a:tailEnd type="triangle"/>
          </a:ln>
        </p:spPr>
        <p:style>
          <a:lnRef idx="1">
            <a:schemeClr val="accent2"/>
          </a:lnRef>
          <a:fillRef idx="0">
            <a:schemeClr val="accent2"/>
          </a:fillRef>
          <a:effectRef idx="0">
            <a:schemeClr val="accent2"/>
          </a:effectRef>
          <a:fontRef idx="minor">
            <a:schemeClr val="tx1"/>
          </a:fontRef>
        </p:style>
      </p:cxnSp>
      <p:cxnSp>
        <p:nvCxnSpPr>
          <p:cNvPr id="15" name="Straight Arrow Connector 14">
            <a:extLst>
              <a:ext uri="{FF2B5EF4-FFF2-40B4-BE49-F238E27FC236}">
                <a16:creationId xmlns:a16="http://schemas.microsoft.com/office/drawing/2014/main" id="{F84A49B2-AD58-4720-AD65-FFBEC08A88CE}"/>
              </a:ext>
            </a:extLst>
          </p:cNvPr>
          <p:cNvCxnSpPr>
            <a:cxnSpLocks/>
          </p:cNvCxnSpPr>
          <p:nvPr/>
        </p:nvCxnSpPr>
        <p:spPr bwMode="auto">
          <a:xfrm>
            <a:off x="1636776" y="1636776"/>
            <a:ext cx="3044952" cy="2322576"/>
          </a:xfrm>
          <a:prstGeom prst="straightConnector1">
            <a:avLst/>
          </a:prstGeom>
          <a:ln w="25400">
            <a:headEnd type="none" w="med" len="med"/>
            <a:tailEnd type="triangle"/>
          </a:ln>
        </p:spPr>
        <p:style>
          <a:lnRef idx="1">
            <a:schemeClr val="accent2"/>
          </a:lnRef>
          <a:fillRef idx="0">
            <a:schemeClr val="accent2"/>
          </a:fillRef>
          <a:effectRef idx="0">
            <a:schemeClr val="accent2"/>
          </a:effectRef>
          <a:fontRef idx="minor">
            <a:schemeClr val="tx1"/>
          </a:fontRef>
        </p:style>
      </p:cxnSp>
      <p:sp>
        <p:nvSpPr>
          <p:cNvPr id="19" name="Slide Number Placeholder 1">
            <a:extLst>
              <a:ext uri="{FF2B5EF4-FFF2-40B4-BE49-F238E27FC236}">
                <a16:creationId xmlns:a16="http://schemas.microsoft.com/office/drawing/2014/main" id="{C3A62775-A4CC-4069-9EC5-A58773648273}"/>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28</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33395033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F21550-F80F-40B4-BDCC-6C251897042B}"/>
              </a:ext>
            </a:extLst>
          </p:cNvPr>
          <p:cNvSpPr>
            <a:spLocks noGrp="1"/>
          </p:cNvSpPr>
          <p:nvPr>
            <p:ph idx="1"/>
          </p:nvPr>
        </p:nvSpPr>
        <p:spPr>
          <a:xfrm>
            <a:off x="457200" y="980728"/>
            <a:ext cx="3746500" cy="5712172"/>
          </a:xfrm>
        </p:spPr>
        <p:txBody>
          <a:bodyPr>
            <a:normAutofit fontScale="92500" lnSpcReduction="10000"/>
          </a:bodyPr>
          <a:lstStyle/>
          <a:p>
            <a:r>
              <a:rPr lang="en-US" sz="2400" dirty="0"/>
              <a:t>NEXUS can be used to quickly demonstrate to an area (Louisville) that coordination outside of their local jurisdiction (Jefferson County, KY) is necessary in order to see the reductions needed to come into attainment</a:t>
            </a:r>
          </a:p>
          <a:p>
            <a:endParaRPr lang="en-US" sz="2400" dirty="0"/>
          </a:p>
          <a:p>
            <a:r>
              <a:rPr lang="en-US" sz="2400" dirty="0"/>
              <a:t>Coordination is needed with the state of Kentucky, state of Indiana, EPA R4 &amp; EPA R5</a:t>
            </a:r>
          </a:p>
        </p:txBody>
      </p:sp>
      <p:sp>
        <p:nvSpPr>
          <p:cNvPr id="5" name="Title 1">
            <a:extLst>
              <a:ext uri="{FF2B5EF4-FFF2-40B4-BE49-F238E27FC236}">
                <a16:creationId xmlns:a16="http://schemas.microsoft.com/office/drawing/2014/main" id="{30CE4879-A162-42FD-BC9C-F0AF5969A8F4}"/>
              </a:ext>
            </a:extLst>
          </p:cNvPr>
          <p:cNvSpPr>
            <a:spLocks noGrp="1"/>
          </p:cNvSpPr>
          <p:nvPr>
            <p:ph type="title"/>
          </p:nvPr>
        </p:nvSpPr>
        <p:spPr>
          <a:xfrm>
            <a:off x="0" y="71439"/>
            <a:ext cx="9144000" cy="669103"/>
          </a:xfrm>
        </p:spPr>
        <p:txBody>
          <a:bodyPr/>
          <a:lstStyle/>
          <a:p>
            <a:r>
              <a:rPr lang="en-US" altLang="zh-CN" sz="2400" dirty="0"/>
              <a:t>NEXUS Tool: </a:t>
            </a:r>
            <a:r>
              <a:rPr lang="en-US" altLang="zh-CN" sz="2400" dirty="0">
                <a:solidFill>
                  <a:srgbClr val="FFFF00"/>
                </a:solidFill>
              </a:rPr>
              <a:t>Example 3 – Addressing MP Concerns</a:t>
            </a:r>
            <a:endParaRPr lang="en-US" sz="2400" dirty="0"/>
          </a:p>
        </p:txBody>
      </p:sp>
      <p:pic>
        <p:nvPicPr>
          <p:cNvPr id="6" name="Picture 5">
            <a:extLst>
              <a:ext uri="{FF2B5EF4-FFF2-40B4-BE49-F238E27FC236}">
                <a16:creationId xmlns:a16="http://schemas.microsoft.com/office/drawing/2014/main" id="{57A04080-1536-40C2-86F3-32E8F54D87C3}"/>
              </a:ext>
            </a:extLst>
          </p:cNvPr>
          <p:cNvPicPr>
            <a:picLocks noChangeAspect="1"/>
          </p:cNvPicPr>
          <p:nvPr/>
        </p:nvPicPr>
        <p:blipFill>
          <a:blip r:embed="rId2"/>
          <a:stretch>
            <a:fillRect/>
          </a:stretch>
        </p:blipFill>
        <p:spPr>
          <a:xfrm>
            <a:off x="4203700" y="1775618"/>
            <a:ext cx="4780365" cy="3306763"/>
          </a:xfrm>
          <a:prstGeom prst="rect">
            <a:avLst/>
          </a:prstGeom>
        </p:spPr>
      </p:pic>
      <p:sp>
        <p:nvSpPr>
          <p:cNvPr id="7" name="Slide Number Placeholder 1">
            <a:extLst>
              <a:ext uri="{FF2B5EF4-FFF2-40B4-BE49-F238E27FC236}">
                <a16:creationId xmlns:a16="http://schemas.microsoft.com/office/drawing/2014/main" id="{082B2572-D2DB-42B7-AF2E-BFECA52A8EF4}"/>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29</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2837983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0EB5F-EB3B-47C3-852D-38C05B610A5C}"/>
              </a:ext>
            </a:extLst>
          </p:cNvPr>
          <p:cNvSpPr>
            <a:spLocks noGrp="1"/>
          </p:cNvSpPr>
          <p:nvPr>
            <p:ph type="title"/>
          </p:nvPr>
        </p:nvSpPr>
        <p:spPr/>
        <p:txBody>
          <a:bodyPr/>
          <a:lstStyle/>
          <a:p>
            <a:r>
              <a:rPr lang="en-US" altLang="zh-CN" dirty="0">
                <a:solidFill>
                  <a:srgbClr val="FFFF00"/>
                </a:solidFill>
              </a:rPr>
              <a:t>Multi-Pollutant (MP) Background</a:t>
            </a:r>
            <a:endParaRPr lang="zh-CN" altLang="en-US" dirty="0">
              <a:solidFill>
                <a:srgbClr val="FFFF00"/>
              </a:solidFill>
            </a:endParaRPr>
          </a:p>
        </p:txBody>
      </p:sp>
      <p:sp>
        <p:nvSpPr>
          <p:cNvPr id="6" name="Slide Number Placeholder 1">
            <a:extLst>
              <a:ext uri="{FF2B5EF4-FFF2-40B4-BE49-F238E27FC236}">
                <a16:creationId xmlns:a16="http://schemas.microsoft.com/office/drawing/2014/main" id="{B374ED60-1C60-4C8A-91AF-BAA323BEDDCC}"/>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3</a:t>
            </a:fld>
            <a:endParaRPr lang="en-US" dirty="0">
              <a:solidFill>
                <a:prstClr val="black">
                  <a:tint val="75000"/>
                </a:prstClr>
              </a:solidFill>
              <a:latin typeface="Arial" pitchFamily="34" charset="0"/>
            </a:endParaRPr>
          </a:p>
        </p:txBody>
      </p:sp>
      <p:sp>
        <p:nvSpPr>
          <p:cNvPr id="5" name="Rectangle 4">
            <a:extLst>
              <a:ext uri="{FF2B5EF4-FFF2-40B4-BE49-F238E27FC236}">
                <a16:creationId xmlns:a16="http://schemas.microsoft.com/office/drawing/2014/main" id="{D0155CC9-B341-4810-B0A9-3646D626CFA1}"/>
              </a:ext>
            </a:extLst>
          </p:cNvPr>
          <p:cNvSpPr/>
          <p:nvPr/>
        </p:nvSpPr>
        <p:spPr>
          <a:xfrm>
            <a:off x="78658" y="976637"/>
            <a:ext cx="8780206" cy="6156172"/>
          </a:xfrm>
          <a:prstGeom prst="rect">
            <a:avLst/>
          </a:prstGeom>
        </p:spPr>
        <p:txBody>
          <a:bodyPr wrap="square">
            <a:spAutoFit/>
          </a:bodyPr>
          <a:lstStyle/>
          <a:p>
            <a:pPr marL="569913" indent="-284163">
              <a:lnSpc>
                <a:spcPct val="125000"/>
              </a:lnSpc>
              <a:buFont typeface="Arial" panose="020B0604020202020204" pitchFamily="34" charset="0"/>
              <a:buChar char="•"/>
            </a:pPr>
            <a:r>
              <a:rPr lang="en-US" dirty="0">
                <a:latin typeface="Arial" panose="020B0604020202020204" pitchFamily="34" charset="0"/>
                <a:cs typeface="Arial" panose="020B0604020202020204" pitchFamily="34" charset="0"/>
              </a:rPr>
              <a:t>Support a comprehensive, MP treatment of air quality problems to effectively improve air quality and make the most efficient use of available resources </a:t>
            </a:r>
          </a:p>
          <a:p>
            <a:pPr marL="569913" indent="-284163">
              <a:lnSpc>
                <a:spcPct val="125000"/>
              </a:lnSpc>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a:p>
            <a:pPr marL="1028700" lvl="2" indent="-285750">
              <a:lnSpc>
                <a:spcPct val="125000"/>
              </a:lnSpc>
              <a:buFont typeface="Wingdings" panose="05000000000000000000" pitchFamily="2" charset="2"/>
              <a:buChar char="Ø"/>
            </a:pPr>
            <a:r>
              <a:rPr lang="en-US" u="sng" dirty="0">
                <a:solidFill>
                  <a:srgbClr val="0000FF"/>
                </a:solidFill>
                <a:latin typeface="Arial" panose="020B0604020202020204" pitchFamily="34" charset="0"/>
                <a:cs typeface="Arial" panose="020B0604020202020204" pitchFamily="34" charset="0"/>
              </a:rPr>
              <a:t>Primary Goal</a:t>
            </a:r>
            <a:r>
              <a:rPr lang="en-US" dirty="0">
                <a:latin typeface="Arial" panose="020B0604020202020204" pitchFamily="34" charset="0"/>
                <a:cs typeface="Arial" panose="020B0604020202020204" pitchFamily="34" charset="0"/>
              </a:rPr>
              <a:t> - identify &amp; evaluate local control strategies targeting emissions of O</a:t>
            </a:r>
            <a:r>
              <a:rPr lang="en-US" baseline="-25000" dirty="0">
                <a:latin typeface="Arial" panose="020B0604020202020204" pitchFamily="34" charset="0"/>
                <a:cs typeface="Arial" panose="020B0604020202020204" pitchFamily="34" charset="0"/>
              </a:rPr>
              <a:t>3</a:t>
            </a:r>
            <a:r>
              <a:rPr lang="en-US" dirty="0">
                <a:latin typeface="Arial" panose="020B0604020202020204" pitchFamily="34" charset="0"/>
                <a:cs typeface="Arial" panose="020B0604020202020204" pitchFamily="34" charset="0"/>
              </a:rPr>
              <a:t> &amp; PM</a:t>
            </a:r>
            <a:r>
              <a:rPr lang="en-US" baseline="-25000" dirty="0">
                <a:latin typeface="Arial" panose="020B0604020202020204" pitchFamily="34" charset="0"/>
                <a:cs typeface="Arial" panose="020B0604020202020204" pitchFamily="34" charset="0"/>
              </a:rPr>
              <a:t>2.5</a:t>
            </a:r>
            <a:r>
              <a:rPr lang="en-US" dirty="0">
                <a:latin typeface="Arial" panose="020B0604020202020204" pitchFamily="34" charset="0"/>
                <a:cs typeface="Arial" panose="020B0604020202020204" pitchFamily="34" charset="0"/>
              </a:rPr>
              <a:t> and their precursors while at the same time reducing Air Toxics of concern for communities to maximize both health benefits and air quality improvements</a:t>
            </a:r>
          </a:p>
          <a:p>
            <a:pPr marL="1028700" lvl="2" indent="-285750">
              <a:lnSpc>
                <a:spcPct val="125000"/>
              </a:lnSpc>
              <a:buFont typeface="Wingdings" panose="05000000000000000000" pitchFamily="2" charset="2"/>
              <a:buChar char="Ø"/>
            </a:pPr>
            <a:endParaRPr lang="en-US" sz="800" dirty="0">
              <a:latin typeface="Arial" panose="020B0604020202020204" pitchFamily="34" charset="0"/>
              <a:cs typeface="Arial" panose="020B0604020202020204" pitchFamily="34" charset="0"/>
            </a:endParaRPr>
          </a:p>
          <a:p>
            <a:pPr marL="569913" indent="-284163">
              <a:lnSpc>
                <a:spcPct val="125000"/>
              </a:lnSpc>
              <a:buFont typeface="Arial" panose="020B0604020202020204" pitchFamily="34" charset="0"/>
              <a:buChar char="•"/>
            </a:pPr>
            <a:r>
              <a:rPr lang="en-US" dirty="0">
                <a:latin typeface="Arial" panose="020B0604020202020204" pitchFamily="34" charset="0"/>
                <a:cs typeface="Arial" panose="020B0604020202020204" pitchFamily="34" charset="0"/>
              </a:rPr>
              <a:t>MP planning has the potential to reduce the costs and increase benefits associated with air quality management (AQM)</a:t>
            </a:r>
          </a:p>
          <a:p>
            <a:pPr marL="569913" indent="-284163">
              <a:lnSpc>
                <a:spcPct val="125000"/>
              </a:lnSpc>
              <a:buFont typeface="Arial" panose="020B0604020202020204" pitchFamily="34" charset="0"/>
              <a:buChar char="•"/>
            </a:pPr>
            <a:r>
              <a:rPr lang="en-US" dirty="0">
                <a:latin typeface="Arial" panose="020B0604020202020204" pitchFamily="34" charset="0"/>
                <a:cs typeface="Arial" panose="020B0604020202020204" pitchFamily="34" charset="0"/>
              </a:rPr>
              <a:t>Supports S/L/T air agencies in developing MP, risk-based AQM plans and implementing strategies that reduce air pollution emissions &amp; improve public health</a:t>
            </a:r>
          </a:p>
          <a:p>
            <a:pPr marL="569913" indent="-284163">
              <a:lnSpc>
                <a:spcPct val="125000"/>
              </a:lnSpc>
              <a:buFont typeface="Arial" panose="020B0604020202020204" pitchFamily="34" charset="0"/>
              <a:buChar char="•"/>
            </a:pPr>
            <a:r>
              <a:rPr lang="en-US" dirty="0">
                <a:latin typeface="Arial" panose="020B0604020202020204" pitchFamily="34" charset="0"/>
                <a:cs typeface="Arial" panose="020B0604020202020204" pitchFamily="34" charset="0"/>
              </a:rPr>
              <a:t>Success has been demonstrated in Detroit and SC; another project is currently underway in Louisville, KY</a:t>
            </a:r>
          </a:p>
          <a:p>
            <a:pPr marL="569913" indent="-284163">
              <a:lnSpc>
                <a:spcPct val="125000"/>
              </a:lnSpc>
              <a:buFont typeface="Arial" panose="020B0604020202020204" pitchFamily="34" charset="0"/>
              <a:buChar char="•"/>
            </a:pPr>
            <a:r>
              <a:rPr lang="en-US" dirty="0">
                <a:latin typeface="Arial" panose="020B0604020202020204" pitchFamily="34" charset="0"/>
                <a:cs typeface="Arial" panose="020B0604020202020204" pitchFamily="34" charset="0"/>
              </a:rPr>
              <a:t>Tools needed to analyze MP data are either available currently or being developed in OAQPS (</a:t>
            </a:r>
            <a:r>
              <a:rPr lang="en-US" dirty="0">
                <a:solidFill>
                  <a:srgbClr val="FF0000"/>
                </a:solidFill>
                <a:latin typeface="Arial" panose="020B0604020202020204" pitchFamily="34" charset="0"/>
                <a:cs typeface="Arial" panose="020B0604020202020204" pitchFamily="34" charset="0"/>
              </a:rPr>
              <a:t>NEXUS</a:t>
            </a:r>
            <a:r>
              <a:rPr lang="en-US" dirty="0">
                <a:latin typeface="Arial" panose="020B0604020202020204" pitchFamily="34" charset="0"/>
                <a:cs typeface="Arial" panose="020B0604020202020204" pitchFamily="34" charset="0"/>
              </a:rPr>
              <a:t>)</a:t>
            </a:r>
          </a:p>
          <a:p>
            <a:pPr marL="285750">
              <a:lnSpc>
                <a:spcPct val="125000"/>
              </a:lnSpc>
              <a:buFont typeface="Arial" panose="020B0604020202020204" pitchFamily="34" charset="0"/>
              <a:buChar char="•"/>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567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118FC-CDCF-4E47-8A9F-76BBA73C3DE9}"/>
              </a:ext>
            </a:extLst>
          </p:cNvPr>
          <p:cNvSpPr>
            <a:spLocks noGrp="1"/>
          </p:cNvSpPr>
          <p:nvPr>
            <p:ph type="title"/>
          </p:nvPr>
        </p:nvSpPr>
        <p:spPr>
          <a:xfrm>
            <a:off x="0" y="71439"/>
            <a:ext cx="9144000" cy="669103"/>
          </a:xfrm>
        </p:spPr>
        <p:txBody>
          <a:bodyPr/>
          <a:lstStyle/>
          <a:p>
            <a:r>
              <a:rPr lang="en-US" altLang="zh-CN" sz="2400" dirty="0"/>
              <a:t>NEXUS Tool: </a:t>
            </a:r>
            <a:r>
              <a:rPr lang="en-US" altLang="zh-CN" sz="2400" dirty="0">
                <a:solidFill>
                  <a:srgbClr val="FFFF00"/>
                </a:solidFill>
              </a:rPr>
              <a:t>Example 4 – Reviewing an Industrial Source</a:t>
            </a:r>
            <a:endParaRPr lang="en-US" sz="2400" dirty="0"/>
          </a:p>
        </p:txBody>
      </p:sp>
      <p:sp>
        <p:nvSpPr>
          <p:cNvPr id="5" name="Rectangle 4">
            <a:extLst>
              <a:ext uri="{FF2B5EF4-FFF2-40B4-BE49-F238E27FC236}">
                <a16:creationId xmlns:a16="http://schemas.microsoft.com/office/drawing/2014/main" id="{CAC0627E-355A-4AD7-8646-46E8C9861001}"/>
              </a:ext>
            </a:extLst>
          </p:cNvPr>
          <p:cNvSpPr/>
          <p:nvPr/>
        </p:nvSpPr>
        <p:spPr>
          <a:xfrm>
            <a:off x="219803" y="920793"/>
            <a:ext cx="3033244" cy="2862322"/>
          </a:xfrm>
          <a:prstGeom prst="rect">
            <a:avLst/>
          </a:prstGeom>
        </p:spPr>
        <p:txBody>
          <a:bodyPr wrap="square">
            <a:spAutoFit/>
          </a:bodyPr>
          <a:lstStyle/>
          <a:p>
            <a:r>
              <a:rPr lang="en-US" dirty="0">
                <a:latin typeface="Calibri" panose="020F0502020204030204" pitchFamily="34" charset="0"/>
                <a:ea typeface="Calibri" panose="020F0502020204030204" pitchFamily="34" charset="0"/>
              </a:rPr>
              <a:t>Drummond’s ABC Coke facility in Tarrant, AL, just outside the Birmingham city limits in Jefferson County, recently paid fines under settlement agreement for emitting 10x more benzene than reporting, along with other violations. We can use NEXUS to take a look at the facility.</a:t>
            </a:r>
          </a:p>
        </p:txBody>
      </p:sp>
      <p:pic>
        <p:nvPicPr>
          <p:cNvPr id="7" name="Picture 6">
            <a:extLst>
              <a:ext uri="{FF2B5EF4-FFF2-40B4-BE49-F238E27FC236}">
                <a16:creationId xmlns:a16="http://schemas.microsoft.com/office/drawing/2014/main" id="{01F71C92-F982-46D2-9CD4-1B0679333E67}"/>
              </a:ext>
            </a:extLst>
          </p:cNvPr>
          <p:cNvPicPr>
            <a:picLocks noChangeAspect="1"/>
          </p:cNvPicPr>
          <p:nvPr/>
        </p:nvPicPr>
        <p:blipFill>
          <a:blip r:embed="rId2"/>
          <a:stretch>
            <a:fillRect/>
          </a:stretch>
        </p:blipFill>
        <p:spPr>
          <a:xfrm>
            <a:off x="3406780" y="978439"/>
            <a:ext cx="3938532" cy="2778989"/>
          </a:xfrm>
          <a:prstGeom prst="rect">
            <a:avLst/>
          </a:prstGeom>
        </p:spPr>
      </p:pic>
      <p:pic>
        <p:nvPicPr>
          <p:cNvPr id="10" name="Picture 9">
            <a:extLst>
              <a:ext uri="{FF2B5EF4-FFF2-40B4-BE49-F238E27FC236}">
                <a16:creationId xmlns:a16="http://schemas.microsoft.com/office/drawing/2014/main" id="{74861454-F9A0-4126-BEA5-14F04D831518}"/>
              </a:ext>
            </a:extLst>
          </p:cNvPr>
          <p:cNvPicPr>
            <a:picLocks noChangeAspect="1"/>
          </p:cNvPicPr>
          <p:nvPr/>
        </p:nvPicPr>
        <p:blipFill rotWithShape="1">
          <a:blip r:embed="rId3"/>
          <a:srcRect t="10614" r="5904" b="33767"/>
          <a:stretch/>
        </p:blipFill>
        <p:spPr>
          <a:xfrm>
            <a:off x="308472" y="3860901"/>
            <a:ext cx="8604173" cy="2860771"/>
          </a:xfrm>
          <a:prstGeom prst="rect">
            <a:avLst/>
          </a:prstGeom>
        </p:spPr>
      </p:pic>
      <p:sp>
        <p:nvSpPr>
          <p:cNvPr id="11" name="Rectangle 10">
            <a:extLst>
              <a:ext uri="{FF2B5EF4-FFF2-40B4-BE49-F238E27FC236}">
                <a16:creationId xmlns:a16="http://schemas.microsoft.com/office/drawing/2014/main" id="{10C92C7E-8935-475F-9628-6AE439B8125D}"/>
              </a:ext>
            </a:extLst>
          </p:cNvPr>
          <p:cNvSpPr/>
          <p:nvPr/>
        </p:nvSpPr>
        <p:spPr bwMode="auto">
          <a:xfrm>
            <a:off x="407324" y="5228705"/>
            <a:ext cx="1388225" cy="374073"/>
          </a:xfrm>
          <a:prstGeom prst="rect">
            <a:avLst/>
          </a:prstGeom>
          <a:solidFill>
            <a:schemeClr val="accent1">
              <a:alpha val="25000"/>
            </a:schemeClr>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rgbClr val="FF3300"/>
              </a:solidFill>
              <a:effectLst/>
              <a:latin typeface="Arial" charset="0"/>
              <a:ea typeface="宋体" pitchFamily="2" charset="-122"/>
            </a:endParaRPr>
          </a:p>
        </p:txBody>
      </p:sp>
      <p:sp>
        <p:nvSpPr>
          <p:cNvPr id="12" name="Rectangle 11">
            <a:extLst>
              <a:ext uri="{FF2B5EF4-FFF2-40B4-BE49-F238E27FC236}">
                <a16:creationId xmlns:a16="http://schemas.microsoft.com/office/drawing/2014/main" id="{10BE8A85-1BF1-4BA7-9A16-E39A9AA17AE2}"/>
              </a:ext>
            </a:extLst>
          </p:cNvPr>
          <p:cNvSpPr/>
          <p:nvPr/>
        </p:nvSpPr>
        <p:spPr bwMode="auto">
          <a:xfrm>
            <a:off x="1864822" y="6317119"/>
            <a:ext cx="1388225" cy="374073"/>
          </a:xfrm>
          <a:prstGeom prst="rect">
            <a:avLst/>
          </a:prstGeom>
          <a:solidFill>
            <a:schemeClr val="accent1">
              <a:alpha val="25000"/>
            </a:schemeClr>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rgbClr val="FF3300"/>
              </a:solidFill>
              <a:effectLst/>
              <a:latin typeface="Arial" charset="0"/>
              <a:ea typeface="宋体" pitchFamily="2" charset="-122"/>
            </a:endParaRPr>
          </a:p>
        </p:txBody>
      </p:sp>
      <p:sp>
        <p:nvSpPr>
          <p:cNvPr id="13" name="Rectangle 12">
            <a:extLst>
              <a:ext uri="{FF2B5EF4-FFF2-40B4-BE49-F238E27FC236}">
                <a16:creationId xmlns:a16="http://schemas.microsoft.com/office/drawing/2014/main" id="{B58D112A-CDAF-4300-B86F-4201030CE4A1}"/>
              </a:ext>
            </a:extLst>
          </p:cNvPr>
          <p:cNvSpPr/>
          <p:nvPr/>
        </p:nvSpPr>
        <p:spPr bwMode="auto">
          <a:xfrm>
            <a:off x="3271759" y="4854632"/>
            <a:ext cx="1388225" cy="374073"/>
          </a:xfrm>
          <a:prstGeom prst="rect">
            <a:avLst/>
          </a:prstGeom>
          <a:solidFill>
            <a:schemeClr val="accent1">
              <a:alpha val="25000"/>
            </a:schemeClr>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rgbClr val="FF3300"/>
              </a:solidFill>
              <a:effectLst/>
              <a:latin typeface="Arial" charset="0"/>
              <a:ea typeface="宋体" pitchFamily="2" charset="-122"/>
            </a:endParaRPr>
          </a:p>
        </p:txBody>
      </p:sp>
      <p:sp>
        <p:nvSpPr>
          <p:cNvPr id="14" name="Rectangle 13">
            <a:extLst>
              <a:ext uri="{FF2B5EF4-FFF2-40B4-BE49-F238E27FC236}">
                <a16:creationId xmlns:a16="http://schemas.microsoft.com/office/drawing/2014/main" id="{E610BF4E-DC96-49BF-90AB-45197A91F962}"/>
              </a:ext>
            </a:extLst>
          </p:cNvPr>
          <p:cNvSpPr/>
          <p:nvPr/>
        </p:nvSpPr>
        <p:spPr bwMode="auto">
          <a:xfrm>
            <a:off x="7480555" y="5572700"/>
            <a:ext cx="1388225" cy="374073"/>
          </a:xfrm>
          <a:prstGeom prst="rect">
            <a:avLst/>
          </a:prstGeom>
          <a:solidFill>
            <a:schemeClr val="accent1">
              <a:alpha val="25000"/>
            </a:schemeClr>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rgbClr val="FF3300"/>
              </a:solidFill>
              <a:effectLst/>
              <a:latin typeface="Arial" charset="0"/>
              <a:ea typeface="宋体" pitchFamily="2" charset="-122"/>
            </a:endParaRPr>
          </a:p>
        </p:txBody>
      </p:sp>
      <p:sp>
        <p:nvSpPr>
          <p:cNvPr id="15" name="Rectangle 14">
            <a:extLst>
              <a:ext uri="{FF2B5EF4-FFF2-40B4-BE49-F238E27FC236}">
                <a16:creationId xmlns:a16="http://schemas.microsoft.com/office/drawing/2014/main" id="{E718FC76-C553-4410-A8EA-C14CA58787D6}"/>
              </a:ext>
            </a:extLst>
          </p:cNvPr>
          <p:cNvSpPr/>
          <p:nvPr/>
        </p:nvSpPr>
        <p:spPr bwMode="auto">
          <a:xfrm>
            <a:off x="4681934" y="5586152"/>
            <a:ext cx="1388225" cy="374073"/>
          </a:xfrm>
          <a:prstGeom prst="rect">
            <a:avLst/>
          </a:prstGeom>
          <a:solidFill>
            <a:schemeClr val="accent1">
              <a:alpha val="25000"/>
            </a:schemeClr>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a:ln>
                <a:noFill/>
              </a:ln>
              <a:solidFill>
                <a:srgbClr val="FF3300"/>
              </a:solidFill>
              <a:effectLst/>
              <a:latin typeface="Arial" charset="0"/>
              <a:ea typeface="宋体" pitchFamily="2" charset="-122"/>
            </a:endParaRPr>
          </a:p>
        </p:txBody>
      </p:sp>
      <p:pic>
        <p:nvPicPr>
          <p:cNvPr id="16" name="Picture 15">
            <a:extLst>
              <a:ext uri="{FF2B5EF4-FFF2-40B4-BE49-F238E27FC236}">
                <a16:creationId xmlns:a16="http://schemas.microsoft.com/office/drawing/2014/main" id="{CE7F56AD-D6EF-422D-9DCF-23E335945A59}"/>
              </a:ext>
            </a:extLst>
          </p:cNvPr>
          <p:cNvPicPr>
            <a:picLocks noChangeAspect="1"/>
          </p:cNvPicPr>
          <p:nvPr/>
        </p:nvPicPr>
        <p:blipFill>
          <a:blip r:embed="rId4"/>
          <a:stretch>
            <a:fillRect/>
          </a:stretch>
        </p:blipFill>
        <p:spPr>
          <a:xfrm>
            <a:off x="7410375" y="872839"/>
            <a:ext cx="1691545" cy="2884589"/>
          </a:xfrm>
          <a:prstGeom prst="rect">
            <a:avLst/>
          </a:prstGeom>
        </p:spPr>
      </p:pic>
      <p:sp>
        <p:nvSpPr>
          <p:cNvPr id="17" name="Slide Number Placeholder 1">
            <a:extLst>
              <a:ext uri="{FF2B5EF4-FFF2-40B4-BE49-F238E27FC236}">
                <a16:creationId xmlns:a16="http://schemas.microsoft.com/office/drawing/2014/main" id="{BC6D3807-5C73-4DF7-9771-9D5BB10ED137}"/>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30</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35424809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35967-9C04-40AB-AA13-1C4C3AEAE3E1}"/>
              </a:ext>
            </a:extLst>
          </p:cNvPr>
          <p:cNvSpPr>
            <a:spLocks noGrp="1"/>
          </p:cNvSpPr>
          <p:nvPr>
            <p:ph type="title"/>
          </p:nvPr>
        </p:nvSpPr>
        <p:spPr/>
        <p:txBody>
          <a:bodyPr/>
          <a:lstStyle/>
          <a:p>
            <a:r>
              <a:rPr lang="en-US" dirty="0">
                <a:solidFill>
                  <a:srgbClr val="FFFF00"/>
                </a:solidFill>
              </a:rPr>
              <a:t>Potential EJ Capability Additions</a:t>
            </a:r>
          </a:p>
        </p:txBody>
      </p:sp>
      <p:sp>
        <p:nvSpPr>
          <p:cNvPr id="3" name="Content Placeholder 2">
            <a:extLst>
              <a:ext uri="{FF2B5EF4-FFF2-40B4-BE49-F238E27FC236}">
                <a16:creationId xmlns:a16="http://schemas.microsoft.com/office/drawing/2014/main" id="{B5D853AA-320F-4494-861C-A644CE904723}"/>
              </a:ext>
            </a:extLst>
          </p:cNvPr>
          <p:cNvSpPr>
            <a:spLocks noGrp="1"/>
          </p:cNvSpPr>
          <p:nvPr>
            <p:ph idx="1"/>
          </p:nvPr>
        </p:nvSpPr>
        <p:spPr>
          <a:xfrm>
            <a:off x="290052" y="1058813"/>
            <a:ext cx="8396748" cy="5616624"/>
          </a:xfrm>
        </p:spPr>
        <p:txBody>
          <a:bodyPr>
            <a:normAutofit fontScale="92500" lnSpcReduction="20000"/>
          </a:bodyPr>
          <a:lstStyle/>
          <a:p>
            <a:pPr>
              <a:lnSpc>
                <a:spcPct val="140000"/>
              </a:lnSpc>
            </a:pPr>
            <a:r>
              <a:rPr lang="en-US" sz="2400" dirty="0">
                <a:solidFill>
                  <a:srgbClr val="0000FF"/>
                </a:solidFill>
                <a:latin typeface="Calibri" panose="020F0502020204030204" pitchFamily="34" charset="0"/>
                <a:ea typeface="Calibri" panose="020F0502020204030204" pitchFamily="34" charset="0"/>
              </a:rPr>
              <a:t>A source/sector module could allow for Multi-pollutant “proximity-based assessment” for EJ communities</a:t>
            </a:r>
          </a:p>
          <a:p>
            <a:pPr lvl="1">
              <a:lnSpc>
                <a:spcPct val="140000"/>
              </a:lnSpc>
            </a:pPr>
            <a:r>
              <a:rPr lang="en-US" sz="2000" dirty="0">
                <a:latin typeface="Calibri" panose="020F0502020204030204" pitchFamily="34" charset="0"/>
                <a:ea typeface="Calibri" panose="020F0502020204030204" pitchFamily="34" charset="0"/>
              </a:rPr>
              <a:t>Define an area around a source/sector and calculate % distribution of demographics (race, ethnicity, etc.) </a:t>
            </a:r>
          </a:p>
          <a:p>
            <a:pPr lvl="1">
              <a:lnSpc>
                <a:spcPct val="140000"/>
              </a:lnSpc>
            </a:pPr>
            <a:r>
              <a:rPr lang="en-US" sz="2000" dirty="0">
                <a:latin typeface="Calibri" panose="020F0502020204030204" pitchFamily="34" charset="0"/>
                <a:ea typeface="Calibri" panose="020F0502020204030204" pitchFamily="34" charset="0"/>
              </a:rPr>
              <a:t>Compare % distribution to the state, region, or national level averages</a:t>
            </a:r>
          </a:p>
          <a:p>
            <a:pPr lvl="1">
              <a:lnSpc>
                <a:spcPct val="140000"/>
              </a:lnSpc>
            </a:pPr>
            <a:r>
              <a:rPr lang="en-US" sz="1800" dirty="0"/>
              <a:t>Expand demographic comparisons to include O</a:t>
            </a:r>
            <a:r>
              <a:rPr lang="en-US" sz="1800" baseline="-25000" dirty="0"/>
              <a:t>3</a:t>
            </a:r>
            <a:r>
              <a:rPr lang="en-US" sz="1800" dirty="0"/>
              <a:t>, PM</a:t>
            </a:r>
            <a:r>
              <a:rPr lang="en-US" sz="1800" baseline="-25000" dirty="0"/>
              <a:t>2.5</a:t>
            </a:r>
            <a:r>
              <a:rPr lang="en-US" sz="1800" dirty="0"/>
              <a:t> and Air Toxics risks or other metrics of interest (e.g., emissions density, pop-weighted air quality concentrations, etc.)</a:t>
            </a:r>
            <a:endParaRPr lang="en-US" sz="1800" dirty="0">
              <a:latin typeface="Calibri" panose="020F0502020204030204" pitchFamily="34" charset="0"/>
              <a:ea typeface="Calibri" panose="020F0502020204030204" pitchFamily="34" charset="0"/>
            </a:endParaRPr>
          </a:p>
          <a:p>
            <a:pPr>
              <a:lnSpc>
                <a:spcPct val="140000"/>
              </a:lnSpc>
            </a:pPr>
            <a:r>
              <a:rPr lang="en-US" sz="2400" dirty="0">
                <a:solidFill>
                  <a:srgbClr val="0000FF"/>
                </a:solidFill>
                <a:latin typeface="Calibri" panose="020F0502020204030204" pitchFamily="34" charset="0"/>
                <a:ea typeface="Calibri" panose="020F0502020204030204" pitchFamily="34" charset="0"/>
              </a:rPr>
              <a:t>Incorporate analysis similar to what is currently used for Risk and Technology Review (RTR) and other actions </a:t>
            </a:r>
          </a:p>
          <a:p>
            <a:pPr lvl="1">
              <a:lnSpc>
                <a:spcPct val="140000"/>
              </a:lnSpc>
            </a:pPr>
            <a:r>
              <a:rPr lang="en-US" sz="2000" dirty="0">
                <a:latin typeface="Calibri" panose="020F0502020204030204" pitchFamily="34" charset="0"/>
                <a:ea typeface="Calibri" panose="020F0502020204030204" pitchFamily="34" charset="0"/>
              </a:rPr>
              <a:t>NEXUS could provide a more transparent and accessible way to complete screening analyses and share across the office and programs (criteria and toxics). However, the ability to accurately screen for toxics is limited at this time</a:t>
            </a:r>
            <a:endParaRPr lang="en-US" sz="2000" dirty="0"/>
          </a:p>
          <a:p>
            <a:pPr>
              <a:lnSpc>
                <a:spcPct val="140000"/>
              </a:lnSpc>
            </a:pPr>
            <a:endParaRPr lang="en-US" sz="2400" dirty="0"/>
          </a:p>
        </p:txBody>
      </p:sp>
      <p:sp>
        <p:nvSpPr>
          <p:cNvPr id="4" name="Slide Number Placeholder 1">
            <a:extLst>
              <a:ext uri="{FF2B5EF4-FFF2-40B4-BE49-F238E27FC236}">
                <a16:creationId xmlns:a16="http://schemas.microsoft.com/office/drawing/2014/main" id="{D3EE5FFB-C6D0-4452-802A-94E1012A1FB9}"/>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31</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178953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26B9B68-6C28-4538-B6C1-A33DD28C542D}"/>
              </a:ext>
            </a:extLst>
          </p:cNvPr>
          <p:cNvSpPr txBox="1">
            <a:spLocks/>
          </p:cNvSpPr>
          <p:nvPr/>
        </p:nvSpPr>
        <p:spPr>
          <a:xfrm>
            <a:off x="7010400" y="64836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32</a:t>
            </a:fld>
            <a:endParaRPr lang="en-US" dirty="0">
              <a:solidFill>
                <a:prstClr val="black">
                  <a:tint val="75000"/>
                </a:prstClr>
              </a:solidFill>
              <a:latin typeface="Arial" pitchFamily="34" charset="0"/>
            </a:endParaRPr>
          </a:p>
        </p:txBody>
      </p:sp>
      <p:sp>
        <p:nvSpPr>
          <p:cNvPr id="3" name="Rectangle 2">
            <a:extLst>
              <a:ext uri="{FF2B5EF4-FFF2-40B4-BE49-F238E27FC236}">
                <a16:creationId xmlns:a16="http://schemas.microsoft.com/office/drawing/2014/main" id="{A81A49E4-8EA1-4934-8A01-E9A49E6BA965}"/>
              </a:ext>
            </a:extLst>
          </p:cNvPr>
          <p:cNvSpPr/>
          <p:nvPr/>
        </p:nvSpPr>
        <p:spPr>
          <a:xfrm>
            <a:off x="-13716" y="924094"/>
            <a:ext cx="9144000" cy="5432256"/>
          </a:xfrm>
          <a:prstGeom prst="rect">
            <a:avLst/>
          </a:prstGeom>
        </p:spPr>
        <p:txBody>
          <a:bodyPr wrap="square">
            <a:spAutoFit/>
          </a:bodyPr>
          <a:lstStyle/>
          <a:p>
            <a:pPr marL="0" lvl="2">
              <a:spcBef>
                <a:spcPts val="600"/>
              </a:spcBef>
            </a:pPr>
            <a:r>
              <a:rPr lang="en-US" sz="2800" b="1" dirty="0">
                <a:solidFill>
                  <a:srgbClr val="FF0000"/>
                </a:solidFill>
                <a:latin typeface="Arial" panose="020B0604020202020204" pitchFamily="34" charset="0"/>
                <a:cs typeface="Arial" panose="020B0604020202020204" pitchFamily="34" charset="0"/>
              </a:rPr>
              <a:t>Short-term:</a:t>
            </a:r>
          </a:p>
          <a:p>
            <a:pPr marL="517525" lvl="2" indent="-344488">
              <a:spcBef>
                <a:spcPts val="0"/>
              </a:spcBef>
              <a:buFont typeface="Arial" panose="020B0604020202020204" pitchFamily="34" charset="0"/>
              <a:buChar char="•"/>
            </a:pPr>
            <a:r>
              <a:rPr lang="en-US" sz="2400" b="1" u="sng" dirty="0">
                <a:solidFill>
                  <a:srgbClr val="0000FF"/>
                </a:solidFill>
                <a:latin typeface="Arial" panose="020B0604020202020204" pitchFamily="34" charset="0"/>
                <a:cs typeface="Arial" panose="020B0604020202020204" pitchFamily="34" charset="0"/>
              </a:rPr>
              <a:t>GOAL</a:t>
            </a:r>
            <a:r>
              <a:rPr lang="en-US" sz="2400" dirty="0">
                <a:solidFill>
                  <a:srgbClr val="0000FF"/>
                </a:solidFill>
                <a:latin typeface="Arial" panose="020B0604020202020204" pitchFamily="34" charset="0"/>
                <a:cs typeface="Arial" panose="020B0604020202020204" pitchFamily="34" charset="0"/>
              </a:rPr>
              <a:t>: Upgrade/improve NEXUS tool to reflect latest data &amp; information and MP team’s feedbacks</a:t>
            </a:r>
          </a:p>
          <a:p>
            <a:pPr marL="517525" lvl="2" indent="-344488">
              <a:spcBef>
                <a:spcPts val="600"/>
              </a:spcBef>
              <a:buFont typeface="Arial" panose="020B0604020202020204" pitchFamily="34" charset="0"/>
              <a:buChar char="•"/>
            </a:pPr>
            <a:r>
              <a:rPr lang="en-US" sz="2400" dirty="0">
                <a:solidFill>
                  <a:srgbClr val="0000FF"/>
                </a:solidFill>
                <a:latin typeface="Arial" panose="020B0604020202020204" pitchFamily="34" charset="0"/>
                <a:cs typeface="Arial" panose="020B0604020202020204" pitchFamily="34" charset="0"/>
              </a:rPr>
              <a:t>Currently expect FY21 funding to support NEXUS -- perhaps $50k from AQAD</a:t>
            </a:r>
          </a:p>
          <a:p>
            <a:pPr marL="974725" lvl="3" indent="-344488">
              <a:buFont typeface="Arial" panose="020B0604020202020204" pitchFamily="34" charset="0"/>
              <a:buChar char="•"/>
            </a:pPr>
            <a:r>
              <a:rPr lang="en-US" sz="2400" dirty="0">
                <a:latin typeface="Arial" panose="020B0604020202020204" pitchFamily="34" charset="0"/>
                <a:cs typeface="Arial" panose="020B0604020202020204" pitchFamily="34" charset="0"/>
              </a:rPr>
              <a:t>Update NEXUS data to 2017</a:t>
            </a:r>
          </a:p>
          <a:p>
            <a:pPr marL="1431925" lvl="4" indent="-344488">
              <a:buFont typeface="Arial" panose="020B0604020202020204" pitchFamily="34" charset="0"/>
              <a:buChar char="•"/>
            </a:pPr>
            <a:r>
              <a:rPr lang="en-US" sz="2000" dirty="0">
                <a:solidFill>
                  <a:srgbClr val="7030A0"/>
                </a:solidFill>
                <a:latin typeface="Arial" panose="020B0604020202020204" pitchFamily="34" charset="0"/>
                <a:cs typeface="Arial" panose="020B0604020202020204" pitchFamily="34" charset="0"/>
              </a:rPr>
              <a:t>2017 data for O</a:t>
            </a:r>
            <a:r>
              <a:rPr lang="en-US" sz="2000" baseline="-25000" dirty="0">
                <a:solidFill>
                  <a:srgbClr val="7030A0"/>
                </a:solidFill>
                <a:latin typeface="Arial" panose="020B0604020202020204" pitchFamily="34" charset="0"/>
                <a:cs typeface="Arial" panose="020B0604020202020204" pitchFamily="34" charset="0"/>
              </a:rPr>
              <a:t>3</a:t>
            </a:r>
            <a:r>
              <a:rPr lang="en-US" sz="2000" dirty="0">
                <a:solidFill>
                  <a:srgbClr val="7030A0"/>
                </a:solidFill>
                <a:latin typeface="Arial" panose="020B0604020202020204" pitchFamily="34" charset="0"/>
                <a:cs typeface="Arial" panose="020B0604020202020204" pitchFamily="34" charset="0"/>
              </a:rPr>
              <a:t>, PM</a:t>
            </a:r>
            <a:r>
              <a:rPr lang="en-US" sz="2000" baseline="-25000" dirty="0">
                <a:solidFill>
                  <a:srgbClr val="7030A0"/>
                </a:solidFill>
                <a:latin typeface="Arial" panose="020B0604020202020204" pitchFamily="34" charset="0"/>
                <a:cs typeface="Arial" panose="020B0604020202020204" pitchFamily="34" charset="0"/>
              </a:rPr>
              <a:t>2.5</a:t>
            </a:r>
            <a:r>
              <a:rPr lang="en-US" sz="2000" dirty="0">
                <a:solidFill>
                  <a:srgbClr val="7030A0"/>
                </a:solidFill>
                <a:latin typeface="Arial" panose="020B0604020202020204" pitchFamily="34" charset="0"/>
                <a:cs typeface="Arial" panose="020B0604020202020204" pitchFamily="34" charset="0"/>
              </a:rPr>
              <a:t> &amp; Air Toxics risk/ambient/emissions</a:t>
            </a:r>
          </a:p>
          <a:p>
            <a:pPr marL="1431925" lvl="4" indent="-344488">
              <a:buFont typeface="Arial" panose="020B0604020202020204" pitchFamily="34" charset="0"/>
              <a:buChar char="•"/>
            </a:pPr>
            <a:r>
              <a:rPr lang="en-US" sz="2000" dirty="0">
                <a:solidFill>
                  <a:srgbClr val="7030A0"/>
                </a:solidFill>
                <a:latin typeface="Arial" panose="020B0604020202020204" pitchFamily="34" charset="0"/>
                <a:cs typeface="Arial" panose="020B0604020202020204" pitchFamily="34" charset="0"/>
              </a:rPr>
              <a:t>Tribal boundaries &amp; socio-demographic data for EJ</a:t>
            </a:r>
          </a:p>
          <a:p>
            <a:pPr marL="974725" lvl="3" indent="-344488">
              <a:buFont typeface="Arial" panose="020B0604020202020204" pitchFamily="34" charset="0"/>
              <a:buChar char="•"/>
            </a:pPr>
            <a:r>
              <a:rPr lang="en-US" sz="2400" dirty="0">
                <a:latin typeface="Arial" panose="020B0604020202020204" pitchFamily="34" charset="0"/>
                <a:cs typeface="Arial" panose="020B0604020202020204" pitchFamily="34" charset="0"/>
              </a:rPr>
              <a:t>Add O</a:t>
            </a:r>
            <a:r>
              <a:rPr lang="en-US" sz="2400" baseline="-25000" dirty="0">
                <a:latin typeface="Arial" panose="020B0604020202020204" pitchFamily="34" charset="0"/>
                <a:cs typeface="Arial" panose="020B0604020202020204" pitchFamily="34" charset="0"/>
              </a:rPr>
              <a:t>3</a:t>
            </a:r>
            <a:r>
              <a:rPr lang="en-US" sz="2400" dirty="0">
                <a:latin typeface="Arial" panose="020B0604020202020204" pitchFamily="34" charset="0"/>
                <a:cs typeface="Arial" panose="020B0604020202020204" pitchFamily="34" charset="0"/>
              </a:rPr>
              <a:t>, PM</a:t>
            </a:r>
            <a:r>
              <a:rPr lang="en-US" sz="2400" baseline="-25000" dirty="0">
                <a:latin typeface="Arial" panose="020B0604020202020204" pitchFamily="34" charset="0"/>
                <a:cs typeface="Arial" panose="020B0604020202020204" pitchFamily="34" charset="0"/>
              </a:rPr>
              <a:t>2.5</a:t>
            </a:r>
            <a:r>
              <a:rPr lang="en-US" sz="2400" dirty="0">
                <a:latin typeface="Arial" panose="020B0604020202020204" pitchFamily="34" charset="0"/>
                <a:cs typeface="Arial" panose="020B0604020202020204" pitchFamily="34" charset="0"/>
              </a:rPr>
              <a:t>, and Air Toxics monitoring data</a:t>
            </a:r>
          </a:p>
          <a:p>
            <a:pPr marL="974725" lvl="3" indent="-344488">
              <a:buFont typeface="Arial" panose="020B0604020202020204" pitchFamily="34" charset="0"/>
              <a:buChar char="•"/>
            </a:pPr>
            <a:r>
              <a:rPr lang="en-US" sz="2400" dirty="0">
                <a:latin typeface="Arial" panose="020B0604020202020204" pitchFamily="34" charset="0"/>
                <a:cs typeface="Arial" panose="020B0604020202020204" pitchFamily="34" charset="0"/>
              </a:rPr>
              <a:t>Update metrics/indicators (e.g., risk metrics, EJ indicators)</a:t>
            </a:r>
          </a:p>
          <a:p>
            <a:pPr marL="515937" lvl="2" indent="-342900">
              <a:spcBef>
                <a:spcPts val="1200"/>
              </a:spcBef>
              <a:buFont typeface="Arial" panose="020B0604020202020204" pitchFamily="34" charset="0"/>
              <a:buChar char="•"/>
            </a:pPr>
            <a:r>
              <a:rPr lang="en-US" sz="2400" dirty="0">
                <a:solidFill>
                  <a:srgbClr val="0000FF"/>
                </a:solidFill>
                <a:latin typeface="Arial" panose="020B0604020202020204" pitchFamily="34" charset="0"/>
                <a:cs typeface="Arial" panose="020B0604020202020204" pitchFamily="34" charset="0"/>
              </a:rPr>
              <a:t>Engage across Office to determine how this tool may best inform or be used for OAQPS’s Air Toxics Strategy programs</a:t>
            </a:r>
          </a:p>
          <a:p>
            <a:pPr marL="973137" lvl="3"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Consider addition of screening-level analysis &amp; assessment capabilities (e.g., proximity-based EJ analysis)</a:t>
            </a:r>
          </a:p>
        </p:txBody>
      </p:sp>
      <p:sp>
        <p:nvSpPr>
          <p:cNvPr id="8" name="Title 1">
            <a:extLst>
              <a:ext uri="{FF2B5EF4-FFF2-40B4-BE49-F238E27FC236}">
                <a16:creationId xmlns:a16="http://schemas.microsoft.com/office/drawing/2014/main" id="{548AB470-D246-40DD-9BE9-662EFF0C9857}"/>
              </a:ext>
            </a:extLst>
          </p:cNvPr>
          <p:cNvSpPr>
            <a:spLocks noGrp="1"/>
          </p:cNvSpPr>
          <p:nvPr>
            <p:ph type="title"/>
          </p:nvPr>
        </p:nvSpPr>
        <p:spPr>
          <a:xfrm>
            <a:off x="137160" y="71438"/>
            <a:ext cx="8842248" cy="668337"/>
          </a:xfrm>
        </p:spPr>
        <p:txBody>
          <a:bodyPr>
            <a:noAutofit/>
          </a:bodyPr>
          <a:lstStyle/>
          <a:p>
            <a:r>
              <a:rPr lang="en-US" altLang="zh-CN" sz="4000" dirty="0">
                <a:solidFill>
                  <a:srgbClr val="FFFF00"/>
                </a:solidFill>
                <a:latin typeface="Arial" panose="020B0604020202020204" pitchFamily="34" charset="0"/>
                <a:cs typeface="Arial" panose="020B0604020202020204" pitchFamily="34" charset="0"/>
              </a:rPr>
              <a:t>Discussion and Next Steps (1) </a:t>
            </a:r>
            <a:endParaRPr lang="zh-CN" altLang="en-US" sz="4000"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74783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81A49E4-8EA1-4934-8A01-E9A49E6BA965}"/>
              </a:ext>
            </a:extLst>
          </p:cNvPr>
          <p:cNvSpPr/>
          <p:nvPr/>
        </p:nvSpPr>
        <p:spPr>
          <a:xfrm>
            <a:off x="137160" y="812165"/>
            <a:ext cx="8842248" cy="4893647"/>
          </a:xfrm>
          <a:prstGeom prst="rect">
            <a:avLst/>
          </a:prstGeom>
        </p:spPr>
        <p:txBody>
          <a:bodyPr wrap="square">
            <a:spAutoFit/>
          </a:bodyPr>
          <a:lstStyle/>
          <a:p>
            <a:pPr marL="60325" marR="0" lvl="2" indent="0" algn="l" defTabSz="914400" rtl="0" eaLnBrk="1" fontAlgn="auto" latinLnBrk="0" hangingPunct="1">
              <a:lnSpc>
                <a:spcPct val="150000"/>
              </a:lnSpc>
              <a:spcBef>
                <a:spcPts val="60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Arial" panose="020B0604020202020204" pitchFamily="34" charset="0"/>
                <a:ea typeface="微软雅黑"/>
                <a:cs typeface="Arial" panose="020B0604020202020204" pitchFamily="34" charset="0"/>
              </a:rPr>
              <a:t>Long-term:</a:t>
            </a:r>
          </a:p>
          <a:p>
            <a:pPr marL="517525" marR="0" lvl="2" indent="-3444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FF"/>
                </a:solidFill>
                <a:effectLst/>
                <a:uLnTx/>
                <a:uFillTx/>
                <a:latin typeface="Arial" panose="020B0604020202020204" pitchFamily="34" charset="0"/>
                <a:ea typeface="微软雅黑"/>
                <a:cs typeface="Arial" panose="020B0604020202020204" pitchFamily="34" charset="0"/>
              </a:rPr>
              <a:t>Upgrade and prepare NEXUS for Beta test within OAQPS and with EPA Regions </a:t>
            </a:r>
          </a:p>
          <a:p>
            <a:pPr marL="517525" marR="0" lvl="2" indent="-344488"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FF"/>
                </a:solidFill>
                <a:effectLst/>
                <a:uLnTx/>
                <a:uFillTx/>
                <a:latin typeface="Arial" panose="020B0604020202020204" pitchFamily="34" charset="0"/>
                <a:ea typeface="微软雅黑"/>
                <a:cs typeface="Arial" panose="020B0604020202020204" pitchFamily="34" charset="0"/>
              </a:rPr>
              <a:t>Based on Office wide engagements, use updated NEXUS tool with 2017 data to inform Multi-pollutant, Air Toxics, Advance, and EJ efforts as appropriate</a:t>
            </a:r>
          </a:p>
          <a:p>
            <a:pPr marL="517525" marR="0" lvl="2" indent="-344488"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FF"/>
                </a:solidFill>
                <a:effectLst/>
                <a:uLnTx/>
                <a:uFillTx/>
                <a:latin typeface="Arial" panose="020B0604020202020204" pitchFamily="34" charset="0"/>
                <a:ea typeface="微软雅黑"/>
                <a:cs typeface="Arial" panose="020B0604020202020204" pitchFamily="34" charset="0"/>
              </a:rPr>
              <a:t>Develop plan for routine updates and maintenance of the NEXUS tool to best support OAR/OAQPS programs and determine appropriate extensions as need and resources provide.</a:t>
            </a:r>
          </a:p>
          <a:p>
            <a:pPr marL="517525" marR="0" lvl="2" indent="-344488"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US" sz="2400" dirty="0">
                <a:solidFill>
                  <a:srgbClr val="0000FF"/>
                </a:solidFill>
                <a:latin typeface="Arial" panose="020B0604020202020204" pitchFamily="34" charset="0"/>
                <a:ea typeface="微软雅黑"/>
                <a:cs typeface="Arial" panose="020B0604020202020204" pitchFamily="34" charset="0"/>
              </a:rPr>
              <a:t>Collaborate with OID on NEXUS Training Materials</a:t>
            </a:r>
            <a:endParaRPr kumimoji="0" lang="en-US" sz="2400" b="0" i="0" u="none" strike="noStrike" kern="1200" cap="none" spc="0" normalizeH="0" baseline="0" noProof="0" dirty="0">
              <a:ln>
                <a:noFill/>
              </a:ln>
              <a:solidFill>
                <a:srgbClr val="0000FF"/>
              </a:solidFill>
              <a:effectLst/>
              <a:uLnTx/>
              <a:uFillTx/>
              <a:latin typeface="Arial" panose="020B0604020202020204" pitchFamily="34" charset="0"/>
              <a:ea typeface="微软雅黑"/>
              <a:cs typeface="Arial" panose="020B0604020202020204" pitchFamily="34" charset="0"/>
            </a:endParaRPr>
          </a:p>
        </p:txBody>
      </p:sp>
      <p:sp>
        <p:nvSpPr>
          <p:cNvPr id="8" name="Title 1">
            <a:extLst>
              <a:ext uri="{FF2B5EF4-FFF2-40B4-BE49-F238E27FC236}">
                <a16:creationId xmlns:a16="http://schemas.microsoft.com/office/drawing/2014/main" id="{548AB470-D246-40DD-9BE9-662EFF0C9857}"/>
              </a:ext>
            </a:extLst>
          </p:cNvPr>
          <p:cNvSpPr>
            <a:spLocks noGrp="1"/>
          </p:cNvSpPr>
          <p:nvPr>
            <p:ph type="title"/>
          </p:nvPr>
        </p:nvSpPr>
        <p:spPr>
          <a:xfrm>
            <a:off x="137160" y="71438"/>
            <a:ext cx="8842248" cy="668337"/>
          </a:xfrm>
        </p:spPr>
        <p:txBody>
          <a:bodyPr>
            <a:noAutofit/>
          </a:bodyPr>
          <a:lstStyle/>
          <a:p>
            <a:r>
              <a:rPr lang="en-US" altLang="zh-CN" sz="4000" dirty="0">
                <a:solidFill>
                  <a:srgbClr val="FFFF00"/>
                </a:solidFill>
                <a:latin typeface="Arial" panose="020B0604020202020204" pitchFamily="34" charset="0"/>
                <a:cs typeface="Arial" panose="020B0604020202020204" pitchFamily="34" charset="0"/>
              </a:rPr>
              <a:t>Discussion and Next Steps (2) </a:t>
            </a:r>
            <a:endParaRPr lang="zh-CN" altLang="en-US" sz="4000" dirty="0">
              <a:solidFill>
                <a:srgbClr val="FFFF00"/>
              </a:solidFill>
              <a:latin typeface="Arial" panose="020B0604020202020204" pitchFamily="34" charset="0"/>
              <a:cs typeface="Arial" panose="020B0604020202020204" pitchFamily="34" charset="0"/>
            </a:endParaRPr>
          </a:p>
        </p:txBody>
      </p:sp>
      <p:sp>
        <p:nvSpPr>
          <p:cNvPr id="5" name="Slide Number Placeholder 1">
            <a:extLst>
              <a:ext uri="{FF2B5EF4-FFF2-40B4-BE49-F238E27FC236}">
                <a16:creationId xmlns:a16="http://schemas.microsoft.com/office/drawing/2014/main" id="{4DE0DC02-D397-4764-8C68-CD85AFA5361B}"/>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33</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13023395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E9C03CE-EA49-4686-9C04-54FE5C03FA15}"/>
              </a:ext>
            </a:extLst>
          </p:cNvPr>
          <p:cNvSpPr txBox="1"/>
          <p:nvPr/>
        </p:nvSpPr>
        <p:spPr>
          <a:xfrm>
            <a:off x="1819929" y="2263557"/>
            <a:ext cx="4909931" cy="2000548"/>
          </a:xfrm>
          <a:prstGeom prst="rect">
            <a:avLst/>
          </a:prstGeom>
          <a:noFill/>
        </p:spPr>
        <p:txBody>
          <a:bodyPr wrap="square" rtlCol="0">
            <a:spAutoFit/>
          </a:bodyPr>
          <a:lstStyle/>
          <a:p>
            <a:pPr algn="ctr"/>
            <a:r>
              <a:rPr lang="en-US" sz="4800" b="1" dirty="0">
                <a:latin typeface="Arial" panose="020B0604020202020204" pitchFamily="34" charset="0"/>
                <a:cs typeface="Arial" panose="020B0604020202020204" pitchFamily="34" charset="0"/>
              </a:rPr>
              <a:t>Live Demo</a:t>
            </a:r>
          </a:p>
          <a:p>
            <a:pPr algn="ctr"/>
            <a:endParaRPr lang="en-US" sz="4400" b="1" dirty="0">
              <a:latin typeface="Arial" panose="020B0604020202020204" pitchFamily="34" charset="0"/>
              <a:cs typeface="Arial" panose="020B0604020202020204" pitchFamily="34" charset="0"/>
            </a:endParaRPr>
          </a:p>
          <a:p>
            <a:pPr algn="ctr"/>
            <a:r>
              <a:rPr lang="en-US" sz="3200" b="1" dirty="0">
                <a:latin typeface="Arial" panose="020B0604020202020204" pitchFamily="34" charset="0"/>
                <a:cs typeface="Arial" panose="020B0604020202020204" pitchFamily="34" charset="0"/>
              </a:rPr>
              <a:t>Carey Jang</a:t>
            </a:r>
          </a:p>
        </p:txBody>
      </p:sp>
      <p:sp>
        <p:nvSpPr>
          <p:cNvPr id="5" name="Slide Number Placeholder 1">
            <a:extLst>
              <a:ext uri="{FF2B5EF4-FFF2-40B4-BE49-F238E27FC236}">
                <a16:creationId xmlns:a16="http://schemas.microsoft.com/office/drawing/2014/main" id="{BA2C3302-B544-44AE-BD8E-A98D1A2C018A}"/>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34</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24998340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BCA9658-5A2C-4848-BF90-CBE2ED7645BE}"/>
              </a:ext>
            </a:extLst>
          </p:cNvPr>
          <p:cNvPicPr>
            <a:picLocks noChangeAspect="1"/>
          </p:cNvPicPr>
          <p:nvPr/>
        </p:nvPicPr>
        <p:blipFill>
          <a:blip r:embed="rId3"/>
          <a:stretch>
            <a:fillRect/>
          </a:stretch>
        </p:blipFill>
        <p:spPr>
          <a:xfrm>
            <a:off x="0" y="758952"/>
            <a:ext cx="9144000" cy="6162526"/>
          </a:xfrm>
          <a:prstGeom prst="rect">
            <a:avLst/>
          </a:prstGeom>
          <a:ln>
            <a:solidFill>
              <a:schemeClr val="tx1"/>
            </a:solidFill>
          </a:ln>
        </p:spPr>
      </p:pic>
      <p:sp>
        <p:nvSpPr>
          <p:cNvPr id="12" name="Title 1">
            <a:extLst>
              <a:ext uri="{FF2B5EF4-FFF2-40B4-BE49-F238E27FC236}">
                <a16:creationId xmlns:a16="http://schemas.microsoft.com/office/drawing/2014/main" id="{7C8F30A5-EF9F-4152-AE99-4D3DF807318F}"/>
              </a:ext>
            </a:extLst>
          </p:cNvPr>
          <p:cNvSpPr>
            <a:spLocks noGrp="1"/>
          </p:cNvSpPr>
          <p:nvPr>
            <p:ph type="title"/>
          </p:nvPr>
        </p:nvSpPr>
        <p:spPr>
          <a:xfrm>
            <a:off x="0" y="2"/>
            <a:ext cx="9144000" cy="669103"/>
          </a:xfrm>
        </p:spPr>
        <p:txBody>
          <a:bodyPr>
            <a:normAutofit/>
          </a:bodyPr>
          <a:lstStyle/>
          <a:p>
            <a:r>
              <a:rPr lang="en-US" altLang="zh-CN" dirty="0"/>
              <a:t>NEXUS Tool Demo: </a:t>
            </a:r>
            <a:r>
              <a:rPr lang="en-US" altLang="zh-CN" dirty="0">
                <a:solidFill>
                  <a:srgbClr val="FFFF00"/>
                </a:solidFill>
              </a:rPr>
              <a:t>2014 NEXUS Case</a:t>
            </a:r>
            <a:endParaRPr lang="zh-CN" altLang="en-US" dirty="0">
              <a:solidFill>
                <a:srgbClr val="FFFF00"/>
              </a:solidFill>
            </a:endParaRPr>
          </a:p>
        </p:txBody>
      </p:sp>
      <p:sp>
        <p:nvSpPr>
          <p:cNvPr id="15" name="Slide Number Placeholder 1">
            <a:extLst>
              <a:ext uri="{FF2B5EF4-FFF2-40B4-BE49-F238E27FC236}">
                <a16:creationId xmlns:a16="http://schemas.microsoft.com/office/drawing/2014/main" id="{AEFDAE8A-CE98-443E-9055-19AC6208D34A}"/>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35</a:t>
            </a:fld>
            <a:endParaRPr lang="en-US" dirty="0">
              <a:solidFill>
                <a:prstClr val="black">
                  <a:tint val="75000"/>
                </a:prstClr>
              </a:solidFill>
              <a:latin typeface="Arial" pitchFamily="34" charset="0"/>
            </a:endParaRPr>
          </a:p>
        </p:txBody>
      </p:sp>
      <p:sp>
        <p:nvSpPr>
          <p:cNvPr id="5" name="Speech Bubble: Rectangle with Corners Rounded 4">
            <a:extLst>
              <a:ext uri="{FF2B5EF4-FFF2-40B4-BE49-F238E27FC236}">
                <a16:creationId xmlns:a16="http://schemas.microsoft.com/office/drawing/2014/main" id="{DC1CBDBE-69AF-4006-9123-8FA16A38FE9C}"/>
              </a:ext>
            </a:extLst>
          </p:cNvPr>
          <p:cNvSpPr/>
          <p:nvPr/>
        </p:nvSpPr>
        <p:spPr>
          <a:xfrm>
            <a:off x="3637579" y="828710"/>
            <a:ext cx="3833069" cy="632632"/>
          </a:xfrm>
          <a:prstGeom prst="wedgeRoundRectCallout">
            <a:avLst>
              <a:gd name="adj1" fmla="val -15371"/>
              <a:gd name="adj2" fmla="val -46193"/>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0000FF"/>
                </a:solidFill>
                <a:effectLst/>
                <a:uLnTx/>
                <a:uFillTx/>
                <a:latin typeface="Arial" panose="020B0604020202020204" pitchFamily="34" charset="0"/>
                <a:ea typeface="微软雅黑"/>
                <a:cs typeface="Arial" panose="020B0604020202020204" pitchFamily="34" charset="0"/>
              </a:rPr>
              <a:t>Launching Page </a:t>
            </a:r>
            <a:endParaRPr kumimoji="0" lang="en-US" sz="3200" b="1" i="0" u="none" strike="noStrike" kern="1200" cap="none" spc="0" normalizeH="0" baseline="0" noProof="0" dirty="0">
              <a:ln>
                <a:noFill/>
              </a:ln>
              <a:solidFill>
                <a:srgbClr val="0000FF"/>
              </a:solidFill>
              <a:effectLst/>
              <a:uLnTx/>
              <a:uFillTx/>
              <a:latin typeface="Arial" panose="020B0604020202020204" pitchFamily="34" charset="0"/>
              <a:ea typeface="微软雅黑"/>
              <a:cs typeface="Arial" panose="020B0604020202020204" pitchFamily="34" charset="0"/>
            </a:endParaRPr>
          </a:p>
        </p:txBody>
      </p:sp>
      <p:sp>
        <p:nvSpPr>
          <p:cNvPr id="6" name="Speech Bubble: Rectangle with Corners Rounded 5">
            <a:extLst>
              <a:ext uri="{FF2B5EF4-FFF2-40B4-BE49-F238E27FC236}">
                <a16:creationId xmlns:a16="http://schemas.microsoft.com/office/drawing/2014/main" id="{3ECA99EE-5B1B-4ED6-94B4-24333447622A}"/>
              </a:ext>
            </a:extLst>
          </p:cNvPr>
          <p:cNvSpPr/>
          <p:nvPr/>
        </p:nvSpPr>
        <p:spPr>
          <a:xfrm>
            <a:off x="3776472" y="1970369"/>
            <a:ext cx="5175504" cy="4705068"/>
          </a:xfrm>
          <a:prstGeom prst="wedgeRoundRectCallout">
            <a:avLst>
              <a:gd name="adj1" fmla="val -15371"/>
              <a:gd name="adj2" fmla="val -46193"/>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srgbClr val="C00000"/>
                </a:solidFill>
                <a:effectLst/>
                <a:uLnTx/>
                <a:uFillTx/>
                <a:latin typeface="Arial" panose="020B0604020202020204" pitchFamily="34" charset="0"/>
                <a:ea typeface="微软雅黑"/>
                <a:cs typeface="Arial" panose="020B0604020202020204" pitchFamily="34" charset="0"/>
              </a:rPr>
              <a:t>Roadmap</a:t>
            </a:r>
            <a:r>
              <a:rPr kumimoji="0" lang="en-US" altLang="zh-CN" sz="2800" b="1" i="0" u="none" strike="noStrike" kern="1200" cap="none" spc="0" normalizeH="0" noProof="0" dirty="0">
                <a:ln>
                  <a:noFill/>
                </a:ln>
                <a:solidFill>
                  <a:srgbClr val="C00000"/>
                </a:solidFill>
                <a:effectLst/>
                <a:uLnTx/>
                <a:uFillTx/>
                <a:latin typeface="Arial" panose="020B0604020202020204" pitchFamily="34" charset="0"/>
                <a:ea typeface="微软雅黑"/>
                <a:cs typeface="Arial" panose="020B0604020202020204" pitchFamily="34" charset="0"/>
              </a:rPr>
              <a:t> for Demo: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noProof="0" dirty="0">
                <a:ln>
                  <a:noFill/>
                </a:ln>
                <a:solidFill>
                  <a:srgbClr val="7030A0"/>
                </a:solidFill>
                <a:effectLst/>
                <a:uLnTx/>
                <a:uFillTx/>
                <a:latin typeface="Arial" panose="020B0604020202020204" pitchFamily="34" charset="0"/>
                <a:ea typeface="微软雅黑"/>
                <a:cs typeface="Arial" panose="020B0604020202020204" pitchFamily="34" charset="0"/>
              </a:rPr>
              <a:t>(</a:t>
            </a:r>
            <a:r>
              <a:rPr lang="en-US" altLang="zh-CN" sz="2400" b="1" dirty="0">
                <a:solidFill>
                  <a:srgbClr val="7030A0"/>
                </a:solidFill>
                <a:latin typeface="Arial" panose="020B0604020202020204" pitchFamily="34" charset="0"/>
                <a:ea typeface="微软雅黑"/>
                <a:cs typeface="Arial" panose="020B0604020202020204" pitchFamily="34" charset="0"/>
              </a:rPr>
              <a:t>Use example cases</a:t>
            </a:r>
            <a:r>
              <a:rPr kumimoji="0" lang="en-US" altLang="zh-CN" sz="2400" b="1" i="0" u="none" strike="noStrike" kern="1200" cap="none" spc="0" normalizeH="0" noProof="0" dirty="0">
                <a:ln>
                  <a:noFill/>
                </a:ln>
                <a:solidFill>
                  <a:srgbClr val="7030A0"/>
                </a:solidFill>
                <a:effectLst/>
                <a:uLnTx/>
                <a:uFillTx/>
                <a:latin typeface="Arial" panose="020B0604020202020204" pitchFamily="34" charset="0"/>
                <a:ea typeface="微软雅黑"/>
                <a:cs typeface="Arial" panose="020B060402020202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900" b="1" i="0" u="none" strike="noStrike" kern="1200" cap="none" spc="0" normalizeH="0" noProof="0" dirty="0">
              <a:ln>
                <a:noFill/>
              </a:ln>
              <a:solidFill>
                <a:srgbClr val="C00000"/>
              </a:solidFill>
              <a:effectLst/>
              <a:uLnTx/>
              <a:uFillTx/>
              <a:latin typeface="Arial" panose="020B0604020202020204" pitchFamily="34" charset="0"/>
              <a:ea typeface="微软雅黑"/>
              <a:cs typeface="Arial" panose="020B0604020202020204" pitchFamily="34" charset="0"/>
            </a:endParaRPr>
          </a:p>
          <a:p>
            <a:pPr marL="285750" indent="-285750">
              <a:buFont typeface="Arial" panose="020B0604020202020204" pitchFamily="34" charset="0"/>
              <a:buChar char="•"/>
              <a:defRPr/>
            </a:pPr>
            <a:r>
              <a:rPr lang="en-US" sz="2000" b="1" u="sng" dirty="0">
                <a:solidFill>
                  <a:srgbClr val="0000FF"/>
                </a:solidFill>
                <a:latin typeface="Arial" panose="020B0604020202020204" pitchFamily="34" charset="0"/>
                <a:cs typeface="Arial" panose="020B0604020202020204" pitchFamily="34" charset="0"/>
              </a:rPr>
              <a:t>National View</a:t>
            </a:r>
            <a:r>
              <a:rPr lang="en-US" sz="2000" dirty="0">
                <a:solidFill>
                  <a:srgbClr val="0000FF"/>
                </a:solidFill>
                <a:latin typeface="Arial" panose="020B0604020202020204" pitchFamily="34" charset="0"/>
                <a:cs typeface="Arial" panose="020B0604020202020204" pitchFamily="34" charset="0"/>
              </a:rPr>
              <a:t>: </a:t>
            </a:r>
            <a:r>
              <a:rPr lang="en-US" sz="2000" dirty="0">
                <a:solidFill>
                  <a:schemeClr val="tx1"/>
                </a:solidFill>
                <a:latin typeface="Arial" panose="020B0604020202020204" pitchFamily="34" charset="0"/>
                <a:cs typeface="Arial" panose="020B0604020202020204" pitchFamily="34" charset="0"/>
              </a:rPr>
              <a:t>Use “NEXUS” across pollutants to provide an initial “SCREEN” at the </a:t>
            </a:r>
            <a:r>
              <a:rPr lang="en-US" sz="2000" dirty="0">
                <a:solidFill>
                  <a:srgbClr val="FF0000"/>
                </a:solidFill>
                <a:latin typeface="Arial" panose="020B0604020202020204" pitchFamily="34" charset="0"/>
                <a:cs typeface="Arial" panose="020B0604020202020204" pitchFamily="34" charset="0"/>
              </a:rPr>
              <a:t>national</a:t>
            </a:r>
            <a:r>
              <a:rPr lang="en-US" sz="2000" dirty="0">
                <a:solidFill>
                  <a:schemeClr val="tx1"/>
                </a:solidFill>
                <a:latin typeface="Arial" panose="020B0604020202020204" pitchFamily="34" charset="0"/>
                <a:cs typeface="Arial" panose="020B0604020202020204" pitchFamily="34" charset="0"/>
              </a:rPr>
              <a:t> level by providing an indicator where there may be a common set of sources contributing to Multi-pollutant issues.</a:t>
            </a:r>
          </a:p>
          <a:p>
            <a:pPr marL="285750" indent="-285750">
              <a:buFont typeface="Arial" panose="020B0604020202020204" pitchFamily="34" charset="0"/>
              <a:buChar char="•"/>
              <a:defRPr/>
            </a:pPr>
            <a:endParaRPr lang="en-US" sz="9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en-US" sz="2000" b="1" u="sng" dirty="0">
                <a:solidFill>
                  <a:srgbClr val="0000FF"/>
                </a:solidFill>
                <a:latin typeface="Arial" panose="020B0604020202020204" pitchFamily="34" charset="0"/>
                <a:cs typeface="Arial" panose="020B0604020202020204" pitchFamily="34" charset="0"/>
              </a:rPr>
              <a:t>Regional View</a:t>
            </a:r>
            <a:r>
              <a:rPr lang="en-US" sz="2000" dirty="0">
                <a:solidFill>
                  <a:srgbClr val="0000FF"/>
                </a:solidFill>
                <a:latin typeface="Arial" panose="020B0604020202020204" pitchFamily="34" charset="0"/>
                <a:cs typeface="Arial" panose="020B0604020202020204" pitchFamily="34" charset="0"/>
              </a:rPr>
              <a:t>: </a:t>
            </a:r>
            <a:r>
              <a:rPr lang="en-US" sz="2000" dirty="0">
                <a:solidFill>
                  <a:schemeClr val="tx1"/>
                </a:solidFill>
                <a:latin typeface="Arial" panose="020B0604020202020204" pitchFamily="34" charset="0"/>
                <a:cs typeface="Arial" panose="020B0604020202020204" pitchFamily="34" charset="0"/>
              </a:rPr>
              <a:t>Dial into a </a:t>
            </a:r>
            <a:r>
              <a:rPr lang="en-US" sz="2000" dirty="0">
                <a:solidFill>
                  <a:srgbClr val="FF0000"/>
                </a:solidFill>
                <a:latin typeface="Arial" panose="020B0604020202020204" pitchFamily="34" charset="0"/>
                <a:cs typeface="Arial" panose="020B0604020202020204" pitchFamily="34" charset="0"/>
              </a:rPr>
              <a:t>region or area </a:t>
            </a:r>
            <a:r>
              <a:rPr lang="en-US" sz="2000" dirty="0">
                <a:solidFill>
                  <a:schemeClr val="tx1"/>
                </a:solidFill>
                <a:latin typeface="Arial" panose="020B0604020202020204" pitchFamily="34" charset="0"/>
                <a:cs typeface="Arial" panose="020B0604020202020204" pitchFamily="34" charset="0"/>
              </a:rPr>
              <a:t>of interest to understand the pollutant/source connections, and potential for more effective and efficient multi-pollutant solution.</a:t>
            </a:r>
          </a:p>
        </p:txBody>
      </p:sp>
      <p:pic>
        <p:nvPicPr>
          <p:cNvPr id="3" name="Picture 2">
            <a:extLst>
              <a:ext uri="{FF2B5EF4-FFF2-40B4-BE49-F238E27FC236}">
                <a16:creationId xmlns:a16="http://schemas.microsoft.com/office/drawing/2014/main" id="{A5D9850F-E682-40C5-AB03-11E85F21E8E1}"/>
              </a:ext>
            </a:extLst>
          </p:cNvPr>
          <p:cNvPicPr>
            <a:picLocks noChangeAspect="1"/>
          </p:cNvPicPr>
          <p:nvPr/>
        </p:nvPicPr>
        <p:blipFill rotWithShape="1">
          <a:blip r:embed="rId4"/>
          <a:srcRect l="31000" t="12088" r="31000" b="11046"/>
          <a:stretch/>
        </p:blipFill>
        <p:spPr>
          <a:xfrm>
            <a:off x="150876" y="2291852"/>
            <a:ext cx="3474720" cy="3807196"/>
          </a:xfrm>
          <a:prstGeom prst="rect">
            <a:avLst/>
          </a:prstGeom>
          <a:ln w="28575">
            <a:solidFill>
              <a:schemeClr val="tx1"/>
            </a:solidFill>
          </a:ln>
        </p:spPr>
      </p:pic>
      <p:sp>
        <p:nvSpPr>
          <p:cNvPr id="4" name="Rectangle 3">
            <a:extLst>
              <a:ext uri="{FF2B5EF4-FFF2-40B4-BE49-F238E27FC236}">
                <a16:creationId xmlns:a16="http://schemas.microsoft.com/office/drawing/2014/main" id="{F220C6C7-286C-4AB3-B990-1F5B5B43E634}"/>
              </a:ext>
            </a:extLst>
          </p:cNvPr>
          <p:cNvSpPr/>
          <p:nvPr/>
        </p:nvSpPr>
        <p:spPr>
          <a:xfrm>
            <a:off x="2861173" y="2310140"/>
            <a:ext cx="723275" cy="369332"/>
          </a:xfrm>
          <a:prstGeom prst="rect">
            <a:avLst/>
          </a:prstGeom>
        </p:spPr>
        <p:txBody>
          <a:bodyPr wrap="none">
            <a:spAutoFit/>
          </a:bodyPr>
          <a:lstStyle/>
          <a:p>
            <a:r>
              <a:rPr lang="en-US" altLang="zh-CN" dirty="0">
                <a:solidFill>
                  <a:schemeClr val="bg1"/>
                </a:solidFill>
              </a:rPr>
              <a:t>2008</a:t>
            </a:r>
            <a:endParaRPr lang="en-US" dirty="0">
              <a:solidFill>
                <a:schemeClr val="bg1"/>
              </a:solidFill>
            </a:endParaRPr>
          </a:p>
        </p:txBody>
      </p:sp>
    </p:spTree>
    <p:extLst>
      <p:ext uri="{BB962C8B-B14F-4D97-AF65-F5344CB8AC3E}">
        <p14:creationId xmlns:p14="http://schemas.microsoft.com/office/powerpoint/2010/main" val="3824795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70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F4B80-388E-4A1C-9395-9B1D30BD93A9}"/>
              </a:ext>
            </a:extLst>
          </p:cNvPr>
          <p:cNvSpPr>
            <a:spLocks noGrp="1"/>
          </p:cNvSpPr>
          <p:nvPr>
            <p:ph type="ctrTitle"/>
          </p:nvPr>
        </p:nvSpPr>
        <p:spPr>
          <a:xfrm>
            <a:off x="1307592" y="2132711"/>
            <a:ext cx="6428232" cy="1470025"/>
          </a:xfrm>
        </p:spPr>
        <p:txBody>
          <a:bodyPr/>
          <a:lstStyle/>
          <a:p>
            <a:pPr algn="ctr"/>
            <a:r>
              <a:rPr lang="en-US" sz="4800" dirty="0"/>
              <a:t>“</a:t>
            </a:r>
            <a:r>
              <a:rPr lang="en-US" sz="4800" i="1" dirty="0"/>
              <a:t>NEXUS 1.5”:  </a:t>
            </a:r>
            <a:br>
              <a:rPr lang="en-US" sz="4800" i="1" dirty="0"/>
            </a:br>
            <a:r>
              <a:rPr lang="en-US" sz="4800" dirty="0">
                <a:solidFill>
                  <a:srgbClr val="FFFF00"/>
                </a:solidFill>
              </a:rPr>
              <a:t>Quick Tutorial</a:t>
            </a:r>
          </a:p>
        </p:txBody>
      </p:sp>
      <p:sp>
        <p:nvSpPr>
          <p:cNvPr id="7" name="Subtitle 2">
            <a:extLst>
              <a:ext uri="{FF2B5EF4-FFF2-40B4-BE49-F238E27FC236}">
                <a16:creationId xmlns:a16="http://schemas.microsoft.com/office/drawing/2014/main" id="{4451A672-BB0B-4B94-AF26-F3E32EA15032}"/>
              </a:ext>
            </a:extLst>
          </p:cNvPr>
          <p:cNvSpPr>
            <a:spLocks noGrp="1"/>
          </p:cNvSpPr>
          <p:nvPr>
            <p:ph type="subTitle" idx="1"/>
          </p:nvPr>
        </p:nvSpPr>
        <p:spPr>
          <a:xfrm>
            <a:off x="109728" y="3886200"/>
            <a:ext cx="8915400" cy="1752600"/>
          </a:xfrm>
        </p:spPr>
        <p:txBody>
          <a:bodyPr/>
          <a:lstStyle/>
          <a:p>
            <a:pPr algn="r"/>
            <a:r>
              <a:rPr lang="en-US" sz="2400" i="1" dirty="0">
                <a:latin typeface="Arial" panose="020B0604020202020204" pitchFamily="34" charset="0"/>
                <a:cs typeface="Arial" panose="020B0604020202020204" pitchFamily="34" charset="0"/>
              </a:rPr>
              <a:t>Carey Jang</a:t>
            </a:r>
            <a:endParaRPr lang="en-US" sz="1400"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6BB04977-8A2D-433A-BFBB-9A84B4907651}"/>
              </a:ext>
            </a:extLst>
          </p:cNvPr>
          <p:cNvSpPr/>
          <p:nvPr/>
        </p:nvSpPr>
        <p:spPr>
          <a:xfrm>
            <a:off x="266672" y="4456811"/>
            <a:ext cx="8877328" cy="2092881"/>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Calibri"/>
                <a:ea typeface="微软雅黑"/>
                <a:cs typeface="+mn-cs"/>
              </a:rPr>
              <a:t>Download “NEXUS” tool: </a:t>
            </a:r>
            <a:r>
              <a:rPr kumimoji="0" lang="en-US" sz="2000" b="0" i="0" u="none" strike="noStrike" kern="1200" cap="none" spc="0" normalizeH="0" baseline="0" noProof="0" dirty="0">
                <a:ln>
                  <a:noFill/>
                </a:ln>
                <a:solidFill>
                  <a:prstClr val="black"/>
                </a:solidFill>
                <a:effectLst/>
                <a:uLnTx/>
                <a:uFillTx/>
                <a:latin typeface="Calibri"/>
                <a:ea typeface="微软雅黑"/>
                <a:cs typeface="+mn-cs"/>
              </a:rPr>
              <a:t>The “NEXUS 1.5” package (“NEXUS v1.5 setup.exe” &amp; “NEXUS 1.5 Data.exe”: run both to install) is available at OAQPS’s Shared Drive at:                	</a:t>
            </a:r>
            <a:r>
              <a:rPr kumimoji="0" lang="en-US" sz="2000" b="0" i="1" u="none" strike="noStrike" kern="1200" cap="none" spc="0" normalizeH="0" baseline="0" noProof="0" dirty="0">
                <a:ln>
                  <a:noFill/>
                </a:ln>
                <a:solidFill>
                  <a:srgbClr val="0000FF"/>
                </a:solidFill>
                <a:effectLst/>
                <a:uLnTx/>
                <a:uFillTx/>
                <a:latin typeface="Calibri"/>
                <a:ea typeface="微软雅黑"/>
                <a:cs typeface="+mn-cs"/>
              </a:rPr>
              <a:t>G:\SHARE\NEXUS\NEXUS 1.5\</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black"/>
                </a:solidFill>
                <a:effectLst/>
                <a:uLnTx/>
                <a:uFillTx/>
                <a:latin typeface="Calibri"/>
                <a:ea typeface="微软雅黑"/>
                <a:cs typeface="+mn-cs"/>
              </a:rPr>
              <a:t>   </a:t>
            </a:r>
            <a:r>
              <a:rPr kumimoji="0" lang="en-US" sz="2000" b="0" i="0" u="none" strike="noStrike" kern="1200" cap="none" spc="0" normalizeH="0" baseline="0" noProof="0" dirty="0">
                <a:ln>
                  <a:noFill/>
                </a:ln>
                <a:solidFill>
                  <a:prstClr val="black"/>
                </a:solidFill>
                <a:effectLst/>
                <a:uLnTx/>
                <a:uFillTx/>
                <a:latin typeface="Calibri"/>
                <a:ea typeface="微软雅黑"/>
                <a:cs typeface="+mn-cs"/>
              </a:rPr>
              <a:t>or at EPA’s new FTP site:</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微软雅黑"/>
                <a:cs typeface="+mn-cs"/>
              </a:rPr>
              <a:t>        </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2400" b="0" i="1" u="sng" strike="noStrike" kern="1200" cap="none" spc="0" normalizeH="0" baseline="0" noProof="0" dirty="0">
                <a:ln>
                  <a:noFill/>
                </a:ln>
                <a:solidFill>
                  <a:srgbClr val="0000FF"/>
                </a:solidFill>
                <a:effectLst/>
                <a:uLnTx/>
                <a:uFillTx/>
                <a:latin typeface="Calibri" panose="020F0502020204030204" pitchFamily="34" charset="0"/>
                <a:ea typeface="微软雅黑"/>
                <a:cs typeface="Calibri" panose="020F0502020204030204" pitchFamily="34" charset="0"/>
              </a:rPr>
              <a:t> </a:t>
            </a:r>
            <a:r>
              <a:rPr kumimoji="0" lang="en-US" sz="2000" b="0" i="1" u="sng" strike="noStrike" kern="1200" cap="none" spc="0" normalizeH="0" baseline="0" noProof="0" dirty="0">
                <a:ln>
                  <a:noFill/>
                </a:ln>
                <a:solidFill>
                  <a:srgbClr val="0000FF"/>
                </a:solidFill>
                <a:effectLst/>
                <a:uLnTx/>
                <a:uFillTx/>
                <a:latin typeface="Calibri" panose="020F0502020204030204" pitchFamily="34" charset="0"/>
                <a:ea typeface="微软雅黑"/>
                <a:cs typeface="Calibri" panose="020F0502020204030204" pitchFamily="34" charset="0"/>
              </a:rPr>
              <a:t>ftp://newftp.epa.gov/aqmg/cjang/NEXUS/NEXUS 1.5/</a:t>
            </a:r>
            <a:endParaRPr kumimoji="0" lang="en-US" sz="2400" b="0" i="1" u="sng" strike="noStrike" kern="1200" cap="none" spc="0" normalizeH="0" baseline="0" noProof="0" dirty="0">
              <a:ln>
                <a:noFill/>
              </a:ln>
              <a:solidFill>
                <a:srgbClr val="0000FF"/>
              </a:solidFill>
              <a:effectLst/>
              <a:uLnTx/>
              <a:uFillTx/>
              <a:latin typeface="Calibri" panose="020F0502020204030204" pitchFamily="34" charset="0"/>
              <a:ea typeface="微软雅黑"/>
              <a:cs typeface="Calibri" panose="020F0502020204030204" pitchFamily="34" charset="0"/>
            </a:endParaRPr>
          </a:p>
          <a:p>
            <a:pPr marL="685800" marR="0" lvl="0" indent="-630238" algn="l" defTabSz="914400" rtl="0" eaLnBrk="1" fontAlgn="base" latinLnBrk="0" hangingPunct="1">
              <a:lnSpc>
                <a:spcPct val="100000"/>
              </a:lnSpc>
              <a:spcBef>
                <a:spcPts val="0"/>
              </a:spcBef>
              <a:spcAft>
                <a:spcPts val="0"/>
              </a:spcAft>
              <a:buClrTx/>
              <a:buSzTx/>
              <a:buFontTx/>
              <a:buNone/>
              <a:tabLst/>
              <a:defRPr/>
            </a:pPr>
            <a:endParaRPr kumimoji="0" lang="en-US" altLang="zh-CN" sz="800" b="0" i="1" u="none" strike="noStrike" kern="1200" cap="none" spc="0" normalizeH="0" baseline="0" noProof="0" dirty="0">
              <a:ln>
                <a:noFill/>
              </a:ln>
              <a:solidFill>
                <a:srgbClr val="7030A0"/>
              </a:solidFill>
              <a:effectLst/>
              <a:uLnTx/>
              <a:uFillTx/>
              <a:latin typeface="Arial" panose="020B0604020202020204" pitchFamily="34" charset="0"/>
              <a:ea typeface="SimSun" panose="02010600030101010101" pitchFamily="2" charset="-122"/>
              <a:cs typeface="Arial" panose="020B0604020202020204" pitchFamily="34" charset="0"/>
            </a:endParaRPr>
          </a:p>
          <a:p>
            <a:pPr marL="685800" lvl="0" indent="-630238" fontAlgn="base">
              <a:defRPr/>
            </a:pPr>
            <a:r>
              <a:rPr kumimoji="0" lang="en-US" altLang="zh-CN" sz="1800" b="0" i="1" u="none" strike="noStrike" kern="1200" cap="none" spc="0" normalizeH="0" baseline="0" noProof="0" dirty="0">
                <a:ln>
                  <a:noFill/>
                </a:ln>
                <a:solidFill>
                  <a:srgbClr val="7030A0"/>
                </a:solidFill>
                <a:effectLst/>
                <a:uLnTx/>
                <a:uFillTx/>
                <a:latin typeface="Arial" panose="020B0604020202020204" pitchFamily="34" charset="0"/>
                <a:ea typeface="SimSun" panose="02010600030101010101" pitchFamily="2" charset="-122"/>
                <a:cs typeface="Arial" panose="020B0604020202020204" pitchFamily="34" charset="0"/>
              </a:rPr>
              <a:t>(</a:t>
            </a:r>
            <a:r>
              <a:rPr kumimoji="0" lang="en-US" altLang="zh-CN" sz="1800" b="0" i="1" u="sng" strike="noStrike" kern="1200" cap="none" spc="0" normalizeH="0" baseline="0" noProof="0" dirty="0">
                <a:ln>
                  <a:noFill/>
                </a:ln>
                <a:solidFill>
                  <a:srgbClr val="7030A0"/>
                </a:solidFill>
                <a:effectLst/>
                <a:uLnTx/>
                <a:uFillTx/>
                <a:latin typeface="Arial" panose="020B0604020202020204" pitchFamily="34" charset="0"/>
                <a:ea typeface="SimSun" panose="02010600030101010101" pitchFamily="2" charset="-122"/>
                <a:cs typeface="Arial" panose="020B0604020202020204" pitchFamily="34" charset="0"/>
              </a:rPr>
              <a:t>Note</a:t>
            </a:r>
            <a:r>
              <a:rPr kumimoji="0" lang="en-US" altLang="zh-CN" sz="1800" b="0" i="1" u="none" strike="noStrike" kern="1200" cap="none" spc="0" normalizeH="0" baseline="0" noProof="0" dirty="0">
                <a:ln>
                  <a:noFill/>
                </a:ln>
                <a:solidFill>
                  <a:srgbClr val="7030A0"/>
                </a:solidFill>
                <a:effectLst/>
                <a:uLnTx/>
                <a:uFillTx/>
                <a:latin typeface="Arial" panose="020B0604020202020204" pitchFamily="34" charset="0"/>
                <a:ea typeface="SimSun" panose="02010600030101010101" pitchFamily="2" charset="-122"/>
                <a:cs typeface="Arial" panose="020B0604020202020204" pitchFamily="34" charset="0"/>
              </a:rPr>
              <a:t>: Require software installation privilege to install “NEXUS tool” </a:t>
            </a:r>
            <a:r>
              <a:rPr lang="en-US" altLang="zh-CN" i="1" dirty="0">
                <a:solidFill>
                  <a:srgbClr val="7030A0"/>
                </a:solidFill>
                <a:latin typeface="Arial" panose="020B0604020202020204" pitchFamily="34" charset="0"/>
                <a:ea typeface="SimSun" panose="02010600030101010101" pitchFamily="2" charset="-122"/>
                <a:cs typeface="Arial" panose="020B0604020202020204" pitchFamily="34" charset="0"/>
              </a:rPr>
              <a:t>on</a:t>
            </a:r>
            <a:r>
              <a:rPr kumimoji="0" lang="en-US" altLang="zh-CN" sz="1800" b="0" i="1" u="none" strike="noStrike" kern="1200" cap="none" spc="0" normalizeH="0" baseline="0" noProof="0" dirty="0">
                <a:ln>
                  <a:noFill/>
                </a:ln>
                <a:solidFill>
                  <a:srgbClr val="7030A0"/>
                </a:solidFill>
                <a:effectLst/>
                <a:uLnTx/>
                <a:uFillTx/>
                <a:latin typeface="Arial" panose="020B0604020202020204" pitchFamily="34" charset="0"/>
                <a:ea typeface="SimSun" panose="02010600030101010101" pitchFamily="2" charset="-122"/>
                <a:cs typeface="Arial" panose="020B0604020202020204" pitchFamily="34" charset="0"/>
              </a:rPr>
              <a:t> EPA’s</a:t>
            </a:r>
            <a:r>
              <a:rPr lang="en-US" altLang="zh-CN" i="1" dirty="0">
                <a:solidFill>
                  <a:srgbClr val="7030A0"/>
                </a:solidFill>
                <a:latin typeface="Arial" panose="020B0604020202020204" pitchFamily="34" charset="0"/>
                <a:ea typeface="SimSun" panose="02010600030101010101" pitchFamily="2" charset="-122"/>
                <a:cs typeface="Arial" panose="020B0604020202020204" pitchFamily="34" charset="0"/>
              </a:rPr>
              <a:t> PC)</a:t>
            </a:r>
            <a:endParaRPr kumimoji="0" lang="en-US" altLang="zh-CN" sz="1800" b="0" i="1" u="none" strike="noStrike" kern="1200" cap="none" spc="0" normalizeH="0" baseline="0" noProof="0" dirty="0">
              <a:ln>
                <a:noFill/>
              </a:ln>
              <a:solidFill>
                <a:srgbClr val="7030A0"/>
              </a:solidFill>
              <a:effectLst/>
              <a:uLnTx/>
              <a:uFillTx/>
              <a:latin typeface="Arial" panose="020B0604020202020204" pitchFamily="34" charset="0"/>
              <a:ea typeface="SimSun" panose="02010600030101010101" pitchFamily="2" charset="-122"/>
              <a:cs typeface="Arial" panose="020B0604020202020204" pitchFamily="34" charset="0"/>
            </a:endParaRPr>
          </a:p>
        </p:txBody>
      </p:sp>
      <p:sp>
        <p:nvSpPr>
          <p:cNvPr id="8" name="Slide Number Placeholder 1">
            <a:extLst>
              <a:ext uri="{FF2B5EF4-FFF2-40B4-BE49-F238E27FC236}">
                <a16:creationId xmlns:a16="http://schemas.microsoft.com/office/drawing/2014/main" id="{56EEA9EF-6EEA-445E-A001-D00D53EC9D66}"/>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36</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2471617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131B67F-4FC2-4662-9385-52E1953225C8}"/>
              </a:ext>
            </a:extLst>
          </p:cNvPr>
          <p:cNvPicPr>
            <a:picLocks noChangeAspect="1"/>
          </p:cNvPicPr>
          <p:nvPr/>
        </p:nvPicPr>
        <p:blipFill>
          <a:blip r:embed="rId3"/>
          <a:stretch>
            <a:fillRect/>
          </a:stretch>
        </p:blipFill>
        <p:spPr>
          <a:xfrm>
            <a:off x="9144" y="777240"/>
            <a:ext cx="9144000" cy="6080758"/>
          </a:xfrm>
          <a:prstGeom prst="rect">
            <a:avLst/>
          </a:prstGeom>
          <a:ln>
            <a:solidFill>
              <a:schemeClr val="accent1"/>
            </a:solidFill>
          </a:ln>
        </p:spPr>
      </p:pic>
      <p:sp>
        <p:nvSpPr>
          <p:cNvPr id="12" name="Title 1">
            <a:extLst>
              <a:ext uri="{FF2B5EF4-FFF2-40B4-BE49-F238E27FC236}">
                <a16:creationId xmlns:a16="http://schemas.microsoft.com/office/drawing/2014/main" id="{7C8F30A5-EF9F-4152-AE99-4D3DF807318F}"/>
              </a:ext>
            </a:extLst>
          </p:cNvPr>
          <p:cNvSpPr>
            <a:spLocks noGrp="1"/>
          </p:cNvSpPr>
          <p:nvPr>
            <p:ph type="title"/>
          </p:nvPr>
        </p:nvSpPr>
        <p:spPr>
          <a:xfrm>
            <a:off x="457200" y="2"/>
            <a:ext cx="8229600" cy="669103"/>
          </a:xfrm>
        </p:spPr>
        <p:txBody>
          <a:bodyPr>
            <a:normAutofit/>
          </a:bodyPr>
          <a:lstStyle/>
          <a:p>
            <a:r>
              <a:rPr lang="en-US" altLang="zh-CN" dirty="0">
                <a:latin typeface="Arial" panose="020B0604020202020204" pitchFamily="34" charset="0"/>
                <a:cs typeface="Arial" panose="020B0604020202020204" pitchFamily="34" charset="0"/>
              </a:rPr>
              <a:t>NEXUS Tool: </a:t>
            </a:r>
            <a:r>
              <a:rPr lang="en-US" altLang="zh-CN" dirty="0">
                <a:solidFill>
                  <a:srgbClr val="FFFF00"/>
                </a:solidFill>
                <a:latin typeface="Arial" panose="020B0604020202020204" pitchFamily="34" charset="0"/>
                <a:cs typeface="Arial" panose="020B0604020202020204" pitchFamily="34" charset="0"/>
              </a:rPr>
              <a:t>On-line User’s Manual</a:t>
            </a:r>
            <a:endParaRPr lang="zh-CN" altLang="en-US" dirty="0">
              <a:solidFill>
                <a:srgbClr val="FFFF00"/>
              </a:solidFill>
              <a:latin typeface="Arial" panose="020B0604020202020204" pitchFamily="34" charset="0"/>
              <a:cs typeface="Arial" panose="020B0604020202020204" pitchFamily="34" charset="0"/>
            </a:endParaRPr>
          </a:p>
        </p:txBody>
      </p:sp>
      <p:sp>
        <p:nvSpPr>
          <p:cNvPr id="10" name="Rectangle 12">
            <a:extLst>
              <a:ext uri="{FF2B5EF4-FFF2-40B4-BE49-F238E27FC236}">
                <a16:creationId xmlns:a16="http://schemas.microsoft.com/office/drawing/2014/main" id="{9BDBF704-8267-4E43-B157-7D288F622CBE}"/>
              </a:ext>
            </a:extLst>
          </p:cNvPr>
          <p:cNvSpPr/>
          <p:nvPr/>
        </p:nvSpPr>
        <p:spPr>
          <a:xfrm>
            <a:off x="9144" y="1269796"/>
            <a:ext cx="996696" cy="28346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11" name="Speech Bubble: Rectangle with Corners Rounded 4">
            <a:extLst>
              <a:ext uri="{FF2B5EF4-FFF2-40B4-BE49-F238E27FC236}">
                <a16:creationId xmlns:a16="http://schemas.microsoft.com/office/drawing/2014/main" id="{4FC854DB-1B4F-451F-B039-483645D09349}"/>
              </a:ext>
            </a:extLst>
          </p:cNvPr>
          <p:cNvSpPr/>
          <p:nvPr/>
        </p:nvSpPr>
        <p:spPr>
          <a:xfrm>
            <a:off x="1188720" y="2249424"/>
            <a:ext cx="4084320" cy="1248935"/>
          </a:xfrm>
          <a:prstGeom prst="wedgeRoundRectCallout">
            <a:avLst>
              <a:gd name="adj1" fmla="val -55066"/>
              <a:gd name="adj2" fmla="val -103935"/>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sng" strike="noStrike" kern="1200" cap="none" spc="0" normalizeH="0" baseline="0" noProof="0" dirty="0">
                <a:ln>
                  <a:noFill/>
                </a:ln>
                <a:solidFill>
                  <a:srgbClr val="0000FF"/>
                </a:solidFill>
                <a:effectLst/>
                <a:uLnTx/>
                <a:uFillTx/>
                <a:latin typeface="Calibri" panose="020F0502020204030204" pitchFamily="34" charset="0"/>
                <a:ea typeface="微软雅黑"/>
                <a:cs typeface="Calibri" panose="020F0502020204030204" pitchFamily="34" charset="0"/>
              </a:rPr>
              <a:t>Hot link</a:t>
            </a:r>
            <a:r>
              <a:rPr kumimoji="0" lang="en-US" sz="1800" b="0" i="0" u="none" strike="noStrike" kern="1200" cap="none" spc="0" normalizeH="0" baseline="0" noProof="0" dirty="0">
                <a:ln>
                  <a:noFill/>
                </a:ln>
                <a:solidFill>
                  <a:srgbClr val="0000FF"/>
                </a:solidFill>
                <a:effectLst/>
                <a:uLnTx/>
                <a:uFillTx/>
                <a:latin typeface="Calibri" panose="020F0502020204030204" pitchFamily="34" charset="0"/>
                <a:ea typeface="微软雅黑"/>
                <a:cs typeface="Calibri" panose="020F0502020204030204" pitchFamily="34" charset="0"/>
              </a:rPr>
              <a:t> to User’s manual’s “Data Viewer” chapter (same for “Data Input” &amp; “Data Query”</a:t>
            </a:r>
          </a:p>
        </p:txBody>
      </p:sp>
      <p:sp>
        <p:nvSpPr>
          <p:cNvPr id="13" name="Rectangle 12">
            <a:extLst>
              <a:ext uri="{FF2B5EF4-FFF2-40B4-BE49-F238E27FC236}">
                <a16:creationId xmlns:a16="http://schemas.microsoft.com/office/drawing/2014/main" id="{13FD6912-39F5-4561-95CE-E5EAAE69E2F4}"/>
              </a:ext>
            </a:extLst>
          </p:cNvPr>
          <p:cNvSpPr/>
          <p:nvPr/>
        </p:nvSpPr>
        <p:spPr>
          <a:xfrm>
            <a:off x="8421624" y="1233220"/>
            <a:ext cx="333756" cy="3651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14" name="Speech Bubble: Rectangle with Corners Rounded 4">
            <a:extLst>
              <a:ext uri="{FF2B5EF4-FFF2-40B4-BE49-F238E27FC236}">
                <a16:creationId xmlns:a16="http://schemas.microsoft.com/office/drawing/2014/main" id="{966C408B-5EED-4C6C-9DDB-A14F2156EDA8}"/>
              </a:ext>
            </a:extLst>
          </p:cNvPr>
          <p:cNvSpPr/>
          <p:nvPr/>
        </p:nvSpPr>
        <p:spPr>
          <a:xfrm>
            <a:off x="5840369" y="1811773"/>
            <a:ext cx="2581255" cy="875301"/>
          </a:xfrm>
          <a:prstGeom prst="wedgeRoundRectCallout">
            <a:avLst>
              <a:gd name="adj1" fmla="val 49537"/>
              <a:gd name="adj2" fmla="val -85133"/>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FF"/>
                </a:solidFill>
                <a:effectLst/>
                <a:uLnTx/>
                <a:uFillTx/>
                <a:latin typeface="Calibri" panose="020F0502020204030204" pitchFamily="34" charset="0"/>
                <a:ea typeface="微软雅黑"/>
                <a:cs typeface="Calibri" panose="020F0502020204030204" pitchFamily="34" charset="0"/>
              </a:rPr>
              <a:t>Click “book” icon to launch “User’s manual”</a:t>
            </a:r>
          </a:p>
        </p:txBody>
      </p:sp>
      <p:cxnSp>
        <p:nvCxnSpPr>
          <p:cNvPr id="17" name="Straight Connector 16">
            <a:extLst>
              <a:ext uri="{FF2B5EF4-FFF2-40B4-BE49-F238E27FC236}">
                <a16:creationId xmlns:a16="http://schemas.microsoft.com/office/drawing/2014/main" id="{096CA807-5A5C-4924-8034-68827C5BB9B1}"/>
              </a:ext>
            </a:extLst>
          </p:cNvPr>
          <p:cNvCxnSpPr/>
          <p:nvPr/>
        </p:nvCxnSpPr>
        <p:spPr bwMode="auto">
          <a:xfrm>
            <a:off x="2523744" y="5167420"/>
            <a:ext cx="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5" name="Slide Number Placeholder 1">
            <a:extLst>
              <a:ext uri="{FF2B5EF4-FFF2-40B4-BE49-F238E27FC236}">
                <a16:creationId xmlns:a16="http://schemas.microsoft.com/office/drawing/2014/main" id="{7424765C-B2F9-4727-9A9E-93A29AA80030}"/>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37</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1377910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11"/>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500"/>
                                  </p:stCondLst>
                                  <p:childTnLst>
                                    <p:set>
                                      <p:cBhvr>
                                        <p:cTn id="9"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75088B85-3A83-4677-A828-ED735086256E}"/>
              </a:ext>
            </a:extLst>
          </p:cNvPr>
          <p:cNvPicPr>
            <a:picLocks noChangeAspect="1"/>
          </p:cNvPicPr>
          <p:nvPr/>
        </p:nvPicPr>
        <p:blipFill>
          <a:blip r:embed="rId3"/>
          <a:stretch>
            <a:fillRect/>
          </a:stretch>
        </p:blipFill>
        <p:spPr>
          <a:xfrm>
            <a:off x="0" y="790943"/>
            <a:ext cx="9144000" cy="5972671"/>
          </a:xfrm>
          <a:prstGeom prst="rect">
            <a:avLst/>
          </a:prstGeom>
        </p:spPr>
      </p:pic>
      <p:pic>
        <p:nvPicPr>
          <p:cNvPr id="2" name="图片 1">
            <a:extLst>
              <a:ext uri="{FF2B5EF4-FFF2-40B4-BE49-F238E27FC236}">
                <a16:creationId xmlns:a16="http://schemas.microsoft.com/office/drawing/2014/main" id="{16F87359-7B27-4CB8-B9F0-C649BE27C2AD}"/>
              </a:ext>
            </a:extLst>
          </p:cNvPr>
          <p:cNvPicPr>
            <a:picLocks noChangeAspect="1"/>
          </p:cNvPicPr>
          <p:nvPr/>
        </p:nvPicPr>
        <p:blipFill>
          <a:blip r:embed="rId4"/>
          <a:stretch>
            <a:fillRect/>
          </a:stretch>
        </p:blipFill>
        <p:spPr>
          <a:xfrm>
            <a:off x="73052" y="4310272"/>
            <a:ext cx="1820642" cy="473367"/>
          </a:xfrm>
          <a:prstGeom prst="rect">
            <a:avLst/>
          </a:prstGeom>
        </p:spPr>
      </p:pic>
      <p:sp>
        <p:nvSpPr>
          <p:cNvPr id="12" name="Title 1">
            <a:extLst>
              <a:ext uri="{FF2B5EF4-FFF2-40B4-BE49-F238E27FC236}">
                <a16:creationId xmlns:a16="http://schemas.microsoft.com/office/drawing/2014/main" id="{7C8F30A5-EF9F-4152-AE99-4D3DF807318F}"/>
              </a:ext>
            </a:extLst>
          </p:cNvPr>
          <p:cNvSpPr>
            <a:spLocks noGrp="1"/>
          </p:cNvSpPr>
          <p:nvPr>
            <p:ph type="title"/>
          </p:nvPr>
        </p:nvSpPr>
        <p:spPr>
          <a:xfrm>
            <a:off x="457200" y="2"/>
            <a:ext cx="8229600" cy="669103"/>
          </a:xfrm>
        </p:spPr>
        <p:txBody>
          <a:bodyPr>
            <a:normAutofit/>
          </a:bodyPr>
          <a:lstStyle/>
          <a:p>
            <a:r>
              <a:rPr lang="en-US" altLang="zh-CN" dirty="0"/>
              <a:t>NEXUS Tool: </a:t>
            </a:r>
            <a:r>
              <a:rPr lang="en-US" altLang="zh-CN" dirty="0">
                <a:solidFill>
                  <a:srgbClr val="FFFF00"/>
                </a:solidFill>
              </a:rPr>
              <a:t>Data Viewer Module</a:t>
            </a:r>
            <a:endParaRPr lang="zh-CN" altLang="en-US" dirty="0">
              <a:solidFill>
                <a:srgbClr val="FFFF00"/>
              </a:solidFill>
            </a:endParaRPr>
          </a:p>
        </p:txBody>
      </p:sp>
      <p:sp>
        <p:nvSpPr>
          <p:cNvPr id="5" name="Rectangle 12">
            <a:extLst>
              <a:ext uri="{FF2B5EF4-FFF2-40B4-BE49-F238E27FC236}">
                <a16:creationId xmlns:a16="http://schemas.microsoft.com/office/drawing/2014/main" id="{982DBD25-BC84-43C4-9644-1B5145DA20C3}"/>
              </a:ext>
            </a:extLst>
          </p:cNvPr>
          <p:cNvSpPr/>
          <p:nvPr/>
        </p:nvSpPr>
        <p:spPr>
          <a:xfrm>
            <a:off x="0" y="1574293"/>
            <a:ext cx="1893694" cy="335756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6" name="Speech Bubble: Rectangle with Corners Rounded 4">
            <a:extLst>
              <a:ext uri="{FF2B5EF4-FFF2-40B4-BE49-F238E27FC236}">
                <a16:creationId xmlns:a16="http://schemas.microsoft.com/office/drawing/2014/main" id="{28A41768-1936-47ED-8537-B2264D70E5E2}"/>
              </a:ext>
            </a:extLst>
          </p:cNvPr>
          <p:cNvSpPr/>
          <p:nvPr/>
        </p:nvSpPr>
        <p:spPr>
          <a:xfrm>
            <a:off x="2193678" y="3711631"/>
            <a:ext cx="1956816" cy="866703"/>
          </a:xfrm>
          <a:prstGeom prst="wedgeRoundRectCallout">
            <a:avLst>
              <a:gd name="adj1" fmla="val -62733"/>
              <a:gd name="adj2" fmla="val -92698"/>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FF"/>
                </a:solidFill>
                <a:effectLst/>
                <a:uLnTx/>
                <a:uFillTx/>
                <a:latin typeface="Calibri"/>
                <a:ea typeface="微软雅黑"/>
                <a:cs typeface="+mn-cs"/>
              </a:rPr>
              <a:t>Select &amp; adjust “Ambient” &amp; “Risk” levels </a:t>
            </a:r>
          </a:p>
        </p:txBody>
      </p:sp>
      <p:sp>
        <p:nvSpPr>
          <p:cNvPr id="7" name="Rectangle 12">
            <a:extLst>
              <a:ext uri="{FF2B5EF4-FFF2-40B4-BE49-F238E27FC236}">
                <a16:creationId xmlns:a16="http://schemas.microsoft.com/office/drawing/2014/main" id="{C2FA46CF-DA75-4099-9C4F-0DD0544D9B26}"/>
              </a:ext>
            </a:extLst>
          </p:cNvPr>
          <p:cNvSpPr/>
          <p:nvPr/>
        </p:nvSpPr>
        <p:spPr>
          <a:xfrm>
            <a:off x="0" y="4931861"/>
            <a:ext cx="1893694" cy="1486638"/>
          </a:xfrm>
          <a:prstGeom prst="rect">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8" name="Speech Bubble: Rectangle with Corners Rounded 4">
            <a:extLst>
              <a:ext uri="{FF2B5EF4-FFF2-40B4-BE49-F238E27FC236}">
                <a16:creationId xmlns:a16="http://schemas.microsoft.com/office/drawing/2014/main" id="{05CFE4DE-ED4D-4E89-B70F-407E57393FFA}"/>
              </a:ext>
            </a:extLst>
          </p:cNvPr>
          <p:cNvSpPr/>
          <p:nvPr/>
        </p:nvSpPr>
        <p:spPr>
          <a:xfrm>
            <a:off x="2193678" y="5140381"/>
            <a:ext cx="1581913" cy="1426462"/>
          </a:xfrm>
          <a:prstGeom prst="wedgeRoundRectCallout">
            <a:avLst>
              <a:gd name="adj1" fmla="val -66569"/>
              <a:gd name="adj2" fmla="val -39230"/>
              <a:gd name="adj3" fmla="val 16667"/>
            </a:avLst>
          </a:prstGeom>
          <a:solidFill>
            <a:srgbClr val="FFFFCC"/>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FF"/>
                </a:solidFill>
                <a:effectLst/>
                <a:uLnTx/>
                <a:uFillTx/>
                <a:latin typeface="Calibri"/>
                <a:ea typeface="微软雅黑"/>
                <a:cs typeface="+mn-cs"/>
              </a:rPr>
              <a:t>“Advanced Option”: provide HAPs &amp; species selections</a:t>
            </a:r>
          </a:p>
        </p:txBody>
      </p:sp>
      <p:sp>
        <p:nvSpPr>
          <p:cNvPr id="10" name="Rectangle 12">
            <a:extLst>
              <a:ext uri="{FF2B5EF4-FFF2-40B4-BE49-F238E27FC236}">
                <a16:creationId xmlns:a16="http://schemas.microsoft.com/office/drawing/2014/main" id="{F2736845-F3D9-40EF-83AC-9E1B0C048C3E}"/>
              </a:ext>
            </a:extLst>
          </p:cNvPr>
          <p:cNvSpPr/>
          <p:nvPr/>
        </p:nvSpPr>
        <p:spPr>
          <a:xfrm>
            <a:off x="281006" y="915493"/>
            <a:ext cx="1822836" cy="19677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Rectangle 12">
            <a:extLst>
              <a:ext uri="{FF2B5EF4-FFF2-40B4-BE49-F238E27FC236}">
                <a16:creationId xmlns:a16="http://schemas.microsoft.com/office/drawing/2014/main" id="{469691FD-F1DB-4675-8F9C-806FED96430F}"/>
              </a:ext>
            </a:extLst>
          </p:cNvPr>
          <p:cNvSpPr/>
          <p:nvPr/>
        </p:nvSpPr>
        <p:spPr>
          <a:xfrm>
            <a:off x="1893694" y="1106365"/>
            <a:ext cx="776354" cy="193051"/>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Speech Bubble: Rectangle with Corners Rounded 4">
            <a:extLst>
              <a:ext uri="{FF2B5EF4-FFF2-40B4-BE49-F238E27FC236}">
                <a16:creationId xmlns:a16="http://schemas.microsoft.com/office/drawing/2014/main" id="{56F03204-8413-420D-8B61-6EB2839DAF49}"/>
              </a:ext>
            </a:extLst>
          </p:cNvPr>
          <p:cNvSpPr/>
          <p:nvPr/>
        </p:nvSpPr>
        <p:spPr>
          <a:xfrm>
            <a:off x="3886200" y="863143"/>
            <a:ext cx="4628626" cy="564502"/>
          </a:xfrm>
          <a:prstGeom prst="wedgeRoundRectCallout">
            <a:avLst>
              <a:gd name="adj1" fmla="val -86683"/>
              <a:gd name="adj2" fmla="val -30412"/>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dirty="0">
                <a:solidFill>
                  <a:srgbClr val="0000FF"/>
                </a:solidFill>
                <a:latin typeface="Calibri"/>
              </a:rPr>
              <a:t>Click “File” to open or save a project</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dirty="0">
                <a:solidFill>
                  <a:srgbClr val="0000FF"/>
                </a:solidFill>
                <a:latin typeface="Calibri"/>
              </a:rPr>
              <a:t>Switch between 3 key modules</a:t>
            </a:r>
            <a:endParaRPr kumimoji="0" lang="en-US" b="0" i="0" u="none" strike="noStrike" kern="1200" cap="none" spc="0" normalizeH="0" baseline="0" noProof="0" dirty="0">
              <a:ln>
                <a:noFill/>
              </a:ln>
              <a:solidFill>
                <a:srgbClr val="0000FF"/>
              </a:solidFill>
              <a:effectLst/>
              <a:uLnTx/>
              <a:uFillTx/>
              <a:latin typeface="Calibri"/>
              <a:ea typeface="+mn-ea"/>
              <a:cs typeface="+mn-cs"/>
            </a:endParaRPr>
          </a:p>
        </p:txBody>
      </p:sp>
      <p:sp>
        <p:nvSpPr>
          <p:cNvPr id="14" name="Speech Bubble: Rectangle with Corners Rounded 4">
            <a:extLst>
              <a:ext uri="{FF2B5EF4-FFF2-40B4-BE49-F238E27FC236}">
                <a16:creationId xmlns:a16="http://schemas.microsoft.com/office/drawing/2014/main" id="{465E96F1-239D-4223-B34A-2216F41143B3}"/>
              </a:ext>
            </a:extLst>
          </p:cNvPr>
          <p:cNvSpPr/>
          <p:nvPr/>
        </p:nvSpPr>
        <p:spPr>
          <a:xfrm>
            <a:off x="2123575" y="1896685"/>
            <a:ext cx="3304032" cy="382982"/>
          </a:xfrm>
          <a:prstGeom prst="wedgeRoundRectCallout">
            <a:avLst>
              <a:gd name="adj1" fmla="val -56899"/>
              <a:gd name="adj2" fmla="val -206561"/>
              <a:gd name="adj3" fmla="val 16667"/>
            </a:avLst>
          </a:prstGeom>
          <a:solidFill>
            <a:srgbClr val="FFFFCC"/>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00FF"/>
                </a:solidFill>
                <a:latin typeface="Calibri"/>
              </a:rPr>
              <a:t>Loaded NEXUS project file name </a:t>
            </a:r>
            <a:endParaRPr kumimoji="0" lang="en-US" b="0" i="0" u="none" strike="noStrike" kern="1200" cap="none" spc="0" normalizeH="0" baseline="0" noProof="0" dirty="0">
              <a:ln>
                <a:noFill/>
              </a:ln>
              <a:solidFill>
                <a:srgbClr val="0000FF"/>
              </a:solidFill>
              <a:effectLst/>
              <a:uLnTx/>
              <a:uFillTx/>
              <a:latin typeface="Calibri"/>
              <a:ea typeface="+mn-ea"/>
              <a:cs typeface="+mn-cs"/>
            </a:endParaRPr>
          </a:p>
        </p:txBody>
      </p:sp>
      <p:sp>
        <p:nvSpPr>
          <p:cNvPr id="15" name="Rectangle 12">
            <a:extLst>
              <a:ext uri="{FF2B5EF4-FFF2-40B4-BE49-F238E27FC236}">
                <a16:creationId xmlns:a16="http://schemas.microsoft.com/office/drawing/2014/main" id="{44CD938E-713A-495A-B272-07AC940E1AE1}"/>
              </a:ext>
            </a:extLst>
          </p:cNvPr>
          <p:cNvSpPr/>
          <p:nvPr/>
        </p:nvSpPr>
        <p:spPr>
          <a:xfrm>
            <a:off x="0" y="1260486"/>
            <a:ext cx="1893694" cy="286114"/>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6" name="Slide Number Placeholder 1">
            <a:extLst>
              <a:ext uri="{FF2B5EF4-FFF2-40B4-BE49-F238E27FC236}">
                <a16:creationId xmlns:a16="http://schemas.microsoft.com/office/drawing/2014/main" id="{08B5C0A8-E369-4F97-894E-FA1A702F1701}"/>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38</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3498382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200"/>
                                  </p:stCondLst>
                                  <p:childTnLst>
                                    <p:set>
                                      <p:cBhvr>
                                        <p:cTn id="15" dur="1" fill="hold">
                                          <p:stCondLst>
                                            <p:cond delay="0"/>
                                          </p:stCondLst>
                                        </p:cTn>
                                        <p:tgtEl>
                                          <p:spTgt spid="1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1" grpId="0" animBg="1"/>
      <p:bldP spid="13" grpId="0" animBg="1"/>
      <p:bldP spid="14" grpId="0" animBg="1"/>
      <p:bldP spid="1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7C197296-B4F7-4ABE-AF8B-1455DA08675E}"/>
              </a:ext>
            </a:extLst>
          </p:cNvPr>
          <p:cNvPicPr>
            <a:picLocks noChangeAspect="1"/>
          </p:cNvPicPr>
          <p:nvPr/>
        </p:nvPicPr>
        <p:blipFill>
          <a:blip r:embed="rId3"/>
          <a:stretch>
            <a:fillRect/>
          </a:stretch>
        </p:blipFill>
        <p:spPr>
          <a:xfrm>
            <a:off x="-5899" y="792613"/>
            <a:ext cx="9144000" cy="5972671"/>
          </a:xfrm>
          <a:prstGeom prst="rect">
            <a:avLst/>
          </a:prstGeom>
        </p:spPr>
      </p:pic>
      <p:sp>
        <p:nvSpPr>
          <p:cNvPr id="12" name="Title 1">
            <a:extLst>
              <a:ext uri="{FF2B5EF4-FFF2-40B4-BE49-F238E27FC236}">
                <a16:creationId xmlns:a16="http://schemas.microsoft.com/office/drawing/2014/main" id="{7C8F30A5-EF9F-4152-AE99-4D3DF807318F}"/>
              </a:ext>
            </a:extLst>
          </p:cNvPr>
          <p:cNvSpPr>
            <a:spLocks noGrp="1"/>
          </p:cNvSpPr>
          <p:nvPr>
            <p:ph type="title"/>
          </p:nvPr>
        </p:nvSpPr>
        <p:spPr>
          <a:xfrm>
            <a:off x="118872" y="2"/>
            <a:ext cx="8951976" cy="669103"/>
          </a:xfrm>
        </p:spPr>
        <p:txBody>
          <a:bodyPr>
            <a:normAutofit fontScale="90000"/>
          </a:bodyPr>
          <a:lstStyle/>
          <a:p>
            <a:r>
              <a:rPr lang="en-US" altLang="zh-CN" dirty="0"/>
              <a:t>Data Viewer Module: </a:t>
            </a:r>
            <a:r>
              <a:rPr lang="en-US" altLang="zh-CN" dirty="0">
                <a:solidFill>
                  <a:srgbClr val="FFFF00"/>
                </a:solidFill>
              </a:rPr>
              <a:t>Selections &amp; Map Display</a:t>
            </a:r>
            <a:endParaRPr lang="zh-CN" altLang="en-US" dirty="0">
              <a:solidFill>
                <a:srgbClr val="FFFF00"/>
              </a:solidFill>
            </a:endParaRPr>
          </a:p>
        </p:txBody>
      </p:sp>
      <p:sp>
        <p:nvSpPr>
          <p:cNvPr id="5" name="Rectangle 12">
            <a:extLst>
              <a:ext uri="{FF2B5EF4-FFF2-40B4-BE49-F238E27FC236}">
                <a16:creationId xmlns:a16="http://schemas.microsoft.com/office/drawing/2014/main" id="{982DBD25-BC84-43C4-9644-1B5145DA20C3}"/>
              </a:ext>
            </a:extLst>
          </p:cNvPr>
          <p:cNvSpPr/>
          <p:nvPr/>
        </p:nvSpPr>
        <p:spPr>
          <a:xfrm>
            <a:off x="1930784" y="1517611"/>
            <a:ext cx="1077888" cy="197220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6" name="Speech Bubble: Rectangle with Corners Rounded 4">
            <a:extLst>
              <a:ext uri="{FF2B5EF4-FFF2-40B4-BE49-F238E27FC236}">
                <a16:creationId xmlns:a16="http://schemas.microsoft.com/office/drawing/2014/main" id="{28A41768-1936-47ED-8537-B2264D70E5E2}"/>
              </a:ext>
            </a:extLst>
          </p:cNvPr>
          <p:cNvSpPr/>
          <p:nvPr/>
        </p:nvSpPr>
        <p:spPr>
          <a:xfrm>
            <a:off x="3611878" y="2276856"/>
            <a:ext cx="3739898" cy="713233"/>
          </a:xfrm>
          <a:prstGeom prst="wedgeRoundRectCallout">
            <a:avLst>
              <a:gd name="adj1" fmla="val -64835"/>
              <a:gd name="adj2" fmla="val -78141"/>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FF"/>
                </a:solidFill>
                <a:effectLst/>
                <a:uLnTx/>
                <a:uFillTx/>
                <a:latin typeface="Calibri"/>
                <a:ea typeface="微软雅黑"/>
                <a:cs typeface="+mn-cs"/>
              </a:rPr>
              <a:t>Select &amp; adjust “Ambient” &amp; “Risk” threshold levels for color map display</a:t>
            </a:r>
          </a:p>
        </p:txBody>
      </p:sp>
      <p:sp>
        <p:nvSpPr>
          <p:cNvPr id="9" name="Rectangle 12">
            <a:extLst>
              <a:ext uri="{FF2B5EF4-FFF2-40B4-BE49-F238E27FC236}">
                <a16:creationId xmlns:a16="http://schemas.microsoft.com/office/drawing/2014/main" id="{76CB06B5-2EFD-403C-902B-9D43C2DCB957}"/>
              </a:ext>
            </a:extLst>
          </p:cNvPr>
          <p:cNvSpPr/>
          <p:nvPr/>
        </p:nvSpPr>
        <p:spPr>
          <a:xfrm>
            <a:off x="960120" y="6425290"/>
            <a:ext cx="426228" cy="167534"/>
          </a:xfrm>
          <a:prstGeom prst="rect">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10" name="Speech Bubble: Rectangle with Corners Rounded 4">
            <a:extLst>
              <a:ext uri="{FF2B5EF4-FFF2-40B4-BE49-F238E27FC236}">
                <a16:creationId xmlns:a16="http://schemas.microsoft.com/office/drawing/2014/main" id="{49342CE3-A57A-43BC-9F9B-D89B728C588F}"/>
              </a:ext>
            </a:extLst>
          </p:cNvPr>
          <p:cNvSpPr/>
          <p:nvPr/>
        </p:nvSpPr>
        <p:spPr>
          <a:xfrm>
            <a:off x="1751075" y="4965146"/>
            <a:ext cx="1741933" cy="1100241"/>
          </a:xfrm>
          <a:prstGeom prst="wedgeRoundRectCallout">
            <a:avLst>
              <a:gd name="adj1" fmla="val -74137"/>
              <a:gd name="adj2" fmla="val 84360"/>
              <a:gd name="adj3" fmla="val 16667"/>
            </a:avLst>
          </a:prstGeom>
          <a:solidFill>
            <a:srgbClr val="FFFFCC"/>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FF"/>
                </a:solidFill>
                <a:effectLst/>
                <a:uLnTx/>
                <a:uFillTx/>
                <a:latin typeface="Calibri"/>
                <a:ea typeface="微软雅黑"/>
                <a:cs typeface="+mn-cs"/>
              </a:rPr>
              <a:t>“Apply” new selections to “Radio button” panel</a:t>
            </a:r>
          </a:p>
        </p:txBody>
      </p:sp>
      <p:sp>
        <p:nvSpPr>
          <p:cNvPr id="11" name="Slide Number Placeholder 1">
            <a:extLst>
              <a:ext uri="{FF2B5EF4-FFF2-40B4-BE49-F238E27FC236}">
                <a16:creationId xmlns:a16="http://schemas.microsoft.com/office/drawing/2014/main" id="{04DA1372-C87B-46CA-97C8-1A59BE0751A4}"/>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39</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1265640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0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200"/>
                            </p:stCondLst>
                            <p:childTnLst>
                              <p:par>
                                <p:cTn id="8" presetID="1" presetClass="entr" presetSubtype="0" fill="hold" grpId="0" nodeType="afterEffect">
                                  <p:stCondLst>
                                    <p:cond delay="100"/>
                                  </p:stCondLst>
                                  <p:childTnLst>
                                    <p:set>
                                      <p:cBhvr>
                                        <p:cTn id="9" dur="1" fill="hold">
                                          <p:stCondLst>
                                            <p:cond delay="0"/>
                                          </p:stCondLst>
                                        </p:cTn>
                                        <p:tgtEl>
                                          <p:spTgt spid="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0EB5F-EB3B-47C3-852D-38C05B610A5C}"/>
              </a:ext>
            </a:extLst>
          </p:cNvPr>
          <p:cNvSpPr>
            <a:spLocks noGrp="1"/>
          </p:cNvSpPr>
          <p:nvPr>
            <p:ph type="title"/>
          </p:nvPr>
        </p:nvSpPr>
        <p:spPr/>
        <p:txBody>
          <a:bodyPr/>
          <a:lstStyle/>
          <a:p>
            <a:r>
              <a:rPr lang="en-US" altLang="zh-CN" dirty="0">
                <a:solidFill>
                  <a:srgbClr val="FFFF00"/>
                </a:solidFill>
              </a:rPr>
              <a:t>NEXUS Tool Development</a:t>
            </a:r>
            <a:endParaRPr lang="zh-CN" altLang="en-US" dirty="0">
              <a:solidFill>
                <a:srgbClr val="FFFF00"/>
              </a:solidFill>
            </a:endParaRPr>
          </a:p>
        </p:txBody>
      </p:sp>
      <p:sp>
        <p:nvSpPr>
          <p:cNvPr id="3" name="Content Placeholder 2">
            <a:extLst>
              <a:ext uri="{FF2B5EF4-FFF2-40B4-BE49-F238E27FC236}">
                <a16:creationId xmlns:a16="http://schemas.microsoft.com/office/drawing/2014/main" id="{3FCA9C6B-0C6B-4EF8-968C-D92384E4199D}"/>
              </a:ext>
            </a:extLst>
          </p:cNvPr>
          <p:cNvSpPr>
            <a:spLocks noGrp="1"/>
          </p:cNvSpPr>
          <p:nvPr>
            <p:ph idx="1"/>
          </p:nvPr>
        </p:nvSpPr>
        <p:spPr>
          <a:xfrm>
            <a:off x="304898" y="973588"/>
            <a:ext cx="8567476" cy="5812971"/>
          </a:xfrm>
        </p:spPr>
        <p:txBody>
          <a:bodyPr>
            <a:normAutofit/>
          </a:bodyPr>
          <a:lstStyle/>
          <a:p>
            <a:pPr>
              <a:lnSpc>
                <a:spcPct val="120000"/>
              </a:lnSpc>
              <a:spcBef>
                <a:spcPts val="300"/>
              </a:spcBef>
              <a:buFont typeface="Wingdings" panose="05000000000000000000" pitchFamily="2" charset="2"/>
              <a:buChar char="Ø"/>
            </a:pPr>
            <a:r>
              <a:rPr lang="en-US" altLang="zh-CN" sz="2800" u="sng" kern="1200" dirty="0">
                <a:solidFill>
                  <a:srgbClr val="7030A0"/>
                </a:solidFill>
                <a:latin typeface="Arial" pitchFamily="34" charset="0"/>
                <a:ea typeface="SimSun" panose="02010600030101010101" pitchFamily="2" charset="-122"/>
                <a:cs typeface="Arial" pitchFamily="34" charset="0"/>
              </a:rPr>
              <a:t>Motivation</a:t>
            </a:r>
            <a:r>
              <a:rPr lang="en-US" altLang="zh-CN" sz="2400" kern="1200" dirty="0">
                <a:solidFill>
                  <a:srgbClr val="7030A0"/>
                </a:solidFill>
                <a:latin typeface="Arial" pitchFamily="34" charset="0"/>
                <a:ea typeface="SimSun" panose="02010600030101010101" pitchFamily="2" charset="-122"/>
                <a:cs typeface="Arial" pitchFamily="34" charset="0"/>
              </a:rPr>
              <a:t>: </a:t>
            </a:r>
            <a:r>
              <a:rPr lang="en-US" altLang="zh-CN" sz="2400" b="0" kern="1200" dirty="0">
                <a:solidFill>
                  <a:srgbClr val="7030A0"/>
                </a:solidFill>
                <a:latin typeface="Arial" pitchFamily="34" charset="0"/>
                <a:ea typeface="SimSun" panose="02010600030101010101" pitchFamily="2" charset="-122"/>
                <a:cs typeface="Arial" pitchFamily="34" charset="0"/>
              </a:rPr>
              <a:t>Develop a new multi-pollutant analysis tool to identify and assess areas with high ambient levels and/or health risks associated with PM</a:t>
            </a:r>
            <a:r>
              <a:rPr lang="en-US" altLang="zh-CN" sz="2400" b="0" kern="1200" baseline="-25000" dirty="0">
                <a:solidFill>
                  <a:srgbClr val="7030A0"/>
                </a:solidFill>
                <a:latin typeface="Arial" pitchFamily="34" charset="0"/>
                <a:ea typeface="SimSun" panose="02010600030101010101" pitchFamily="2" charset="-122"/>
                <a:cs typeface="Arial" pitchFamily="34" charset="0"/>
              </a:rPr>
              <a:t>2.5</a:t>
            </a:r>
            <a:r>
              <a:rPr lang="en-US" altLang="zh-CN" sz="2400" b="0" kern="1200" dirty="0">
                <a:solidFill>
                  <a:srgbClr val="7030A0"/>
                </a:solidFill>
                <a:latin typeface="Arial" pitchFamily="34" charset="0"/>
                <a:ea typeface="SimSun" panose="02010600030101010101" pitchFamily="2" charset="-122"/>
                <a:cs typeface="Arial" pitchFamily="34" charset="0"/>
              </a:rPr>
              <a:t>, O</a:t>
            </a:r>
            <a:r>
              <a:rPr lang="en-US" altLang="zh-CN" sz="2400" b="0" kern="1200" baseline="-25000" dirty="0">
                <a:solidFill>
                  <a:srgbClr val="7030A0"/>
                </a:solidFill>
                <a:latin typeface="Arial" pitchFamily="34" charset="0"/>
                <a:ea typeface="SimSun" panose="02010600030101010101" pitchFamily="2" charset="-122"/>
                <a:cs typeface="Arial" pitchFamily="34" charset="0"/>
              </a:rPr>
              <a:t>3</a:t>
            </a:r>
            <a:r>
              <a:rPr lang="en-US" altLang="zh-CN" sz="2400" b="0" kern="1200" dirty="0">
                <a:solidFill>
                  <a:srgbClr val="7030A0"/>
                </a:solidFill>
                <a:latin typeface="Arial" pitchFamily="34" charset="0"/>
                <a:ea typeface="SimSun" panose="02010600030101010101" pitchFamily="2" charset="-122"/>
                <a:cs typeface="Arial" pitchFamily="34" charset="0"/>
              </a:rPr>
              <a:t> and Air Toxics</a:t>
            </a:r>
            <a:endParaRPr lang="en-US" altLang="zh-CN" sz="2400" b="0" kern="1200" dirty="0">
              <a:solidFill>
                <a:schemeClr val="bg1">
                  <a:lumMod val="50000"/>
                </a:schemeClr>
              </a:solidFill>
              <a:latin typeface="Arial" pitchFamily="34" charset="0"/>
              <a:ea typeface="SimSun" panose="02010600030101010101" pitchFamily="2" charset="-122"/>
              <a:cs typeface="Arial" pitchFamily="34" charset="0"/>
            </a:endParaRPr>
          </a:p>
          <a:p>
            <a:pPr>
              <a:lnSpc>
                <a:spcPct val="120000"/>
              </a:lnSpc>
              <a:spcBef>
                <a:spcPts val="300"/>
              </a:spcBef>
              <a:buFont typeface="Wingdings" panose="05000000000000000000" pitchFamily="2" charset="2"/>
              <a:buChar char="Ø"/>
            </a:pPr>
            <a:r>
              <a:rPr lang="en-US" altLang="zh-CN" sz="2800" u="sng" kern="1200" dirty="0">
                <a:solidFill>
                  <a:srgbClr val="0000FF"/>
                </a:solidFill>
                <a:latin typeface="Arial" pitchFamily="34" charset="0"/>
                <a:ea typeface="SimSun" panose="02010600030101010101" pitchFamily="2" charset="-122"/>
                <a:cs typeface="Arial" pitchFamily="34" charset="0"/>
              </a:rPr>
              <a:t>Phase-1</a:t>
            </a:r>
            <a:r>
              <a:rPr lang="en-US" altLang="zh-CN" sz="2800" kern="1200" dirty="0">
                <a:solidFill>
                  <a:srgbClr val="0000FF"/>
                </a:solidFill>
                <a:latin typeface="Arial" pitchFamily="34" charset="0"/>
                <a:ea typeface="SimSun" panose="02010600030101010101" pitchFamily="2" charset="-122"/>
                <a:cs typeface="Arial" pitchFamily="34" charset="0"/>
              </a:rPr>
              <a:t>: </a:t>
            </a:r>
            <a:r>
              <a:rPr lang="en-US" altLang="zh-CN" sz="2400" b="0" kern="1200" dirty="0">
                <a:solidFill>
                  <a:srgbClr val="0000FF"/>
                </a:solidFill>
                <a:latin typeface="Arial" pitchFamily="34" charset="0"/>
                <a:ea typeface="SimSun" panose="02010600030101010101" pitchFamily="2" charset="-122"/>
                <a:cs typeface="Arial" pitchFamily="34" charset="0"/>
              </a:rPr>
              <a:t>Develop a GIS-based NEXUS prototype with a user-friendly graphical interface to provide analysis and visualization functions of potential multi-pollutant AQ issues at </a:t>
            </a:r>
            <a:r>
              <a:rPr lang="en-US" altLang="zh-CN" sz="2400" b="0" kern="1200" dirty="0">
                <a:solidFill>
                  <a:srgbClr val="FF0000"/>
                </a:solidFill>
                <a:latin typeface="Arial" pitchFamily="34" charset="0"/>
                <a:ea typeface="SimSun" panose="02010600030101010101" pitchFamily="2" charset="-122"/>
                <a:cs typeface="Arial" pitchFamily="34" charset="0"/>
              </a:rPr>
              <a:t>national </a:t>
            </a:r>
            <a:r>
              <a:rPr lang="en-US" altLang="zh-CN" sz="2400" b="0" kern="1200" dirty="0">
                <a:solidFill>
                  <a:srgbClr val="0000FF"/>
                </a:solidFill>
                <a:latin typeface="Arial" pitchFamily="34" charset="0"/>
                <a:ea typeface="SimSun" panose="02010600030101010101" pitchFamily="2" charset="-122"/>
                <a:cs typeface="Arial" pitchFamily="34" charset="0"/>
              </a:rPr>
              <a:t>level</a:t>
            </a:r>
            <a:r>
              <a:rPr lang="en-US" altLang="zh-CN" sz="2400" b="0" kern="1200" dirty="0">
                <a:solidFill>
                  <a:srgbClr val="FF0000"/>
                </a:solidFill>
                <a:latin typeface="Arial" pitchFamily="34" charset="0"/>
                <a:ea typeface="SimSun" panose="02010600030101010101" pitchFamily="2" charset="-122"/>
                <a:cs typeface="Arial" pitchFamily="34" charset="0"/>
              </a:rPr>
              <a:t> </a:t>
            </a:r>
            <a:r>
              <a:rPr lang="en-US" altLang="zh-CN" sz="2400" b="0" kern="1200" dirty="0">
                <a:solidFill>
                  <a:srgbClr val="0000FF"/>
                </a:solidFill>
                <a:latin typeface="Arial" pitchFamily="34" charset="0"/>
                <a:ea typeface="SimSun" panose="02010600030101010101" pitchFamily="2" charset="-122"/>
                <a:cs typeface="Arial" pitchFamily="34" charset="0"/>
              </a:rPr>
              <a:t>(continental US)</a:t>
            </a:r>
            <a:endParaRPr lang="en-US" altLang="zh-CN" sz="2400" b="0" dirty="0">
              <a:solidFill>
                <a:srgbClr val="0000FF"/>
              </a:solidFill>
              <a:latin typeface="Arial" pitchFamily="34" charset="0"/>
              <a:ea typeface="SimSun" panose="02010600030101010101" pitchFamily="2" charset="-122"/>
              <a:cs typeface="Arial" pitchFamily="34" charset="0"/>
            </a:endParaRPr>
          </a:p>
          <a:p>
            <a:pPr>
              <a:lnSpc>
                <a:spcPct val="120000"/>
              </a:lnSpc>
              <a:spcBef>
                <a:spcPts val="300"/>
              </a:spcBef>
              <a:buFont typeface="Wingdings" panose="05000000000000000000" pitchFamily="2" charset="2"/>
              <a:buChar char="Ø"/>
            </a:pPr>
            <a:r>
              <a:rPr lang="en-US" altLang="zh-CN" sz="2800" u="sng" dirty="0">
                <a:latin typeface="Arial" pitchFamily="34" charset="0"/>
                <a:ea typeface="SimSun" panose="02010600030101010101" pitchFamily="2" charset="-122"/>
                <a:cs typeface="Arial" pitchFamily="34" charset="0"/>
              </a:rPr>
              <a:t>Phase-2</a:t>
            </a:r>
            <a:r>
              <a:rPr lang="en-US" altLang="zh-CN" sz="2800" dirty="0">
                <a:latin typeface="Arial" pitchFamily="34" charset="0"/>
                <a:ea typeface="SimSun" panose="02010600030101010101" pitchFamily="2" charset="-122"/>
                <a:cs typeface="Arial" pitchFamily="34" charset="0"/>
              </a:rPr>
              <a:t>: </a:t>
            </a:r>
            <a:r>
              <a:rPr lang="en-US" altLang="zh-CN" sz="2400" b="0" kern="1200" dirty="0">
                <a:latin typeface="Arial" pitchFamily="34" charset="0"/>
                <a:ea typeface="SimSun" panose="02010600030101010101" pitchFamily="2" charset="-122"/>
                <a:cs typeface="Arial" pitchFamily="34" charset="0"/>
              </a:rPr>
              <a:t>Expand the NEXUS tool to allow users to dial into an </a:t>
            </a:r>
            <a:r>
              <a:rPr lang="en-US" altLang="zh-CN" sz="2400" b="0" kern="1200" dirty="0">
                <a:solidFill>
                  <a:srgbClr val="FF0000"/>
                </a:solidFill>
                <a:latin typeface="Arial" pitchFamily="34" charset="0"/>
                <a:ea typeface="SimSun" panose="02010600030101010101" pitchFamily="2" charset="-122"/>
                <a:cs typeface="Arial" pitchFamily="34" charset="0"/>
              </a:rPr>
              <a:t>EPA region, State,</a:t>
            </a:r>
            <a:r>
              <a:rPr lang="en-US" altLang="zh-CN" sz="2400" b="0" kern="1200" dirty="0">
                <a:latin typeface="Arial" pitchFamily="34" charset="0"/>
                <a:ea typeface="SimSun" panose="02010600030101010101" pitchFamily="2" charset="-122"/>
                <a:cs typeface="Arial" pitchFamily="34" charset="0"/>
              </a:rPr>
              <a:t> </a:t>
            </a:r>
            <a:r>
              <a:rPr lang="en-US" altLang="zh-CN" sz="2400" b="0" kern="1200" dirty="0">
                <a:solidFill>
                  <a:srgbClr val="FF0000"/>
                </a:solidFill>
                <a:latin typeface="Arial" pitchFamily="34" charset="0"/>
                <a:ea typeface="SimSun" panose="02010600030101010101" pitchFamily="2" charset="-122"/>
                <a:cs typeface="Arial" pitchFamily="34" charset="0"/>
              </a:rPr>
              <a:t>or metropolitan area</a:t>
            </a:r>
            <a:r>
              <a:rPr lang="en-US" altLang="zh-CN" sz="2400" b="0" kern="1200" dirty="0">
                <a:latin typeface="Arial" pitchFamily="34" charset="0"/>
                <a:ea typeface="SimSun" panose="02010600030101010101" pitchFamily="2" charset="-122"/>
                <a:cs typeface="Arial" pitchFamily="34" charset="0"/>
              </a:rPr>
              <a:t> and provide data query and V/A functions for “</a:t>
            </a:r>
            <a:r>
              <a:rPr lang="en-US" altLang="zh-CN" sz="2400" b="0" kern="1200" dirty="0">
                <a:solidFill>
                  <a:srgbClr val="FF0000"/>
                </a:solidFill>
                <a:latin typeface="Arial" pitchFamily="34" charset="0"/>
                <a:ea typeface="SimSun" panose="02010600030101010101" pitchFamily="2" charset="-122"/>
                <a:cs typeface="Arial" pitchFamily="34" charset="0"/>
              </a:rPr>
              <a:t>AQ and emissions</a:t>
            </a:r>
            <a:r>
              <a:rPr lang="en-US" altLang="zh-CN" sz="2400" b="0" kern="1200" dirty="0">
                <a:latin typeface="Arial" pitchFamily="34" charset="0"/>
                <a:ea typeface="SimSun" panose="02010600030101010101" pitchFamily="2" charset="-122"/>
                <a:cs typeface="Arial" pitchFamily="34" charset="0"/>
              </a:rPr>
              <a:t>” information over the selected region of interest</a:t>
            </a:r>
          </a:p>
          <a:p>
            <a:pPr>
              <a:lnSpc>
                <a:spcPct val="120000"/>
              </a:lnSpc>
              <a:spcBef>
                <a:spcPts val="300"/>
              </a:spcBef>
              <a:buFont typeface="Wingdings" panose="05000000000000000000" pitchFamily="2" charset="2"/>
              <a:buChar char="Ø"/>
            </a:pPr>
            <a:endParaRPr lang="en-US" altLang="zh-CN" sz="1300" b="0" dirty="0">
              <a:latin typeface="Arial" pitchFamily="34" charset="0"/>
              <a:ea typeface="SimSun" panose="02010600030101010101" pitchFamily="2" charset="-122"/>
              <a:cs typeface="Arial" pitchFamily="34" charset="0"/>
            </a:endParaRPr>
          </a:p>
        </p:txBody>
      </p:sp>
      <p:sp>
        <p:nvSpPr>
          <p:cNvPr id="6" name="Slide Number Placeholder 1">
            <a:extLst>
              <a:ext uri="{FF2B5EF4-FFF2-40B4-BE49-F238E27FC236}">
                <a16:creationId xmlns:a16="http://schemas.microsoft.com/office/drawing/2014/main" id="{B374ED60-1C60-4C8A-91AF-BAA323BEDDCC}"/>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4</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33833686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C0BD2574-A6D9-4C7B-B7B0-11A6E4B32753}"/>
              </a:ext>
            </a:extLst>
          </p:cNvPr>
          <p:cNvPicPr>
            <a:picLocks noChangeAspect="1"/>
          </p:cNvPicPr>
          <p:nvPr/>
        </p:nvPicPr>
        <p:blipFill>
          <a:blip r:embed="rId3"/>
          <a:stretch>
            <a:fillRect/>
          </a:stretch>
        </p:blipFill>
        <p:spPr>
          <a:xfrm>
            <a:off x="0" y="770975"/>
            <a:ext cx="9144000" cy="6095931"/>
          </a:xfrm>
          <a:prstGeom prst="rect">
            <a:avLst/>
          </a:prstGeom>
        </p:spPr>
      </p:pic>
      <p:sp>
        <p:nvSpPr>
          <p:cNvPr id="12" name="Title 1">
            <a:extLst>
              <a:ext uri="{FF2B5EF4-FFF2-40B4-BE49-F238E27FC236}">
                <a16:creationId xmlns:a16="http://schemas.microsoft.com/office/drawing/2014/main" id="{7C8F30A5-EF9F-4152-AE99-4D3DF807318F}"/>
              </a:ext>
            </a:extLst>
          </p:cNvPr>
          <p:cNvSpPr>
            <a:spLocks noGrp="1"/>
          </p:cNvSpPr>
          <p:nvPr>
            <p:ph type="title"/>
          </p:nvPr>
        </p:nvSpPr>
        <p:spPr>
          <a:xfrm>
            <a:off x="118872" y="2"/>
            <a:ext cx="8951976" cy="669103"/>
          </a:xfrm>
        </p:spPr>
        <p:txBody>
          <a:bodyPr>
            <a:normAutofit/>
          </a:bodyPr>
          <a:lstStyle/>
          <a:p>
            <a:r>
              <a:rPr lang="en-US" altLang="zh-CN" sz="3600" dirty="0">
                <a:latin typeface="Arial" panose="020B0604020202020204" pitchFamily="34" charset="0"/>
                <a:cs typeface="Arial" panose="020B0604020202020204" pitchFamily="34" charset="0"/>
              </a:rPr>
              <a:t>Data Viewer: </a:t>
            </a:r>
            <a:r>
              <a:rPr lang="en-US" altLang="zh-CN" sz="3600" dirty="0">
                <a:solidFill>
                  <a:srgbClr val="FFFF00"/>
                </a:solidFill>
                <a:latin typeface="Arial" panose="020B0604020202020204" pitchFamily="34" charset="0"/>
                <a:cs typeface="Arial" panose="020B0604020202020204" pitchFamily="34" charset="0"/>
              </a:rPr>
              <a:t>“Apply” New Selections</a:t>
            </a:r>
            <a:endParaRPr lang="zh-CN" altLang="en-US" sz="3600" dirty="0">
              <a:solidFill>
                <a:srgbClr val="FFFF00"/>
              </a:solidFill>
              <a:latin typeface="Arial" panose="020B0604020202020204" pitchFamily="34" charset="0"/>
              <a:cs typeface="Arial" panose="020B0604020202020204" pitchFamily="34" charset="0"/>
            </a:endParaRPr>
          </a:p>
        </p:txBody>
      </p:sp>
      <p:sp>
        <p:nvSpPr>
          <p:cNvPr id="5" name="Rectangle 12">
            <a:extLst>
              <a:ext uri="{FF2B5EF4-FFF2-40B4-BE49-F238E27FC236}">
                <a16:creationId xmlns:a16="http://schemas.microsoft.com/office/drawing/2014/main" id="{982DBD25-BC84-43C4-9644-1B5145DA20C3}"/>
              </a:ext>
            </a:extLst>
          </p:cNvPr>
          <p:cNvSpPr/>
          <p:nvPr/>
        </p:nvSpPr>
        <p:spPr>
          <a:xfrm>
            <a:off x="1959689" y="2447669"/>
            <a:ext cx="1144038" cy="35908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6" name="Speech Bubble: Rectangle with Corners Rounded 4">
            <a:extLst>
              <a:ext uri="{FF2B5EF4-FFF2-40B4-BE49-F238E27FC236}">
                <a16:creationId xmlns:a16="http://schemas.microsoft.com/office/drawing/2014/main" id="{28A41768-1936-47ED-8537-B2264D70E5E2}"/>
              </a:ext>
            </a:extLst>
          </p:cNvPr>
          <p:cNvSpPr/>
          <p:nvPr/>
        </p:nvSpPr>
        <p:spPr>
          <a:xfrm>
            <a:off x="3712464" y="2039875"/>
            <a:ext cx="3977640" cy="713233"/>
          </a:xfrm>
          <a:prstGeom prst="wedgeRoundRectCallout">
            <a:avLst>
              <a:gd name="adj1" fmla="val -64171"/>
              <a:gd name="adj2" fmla="val 139807"/>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FF"/>
                </a:solidFill>
                <a:effectLst/>
                <a:uLnTx/>
                <a:uFillTx/>
                <a:latin typeface="Calibri"/>
                <a:ea typeface="微软雅黑"/>
                <a:cs typeface="+mn-cs"/>
              </a:rPr>
              <a:t>New selections will appear on-the-fly in “radio button” panel and map display</a:t>
            </a:r>
          </a:p>
        </p:txBody>
      </p:sp>
      <p:sp>
        <p:nvSpPr>
          <p:cNvPr id="9" name="Rectangle 12">
            <a:extLst>
              <a:ext uri="{FF2B5EF4-FFF2-40B4-BE49-F238E27FC236}">
                <a16:creationId xmlns:a16="http://schemas.microsoft.com/office/drawing/2014/main" id="{76CB06B5-2EFD-403C-902B-9D43C2DCB957}"/>
              </a:ext>
            </a:extLst>
          </p:cNvPr>
          <p:cNvSpPr/>
          <p:nvPr/>
        </p:nvSpPr>
        <p:spPr>
          <a:xfrm>
            <a:off x="877528" y="6529722"/>
            <a:ext cx="566928" cy="167534"/>
          </a:xfrm>
          <a:prstGeom prst="rect">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10" name="Speech Bubble: Rectangle with Corners Rounded 4">
            <a:extLst>
              <a:ext uri="{FF2B5EF4-FFF2-40B4-BE49-F238E27FC236}">
                <a16:creationId xmlns:a16="http://schemas.microsoft.com/office/drawing/2014/main" id="{49342CE3-A57A-43BC-9F9B-D89B728C588F}"/>
              </a:ext>
            </a:extLst>
          </p:cNvPr>
          <p:cNvSpPr/>
          <p:nvPr/>
        </p:nvSpPr>
        <p:spPr>
          <a:xfrm>
            <a:off x="1906525" y="5892642"/>
            <a:ext cx="1504188" cy="637080"/>
          </a:xfrm>
          <a:prstGeom prst="wedgeRoundRectCallout">
            <a:avLst>
              <a:gd name="adj1" fmla="val -76436"/>
              <a:gd name="adj2" fmla="val 64008"/>
              <a:gd name="adj3" fmla="val 16667"/>
            </a:avLst>
          </a:prstGeom>
          <a:solidFill>
            <a:srgbClr val="FFFFCC"/>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FF"/>
                </a:solidFill>
                <a:effectLst/>
                <a:uLnTx/>
                <a:uFillTx/>
                <a:latin typeface="Calibri"/>
                <a:ea typeface="微软雅黑"/>
                <a:cs typeface="+mn-cs"/>
              </a:rPr>
              <a:t>“Apply” new selections</a:t>
            </a:r>
          </a:p>
        </p:txBody>
      </p:sp>
      <p:sp>
        <p:nvSpPr>
          <p:cNvPr id="15" name="Rectangle 12">
            <a:extLst>
              <a:ext uri="{FF2B5EF4-FFF2-40B4-BE49-F238E27FC236}">
                <a16:creationId xmlns:a16="http://schemas.microsoft.com/office/drawing/2014/main" id="{505FE679-554A-4199-82DF-0DECDF82E0CE}"/>
              </a:ext>
            </a:extLst>
          </p:cNvPr>
          <p:cNvSpPr/>
          <p:nvPr/>
        </p:nvSpPr>
        <p:spPr>
          <a:xfrm>
            <a:off x="12535" y="2159207"/>
            <a:ext cx="1892809" cy="539084"/>
          </a:xfrm>
          <a:prstGeom prst="rect">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16" name="Rectangle 12">
            <a:extLst>
              <a:ext uri="{FF2B5EF4-FFF2-40B4-BE49-F238E27FC236}">
                <a16:creationId xmlns:a16="http://schemas.microsoft.com/office/drawing/2014/main" id="{6659A881-5735-4F6F-B0A7-6C112CEA83A6}"/>
              </a:ext>
            </a:extLst>
          </p:cNvPr>
          <p:cNvSpPr/>
          <p:nvPr/>
        </p:nvSpPr>
        <p:spPr>
          <a:xfrm>
            <a:off x="18286" y="3233364"/>
            <a:ext cx="1892809" cy="542024"/>
          </a:xfrm>
          <a:prstGeom prst="rect">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17" name="Rectangle 12">
            <a:extLst>
              <a:ext uri="{FF2B5EF4-FFF2-40B4-BE49-F238E27FC236}">
                <a16:creationId xmlns:a16="http://schemas.microsoft.com/office/drawing/2014/main" id="{99EF366D-24F2-4C39-9EAB-0521E67C51BF}"/>
              </a:ext>
            </a:extLst>
          </p:cNvPr>
          <p:cNvSpPr/>
          <p:nvPr/>
        </p:nvSpPr>
        <p:spPr>
          <a:xfrm>
            <a:off x="0" y="4825416"/>
            <a:ext cx="1892809" cy="862650"/>
          </a:xfrm>
          <a:prstGeom prst="rect">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18" name="Rectangle 12">
            <a:extLst>
              <a:ext uri="{FF2B5EF4-FFF2-40B4-BE49-F238E27FC236}">
                <a16:creationId xmlns:a16="http://schemas.microsoft.com/office/drawing/2014/main" id="{7E7C9740-DBE6-4B2F-8DF1-8A53AF97D2F7}"/>
              </a:ext>
            </a:extLst>
          </p:cNvPr>
          <p:cNvSpPr/>
          <p:nvPr/>
        </p:nvSpPr>
        <p:spPr>
          <a:xfrm>
            <a:off x="1953125" y="4022886"/>
            <a:ext cx="1144038" cy="73980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19" name="Rectangle 12">
            <a:extLst>
              <a:ext uri="{FF2B5EF4-FFF2-40B4-BE49-F238E27FC236}">
                <a16:creationId xmlns:a16="http://schemas.microsoft.com/office/drawing/2014/main" id="{DB1400E9-8224-4BE1-925D-48BCC163136E}"/>
              </a:ext>
            </a:extLst>
          </p:cNvPr>
          <p:cNvSpPr/>
          <p:nvPr/>
        </p:nvSpPr>
        <p:spPr>
          <a:xfrm>
            <a:off x="1953125" y="3233364"/>
            <a:ext cx="1144038" cy="32233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20" name="Speech Bubble: Rectangle with Corners Rounded 4">
            <a:extLst>
              <a:ext uri="{FF2B5EF4-FFF2-40B4-BE49-F238E27FC236}">
                <a16:creationId xmlns:a16="http://schemas.microsoft.com/office/drawing/2014/main" id="{E8FAF07C-2914-462D-B263-6CB12B749D84}"/>
              </a:ext>
            </a:extLst>
          </p:cNvPr>
          <p:cNvSpPr/>
          <p:nvPr/>
        </p:nvSpPr>
        <p:spPr>
          <a:xfrm>
            <a:off x="1160992" y="1191969"/>
            <a:ext cx="1504188" cy="527164"/>
          </a:xfrm>
          <a:prstGeom prst="wedgeRoundRectCallout">
            <a:avLst>
              <a:gd name="adj1" fmla="val -49688"/>
              <a:gd name="adj2" fmla="val 127842"/>
              <a:gd name="adj3" fmla="val 16667"/>
            </a:avLst>
          </a:prstGeom>
          <a:solidFill>
            <a:srgbClr val="FFFFCC"/>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FF"/>
                </a:solidFill>
                <a:effectLst/>
                <a:uLnTx/>
                <a:uFillTx/>
                <a:latin typeface="Calibri"/>
                <a:ea typeface="微软雅黑"/>
                <a:cs typeface="+mn-cs"/>
              </a:rPr>
              <a:t>“</a:t>
            </a:r>
            <a:r>
              <a:rPr lang="en-US" dirty="0">
                <a:solidFill>
                  <a:srgbClr val="0000FF"/>
                </a:solidFill>
                <a:latin typeface="Calibri"/>
                <a:ea typeface="微软雅黑"/>
              </a:rPr>
              <a:t>Check</a:t>
            </a:r>
            <a:r>
              <a:rPr kumimoji="0" lang="en-US" sz="1800" b="0" i="0" u="none" strike="noStrike" kern="1200" cap="none" spc="0" normalizeH="0" baseline="0" noProof="0" dirty="0">
                <a:ln>
                  <a:noFill/>
                </a:ln>
                <a:solidFill>
                  <a:srgbClr val="0000FF"/>
                </a:solidFill>
                <a:effectLst/>
                <a:uLnTx/>
                <a:uFillTx/>
                <a:latin typeface="Calibri"/>
                <a:ea typeface="微软雅黑"/>
                <a:cs typeface="+mn-cs"/>
              </a:rPr>
              <a:t>” new selections</a:t>
            </a:r>
          </a:p>
        </p:txBody>
      </p:sp>
      <p:sp>
        <p:nvSpPr>
          <p:cNvPr id="21" name="Slide Number Placeholder 1">
            <a:extLst>
              <a:ext uri="{FF2B5EF4-FFF2-40B4-BE49-F238E27FC236}">
                <a16:creationId xmlns:a16="http://schemas.microsoft.com/office/drawing/2014/main" id="{91E4BA24-1037-44FA-9CE0-E4ADE3651BE6}"/>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40</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531256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30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30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30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20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0" grpId="0" animBg="1"/>
      <p:bldP spid="18" grpId="0" animBg="1"/>
      <p:bldP spid="19" grpId="0" animBg="1"/>
      <p:bldP spid="2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DBD9AAB-E33E-455A-929D-B9E380C49AF0}"/>
              </a:ext>
            </a:extLst>
          </p:cNvPr>
          <p:cNvPicPr>
            <a:picLocks noChangeAspect="1"/>
          </p:cNvPicPr>
          <p:nvPr/>
        </p:nvPicPr>
        <p:blipFill rotWithShape="1">
          <a:blip r:embed="rId3"/>
          <a:srcRect t="478" r="41300" b="5839"/>
          <a:stretch/>
        </p:blipFill>
        <p:spPr>
          <a:xfrm>
            <a:off x="0" y="1013714"/>
            <a:ext cx="9144000" cy="5716949"/>
          </a:xfrm>
          <a:prstGeom prst="rect">
            <a:avLst/>
          </a:prstGeom>
          <a:ln>
            <a:solidFill>
              <a:schemeClr val="tx1"/>
            </a:solidFill>
          </a:ln>
        </p:spPr>
      </p:pic>
      <p:grpSp>
        <p:nvGrpSpPr>
          <p:cNvPr id="7" name="组合 6">
            <a:extLst>
              <a:ext uri="{FF2B5EF4-FFF2-40B4-BE49-F238E27FC236}">
                <a16:creationId xmlns:a16="http://schemas.microsoft.com/office/drawing/2014/main" id="{0934CF11-B54D-43F2-B3F8-C06578D026E3}"/>
              </a:ext>
            </a:extLst>
          </p:cNvPr>
          <p:cNvGrpSpPr/>
          <p:nvPr/>
        </p:nvGrpSpPr>
        <p:grpSpPr>
          <a:xfrm>
            <a:off x="-5899" y="795683"/>
            <a:ext cx="9144000" cy="6031019"/>
            <a:chOff x="-5899" y="795683"/>
            <a:chExt cx="9144000" cy="6031019"/>
          </a:xfrm>
        </p:grpSpPr>
        <p:pic>
          <p:nvPicPr>
            <p:cNvPr id="3" name="图片 2">
              <a:extLst>
                <a:ext uri="{FF2B5EF4-FFF2-40B4-BE49-F238E27FC236}">
                  <a16:creationId xmlns:a16="http://schemas.microsoft.com/office/drawing/2014/main" id="{04A5EB7C-35CB-407A-AFB8-527653B88234}"/>
                </a:ext>
              </a:extLst>
            </p:cNvPr>
            <p:cNvPicPr>
              <a:picLocks noChangeAspect="1"/>
            </p:cNvPicPr>
            <p:nvPr/>
          </p:nvPicPr>
          <p:blipFill>
            <a:blip r:embed="rId4"/>
            <a:stretch>
              <a:fillRect/>
            </a:stretch>
          </p:blipFill>
          <p:spPr>
            <a:xfrm>
              <a:off x="-5899" y="795683"/>
              <a:ext cx="9144000" cy="6031019"/>
            </a:xfrm>
            <a:prstGeom prst="rect">
              <a:avLst/>
            </a:prstGeom>
          </p:spPr>
        </p:pic>
        <p:pic>
          <p:nvPicPr>
            <p:cNvPr id="5" name="图片 4">
              <a:extLst>
                <a:ext uri="{FF2B5EF4-FFF2-40B4-BE49-F238E27FC236}">
                  <a16:creationId xmlns:a16="http://schemas.microsoft.com/office/drawing/2014/main" id="{3FEB18CB-FF82-4630-9FE3-59319EAC38B4}"/>
                </a:ext>
              </a:extLst>
            </p:cNvPr>
            <p:cNvPicPr>
              <a:picLocks noChangeAspect="1"/>
            </p:cNvPicPr>
            <p:nvPr/>
          </p:nvPicPr>
          <p:blipFill>
            <a:blip r:embed="rId5"/>
            <a:stretch>
              <a:fillRect/>
            </a:stretch>
          </p:blipFill>
          <p:spPr>
            <a:xfrm>
              <a:off x="2613414" y="1544888"/>
              <a:ext cx="1157794" cy="190408"/>
            </a:xfrm>
            <a:prstGeom prst="rect">
              <a:avLst/>
            </a:prstGeom>
          </p:spPr>
        </p:pic>
      </p:grpSp>
      <p:sp>
        <p:nvSpPr>
          <p:cNvPr id="8" name="Title 1">
            <a:extLst>
              <a:ext uri="{FF2B5EF4-FFF2-40B4-BE49-F238E27FC236}">
                <a16:creationId xmlns:a16="http://schemas.microsoft.com/office/drawing/2014/main" id="{B4CB24B8-C3E9-4706-9F7C-529B2707199E}"/>
              </a:ext>
            </a:extLst>
          </p:cNvPr>
          <p:cNvSpPr>
            <a:spLocks noGrp="1"/>
          </p:cNvSpPr>
          <p:nvPr>
            <p:ph type="title"/>
          </p:nvPr>
        </p:nvSpPr>
        <p:spPr>
          <a:xfrm>
            <a:off x="118872" y="2"/>
            <a:ext cx="8951976" cy="669103"/>
          </a:xfrm>
        </p:spPr>
        <p:txBody>
          <a:bodyPr>
            <a:normAutofit/>
          </a:bodyPr>
          <a:lstStyle/>
          <a:p>
            <a:r>
              <a:rPr lang="en-US" altLang="zh-CN" dirty="0"/>
              <a:t>Data Viewer Module: </a:t>
            </a:r>
            <a:r>
              <a:rPr lang="en-US" altLang="zh-CN" dirty="0">
                <a:solidFill>
                  <a:srgbClr val="FFFF00"/>
                </a:solidFill>
              </a:rPr>
              <a:t>Base Map &amp; Color</a:t>
            </a:r>
            <a:endParaRPr lang="zh-CN" altLang="en-US" dirty="0">
              <a:solidFill>
                <a:srgbClr val="FFFF00"/>
              </a:solidFill>
            </a:endParaRPr>
          </a:p>
        </p:txBody>
      </p:sp>
      <p:sp>
        <p:nvSpPr>
          <p:cNvPr id="13" name="Rectangle 12">
            <a:extLst>
              <a:ext uri="{FF2B5EF4-FFF2-40B4-BE49-F238E27FC236}">
                <a16:creationId xmlns:a16="http://schemas.microsoft.com/office/drawing/2014/main" id="{18247B90-0631-4608-8946-DBA67CC9DA4C}"/>
              </a:ext>
            </a:extLst>
          </p:cNvPr>
          <p:cNvSpPr/>
          <p:nvPr/>
        </p:nvSpPr>
        <p:spPr>
          <a:xfrm>
            <a:off x="1378974" y="1576603"/>
            <a:ext cx="484632" cy="16459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0000"/>
              </a:solidFill>
              <a:effectLst/>
              <a:uLnTx/>
              <a:uFillTx/>
              <a:latin typeface="Calibri"/>
              <a:ea typeface="微软雅黑"/>
              <a:cs typeface="+mn-cs"/>
            </a:endParaRPr>
          </a:p>
        </p:txBody>
      </p:sp>
      <p:sp>
        <p:nvSpPr>
          <p:cNvPr id="14" name="Speech Bubble: Rectangle with Corners Rounded 4">
            <a:extLst>
              <a:ext uri="{FF2B5EF4-FFF2-40B4-BE49-F238E27FC236}">
                <a16:creationId xmlns:a16="http://schemas.microsoft.com/office/drawing/2014/main" id="{35554F50-A87F-467F-ACB3-64C656840693}"/>
              </a:ext>
            </a:extLst>
          </p:cNvPr>
          <p:cNvSpPr/>
          <p:nvPr/>
        </p:nvSpPr>
        <p:spPr>
          <a:xfrm>
            <a:off x="3079009" y="5687686"/>
            <a:ext cx="1897163" cy="851226"/>
          </a:xfrm>
          <a:prstGeom prst="wedgeRoundRectCallout">
            <a:avLst>
              <a:gd name="adj1" fmla="val -85085"/>
              <a:gd name="adj2" fmla="val -5400"/>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00FF"/>
                </a:solidFill>
                <a:latin typeface="Calibri"/>
              </a:rPr>
              <a:t>Click to change color &amp; transparency</a:t>
            </a:r>
            <a:endParaRPr kumimoji="0" lang="en-US" b="0" i="0" u="none" strike="noStrike" kern="1200" cap="none" spc="0" normalizeH="0" baseline="0" noProof="0" dirty="0">
              <a:ln>
                <a:noFill/>
              </a:ln>
              <a:solidFill>
                <a:srgbClr val="0000FF"/>
              </a:solidFill>
              <a:effectLst/>
              <a:uLnTx/>
              <a:uFillTx/>
              <a:latin typeface="Calibri"/>
              <a:ea typeface="+mn-ea"/>
              <a:cs typeface="+mn-cs"/>
            </a:endParaRPr>
          </a:p>
        </p:txBody>
      </p:sp>
      <p:pic>
        <p:nvPicPr>
          <p:cNvPr id="15" name="Picture 14">
            <a:extLst>
              <a:ext uri="{FF2B5EF4-FFF2-40B4-BE49-F238E27FC236}">
                <a16:creationId xmlns:a16="http://schemas.microsoft.com/office/drawing/2014/main" id="{9AC30250-AFC6-4222-AA13-0D85DB609CDC}"/>
              </a:ext>
            </a:extLst>
          </p:cNvPr>
          <p:cNvPicPr>
            <a:picLocks noChangeAspect="1"/>
          </p:cNvPicPr>
          <p:nvPr/>
        </p:nvPicPr>
        <p:blipFill>
          <a:blip r:embed="rId6"/>
          <a:stretch>
            <a:fillRect/>
          </a:stretch>
        </p:blipFill>
        <p:spPr>
          <a:xfrm>
            <a:off x="5023858" y="4350463"/>
            <a:ext cx="1751846" cy="2428219"/>
          </a:xfrm>
          <a:prstGeom prst="rect">
            <a:avLst/>
          </a:prstGeom>
          <a:ln>
            <a:solidFill>
              <a:schemeClr val="tx1"/>
            </a:solidFill>
          </a:ln>
        </p:spPr>
      </p:pic>
      <p:sp>
        <p:nvSpPr>
          <p:cNvPr id="16" name="Speech Bubble: Rectangle with Corners Rounded 4">
            <a:extLst>
              <a:ext uri="{FF2B5EF4-FFF2-40B4-BE49-F238E27FC236}">
                <a16:creationId xmlns:a16="http://schemas.microsoft.com/office/drawing/2014/main" id="{4DFA1176-873F-430F-8856-91BC2EF85F68}"/>
              </a:ext>
            </a:extLst>
          </p:cNvPr>
          <p:cNvSpPr/>
          <p:nvPr/>
        </p:nvSpPr>
        <p:spPr>
          <a:xfrm>
            <a:off x="3335997" y="942696"/>
            <a:ext cx="3118657" cy="673211"/>
          </a:xfrm>
          <a:prstGeom prst="wedgeRoundRectCallout">
            <a:avLst>
              <a:gd name="adj1" fmla="val -72356"/>
              <a:gd name="adj2" fmla="val 114128"/>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00FF"/>
                </a:solidFill>
                <a:latin typeface="Calibri"/>
              </a:rPr>
              <a:t>“Base Map”: Change boundary lines and background map</a:t>
            </a:r>
            <a:endParaRPr kumimoji="0" lang="en-US" b="0" i="0" u="none" strike="noStrike" kern="1200" cap="none" spc="0" normalizeH="0" baseline="0" noProof="0" dirty="0">
              <a:ln>
                <a:noFill/>
              </a:ln>
              <a:solidFill>
                <a:srgbClr val="0000FF"/>
              </a:solidFill>
              <a:effectLst/>
              <a:uLnTx/>
              <a:uFillTx/>
              <a:latin typeface="Calibri"/>
              <a:ea typeface="+mn-ea"/>
              <a:cs typeface="+mn-cs"/>
            </a:endParaRPr>
          </a:p>
        </p:txBody>
      </p:sp>
      <p:pic>
        <p:nvPicPr>
          <p:cNvPr id="2" name="Picture 1">
            <a:extLst>
              <a:ext uri="{FF2B5EF4-FFF2-40B4-BE49-F238E27FC236}">
                <a16:creationId xmlns:a16="http://schemas.microsoft.com/office/drawing/2014/main" id="{67757B91-2F2E-43E9-882C-398D969D6CDF}"/>
              </a:ext>
            </a:extLst>
          </p:cNvPr>
          <p:cNvPicPr>
            <a:picLocks noChangeAspect="1"/>
          </p:cNvPicPr>
          <p:nvPr/>
        </p:nvPicPr>
        <p:blipFill rotWithShape="1">
          <a:blip r:embed="rId7"/>
          <a:srcRect l="65895" t="49507" r="20799" b="45378"/>
          <a:stretch/>
        </p:blipFill>
        <p:spPr>
          <a:xfrm>
            <a:off x="4307586" y="2955605"/>
            <a:ext cx="2147068" cy="464251"/>
          </a:xfrm>
          <a:prstGeom prst="rect">
            <a:avLst/>
          </a:prstGeom>
        </p:spPr>
      </p:pic>
      <p:sp>
        <p:nvSpPr>
          <p:cNvPr id="17" name="Speech Bubble: Rectangle with Corners Rounded 4">
            <a:extLst>
              <a:ext uri="{FF2B5EF4-FFF2-40B4-BE49-F238E27FC236}">
                <a16:creationId xmlns:a16="http://schemas.microsoft.com/office/drawing/2014/main" id="{4AA5D723-FF5F-4A4B-B4D2-27AF6106445A}"/>
              </a:ext>
            </a:extLst>
          </p:cNvPr>
          <p:cNvSpPr/>
          <p:nvPr/>
        </p:nvSpPr>
        <p:spPr>
          <a:xfrm>
            <a:off x="6847796" y="2652420"/>
            <a:ext cx="1897163" cy="546547"/>
          </a:xfrm>
          <a:prstGeom prst="wedgeRoundRectCallout">
            <a:avLst>
              <a:gd name="adj1" fmla="val -75446"/>
              <a:gd name="adj2" fmla="val 67492"/>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00FF"/>
                </a:solidFill>
                <a:latin typeface="Calibri"/>
              </a:rPr>
              <a:t>“Right-click” map to save image</a:t>
            </a:r>
            <a:endParaRPr kumimoji="0" lang="en-US" b="0" i="0" u="none" strike="noStrike" kern="1200" cap="none" spc="0" normalizeH="0" baseline="0" noProof="0" dirty="0">
              <a:ln>
                <a:noFill/>
              </a:ln>
              <a:solidFill>
                <a:srgbClr val="0000FF"/>
              </a:solidFill>
              <a:effectLst/>
              <a:uLnTx/>
              <a:uFillTx/>
              <a:latin typeface="Calibri"/>
              <a:ea typeface="+mn-ea"/>
              <a:cs typeface="+mn-cs"/>
            </a:endParaRPr>
          </a:p>
        </p:txBody>
      </p:sp>
      <p:sp>
        <p:nvSpPr>
          <p:cNvPr id="18" name="Slide Number Placeholder 1">
            <a:extLst>
              <a:ext uri="{FF2B5EF4-FFF2-40B4-BE49-F238E27FC236}">
                <a16:creationId xmlns:a16="http://schemas.microsoft.com/office/drawing/2014/main" id="{60BB6081-9A72-40CF-A7BA-9CD66CFCAF09}"/>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41</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3391387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EEAC35-3992-4914-9A5A-C871F6B8CF06}"/>
              </a:ext>
            </a:extLst>
          </p:cNvPr>
          <p:cNvPicPr>
            <a:picLocks noChangeAspect="1"/>
          </p:cNvPicPr>
          <p:nvPr/>
        </p:nvPicPr>
        <p:blipFill>
          <a:blip r:embed="rId3"/>
          <a:stretch>
            <a:fillRect/>
          </a:stretch>
        </p:blipFill>
        <p:spPr>
          <a:xfrm>
            <a:off x="0" y="813816"/>
            <a:ext cx="9144000" cy="6044182"/>
          </a:xfrm>
          <a:prstGeom prst="rect">
            <a:avLst/>
          </a:prstGeom>
          <a:ln>
            <a:solidFill>
              <a:schemeClr val="tx1"/>
            </a:solidFill>
          </a:ln>
        </p:spPr>
      </p:pic>
      <p:pic>
        <p:nvPicPr>
          <p:cNvPr id="4" name="图片 3">
            <a:extLst>
              <a:ext uri="{FF2B5EF4-FFF2-40B4-BE49-F238E27FC236}">
                <a16:creationId xmlns:a16="http://schemas.microsoft.com/office/drawing/2014/main" id="{EBE8186A-0C9B-4BC7-9968-70E802D1E4A3}"/>
              </a:ext>
            </a:extLst>
          </p:cNvPr>
          <p:cNvPicPr>
            <a:picLocks noChangeAspect="1"/>
          </p:cNvPicPr>
          <p:nvPr/>
        </p:nvPicPr>
        <p:blipFill>
          <a:blip r:embed="rId4"/>
          <a:stretch>
            <a:fillRect/>
          </a:stretch>
        </p:blipFill>
        <p:spPr>
          <a:xfrm>
            <a:off x="0" y="813816"/>
            <a:ext cx="9144000" cy="5959406"/>
          </a:xfrm>
          <a:prstGeom prst="rect">
            <a:avLst/>
          </a:prstGeom>
        </p:spPr>
      </p:pic>
      <p:sp>
        <p:nvSpPr>
          <p:cNvPr id="12" name="Title 1">
            <a:extLst>
              <a:ext uri="{FF2B5EF4-FFF2-40B4-BE49-F238E27FC236}">
                <a16:creationId xmlns:a16="http://schemas.microsoft.com/office/drawing/2014/main" id="{7C8F30A5-EF9F-4152-AE99-4D3DF807318F}"/>
              </a:ext>
            </a:extLst>
          </p:cNvPr>
          <p:cNvSpPr>
            <a:spLocks noGrp="1"/>
          </p:cNvSpPr>
          <p:nvPr>
            <p:ph type="title"/>
          </p:nvPr>
        </p:nvSpPr>
        <p:spPr>
          <a:xfrm>
            <a:off x="118872" y="2"/>
            <a:ext cx="8951976" cy="669103"/>
          </a:xfrm>
        </p:spPr>
        <p:txBody>
          <a:bodyPr>
            <a:normAutofit/>
          </a:bodyPr>
          <a:lstStyle/>
          <a:p>
            <a:r>
              <a:rPr lang="en-US" altLang="zh-CN" sz="3600" dirty="0">
                <a:latin typeface="Arial" panose="020B0604020202020204" pitchFamily="34" charset="0"/>
                <a:cs typeface="Arial" panose="020B0604020202020204" pitchFamily="34" charset="0"/>
              </a:rPr>
              <a:t>Data Viewer: </a:t>
            </a:r>
            <a:r>
              <a:rPr lang="en-US" altLang="zh-CN" sz="3600" dirty="0">
                <a:solidFill>
                  <a:srgbClr val="FFFF00"/>
                </a:solidFill>
                <a:latin typeface="Arial" panose="020B0604020202020204" pitchFamily="34" charset="0"/>
                <a:cs typeface="Arial" panose="020B0604020202020204" pitchFamily="34" charset="0"/>
              </a:rPr>
              <a:t>“Region Selection”</a:t>
            </a:r>
            <a:endParaRPr lang="zh-CN" altLang="en-US" sz="3600" dirty="0">
              <a:solidFill>
                <a:srgbClr val="FFFF00"/>
              </a:solidFill>
              <a:latin typeface="Arial" panose="020B0604020202020204" pitchFamily="34" charset="0"/>
              <a:cs typeface="Arial" panose="020B0604020202020204" pitchFamily="34" charset="0"/>
            </a:endParaRPr>
          </a:p>
        </p:txBody>
      </p:sp>
      <p:sp>
        <p:nvSpPr>
          <p:cNvPr id="5" name="Rectangle 12">
            <a:extLst>
              <a:ext uri="{FF2B5EF4-FFF2-40B4-BE49-F238E27FC236}">
                <a16:creationId xmlns:a16="http://schemas.microsoft.com/office/drawing/2014/main" id="{982DBD25-BC84-43C4-9644-1B5145DA20C3}"/>
              </a:ext>
            </a:extLst>
          </p:cNvPr>
          <p:cNvSpPr/>
          <p:nvPr/>
        </p:nvSpPr>
        <p:spPr>
          <a:xfrm>
            <a:off x="3596247" y="1510474"/>
            <a:ext cx="1817001" cy="15101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6" name="Speech Bubble: Rectangle with Corners Rounded 4">
            <a:extLst>
              <a:ext uri="{FF2B5EF4-FFF2-40B4-BE49-F238E27FC236}">
                <a16:creationId xmlns:a16="http://schemas.microsoft.com/office/drawing/2014/main" id="{28A41768-1936-47ED-8537-B2264D70E5E2}"/>
              </a:ext>
            </a:extLst>
          </p:cNvPr>
          <p:cNvSpPr/>
          <p:nvPr/>
        </p:nvSpPr>
        <p:spPr>
          <a:xfrm>
            <a:off x="3596247" y="2066597"/>
            <a:ext cx="4855464" cy="427541"/>
          </a:xfrm>
          <a:prstGeom prst="wedgeRoundRectCallout">
            <a:avLst>
              <a:gd name="adj1" fmla="val -34652"/>
              <a:gd name="adj2" fmla="val -135006"/>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FF"/>
                </a:solidFill>
                <a:effectLst/>
                <a:uLnTx/>
                <a:uFillTx/>
                <a:latin typeface="Calibri"/>
                <a:ea typeface="微软雅黑"/>
                <a:cs typeface="+mn-cs"/>
              </a:rPr>
              <a:t>Allow to select “EPA regions”, “States”, or “CBSA”</a:t>
            </a:r>
          </a:p>
        </p:txBody>
      </p:sp>
      <p:pic>
        <p:nvPicPr>
          <p:cNvPr id="20" name="图片 15">
            <a:extLst>
              <a:ext uri="{FF2B5EF4-FFF2-40B4-BE49-F238E27FC236}">
                <a16:creationId xmlns:a16="http://schemas.microsoft.com/office/drawing/2014/main" id="{BD88C4BC-78B0-49CE-9007-E668ADC663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24145" y="3237250"/>
            <a:ext cx="3191854" cy="1307675"/>
          </a:xfrm>
          <a:prstGeom prst="rect">
            <a:avLst/>
          </a:prstGeom>
          <a:noFill/>
          <a:ln w="19050">
            <a:solidFill>
              <a:srgbClr val="FF0000"/>
            </a:solidFill>
          </a:ln>
          <a:extLst>
            <a:ext uri="{909E8E84-426E-40DD-AFC4-6F175D3DCCD1}">
              <a14:hiddenFill xmlns:a14="http://schemas.microsoft.com/office/drawing/2010/main">
                <a:solidFill>
                  <a:srgbClr val="FFFFFF"/>
                </a:solidFill>
              </a14:hiddenFill>
            </a:ext>
          </a:extLst>
        </p:spPr>
      </p:pic>
      <p:pic>
        <p:nvPicPr>
          <p:cNvPr id="21" name="图片 16">
            <a:extLst>
              <a:ext uri="{FF2B5EF4-FFF2-40B4-BE49-F238E27FC236}">
                <a16:creationId xmlns:a16="http://schemas.microsoft.com/office/drawing/2014/main" id="{2E2D2B02-DD4E-4998-9F7B-178607C2729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8500" y="3237250"/>
            <a:ext cx="3274748" cy="1341637"/>
          </a:xfrm>
          <a:prstGeom prst="rect">
            <a:avLst/>
          </a:prstGeom>
          <a:noFill/>
          <a:ln w="19050">
            <a:solidFill>
              <a:srgbClr val="FF0000"/>
            </a:solidFill>
          </a:ln>
          <a:extLst>
            <a:ext uri="{909E8E84-426E-40DD-AFC4-6F175D3DCCD1}">
              <a14:hiddenFill xmlns:a14="http://schemas.microsoft.com/office/drawing/2010/main">
                <a:solidFill>
                  <a:srgbClr val="FFFFFF"/>
                </a:solidFill>
              </a14:hiddenFill>
            </a:ext>
          </a:extLst>
        </p:spPr>
      </p:pic>
      <p:pic>
        <p:nvPicPr>
          <p:cNvPr id="22" name="图片 17">
            <a:extLst>
              <a:ext uri="{FF2B5EF4-FFF2-40B4-BE49-F238E27FC236}">
                <a16:creationId xmlns:a16="http://schemas.microsoft.com/office/drawing/2014/main" id="{D60DCE91-4047-4884-88FC-D186D825754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00350" y="4841178"/>
            <a:ext cx="5276850" cy="1462539"/>
          </a:xfrm>
          <a:prstGeom prst="rect">
            <a:avLst/>
          </a:prstGeom>
          <a:noFill/>
          <a:ln w="19050">
            <a:solidFill>
              <a:srgbClr val="FF0000"/>
            </a:solidFill>
          </a:ln>
          <a:extLst>
            <a:ext uri="{909E8E84-426E-40DD-AFC4-6F175D3DCCD1}">
              <a14:hiddenFill xmlns:a14="http://schemas.microsoft.com/office/drawing/2010/main">
                <a:solidFill>
                  <a:srgbClr val="FFFFFF"/>
                </a:solidFill>
              </a14:hiddenFill>
            </a:ext>
          </a:extLst>
        </p:spPr>
      </p:pic>
      <p:sp>
        <p:nvSpPr>
          <p:cNvPr id="11" name="Slide Number Placeholder 1">
            <a:extLst>
              <a:ext uri="{FF2B5EF4-FFF2-40B4-BE49-F238E27FC236}">
                <a16:creationId xmlns:a16="http://schemas.microsoft.com/office/drawing/2014/main" id="{BED6FA4F-F5D6-4A16-82B6-9C140115BA36}"/>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42</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1942795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30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nodeType="withEffect">
                                  <p:stCondLst>
                                    <p:cond delay="60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C8F30A5-EF9F-4152-AE99-4D3DF807318F}"/>
              </a:ext>
            </a:extLst>
          </p:cNvPr>
          <p:cNvSpPr>
            <a:spLocks noGrp="1"/>
          </p:cNvSpPr>
          <p:nvPr>
            <p:ph type="title"/>
          </p:nvPr>
        </p:nvSpPr>
        <p:spPr>
          <a:xfrm>
            <a:off x="118872" y="2"/>
            <a:ext cx="8951976" cy="669103"/>
          </a:xfrm>
        </p:spPr>
        <p:txBody>
          <a:bodyPr>
            <a:normAutofit fontScale="90000"/>
          </a:bodyPr>
          <a:lstStyle/>
          <a:p>
            <a:r>
              <a:rPr lang="en-US" altLang="zh-CN" sz="3600" dirty="0">
                <a:latin typeface="Arial" panose="020B0604020202020204" pitchFamily="34" charset="0"/>
                <a:cs typeface="Arial" panose="020B0604020202020204" pitchFamily="34" charset="0"/>
              </a:rPr>
              <a:t>Data Viewer: </a:t>
            </a:r>
            <a:r>
              <a:rPr lang="en-US" altLang="zh-CN" sz="3600" dirty="0">
                <a:solidFill>
                  <a:srgbClr val="FFFF00"/>
                </a:solidFill>
                <a:latin typeface="Arial" panose="020B0604020202020204" pitchFamily="34" charset="0"/>
                <a:cs typeface="Arial" panose="020B0604020202020204" pitchFamily="34" charset="0"/>
              </a:rPr>
              <a:t>Select EPA Region/State/CBSA</a:t>
            </a:r>
            <a:endParaRPr lang="zh-CN" altLang="en-US" sz="3600" dirty="0">
              <a:solidFill>
                <a:srgbClr val="FFFF00"/>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A668F405-F3C2-4D84-AD3A-F7A8D04F8827}"/>
              </a:ext>
            </a:extLst>
          </p:cNvPr>
          <p:cNvSpPr/>
          <p:nvPr/>
        </p:nvSpPr>
        <p:spPr>
          <a:xfrm>
            <a:off x="298910" y="4069017"/>
            <a:ext cx="2470548" cy="1884618"/>
          </a:xfrm>
          <a:prstGeom prst="rect">
            <a:avLst/>
          </a:prstGeom>
        </p:spPr>
        <p:txBody>
          <a:bodyPr wrap="none">
            <a:spAutoFit/>
          </a:bodyPr>
          <a:lstStyle/>
          <a:p>
            <a:pPr>
              <a:lnSpc>
                <a:spcPct val="150000"/>
              </a:lnSpc>
            </a:pPr>
            <a:r>
              <a:rPr lang="en-US" sz="2000" u="sng" dirty="0">
                <a:solidFill>
                  <a:srgbClr val="0000FF"/>
                </a:solidFill>
              </a:rPr>
              <a:t>Examples</a:t>
            </a:r>
            <a:r>
              <a:rPr lang="en-US" sz="2000" dirty="0">
                <a:solidFill>
                  <a:srgbClr val="0000FF"/>
                </a:solidFill>
              </a:rPr>
              <a:t>:</a:t>
            </a:r>
          </a:p>
          <a:p>
            <a:pPr marL="342900" indent="-342900">
              <a:lnSpc>
                <a:spcPct val="150000"/>
              </a:lnSpc>
              <a:buFont typeface="Arial" panose="020B0604020202020204" pitchFamily="34" charset="0"/>
              <a:buChar char="•"/>
            </a:pPr>
            <a:r>
              <a:rPr lang="en-US" sz="2000" dirty="0"/>
              <a:t>EPA Region 4</a:t>
            </a:r>
          </a:p>
          <a:p>
            <a:pPr marL="342900" indent="-342900">
              <a:lnSpc>
                <a:spcPct val="150000"/>
              </a:lnSpc>
              <a:buFont typeface="Arial" panose="020B0604020202020204" pitchFamily="34" charset="0"/>
              <a:buChar char="•"/>
            </a:pPr>
            <a:r>
              <a:rPr lang="en-US" sz="2000" dirty="0"/>
              <a:t>NC</a:t>
            </a:r>
          </a:p>
          <a:p>
            <a:pPr marL="342900" indent="-342900">
              <a:lnSpc>
                <a:spcPct val="150000"/>
              </a:lnSpc>
              <a:buFont typeface="Arial" panose="020B0604020202020204" pitchFamily="34" charset="0"/>
              <a:buChar char="•"/>
            </a:pPr>
            <a:r>
              <a:rPr lang="en-US" sz="2000" dirty="0"/>
              <a:t>Louisville CBSA </a:t>
            </a:r>
          </a:p>
        </p:txBody>
      </p:sp>
      <p:pic>
        <p:nvPicPr>
          <p:cNvPr id="3" name="图片 2">
            <a:extLst>
              <a:ext uri="{FF2B5EF4-FFF2-40B4-BE49-F238E27FC236}">
                <a16:creationId xmlns:a16="http://schemas.microsoft.com/office/drawing/2014/main" id="{F3972998-DE1A-46E8-8AA1-25581F86A293}"/>
              </a:ext>
            </a:extLst>
          </p:cNvPr>
          <p:cNvPicPr>
            <a:picLocks noChangeAspect="1"/>
          </p:cNvPicPr>
          <p:nvPr/>
        </p:nvPicPr>
        <p:blipFill>
          <a:blip r:embed="rId3"/>
          <a:stretch>
            <a:fillRect/>
          </a:stretch>
        </p:blipFill>
        <p:spPr>
          <a:xfrm>
            <a:off x="75169" y="878977"/>
            <a:ext cx="4354464" cy="2971653"/>
          </a:xfrm>
          <a:prstGeom prst="rect">
            <a:avLst/>
          </a:prstGeom>
          <a:ln>
            <a:solidFill>
              <a:schemeClr val="accent1"/>
            </a:solidFill>
          </a:ln>
        </p:spPr>
      </p:pic>
      <p:pic>
        <p:nvPicPr>
          <p:cNvPr id="5" name="图片 4">
            <a:extLst>
              <a:ext uri="{FF2B5EF4-FFF2-40B4-BE49-F238E27FC236}">
                <a16:creationId xmlns:a16="http://schemas.microsoft.com/office/drawing/2014/main" id="{B92A9671-72FC-45AA-9E73-05A66A1903EF}"/>
              </a:ext>
            </a:extLst>
          </p:cNvPr>
          <p:cNvPicPr>
            <a:picLocks noChangeAspect="1"/>
          </p:cNvPicPr>
          <p:nvPr/>
        </p:nvPicPr>
        <p:blipFill>
          <a:blip r:embed="rId4"/>
          <a:stretch>
            <a:fillRect/>
          </a:stretch>
        </p:blipFill>
        <p:spPr>
          <a:xfrm>
            <a:off x="4507992" y="878977"/>
            <a:ext cx="4572000" cy="2984101"/>
          </a:xfrm>
          <a:prstGeom prst="rect">
            <a:avLst/>
          </a:prstGeom>
          <a:ln>
            <a:solidFill>
              <a:schemeClr val="accent1"/>
            </a:solidFill>
          </a:ln>
        </p:spPr>
      </p:pic>
      <p:pic>
        <p:nvPicPr>
          <p:cNvPr id="6" name="图片 5">
            <a:extLst>
              <a:ext uri="{FF2B5EF4-FFF2-40B4-BE49-F238E27FC236}">
                <a16:creationId xmlns:a16="http://schemas.microsoft.com/office/drawing/2014/main" id="{2D3E8685-A3B6-4152-B38B-2DCFD4B0EB5F}"/>
              </a:ext>
            </a:extLst>
          </p:cNvPr>
          <p:cNvPicPr>
            <a:picLocks noChangeAspect="1"/>
          </p:cNvPicPr>
          <p:nvPr/>
        </p:nvPicPr>
        <p:blipFill>
          <a:blip r:embed="rId5"/>
          <a:stretch>
            <a:fillRect/>
          </a:stretch>
        </p:blipFill>
        <p:spPr>
          <a:xfrm>
            <a:off x="3237568" y="3832342"/>
            <a:ext cx="4208175" cy="3007370"/>
          </a:xfrm>
          <a:prstGeom prst="rect">
            <a:avLst/>
          </a:prstGeom>
          <a:ln>
            <a:solidFill>
              <a:schemeClr val="accent1"/>
            </a:solidFill>
          </a:ln>
        </p:spPr>
      </p:pic>
      <p:sp>
        <p:nvSpPr>
          <p:cNvPr id="9" name="Slide Number Placeholder 1">
            <a:extLst>
              <a:ext uri="{FF2B5EF4-FFF2-40B4-BE49-F238E27FC236}">
                <a16:creationId xmlns:a16="http://schemas.microsoft.com/office/drawing/2014/main" id="{D7FA609F-DDF3-448A-A7C0-5308C2070957}"/>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43</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5283900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2D56EE0-B25B-48DA-B5F8-2FF4F173A50B}"/>
              </a:ext>
            </a:extLst>
          </p:cNvPr>
          <p:cNvPicPr>
            <a:picLocks noChangeAspect="1"/>
          </p:cNvPicPr>
          <p:nvPr/>
        </p:nvPicPr>
        <p:blipFill rotWithShape="1">
          <a:blip r:embed="rId3"/>
          <a:srcRect t="-1755" r="41700" b="5808"/>
          <a:stretch/>
        </p:blipFill>
        <p:spPr>
          <a:xfrm>
            <a:off x="10288" y="832717"/>
            <a:ext cx="9133712" cy="5888758"/>
          </a:xfrm>
          <a:prstGeom prst="rect">
            <a:avLst/>
          </a:prstGeom>
          <a:ln>
            <a:solidFill>
              <a:schemeClr val="tx1"/>
            </a:solidFill>
          </a:ln>
        </p:spPr>
      </p:pic>
      <p:pic>
        <p:nvPicPr>
          <p:cNvPr id="2" name="图片 1">
            <a:extLst>
              <a:ext uri="{FF2B5EF4-FFF2-40B4-BE49-F238E27FC236}">
                <a16:creationId xmlns:a16="http://schemas.microsoft.com/office/drawing/2014/main" id="{018FD039-9F94-4B66-A11F-2C79FC04B7A3}"/>
              </a:ext>
            </a:extLst>
          </p:cNvPr>
          <p:cNvPicPr>
            <a:picLocks noChangeAspect="1"/>
          </p:cNvPicPr>
          <p:nvPr/>
        </p:nvPicPr>
        <p:blipFill>
          <a:blip r:embed="rId4"/>
          <a:stretch>
            <a:fillRect/>
          </a:stretch>
        </p:blipFill>
        <p:spPr>
          <a:xfrm>
            <a:off x="-5144" y="810766"/>
            <a:ext cx="9144000" cy="6047232"/>
          </a:xfrm>
          <a:prstGeom prst="rect">
            <a:avLst/>
          </a:prstGeom>
        </p:spPr>
      </p:pic>
      <p:sp>
        <p:nvSpPr>
          <p:cNvPr id="12" name="Title 1">
            <a:extLst>
              <a:ext uri="{FF2B5EF4-FFF2-40B4-BE49-F238E27FC236}">
                <a16:creationId xmlns:a16="http://schemas.microsoft.com/office/drawing/2014/main" id="{7C8F30A5-EF9F-4152-AE99-4D3DF807318F}"/>
              </a:ext>
            </a:extLst>
          </p:cNvPr>
          <p:cNvSpPr>
            <a:spLocks noGrp="1"/>
          </p:cNvSpPr>
          <p:nvPr>
            <p:ph type="title"/>
          </p:nvPr>
        </p:nvSpPr>
        <p:spPr>
          <a:xfrm>
            <a:off x="118872" y="2"/>
            <a:ext cx="8951976" cy="669103"/>
          </a:xfrm>
        </p:spPr>
        <p:txBody>
          <a:bodyPr>
            <a:normAutofit/>
          </a:bodyPr>
          <a:lstStyle/>
          <a:p>
            <a:r>
              <a:rPr lang="en-US" altLang="zh-CN" sz="3600" dirty="0">
                <a:latin typeface="Arial" panose="020B0604020202020204" pitchFamily="34" charset="0"/>
                <a:cs typeface="Arial" panose="020B0604020202020204" pitchFamily="34" charset="0"/>
              </a:rPr>
              <a:t>Data Viewer: </a:t>
            </a:r>
            <a:r>
              <a:rPr lang="en-US" altLang="zh-CN" sz="3600" dirty="0">
                <a:solidFill>
                  <a:srgbClr val="FFFF00"/>
                </a:solidFill>
                <a:latin typeface="Arial" panose="020B0604020202020204" pitchFamily="34" charset="0"/>
                <a:cs typeface="Arial" panose="020B0604020202020204" pitchFamily="34" charset="0"/>
              </a:rPr>
              <a:t>Major Emission Sources</a:t>
            </a:r>
            <a:endParaRPr lang="zh-CN" altLang="en-US" sz="3600" dirty="0">
              <a:solidFill>
                <a:srgbClr val="FFFF00"/>
              </a:solidFill>
              <a:latin typeface="Arial" panose="020B0604020202020204" pitchFamily="34" charset="0"/>
              <a:cs typeface="Arial" panose="020B0604020202020204" pitchFamily="34" charset="0"/>
            </a:endParaRPr>
          </a:p>
        </p:txBody>
      </p:sp>
      <p:sp>
        <p:nvSpPr>
          <p:cNvPr id="11" name="Rectangle 12">
            <a:extLst>
              <a:ext uri="{FF2B5EF4-FFF2-40B4-BE49-F238E27FC236}">
                <a16:creationId xmlns:a16="http://schemas.microsoft.com/office/drawing/2014/main" id="{34D1019C-E04C-4C37-AD9E-F3D1BA6C701D}"/>
              </a:ext>
            </a:extLst>
          </p:cNvPr>
          <p:cNvSpPr/>
          <p:nvPr/>
        </p:nvSpPr>
        <p:spPr>
          <a:xfrm>
            <a:off x="5599372" y="1752108"/>
            <a:ext cx="1273375" cy="13155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14" name="Speech Bubble: Rectangle with Corners Rounded 4">
            <a:extLst>
              <a:ext uri="{FF2B5EF4-FFF2-40B4-BE49-F238E27FC236}">
                <a16:creationId xmlns:a16="http://schemas.microsoft.com/office/drawing/2014/main" id="{E97C69FF-8089-4F2B-AD37-5A84A7B2C062}"/>
              </a:ext>
            </a:extLst>
          </p:cNvPr>
          <p:cNvSpPr/>
          <p:nvPr/>
        </p:nvSpPr>
        <p:spPr>
          <a:xfrm>
            <a:off x="2825791" y="810765"/>
            <a:ext cx="4800601" cy="639549"/>
          </a:xfrm>
          <a:prstGeom prst="wedgeRoundRectCallout">
            <a:avLst>
              <a:gd name="adj1" fmla="val 25995"/>
              <a:gd name="adj2" fmla="val 92607"/>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FF"/>
                </a:solidFill>
                <a:effectLst/>
                <a:uLnTx/>
                <a:uFillTx/>
                <a:latin typeface="Calibri"/>
                <a:ea typeface="微软雅黑"/>
                <a:cs typeface="+mn-cs"/>
              </a:rPr>
              <a:t>Click “Emission Sources” tab to display emission sources </a:t>
            </a:r>
            <a:r>
              <a:rPr kumimoji="0" lang="en-US" sz="1800" b="0" i="0" u="none" strike="noStrike" kern="1200" cap="none" spc="0" normalizeH="0" baseline="0" noProof="0" dirty="0">
                <a:ln>
                  <a:noFill/>
                </a:ln>
                <a:solidFill>
                  <a:srgbClr val="00B050"/>
                </a:solidFill>
                <a:effectLst/>
                <a:uLnTx/>
                <a:uFillTx/>
                <a:latin typeface="Calibri"/>
                <a:ea typeface="微软雅黑"/>
                <a:cs typeface="+mn-cs"/>
              </a:rPr>
              <a:t>(green dots)</a:t>
            </a:r>
            <a:r>
              <a:rPr kumimoji="0" lang="en-US" sz="1800" b="0" i="0" u="none" strike="noStrike" kern="1200" cap="none" spc="0" normalizeH="0" baseline="0" noProof="0" dirty="0">
                <a:ln>
                  <a:noFill/>
                </a:ln>
                <a:solidFill>
                  <a:srgbClr val="0000FF"/>
                </a:solidFill>
                <a:effectLst/>
                <a:uLnTx/>
                <a:uFillTx/>
                <a:latin typeface="Calibri"/>
                <a:ea typeface="微软雅黑"/>
                <a:cs typeface="+mn-cs"/>
              </a:rPr>
              <a:t> and launch new window</a:t>
            </a:r>
          </a:p>
        </p:txBody>
      </p:sp>
      <p:sp>
        <p:nvSpPr>
          <p:cNvPr id="15" name="Rectangle 12">
            <a:extLst>
              <a:ext uri="{FF2B5EF4-FFF2-40B4-BE49-F238E27FC236}">
                <a16:creationId xmlns:a16="http://schemas.microsoft.com/office/drawing/2014/main" id="{5B48C2BE-C29D-44E9-9A35-BAD163840D15}"/>
              </a:ext>
            </a:extLst>
          </p:cNvPr>
          <p:cNvSpPr/>
          <p:nvPr/>
        </p:nvSpPr>
        <p:spPr>
          <a:xfrm>
            <a:off x="3689604" y="4545453"/>
            <a:ext cx="929591" cy="34747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cxnSp>
        <p:nvCxnSpPr>
          <p:cNvPr id="16" name="Straight Arrow Connector 15">
            <a:extLst>
              <a:ext uri="{FF2B5EF4-FFF2-40B4-BE49-F238E27FC236}">
                <a16:creationId xmlns:a16="http://schemas.microsoft.com/office/drawing/2014/main" id="{EB9E428A-E16A-4FF2-BE4D-BD6EED554F03}"/>
              </a:ext>
            </a:extLst>
          </p:cNvPr>
          <p:cNvCxnSpPr>
            <a:cxnSpLocks/>
          </p:cNvCxnSpPr>
          <p:nvPr/>
        </p:nvCxnSpPr>
        <p:spPr bwMode="auto">
          <a:xfrm flipH="1">
            <a:off x="4634627" y="4137234"/>
            <a:ext cx="349537" cy="408219"/>
          </a:xfrm>
          <a:prstGeom prst="straightConnector1">
            <a:avLst/>
          </a:prstGeom>
          <a:solidFill>
            <a:schemeClr val="accent1"/>
          </a:solidFill>
          <a:ln w="19050" cap="flat" cmpd="sng" algn="ctr">
            <a:solidFill>
              <a:srgbClr val="FF0000"/>
            </a:solidFill>
            <a:prstDash val="solid"/>
            <a:round/>
            <a:headEnd type="none" w="med" len="med"/>
            <a:tailEnd type="triangle"/>
          </a:ln>
          <a:effectLst/>
        </p:spPr>
      </p:cxnSp>
      <p:sp>
        <p:nvSpPr>
          <p:cNvPr id="28" name="Speech Bubble: Rectangle with Corners Rounded 4">
            <a:extLst>
              <a:ext uri="{FF2B5EF4-FFF2-40B4-BE49-F238E27FC236}">
                <a16:creationId xmlns:a16="http://schemas.microsoft.com/office/drawing/2014/main" id="{D636CB2B-7C17-47E1-BADC-8683827DA16B}"/>
              </a:ext>
            </a:extLst>
          </p:cNvPr>
          <p:cNvSpPr/>
          <p:nvPr/>
        </p:nvSpPr>
        <p:spPr>
          <a:xfrm>
            <a:off x="4809743" y="5388770"/>
            <a:ext cx="3773947" cy="896749"/>
          </a:xfrm>
          <a:prstGeom prst="wedgeRoundRectCallout">
            <a:avLst>
              <a:gd name="adj1" fmla="val -53760"/>
              <a:gd name="adj2" fmla="val -117672"/>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FF"/>
                </a:solidFill>
                <a:effectLst/>
                <a:uLnTx/>
                <a:uFillTx/>
                <a:latin typeface="Calibri"/>
                <a:ea typeface="微软雅黑"/>
                <a:cs typeface="+mn-cs"/>
              </a:rPr>
              <a:t>Click any “facility” to link &amp; display source location and emission information</a:t>
            </a:r>
          </a:p>
        </p:txBody>
      </p:sp>
      <p:sp>
        <p:nvSpPr>
          <p:cNvPr id="10" name="Rectangle 12">
            <a:extLst>
              <a:ext uri="{FF2B5EF4-FFF2-40B4-BE49-F238E27FC236}">
                <a16:creationId xmlns:a16="http://schemas.microsoft.com/office/drawing/2014/main" id="{608D9EB1-FF64-4D9E-8B9D-75AA7C6BFF6A}"/>
              </a:ext>
            </a:extLst>
          </p:cNvPr>
          <p:cNvSpPr/>
          <p:nvPr/>
        </p:nvSpPr>
        <p:spPr>
          <a:xfrm>
            <a:off x="2035425" y="1886271"/>
            <a:ext cx="1092708" cy="135984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cxnSp>
        <p:nvCxnSpPr>
          <p:cNvPr id="17" name="Straight Arrow Connector 16">
            <a:extLst>
              <a:ext uri="{FF2B5EF4-FFF2-40B4-BE49-F238E27FC236}">
                <a16:creationId xmlns:a16="http://schemas.microsoft.com/office/drawing/2014/main" id="{FA94072A-7541-479B-A32B-CC4038F79D3B}"/>
              </a:ext>
            </a:extLst>
          </p:cNvPr>
          <p:cNvCxnSpPr>
            <a:cxnSpLocks/>
          </p:cNvCxnSpPr>
          <p:nvPr/>
        </p:nvCxnSpPr>
        <p:spPr bwMode="auto">
          <a:xfrm>
            <a:off x="2825791" y="3321337"/>
            <a:ext cx="863813" cy="1123214"/>
          </a:xfrm>
          <a:prstGeom prst="straightConnector1">
            <a:avLst/>
          </a:prstGeom>
          <a:solidFill>
            <a:schemeClr val="accent1"/>
          </a:solidFill>
          <a:ln w="19050" cap="flat" cmpd="sng" algn="ctr">
            <a:solidFill>
              <a:srgbClr val="FF0000"/>
            </a:solidFill>
            <a:prstDash val="solid"/>
            <a:round/>
            <a:headEnd type="none" w="med" len="med"/>
            <a:tailEnd type="triangle"/>
          </a:ln>
          <a:effectLst/>
        </p:spPr>
      </p:cxnSp>
      <p:sp>
        <p:nvSpPr>
          <p:cNvPr id="18" name="Slide Number Placeholder 1">
            <a:extLst>
              <a:ext uri="{FF2B5EF4-FFF2-40B4-BE49-F238E27FC236}">
                <a16:creationId xmlns:a16="http://schemas.microsoft.com/office/drawing/2014/main" id="{12188468-6015-4F6F-BD0C-E8F7C37A3ACD}"/>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44</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4088931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20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200"/>
                                  </p:stCondLst>
                                  <p:childTnLst>
                                    <p:set>
                                      <p:cBhvr>
                                        <p:cTn id="10" dur="1" fill="hold">
                                          <p:stCondLst>
                                            <p:cond delay="0"/>
                                          </p:stCondLst>
                                        </p:cTn>
                                        <p:tgtEl>
                                          <p:spTgt spid="28"/>
                                        </p:tgtEl>
                                        <p:attrNameLst>
                                          <p:attrName>style.visibility</p:attrName>
                                        </p:attrNameLst>
                                      </p:cBhvr>
                                      <p:to>
                                        <p:strVal val="visible"/>
                                      </p:to>
                                    </p:set>
                                  </p:childTnLst>
                                </p:cTn>
                              </p:par>
                            </p:childTnLst>
                          </p:cTn>
                        </p:par>
                        <p:par>
                          <p:cTn id="11" fill="hold">
                            <p:stCondLst>
                              <p:cond delay="200"/>
                            </p:stCondLst>
                            <p:childTnLst>
                              <p:par>
                                <p:cTn id="12" presetID="1" presetClass="entr" presetSubtype="0"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par>
                                <p:cTn id="14" presetID="1" presetClass="entr" presetSubtype="0" fill="hold" nodeType="withEffect">
                                  <p:stCondLst>
                                    <p:cond delay="200"/>
                                  </p:stCondLst>
                                  <p:childTnLst>
                                    <p:set>
                                      <p:cBhvr>
                                        <p:cTn id="15"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8" grpId="0" animBg="1"/>
      <p:bldP spid="10"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8BF1555-2E4B-4E88-928E-5314086AA2E5}"/>
              </a:ext>
            </a:extLst>
          </p:cNvPr>
          <p:cNvPicPr>
            <a:picLocks noChangeAspect="1"/>
          </p:cNvPicPr>
          <p:nvPr/>
        </p:nvPicPr>
        <p:blipFill rotWithShape="1">
          <a:blip r:embed="rId3"/>
          <a:srcRect r="41500" b="6350"/>
          <a:stretch/>
        </p:blipFill>
        <p:spPr>
          <a:xfrm>
            <a:off x="0" y="1006971"/>
            <a:ext cx="9144000" cy="5734559"/>
          </a:xfrm>
          <a:prstGeom prst="rect">
            <a:avLst/>
          </a:prstGeom>
          <a:ln>
            <a:solidFill>
              <a:schemeClr val="tx1"/>
            </a:solidFill>
          </a:ln>
        </p:spPr>
      </p:pic>
      <p:sp>
        <p:nvSpPr>
          <p:cNvPr id="12" name="Title 1">
            <a:extLst>
              <a:ext uri="{FF2B5EF4-FFF2-40B4-BE49-F238E27FC236}">
                <a16:creationId xmlns:a16="http://schemas.microsoft.com/office/drawing/2014/main" id="{7C8F30A5-EF9F-4152-AE99-4D3DF807318F}"/>
              </a:ext>
            </a:extLst>
          </p:cNvPr>
          <p:cNvSpPr>
            <a:spLocks noGrp="1"/>
          </p:cNvSpPr>
          <p:nvPr>
            <p:ph type="title"/>
          </p:nvPr>
        </p:nvSpPr>
        <p:spPr>
          <a:xfrm>
            <a:off x="118872" y="2"/>
            <a:ext cx="8951976" cy="669103"/>
          </a:xfrm>
        </p:spPr>
        <p:txBody>
          <a:bodyPr>
            <a:normAutofit/>
          </a:bodyPr>
          <a:lstStyle/>
          <a:p>
            <a:r>
              <a:rPr lang="en-US" altLang="zh-CN" sz="3600" dirty="0">
                <a:latin typeface="Arial" panose="020B0604020202020204" pitchFamily="34" charset="0"/>
                <a:cs typeface="Arial" panose="020B0604020202020204" pitchFamily="34" charset="0"/>
              </a:rPr>
              <a:t>Data Viewer: </a:t>
            </a:r>
            <a:r>
              <a:rPr lang="en-US" altLang="zh-CN" sz="3600" dirty="0">
                <a:solidFill>
                  <a:srgbClr val="FFFF00"/>
                </a:solidFill>
                <a:latin typeface="Arial" panose="020B0604020202020204" pitchFamily="34" charset="0"/>
                <a:cs typeface="Arial" panose="020B0604020202020204" pitchFamily="34" charset="0"/>
              </a:rPr>
              <a:t>Major Emission Sources</a:t>
            </a:r>
            <a:endParaRPr lang="zh-CN" altLang="en-US" sz="3600" dirty="0">
              <a:solidFill>
                <a:srgbClr val="FFFF00"/>
              </a:solidFill>
              <a:latin typeface="Arial" panose="020B0604020202020204" pitchFamily="34" charset="0"/>
              <a:cs typeface="Arial" panose="020B0604020202020204" pitchFamily="34" charset="0"/>
            </a:endParaRPr>
          </a:p>
        </p:txBody>
      </p:sp>
      <p:sp>
        <p:nvSpPr>
          <p:cNvPr id="15" name="Rectangle 12">
            <a:extLst>
              <a:ext uri="{FF2B5EF4-FFF2-40B4-BE49-F238E27FC236}">
                <a16:creationId xmlns:a16="http://schemas.microsoft.com/office/drawing/2014/main" id="{5B48C2BE-C29D-44E9-9A35-BAD163840D15}"/>
              </a:ext>
            </a:extLst>
          </p:cNvPr>
          <p:cNvSpPr/>
          <p:nvPr/>
        </p:nvSpPr>
        <p:spPr>
          <a:xfrm>
            <a:off x="1668780" y="3776472"/>
            <a:ext cx="873252" cy="33832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cxnSp>
        <p:nvCxnSpPr>
          <p:cNvPr id="16" name="Straight Arrow Connector 15">
            <a:extLst>
              <a:ext uri="{FF2B5EF4-FFF2-40B4-BE49-F238E27FC236}">
                <a16:creationId xmlns:a16="http://schemas.microsoft.com/office/drawing/2014/main" id="{EB9E428A-E16A-4FF2-BE4D-BD6EED554F03}"/>
              </a:ext>
            </a:extLst>
          </p:cNvPr>
          <p:cNvCxnSpPr>
            <a:cxnSpLocks/>
          </p:cNvCxnSpPr>
          <p:nvPr/>
        </p:nvCxnSpPr>
        <p:spPr bwMode="auto">
          <a:xfrm flipH="1">
            <a:off x="1536192" y="4353042"/>
            <a:ext cx="4672584" cy="282966"/>
          </a:xfrm>
          <a:prstGeom prst="straightConnector1">
            <a:avLst/>
          </a:prstGeom>
          <a:solidFill>
            <a:schemeClr val="accent1"/>
          </a:solidFill>
          <a:ln w="19050" cap="flat" cmpd="sng" algn="ctr">
            <a:solidFill>
              <a:srgbClr val="FF0000"/>
            </a:solidFill>
            <a:prstDash val="solid"/>
            <a:round/>
            <a:headEnd type="none" w="med" len="med"/>
            <a:tailEnd type="triangle"/>
          </a:ln>
          <a:effectLst/>
        </p:spPr>
      </p:cxnSp>
      <p:sp>
        <p:nvSpPr>
          <p:cNvPr id="28" name="Speech Bubble: Rectangle with Corners Rounded 4">
            <a:extLst>
              <a:ext uri="{FF2B5EF4-FFF2-40B4-BE49-F238E27FC236}">
                <a16:creationId xmlns:a16="http://schemas.microsoft.com/office/drawing/2014/main" id="{D636CB2B-7C17-47E1-BADC-8683827DA16B}"/>
              </a:ext>
            </a:extLst>
          </p:cNvPr>
          <p:cNvSpPr/>
          <p:nvPr/>
        </p:nvSpPr>
        <p:spPr>
          <a:xfrm>
            <a:off x="3279648" y="1839759"/>
            <a:ext cx="3813048" cy="729294"/>
          </a:xfrm>
          <a:prstGeom prst="wedgeRoundRectCallout">
            <a:avLst>
              <a:gd name="adj1" fmla="val -71469"/>
              <a:gd name="adj2" fmla="val 211764"/>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00FF"/>
                </a:solidFill>
                <a:latin typeface="Calibri"/>
                <a:ea typeface="微软雅黑"/>
              </a:rPr>
              <a:t>Allow to scroll</a:t>
            </a:r>
            <a:r>
              <a:rPr kumimoji="0" lang="en-US" sz="1800" b="0" i="0" u="none" strike="noStrike" kern="1200" cap="none" spc="0" normalizeH="0" baseline="0" noProof="0" dirty="0">
                <a:ln>
                  <a:noFill/>
                </a:ln>
                <a:solidFill>
                  <a:srgbClr val="0000FF"/>
                </a:solidFill>
                <a:effectLst/>
                <a:uLnTx/>
                <a:uFillTx/>
                <a:latin typeface="Calibri"/>
                <a:ea typeface="微软雅黑"/>
                <a:cs typeface="+mn-cs"/>
              </a:rPr>
              <a:t> down to county-level (e.g., Wake County, NC)</a:t>
            </a:r>
          </a:p>
        </p:txBody>
      </p:sp>
      <p:sp>
        <p:nvSpPr>
          <p:cNvPr id="18" name="Rectangle 12">
            <a:extLst>
              <a:ext uri="{FF2B5EF4-FFF2-40B4-BE49-F238E27FC236}">
                <a16:creationId xmlns:a16="http://schemas.microsoft.com/office/drawing/2014/main" id="{939ECFC1-AE6D-4F71-82AB-3F24EA2BB770}"/>
              </a:ext>
            </a:extLst>
          </p:cNvPr>
          <p:cNvSpPr/>
          <p:nvPr/>
        </p:nvSpPr>
        <p:spPr>
          <a:xfrm>
            <a:off x="118872" y="4353041"/>
            <a:ext cx="1335024" cy="34697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19" name="TextBox 18">
            <a:extLst>
              <a:ext uri="{FF2B5EF4-FFF2-40B4-BE49-F238E27FC236}">
                <a16:creationId xmlns:a16="http://schemas.microsoft.com/office/drawing/2014/main" id="{E5A42DC1-D2EE-455F-B5EF-39685E7CFAEB}"/>
              </a:ext>
            </a:extLst>
          </p:cNvPr>
          <p:cNvSpPr txBox="1"/>
          <p:nvPr/>
        </p:nvSpPr>
        <p:spPr>
          <a:xfrm>
            <a:off x="6748272" y="3334089"/>
            <a:ext cx="1417320" cy="253916"/>
          </a:xfrm>
          <a:prstGeom prst="rect">
            <a:avLst/>
          </a:prstGeom>
          <a:solidFill>
            <a:schemeClr val="accent6">
              <a:lumMod val="20000"/>
              <a:lumOff val="80000"/>
            </a:schemeClr>
          </a:solidFill>
        </p:spPr>
        <p:txBody>
          <a:bodyPr wrap="square" rtlCol="0">
            <a:spAutoFit/>
          </a:bodyPr>
          <a:lstStyle/>
          <a:p>
            <a:r>
              <a:rPr lang="en-US" sz="1050" b="1" dirty="0"/>
              <a:t>Wake county, NC</a:t>
            </a:r>
          </a:p>
        </p:txBody>
      </p:sp>
      <p:sp>
        <p:nvSpPr>
          <p:cNvPr id="10" name="Slide Number Placeholder 1">
            <a:extLst>
              <a:ext uri="{FF2B5EF4-FFF2-40B4-BE49-F238E27FC236}">
                <a16:creationId xmlns:a16="http://schemas.microsoft.com/office/drawing/2014/main" id="{1CF7037D-CC53-45C5-85A2-21A39D14532E}"/>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45</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24682459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AFCEB2B-5773-4FCC-90FC-072E04F3425F}"/>
              </a:ext>
            </a:extLst>
          </p:cNvPr>
          <p:cNvPicPr>
            <a:picLocks noChangeAspect="1"/>
          </p:cNvPicPr>
          <p:nvPr/>
        </p:nvPicPr>
        <p:blipFill rotWithShape="1">
          <a:blip r:embed="rId3"/>
          <a:srcRect r="41700" b="5584"/>
          <a:stretch/>
        </p:blipFill>
        <p:spPr>
          <a:xfrm>
            <a:off x="0" y="988683"/>
            <a:ext cx="9144000" cy="5801285"/>
          </a:xfrm>
          <a:prstGeom prst="rect">
            <a:avLst/>
          </a:prstGeom>
          <a:ln>
            <a:solidFill>
              <a:schemeClr val="tx1"/>
            </a:solidFill>
          </a:ln>
        </p:spPr>
      </p:pic>
      <p:sp>
        <p:nvSpPr>
          <p:cNvPr id="12" name="Title 1">
            <a:extLst>
              <a:ext uri="{FF2B5EF4-FFF2-40B4-BE49-F238E27FC236}">
                <a16:creationId xmlns:a16="http://schemas.microsoft.com/office/drawing/2014/main" id="{7C8F30A5-EF9F-4152-AE99-4D3DF807318F}"/>
              </a:ext>
            </a:extLst>
          </p:cNvPr>
          <p:cNvSpPr>
            <a:spLocks noGrp="1"/>
          </p:cNvSpPr>
          <p:nvPr>
            <p:ph type="title"/>
          </p:nvPr>
        </p:nvSpPr>
        <p:spPr>
          <a:xfrm>
            <a:off x="118872" y="2"/>
            <a:ext cx="8951976" cy="669103"/>
          </a:xfrm>
        </p:spPr>
        <p:txBody>
          <a:bodyPr>
            <a:normAutofit/>
          </a:bodyPr>
          <a:lstStyle/>
          <a:p>
            <a:r>
              <a:rPr lang="en-US" altLang="zh-CN" sz="3600" dirty="0">
                <a:latin typeface="Arial" panose="020B0604020202020204" pitchFamily="34" charset="0"/>
                <a:cs typeface="Arial" panose="020B0604020202020204" pitchFamily="34" charset="0"/>
              </a:rPr>
              <a:t>Data Viewer: </a:t>
            </a:r>
            <a:r>
              <a:rPr lang="en-US" altLang="zh-CN" sz="3600" dirty="0">
                <a:solidFill>
                  <a:srgbClr val="FFFF00"/>
                </a:solidFill>
                <a:latin typeface="Arial" panose="020B0604020202020204" pitchFamily="34" charset="0"/>
                <a:cs typeface="Arial" panose="020B0604020202020204" pitchFamily="34" charset="0"/>
              </a:rPr>
              <a:t>Top “x” Emission Sources</a:t>
            </a:r>
            <a:endParaRPr lang="zh-CN" altLang="en-US" sz="3600" dirty="0">
              <a:solidFill>
                <a:srgbClr val="FFFF00"/>
              </a:solidFill>
              <a:latin typeface="Arial" panose="020B0604020202020204" pitchFamily="34" charset="0"/>
              <a:cs typeface="Arial" panose="020B0604020202020204" pitchFamily="34" charset="0"/>
            </a:endParaRPr>
          </a:p>
        </p:txBody>
      </p:sp>
      <p:pic>
        <p:nvPicPr>
          <p:cNvPr id="6" name="图片 5">
            <a:extLst>
              <a:ext uri="{FF2B5EF4-FFF2-40B4-BE49-F238E27FC236}">
                <a16:creationId xmlns:a16="http://schemas.microsoft.com/office/drawing/2014/main" id="{ACBEC8D0-E7E4-4226-A2AB-8A55BCC82609}"/>
              </a:ext>
            </a:extLst>
          </p:cNvPr>
          <p:cNvPicPr>
            <a:picLocks noChangeAspect="1"/>
          </p:cNvPicPr>
          <p:nvPr/>
        </p:nvPicPr>
        <p:blipFill>
          <a:blip r:embed="rId4"/>
          <a:stretch>
            <a:fillRect/>
          </a:stretch>
        </p:blipFill>
        <p:spPr>
          <a:xfrm>
            <a:off x="65774" y="3182677"/>
            <a:ext cx="5066665" cy="3582760"/>
          </a:xfrm>
          <a:prstGeom prst="rect">
            <a:avLst/>
          </a:prstGeom>
        </p:spPr>
      </p:pic>
      <p:sp>
        <p:nvSpPr>
          <p:cNvPr id="15" name="Rectangle 12">
            <a:extLst>
              <a:ext uri="{FF2B5EF4-FFF2-40B4-BE49-F238E27FC236}">
                <a16:creationId xmlns:a16="http://schemas.microsoft.com/office/drawing/2014/main" id="{5B48C2BE-C29D-44E9-9A35-BAD163840D15}"/>
              </a:ext>
            </a:extLst>
          </p:cNvPr>
          <p:cNvSpPr/>
          <p:nvPr/>
        </p:nvSpPr>
        <p:spPr>
          <a:xfrm>
            <a:off x="576072" y="4498848"/>
            <a:ext cx="1106424" cy="40233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cxnSp>
        <p:nvCxnSpPr>
          <p:cNvPr id="16" name="Straight Arrow Connector 15">
            <a:extLst>
              <a:ext uri="{FF2B5EF4-FFF2-40B4-BE49-F238E27FC236}">
                <a16:creationId xmlns:a16="http://schemas.microsoft.com/office/drawing/2014/main" id="{EB9E428A-E16A-4FF2-BE4D-BD6EED554F03}"/>
              </a:ext>
            </a:extLst>
          </p:cNvPr>
          <p:cNvCxnSpPr>
            <a:cxnSpLocks/>
          </p:cNvCxnSpPr>
          <p:nvPr/>
        </p:nvCxnSpPr>
        <p:spPr bwMode="auto">
          <a:xfrm flipH="1">
            <a:off x="1234440" y="4187952"/>
            <a:ext cx="5943600" cy="1207008"/>
          </a:xfrm>
          <a:prstGeom prst="straightConnector1">
            <a:avLst/>
          </a:prstGeom>
          <a:solidFill>
            <a:schemeClr val="accent1"/>
          </a:solidFill>
          <a:ln w="19050" cap="flat" cmpd="sng" algn="ctr">
            <a:solidFill>
              <a:srgbClr val="FF0000"/>
            </a:solidFill>
            <a:prstDash val="solid"/>
            <a:round/>
            <a:headEnd type="none" w="med" len="med"/>
            <a:tailEnd type="triangle"/>
          </a:ln>
          <a:effectLst/>
        </p:spPr>
      </p:cxnSp>
      <p:sp>
        <p:nvSpPr>
          <p:cNvPr id="10" name="Rectangle 12">
            <a:extLst>
              <a:ext uri="{FF2B5EF4-FFF2-40B4-BE49-F238E27FC236}">
                <a16:creationId xmlns:a16="http://schemas.microsoft.com/office/drawing/2014/main" id="{397AE2B2-27D2-49A5-A9C0-C120BA3737CC}"/>
              </a:ext>
            </a:extLst>
          </p:cNvPr>
          <p:cNvSpPr/>
          <p:nvPr/>
        </p:nvSpPr>
        <p:spPr>
          <a:xfrm>
            <a:off x="576072" y="3978102"/>
            <a:ext cx="1106424" cy="20116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17" name="TextBox 16">
            <a:extLst>
              <a:ext uri="{FF2B5EF4-FFF2-40B4-BE49-F238E27FC236}">
                <a16:creationId xmlns:a16="http://schemas.microsoft.com/office/drawing/2014/main" id="{9E1F4D95-8E6B-4DDD-82CB-D09EDB0780C0}"/>
              </a:ext>
            </a:extLst>
          </p:cNvPr>
          <p:cNvSpPr txBox="1"/>
          <p:nvPr/>
        </p:nvSpPr>
        <p:spPr>
          <a:xfrm>
            <a:off x="6577584" y="2669833"/>
            <a:ext cx="1569720" cy="253916"/>
          </a:xfrm>
          <a:prstGeom prst="rect">
            <a:avLst/>
          </a:prstGeom>
          <a:solidFill>
            <a:schemeClr val="accent6">
              <a:lumMod val="20000"/>
              <a:lumOff val="80000"/>
            </a:schemeClr>
          </a:solidFill>
        </p:spPr>
        <p:txBody>
          <a:bodyPr wrap="square" rtlCol="0">
            <a:spAutoFit/>
          </a:bodyPr>
          <a:lstStyle/>
          <a:p>
            <a:pPr algn="ctr"/>
            <a:r>
              <a:rPr lang="en-US" sz="1050" b="1" dirty="0"/>
              <a:t>Durham county, NC</a:t>
            </a:r>
          </a:p>
        </p:txBody>
      </p:sp>
      <p:sp>
        <p:nvSpPr>
          <p:cNvPr id="28" name="Speech Bubble: Rectangle with Corners Rounded 4">
            <a:extLst>
              <a:ext uri="{FF2B5EF4-FFF2-40B4-BE49-F238E27FC236}">
                <a16:creationId xmlns:a16="http://schemas.microsoft.com/office/drawing/2014/main" id="{D636CB2B-7C17-47E1-BADC-8683827DA16B}"/>
              </a:ext>
            </a:extLst>
          </p:cNvPr>
          <p:cNvSpPr/>
          <p:nvPr/>
        </p:nvSpPr>
        <p:spPr>
          <a:xfrm>
            <a:off x="4878324" y="1001962"/>
            <a:ext cx="3813048" cy="729294"/>
          </a:xfrm>
          <a:prstGeom prst="wedgeRoundRectCallout">
            <a:avLst>
              <a:gd name="adj1" fmla="val -63555"/>
              <a:gd name="adj2" fmla="val 97666"/>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00FF"/>
                </a:solidFill>
                <a:latin typeface="Calibri"/>
                <a:ea typeface="微软雅黑"/>
              </a:rPr>
              <a:t>Provide selection of </a:t>
            </a:r>
            <a:r>
              <a:rPr kumimoji="0" lang="en-US" sz="1800" b="0" i="0" u="none" strike="noStrike" kern="1200" cap="none" spc="0" normalizeH="0" baseline="0" noProof="0" dirty="0">
                <a:ln>
                  <a:noFill/>
                </a:ln>
                <a:solidFill>
                  <a:srgbClr val="0000FF"/>
                </a:solidFill>
                <a:effectLst/>
                <a:uLnTx/>
                <a:uFillTx/>
                <a:latin typeface="Calibri"/>
                <a:ea typeface="微软雅黑"/>
                <a:cs typeface="+mn-cs"/>
              </a:rPr>
              <a:t>CAPs precursors &amp; </a:t>
            </a:r>
            <a:r>
              <a:rPr kumimoji="0" lang="en-US" sz="1800" b="0" i="0" u="sng" strike="noStrike" kern="1200" cap="none" spc="0" normalizeH="0" baseline="0" noProof="0" dirty="0">
                <a:ln>
                  <a:noFill/>
                </a:ln>
                <a:solidFill>
                  <a:srgbClr val="0000FF"/>
                </a:solidFill>
                <a:effectLst/>
                <a:uLnTx/>
                <a:uFillTx/>
                <a:latin typeface="Calibri"/>
                <a:ea typeface="微软雅黑"/>
                <a:cs typeface="+mn-cs"/>
              </a:rPr>
              <a:t>HAPs species</a:t>
            </a:r>
          </a:p>
        </p:txBody>
      </p:sp>
      <p:sp>
        <p:nvSpPr>
          <p:cNvPr id="19" name="Rectangle 12">
            <a:extLst>
              <a:ext uri="{FF2B5EF4-FFF2-40B4-BE49-F238E27FC236}">
                <a16:creationId xmlns:a16="http://schemas.microsoft.com/office/drawing/2014/main" id="{F103CA97-DDB2-48A4-AB87-85FC224C45E4}"/>
              </a:ext>
            </a:extLst>
          </p:cNvPr>
          <p:cNvSpPr/>
          <p:nvPr/>
        </p:nvSpPr>
        <p:spPr>
          <a:xfrm>
            <a:off x="128016" y="5180161"/>
            <a:ext cx="1106424" cy="40233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pic>
        <p:nvPicPr>
          <p:cNvPr id="5" name="图片 4">
            <a:extLst>
              <a:ext uri="{FF2B5EF4-FFF2-40B4-BE49-F238E27FC236}">
                <a16:creationId xmlns:a16="http://schemas.microsoft.com/office/drawing/2014/main" id="{DA406268-7787-4868-8015-ED02472AC539}"/>
              </a:ext>
            </a:extLst>
          </p:cNvPr>
          <p:cNvPicPr>
            <a:picLocks noChangeAspect="1"/>
          </p:cNvPicPr>
          <p:nvPr/>
        </p:nvPicPr>
        <p:blipFill>
          <a:blip r:embed="rId5"/>
          <a:stretch>
            <a:fillRect/>
          </a:stretch>
        </p:blipFill>
        <p:spPr>
          <a:xfrm>
            <a:off x="65774" y="853792"/>
            <a:ext cx="4416552" cy="2219475"/>
          </a:xfrm>
          <a:prstGeom prst="rect">
            <a:avLst/>
          </a:prstGeom>
          <a:ln>
            <a:solidFill>
              <a:schemeClr val="accent1"/>
            </a:solidFill>
          </a:ln>
        </p:spPr>
      </p:pic>
      <p:sp>
        <p:nvSpPr>
          <p:cNvPr id="14" name="Rectangle 12">
            <a:extLst>
              <a:ext uri="{FF2B5EF4-FFF2-40B4-BE49-F238E27FC236}">
                <a16:creationId xmlns:a16="http://schemas.microsoft.com/office/drawing/2014/main" id="{B3EA5985-0148-4B49-9B97-6526EDFFDEB3}"/>
              </a:ext>
            </a:extLst>
          </p:cNvPr>
          <p:cNvSpPr/>
          <p:nvPr/>
        </p:nvSpPr>
        <p:spPr>
          <a:xfrm>
            <a:off x="719570" y="1261872"/>
            <a:ext cx="990358" cy="20116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20" name="Rectangle 12">
            <a:extLst>
              <a:ext uri="{FF2B5EF4-FFF2-40B4-BE49-F238E27FC236}">
                <a16:creationId xmlns:a16="http://schemas.microsoft.com/office/drawing/2014/main" id="{20268034-07CE-45E3-A95A-19A776D7FB56}"/>
              </a:ext>
            </a:extLst>
          </p:cNvPr>
          <p:cNvSpPr/>
          <p:nvPr/>
        </p:nvSpPr>
        <p:spPr>
          <a:xfrm>
            <a:off x="2865362" y="1267968"/>
            <a:ext cx="990358" cy="20116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18" name="Slide Number Placeholder 1">
            <a:extLst>
              <a:ext uri="{FF2B5EF4-FFF2-40B4-BE49-F238E27FC236}">
                <a16:creationId xmlns:a16="http://schemas.microsoft.com/office/drawing/2014/main" id="{B70660EA-313C-4625-994F-8010BA9E6276}"/>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46</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15934587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2AB8A30-EA89-4320-9955-BEA065D5111C}"/>
              </a:ext>
            </a:extLst>
          </p:cNvPr>
          <p:cNvPicPr>
            <a:picLocks noChangeAspect="1"/>
          </p:cNvPicPr>
          <p:nvPr/>
        </p:nvPicPr>
        <p:blipFill>
          <a:blip r:embed="rId3"/>
          <a:stretch>
            <a:fillRect/>
          </a:stretch>
        </p:blipFill>
        <p:spPr>
          <a:xfrm>
            <a:off x="0" y="963624"/>
            <a:ext cx="9144000" cy="5828632"/>
          </a:xfrm>
          <a:prstGeom prst="rect">
            <a:avLst/>
          </a:prstGeom>
          <a:ln>
            <a:solidFill>
              <a:schemeClr val="tx1"/>
            </a:solidFill>
          </a:ln>
        </p:spPr>
      </p:pic>
      <p:sp>
        <p:nvSpPr>
          <p:cNvPr id="12" name="Title 1">
            <a:extLst>
              <a:ext uri="{FF2B5EF4-FFF2-40B4-BE49-F238E27FC236}">
                <a16:creationId xmlns:a16="http://schemas.microsoft.com/office/drawing/2014/main" id="{7C8F30A5-EF9F-4152-AE99-4D3DF807318F}"/>
              </a:ext>
            </a:extLst>
          </p:cNvPr>
          <p:cNvSpPr>
            <a:spLocks noGrp="1"/>
          </p:cNvSpPr>
          <p:nvPr>
            <p:ph type="title"/>
          </p:nvPr>
        </p:nvSpPr>
        <p:spPr>
          <a:xfrm>
            <a:off x="118872" y="2"/>
            <a:ext cx="8951976" cy="669103"/>
          </a:xfrm>
        </p:spPr>
        <p:txBody>
          <a:bodyPr>
            <a:normAutofit fontScale="90000"/>
          </a:bodyPr>
          <a:lstStyle/>
          <a:p>
            <a:r>
              <a:rPr lang="en-US" altLang="zh-CN" sz="3600" dirty="0">
                <a:latin typeface="Arial" panose="020B0604020202020204" pitchFamily="34" charset="0"/>
                <a:cs typeface="Arial" panose="020B0604020202020204" pitchFamily="34" charset="0"/>
              </a:rPr>
              <a:t>Data Viewer: </a:t>
            </a:r>
            <a:r>
              <a:rPr lang="en-US" altLang="zh-CN" sz="3600" dirty="0">
                <a:solidFill>
                  <a:srgbClr val="FFFF00"/>
                </a:solidFill>
                <a:latin typeface="Arial" panose="020B0604020202020204" pitchFamily="34" charset="0"/>
                <a:cs typeface="Arial" panose="020B0604020202020204" pitchFamily="34" charset="0"/>
              </a:rPr>
              <a:t>EPA Region Table Generator</a:t>
            </a:r>
            <a:endParaRPr lang="zh-CN" altLang="en-US" sz="3600" dirty="0">
              <a:solidFill>
                <a:srgbClr val="FFFF00"/>
              </a:solidFill>
              <a:latin typeface="Arial" panose="020B0604020202020204" pitchFamily="34" charset="0"/>
              <a:cs typeface="Arial" panose="020B0604020202020204" pitchFamily="34" charset="0"/>
            </a:endParaRPr>
          </a:p>
        </p:txBody>
      </p:sp>
      <p:sp>
        <p:nvSpPr>
          <p:cNvPr id="10" name="Rectangle 12">
            <a:extLst>
              <a:ext uri="{FF2B5EF4-FFF2-40B4-BE49-F238E27FC236}">
                <a16:creationId xmlns:a16="http://schemas.microsoft.com/office/drawing/2014/main" id="{397AE2B2-27D2-49A5-A9C0-C120BA3737CC}"/>
              </a:ext>
            </a:extLst>
          </p:cNvPr>
          <p:cNvSpPr/>
          <p:nvPr/>
        </p:nvSpPr>
        <p:spPr>
          <a:xfrm>
            <a:off x="5422392" y="1738433"/>
            <a:ext cx="1481328" cy="19095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28" name="Speech Bubble: Rectangle with Corners Rounded 4">
            <a:extLst>
              <a:ext uri="{FF2B5EF4-FFF2-40B4-BE49-F238E27FC236}">
                <a16:creationId xmlns:a16="http://schemas.microsoft.com/office/drawing/2014/main" id="{D636CB2B-7C17-47E1-BADC-8683827DA16B}"/>
              </a:ext>
            </a:extLst>
          </p:cNvPr>
          <p:cNvSpPr/>
          <p:nvPr/>
        </p:nvSpPr>
        <p:spPr>
          <a:xfrm>
            <a:off x="118872" y="3740780"/>
            <a:ext cx="3246120" cy="1471300"/>
          </a:xfrm>
          <a:prstGeom prst="wedgeRoundRectCallout">
            <a:avLst>
              <a:gd name="adj1" fmla="val 117599"/>
              <a:gd name="adj2" fmla="val -170072"/>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strike="noStrike" kern="1200" cap="none" spc="0" normalizeH="0" baseline="0" noProof="0" dirty="0">
                <a:ln>
                  <a:noFill/>
                </a:ln>
                <a:solidFill>
                  <a:srgbClr val="0000FF"/>
                </a:solidFill>
                <a:effectLst/>
                <a:uLnTx/>
                <a:uFillTx/>
                <a:latin typeface="Calibri"/>
                <a:ea typeface="微软雅黑"/>
                <a:cs typeface="+mn-cs"/>
              </a:rPr>
              <a:t>“EPA Region Table Generator” </a:t>
            </a:r>
            <a:r>
              <a:rPr lang="en-US" dirty="0">
                <a:solidFill>
                  <a:srgbClr val="0000FF"/>
                </a:solidFill>
                <a:latin typeface="Calibri"/>
                <a:ea typeface="微软雅黑"/>
              </a:rPr>
              <a:t>is </a:t>
            </a:r>
            <a:r>
              <a:rPr lang="en-US" altLang="zh-CN" dirty="0">
                <a:solidFill>
                  <a:srgbClr val="0000FF"/>
                </a:solidFill>
                <a:latin typeface="Calibri"/>
                <a:ea typeface="微软雅黑"/>
              </a:rPr>
              <a:t>still </a:t>
            </a:r>
            <a:r>
              <a:rPr lang="en-US" dirty="0">
                <a:solidFill>
                  <a:srgbClr val="0000FF"/>
                </a:solidFill>
                <a:latin typeface="Calibri"/>
                <a:ea typeface="微软雅黑"/>
              </a:rPr>
              <a:t>under development, but a preview of example “EPA Region 4” tables can be provided</a:t>
            </a:r>
            <a:endParaRPr kumimoji="0" lang="en-US" sz="1800" b="0" i="0" strike="noStrike" kern="1200" cap="none" spc="0" normalizeH="0" baseline="0" noProof="0" dirty="0">
              <a:ln>
                <a:noFill/>
              </a:ln>
              <a:solidFill>
                <a:srgbClr val="0000FF"/>
              </a:solidFill>
              <a:effectLst/>
              <a:uLnTx/>
              <a:uFillTx/>
              <a:latin typeface="Calibri"/>
              <a:ea typeface="微软雅黑"/>
              <a:cs typeface="+mn-cs"/>
            </a:endParaRPr>
          </a:p>
        </p:txBody>
      </p:sp>
      <p:sp>
        <p:nvSpPr>
          <p:cNvPr id="7" name="Slide Number Placeholder 1">
            <a:extLst>
              <a:ext uri="{FF2B5EF4-FFF2-40B4-BE49-F238E27FC236}">
                <a16:creationId xmlns:a16="http://schemas.microsoft.com/office/drawing/2014/main" id="{4E333CC5-E5DE-4471-9BEC-2B7170FB75DE}"/>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47</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25915971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2828CFF-9D4F-4070-980B-34E23D43A0B5}"/>
              </a:ext>
            </a:extLst>
          </p:cNvPr>
          <p:cNvSpPr>
            <a:spLocks noGrp="1"/>
          </p:cNvSpPr>
          <p:nvPr>
            <p:ph type="title"/>
          </p:nvPr>
        </p:nvSpPr>
        <p:spPr>
          <a:xfrm>
            <a:off x="118872" y="2"/>
            <a:ext cx="8951976" cy="669103"/>
          </a:xfrm>
        </p:spPr>
        <p:txBody>
          <a:bodyPr>
            <a:normAutofit/>
          </a:bodyPr>
          <a:lstStyle/>
          <a:p>
            <a:r>
              <a:rPr lang="en-US" altLang="zh-CN" sz="3600" dirty="0">
                <a:latin typeface="Arial" panose="020B0604020202020204" pitchFamily="34" charset="0"/>
                <a:cs typeface="Arial" panose="020B0604020202020204" pitchFamily="34" charset="0"/>
              </a:rPr>
              <a:t>Data Viewer: </a:t>
            </a:r>
            <a:r>
              <a:rPr lang="en-US" altLang="zh-CN" sz="3600" dirty="0">
                <a:solidFill>
                  <a:srgbClr val="FFFF00"/>
                </a:solidFill>
                <a:latin typeface="Arial" panose="020B0604020202020204" pitchFamily="34" charset="0"/>
                <a:cs typeface="Arial" panose="020B0604020202020204" pitchFamily="34" charset="0"/>
              </a:rPr>
              <a:t>Data Search &amp; Filter</a:t>
            </a:r>
            <a:endParaRPr lang="zh-CN" altLang="en-US" sz="3600" dirty="0">
              <a:solidFill>
                <a:srgbClr val="FFFF00"/>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2E6DFCC-9882-4512-B9D3-6F2248E53C4B}"/>
              </a:ext>
            </a:extLst>
          </p:cNvPr>
          <p:cNvPicPr>
            <a:picLocks noChangeAspect="1"/>
          </p:cNvPicPr>
          <p:nvPr/>
        </p:nvPicPr>
        <p:blipFill>
          <a:blip r:embed="rId2"/>
          <a:stretch>
            <a:fillRect/>
          </a:stretch>
        </p:blipFill>
        <p:spPr>
          <a:xfrm>
            <a:off x="22860" y="977001"/>
            <a:ext cx="9144000" cy="5776452"/>
          </a:xfrm>
          <a:prstGeom prst="rect">
            <a:avLst/>
          </a:prstGeom>
        </p:spPr>
      </p:pic>
      <p:sp>
        <p:nvSpPr>
          <p:cNvPr id="8" name="Rectangle 12">
            <a:extLst>
              <a:ext uri="{FF2B5EF4-FFF2-40B4-BE49-F238E27FC236}">
                <a16:creationId xmlns:a16="http://schemas.microsoft.com/office/drawing/2014/main" id="{A3EFBB79-9DC9-492A-AD11-C0A54AC2C1A6}"/>
              </a:ext>
            </a:extLst>
          </p:cNvPr>
          <p:cNvSpPr/>
          <p:nvPr/>
        </p:nvSpPr>
        <p:spPr>
          <a:xfrm>
            <a:off x="8842248" y="2275328"/>
            <a:ext cx="228599" cy="45872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10" name="Speech Bubble: Rectangle with Corners Rounded 4">
            <a:extLst>
              <a:ext uri="{FF2B5EF4-FFF2-40B4-BE49-F238E27FC236}">
                <a16:creationId xmlns:a16="http://schemas.microsoft.com/office/drawing/2014/main" id="{EF121333-D16B-4DC9-997C-450EEBA02D0F}"/>
              </a:ext>
            </a:extLst>
          </p:cNvPr>
          <p:cNvSpPr/>
          <p:nvPr/>
        </p:nvSpPr>
        <p:spPr>
          <a:xfrm>
            <a:off x="5264427" y="909134"/>
            <a:ext cx="3227459" cy="601827"/>
          </a:xfrm>
          <a:prstGeom prst="wedgeRoundRectCallout">
            <a:avLst>
              <a:gd name="adj1" fmla="val 64063"/>
              <a:gd name="adj2" fmla="val 181778"/>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00FF"/>
                </a:solidFill>
                <a:latin typeface="Calibri"/>
                <a:ea typeface="微软雅黑"/>
              </a:rPr>
              <a:t>Click “+” to add filters; Click “x” to remove current filter; </a:t>
            </a:r>
            <a:endParaRPr kumimoji="0" lang="en-US" sz="1800" b="0" i="0" strike="noStrike" kern="1200" cap="none" spc="0" normalizeH="0" baseline="0" noProof="0" dirty="0">
              <a:ln>
                <a:noFill/>
              </a:ln>
              <a:solidFill>
                <a:srgbClr val="0000FF"/>
              </a:solidFill>
              <a:effectLst/>
              <a:uLnTx/>
              <a:uFillTx/>
              <a:latin typeface="Calibri"/>
              <a:ea typeface="微软雅黑"/>
              <a:cs typeface="+mn-cs"/>
            </a:endParaRPr>
          </a:p>
        </p:txBody>
      </p:sp>
      <p:sp>
        <p:nvSpPr>
          <p:cNvPr id="11" name="Speech Bubble: Rectangle with Corners Rounded 4">
            <a:extLst>
              <a:ext uri="{FF2B5EF4-FFF2-40B4-BE49-F238E27FC236}">
                <a16:creationId xmlns:a16="http://schemas.microsoft.com/office/drawing/2014/main" id="{4EB4FF7F-0613-4EA4-8A6C-42C17A9E9CF1}"/>
              </a:ext>
            </a:extLst>
          </p:cNvPr>
          <p:cNvSpPr/>
          <p:nvPr/>
        </p:nvSpPr>
        <p:spPr>
          <a:xfrm>
            <a:off x="5494789" y="5349255"/>
            <a:ext cx="3576058" cy="531744"/>
          </a:xfrm>
          <a:prstGeom prst="wedgeRoundRectCallout">
            <a:avLst>
              <a:gd name="adj1" fmla="val 36174"/>
              <a:gd name="adj2" fmla="val 120251"/>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solidFill>
                  <a:srgbClr val="0000FF"/>
                </a:solidFill>
                <a:latin typeface="Calibri"/>
                <a:ea typeface="微软雅黑"/>
              </a:rPr>
              <a:t>Click “Output data…” to output current page records or all records</a:t>
            </a:r>
            <a:endParaRPr kumimoji="0" lang="en-US" sz="1800" b="0" i="0" strike="noStrike" kern="1200" cap="none" spc="0" normalizeH="0" baseline="0" noProof="0" dirty="0">
              <a:ln>
                <a:noFill/>
              </a:ln>
              <a:solidFill>
                <a:srgbClr val="0000FF"/>
              </a:solidFill>
              <a:effectLst/>
              <a:uLnTx/>
              <a:uFillTx/>
              <a:latin typeface="Calibri"/>
              <a:ea typeface="微软雅黑"/>
              <a:cs typeface="+mn-cs"/>
            </a:endParaRPr>
          </a:p>
        </p:txBody>
      </p:sp>
      <p:sp>
        <p:nvSpPr>
          <p:cNvPr id="12" name="Speech Bubble: Rectangle with Corners Rounded 4">
            <a:extLst>
              <a:ext uri="{FF2B5EF4-FFF2-40B4-BE49-F238E27FC236}">
                <a16:creationId xmlns:a16="http://schemas.microsoft.com/office/drawing/2014/main" id="{8D96B83B-0424-43A3-85FD-35553D2D6014}"/>
              </a:ext>
            </a:extLst>
          </p:cNvPr>
          <p:cNvSpPr/>
          <p:nvPr/>
        </p:nvSpPr>
        <p:spPr>
          <a:xfrm>
            <a:off x="2718033" y="5407978"/>
            <a:ext cx="2680743" cy="531744"/>
          </a:xfrm>
          <a:prstGeom prst="wedgeRoundRectCallout">
            <a:avLst>
              <a:gd name="adj1" fmla="val 61209"/>
              <a:gd name="adj2" fmla="val 117096"/>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strike="noStrike" kern="1200" cap="none" spc="0" normalizeH="0" baseline="0" noProof="0" dirty="0">
                <a:ln>
                  <a:noFill/>
                </a:ln>
                <a:solidFill>
                  <a:srgbClr val="0000FF"/>
                </a:solidFill>
                <a:effectLst/>
                <a:uLnTx/>
                <a:uFillTx/>
                <a:latin typeface="Calibri"/>
                <a:ea typeface="微软雅黑"/>
                <a:cs typeface="+mn-cs"/>
              </a:rPr>
              <a:t>Show specified records per page.</a:t>
            </a:r>
          </a:p>
        </p:txBody>
      </p:sp>
      <p:sp>
        <p:nvSpPr>
          <p:cNvPr id="9" name="Rectangle 12">
            <a:extLst>
              <a:ext uri="{FF2B5EF4-FFF2-40B4-BE49-F238E27FC236}">
                <a16:creationId xmlns:a16="http://schemas.microsoft.com/office/drawing/2014/main" id="{92A9077F-FB4C-4342-BE6A-CDD59D1378E2}"/>
              </a:ext>
            </a:extLst>
          </p:cNvPr>
          <p:cNvSpPr/>
          <p:nvPr/>
        </p:nvSpPr>
        <p:spPr>
          <a:xfrm flipH="1">
            <a:off x="4626863" y="1679319"/>
            <a:ext cx="922789" cy="33236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13" name="Slide Number Placeholder 1">
            <a:extLst>
              <a:ext uri="{FF2B5EF4-FFF2-40B4-BE49-F238E27FC236}">
                <a16:creationId xmlns:a16="http://schemas.microsoft.com/office/drawing/2014/main" id="{C80CA68F-B39B-4E7B-ACC6-160B3807D1A0}"/>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48</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18289744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6D6FD34-0370-44A4-BA7A-019977F172C9}"/>
              </a:ext>
            </a:extLst>
          </p:cNvPr>
          <p:cNvPicPr>
            <a:picLocks noChangeAspect="1"/>
          </p:cNvPicPr>
          <p:nvPr/>
        </p:nvPicPr>
        <p:blipFill>
          <a:blip r:embed="rId3"/>
          <a:stretch>
            <a:fillRect/>
          </a:stretch>
        </p:blipFill>
        <p:spPr>
          <a:xfrm>
            <a:off x="-22818" y="1213951"/>
            <a:ext cx="9144000" cy="5445138"/>
          </a:xfrm>
          <a:prstGeom prst="rect">
            <a:avLst/>
          </a:prstGeom>
        </p:spPr>
      </p:pic>
      <p:sp>
        <p:nvSpPr>
          <p:cNvPr id="12" name="Title 1">
            <a:extLst>
              <a:ext uri="{FF2B5EF4-FFF2-40B4-BE49-F238E27FC236}">
                <a16:creationId xmlns:a16="http://schemas.microsoft.com/office/drawing/2014/main" id="{7C8F30A5-EF9F-4152-AE99-4D3DF807318F}"/>
              </a:ext>
            </a:extLst>
          </p:cNvPr>
          <p:cNvSpPr>
            <a:spLocks noGrp="1"/>
          </p:cNvSpPr>
          <p:nvPr>
            <p:ph type="title"/>
          </p:nvPr>
        </p:nvSpPr>
        <p:spPr>
          <a:xfrm>
            <a:off x="118872" y="2"/>
            <a:ext cx="8951976" cy="669103"/>
          </a:xfrm>
        </p:spPr>
        <p:txBody>
          <a:bodyPr>
            <a:normAutofit/>
          </a:bodyPr>
          <a:lstStyle/>
          <a:p>
            <a:r>
              <a:rPr lang="en-US" altLang="zh-CN" sz="3600" dirty="0">
                <a:latin typeface="Arial" panose="020B0604020202020204" pitchFamily="34" charset="0"/>
                <a:cs typeface="Arial" panose="020B0604020202020204" pitchFamily="34" charset="0"/>
              </a:rPr>
              <a:t>Data Query Module: </a:t>
            </a:r>
            <a:r>
              <a:rPr lang="en-US" altLang="zh-CN" sz="3600" dirty="0">
                <a:solidFill>
                  <a:srgbClr val="FFFF00"/>
                </a:solidFill>
                <a:latin typeface="Arial" panose="020B0604020202020204" pitchFamily="34" charset="0"/>
                <a:cs typeface="Arial" panose="020B0604020202020204" pitchFamily="34" charset="0"/>
              </a:rPr>
              <a:t>Main Page </a:t>
            </a:r>
            <a:r>
              <a:rPr lang="en-US" altLang="zh-CN" sz="3600" dirty="0">
                <a:latin typeface="Arial" panose="020B0604020202020204" pitchFamily="34" charset="0"/>
                <a:cs typeface="Arial" panose="020B0604020202020204" pitchFamily="34" charset="0"/>
              </a:rPr>
              <a:t> </a:t>
            </a:r>
            <a:endParaRPr lang="zh-CN" altLang="en-US" sz="3600" dirty="0">
              <a:solidFill>
                <a:srgbClr val="FFFF00"/>
              </a:solidFill>
              <a:latin typeface="Arial" panose="020B0604020202020204" pitchFamily="34" charset="0"/>
              <a:cs typeface="Arial" panose="020B0604020202020204" pitchFamily="34" charset="0"/>
            </a:endParaRPr>
          </a:p>
        </p:txBody>
      </p:sp>
      <p:sp>
        <p:nvSpPr>
          <p:cNvPr id="10" name="Rectangle 12">
            <a:extLst>
              <a:ext uri="{FF2B5EF4-FFF2-40B4-BE49-F238E27FC236}">
                <a16:creationId xmlns:a16="http://schemas.microsoft.com/office/drawing/2014/main" id="{397AE2B2-27D2-49A5-A9C0-C120BA3737CC}"/>
              </a:ext>
            </a:extLst>
          </p:cNvPr>
          <p:cNvSpPr/>
          <p:nvPr/>
        </p:nvSpPr>
        <p:spPr>
          <a:xfrm>
            <a:off x="10654" y="1821221"/>
            <a:ext cx="1198118" cy="84807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28" name="Speech Bubble: Rectangle with Corners Rounded 4">
            <a:extLst>
              <a:ext uri="{FF2B5EF4-FFF2-40B4-BE49-F238E27FC236}">
                <a16:creationId xmlns:a16="http://schemas.microsoft.com/office/drawing/2014/main" id="{D636CB2B-7C17-47E1-BADC-8683827DA16B}"/>
              </a:ext>
            </a:extLst>
          </p:cNvPr>
          <p:cNvSpPr/>
          <p:nvPr/>
        </p:nvSpPr>
        <p:spPr>
          <a:xfrm>
            <a:off x="923544" y="1172409"/>
            <a:ext cx="2007108" cy="476689"/>
          </a:xfrm>
          <a:prstGeom prst="wedgeRoundRectCallout">
            <a:avLst>
              <a:gd name="adj1" fmla="val -52168"/>
              <a:gd name="adj2" fmla="val 98982"/>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strike="noStrike" kern="1200" cap="none" spc="0" normalizeH="0" baseline="0" noProof="0" dirty="0">
                <a:ln>
                  <a:noFill/>
                </a:ln>
                <a:solidFill>
                  <a:srgbClr val="0000FF"/>
                </a:solidFill>
                <a:effectLst/>
                <a:uLnTx/>
                <a:uFillTx/>
                <a:latin typeface="Calibri"/>
                <a:ea typeface="微软雅黑"/>
                <a:cs typeface="+mn-cs"/>
              </a:rPr>
              <a:t>Region</a:t>
            </a:r>
            <a:r>
              <a:rPr lang="en-US" dirty="0">
                <a:solidFill>
                  <a:srgbClr val="0000FF"/>
                </a:solidFill>
                <a:latin typeface="Calibri"/>
                <a:ea typeface="微软雅黑"/>
              </a:rPr>
              <a:t> Selection</a:t>
            </a:r>
            <a:endParaRPr kumimoji="0" lang="en-US" sz="1800" b="0" i="0" strike="noStrike" kern="1200" cap="none" spc="0" normalizeH="0" baseline="0" noProof="0" dirty="0">
              <a:ln>
                <a:noFill/>
              </a:ln>
              <a:solidFill>
                <a:srgbClr val="0000FF"/>
              </a:solidFill>
              <a:effectLst/>
              <a:uLnTx/>
              <a:uFillTx/>
              <a:latin typeface="Calibri"/>
              <a:ea typeface="微软雅黑"/>
              <a:cs typeface="+mn-cs"/>
            </a:endParaRPr>
          </a:p>
        </p:txBody>
      </p:sp>
      <p:sp>
        <p:nvSpPr>
          <p:cNvPr id="7" name="Rectangle 12">
            <a:extLst>
              <a:ext uri="{FF2B5EF4-FFF2-40B4-BE49-F238E27FC236}">
                <a16:creationId xmlns:a16="http://schemas.microsoft.com/office/drawing/2014/main" id="{E67B2E30-5947-45BA-9C2C-1C09D2CAD4A7}"/>
              </a:ext>
            </a:extLst>
          </p:cNvPr>
          <p:cNvSpPr/>
          <p:nvPr/>
        </p:nvSpPr>
        <p:spPr>
          <a:xfrm>
            <a:off x="1225549" y="1821222"/>
            <a:ext cx="7676405" cy="829791"/>
          </a:xfrm>
          <a:prstGeom prst="rect">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8" name="Speech Bubble: Rectangle with Corners Rounded 4">
            <a:extLst>
              <a:ext uri="{FF2B5EF4-FFF2-40B4-BE49-F238E27FC236}">
                <a16:creationId xmlns:a16="http://schemas.microsoft.com/office/drawing/2014/main" id="{4A2766B1-C3F9-48DF-AC20-1B40AB567B20}"/>
              </a:ext>
            </a:extLst>
          </p:cNvPr>
          <p:cNvSpPr/>
          <p:nvPr/>
        </p:nvSpPr>
        <p:spPr>
          <a:xfrm>
            <a:off x="3991356" y="1210922"/>
            <a:ext cx="2007108" cy="570229"/>
          </a:xfrm>
          <a:prstGeom prst="wedgeRoundRectCallout">
            <a:avLst>
              <a:gd name="adj1" fmla="val -95364"/>
              <a:gd name="adj2" fmla="val 55912"/>
              <a:gd name="adj3" fmla="val 16667"/>
            </a:avLst>
          </a:prstGeom>
          <a:solidFill>
            <a:srgbClr val="FFFFCC"/>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strike="noStrike" kern="1200" cap="none" spc="0" normalizeH="0" baseline="0" noProof="0" dirty="0">
                <a:ln>
                  <a:noFill/>
                </a:ln>
                <a:solidFill>
                  <a:srgbClr val="0000FF"/>
                </a:solidFill>
                <a:effectLst/>
                <a:uLnTx/>
                <a:uFillTx/>
                <a:latin typeface="Calibri"/>
                <a:ea typeface="微软雅黑"/>
                <a:cs typeface="+mn-cs"/>
              </a:rPr>
              <a:t>Data Query </a:t>
            </a:r>
            <a:r>
              <a:rPr lang="en-US" dirty="0">
                <a:solidFill>
                  <a:srgbClr val="0000FF"/>
                </a:solidFill>
                <a:latin typeface="Calibri"/>
                <a:ea typeface="微软雅黑"/>
              </a:rPr>
              <a:t> qualifier selection</a:t>
            </a:r>
            <a:endParaRPr kumimoji="0" lang="en-US" sz="1800" b="0" i="0" strike="noStrike" kern="1200" cap="none" spc="0" normalizeH="0" baseline="0" noProof="0" dirty="0">
              <a:ln>
                <a:noFill/>
              </a:ln>
              <a:solidFill>
                <a:srgbClr val="0000FF"/>
              </a:solidFill>
              <a:effectLst/>
              <a:uLnTx/>
              <a:uFillTx/>
              <a:latin typeface="Calibri"/>
              <a:ea typeface="微软雅黑"/>
              <a:cs typeface="+mn-cs"/>
            </a:endParaRPr>
          </a:p>
        </p:txBody>
      </p:sp>
      <p:sp>
        <p:nvSpPr>
          <p:cNvPr id="9" name="Rectangle 12">
            <a:extLst>
              <a:ext uri="{FF2B5EF4-FFF2-40B4-BE49-F238E27FC236}">
                <a16:creationId xmlns:a16="http://schemas.microsoft.com/office/drawing/2014/main" id="{8893309B-F570-4EDB-9689-3B6DF87F3C01}"/>
              </a:ext>
            </a:extLst>
          </p:cNvPr>
          <p:cNvSpPr/>
          <p:nvPr/>
        </p:nvSpPr>
        <p:spPr>
          <a:xfrm>
            <a:off x="27432" y="3072571"/>
            <a:ext cx="1329420" cy="202785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11" name="Speech Bubble: Rectangle with Corners Rounded 4">
            <a:extLst>
              <a:ext uri="{FF2B5EF4-FFF2-40B4-BE49-F238E27FC236}">
                <a16:creationId xmlns:a16="http://schemas.microsoft.com/office/drawing/2014/main" id="{5F75542D-ED9F-46F2-B232-D1CFC9B71209}"/>
              </a:ext>
            </a:extLst>
          </p:cNvPr>
          <p:cNvSpPr/>
          <p:nvPr/>
        </p:nvSpPr>
        <p:spPr>
          <a:xfrm>
            <a:off x="1307592" y="4086497"/>
            <a:ext cx="1714500" cy="542524"/>
          </a:xfrm>
          <a:prstGeom prst="wedgeRoundRectCallout">
            <a:avLst>
              <a:gd name="adj1" fmla="val -55813"/>
              <a:gd name="adj2" fmla="val -107853"/>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dirty="0">
                <a:solidFill>
                  <a:srgbClr val="0000FF"/>
                </a:solidFill>
                <a:latin typeface="Calibri"/>
              </a:rPr>
              <a:t>Map Overlaying selection</a:t>
            </a:r>
            <a:endParaRPr kumimoji="0" lang="en-US" sz="1800" b="0" i="0" strike="noStrike" kern="1200" cap="none" spc="0" normalizeH="0" baseline="0" noProof="0" dirty="0">
              <a:ln>
                <a:noFill/>
              </a:ln>
              <a:solidFill>
                <a:srgbClr val="0000FF"/>
              </a:solidFill>
              <a:effectLst/>
              <a:uLnTx/>
              <a:uFillTx/>
              <a:latin typeface="Calibri"/>
              <a:ea typeface="微软雅黑"/>
              <a:cs typeface="+mn-cs"/>
            </a:endParaRPr>
          </a:p>
        </p:txBody>
      </p:sp>
      <p:sp>
        <p:nvSpPr>
          <p:cNvPr id="14" name="Speech Bubble: Rectangle with Corners Rounded 4">
            <a:extLst>
              <a:ext uri="{FF2B5EF4-FFF2-40B4-BE49-F238E27FC236}">
                <a16:creationId xmlns:a16="http://schemas.microsoft.com/office/drawing/2014/main" id="{79B3B062-4B0E-422E-9E1C-60DB37D38515}"/>
              </a:ext>
            </a:extLst>
          </p:cNvPr>
          <p:cNvSpPr/>
          <p:nvPr/>
        </p:nvSpPr>
        <p:spPr>
          <a:xfrm>
            <a:off x="7031245" y="4086497"/>
            <a:ext cx="1862328" cy="613633"/>
          </a:xfrm>
          <a:prstGeom prst="wedgeRoundRectCallout">
            <a:avLst>
              <a:gd name="adj1" fmla="val 45271"/>
              <a:gd name="adj2" fmla="val 129608"/>
              <a:gd name="adj3" fmla="val 16667"/>
            </a:avLst>
          </a:prstGeom>
          <a:solidFill>
            <a:srgbClr val="FFFFCC"/>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000FF"/>
                </a:solidFill>
                <a:latin typeface="Calibri"/>
                <a:ea typeface="微软雅黑"/>
              </a:rPr>
              <a:t>Detachable “Attribute Table”</a:t>
            </a:r>
            <a:endParaRPr kumimoji="0" lang="en-US" sz="1800" b="0" i="0" strike="noStrike" kern="1200" cap="none" spc="0" normalizeH="0" baseline="0" noProof="0" dirty="0">
              <a:ln>
                <a:noFill/>
              </a:ln>
              <a:solidFill>
                <a:srgbClr val="0000FF"/>
              </a:solidFill>
              <a:effectLst/>
              <a:uLnTx/>
              <a:uFillTx/>
              <a:latin typeface="Calibri"/>
              <a:ea typeface="微软雅黑"/>
              <a:cs typeface="+mn-cs"/>
            </a:endParaRPr>
          </a:p>
        </p:txBody>
      </p:sp>
      <p:sp>
        <p:nvSpPr>
          <p:cNvPr id="15" name="Rectangle 12">
            <a:extLst>
              <a:ext uri="{FF2B5EF4-FFF2-40B4-BE49-F238E27FC236}">
                <a16:creationId xmlns:a16="http://schemas.microsoft.com/office/drawing/2014/main" id="{852C7E73-C1B5-467B-935D-1372EBC357F6}"/>
              </a:ext>
            </a:extLst>
          </p:cNvPr>
          <p:cNvSpPr/>
          <p:nvPr/>
        </p:nvSpPr>
        <p:spPr>
          <a:xfrm>
            <a:off x="10654" y="5201807"/>
            <a:ext cx="9052560" cy="1289304"/>
          </a:xfrm>
          <a:prstGeom prst="rect">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微软雅黑"/>
                <a:cs typeface="+mn-cs"/>
              </a:rPr>
              <a:t>11111111</a:t>
            </a:r>
          </a:p>
        </p:txBody>
      </p:sp>
      <p:sp>
        <p:nvSpPr>
          <p:cNvPr id="16" name="Rectangle 12">
            <a:extLst>
              <a:ext uri="{FF2B5EF4-FFF2-40B4-BE49-F238E27FC236}">
                <a16:creationId xmlns:a16="http://schemas.microsoft.com/office/drawing/2014/main" id="{D4554883-F5D7-4308-A0EB-4D0240CAC6E8}"/>
              </a:ext>
            </a:extLst>
          </p:cNvPr>
          <p:cNvSpPr/>
          <p:nvPr/>
        </p:nvSpPr>
        <p:spPr>
          <a:xfrm>
            <a:off x="7887733" y="1626684"/>
            <a:ext cx="1005840" cy="19606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17" name="Speech Bubble: Rectangle with Corners Rounded 4">
            <a:extLst>
              <a:ext uri="{FF2B5EF4-FFF2-40B4-BE49-F238E27FC236}">
                <a16:creationId xmlns:a16="http://schemas.microsoft.com/office/drawing/2014/main" id="{6F1524E9-FEE8-4383-90DA-A6DE7A6F5A00}"/>
              </a:ext>
            </a:extLst>
          </p:cNvPr>
          <p:cNvSpPr/>
          <p:nvPr/>
        </p:nvSpPr>
        <p:spPr>
          <a:xfrm>
            <a:off x="7019544" y="2410653"/>
            <a:ext cx="1947672" cy="731970"/>
          </a:xfrm>
          <a:prstGeom prst="wedgeRoundRectCallout">
            <a:avLst>
              <a:gd name="adj1" fmla="val 27863"/>
              <a:gd name="adj2" fmla="val -118449"/>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strike="noStrike" kern="1200" cap="none" spc="0" normalizeH="0" baseline="0" noProof="0" dirty="0">
                <a:ln>
                  <a:noFill/>
                </a:ln>
                <a:solidFill>
                  <a:srgbClr val="0000FF"/>
                </a:solidFill>
                <a:effectLst/>
                <a:uLnTx/>
                <a:uFillTx/>
                <a:latin typeface="Calibri"/>
                <a:ea typeface="微软雅黑"/>
                <a:cs typeface="+mn-cs"/>
              </a:rPr>
              <a:t>Data Query Configuration</a:t>
            </a:r>
          </a:p>
        </p:txBody>
      </p:sp>
      <p:sp>
        <p:nvSpPr>
          <p:cNvPr id="18" name="Slide Number Placeholder 1">
            <a:extLst>
              <a:ext uri="{FF2B5EF4-FFF2-40B4-BE49-F238E27FC236}">
                <a16:creationId xmlns:a16="http://schemas.microsoft.com/office/drawing/2014/main" id="{C27BC9B7-994F-49C6-8C2A-C5B3A59111CE}"/>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49</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2865688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8" grpId="0" animBg="1"/>
      <p:bldP spid="7" grpId="0" animBg="1"/>
      <p:bldP spid="8" grpId="0" animBg="1"/>
      <p:bldP spid="9" grpId="0" animBg="1"/>
      <p:bldP spid="11" grpId="0" animBg="1"/>
      <p:bldP spid="14" grpId="0" animBg="1"/>
      <p:bldP spid="15" grpId="0" animBg="1"/>
      <p:bldP spid="16" grpId="0" animBg="1"/>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D84B3-FC7B-4C20-A8F0-65D89D62ECE1}"/>
              </a:ext>
            </a:extLst>
          </p:cNvPr>
          <p:cNvSpPr>
            <a:spLocks noGrp="1"/>
          </p:cNvSpPr>
          <p:nvPr>
            <p:ph type="title"/>
          </p:nvPr>
        </p:nvSpPr>
        <p:spPr/>
        <p:txBody>
          <a:bodyPr/>
          <a:lstStyle/>
          <a:p>
            <a:r>
              <a:rPr lang="en-US" dirty="0">
                <a:solidFill>
                  <a:srgbClr val="FFFF00"/>
                </a:solidFill>
              </a:rPr>
              <a:t>Expected Use of NEXUS Tool</a:t>
            </a:r>
          </a:p>
        </p:txBody>
      </p:sp>
      <p:sp>
        <p:nvSpPr>
          <p:cNvPr id="3" name="Content Placeholder 2">
            <a:extLst>
              <a:ext uri="{FF2B5EF4-FFF2-40B4-BE49-F238E27FC236}">
                <a16:creationId xmlns:a16="http://schemas.microsoft.com/office/drawing/2014/main" id="{619A2CC8-F501-4BCD-8C40-3B0CF850938A}"/>
              </a:ext>
            </a:extLst>
          </p:cNvPr>
          <p:cNvSpPr>
            <a:spLocks noGrp="1"/>
          </p:cNvSpPr>
          <p:nvPr>
            <p:ph idx="1"/>
          </p:nvPr>
        </p:nvSpPr>
        <p:spPr>
          <a:xfrm>
            <a:off x="297180" y="870311"/>
            <a:ext cx="8549640" cy="5860697"/>
          </a:xfrm>
        </p:spPr>
        <p:txBody>
          <a:bodyPr/>
          <a:lstStyle/>
          <a:p>
            <a:r>
              <a:rPr lang="en-US" sz="2400" dirty="0">
                <a:solidFill>
                  <a:srgbClr val="0000FF"/>
                </a:solidFill>
                <a:latin typeface="Arial" panose="020B0604020202020204" pitchFamily="34" charset="0"/>
                <a:cs typeface="Arial" panose="020B0604020202020204" pitchFamily="34" charset="0"/>
              </a:rPr>
              <a:t>The NEXUS tool will allow users to do the following:</a:t>
            </a:r>
          </a:p>
          <a:p>
            <a:pPr lvl="1"/>
            <a:r>
              <a:rPr lang="en-US" sz="1800" u="sng" dirty="0">
                <a:solidFill>
                  <a:srgbClr val="FF0000"/>
                </a:solidFill>
                <a:latin typeface="Arial" panose="020B0604020202020204" pitchFamily="34" charset="0"/>
                <a:cs typeface="Arial" panose="020B0604020202020204" pitchFamily="34" charset="0"/>
              </a:rPr>
              <a:t>National screening for areas with MP issues:</a:t>
            </a:r>
            <a:r>
              <a:rPr lang="en-US" sz="1800" dirty="0">
                <a:solidFill>
                  <a:srgbClr val="FF0000"/>
                </a:solidFill>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 Phase 1 development will provide ability to quickly screen areas across nation that have combination of high air quality and/or risk levels for O</a:t>
            </a:r>
            <a:r>
              <a:rPr lang="en-US" sz="1800" baseline="-25000" dirty="0">
                <a:latin typeface="Arial" panose="020B0604020202020204" pitchFamily="34" charset="0"/>
                <a:cs typeface="Arial" panose="020B0604020202020204" pitchFamily="34" charset="0"/>
              </a:rPr>
              <a:t>3</a:t>
            </a:r>
            <a:r>
              <a:rPr lang="en-US" sz="1800" dirty="0">
                <a:latin typeface="Arial" panose="020B0604020202020204" pitchFamily="34" charset="0"/>
                <a:cs typeface="Arial" panose="020B0604020202020204" pitchFamily="34" charset="0"/>
              </a:rPr>
              <a:t>, PM</a:t>
            </a:r>
            <a:r>
              <a:rPr lang="en-US" sz="1800" baseline="-25000" dirty="0">
                <a:latin typeface="Arial" panose="020B0604020202020204" pitchFamily="34" charset="0"/>
                <a:cs typeface="Arial" panose="020B0604020202020204" pitchFamily="34" charset="0"/>
              </a:rPr>
              <a:t>2.5</a:t>
            </a:r>
            <a:r>
              <a:rPr lang="en-US" sz="1800" dirty="0">
                <a:latin typeface="Arial" panose="020B0604020202020204" pitchFamily="34" charset="0"/>
                <a:cs typeface="Arial" panose="020B0604020202020204" pitchFamily="34" charset="0"/>
              </a:rPr>
              <a:t> and Air Toxics.</a:t>
            </a:r>
          </a:p>
          <a:p>
            <a:pPr lvl="1"/>
            <a:r>
              <a:rPr lang="en-US" sz="1800" u="sng" dirty="0">
                <a:solidFill>
                  <a:srgbClr val="FF0000"/>
                </a:solidFill>
                <a:latin typeface="Arial" panose="020B0604020202020204" pitchFamily="34" charset="0"/>
                <a:cs typeface="Arial" panose="020B0604020202020204" pitchFamily="34" charset="0"/>
              </a:rPr>
              <a:t>Area screening to understand nature of MP problem:</a:t>
            </a:r>
            <a:r>
              <a:rPr lang="en-US" sz="1800" dirty="0">
                <a:solidFill>
                  <a:srgbClr val="FF0000"/>
                </a:solidFill>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Phase 2 development will provide ability to ‘dial-into’ specific areas to determine extent to which common emissions sources are causing the MP issues.</a:t>
            </a:r>
          </a:p>
          <a:p>
            <a:pPr>
              <a:lnSpc>
                <a:spcPct val="110000"/>
              </a:lnSpc>
              <a:spcBef>
                <a:spcPts val="600"/>
              </a:spcBef>
              <a:spcAft>
                <a:spcPts val="600"/>
              </a:spcAft>
            </a:pPr>
            <a:r>
              <a:rPr lang="en-US" sz="2000" dirty="0">
                <a:latin typeface="Arial" panose="020B0604020202020204" pitchFamily="34" charset="0"/>
                <a:cs typeface="Arial" panose="020B0604020202020204" pitchFamily="34" charset="0"/>
              </a:rPr>
              <a:t>We expect to use this tool to engage with Regions and identify areas that would potentially benefit most from MP approaches to reduce emissions (including current NA areas).</a:t>
            </a:r>
          </a:p>
          <a:p>
            <a:pPr>
              <a:lnSpc>
                <a:spcPct val="110000"/>
              </a:lnSpc>
              <a:spcBef>
                <a:spcPts val="600"/>
              </a:spcBef>
              <a:spcAft>
                <a:spcPts val="600"/>
              </a:spcAft>
            </a:pPr>
            <a:r>
              <a:rPr lang="en-US" sz="2000" dirty="0">
                <a:latin typeface="Arial" panose="020B0604020202020204" pitchFamily="34" charset="0"/>
                <a:cs typeface="Arial" panose="020B0604020202020204" pitchFamily="34" charset="0"/>
              </a:rPr>
              <a:t>The NEXUS tool will essentially provide a ‘conceptual model’ of MP issues to facilitate engagement with state/local/tribal agencies and community stakeholder groups.</a:t>
            </a:r>
          </a:p>
          <a:p>
            <a:pPr>
              <a:lnSpc>
                <a:spcPct val="110000"/>
              </a:lnSpc>
              <a:spcBef>
                <a:spcPts val="600"/>
              </a:spcBef>
              <a:spcAft>
                <a:spcPts val="600"/>
              </a:spcAft>
            </a:pPr>
            <a:r>
              <a:rPr lang="en-US" sz="2000" dirty="0">
                <a:latin typeface="Arial" panose="020B0604020202020204" pitchFamily="34" charset="0"/>
                <a:cs typeface="Arial" panose="020B0604020202020204" pitchFamily="34" charset="0"/>
              </a:rPr>
              <a:t>We also believe that it has additional uses across the Office for Air Toxics, Environmental Justice and other programs.</a:t>
            </a:r>
          </a:p>
        </p:txBody>
      </p:sp>
      <p:sp>
        <p:nvSpPr>
          <p:cNvPr id="5" name="Slide Number Placeholder 1">
            <a:extLst>
              <a:ext uri="{FF2B5EF4-FFF2-40B4-BE49-F238E27FC236}">
                <a16:creationId xmlns:a16="http://schemas.microsoft.com/office/drawing/2014/main" id="{AB8D9B4C-CFDA-47DE-821E-8F93F64CD4A9}"/>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5</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15603836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737F82-4F1D-4ADC-AC25-D830E26CC4F0}"/>
              </a:ext>
            </a:extLst>
          </p:cNvPr>
          <p:cNvPicPr>
            <a:picLocks noChangeAspect="1"/>
          </p:cNvPicPr>
          <p:nvPr/>
        </p:nvPicPr>
        <p:blipFill>
          <a:blip r:embed="rId3"/>
          <a:stretch>
            <a:fillRect/>
          </a:stretch>
        </p:blipFill>
        <p:spPr>
          <a:xfrm>
            <a:off x="9144" y="810040"/>
            <a:ext cx="9121139" cy="6172200"/>
          </a:xfrm>
          <a:prstGeom prst="rect">
            <a:avLst/>
          </a:prstGeom>
        </p:spPr>
      </p:pic>
      <p:pic>
        <p:nvPicPr>
          <p:cNvPr id="5" name="图片 4">
            <a:extLst>
              <a:ext uri="{FF2B5EF4-FFF2-40B4-BE49-F238E27FC236}">
                <a16:creationId xmlns:a16="http://schemas.microsoft.com/office/drawing/2014/main" id="{ECDABD07-487C-4930-898A-FD0B32D0CDFB}"/>
              </a:ext>
            </a:extLst>
          </p:cNvPr>
          <p:cNvPicPr>
            <a:picLocks noChangeAspect="1"/>
          </p:cNvPicPr>
          <p:nvPr/>
        </p:nvPicPr>
        <p:blipFill>
          <a:blip r:embed="rId4"/>
          <a:stretch>
            <a:fillRect/>
          </a:stretch>
        </p:blipFill>
        <p:spPr>
          <a:xfrm>
            <a:off x="0" y="810041"/>
            <a:ext cx="9144000" cy="6172200"/>
          </a:xfrm>
          <a:prstGeom prst="rect">
            <a:avLst/>
          </a:prstGeom>
        </p:spPr>
      </p:pic>
      <p:sp>
        <p:nvSpPr>
          <p:cNvPr id="13" name="Slide Number Placeholder 1">
            <a:extLst>
              <a:ext uri="{FF2B5EF4-FFF2-40B4-BE49-F238E27FC236}">
                <a16:creationId xmlns:a16="http://schemas.microsoft.com/office/drawing/2014/main" id="{E39D5E1C-EF44-4258-8B2B-5D731E28F92C}"/>
              </a:ext>
            </a:extLst>
          </p:cNvPr>
          <p:cNvSpPr txBox="1">
            <a:spLocks/>
          </p:cNvSpPr>
          <p:nvPr/>
        </p:nvSpPr>
        <p:spPr>
          <a:xfrm>
            <a:off x="7001256" y="6264910"/>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50</a:t>
            </a:fld>
            <a:endParaRPr lang="en-US" dirty="0">
              <a:solidFill>
                <a:prstClr val="black">
                  <a:tint val="75000"/>
                </a:prstClr>
              </a:solidFill>
              <a:latin typeface="Arial" pitchFamily="34" charset="0"/>
            </a:endParaRPr>
          </a:p>
        </p:txBody>
      </p:sp>
      <p:sp>
        <p:nvSpPr>
          <p:cNvPr id="10" name="Rectangle 12">
            <a:extLst>
              <a:ext uri="{FF2B5EF4-FFF2-40B4-BE49-F238E27FC236}">
                <a16:creationId xmlns:a16="http://schemas.microsoft.com/office/drawing/2014/main" id="{397AE2B2-27D2-49A5-A9C0-C120BA3737CC}"/>
              </a:ext>
            </a:extLst>
          </p:cNvPr>
          <p:cNvSpPr/>
          <p:nvPr/>
        </p:nvSpPr>
        <p:spPr>
          <a:xfrm>
            <a:off x="13716" y="1074275"/>
            <a:ext cx="1481328" cy="23289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28" name="Speech Bubble: Rectangle with Corners Rounded 4">
            <a:extLst>
              <a:ext uri="{FF2B5EF4-FFF2-40B4-BE49-F238E27FC236}">
                <a16:creationId xmlns:a16="http://schemas.microsoft.com/office/drawing/2014/main" id="{D636CB2B-7C17-47E1-BADC-8683827DA16B}"/>
              </a:ext>
            </a:extLst>
          </p:cNvPr>
          <p:cNvSpPr/>
          <p:nvPr/>
        </p:nvSpPr>
        <p:spPr>
          <a:xfrm>
            <a:off x="2377440" y="810040"/>
            <a:ext cx="3666744" cy="538425"/>
          </a:xfrm>
          <a:prstGeom prst="wedgeRoundRectCallout">
            <a:avLst>
              <a:gd name="adj1" fmla="val -72611"/>
              <a:gd name="adj2" fmla="val 31559"/>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strike="noStrike" kern="1200" cap="none" spc="0" normalizeH="0" baseline="0" noProof="0" dirty="0">
                <a:ln>
                  <a:noFill/>
                </a:ln>
                <a:solidFill>
                  <a:srgbClr val="0000FF"/>
                </a:solidFill>
                <a:effectLst/>
                <a:uLnTx/>
                <a:uFillTx/>
                <a:latin typeface="Calibri"/>
                <a:ea typeface="微软雅黑"/>
                <a:cs typeface="+mn-cs"/>
              </a:rPr>
              <a:t>“Data Query Filter” allows to select “qualifiers” for query </a:t>
            </a:r>
          </a:p>
        </p:txBody>
      </p:sp>
      <p:sp>
        <p:nvSpPr>
          <p:cNvPr id="11" name="Title 1">
            <a:extLst>
              <a:ext uri="{FF2B5EF4-FFF2-40B4-BE49-F238E27FC236}">
                <a16:creationId xmlns:a16="http://schemas.microsoft.com/office/drawing/2014/main" id="{E17E00B9-2881-4A06-BF70-F7699F4F87EA}"/>
              </a:ext>
            </a:extLst>
          </p:cNvPr>
          <p:cNvSpPr>
            <a:spLocks noGrp="1"/>
          </p:cNvSpPr>
          <p:nvPr>
            <p:ph type="title"/>
          </p:nvPr>
        </p:nvSpPr>
        <p:spPr>
          <a:xfrm>
            <a:off x="118872" y="2"/>
            <a:ext cx="8951976" cy="669103"/>
          </a:xfrm>
        </p:spPr>
        <p:txBody>
          <a:bodyPr>
            <a:normAutofit fontScale="90000"/>
          </a:bodyPr>
          <a:lstStyle/>
          <a:p>
            <a:r>
              <a:rPr lang="en-US" altLang="zh-CN" sz="3600" dirty="0">
                <a:latin typeface="Arial" panose="020B0604020202020204" pitchFamily="34" charset="0"/>
                <a:cs typeface="Arial" panose="020B0604020202020204" pitchFamily="34" charset="0"/>
              </a:rPr>
              <a:t>Data Query Module: </a:t>
            </a:r>
            <a:r>
              <a:rPr lang="en-US" altLang="zh-CN" sz="3600" dirty="0">
                <a:solidFill>
                  <a:srgbClr val="FFFF00"/>
                </a:solidFill>
                <a:latin typeface="Arial" panose="020B0604020202020204" pitchFamily="34" charset="0"/>
                <a:cs typeface="Arial" panose="020B0604020202020204" pitchFamily="34" charset="0"/>
              </a:rPr>
              <a:t>Configure Data Query</a:t>
            </a:r>
            <a:r>
              <a:rPr lang="en-US" altLang="zh-CN" sz="3600" dirty="0">
                <a:latin typeface="Arial" panose="020B0604020202020204" pitchFamily="34" charset="0"/>
                <a:cs typeface="Arial" panose="020B0604020202020204" pitchFamily="34" charset="0"/>
              </a:rPr>
              <a:t> </a:t>
            </a:r>
            <a:endParaRPr lang="zh-CN" altLang="en-US" sz="3600" dirty="0">
              <a:solidFill>
                <a:srgbClr val="FFFF00"/>
              </a:solidFill>
              <a:latin typeface="Arial" panose="020B0604020202020204" pitchFamily="34" charset="0"/>
              <a:cs typeface="Arial" panose="020B0604020202020204" pitchFamily="34" charset="0"/>
            </a:endParaRPr>
          </a:p>
        </p:txBody>
      </p:sp>
      <p:sp>
        <p:nvSpPr>
          <p:cNvPr id="14" name="Rectangle 12">
            <a:extLst>
              <a:ext uri="{FF2B5EF4-FFF2-40B4-BE49-F238E27FC236}">
                <a16:creationId xmlns:a16="http://schemas.microsoft.com/office/drawing/2014/main" id="{C29C0976-E8F4-400C-9082-379FCC9A1A8D}"/>
              </a:ext>
            </a:extLst>
          </p:cNvPr>
          <p:cNvSpPr/>
          <p:nvPr/>
        </p:nvSpPr>
        <p:spPr>
          <a:xfrm>
            <a:off x="13716" y="4168679"/>
            <a:ext cx="1732788" cy="23289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15" name="Speech Bubble: Rectangle with Corners Rounded 4">
            <a:extLst>
              <a:ext uri="{FF2B5EF4-FFF2-40B4-BE49-F238E27FC236}">
                <a16:creationId xmlns:a16="http://schemas.microsoft.com/office/drawing/2014/main" id="{9168FB93-947A-4E55-ABEC-C1165AFE3549}"/>
              </a:ext>
            </a:extLst>
          </p:cNvPr>
          <p:cNvSpPr/>
          <p:nvPr/>
        </p:nvSpPr>
        <p:spPr>
          <a:xfrm>
            <a:off x="4082796" y="5437096"/>
            <a:ext cx="3909060" cy="827814"/>
          </a:xfrm>
          <a:prstGeom prst="wedgeRoundRectCallout">
            <a:avLst>
              <a:gd name="adj1" fmla="val -108343"/>
              <a:gd name="adj2" fmla="val -185338"/>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strike="noStrike" kern="1200" cap="none" spc="0" normalizeH="0" baseline="0" noProof="0" dirty="0">
                <a:ln>
                  <a:noFill/>
                </a:ln>
                <a:solidFill>
                  <a:srgbClr val="0000FF"/>
                </a:solidFill>
                <a:effectLst/>
                <a:uLnTx/>
                <a:uFillTx/>
                <a:latin typeface="Calibri"/>
                <a:ea typeface="微软雅黑"/>
                <a:cs typeface="+mn-cs"/>
              </a:rPr>
              <a:t>“Data Query Preview” displays the selected “qualifiers” at the same time</a:t>
            </a:r>
          </a:p>
        </p:txBody>
      </p:sp>
    </p:spTree>
    <p:extLst>
      <p:ext uri="{BB962C8B-B14F-4D97-AF65-F5344CB8AC3E}">
        <p14:creationId xmlns:p14="http://schemas.microsoft.com/office/powerpoint/2010/main" val="7650633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6250691-8B7E-45CF-8851-38CD01DF8595}"/>
              </a:ext>
            </a:extLst>
          </p:cNvPr>
          <p:cNvPicPr>
            <a:picLocks noChangeAspect="1"/>
          </p:cNvPicPr>
          <p:nvPr/>
        </p:nvPicPr>
        <p:blipFill>
          <a:blip r:embed="rId3"/>
          <a:stretch>
            <a:fillRect/>
          </a:stretch>
        </p:blipFill>
        <p:spPr>
          <a:xfrm>
            <a:off x="0" y="879492"/>
            <a:ext cx="9144000" cy="5989318"/>
          </a:xfrm>
          <a:prstGeom prst="rect">
            <a:avLst/>
          </a:prstGeom>
        </p:spPr>
      </p:pic>
      <p:pic>
        <p:nvPicPr>
          <p:cNvPr id="5" name="Picture 4">
            <a:extLst>
              <a:ext uri="{FF2B5EF4-FFF2-40B4-BE49-F238E27FC236}">
                <a16:creationId xmlns:a16="http://schemas.microsoft.com/office/drawing/2014/main" id="{115A1C45-A5C9-4CD9-B4EE-D5B8A39B9241}"/>
              </a:ext>
            </a:extLst>
          </p:cNvPr>
          <p:cNvPicPr>
            <a:picLocks noChangeAspect="1"/>
          </p:cNvPicPr>
          <p:nvPr/>
        </p:nvPicPr>
        <p:blipFill>
          <a:blip r:embed="rId4"/>
          <a:stretch>
            <a:fillRect/>
          </a:stretch>
        </p:blipFill>
        <p:spPr>
          <a:xfrm>
            <a:off x="9144" y="879492"/>
            <a:ext cx="9144000" cy="5989318"/>
          </a:xfrm>
          <a:prstGeom prst="rect">
            <a:avLst/>
          </a:prstGeom>
        </p:spPr>
      </p:pic>
      <p:pic>
        <p:nvPicPr>
          <p:cNvPr id="6" name="Picture 5">
            <a:extLst>
              <a:ext uri="{FF2B5EF4-FFF2-40B4-BE49-F238E27FC236}">
                <a16:creationId xmlns:a16="http://schemas.microsoft.com/office/drawing/2014/main" id="{B1A43D16-0B77-4B9F-AF1E-BA7D32138572}"/>
              </a:ext>
            </a:extLst>
          </p:cNvPr>
          <p:cNvPicPr>
            <a:picLocks noChangeAspect="1"/>
          </p:cNvPicPr>
          <p:nvPr/>
        </p:nvPicPr>
        <p:blipFill>
          <a:blip r:embed="rId5"/>
          <a:stretch>
            <a:fillRect/>
          </a:stretch>
        </p:blipFill>
        <p:spPr>
          <a:xfrm>
            <a:off x="-9144" y="879492"/>
            <a:ext cx="9144000" cy="5978506"/>
          </a:xfrm>
          <a:prstGeom prst="rect">
            <a:avLst/>
          </a:prstGeom>
        </p:spPr>
      </p:pic>
      <p:sp>
        <p:nvSpPr>
          <p:cNvPr id="12" name="Title 1">
            <a:extLst>
              <a:ext uri="{FF2B5EF4-FFF2-40B4-BE49-F238E27FC236}">
                <a16:creationId xmlns:a16="http://schemas.microsoft.com/office/drawing/2014/main" id="{7C8F30A5-EF9F-4152-AE99-4D3DF807318F}"/>
              </a:ext>
            </a:extLst>
          </p:cNvPr>
          <p:cNvSpPr>
            <a:spLocks noGrp="1"/>
          </p:cNvSpPr>
          <p:nvPr>
            <p:ph type="title"/>
          </p:nvPr>
        </p:nvSpPr>
        <p:spPr>
          <a:xfrm>
            <a:off x="118872" y="2"/>
            <a:ext cx="8951976" cy="669103"/>
          </a:xfrm>
        </p:spPr>
        <p:txBody>
          <a:bodyPr>
            <a:normAutofit/>
          </a:bodyPr>
          <a:lstStyle/>
          <a:p>
            <a:r>
              <a:rPr lang="en-US" altLang="zh-CN" sz="3600" dirty="0">
                <a:latin typeface="Arial" panose="020B0604020202020204" pitchFamily="34" charset="0"/>
                <a:cs typeface="Arial" panose="020B0604020202020204" pitchFamily="34" charset="0"/>
              </a:rPr>
              <a:t>Data Query Module: </a:t>
            </a:r>
            <a:r>
              <a:rPr lang="en-US" altLang="zh-CN" sz="3600" dirty="0">
                <a:solidFill>
                  <a:srgbClr val="FFFF00"/>
                </a:solidFill>
                <a:latin typeface="Arial" panose="020B0604020202020204" pitchFamily="34" charset="0"/>
                <a:cs typeface="Arial" panose="020B0604020202020204" pitchFamily="34" charset="0"/>
              </a:rPr>
              <a:t>Overlaying Map </a:t>
            </a:r>
            <a:r>
              <a:rPr lang="en-US" altLang="zh-CN" sz="3600" dirty="0">
                <a:latin typeface="Arial" panose="020B0604020202020204" pitchFamily="34" charset="0"/>
                <a:cs typeface="Arial" panose="020B0604020202020204" pitchFamily="34" charset="0"/>
              </a:rPr>
              <a:t> </a:t>
            </a:r>
            <a:endParaRPr lang="zh-CN" altLang="en-US" sz="3600" dirty="0">
              <a:solidFill>
                <a:srgbClr val="FFFF00"/>
              </a:solidFill>
              <a:latin typeface="Arial" panose="020B0604020202020204" pitchFamily="34" charset="0"/>
              <a:cs typeface="Arial" panose="020B0604020202020204" pitchFamily="34" charset="0"/>
            </a:endParaRPr>
          </a:p>
        </p:txBody>
      </p:sp>
      <p:sp>
        <p:nvSpPr>
          <p:cNvPr id="13" name="Slide Number Placeholder 1">
            <a:extLst>
              <a:ext uri="{FF2B5EF4-FFF2-40B4-BE49-F238E27FC236}">
                <a16:creationId xmlns:a16="http://schemas.microsoft.com/office/drawing/2014/main" id="{E39D5E1C-EF44-4258-8B2B-5D731E28F92C}"/>
              </a:ext>
            </a:extLst>
          </p:cNvPr>
          <p:cNvSpPr txBox="1">
            <a:spLocks/>
          </p:cNvSpPr>
          <p:nvPr/>
        </p:nvSpPr>
        <p:spPr>
          <a:xfrm>
            <a:off x="7019544" y="6356350"/>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51</a:t>
            </a:fld>
            <a:endParaRPr lang="en-US" dirty="0">
              <a:solidFill>
                <a:prstClr val="black">
                  <a:tint val="75000"/>
                </a:prstClr>
              </a:solidFill>
              <a:latin typeface="Arial" pitchFamily="34" charset="0"/>
            </a:endParaRPr>
          </a:p>
        </p:txBody>
      </p:sp>
      <p:pic>
        <p:nvPicPr>
          <p:cNvPr id="7" name="图片 6">
            <a:extLst>
              <a:ext uri="{FF2B5EF4-FFF2-40B4-BE49-F238E27FC236}">
                <a16:creationId xmlns:a16="http://schemas.microsoft.com/office/drawing/2014/main" id="{6DE377D9-48E7-4A7E-88F8-D254C4237FE0}"/>
              </a:ext>
            </a:extLst>
          </p:cNvPr>
          <p:cNvPicPr>
            <a:picLocks noChangeAspect="1"/>
          </p:cNvPicPr>
          <p:nvPr/>
        </p:nvPicPr>
        <p:blipFill>
          <a:blip r:embed="rId6"/>
          <a:stretch>
            <a:fillRect/>
          </a:stretch>
        </p:blipFill>
        <p:spPr>
          <a:xfrm>
            <a:off x="-9144" y="772182"/>
            <a:ext cx="9144000" cy="6125714"/>
          </a:xfrm>
          <a:prstGeom prst="rect">
            <a:avLst/>
          </a:prstGeom>
        </p:spPr>
      </p:pic>
      <p:sp>
        <p:nvSpPr>
          <p:cNvPr id="9" name="Rectangle 12">
            <a:extLst>
              <a:ext uri="{FF2B5EF4-FFF2-40B4-BE49-F238E27FC236}">
                <a16:creationId xmlns:a16="http://schemas.microsoft.com/office/drawing/2014/main" id="{8893309B-F570-4EDB-9689-3B6DF87F3C01}"/>
              </a:ext>
            </a:extLst>
          </p:cNvPr>
          <p:cNvSpPr/>
          <p:nvPr/>
        </p:nvSpPr>
        <p:spPr>
          <a:xfrm>
            <a:off x="118872" y="3140915"/>
            <a:ext cx="1298448" cy="29260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11" name="Speech Bubble: Rectangle with Corners Rounded 4">
            <a:extLst>
              <a:ext uri="{FF2B5EF4-FFF2-40B4-BE49-F238E27FC236}">
                <a16:creationId xmlns:a16="http://schemas.microsoft.com/office/drawing/2014/main" id="{5F75542D-ED9F-46F2-B232-D1CFC9B71209}"/>
              </a:ext>
            </a:extLst>
          </p:cNvPr>
          <p:cNvSpPr/>
          <p:nvPr/>
        </p:nvSpPr>
        <p:spPr>
          <a:xfrm>
            <a:off x="1408176" y="3658658"/>
            <a:ext cx="1714500" cy="542524"/>
          </a:xfrm>
          <a:prstGeom prst="wedgeRoundRectCallout">
            <a:avLst>
              <a:gd name="adj1" fmla="val -55813"/>
              <a:gd name="adj2" fmla="val -107853"/>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dirty="0">
                <a:solidFill>
                  <a:srgbClr val="0000FF"/>
                </a:solidFill>
                <a:latin typeface="Calibri"/>
              </a:rPr>
              <a:t>Overlaying Map selection</a:t>
            </a:r>
            <a:endParaRPr kumimoji="0" lang="en-US" sz="1800" b="0" i="0" strike="noStrike" kern="1200" cap="none" spc="0" normalizeH="0" baseline="0" noProof="0" dirty="0">
              <a:ln>
                <a:noFill/>
              </a:ln>
              <a:solidFill>
                <a:srgbClr val="0000FF"/>
              </a:solidFill>
              <a:effectLst/>
              <a:uLnTx/>
              <a:uFillTx/>
              <a:latin typeface="Calibri"/>
              <a:ea typeface="微软雅黑"/>
              <a:cs typeface="+mn-cs"/>
            </a:endParaRPr>
          </a:p>
        </p:txBody>
      </p:sp>
      <p:sp>
        <p:nvSpPr>
          <p:cNvPr id="10" name="Slide Number Placeholder 1">
            <a:extLst>
              <a:ext uri="{FF2B5EF4-FFF2-40B4-BE49-F238E27FC236}">
                <a16:creationId xmlns:a16="http://schemas.microsoft.com/office/drawing/2014/main" id="{AB59B07F-9CD0-49E8-9CE5-476ECBB163FC}"/>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51</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2385615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39A244A-0B8B-48AD-AAB5-83E53416BFB3}"/>
              </a:ext>
            </a:extLst>
          </p:cNvPr>
          <p:cNvPicPr>
            <a:picLocks noChangeAspect="1"/>
          </p:cNvPicPr>
          <p:nvPr/>
        </p:nvPicPr>
        <p:blipFill>
          <a:blip r:embed="rId3"/>
          <a:stretch>
            <a:fillRect/>
          </a:stretch>
        </p:blipFill>
        <p:spPr>
          <a:xfrm>
            <a:off x="22860" y="876835"/>
            <a:ext cx="9102852" cy="6265581"/>
          </a:xfrm>
          <a:prstGeom prst="rect">
            <a:avLst/>
          </a:prstGeom>
        </p:spPr>
      </p:pic>
      <p:pic>
        <p:nvPicPr>
          <p:cNvPr id="2" name="Picture 1">
            <a:extLst>
              <a:ext uri="{FF2B5EF4-FFF2-40B4-BE49-F238E27FC236}">
                <a16:creationId xmlns:a16="http://schemas.microsoft.com/office/drawing/2014/main" id="{AF56CC0F-3F61-4461-9C8C-49B4441127E8}"/>
              </a:ext>
            </a:extLst>
          </p:cNvPr>
          <p:cNvPicPr>
            <a:picLocks noChangeAspect="1"/>
          </p:cNvPicPr>
          <p:nvPr/>
        </p:nvPicPr>
        <p:blipFill>
          <a:blip r:embed="rId4"/>
          <a:stretch>
            <a:fillRect/>
          </a:stretch>
        </p:blipFill>
        <p:spPr>
          <a:xfrm>
            <a:off x="150876" y="1231804"/>
            <a:ext cx="6748272" cy="5092170"/>
          </a:xfrm>
          <a:prstGeom prst="rect">
            <a:avLst/>
          </a:prstGeom>
        </p:spPr>
      </p:pic>
      <p:sp>
        <p:nvSpPr>
          <p:cNvPr id="11" name="Title 1">
            <a:extLst>
              <a:ext uri="{FF2B5EF4-FFF2-40B4-BE49-F238E27FC236}">
                <a16:creationId xmlns:a16="http://schemas.microsoft.com/office/drawing/2014/main" id="{E17E00B9-2881-4A06-BF70-F7699F4F87EA}"/>
              </a:ext>
            </a:extLst>
          </p:cNvPr>
          <p:cNvSpPr>
            <a:spLocks noGrp="1"/>
          </p:cNvSpPr>
          <p:nvPr>
            <p:ph type="title"/>
          </p:nvPr>
        </p:nvSpPr>
        <p:spPr>
          <a:xfrm>
            <a:off x="118872" y="2"/>
            <a:ext cx="8951976" cy="669103"/>
          </a:xfrm>
        </p:spPr>
        <p:txBody>
          <a:bodyPr>
            <a:normAutofit/>
          </a:bodyPr>
          <a:lstStyle/>
          <a:p>
            <a:r>
              <a:rPr lang="en-US" altLang="zh-CN" sz="3600" dirty="0">
                <a:latin typeface="Arial" panose="020B0604020202020204" pitchFamily="34" charset="0"/>
                <a:cs typeface="Arial" panose="020B0604020202020204" pitchFamily="34" charset="0"/>
              </a:rPr>
              <a:t>Data Query Module: </a:t>
            </a:r>
            <a:r>
              <a:rPr lang="en-US" altLang="zh-CN" sz="3600" dirty="0">
                <a:solidFill>
                  <a:srgbClr val="FFFF00"/>
                </a:solidFill>
                <a:latin typeface="Arial" panose="020B0604020202020204" pitchFamily="34" charset="0"/>
                <a:cs typeface="Arial" panose="020B0604020202020204" pitchFamily="34" charset="0"/>
              </a:rPr>
              <a:t>Attribute Table</a:t>
            </a:r>
            <a:r>
              <a:rPr lang="en-US" altLang="zh-CN" sz="3600" dirty="0">
                <a:latin typeface="Arial" panose="020B0604020202020204" pitchFamily="34" charset="0"/>
                <a:cs typeface="Arial" panose="020B0604020202020204" pitchFamily="34" charset="0"/>
              </a:rPr>
              <a:t> </a:t>
            </a:r>
            <a:endParaRPr lang="zh-CN" altLang="en-US" sz="3600" dirty="0">
              <a:solidFill>
                <a:srgbClr val="FFFF00"/>
              </a:solidFill>
              <a:latin typeface="Arial" panose="020B0604020202020204" pitchFamily="34" charset="0"/>
              <a:cs typeface="Arial" panose="020B0604020202020204" pitchFamily="34" charset="0"/>
            </a:endParaRPr>
          </a:p>
        </p:txBody>
      </p:sp>
      <p:sp>
        <p:nvSpPr>
          <p:cNvPr id="17" name="Speech Bubble: Rectangle with Corners Rounded 4">
            <a:extLst>
              <a:ext uri="{FF2B5EF4-FFF2-40B4-BE49-F238E27FC236}">
                <a16:creationId xmlns:a16="http://schemas.microsoft.com/office/drawing/2014/main" id="{3087BF91-BFB7-4431-BDB1-31655300EBF6}"/>
              </a:ext>
            </a:extLst>
          </p:cNvPr>
          <p:cNvSpPr/>
          <p:nvPr/>
        </p:nvSpPr>
        <p:spPr>
          <a:xfrm>
            <a:off x="7027164" y="4590288"/>
            <a:ext cx="1965960" cy="614783"/>
          </a:xfrm>
          <a:prstGeom prst="wedgeRoundRectCallout">
            <a:avLst>
              <a:gd name="adj1" fmla="val 36557"/>
              <a:gd name="adj2" fmla="val 129238"/>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000FF"/>
                </a:solidFill>
                <a:latin typeface="Calibri"/>
                <a:ea typeface="微软雅黑"/>
              </a:rPr>
              <a:t>Detachable “Attribute Table”</a:t>
            </a:r>
            <a:endParaRPr kumimoji="0" lang="en-US" sz="1800" b="0" i="0" strike="noStrike" kern="1200" cap="none" spc="0" normalizeH="0" baseline="0" noProof="0" dirty="0">
              <a:ln>
                <a:noFill/>
              </a:ln>
              <a:solidFill>
                <a:srgbClr val="0000FF"/>
              </a:solidFill>
              <a:effectLst/>
              <a:uLnTx/>
              <a:uFillTx/>
              <a:latin typeface="Calibri"/>
              <a:ea typeface="微软雅黑"/>
              <a:cs typeface="+mn-cs"/>
            </a:endParaRPr>
          </a:p>
        </p:txBody>
      </p:sp>
      <p:sp>
        <p:nvSpPr>
          <p:cNvPr id="18" name="Rectangle 12">
            <a:extLst>
              <a:ext uri="{FF2B5EF4-FFF2-40B4-BE49-F238E27FC236}">
                <a16:creationId xmlns:a16="http://schemas.microsoft.com/office/drawing/2014/main" id="{19E72EA2-04AA-47F5-807B-E14AB2D938A5}"/>
              </a:ext>
            </a:extLst>
          </p:cNvPr>
          <p:cNvSpPr/>
          <p:nvPr/>
        </p:nvSpPr>
        <p:spPr>
          <a:xfrm>
            <a:off x="8709660" y="5733565"/>
            <a:ext cx="283464" cy="26096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19" name="Speech Bubble: Rectangle with Corners Rounded 4">
            <a:extLst>
              <a:ext uri="{FF2B5EF4-FFF2-40B4-BE49-F238E27FC236}">
                <a16:creationId xmlns:a16="http://schemas.microsoft.com/office/drawing/2014/main" id="{976D7D0A-9C5D-4B7A-8F92-1DF5F2E2EC95}"/>
              </a:ext>
            </a:extLst>
          </p:cNvPr>
          <p:cNvSpPr/>
          <p:nvPr/>
        </p:nvSpPr>
        <p:spPr>
          <a:xfrm>
            <a:off x="3963924" y="960422"/>
            <a:ext cx="2944368" cy="629645"/>
          </a:xfrm>
          <a:prstGeom prst="wedgeRoundRectCallout">
            <a:avLst>
              <a:gd name="adj1" fmla="val -73778"/>
              <a:gd name="adj2" fmla="val 52515"/>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000FF"/>
                </a:solidFill>
                <a:latin typeface="Calibri"/>
                <a:ea typeface="微软雅黑"/>
              </a:rPr>
              <a:t>Filter/link/export functions (to be completed)</a:t>
            </a:r>
            <a:endParaRPr kumimoji="0" lang="en-US" sz="1800" b="0" i="0" strike="noStrike" kern="1200" cap="none" spc="0" normalizeH="0" baseline="0" noProof="0" dirty="0">
              <a:ln>
                <a:noFill/>
              </a:ln>
              <a:solidFill>
                <a:srgbClr val="0000FF"/>
              </a:solidFill>
              <a:effectLst/>
              <a:uLnTx/>
              <a:uFillTx/>
              <a:latin typeface="Calibri"/>
              <a:ea typeface="微软雅黑"/>
              <a:cs typeface="+mn-cs"/>
            </a:endParaRPr>
          </a:p>
        </p:txBody>
      </p:sp>
      <p:sp>
        <p:nvSpPr>
          <p:cNvPr id="21" name="Rectangle 12">
            <a:extLst>
              <a:ext uri="{FF2B5EF4-FFF2-40B4-BE49-F238E27FC236}">
                <a16:creationId xmlns:a16="http://schemas.microsoft.com/office/drawing/2014/main" id="{EEF9D583-9049-4CD3-9972-0A924C3CF608}"/>
              </a:ext>
            </a:extLst>
          </p:cNvPr>
          <p:cNvSpPr/>
          <p:nvPr/>
        </p:nvSpPr>
        <p:spPr>
          <a:xfrm>
            <a:off x="160020" y="1408176"/>
            <a:ext cx="3090672" cy="4206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12" name="Slide Number Placeholder 1">
            <a:extLst>
              <a:ext uri="{FF2B5EF4-FFF2-40B4-BE49-F238E27FC236}">
                <a16:creationId xmlns:a16="http://schemas.microsoft.com/office/drawing/2014/main" id="{5130443F-46F5-4FFE-9136-E6CA4802EA6B}"/>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52</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2692807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40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80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400"/>
                                  </p:stCondLst>
                                  <p:childTnLst>
                                    <p:set>
                                      <p:cBhvr>
                                        <p:cTn id="14" dur="1" fill="hold">
                                          <p:stCondLst>
                                            <p:cond delay="0"/>
                                          </p:stCondLst>
                                        </p:cTn>
                                        <p:tgtEl>
                                          <p:spTgt spid="19"/>
                                        </p:tgtEl>
                                        <p:attrNameLst>
                                          <p:attrName>style.visibility</p:attrName>
                                        </p:attrNameLst>
                                      </p:cBhvr>
                                      <p:to>
                                        <p:strVal val="visible"/>
                                      </p:to>
                                    </p:set>
                                  </p:childTnLst>
                                </p:cTn>
                              </p:par>
                            </p:childTnLst>
                          </p:cTn>
                        </p:par>
                        <p:par>
                          <p:cTn id="15" fill="hold">
                            <p:stCondLst>
                              <p:cond delay="400"/>
                            </p:stCondLst>
                            <p:childTnLst>
                              <p:par>
                                <p:cTn id="16" presetID="1" presetClass="entr" presetSubtype="0" fill="hold" grpId="0" nodeType="afterEffect">
                                  <p:stCondLst>
                                    <p:cond delay="0"/>
                                  </p:stCondLst>
                                  <p:childTnLst>
                                    <p:set>
                                      <p:cBhvr>
                                        <p:cTn id="17"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1"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A055A89-FE12-45BE-BA7D-096B73B44868}"/>
              </a:ext>
            </a:extLst>
          </p:cNvPr>
          <p:cNvPicPr>
            <a:picLocks noChangeAspect="1"/>
          </p:cNvPicPr>
          <p:nvPr/>
        </p:nvPicPr>
        <p:blipFill>
          <a:blip r:embed="rId3"/>
          <a:stretch>
            <a:fillRect/>
          </a:stretch>
        </p:blipFill>
        <p:spPr>
          <a:xfrm>
            <a:off x="22860" y="863475"/>
            <a:ext cx="9144000" cy="5858000"/>
          </a:xfrm>
          <a:prstGeom prst="rect">
            <a:avLst/>
          </a:prstGeom>
        </p:spPr>
      </p:pic>
      <p:pic>
        <p:nvPicPr>
          <p:cNvPr id="6" name="图片 5">
            <a:extLst>
              <a:ext uri="{FF2B5EF4-FFF2-40B4-BE49-F238E27FC236}">
                <a16:creationId xmlns:a16="http://schemas.microsoft.com/office/drawing/2014/main" id="{654A814C-427D-4751-B485-CC001CE8608E}"/>
              </a:ext>
            </a:extLst>
          </p:cNvPr>
          <p:cNvPicPr>
            <a:picLocks noChangeAspect="1"/>
          </p:cNvPicPr>
          <p:nvPr/>
        </p:nvPicPr>
        <p:blipFill>
          <a:blip r:embed="rId4"/>
          <a:stretch>
            <a:fillRect/>
          </a:stretch>
        </p:blipFill>
        <p:spPr>
          <a:xfrm>
            <a:off x="22860" y="772718"/>
            <a:ext cx="9144000" cy="6085282"/>
          </a:xfrm>
          <a:prstGeom prst="rect">
            <a:avLst/>
          </a:prstGeom>
        </p:spPr>
      </p:pic>
      <p:sp>
        <p:nvSpPr>
          <p:cNvPr id="13" name="Slide Number Placeholder 1">
            <a:extLst>
              <a:ext uri="{FF2B5EF4-FFF2-40B4-BE49-F238E27FC236}">
                <a16:creationId xmlns:a16="http://schemas.microsoft.com/office/drawing/2014/main" id="{E39D5E1C-EF44-4258-8B2B-5D731E28F92C}"/>
              </a:ext>
            </a:extLst>
          </p:cNvPr>
          <p:cNvSpPr txBox="1">
            <a:spLocks/>
          </p:cNvSpPr>
          <p:nvPr/>
        </p:nvSpPr>
        <p:spPr>
          <a:xfrm>
            <a:off x="7010400" y="6356350"/>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endParaRPr lang="en-US" dirty="0">
              <a:solidFill>
                <a:prstClr val="black">
                  <a:tint val="75000"/>
                </a:prstClr>
              </a:solidFill>
              <a:latin typeface="Arial" pitchFamily="34" charset="0"/>
            </a:endParaRPr>
          </a:p>
        </p:txBody>
      </p:sp>
      <p:sp>
        <p:nvSpPr>
          <p:cNvPr id="11" name="Title 1">
            <a:extLst>
              <a:ext uri="{FF2B5EF4-FFF2-40B4-BE49-F238E27FC236}">
                <a16:creationId xmlns:a16="http://schemas.microsoft.com/office/drawing/2014/main" id="{E17E00B9-2881-4A06-BF70-F7699F4F87EA}"/>
              </a:ext>
            </a:extLst>
          </p:cNvPr>
          <p:cNvSpPr>
            <a:spLocks noGrp="1"/>
          </p:cNvSpPr>
          <p:nvPr>
            <p:ph type="title"/>
          </p:nvPr>
        </p:nvSpPr>
        <p:spPr>
          <a:xfrm>
            <a:off x="118872" y="2"/>
            <a:ext cx="8951976" cy="669103"/>
          </a:xfrm>
        </p:spPr>
        <p:txBody>
          <a:bodyPr>
            <a:normAutofit/>
          </a:bodyPr>
          <a:lstStyle/>
          <a:p>
            <a:r>
              <a:rPr lang="en-US" altLang="zh-CN" sz="3600" dirty="0">
                <a:latin typeface="Arial" panose="020B0604020202020204" pitchFamily="34" charset="0"/>
                <a:cs typeface="Arial" panose="020B0604020202020204" pitchFamily="34" charset="0"/>
              </a:rPr>
              <a:t>Data Query Module: </a:t>
            </a:r>
            <a:r>
              <a:rPr lang="en-US" altLang="zh-CN" sz="3600" dirty="0">
                <a:solidFill>
                  <a:srgbClr val="FFFF00"/>
                </a:solidFill>
                <a:latin typeface="Arial" panose="020B0604020202020204" pitchFamily="34" charset="0"/>
                <a:cs typeface="Arial" panose="020B0604020202020204" pitchFamily="34" charset="0"/>
              </a:rPr>
              <a:t>Attribute Table</a:t>
            </a:r>
            <a:r>
              <a:rPr lang="en-US" altLang="zh-CN" sz="3600" dirty="0">
                <a:latin typeface="Arial" panose="020B0604020202020204" pitchFamily="34" charset="0"/>
                <a:cs typeface="Arial" panose="020B0604020202020204" pitchFamily="34" charset="0"/>
              </a:rPr>
              <a:t> </a:t>
            </a:r>
            <a:endParaRPr lang="zh-CN" altLang="en-US" sz="3600" dirty="0">
              <a:solidFill>
                <a:srgbClr val="FFFF00"/>
              </a:solidFill>
              <a:latin typeface="Arial" panose="020B0604020202020204" pitchFamily="34" charset="0"/>
              <a:cs typeface="Arial" panose="020B0604020202020204" pitchFamily="34" charset="0"/>
            </a:endParaRPr>
          </a:p>
        </p:txBody>
      </p:sp>
      <p:sp>
        <p:nvSpPr>
          <p:cNvPr id="19" name="Speech Bubble: Rectangle with Corners Rounded 4">
            <a:extLst>
              <a:ext uri="{FF2B5EF4-FFF2-40B4-BE49-F238E27FC236}">
                <a16:creationId xmlns:a16="http://schemas.microsoft.com/office/drawing/2014/main" id="{976D7D0A-9C5D-4B7A-8F92-1DF5F2E2EC95}"/>
              </a:ext>
            </a:extLst>
          </p:cNvPr>
          <p:cNvSpPr/>
          <p:nvPr/>
        </p:nvSpPr>
        <p:spPr>
          <a:xfrm>
            <a:off x="2761488" y="4295158"/>
            <a:ext cx="2235708" cy="843520"/>
          </a:xfrm>
          <a:prstGeom prst="wedgeRoundRectCallout">
            <a:avLst>
              <a:gd name="adj1" fmla="val 22002"/>
              <a:gd name="adj2" fmla="val -120529"/>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000FF"/>
                </a:solidFill>
                <a:latin typeface="Calibri"/>
                <a:ea typeface="微软雅黑"/>
              </a:rPr>
              <a:t>Click a “record” to link and display its location &amp; info.</a:t>
            </a:r>
            <a:endParaRPr kumimoji="0" lang="en-US" sz="1800" b="0" i="0" strike="noStrike" kern="1200" cap="none" spc="0" normalizeH="0" baseline="0" noProof="0" dirty="0">
              <a:ln>
                <a:noFill/>
              </a:ln>
              <a:solidFill>
                <a:srgbClr val="0000FF"/>
              </a:solidFill>
              <a:effectLst/>
              <a:uLnTx/>
              <a:uFillTx/>
              <a:latin typeface="Calibri"/>
              <a:ea typeface="微软雅黑"/>
              <a:cs typeface="+mn-cs"/>
            </a:endParaRPr>
          </a:p>
        </p:txBody>
      </p:sp>
      <p:sp>
        <p:nvSpPr>
          <p:cNvPr id="21" name="Rectangle 12">
            <a:extLst>
              <a:ext uri="{FF2B5EF4-FFF2-40B4-BE49-F238E27FC236}">
                <a16:creationId xmlns:a16="http://schemas.microsoft.com/office/drawing/2014/main" id="{EEF9D583-9049-4CD3-9972-0A924C3CF608}"/>
              </a:ext>
            </a:extLst>
          </p:cNvPr>
          <p:cNvSpPr/>
          <p:nvPr/>
        </p:nvSpPr>
        <p:spPr>
          <a:xfrm>
            <a:off x="22860" y="3429000"/>
            <a:ext cx="5134356" cy="12831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cxnSp>
        <p:nvCxnSpPr>
          <p:cNvPr id="14" name="Straight Arrow Connector 13">
            <a:extLst>
              <a:ext uri="{FF2B5EF4-FFF2-40B4-BE49-F238E27FC236}">
                <a16:creationId xmlns:a16="http://schemas.microsoft.com/office/drawing/2014/main" id="{8D030695-BF42-483B-BE8B-22D85CA05750}"/>
              </a:ext>
            </a:extLst>
          </p:cNvPr>
          <p:cNvCxnSpPr>
            <a:cxnSpLocks/>
          </p:cNvCxnSpPr>
          <p:nvPr/>
        </p:nvCxnSpPr>
        <p:spPr bwMode="auto">
          <a:xfrm>
            <a:off x="5161788" y="3619054"/>
            <a:ext cx="1103327" cy="1194820"/>
          </a:xfrm>
          <a:prstGeom prst="straightConnector1">
            <a:avLst/>
          </a:prstGeom>
          <a:solidFill>
            <a:schemeClr val="accent1"/>
          </a:solidFill>
          <a:ln w="19050" cap="flat" cmpd="sng" algn="ctr">
            <a:solidFill>
              <a:srgbClr val="FF0000"/>
            </a:solidFill>
            <a:prstDash val="solid"/>
            <a:round/>
            <a:headEnd type="none" w="med" len="med"/>
            <a:tailEnd type="triangle"/>
          </a:ln>
          <a:effectLst/>
        </p:spPr>
      </p:cxnSp>
      <p:pic>
        <p:nvPicPr>
          <p:cNvPr id="22" name="Picture 21">
            <a:extLst>
              <a:ext uri="{FF2B5EF4-FFF2-40B4-BE49-F238E27FC236}">
                <a16:creationId xmlns:a16="http://schemas.microsoft.com/office/drawing/2014/main" id="{456FC9AA-11D3-4146-AA6D-BE9DACDC5D16}"/>
              </a:ext>
            </a:extLst>
          </p:cNvPr>
          <p:cNvPicPr>
            <a:picLocks noChangeAspect="1"/>
          </p:cNvPicPr>
          <p:nvPr/>
        </p:nvPicPr>
        <p:blipFill>
          <a:blip r:embed="rId5"/>
          <a:stretch>
            <a:fillRect/>
          </a:stretch>
        </p:blipFill>
        <p:spPr>
          <a:xfrm>
            <a:off x="7195431" y="2012067"/>
            <a:ext cx="1875417" cy="3909320"/>
          </a:xfrm>
          <a:prstGeom prst="rect">
            <a:avLst/>
          </a:prstGeom>
          <a:ln>
            <a:solidFill>
              <a:schemeClr val="tx1"/>
            </a:solidFill>
          </a:ln>
        </p:spPr>
      </p:pic>
      <p:sp>
        <p:nvSpPr>
          <p:cNvPr id="10" name="Slide Number Placeholder 1">
            <a:extLst>
              <a:ext uri="{FF2B5EF4-FFF2-40B4-BE49-F238E27FC236}">
                <a16:creationId xmlns:a16="http://schemas.microsoft.com/office/drawing/2014/main" id="{0949F257-3517-4EE0-B910-4D298A8DBE6A}"/>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53</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4019924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1"/>
                                        </p:tgtEl>
                                        <p:attrNameLst>
                                          <p:attrName>style.visibility</p:attrName>
                                        </p:attrNameLst>
                                      </p:cBhvr>
                                      <p:to>
                                        <p:strVal val="visible"/>
                                      </p:to>
                                    </p:set>
                                  </p:childTnLst>
                                </p:cTn>
                              </p:par>
                              <p:par>
                                <p:cTn id="10" presetID="1" presetClass="entr" presetSubtype="0" fill="hold" nodeType="withEffect">
                                  <p:stCondLst>
                                    <p:cond delay="200"/>
                                  </p:stCondLst>
                                  <p:childTnLst>
                                    <p:set>
                                      <p:cBhvr>
                                        <p:cTn id="11" dur="1" fill="hold">
                                          <p:stCondLst>
                                            <p:cond delay="0"/>
                                          </p:stCondLst>
                                        </p:cTn>
                                        <p:tgtEl>
                                          <p:spTgt spid="1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0EF72D5-1046-4B1A-A423-B340E49C44CD}"/>
              </a:ext>
            </a:extLst>
          </p:cNvPr>
          <p:cNvPicPr>
            <a:picLocks noChangeAspect="1"/>
          </p:cNvPicPr>
          <p:nvPr/>
        </p:nvPicPr>
        <p:blipFill>
          <a:blip r:embed="rId2"/>
          <a:stretch>
            <a:fillRect/>
          </a:stretch>
        </p:blipFill>
        <p:spPr>
          <a:xfrm>
            <a:off x="0" y="1081548"/>
            <a:ext cx="9144000" cy="5776452"/>
          </a:xfrm>
          <a:prstGeom prst="rect">
            <a:avLst/>
          </a:prstGeom>
        </p:spPr>
      </p:pic>
      <p:sp>
        <p:nvSpPr>
          <p:cNvPr id="6" name="Title 1">
            <a:extLst>
              <a:ext uri="{FF2B5EF4-FFF2-40B4-BE49-F238E27FC236}">
                <a16:creationId xmlns:a16="http://schemas.microsoft.com/office/drawing/2014/main" id="{EDEBF8DE-3AE9-4040-BFB2-D333C411E50C}"/>
              </a:ext>
            </a:extLst>
          </p:cNvPr>
          <p:cNvSpPr>
            <a:spLocks noGrp="1"/>
          </p:cNvSpPr>
          <p:nvPr>
            <p:ph type="title"/>
          </p:nvPr>
        </p:nvSpPr>
        <p:spPr>
          <a:xfrm>
            <a:off x="118872" y="2"/>
            <a:ext cx="8951976" cy="669103"/>
          </a:xfrm>
        </p:spPr>
        <p:txBody>
          <a:bodyPr>
            <a:normAutofit/>
          </a:bodyPr>
          <a:lstStyle/>
          <a:p>
            <a:r>
              <a:rPr lang="en-US" altLang="zh-CN" sz="3600" dirty="0">
                <a:latin typeface="Arial" panose="020B0604020202020204" pitchFamily="34" charset="0"/>
                <a:cs typeface="Arial" panose="020B0604020202020204" pitchFamily="34" charset="0"/>
              </a:rPr>
              <a:t>Data Input Module: </a:t>
            </a:r>
            <a:r>
              <a:rPr lang="en-US" altLang="zh-CN" sz="3600" dirty="0">
                <a:solidFill>
                  <a:srgbClr val="FFFF00"/>
                </a:solidFill>
                <a:latin typeface="Arial" panose="020B0604020202020204" pitchFamily="34" charset="0"/>
                <a:cs typeface="Arial" panose="020B0604020202020204" pitchFamily="34" charset="0"/>
              </a:rPr>
              <a:t>Data Preview</a:t>
            </a:r>
            <a:endParaRPr lang="zh-CN" altLang="en-US" sz="3600" dirty="0">
              <a:solidFill>
                <a:srgbClr val="FFFF00"/>
              </a:solidFill>
              <a:latin typeface="Arial" panose="020B0604020202020204" pitchFamily="34" charset="0"/>
              <a:cs typeface="Arial" panose="020B0604020202020204" pitchFamily="34" charset="0"/>
            </a:endParaRPr>
          </a:p>
        </p:txBody>
      </p:sp>
      <p:sp>
        <p:nvSpPr>
          <p:cNvPr id="7" name="Speech Bubble: Rectangle with Corners Rounded 4">
            <a:extLst>
              <a:ext uri="{FF2B5EF4-FFF2-40B4-BE49-F238E27FC236}">
                <a16:creationId xmlns:a16="http://schemas.microsoft.com/office/drawing/2014/main" id="{750A6244-B1D2-4914-BB62-45DE46356C44}"/>
              </a:ext>
            </a:extLst>
          </p:cNvPr>
          <p:cNvSpPr/>
          <p:nvPr/>
        </p:nvSpPr>
        <p:spPr>
          <a:xfrm>
            <a:off x="118872" y="991411"/>
            <a:ext cx="1965960" cy="614783"/>
          </a:xfrm>
          <a:prstGeom prst="wedgeRoundRectCallout">
            <a:avLst>
              <a:gd name="adj1" fmla="val 43811"/>
              <a:gd name="adj2" fmla="val 172903"/>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000FF"/>
                </a:solidFill>
                <a:latin typeface="Calibri"/>
                <a:ea typeface="微软雅黑"/>
              </a:rPr>
              <a:t>Click to change input data file</a:t>
            </a:r>
            <a:endParaRPr kumimoji="0" lang="en-US" sz="1800" b="0" i="0" strike="noStrike" kern="1200" cap="none" spc="0" normalizeH="0" baseline="0" noProof="0" dirty="0">
              <a:ln>
                <a:noFill/>
              </a:ln>
              <a:solidFill>
                <a:srgbClr val="0000FF"/>
              </a:solidFill>
              <a:effectLst/>
              <a:uLnTx/>
              <a:uFillTx/>
              <a:latin typeface="Calibri"/>
              <a:ea typeface="微软雅黑"/>
              <a:cs typeface="+mn-cs"/>
            </a:endParaRPr>
          </a:p>
        </p:txBody>
      </p:sp>
      <p:sp>
        <p:nvSpPr>
          <p:cNvPr id="8" name="Rectangle 12">
            <a:extLst>
              <a:ext uri="{FF2B5EF4-FFF2-40B4-BE49-F238E27FC236}">
                <a16:creationId xmlns:a16="http://schemas.microsoft.com/office/drawing/2014/main" id="{F5D23DB8-1760-49CA-A9F0-3BDDDDDCAF03}"/>
              </a:ext>
            </a:extLst>
          </p:cNvPr>
          <p:cNvSpPr/>
          <p:nvPr/>
        </p:nvSpPr>
        <p:spPr>
          <a:xfrm>
            <a:off x="2006856" y="2419914"/>
            <a:ext cx="283464" cy="26096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9" name="Speech Bubble: Rectangle with Corners Rounded 4">
            <a:extLst>
              <a:ext uri="{FF2B5EF4-FFF2-40B4-BE49-F238E27FC236}">
                <a16:creationId xmlns:a16="http://schemas.microsoft.com/office/drawing/2014/main" id="{2CBEDAC2-CD23-42CC-AB39-CA99AD9FCC7E}"/>
              </a:ext>
            </a:extLst>
          </p:cNvPr>
          <p:cNvSpPr/>
          <p:nvPr/>
        </p:nvSpPr>
        <p:spPr>
          <a:xfrm>
            <a:off x="2331216" y="863236"/>
            <a:ext cx="1965960" cy="614783"/>
          </a:xfrm>
          <a:prstGeom prst="wedgeRoundRectCallout">
            <a:avLst>
              <a:gd name="adj1" fmla="val -45798"/>
              <a:gd name="adj2" fmla="val 197465"/>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0000FF"/>
                </a:solidFill>
                <a:latin typeface="Calibri"/>
                <a:ea typeface="微软雅黑"/>
              </a:rPr>
              <a:t>Click to view data</a:t>
            </a:r>
            <a:endParaRPr kumimoji="0" lang="en-US" sz="1800" b="0" i="0" strike="noStrike" kern="1200" cap="none" spc="0" normalizeH="0" baseline="0" noProof="0" dirty="0">
              <a:ln>
                <a:noFill/>
              </a:ln>
              <a:solidFill>
                <a:srgbClr val="0000FF"/>
              </a:solidFill>
              <a:effectLst/>
              <a:uLnTx/>
              <a:uFillTx/>
              <a:latin typeface="Calibri"/>
              <a:ea typeface="微软雅黑"/>
              <a:cs typeface="+mn-cs"/>
            </a:endParaRPr>
          </a:p>
        </p:txBody>
      </p:sp>
      <p:sp>
        <p:nvSpPr>
          <p:cNvPr id="10" name="Rectangle 12">
            <a:extLst>
              <a:ext uri="{FF2B5EF4-FFF2-40B4-BE49-F238E27FC236}">
                <a16:creationId xmlns:a16="http://schemas.microsoft.com/office/drawing/2014/main" id="{4ACFB376-DB24-43F0-9BD3-728D0723E38E}"/>
              </a:ext>
            </a:extLst>
          </p:cNvPr>
          <p:cNvSpPr/>
          <p:nvPr/>
        </p:nvSpPr>
        <p:spPr>
          <a:xfrm>
            <a:off x="2331216" y="2419914"/>
            <a:ext cx="202259" cy="26096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11" name="Speech Bubble: Rectangle with Corners Rounded 4">
            <a:extLst>
              <a:ext uri="{FF2B5EF4-FFF2-40B4-BE49-F238E27FC236}">
                <a16:creationId xmlns:a16="http://schemas.microsoft.com/office/drawing/2014/main" id="{62B94A99-5F6C-4851-B7F4-1737535EE86E}"/>
              </a:ext>
            </a:extLst>
          </p:cNvPr>
          <p:cNvSpPr/>
          <p:nvPr/>
        </p:nvSpPr>
        <p:spPr>
          <a:xfrm>
            <a:off x="726906" y="5469060"/>
            <a:ext cx="1965960" cy="614783"/>
          </a:xfrm>
          <a:prstGeom prst="wedgeRoundRectCallout">
            <a:avLst>
              <a:gd name="adj1" fmla="val 10528"/>
              <a:gd name="adj2" fmla="val 96488"/>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dirty="0">
                <a:solidFill>
                  <a:srgbClr val="0000FF"/>
                </a:solidFill>
                <a:latin typeface="Calibri"/>
                <a:ea typeface="微软雅黑"/>
              </a:rPr>
              <a:t>Click to </a:t>
            </a:r>
            <a:r>
              <a:rPr lang="en-US" altLang="zh-CN" dirty="0">
                <a:solidFill>
                  <a:srgbClr val="0000FF"/>
                </a:solidFill>
                <a:latin typeface="Calibri"/>
              </a:rPr>
              <a:t>run &amp; save project</a:t>
            </a:r>
            <a:endParaRPr kumimoji="0" lang="en-US" sz="1800" b="0" i="0" strike="noStrike" kern="1200" cap="none" spc="0" normalizeH="0" baseline="0" noProof="0" dirty="0">
              <a:ln>
                <a:noFill/>
              </a:ln>
              <a:solidFill>
                <a:srgbClr val="0000FF"/>
              </a:solidFill>
              <a:effectLst/>
              <a:uLnTx/>
              <a:uFillTx/>
              <a:latin typeface="Calibri"/>
              <a:ea typeface="微软雅黑"/>
              <a:cs typeface="+mn-cs"/>
            </a:endParaRPr>
          </a:p>
        </p:txBody>
      </p:sp>
      <p:sp>
        <p:nvSpPr>
          <p:cNvPr id="13" name="Speech Bubble: Rectangle with Corners Rounded 4">
            <a:extLst>
              <a:ext uri="{FF2B5EF4-FFF2-40B4-BE49-F238E27FC236}">
                <a16:creationId xmlns:a16="http://schemas.microsoft.com/office/drawing/2014/main" id="{7DAE286E-F97C-4283-AC80-B1F8A2AF7C36}"/>
              </a:ext>
            </a:extLst>
          </p:cNvPr>
          <p:cNvSpPr/>
          <p:nvPr/>
        </p:nvSpPr>
        <p:spPr>
          <a:xfrm>
            <a:off x="5324072" y="1081549"/>
            <a:ext cx="3570271" cy="703862"/>
          </a:xfrm>
          <a:prstGeom prst="wedgeRoundRectCallout">
            <a:avLst>
              <a:gd name="adj1" fmla="val -69529"/>
              <a:gd name="adj2" fmla="val 69328"/>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en-US" sz="1800" b="0" i="0" strike="noStrike" kern="1200" cap="none" spc="0" normalizeH="0" baseline="0" noProof="0" dirty="0">
                <a:ln>
                  <a:noFill/>
                </a:ln>
                <a:solidFill>
                  <a:srgbClr val="0000FF"/>
                </a:solidFill>
                <a:effectLst/>
                <a:uLnTx/>
                <a:uFillTx/>
                <a:latin typeface="Calibri"/>
                <a:ea typeface="微软雅黑"/>
                <a:cs typeface="+mn-cs"/>
              </a:rPr>
              <a:t>Select</a:t>
            </a:r>
            <a:r>
              <a:rPr kumimoji="0" lang="en-US" sz="1800" b="0" i="0" strike="noStrike" kern="1200" cap="none" spc="0" normalizeH="0" noProof="0" dirty="0">
                <a:ln>
                  <a:noFill/>
                </a:ln>
                <a:solidFill>
                  <a:srgbClr val="0000FF"/>
                </a:solidFill>
                <a:effectLst/>
                <a:uLnTx/>
                <a:uFillTx/>
                <a:latin typeface="Calibri"/>
                <a:ea typeface="微软雅黑"/>
                <a:cs typeface="+mn-cs"/>
              </a:rPr>
              <a:t> a table to view if there are multiple tables in the selected data source file</a:t>
            </a:r>
            <a:endParaRPr kumimoji="0" lang="en-US" sz="1800" b="0" i="0" strike="noStrike" kern="1200" cap="none" spc="0" normalizeH="0" baseline="0" noProof="0" dirty="0">
              <a:ln>
                <a:noFill/>
              </a:ln>
              <a:solidFill>
                <a:srgbClr val="0000FF"/>
              </a:solidFill>
              <a:effectLst/>
              <a:uLnTx/>
              <a:uFillTx/>
              <a:latin typeface="Calibri"/>
              <a:ea typeface="微软雅黑"/>
              <a:cs typeface="+mn-cs"/>
            </a:endParaRPr>
          </a:p>
        </p:txBody>
      </p:sp>
      <p:sp>
        <p:nvSpPr>
          <p:cNvPr id="14" name="Speech Bubble: Rectangle with Corners Rounded 4">
            <a:extLst>
              <a:ext uri="{FF2B5EF4-FFF2-40B4-BE49-F238E27FC236}">
                <a16:creationId xmlns:a16="http://schemas.microsoft.com/office/drawing/2014/main" id="{91057586-D41B-490F-9056-E435656EA554}"/>
              </a:ext>
            </a:extLst>
          </p:cNvPr>
          <p:cNvSpPr/>
          <p:nvPr/>
        </p:nvSpPr>
        <p:spPr>
          <a:xfrm>
            <a:off x="3809042" y="2655233"/>
            <a:ext cx="3570271" cy="499028"/>
          </a:xfrm>
          <a:prstGeom prst="wedgeRoundRectCallout">
            <a:avLst>
              <a:gd name="adj1" fmla="val -64268"/>
              <a:gd name="adj2" fmla="val -118682"/>
              <a:gd name="adj3" fmla="val 16667"/>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en-US" sz="1800" b="0" i="0" strike="noStrike" kern="1200" cap="none" spc="0" normalizeH="0" baseline="0" noProof="0" dirty="0">
                <a:ln>
                  <a:noFill/>
                </a:ln>
                <a:solidFill>
                  <a:srgbClr val="0000FF"/>
                </a:solidFill>
                <a:effectLst/>
                <a:uLnTx/>
                <a:uFillTx/>
                <a:latin typeface="Calibri"/>
                <a:ea typeface="微软雅黑"/>
                <a:cs typeface="+mn-cs"/>
              </a:rPr>
              <a:t>Check</a:t>
            </a:r>
            <a:r>
              <a:rPr kumimoji="0" lang="en-US" sz="1800" b="0" i="0" strike="noStrike" kern="1200" cap="none" spc="0" normalizeH="0" noProof="0" dirty="0">
                <a:ln>
                  <a:noFill/>
                </a:ln>
                <a:solidFill>
                  <a:srgbClr val="0000FF"/>
                </a:solidFill>
                <a:effectLst/>
                <a:uLnTx/>
                <a:uFillTx/>
                <a:latin typeface="Calibri"/>
                <a:ea typeface="微软雅黑"/>
                <a:cs typeface="+mn-cs"/>
              </a:rPr>
              <a:t> to use filter to query data</a:t>
            </a:r>
            <a:endParaRPr kumimoji="0" lang="en-US" sz="1800" b="0" i="0" strike="noStrike" kern="1200" cap="none" spc="0" normalizeH="0" baseline="0" noProof="0" dirty="0">
              <a:ln>
                <a:noFill/>
              </a:ln>
              <a:solidFill>
                <a:srgbClr val="0000FF"/>
              </a:solidFill>
              <a:effectLst/>
              <a:uLnTx/>
              <a:uFillTx/>
              <a:latin typeface="Calibri"/>
              <a:ea typeface="微软雅黑"/>
              <a:cs typeface="+mn-cs"/>
            </a:endParaRPr>
          </a:p>
        </p:txBody>
      </p:sp>
      <p:sp>
        <p:nvSpPr>
          <p:cNvPr id="15" name="Slide Number Placeholder 1">
            <a:extLst>
              <a:ext uri="{FF2B5EF4-FFF2-40B4-BE49-F238E27FC236}">
                <a16:creationId xmlns:a16="http://schemas.microsoft.com/office/drawing/2014/main" id="{BD001B4B-5A7D-4EAB-8076-D70F268BE3B6}"/>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54</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1616783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40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80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40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80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40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40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40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3" grpId="0" animBg="1"/>
      <p:bldP spid="14"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0EB5F-EB3B-47C3-852D-38C05B610A5C}"/>
              </a:ext>
            </a:extLst>
          </p:cNvPr>
          <p:cNvSpPr>
            <a:spLocks noGrp="1"/>
          </p:cNvSpPr>
          <p:nvPr>
            <p:ph type="title"/>
          </p:nvPr>
        </p:nvSpPr>
        <p:spPr>
          <a:xfrm>
            <a:off x="0" y="71439"/>
            <a:ext cx="9144000" cy="669103"/>
          </a:xfrm>
        </p:spPr>
        <p:txBody>
          <a:bodyPr/>
          <a:lstStyle/>
          <a:p>
            <a:r>
              <a:rPr lang="en-US" altLang="zh-CN" sz="3600" dirty="0">
                <a:solidFill>
                  <a:srgbClr val="FFFF00"/>
                </a:solidFill>
              </a:rPr>
              <a:t>RoadMap for NEXUS Tool Demo (1)</a:t>
            </a:r>
            <a:endParaRPr lang="zh-CN" altLang="en-US" sz="3600" dirty="0">
              <a:solidFill>
                <a:srgbClr val="FFFF00"/>
              </a:solidFill>
            </a:endParaRPr>
          </a:p>
        </p:txBody>
      </p:sp>
      <p:sp>
        <p:nvSpPr>
          <p:cNvPr id="3" name="Content Placeholder 2">
            <a:extLst>
              <a:ext uri="{FF2B5EF4-FFF2-40B4-BE49-F238E27FC236}">
                <a16:creationId xmlns:a16="http://schemas.microsoft.com/office/drawing/2014/main" id="{3FCA9C6B-0C6B-4EF8-968C-D92384E4199D}"/>
              </a:ext>
            </a:extLst>
          </p:cNvPr>
          <p:cNvSpPr>
            <a:spLocks noGrp="1"/>
          </p:cNvSpPr>
          <p:nvPr>
            <p:ph idx="1"/>
          </p:nvPr>
        </p:nvSpPr>
        <p:spPr>
          <a:xfrm>
            <a:off x="123444" y="804671"/>
            <a:ext cx="8897112" cy="5908737"/>
          </a:xfrm>
        </p:spPr>
        <p:txBody>
          <a:bodyPr>
            <a:normAutofit fontScale="92500" lnSpcReduction="10000"/>
          </a:bodyPr>
          <a:lstStyle/>
          <a:p>
            <a:pPr>
              <a:lnSpc>
                <a:spcPct val="120000"/>
              </a:lnSpc>
              <a:spcBef>
                <a:spcPts val="225"/>
              </a:spcBef>
              <a:buFont typeface="Wingdings" panose="05000000000000000000" pitchFamily="2" charset="2"/>
              <a:buChar char="Ø"/>
            </a:pPr>
            <a:r>
              <a:rPr lang="en-US" altLang="zh-CN" sz="3500" u="sng" kern="1200" dirty="0">
                <a:solidFill>
                  <a:srgbClr val="FF0000"/>
                </a:solidFill>
                <a:latin typeface="Arial" pitchFamily="34" charset="0"/>
                <a:ea typeface="SimSun" panose="02010600030101010101" pitchFamily="2" charset="-122"/>
                <a:cs typeface="Arial" pitchFamily="34" charset="0"/>
              </a:rPr>
              <a:t>National Screening (2014 Data)</a:t>
            </a:r>
            <a:r>
              <a:rPr lang="en-US" altLang="zh-CN" sz="3500" kern="1200" dirty="0">
                <a:solidFill>
                  <a:srgbClr val="FF0000"/>
                </a:solidFill>
                <a:latin typeface="Arial" pitchFamily="34" charset="0"/>
                <a:ea typeface="SimSun" panose="02010600030101010101" pitchFamily="2" charset="-122"/>
                <a:cs typeface="Arial" pitchFamily="34" charset="0"/>
              </a:rPr>
              <a:t> </a:t>
            </a:r>
          </a:p>
          <a:p>
            <a:pPr>
              <a:lnSpc>
                <a:spcPct val="120000"/>
              </a:lnSpc>
            </a:pPr>
            <a:r>
              <a:rPr lang="en-US" sz="2400" dirty="0">
                <a:latin typeface="Arial" panose="020B0604020202020204" pitchFamily="34" charset="0"/>
                <a:cs typeface="Arial" panose="020B0604020202020204" pitchFamily="34" charset="0"/>
              </a:rPr>
              <a:t>Replicate 2008 NEXUS map with </a:t>
            </a:r>
            <a:r>
              <a:rPr lang="en-US" sz="2400" dirty="0">
                <a:solidFill>
                  <a:srgbClr val="0000FF"/>
                </a:solidFill>
                <a:latin typeface="Arial" panose="020B0604020202020204" pitchFamily="34" charset="0"/>
                <a:cs typeface="Arial" panose="020B0604020202020204" pitchFamily="34" charset="0"/>
              </a:rPr>
              <a:t>O</a:t>
            </a:r>
            <a:r>
              <a:rPr lang="en-US" sz="2400" baseline="-25000" dirty="0">
                <a:solidFill>
                  <a:srgbClr val="0000FF"/>
                </a:solidFill>
                <a:latin typeface="Arial" panose="020B0604020202020204" pitchFamily="34" charset="0"/>
                <a:cs typeface="Arial" panose="020B0604020202020204" pitchFamily="34" charset="0"/>
              </a:rPr>
              <a:t>3</a:t>
            </a:r>
            <a:r>
              <a:rPr lang="en-US" sz="2400" dirty="0">
                <a:solidFill>
                  <a:srgbClr val="0000FF"/>
                </a:solidFill>
                <a:latin typeface="Arial" panose="020B0604020202020204" pitchFamily="34" charset="0"/>
                <a:cs typeface="Arial" panose="020B0604020202020204" pitchFamily="34" charset="0"/>
              </a:rPr>
              <a:t>/PM</a:t>
            </a:r>
            <a:r>
              <a:rPr lang="en-US" sz="2400" baseline="-25000" dirty="0">
                <a:solidFill>
                  <a:srgbClr val="0000FF"/>
                </a:solidFill>
                <a:latin typeface="Arial" panose="020B0604020202020204" pitchFamily="34" charset="0"/>
                <a:cs typeface="Arial" panose="020B0604020202020204" pitchFamily="34" charset="0"/>
              </a:rPr>
              <a:t>2.5</a:t>
            </a:r>
            <a:r>
              <a:rPr lang="en-US" sz="2400" dirty="0">
                <a:solidFill>
                  <a:srgbClr val="0000FF"/>
                </a:solidFill>
                <a:latin typeface="Arial" panose="020B0604020202020204" pitchFamily="34" charset="0"/>
                <a:cs typeface="Arial" panose="020B0604020202020204" pitchFamily="34" charset="0"/>
              </a:rPr>
              <a:t> concentrations above NAAQS </a:t>
            </a:r>
            <a:r>
              <a:rPr lang="en-US" sz="2400" dirty="0">
                <a:latin typeface="Arial" panose="020B0604020202020204" pitchFamily="34" charset="0"/>
                <a:cs typeface="Arial" panose="020B0604020202020204" pitchFamily="34" charset="0"/>
              </a:rPr>
              <a:t>and</a:t>
            </a:r>
            <a:r>
              <a:rPr lang="en-US" sz="2400" dirty="0">
                <a:solidFill>
                  <a:srgbClr val="0000FF"/>
                </a:solidFill>
                <a:latin typeface="Arial" panose="020B0604020202020204" pitchFamily="34" charset="0"/>
                <a:cs typeface="Arial" panose="020B0604020202020204" pitchFamily="34" charset="0"/>
              </a:rPr>
              <a:t> NATA risk</a:t>
            </a:r>
            <a:r>
              <a:rPr lang="en-US" sz="2400" dirty="0">
                <a:latin typeface="Arial" panose="020B0604020202020204" pitchFamily="34" charset="0"/>
                <a:cs typeface="Arial" panose="020B0604020202020204" pitchFamily="34" charset="0"/>
              </a:rPr>
              <a:t> estimates above selected percentile of top 10%</a:t>
            </a:r>
          </a:p>
          <a:p>
            <a:pPr lvl="1">
              <a:lnSpc>
                <a:spcPct val="120000"/>
              </a:lnSpc>
            </a:pPr>
            <a:r>
              <a:rPr lang="en-US" sz="1800" dirty="0">
                <a:latin typeface="Arial" panose="020B0604020202020204" pitchFamily="34" charset="0"/>
                <a:cs typeface="Arial" panose="020B0604020202020204" pitchFamily="34" charset="0"/>
              </a:rPr>
              <a:t>What happens to areas at lower O</a:t>
            </a:r>
            <a:r>
              <a:rPr lang="en-US" sz="1800" baseline="-25000" dirty="0">
                <a:latin typeface="Arial" panose="020B0604020202020204" pitchFamily="34" charset="0"/>
                <a:cs typeface="Arial" panose="020B0604020202020204" pitchFamily="34" charset="0"/>
              </a:rPr>
              <a:t>3</a:t>
            </a:r>
            <a:r>
              <a:rPr lang="en-US" sz="1800" dirty="0">
                <a:latin typeface="Arial" panose="020B0604020202020204" pitchFamily="34" charset="0"/>
                <a:cs typeface="Arial" panose="020B0604020202020204" pitchFamily="34" charset="0"/>
              </a:rPr>
              <a:t>/PM</a:t>
            </a:r>
            <a:r>
              <a:rPr lang="en-US" sz="1800" baseline="-25000" dirty="0">
                <a:latin typeface="Arial" panose="020B0604020202020204" pitchFamily="34" charset="0"/>
                <a:cs typeface="Arial" panose="020B0604020202020204" pitchFamily="34" charset="0"/>
              </a:rPr>
              <a:t>2.5</a:t>
            </a:r>
            <a:r>
              <a:rPr lang="en-US" sz="1800" dirty="0">
                <a:latin typeface="Arial" panose="020B0604020202020204" pitchFamily="34" charset="0"/>
                <a:cs typeface="Arial" panose="020B0604020202020204" pitchFamily="34" charset="0"/>
              </a:rPr>
              <a:t> NAAQS levels?</a:t>
            </a:r>
          </a:p>
          <a:p>
            <a:pPr lvl="1">
              <a:lnSpc>
                <a:spcPct val="120000"/>
              </a:lnSpc>
            </a:pPr>
            <a:r>
              <a:rPr lang="en-US" sz="1800" dirty="0">
                <a:latin typeface="Arial" panose="020B0604020202020204" pitchFamily="34" charset="0"/>
                <a:cs typeface="Arial" panose="020B0604020202020204" pitchFamily="34" charset="0"/>
              </a:rPr>
              <a:t>What happens to areas current over O</a:t>
            </a:r>
            <a:r>
              <a:rPr lang="en-US" sz="1800" baseline="-25000" dirty="0">
                <a:latin typeface="Arial" panose="020B0604020202020204" pitchFamily="34" charset="0"/>
                <a:cs typeface="Arial" panose="020B0604020202020204" pitchFamily="34" charset="0"/>
              </a:rPr>
              <a:t>3</a:t>
            </a:r>
            <a:r>
              <a:rPr lang="en-US" sz="1800" dirty="0">
                <a:latin typeface="Arial" panose="020B0604020202020204" pitchFamily="34" charset="0"/>
                <a:cs typeface="Arial" panose="020B0604020202020204" pitchFamily="34" charset="0"/>
              </a:rPr>
              <a:t>/PM</a:t>
            </a:r>
            <a:r>
              <a:rPr lang="en-US" sz="1800" baseline="-25000" dirty="0">
                <a:latin typeface="Arial" panose="020B0604020202020204" pitchFamily="34" charset="0"/>
                <a:cs typeface="Arial" panose="020B0604020202020204" pitchFamily="34" charset="0"/>
              </a:rPr>
              <a:t>2.5</a:t>
            </a:r>
            <a:r>
              <a:rPr lang="en-US" sz="1800" dirty="0">
                <a:latin typeface="Arial" panose="020B0604020202020204" pitchFamily="34" charset="0"/>
                <a:cs typeface="Arial" panose="020B0604020202020204" pitchFamily="34" charset="0"/>
              </a:rPr>
              <a:t> NAAQS if change HAP risk percentile?</a:t>
            </a:r>
          </a:p>
          <a:p>
            <a:pPr>
              <a:lnSpc>
                <a:spcPct val="120000"/>
              </a:lnSpc>
            </a:pPr>
            <a:r>
              <a:rPr lang="en-US" sz="2400" dirty="0">
                <a:latin typeface="Arial" panose="020B0604020202020204" pitchFamily="34" charset="0"/>
                <a:cs typeface="Arial" panose="020B0604020202020204" pitchFamily="34" charset="0"/>
              </a:rPr>
              <a:t>Provide </a:t>
            </a:r>
            <a:r>
              <a:rPr lang="en-US" sz="2400" dirty="0">
                <a:solidFill>
                  <a:srgbClr val="0000FF"/>
                </a:solidFill>
                <a:latin typeface="Arial" panose="020B0604020202020204" pitchFamily="34" charset="0"/>
                <a:cs typeface="Arial" panose="020B0604020202020204" pitchFamily="34" charset="0"/>
              </a:rPr>
              <a:t>NEXUS map on risk basis</a:t>
            </a:r>
            <a:r>
              <a:rPr lang="en-US" sz="2400" dirty="0">
                <a:latin typeface="Arial" panose="020B0604020202020204" pitchFamily="34" charset="0"/>
                <a:cs typeface="Arial" panose="020B0604020202020204" pitchFamily="34" charset="0"/>
              </a:rPr>
              <a:t>:  O</a:t>
            </a:r>
            <a:r>
              <a:rPr lang="en-US" sz="2400" baseline="-25000" dirty="0">
                <a:latin typeface="Arial" panose="020B0604020202020204" pitchFamily="34" charset="0"/>
                <a:cs typeface="Arial" panose="020B0604020202020204" pitchFamily="34" charset="0"/>
              </a:rPr>
              <a:t>3</a:t>
            </a:r>
            <a:r>
              <a:rPr lang="en-US" sz="2400" dirty="0">
                <a:latin typeface="Arial" panose="020B0604020202020204" pitchFamily="34" charset="0"/>
                <a:cs typeface="Arial" panose="020B0604020202020204" pitchFamily="34" charset="0"/>
              </a:rPr>
              <a:t>/PM</a:t>
            </a:r>
            <a:r>
              <a:rPr lang="en-US" sz="2400" baseline="-25000" dirty="0">
                <a:latin typeface="Arial" panose="020B0604020202020204" pitchFamily="34" charset="0"/>
                <a:cs typeface="Arial" panose="020B0604020202020204" pitchFamily="34" charset="0"/>
              </a:rPr>
              <a:t>2.5</a:t>
            </a:r>
            <a:r>
              <a:rPr lang="en-US" sz="2400" dirty="0">
                <a:latin typeface="Arial" panose="020B0604020202020204" pitchFamily="34" charset="0"/>
                <a:cs typeface="Arial" panose="020B0604020202020204" pitchFamily="34" charset="0"/>
              </a:rPr>
              <a:t> BenMAP mortality risk based on fused surfaces and NATA risk estimates above selected percentile of top 10% for all pollutants</a:t>
            </a:r>
          </a:p>
          <a:p>
            <a:pPr lvl="1">
              <a:lnSpc>
                <a:spcPct val="120000"/>
              </a:lnSpc>
            </a:pPr>
            <a:r>
              <a:rPr lang="en-US" sz="1800" dirty="0">
                <a:latin typeface="Arial" panose="020B0604020202020204" pitchFamily="34" charset="0"/>
                <a:cs typeface="Arial" panose="020B0604020202020204" pitchFamily="34" charset="0"/>
              </a:rPr>
              <a:t>What happens to MP areas as one changes percentile to top 20% or others?</a:t>
            </a:r>
          </a:p>
          <a:p>
            <a:pPr lvl="1">
              <a:lnSpc>
                <a:spcPct val="120000"/>
              </a:lnSpc>
            </a:pPr>
            <a:r>
              <a:rPr lang="en-US" sz="1800" dirty="0">
                <a:latin typeface="Arial" panose="020B0604020202020204" pitchFamily="34" charset="0"/>
                <a:cs typeface="Arial" panose="020B0604020202020204" pitchFamily="34" charset="0"/>
              </a:rPr>
              <a:t>What is relationship between Heavy Metal HAPs risk (top 10%) and PM</a:t>
            </a:r>
            <a:r>
              <a:rPr lang="en-US" sz="1800" baseline="-25000" dirty="0">
                <a:latin typeface="Arial" panose="020B0604020202020204" pitchFamily="34" charset="0"/>
                <a:cs typeface="Arial" panose="020B0604020202020204" pitchFamily="34" charset="0"/>
              </a:rPr>
              <a:t>2.5</a:t>
            </a:r>
            <a:r>
              <a:rPr lang="en-US" sz="1800" dirty="0">
                <a:latin typeface="Arial" panose="020B0604020202020204" pitchFamily="34" charset="0"/>
                <a:cs typeface="Arial" panose="020B0604020202020204" pitchFamily="34" charset="0"/>
              </a:rPr>
              <a:t> risk to identify potential co-pollutant issues?</a:t>
            </a:r>
          </a:p>
          <a:p>
            <a:pPr lvl="1">
              <a:lnSpc>
                <a:spcPct val="120000"/>
              </a:lnSpc>
            </a:pPr>
            <a:r>
              <a:rPr lang="en-US" sz="1800" dirty="0">
                <a:latin typeface="Arial" panose="020B0604020202020204" pitchFamily="34" charset="0"/>
                <a:cs typeface="Arial" panose="020B0604020202020204" pitchFamily="34" charset="0"/>
              </a:rPr>
              <a:t>What is relationship between Gas/VOC HAPs risk (top 10%) and O</a:t>
            </a:r>
            <a:r>
              <a:rPr lang="en-US" sz="1800" baseline="-25000" dirty="0">
                <a:latin typeface="Arial" panose="020B0604020202020204" pitchFamily="34" charset="0"/>
                <a:cs typeface="Arial" panose="020B0604020202020204" pitchFamily="34" charset="0"/>
              </a:rPr>
              <a:t>3</a:t>
            </a:r>
            <a:r>
              <a:rPr lang="en-US" sz="1800" dirty="0">
                <a:latin typeface="Arial" panose="020B0604020202020204" pitchFamily="34" charset="0"/>
                <a:cs typeface="Arial" panose="020B0604020202020204" pitchFamily="34" charset="0"/>
              </a:rPr>
              <a:t> risk to identify potential co-pollutant issues?</a:t>
            </a:r>
          </a:p>
          <a:p>
            <a:pPr>
              <a:lnSpc>
                <a:spcPct val="120000"/>
              </a:lnSpc>
              <a:spcBef>
                <a:spcPts val="225"/>
              </a:spcBef>
              <a:buFont typeface="Wingdings" panose="05000000000000000000" pitchFamily="2" charset="2"/>
              <a:buChar char="Ø"/>
            </a:pPr>
            <a:endParaRPr lang="en-US" altLang="zh-CN" sz="1050" b="0" dirty="0">
              <a:latin typeface="Arial" pitchFamily="34" charset="0"/>
              <a:ea typeface="SimSun" panose="02010600030101010101" pitchFamily="2" charset="-122"/>
              <a:cs typeface="Arial" pitchFamily="34" charset="0"/>
            </a:endParaRPr>
          </a:p>
        </p:txBody>
      </p:sp>
      <p:sp>
        <p:nvSpPr>
          <p:cNvPr id="6" name="Slide Number Placeholder 1">
            <a:extLst>
              <a:ext uri="{FF2B5EF4-FFF2-40B4-BE49-F238E27FC236}">
                <a16:creationId xmlns:a16="http://schemas.microsoft.com/office/drawing/2014/main" id="{49842F6F-9D96-479B-B66F-4A1E95B2B824}"/>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55</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21261762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0EB5F-EB3B-47C3-852D-38C05B610A5C}"/>
              </a:ext>
            </a:extLst>
          </p:cNvPr>
          <p:cNvSpPr>
            <a:spLocks noGrp="1"/>
          </p:cNvSpPr>
          <p:nvPr>
            <p:ph type="title"/>
          </p:nvPr>
        </p:nvSpPr>
        <p:spPr>
          <a:xfrm>
            <a:off x="0" y="71439"/>
            <a:ext cx="9144000" cy="669103"/>
          </a:xfrm>
        </p:spPr>
        <p:txBody>
          <a:bodyPr/>
          <a:lstStyle/>
          <a:p>
            <a:r>
              <a:rPr lang="en-US" altLang="zh-CN" sz="3600" dirty="0">
                <a:solidFill>
                  <a:srgbClr val="FFFF00"/>
                </a:solidFill>
              </a:rPr>
              <a:t>RoadMap for NEXUS Tool Demo (2)</a:t>
            </a:r>
            <a:endParaRPr lang="zh-CN" altLang="en-US" sz="3600" dirty="0">
              <a:solidFill>
                <a:srgbClr val="FFFF00"/>
              </a:solidFill>
            </a:endParaRPr>
          </a:p>
        </p:txBody>
      </p:sp>
      <p:sp>
        <p:nvSpPr>
          <p:cNvPr id="3" name="Content Placeholder 2">
            <a:extLst>
              <a:ext uri="{FF2B5EF4-FFF2-40B4-BE49-F238E27FC236}">
                <a16:creationId xmlns:a16="http://schemas.microsoft.com/office/drawing/2014/main" id="{3FCA9C6B-0C6B-4EF8-968C-D92384E4199D}"/>
              </a:ext>
            </a:extLst>
          </p:cNvPr>
          <p:cNvSpPr>
            <a:spLocks noGrp="1"/>
          </p:cNvSpPr>
          <p:nvPr>
            <p:ph idx="1"/>
          </p:nvPr>
        </p:nvSpPr>
        <p:spPr>
          <a:xfrm>
            <a:off x="73152" y="932688"/>
            <a:ext cx="8979408" cy="5853873"/>
          </a:xfrm>
        </p:spPr>
        <p:txBody>
          <a:bodyPr>
            <a:normAutofit/>
          </a:bodyPr>
          <a:lstStyle/>
          <a:p>
            <a:pPr>
              <a:lnSpc>
                <a:spcPct val="125000"/>
              </a:lnSpc>
              <a:spcBef>
                <a:spcPts val="225"/>
              </a:spcBef>
              <a:buFont typeface="Wingdings" panose="05000000000000000000" pitchFamily="2" charset="2"/>
              <a:buChar char="Ø"/>
            </a:pPr>
            <a:r>
              <a:rPr lang="en-US" u="sng" dirty="0">
                <a:solidFill>
                  <a:srgbClr val="FF0000"/>
                </a:solidFill>
                <a:latin typeface="Arial" panose="020B0604020202020204" pitchFamily="34" charset="0"/>
                <a:cs typeface="Arial" panose="020B0604020202020204" pitchFamily="34" charset="0"/>
              </a:rPr>
              <a:t>Regional/State/CBSA/County Screening</a:t>
            </a:r>
            <a:endParaRPr lang="en-US" altLang="zh-CN" sz="2400" u="sng" kern="1200" dirty="0">
              <a:solidFill>
                <a:srgbClr val="FF0000"/>
              </a:solidFill>
              <a:latin typeface="Arial" panose="020B0604020202020204" pitchFamily="34" charset="0"/>
              <a:ea typeface="SimSun" panose="02010600030101010101" pitchFamily="2" charset="-122"/>
              <a:cs typeface="Arial" pitchFamily="34" charset="0"/>
            </a:endParaRPr>
          </a:p>
          <a:p>
            <a:pPr marL="630238" indent="-282575">
              <a:lnSpc>
                <a:spcPct val="125000"/>
              </a:lnSpc>
            </a:pPr>
            <a:r>
              <a:rPr lang="en-US" sz="2800" dirty="0">
                <a:solidFill>
                  <a:srgbClr val="0000FF"/>
                </a:solidFill>
                <a:latin typeface="Arial" panose="020B0604020202020204" pitchFamily="34" charset="0"/>
                <a:cs typeface="Arial" panose="020B0604020202020204" pitchFamily="34" charset="0"/>
              </a:rPr>
              <a:t>EPA Region 4 Example</a:t>
            </a:r>
          </a:p>
          <a:p>
            <a:pPr lvl="1">
              <a:lnSpc>
                <a:spcPct val="125000"/>
              </a:lnSpc>
            </a:pPr>
            <a:r>
              <a:rPr lang="en-US" sz="2400" dirty="0">
                <a:latin typeface="Arial" panose="020B0604020202020204" pitchFamily="34" charset="0"/>
                <a:cs typeface="Arial" panose="020B0604020202020204" pitchFamily="34" charset="0"/>
              </a:rPr>
              <a:t>Areas with MP risk in top 10% across O3, PM2.5 and HAPs </a:t>
            </a:r>
          </a:p>
          <a:p>
            <a:pPr lvl="1">
              <a:lnSpc>
                <a:spcPct val="125000"/>
              </a:lnSpc>
            </a:pPr>
            <a:r>
              <a:rPr lang="en-US" sz="2400" dirty="0">
                <a:solidFill>
                  <a:srgbClr val="C00000"/>
                </a:solidFill>
                <a:latin typeface="Arial" panose="020B0604020202020204" pitchFamily="34" charset="0"/>
                <a:cs typeface="Arial" panose="020B0604020202020204" pitchFamily="34" charset="0"/>
              </a:rPr>
              <a:t>Louisville CBSA</a:t>
            </a:r>
            <a:r>
              <a:rPr lang="en-US" sz="2400" dirty="0">
                <a:latin typeface="Arial" panose="020B0604020202020204" pitchFamily="34" charset="0"/>
                <a:cs typeface="Arial" panose="020B0604020202020204" pitchFamily="34" charset="0"/>
              </a:rPr>
              <a:t>:   General view and then dial into “Jefferson County” with transparent map color</a:t>
            </a:r>
          </a:p>
          <a:p>
            <a:pPr lvl="2">
              <a:lnSpc>
                <a:spcPct val="125000"/>
              </a:lnSpc>
            </a:pPr>
            <a:r>
              <a:rPr lang="en-US" sz="2000" dirty="0">
                <a:latin typeface="Arial" panose="020B0604020202020204" pitchFamily="34" charset="0"/>
                <a:cs typeface="Arial" panose="020B0604020202020204" pitchFamily="34" charset="0"/>
              </a:rPr>
              <a:t>What are the top 10 emissions sources in county by pollutant?</a:t>
            </a:r>
          </a:p>
          <a:p>
            <a:pPr lvl="2">
              <a:lnSpc>
                <a:spcPct val="125000"/>
              </a:lnSpc>
            </a:pPr>
            <a:r>
              <a:rPr lang="en-US" sz="2000" dirty="0">
                <a:latin typeface="Arial" panose="020B0604020202020204" pitchFamily="34" charset="0"/>
                <a:cs typeface="Arial" panose="020B0604020202020204" pitchFamily="34" charset="0"/>
              </a:rPr>
              <a:t>What specific sources are common across pollutants that may indicate co-control potential?</a:t>
            </a:r>
          </a:p>
          <a:p>
            <a:pPr lvl="2">
              <a:lnSpc>
                <a:spcPct val="125000"/>
              </a:lnSpc>
            </a:pPr>
            <a:r>
              <a:rPr lang="en-US" sz="2000" dirty="0">
                <a:latin typeface="Arial" panose="020B0604020202020204" pitchFamily="34" charset="0"/>
                <a:cs typeface="Arial" panose="020B0604020202020204" pitchFamily="34" charset="0"/>
              </a:rPr>
              <a:t>Can view these sources on the map with summary data available.</a:t>
            </a:r>
          </a:p>
        </p:txBody>
      </p:sp>
      <p:sp>
        <p:nvSpPr>
          <p:cNvPr id="6" name="Slide Number Placeholder 1">
            <a:extLst>
              <a:ext uri="{FF2B5EF4-FFF2-40B4-BE49-F238E27FC236}">
                <a16:creationId xmlns:a16="http://schemas.microsoft.com/office/drawing/2014/main" id="{6CBAF42D-FEF3-463F-81A9-B60FA55C6BB5}"/>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56</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28249191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0EB5F-EB3B-47C3-852D-38C05B610A5C}"/>
              </a:ext>
            </a:extLst>
          </p:cNvPr>
          <p:cNvSpPr>
            <a:spLocks noGrp="1"/>
          </p:cNvSpPr>
          <p:nvPr>
            <p:ph type="title"/>
          </p:nvPr>
        </p:nvSpPr>
        <p:spPr>
          <a:xfrm>
            <a:off x="0" y="71439"/>
            <a:ext cx="9144000" cy="669103"/>
          </a:xfrm>
        </p:spPr>
        <p:txBody>
          <a:bodyPr/>
          <a:lstStyle/>
          <a:p>
            <a:r>
              <a:rPr lang="en-US" altLang="zh-CN" sz="3600" dirty="0">
                <a:solidFill>
                  <a:srgbClr val="FFFF00"/>
                </a:solidFill>
              </a:rPr>
              <a:t>RoadMap for NEXUS Tool Demo (3)</a:t>
            </a:r>
            <a:endParaRPr lang="zh-CN" altLang="en-US" sz="3600" dirty="0">
              <a:solidFill>
                <a:srgbClr val="FFFF00"/>
              </a:solidFill>
            </a:endParaRPr>
          </a:p>
        </p:txBody>
      </p:sp>
      <p:sp>
        <p:nvSpPr>
          <p:cNvPr id="3" name="Content Placeholder 2">
            <a:extLst>
              <a:ext uri="{FF2B5EF4-FFF2-40B4-BE49-F238E27FC236}">
                <a16:creationId xmlns:a16="http://schemas.microsoft.com/office/drawing/2014/main" id="{3FCA9C6B-0C6B-4EF8-968C-D92384E4199D}"/>
              </a:ext>
            </a:extLst>
          </p:cNvPr>
          <p:cNvSpPr>
            <a:spLocks noGrp="1"/>
          </p:cNvSpPr>
          <p:nvPr>
            <p:ph idx="1"/>
          </p:nvPr>
        </p:nvSpPr>
        <p:spPr>
          <a:xfrm>
            <a:off x="164592" y="932688"/>
            <a:ext cx="8805672" cy="5724144"/>
          </a:xfrm>
        </p:spPr>
        <p:txBody>
          <a:bodyPr>
            <a:normAutofit lnSpcReduction="10000"/>
          </a:bodyPr>
          <a:lstStyle/>
          <a:p>
            <a:pPr>
              <a:lnSpc>
                <a:spcPct val="125000"/>
              </a:lnSpc>
              <a:spcBef>
                <a:spcPts val="225"/>
              </a:spcBef>
              <a:buFont typeface="Wingdings" panose="05000000000000000000" pitchFamily="2" charset="2"/>
              <a:buChar char="Ø"/>
            </a:pPr>
            <a:r>
              <a:rPr lang="en-US" u="sng" dirty="0">
                <a:solidFill>
                  <a:srgbClr val="FF0000"/>
                </a:solidFill>
                <a:latin typeface="Arial" panose="020B0604020202020204" pitchFamily="34" charset="0"/>
                <a:cs typeface="Arial" panose="020B0604020202020204" pitchFamily="34" charset="0"/>
              </a:rPr>
              <a:t>Data Query</a:t>
            </a:r>
            <a:r>
              <a:rPr lang="en-US" dirty="0">
                <a:solidFill>
                  <a:srgbClr val="FF0000"/>
                </a:solidFill>
                <a:latin typeface="Arial" panose="020B0604020202020204" pitchFamily="34" charset="0"/>
                <a:cs typeface="Arial" panose="020B0604020202020204" pitchFamily="34" charset="0"/>
              </a:rPr>
              <a:t>: State/CBSA/County Views</a:t>
            </a:r>
            <a:endParaRPr lang="en-US" altLang="zh-CN" sz="2400" kern="1200" dirty="0">
              <a:solidFill>
                <a:srgbClr val="FF0000"/>
              </a:solidFill>
              <a:latin typeface="Arial" panose="020B0604020202020204" pitchFamily="34" charset="0"/>
              <a:ea typeface="SimSun" panose="02010600030101010101" pitchFamily="2" charset="-122"/>
              <a:cs typeface="Arial" pitchFamily="34" charset="0"/>
            </a:endParaRPr>
          </a:p>
          <a:p>
            <a:pPr marL="576263" indent="-292100">
              <a:lnSpc>
                <a:spcPct val="125000"/>
              </a:lnSpc>
            </a:pPr>
            <a:r>
              <a:rPr lang="en-US" sz="2800" dirty="0">
                <a:solidFill>
                  <a:srgbClr val="0000FF"/>
                </a:solidFill>
                <a:latin typeface="Arial" panose="020B0604020202020204" pitchFamily="34" charset="0"/>
                <a:cs typeface="Arial" panose="020B0604020202020204" pitchFamily="34" charset="0"/>
              </a:rPr>
              <a:t>Advance Areas</a:t>
            </a:r>
          </a:p>
          <a:p>
            <a:pPr lvl="1">
              <a:lnSpc>
                <a:spcPct val="125000"/>
              </a:lnSpc>
            </a:pPr>
            <a:r>
              <a:rPr lang="en-US" sz="2400" dirty="0">
                <a:latin typeface="Arial" panose="020B0604020202020204" pitchFamily="34" charset="0"/>
                <a:cs typeface="Arial" panose="020B0604020202020204" pitchFamily="34" charset="0"/>
              </a:rPr>
              <a:t>Initial view of national level information using the </a:t>
            </a:r>
            <a:r>
              <a:rPr lang="en-US" sz="2400" u="sng" dirty="0">
                <a:latin typeface="Arial" panose="020B0604020202020204" pitchFamily="34" charset="0"/>
                <a:cs typeface="Arial" panose="020B0604020202020204" pitchFamily="34" charset="0"/>
              </a:rPr>
              <a:t>Advance Area</a:t>
            </a:r>
            <a:r>
              <a:rPr lang="en-US" sz="2400" dirty="0">
                <a:latin typeface="Arial" panose="020B0604020202020204" pitchFamily="34" charset="0"/>
                <a:cs typeface="Arial" panose="020B0604020202020204" pitchFamily="34" charset="0"/>
              </a:rPr>
              <a:t> definition to show </a:t>
            </a:r>
            <a:r>
              <a:rPr lang="en-US" sz="2400" u="sng" dirty="0">
                <a:latin typeface="Arial" panose="020B0604020202020204" pitchFamily="34" charset="0"/>
                <a:cs typeface="Arial" panose="020B0604020202020204" pitchFamily="34" charset="0"/>
              </a:rPr>
              <a:t>overlay</a:t>
            </a:r>
            <a:r>
              <a:rPr lang="en-US" sz="2400" dirty="0">
                <a:latin typeface="Arial" panose="020B0604020202020204" pitchFamily="34" charset="0"/>
                <a:cs typeface="Arial" panose="020B0604020202020204" pitchFamily="34" charset="0"/>
              </a:rPr>
              <a:t> with MP areas</a:t>
            </a:r>
          </a:p>
          <a:p>
            <a:pPr lvl="1">
              <a:lnSpc>
                <a:spcPct val="125000"/>
              </a:lnSpc>
            </a:pPr>
            <a:r>
              <a:rPr lang="en-US" sz="2400" dirty="0">
                <a:solidFill>
                  <a:srgbClr val="C00000"/>
                </a:solidFill>
                <a:latin typeface="Arial" panose="020B0604020202020204" pitchFamily="34" charset="0"/>
                <a:cs typeface="Arial" panose="020B0604020202020204" pitchFamily="34" charset="0"/>
              </a:rPr>
              <a:t>Region 5 =&gt; Minneapolis Example:</a:t>
            </a:r>
            <a:r>
              <a:rPr lang="en-US" sz="2000" dirty="0">
                <a:latin typeface="Arial" panose="020B0604020202020204" pitchFamily="34" charset="0"/>
                <a:cs typeface="Arial" panose="020B0604020202020204" pitchFamily="34" charset="0"/>
              </a:rPr>
              <a:t> General view and then dial into “Dakota County” with transparent map color</a:t>
            </a:r>
          </a:p>
          <a:p>
            <a:pPr lvl="2">
              <a:lnSpc>
                <a:spcPct val="125000"/>
              </a:lnSpc>
            </a:pPr>
            <a:r>
              <a:rPr lang="en-US" sz="2000" dirty="0">
                <a:latin typeface="Arial" panose="020B0604020202020204" pitchFamily="34" charset="0"/>
                <a:cs typeface="Arial" panose="020B0604020202020204" pitchFamily="34" charset="0"/>
              </a:rPr>
              <a:t>What are the top 10 emissions sources in county by pollutant?</a:t>
            </a:r>
          </a:p>
          <a:p>
            <a:pPr lvl="2">
              <a:lnSpc>
                <a:spcPct val="125000"/>
              </a:lnSpc>
            </a:pPr>
            <a:r>
              <a:rPr lang="en-US" sz="2000" dirty="0">
                <a:latin typeface="Arial" panose="020B0604020202020204" pitchFamily="34" charset="0"/>
                <a:cs typeface="Arial" panose="020B0604020202020204" pitchFamily="34" charset="0"/>
              </a:rPr>
              <a:t>What specific sources are common across pollutants that may indicate co-control potential?</a:t>
            </a:r>
          </a:p>
          <a:p>
            <a:pPr lvl="2">
              <a:lnSpc>
                <a:spcPct val="125000"/>
              </a:lnSpc>
            </a:pPr>
            <a:r>
              <a:rPr lang="en-US" sz="2000" dirty="0">
                <a:latin typeface="Arial" panose="020B0604020202020204" pitchFamily="34" charset="0"/>
                <a:cs typeface="Arial" panose="020B0604020202020204" pitchFamily="34" charset="0"/>
              </a:rPr>
              <a:t>Can view these sources on the map with summary data available.</a:t>
            </a:r>
          </a:p>
        </p:txBody>
      </p:sp>
      <p:sp>
        <p:nvSpPr>
          <p:cNvPr id="6" name="Slide Number Placeholder 1">
            <a:extLst>
              <a:ext uri="{FF2B5EF4-FFF2-40B4-BE49-F238E27FC236}">
                <a16:creationId xmlns:a16="http://schemas.microsoft.com/office/drawing/2014/main" id="{85DD7B41-290D-4C7F-8518-064ECD8C4299}"/>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57</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130265229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0EB5F-EB3B-47C3-852D-38C05B610A5C}"/>
              </a:ext>
            </a:extLst>
          </p:cNvPr>
          <p:cNvSpPr>
            <a:spLocks noGrp="1"/>
          </p:cNvSpPr>
          <p:nvPr>
            <p:ph type="title"/>
          </p:nvPr>
        </p:nvSpPr>
        <p:spPr>
          <a:xfrm>
            <a:off x="0" y="71439"/>
            <a:ext cx="9144000" cy="669103"/>
          </a:xfrm>
        </p:spPr>
        <p:txBody>
          <a:bodyPr/>
          <a:lstStyle/>
          <a:p>
            <a:r>
              <a:rPr lang="en-US" altLang="zh-CN" sz="3600" dirty="0">
                <a:solidFill>
                  <a:srgbClr val="FFFF00"/>
                </a:solidFill>
              </a:rPr>
              <a:t>RoadMap for NEXUS Tool Demo (4)</a:t>
            </a:r>
            <a:endParaRPr lang="zh-CN" altLang="en-US" sz="3600" dirty="0">
              <a:solidFill>
                <a:srgbClr val="FFFF00"/>
              </a:solidFill>
            </a:endParaRPr>
          </a:p>
        </p:txBody>
      </p:sp>
      <p:sp>
        <p:nvSpPr>
          <p:cNvPr id="3" name="Content Placeholder 2">
            <a:extLst>
              <a:ext uri="{FF2B5EF4-FFF2-40B4-BE49-F238E27FC236}">
                <a16:creationId xmlns:a16="http://schemas.microsoft.com/office/drawing/2014/main" id="{3FCA9C6B-0C6B-4EF8-968C-D92384E4199D}"/>
              </a:ext>
            </a:extLst>
          </p:cNvPr>
          <p:cNvSpPr>
            <a:spLocks noGrp="1"/>
          </p:cNvSpPr>
          <p:nvPr>
            <p:ph idx="1"/>
          </p:nvPr>
        </p:nvSpPr>
        <p:spPr>
          <a:xfrm>
            <a:off x="0" y="850392"/>
            <a:ext cx="9015984" cy="5936169"/>
          </a:xfrm>
        </p:spPr>
        <p:txBody>
          <a:bodyPr>
            <a:normAutofit/>
          </a:bodyPr>
          <a:lstStyle/>
          <a:p>
            <a:pPr>
              <a:lnSpc>
                <a:spcPct val="125000"/>
              </a:lnSpc>
              <a:spcBef>
                <a:spcPts val="225"/>
              </a:spcBef>
              <a:buFont typeface="Wingdings" panose="05000000000000000000" pitchFamily="2" charset="2"/>
              <a:buChar char="Ø"/>
            </a:pPr>
            <a:r>
              <a:rPr lang="en-US" u="sng" dirty="0">
                <a:solidFill>
                  <a:srgbClr val="FF0000"/>
                </a:solidFill>
                <a:latin typeface="Arial" panose="020B0604020202020204" pitchFamily="34" charset="0"/>
                <a:cs typeface="Arial" panose="020B0604020202020204" pitchFamily="34" charset="0"/>
              </a:rPr>
              <a:t>Data Query</a:t>
            </a:r>
            <a:r>
              <a:rPr lang="en-US" dirty="0">
                <a:solidFill>
                  <a:srgbClr val="FF0000"/>
                </a:solidFill>
                <a:latin typeface="Arial" panose="020B0604020202020204" pitchFamily="34" charset="0"/>
                <a:cs typeface="Arial" panose="020B0604020202020204" pitchFamily="34" charset="0"/>
              </a:rPr>
              <a:t>: State/CBSA/County Views</a:t>
            </a:r>
            <a:endParaRPr lang="en-US" altLang="zh-CN" sz="2400" kern="1200" dirty="0">
              <a:solidFill>
                <a:srgbClr val="FF0000"/>
              </a:solidFill>
              <a:latin typeface="Arial" panose="020B0604020202020204" pitchFamily="34" charset="0"/>
              <a:ea typeface="SimSun" panose="02010600030101010101" pitchFamily="2" charset="-122"/>
              <a:cs typeface="Arial" pitchFamily="34" charset="0"/>
            </a:endParaRPr>
          </a:p>
          <a:p>
            <a:pPr indent="342900">
              <a:lnSpc>
                <a:spcPct val="125000"/>
              </a:lnSpc>
            </a:pPr>
            <a:r>
              <a:rPr lang="en-US" sz="2800" dirty="0">
                <a:solidFill>
                  <a:srgbClr val="0000FF"/>
                </a:solidFill>
                <a:latin typeface="Arial" panose="020B0604020202020204" pitchFamily="34" charset="0"/>
                <a:cs typeface="Arial" panose="020B0604020202020204" pitchFamily="34" charset="0"/>
              </a:rPr>
              <a:t>Socio-Economic/Demographic (EJ) Areas</a:t>
            </a:r>
          </a:p>
          <a:p>
            <a:pPr lvl="1">
              <a:lnSpc>
                <a:spcPct val="125000"/>
              </a:lnSpc>
            </a:pPr>
            <a:r>
              <a:rPr lang="en-US" sz="2400" dirty="0">
                <a:latin typeface="Arial" panose="020B0604020202020204" pitchFamily="34" charset="0"/>
                <a:cs typeface="Arial" panose="020B0604020202020204" pitchFamily="34" charset="0"/>
              </a:rPr>
              <a:t>Initial view of national level information using the </a:t>
            </a:r>
            <a:r>
              <a:rPr lang="en-US" sz="2400" u="sng" dirty="0">
                <a:latin typeface="Arial" panose="020B0604020202020204" pitchFamily="34" charset="0"/>
                <a:cs typeface="Arial" panose="020B0604020202020204" pitchFamily="34" charset="0"/>
              </a:rPr>
              <a:t>Poverty/Disadvantaged</a:t>
            </a:r>
            <a:r>
              <a:rPr lang="en-US" sz="2400" dirty="0">
                <a:latin typeface="Arial" panose="020B0604020202020204" pitchFamily="34" charset="0"/>
                <a:cs typeface="Arial" panose="020B0604020202020204" pitchFamily="34" charset="0"/>
              </a:rPr>
              <a:t> indicator to show </a:t>
            </a:r>
            <a:r>
              <a:rPr lang="en-US" sz="2400" u="sng" dirty="0">
                <a:latin typeface="Arial" panose="020B0604020202020204" pitchFamily="34" charset="0"/>
                <a:cs typeface="Arial" panose="020B0604020202020204" pitchFamily="34" charset="0"/>
              </a:rPr>
              <a:t>overlay</a:t>
            </a:r>
            <a:r>
              <a:rPr lang="en-US" sz="2400" dirty="0">
                <a:latin typeface="Arial" panose="020B0604020202020204" pitchFamily="34" charset="0"/>
                <a:cs typeface="Arial" panose="020B0604020202020204" pitchFamily="34" charset="0"/>
              </a:rPr>
              <a:t> with MP areas</a:t>
            </a:r>
          </a:p>
          <a:p>
            <a:pPr lvl="1">
              <a:lnSpc>
                <a:spcPct val="125000"/>
              </a:lnSpc>
            </a:pPr>
            <a:r>
              <a:rPr lang="en-US" sz="2400" dirty="0">
                <a:solidFill>
                  <a:srgbClr val="FF0000"/>
                </a:solidFill>
                <a:latin typeface="Arial" panose="020B0604020202020204" pitchFamily="34" charset="0"/>
                <a:cs typeface="Arial" panose="020B0604020202020204" pitchFamily="34" charset="0"/>
              </a:rPr>
              <a:t>Region 5 =&gt; Detroit Example: </a:t>
            </a:r>
            <a:r>
              <a:rPr lang="en-US" sz="2400" dirty="0">
                <a:latin typeface="Arial" panose="020B0604020202020204" pitchFamily="34" charset="0"/>
                <a:cs typeface="Arial" panose="020B0604020202020204" pitchFamily="34" charset="0"/>
              </a:rPr>
              <a:t>General view and then dial into “Wayne County” with transparent map color</a:t>
            </a:r>
          </a:p>
          <a:p>
            <a:pPr lvl="2">
              <a:lnSpc>
                <a:spcPct val="125000"/>
              </a:lnSpc>
            </a:pPr>
            <a:r>
              <a:rPr lang="en-US" sz="2000" dirty="0">
                <a:latin typeface="Arial" panose="020B0604020202020204" pitchFamily="34" charset="0"/>
                <a:cs typeface="Arial" panose="020B0604020202020204" pitchFamily="34" charset="0"/>
              </a:rPr>
              <a:t>What are the top 10 emissions sources in county by pollutant?</a:t>
            </a:r>
          </a:p>
          <a:p>
            <a:pPr lvl="2">
              <a:lnSpc>
                <a:spcPct val="125000"/>
              </a:lnSpc>
            </a:pPr>
            <a:r>
              <a:rPr lang="en-US" sz="2000" dirty="0">
                <a:latin typeface="Arial" panose="020B0604020202020204" pitchFamily="34" charset="0"/>
                <a:cs typeface="Arial" panose="020B0604020202020204" pitchFamily="34" charset="0"/>
              </a:rPr>
              <a:t>What specific sources are common across pollutants that may indicate co-control potential?</a:t>
            </a:r>
          </a:p>
          <a:p>
            <a:pPr lvl="2">
              <a:lnSpc>
                <a:spcPct val="125000"/>
              </a:lnSpc>
            </a:pPr>
            <a:r>
              <a:rPr lang="en-US" sz="2000" dirty="0">
                <a:latin typeface="Arial" panose="020B0604020202020204" pitchFamily="34" charset="0"/>
                <a:cs typeface="Arial" panose="020B0604020202020204" pitchFamily="34" charset="0"/>
              </a:rPr>
              <a:t>Can view these sources on the map with summary data available.</a:t>
            </a:r>
          </a:p>
        </p:txBody>
      </p:sp>
      <p:sp>
        <p:nvSpPr>
          <p:cNvPr id="6" name="Slide Number Placeholder 1">
            <a:extLst>
              <a:ext uri="{FF2B5EF4-FFF2-40B4-BE49-F238E27FC236}">
                <a16:creationId xmlns:a16="http://schemas.microsoft.com/office/drawing/2014/main" id="{C20413C4-691C-4E6A-B74F-1F55A9414962}"/>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58</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12553577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9A7BA4B-8F7A-4533-89DE-39B7D42A3784}"/>
              </a:ext>
            </a:extLst>
          </p:cNvPr>
          <p:cNvSpPr txBox="1"/>
          <p:nvPr/>
        </p:nvSpPr>
        <p:spPr>
          <a:xfrm>
            <a:off x="3227834" y="2578610"/>
            <a:ext cx="2117887" cy="132343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noFill/>
                </a:ln>
                <a:solidFill>
                  <a:srgbClr val="0000FF"/>
                </a:solidFill>
                <a:effectLst/>
                <a:uLnTx/>
                <a:uFillTx/>
                <a:latin typeface="微软雅黑"/>
                <a:ea typeface="微软雅黑"/>
                <a:cs typeface="+mn-cs"/>
              </a:rPr>
              <a:t>End</a:t>
            </a:r>
          </a:p>
        </p:txBody>
      </p:sp>
      <p:sp>
        <p:nvSpPr>
          <p:cNvPr id="5" name="Slide Number Placeholder 1">
            <a:extLst>
              <a:ext uri="{FF2B5EF4-FFF2-40B4-BE49-F238E27FC236}">
                <a16:creationId xmlns:a16="http://schemas.microsoft.com/office/drawing/2014/main" id="{D43FCABD-C322-43B1-A6BA-175B263790B1}"/>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59</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2537658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3A722-4813-495C-BC4B-F44FFD087A69}"/>
              </a:ext>
            </a:extLst>
          </p:cNvPr>
          <p:cNvSpPr>
            <a:spLocks noGrp="1"/>
          </p:cNvSpPr>
          <p:nvPr>
            <p:ph type="title"/>
          </p:nvPr>
        </p:nvSpPr>
        <p:spPr>
          <a:xfrm>
            <a:off x="0" y="71439"/>
            <a:ext cx="9144000" cy="669103"/>
          </a:xfrm>
        </p:spPr>
        <p:txBody>
          <a:bodyPr>
            <a:noAutofit/>
          </a:bodyPr>
          <a:lstStyle/>
          <a:p>
            <a:r>
              <a:rPr lang="en-US" altLang="zh-CN" sz="4000" dirty="0">
                <a:latin typeface="Calibri" panose="020F0502020204030204" pitchFamily="34" charset="0"/>
                <a:cs typeface="Calibri" panose="020F0502020204030204" pitchFamily="34" charset="0"/>
              </a:rPr>
              <a:t>NEXUS Tool : </a:t>
            </a:r>
            <a:r>
              <a:rPr lang="en-US" altLang="zh-CN" sz="4000" dirty="0">
                <a:solidFill>
                  <a:srgbClr val="FFFF00"/>
                </a:solidFill>
                <a:latin typeface="Calibri" panose="020F0502020204030204" pitchFamily="34" charset="0"/>
                <a:cs typeface="Calibri" panose="020F0502020204030204" pitchFamily="34" charset="0"/>
              </a:rPr>
              <a:t>Schedule &amp; Installation</a:t>
            </a:r>
            <a:endParaRPr lang="zh-CN" altLang="en-US" sz="4000" dirty="0">
              <a:solidFill>
                <a:srgbClr val="FFFF00"/>
              </a:solidFill>
              <a:latin typeface="Calibri" panose="020F0502020204030204" pitchFamily="34" charset="0"/>
              <a:cs typeface="Calibri" panose="020F0502020204030204" pitchFamily="34" charset="0"/>
            </a:endParaRPr>
          </a:p>
        </p:txBody>
      </p:sp>
      <p:graphicFrame>
        <p:nvGraphicFramePr>
          <p:cNvPr id="5" name="Table 5">
            <a:extLst>
              <a:ext uri="{FF2B5EF4-FFF2-40B4-BE49-F238E27FC236}">
                <a16:creationId xmlns:a16="http://schemas.microsoft.com/office/drawing/2014/main" id="{A9922E7A-2251-442A-B72A-02D756FFABFB}"/>
              </a:ext>
            </a:extLst>
          </p:cNvPr>
          <p:cNvGraphicFramePr>
            <a:graphicFrameLocks noGrp="1"/>
          </p:cNvGraphicFramePr>
          <p:nvPr/>
        </p:nvGraphicFramePr>
        <p:xfrm>
          <a:off x="244809" y="955394"/>
          <a:ext cx="8434926" cy="4078438"/>
        </p:xfrm>
        <a:graphic>
          <a:graphicData uri="http://schemas.openxmlformats.org/drawingml/2006/table">
            <a:tbl>
              <a:tblPr firstRow="1" bandRow="1">
                <a:tableStyleId>{5C22544A-7EE6-4342-B048-85BDC9FD1C3A}</a:tableStyleId>
              </a:tblPr>
              <a:tblGrid>
                <a:gridCol w="5648100">
                  <a:extLst>
                    <a:ext uri="{9D8B030D-6E8A-4147-A177-3AD203B41FA5}">
                      <a16:colId xmlns:a16="http://schemas.microsoft.com/office/drawing/2014/main" val="2908661135"/>
                    </a:ext>
                  </a:extLst>
                </a:gridCol>
                <a:gridCol w="2786826">
                  <a:extLst>
                    <a:ext uri="{9D8B030D-6E8A-4147-A177-3AD203B41FA5}">
                      <a16:colId xmlns:a16="http://schemas.microsoft.com/office/drawing/2014/main" val="2803233360"/>
                    </a:ext>
                  </a:extLst>
                </a:gridCol>
              </a:tblGrid>
              <a:tr h="677490">
                <a:tc>
                  <a:txBody>
                    <a:bodyPr/>
                    <a:lstStyle/>
                    <a:p>
                      <a:pPr algn="ctr"/>
                      <a:r>
                        <a:rPr lang="en-US" altLang="zh-CN" sz="3600" dirty="0">
                          <a:latin typeface="Times New Roman" panose="02020603050405020304" pitchFamily="18" charset="0"/>
                          <a:cs typeface="Times New Roman" panose="02020603050405020304" pitchFamily="18" charset="0"/>
                        </a:rPr>
                        <a:t>Work Plan</a:t>
                      </a:r>
                      <a:endParaRPr lang="zh-CN" altLang="en-US" sz="3600" dirty="0">
                        <a:latin typeface="Times New Roman" panose="02020603050405020304" pitchFamily="18" charset="0"/>
                        <a:cs typeface="Times New Roman" panose="02020603050405020304" pitchFamily="18" charset="0"/>
                      </a:endParaRPr>
                    </a:p>
                  </a:txBody>
                  <a:tcPr anchor="ctr"/>
                </a:tc>
                <a:tc>
                  <a:txBody>
                    <a:bodyPr/>
                    <a:lstStyle/>
                    <a:p>
                      <a:pPr algn="ctr"/>
                      <a:r>
                        <a:rPr lang="en-US" altLang="zh-CN" sz="3600" dirty="0">
                          <a:latin typeface="Times New Roman" panose="02020603050405020304" pitchFamily="18" charset="0"/>
                          <a:cs typeface="Times New Roman" panose="02020603050405020304" pitchFamily="18" charset="0"/>
                        </a:rPr>
                        <a:t>Date</a:t>
                      </a:r>
                      <a:endParaRPr lang="zh-CN" altLang="en-US" sz="20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400926106"/>
                  </a:ext>
                </a:extLst>
              </a:tr>
              <a:tr h="8663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400" b="0" kern="1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Developed NEXUS tool prototype and   Phase-1 functions</a:t>
                      </a:r>
                      <a:endParaRPr lang="zh-CN" altLang="zh-CN" sz="2400" b="0" kern="1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endParaRPr>
                    </a:p>
                  </a:txBody>
                  <a:tcPr anchor="ctr"/>
                </a:tc>
                <a:tc>
                  <a:txBody>
                    <a:bodyPr/>
                    <a:lstStyle/>
                    <a:p>
                      <a:pPr algn="ctr"/>
                      <a:r>
                        <a:rPr lang="en-US" altLang="zh-CN" sz="2400" b="0" kern="1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April 2020</a:t>
                      </a:r>
                      <a:endParaRPr lang="zh-CN" altLang="en-US" sz="2400" b="0" kern="1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endParaRPr>
                    </a:p>
                  </a:txBody>
                  <a:tcPr anchor="ctr"/>
                </a:tc>
                <a:extLst>
                  <a:ext uri="{0D108BD9-81ED-4DB2-BD59-A6C34878D82A}">
                    <a16:rowId xmlns:a16="http://schemas.microsoft.com/office/drawing/2014/main" val="120063066"/>
                  </a:ext>
                </a:extLst>
              </a:tr>
              <a:tr h="8886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400" b="0" kern="1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Developed Phase-2 functions and deliver first working (interim) NEXUS tool</a:t>
                      </a:r>
                      <a:endParaRPr lang="zh-CN" altLang="zh-CN" sz="2400" b="0" kern="1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400" b="0" kern="1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August 2020</a:t>
                      </a:r>
                      <a:endParaRPr lang="zh-CN" altLang="en-US" sz="2400" b="0" kern="1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endParaRPr>
                    </a:p>
                  </a:txBody>
                  <a:tcPr anchor="ctr"/>
                </a:tc>
                <a:extLst>
                  <a:ext uri="{0D108BD9-81ED-4DB2-BD59-A6C34878D82A}">
                    <a16:rowId xmlns:a16="http://schemas.microsoft.com/office/drawing/2014/main" val="2013308316"/>
                  </a:ext>
                </a:extLst>
              </a:tr>
              <a:tr h="7953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400" b="0" kern="1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Developed a </a:t>
                      </a:r>
                      <a:r>
                        <a:rPr lang="en-US" altLang="zh-CN" sz="2400" b="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fully functional NEXUS</a:t>
                      </a:r>
                      <a:r>
                        <a:rPr lang="en-US" altLang="zh-CN" sz="2400" b="0" kern="1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tool and on-line User’s Manual</a:t>
                      </a:r>
                      <a:endParaRPr lang="zh-CN" altLang="zh-CN" sz="2400" b="0" kern="1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400" b="0" kern="12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Dec. 2020</a:t>
                      </a:r>
                      <a:endParaRPr lang="zh-CN" altLang="en-US" sz="2400" b="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698704947"/>
                  </a:ext>
                </a:extLst>
              </a:tr>
              <a:tr h="7953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400" b="0" kern="1200" dirty="0">
                          <a:solidFill>
                            <a:srgbClr val="0000FF"/>
                          </a:solidFill>
                          <a:latin typeface="Times New Roman" panose="02020603050405020304" pitchFamily="18" charset="0"/>
                          <a:ea typeface="SimSun" panose="02010600030101010101" pitchFamily="2" charset="-122"/>
                          <a:cs typeface="Times New Roman" panose="02020603050405020304" pitchFamily="18" charset="0"/>
                        </a:rPr>
                        <a:t>Upgrading NEXUS tool for Beta testing and broader OAQPS and Regional office use</a:t>
                      </a:r>
                      <a:endParaRPr lang="zh-CN" altLang="zh-CN" sz="2400" b="0" kern="1200" dirty="0">
                        <a:solidFill>
                          <a:srgbClr val="0000FF"/>
                        </a:solidFill>
                        <a:latin typeface="Times New Roman" panose="02020603050405020304" pitchFamily="18" charset="0"/>
                        <a:ea typeface="SimSun" panose="02010600030101010101" pitchFamily="2" charset="-122"/>
                        <a:cs typeface="Times New Roman" panose="02020603050405020304" pitchFamily="18"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400" b="0" kern="1200" dirty="0">
                          <a:solidFill>
                            <a:srgbClr val="0000FF"/>
                          </a:solidFill>
                          <a:latin typeface="Times New Roman" panose="02020603050405020304" pitchFamily="18" charset="0"/>
                          <a:ea typeface="SimSun" panose="02010600030101010101" pitchFamily="2" charset="-122"/>
                          <a:cs typeface="Times New Roman" panose="02020603050405020304" pitchFamily="18" charset="0"/>
                        </a:rPr>
                        <a:t>Jan. ~ July 2021</a:t>
                      </a:r>
                      <a:endParaRPr lang="zh-CN" altLang="en-US" sz="2400" b="0" dirty="0">
                        <a:solidFill>
                          <a:srgbClr val="0000FF"/>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118861439"/>
                  </a:ext>
                </a:extLst>
              </a:tr>
            </a:tbl>
          </a:graphicData>
        </a:graphic>
      </p:graphicFrame>
      <p:sp>
        <p:nvSpPr>
          <p:cNvPr id="7" name="Slide Number Placeholder 1">
            <a:extLst>
              <a:ext uri="{FF2B5EF4-FFF2-40B4-BE49-F238E27FC236}">
                <a16:creationId xmlns:a16="http://schemas.microsoft.com/office/drawing/2014/main" id="{CCAC6425-B410-4F5B-876A-49E0770F99CD}"/>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6</a:t>
            </a:fld>
            <a:endParaRPr lang="en-US" dirty="0">
              <a:solidFill>
                <a:prstClr val="black">
                  <a:tint val="75000"/>
                </a:prstClr>
              </a:solidFill>
              <a:latin typeface="Arial" pitchFamily="34" charset="0"/>
            </a:endParaRPr>
          </a:p>
        </p:txBody>
      </p:sp>
      <p:sp>
        <p:nvSpPr>
          <p:cNvPr id="6" name="Rectangle 5">
            <a:extLst>
              <a:ext uri="{FF2B5EF4-FFF2-40B4-BE49-F238E27FC236}">
                <a16:creationId xmlns:a16="http://schemas.microsoft.com/office/drawing/2014/main" id="{98C85506-7C0D-49AD-AA84-3205105054CF}"/>
              </a:ext>
            </a:extLst>
          </p:cNvPr>
          <p:cNvSpPr/>
          <p:nvPr/>
        </p:nvSpPr>
        <p:spPr>
          <a:xfrm>
            <a:off x="128764" y="5253063"/>
            <a:ext cx="8877328" cy="1631216"/>
          </a:xfrm>
          <a:prstGeom prst="rect">
            <a:avLst/>
          </a:prstGeom>
        </p:spPr>
        <p:txBody>
          <a:bodyPr wrap="square">
            <a:spAutoFit/>
          </a:bodyPr>
          <a:lstStyle/>
          <a:p>
            <a:pPr marL="969963" indent="-969963" fontAlgn="base">
              <a:defRPr/>
            </a:pPr>
            <a:r>
              <a:rPr lang="en-US" b="1" dirty="0">
                <a:solidFill>
                  <a:srgbClr val="FF0000"/>
                </a:solidFill>
                <a:latin typeface="Calibri"/>
              </a:rPr>
              <a:t>Download “NEXUS” tool: </a:t>
            </a:r>
            <a:r>
              <a:rPr lang="en-US" dirty="0">
                <a:solidFill>
                  <a:prstClr val="black"/>
                </a:solidFill>
                <a:latin typeface="Calibri"/>
              </a:rPr>
              <a:t>The “NEXUS 1.5” package (“NEXUS v1.5 setup.exe” &amp; “NEXUS 1.5 Data.exe”: run both to install) is available at OAQPS’s Shared Drive a:t </a:t>
            </a:r>
            <a:r>
              <a:rPr lang="en-US" i="1" dirty="0">
                <a:solidFill>
                  <a:schemeClr val="tx2">
                    <a:lumMod val="60000"/>
                    <a:lumOff val="40000"/>
                  </a:schemeClr>
                </a:solidFill>
                <a:latin typeface="Calibri"/>
              </a:rPr>
              <a:t>G:\SHARE\NEXUS\NEXUS 1.5\ </a:t>
            </a:r>
            <a:r>
              <a:rPr lang="en-US" dirty="0">
                <a:solidFill>
                  <a:prstClr val="black"/>
                </a:solidFill>
                <a:latin typeface="Calibri"/>
              </a:rPr>
              <a:t>or at EPA’s new FTP site: </a:t>
            </a:r>
            <a:r>
              <a:rPr lang="en-US" i="1" u="sng" dirty="0">
                <a:solidFill>
                  <a:schemeClr val="tx2">
                    <a:lumMod val="60000"/>
                    <a:lumOff val="40000"/>
                  </a:schemeClr>
                </a:solidFill>
                <a:latin typeface="Calibri" panose="020F0502020204030204" pitchFamily="34" charset="0"/>
                <a:cs typeface="Calibri" panose="020F0502020204030204" pitchFamily="34" charset="0"/>
              </a:rPr>
              <a:t>ftp://newftp.epa.gov/aqmg/cjang/NEXUS/NEXUS 1.5/</a:t>
            </a:r>
            <a:endParaRPr lang="en-US" sz="2000" i="1" u="sng" dirty="0">
              <a:solidFill>
                <a:schemeClr val="tx2">
                  <a:lumMod val="60000"/>
                  <a:lumOff val="40000"/>
                </a:schemeClr>
              </a:solidFill>
              <a:latin typeface="Calibri" panose="020F0502020204030204" pitchFamily="34" charset="0"/>
              <a:cs typeface="Calibri" panose="020F0502020204030204" pitchFamily="34" charset="0"/>
            </a:endParaRPr>
          </a:p>
          <a:p>
            <a:pPr marL="685800" indent="-630238" fontAlgn="base">
              <a:defRPr/>
            </a:pPr>
            <a:endParaRPr lang="en-US" altLang="zh-CN" sz="800" i="1" dirty="0">
              <a:solidFill>
                <a:srgbClr val="7030A0"/>
              </a:solidFill>
              <a:latin typeface="Arial" panose="020B0604020202020204" pitchFamily="34" charset="0"/>
              <a:ea typeface="SimSun" panose="02010600030101010101" pitchFamily="2" charset="-122"/>
              <a:cs typeface="Arial" panose="020B0604020202020204" pitchFamily="34" charset="0"/>
            </a:endParaRPr>
          </a:p>
          <a:p>
            <a:pPr marL="685800" indent="-630238" fontAlgn="base">
              <a:defRPr/>
            </a:pPr>
            <a:r>
              <a:rPr lang="en-US" altLang="zh-CN" i="1" dirty="0">
                <a:solidFill>
                  <a:srgbClr val="7030A0"/>
                </a:solidFill>
                <a:latin typeface="Arial" panose="020B0604020202020204" pitchFamily="34" charset="0"/>
                <a:ea typeface="SimSun" panose="02010600030101010101" pitchFamily="2" charset="-122"/>
                <a:cs typeface="Arial" panose="020B0604020202020204" pitchFamily="34" charset="0"/>
              </a:rPr>
              <a:t>(</a:t>
            </a:r>
            <a:r>
              <a:rPr lang="en-US" altLang="zh-CN" i="1" u="sng" dirty="0">
                <a:solidFill>
                  <a:srgbClr val="7030A0"/>
                </a:solidFill>
                <a:latin typeface="Arial" panose="020B0604020202020204" pitchFamily="34" charset="0"/>
                <a:ea typeface="SimSun" panose="02010600030101010101" pitchFamily="2" charset="-122"/>
                <a:cs typeface="Arial" panose="020B0604020202020204" pitchFamily="34" charset="0"/>
              </a:rPr>
              <a:t>Note</a:t>
            </a:r>
            <a:r>
              <a:rPr lang="en-US" altLang="zh-CN" i="1" dirty="0">
                <a:solidFill>
                  <a:srgbClr val="7030A0"/>
                </a:solidFill>
                <a:latin typeface="Arial" panose="020B0604020202020204" pitchFamily="34" charset="0"/>
                <a:ea typeface="SimSun" panose="02010600030101010101" pitchFamily="2" charset="-122"/>
                <a:cs typeface="Arial" panose="020B0604020202020204" pitchFamily="34" charset="0"/>
              </a:rPr>
              <a:t>: Require software installation privilege to install “NEXUS tool” on EPA’s PCs)</a:t>
            </a:r>
          </a:p>
        </p:txBody>
      </p:sp>
    </p:spTree>
    <p:extLst>
      <p:ext uri="{BB962C8B-B14F-4D97-AF65-F5344CB8AC3E}">
        <p14:creationId xmlns:p14="http://schemas.microsoft.com/office/powerpoint/2010/main" val="2045980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8F6CC-AF5D-4366-81B1-323CE271962F}"/>
              </a:ext>
            </a:extLst>
          </p:cNvPr>
          <p:cNvSpPr>
            <a:spLocks noGrp="1"/>
          </p:cNvSpPr>
          <p:nvPr>
            <p:ph type="title"/>
          </p:nvPr>
        </p:nvSpPr>
        <p:spPr/>
        <p:txBody>
          <a:bodyPr/>
          <a:lstStyle/>
          <a:p>
            <a:r>
              <a:rPr lang="en-US" altLang="zh-CN" sz="4000" dirty="0">
                <a:latin typeface="Calibri" panose="020F0502020204030204" pitchFamily="34" charset="0"/>
                <a:cs typeface="Calibri" panose="020F0502020204030204" pitchFamily="34" charset="0"/>
              </a:rPr>
              <a:t>NEXUS Tool : </a:t>
            </a:r>
            <a:r>
              <a:rPr lang="en-US" altLang="zh-CN" sz="4000" dirty="0">
                <a:solidFill>
                  <a:srgbClr val="FFFF00"/>
                </a:solidFill>
                <a:latin typeface="Calibri" panose="020F0502020204030204" pitchFamily="34" charset="0"/>
                <a:cs typeface="Calibri" panose="020F0502020204030204" pitchFamily="34" charset="0"/>
              </a:rPr>
              <a:t>Briefing Schedule</a:t>
            </a:r>
            <a:endParaRPr lang="en-US" sz="4000" dirty="0"/>
          </a:p>
        </p:txBody>
      </p:sp>
      <p:graphicFrame>
        <p:nvGraphicFramePr>
          <p:cNvPr id="4" name="Table 4">
            <a:extLst>
              <a:ext uri="{FF2B5EF4-FFF2-40B4-BE49-F238E27FC236}">
                <a16:creationId xmlns:a16="http://schemas.microsoft.com/office/drawing/2014/main" id="{C685EAB3-AA2F-4218-8245-E55AEA881AD6}"/>
              </a:ext>
            </a:extLst>
          </p:cNvPr>
          <p:cNvGraphicFramePr>
            <a:graphicFrameLocks noGrp="1"/>
          </p:cNvGraphicFramePr>
          <p:nvPr>
            <p:ph idx="1"/>
            <p:extLst>
              <p:ext uri="{D42A27DB-BD31-4B8C-83A1-F6EECF244321}">
                <p14:modId xmlns:p14="http://schemas.microsoft.com/office/powerpoint/2010/main" val="2108022918"/>
              </p:ext>
            </p:extLst>
          </p:nvPr>
        </p:nvGraphicFramePr>
        <p:xfrm>
          <a:off x="285135" y="1027429"/>
          <a:ext cx="8401665" cy="5465446"/>
        </p:xfrm>
        <a:graphic>
          <a:graphicData uri="http://schemas.openxmlformats.org/drawingml/2006/table">
            <a:tbl>
              <a:tblPr firstRow="1" bandRow="1">
                <a:tableStyleId>{5C22544A-7EE6-4342-B048-85BDC9FD1C3A}</a:tableStyleId>
              </a:tblPr>
              <a:tblGrid>
                <a:gridCol w="5165468">
                  <a:extLst>
                    <a:ext uri="{9D8B030D-6E8A-4147-A177-3AD203B41FA5}">
                      <a16:colId xmlns:a16="http://schemas.microsoft.com/office/drawing/2014/main" val="676030082"/>
                    </a:ext>
                  </a:extLst>
                </a:gridCol>
                <a:gridCol w="3236197">
                  <a:extLst>
                    <a:ext uri="{9D8B030D-6E8A-4147-A177-3AD203B41FA5}">
                      <a16:colId xmlns:a16="http://schemas.microsoft.com/office/drawing/2014/main" val="1994550048"/>
                    </a:ext>
                  </a:extLst>
                </a:gridCol>
              </a:tblGrid>
              <a:tr h="780778">
                <a:tc>
                  <a:txBody>
                    <a:bodyPr/>
                    <a:lstStyle/>
                    <a:p>
                      <a:pPr algn="ctr"/>
                      <a:r>
                        <a:rPr lang="en-US" sz="2800" b="1" dirty="0">
                          <a:latin typeface="Arial" panose="020B0604020202020204" pitchFamily="34" charset="0"/>
                          <a:cs typeface="Arial" panose="020B0604020202020204" pitchFamily="34" charset="0"/>
                        </a:rPr>
                        <a:t>Audience</a:t>
                      </a:r>
                    </a:p>
                  </a:txBody>
                  <a:tcPr anchor="ctr"/>
                </a:tc>
                <a:tc>
                  <a:txBody>
                    <a:bodyPr/>
                    <a:lstStyle/>
                    <a:p>
                      <a:pPr algn="ctr"/>
                      <a:r>
                        <a:rPr lang="en-US" sz="2800" b="1" dirty="0">
                          <a:latin typeface="Arial" panose="020B0604020202020204" pitchFamily="34" charset="0"/>
                          <a:cs typeface="Arial" panose="020B0604020202020204" pitchFamily="34" charset="0"/>
                        </a:rPr>
                        <a:t>Date</a:t>
                      </a:r>
                      <a:endParaRPr lang="en-US" sz="2000"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4097829753"/>
                  </a:ext>
                </a:extLst>
              </a:tr>
              <a:tr h="780778">
                <a:tc>
                  <a:txBody>
                    <a:bodyPr/>
                    <a:lstStyle/>
                    <a:p>
                      <a:pPr algn="ctr"/>
                      <a:r>
                        <a:rPr lang="en-US" sz="2000" b="0" dirty="0">
                          <a:latin typeface="Arial" panose="020B0604020202020204" pitchFamily="34" charset="0"/>
                          <a:cs typeface="Arial" panose="020B0604020202020204" pitchFamily="34" charset="0"/>
                        </a:rPr>
                        <a:t>AQAD &amp; HEID – DD &amp; Management Team</a:t>
                      </a:r>
                    </a:p>
                  </a:txBody>
                  <a:tcPr anchor="ctr"/>
                </a:tc>
                <a:tc>
                  <a:txBody>
                    <a:bodyPr/>
                    <a:lstStyle/>
                    <a:p>
                      <a:pPr algn="ctr"/>
                      <a:r>
                        <a:rPr lang="en-US" sz="2000" b="0" dirty="0">
                          <a:latin typeface="Arial" panose="020B0604020202020204" pitchFamily="34" charset="0"/>
                          <a:cs typeface="Arial" panose="020B0604020202020204" pitchFamily="34" charset="0"/>
                        </a:rPr>
                        <a:t>Sept. 25, 2020</a:t>
                      </a:r>
                    </a:p>
                  </a:txBody>
                  <a:tcPr anchor="ctr"/>
                </a:tc>
                <a:extLst>
                  <a:ext uri="{0D108BD9-81ED-4DB2-BD59-A6C34878D82A}">
                    <a16:rowId xmlns:a16="http://schemas.microsoft.com/office/drawing/2014/main" val="4162069917"/>
                  </a:ext>
                </a:extLst>
              </a:tr>
              <a:tr h="780778">
                <a:tc>
                  <a:txBody>
                    <a:bodyPr/>
                    <a:lstStyle/>
                    <a:p>
                      <a:pPr algn="ctr"/>
                      <a:r>
                        <a:rPr lang="en-US" sz="2000" b="0" dirty="0">
                          <a:latin typeface="Arial" panose="020B0604020202020204" pitchFamily="34" charset="0"/>
                          <a:cs typeface="Arial" panose="020B0604020202020204" pitchFamily="34" charset="0"/>
                        </a:rPr>
                        <a:t>Air Toxics Team</a:t>
                      </a:r>
                    </a:p>
                  </a:txBody>
                  <a:tcPr anchor="ctr"/>
                </a:tc>
                <a:tc>
                  <a:txBody>
                    <a:bodyPr/>
                    <a:lstStyle/>
                    <a:p>
                      <a:pPr algn="ctr"/>
                      <a:r>
                        <a:rPr lang="en-US" sz="2000" b="0" dirty="0">
                          <a:latin typeface="Arial" panose="020B0604020202020204" pitchFamily="34" charset="0"/>
                          <a:cs typeface="Arial" panose="020B0604020202020204" pitchFamily="34" charset="0"/>
                        </a:rPr>
                        <a:t>Nov. 3, 2020</a:t>
                      </a:r>
                    </a:p>
                  </a:txBody>
                  <a:tcPr anchor="ctr"/>
                </a:tc>
                <a:extLst>
                  <a:ext uri="{0D108BD9-81ED-4DB2-BD59-A6C34878D82A}">
                    <a16:rowId xmlns:a16="http://schemas.microsoft.com/office/drawing/2014/main" val="3173000882"/>
                  </a:ext>
                </a:extLst>
              </a:tr>
              <a:tr h="780778">
                <a:tc>
                  <a:txBody>
                    <a:bodyPr/>
                    <a:lstStyle/>
                    <a:p>
                      <a:pPr algn="ctr"/>
                      <a:r>
                        <a:rPr lang="en-US" sz="2000" b="0" dirty="0">
                          <a:latin typeface="Arial" panose="020B0604020202020204" pitchFamily="34" charset="0"/>
                          <a:cs typeface="Arial" panose="020B0604020202020204" pitchFamily="34" charset="0"/>
                        </a:rPr>
                        <a:t>AQPD – DD &amp; Management Team</a:t>
                      </a:r>
                    </a:p>
                  </a:txBody>
                  <a:tcPr anchor="ctr"/>
                </a:tc>
                <a:tc>
                  <a:txBody>
                    <a:bodyPr/>
                    <a:lstStyle/>
                    <a:p>
                      <a:pPr algn="ctr"/>
                      <a:r>
                        <a:rPr lang="en-US" sz="2000" b="0" dirty="0">
                          <a:latin typeface="Arial" panose="020B0604020202020204" pitchFamily="34" charset="0"/>
                          <a:cs typeface="Arial" panose="020B0604020202020204" pitchFamily="34" charset="0"/>
                        </a:rPr>
                        <a:t>Dec. 10, 2020</a:t>
                      </a:r>
                    </a:p>
                  </a:txBody>
                  <a:tcPr anchor="ctr"/>
                </a:tc>
                <a:extLst>
                  <a:ext uri="{0D108BD9-81ED-4DB2-BD59-A6C34878D82A}">
                    <a16:rowId xmlns:a16="http://schemas.microsoft.com/office/drawing/2014/main" val="4050808776"/>
                  </a:ext>
                </a:extLst>
              </a:tr>
              <a:tr h="780778">
                <a:tc>
                  <a:txBody>
                    <a:bodyPr/>
                    <a:lstStyle/>
                    <a:p>
                      <a:pPr algn="ctr"/>
                      <a:r>
                        <a:rPr lang="en-US" sz="2000" b="0" dirty="0">
                          <a:solidFill>
                            <a:schemeClr val="tx1"/>
                          </a:solidFill>
                          <a:latin typeface="Arial" panose="020B0604020202020204" pitchFamily="34" charset="0"/>
                          <a:cs typeface="Arial" panose="020B0604020202020204" pitchFamily="34" charset="0"/>
                        </a:rPr>
                        <a:t>OID – DD &amp; Management Team</a:t>
                      </a:r>
                    </a:p>
                  </a:txBody>
                  <a:tcPr anchor="ctr"/>
                </a:tc>
                <a:tc>
                  <a:txBody>
                    <a:bodyPr/>
                    <a:lstStyle/>
                    <a:p>
                      <a:pPr algn="ctr"/>
                      <a:r>
                        <a:rPr lang="en-US" sz="2000" b="0" dirty="0">
                          <a:solidFill>
                            <a:schemeClr val="tx1"/>
                          </a:solidFill>
                          <a:latin typeface="Arial" panose="020B0604020202020204" pitchFamily="34" charset="0"/>
                          <a:cs typeface="Arial" panose="020B0604020202020204" pitchFamily="34" charset="0"/>
                        </a:rPr>
                        <a:t>Jan. 25, 2021</a:t>
                      </a:r>
                    </a:p>
                  </a:txBody>
                  <a:tcPr anchor="ctr"/>
                </a:tc>
                <a:extLst>
                  <a:ext uri="{0D108BD9-81ED-4DB2-BD59-A6C34878D82A}">
                    <a16:rowId xmlns:a16="http://schemas.microsoft.com/office/drawing/2014/main" val="2675647542"/>
                  </a:ext>
                </a:extLst>
              </a:tr>
              <a:tr h="780778">
                <a:tc>
                  <a:txBody>
                    <a:bodyPr/>
                    <a:lstStyle/>
                    <a:p>
                      <a:pPr algn="ctr"/>
                      <a:r>
                        <a:rPr lang="en-US" sz="2000" b="0" dirty="0">
                          <a:solidFill>
                            <a:srgbClr val="0000FF"/>
                          </a:solidFill>
                          <a:latin typeface="Arial" panose="020B0604020202020204" pitchFamily="34" charset="0"/>
                          <a:cs typeface="Arial" panose="020B0604020202020204" pitchFamily="34" charset="0"/>
                        </a:rPr>
                        <a:t>SPPD – DD &amp; Management Team</a:t>
                      </a:r>
                    </a:p>
                  </a:txBody>
                  <a:tcPr anchor="ctr"/>
                </a:tc>
                <a:tc>
                  <a:txBody>
                    <a:bodyPr/>
                    <a:lstStyle/>
                    <a:p>
                      <a:pPr algn="ctr"/>
                      <a:r>
                        <a:rPr lang="en-US" sz="2000" b="0" dirty="0">
                          <a:solidFill>
                            <a:srgbClr val="0000FF"/>
                          </a:solidFill>
                          <a:latin typeface="Arial" panose="020B0604020202020204" pitchFamily="34" charset="0"/>
                          <a:cs typeface="Arial" panose="020B0604020202020204" pitchFamily="34" charset="0"/>
                        </a:rPr>
                        <a:t>Jan 28, 2021</a:t>
                      </a:r>
                    </a:p>
                  </a:txBody>
                  <a:tcPr anchor="ctr"/>
                </a:tc>
                <a:extLst>
                  <a:ext uri="{0D108BD9-81ED-4DB2-BD59-A6C34878D82A}">
                    <a16:rowId xmlns:a16="http://schemas.microsoft.com/office/drawing/2014/main" val="2819699671"/>
                  </a:ext>
                </a:extLst>
              </a:tr>
              <a:tr h="780778">
                <a:tc>
                  <a:txBody>
                    <a:bodyPr/>
                    <a:lstStyle/>
                    <a:p>
                      <a:pPr algn="ctr"/>
                      <a:r>
                        <a:rPr lang="en-US" sz="2000" b="0" dirty="0">
                          <a:solidFill>
                            <a:srgbClr val="0000FF"/>
                          </a:solidFill>
                          <a:latin typeface="Arial" panose="020B0604020202020204" pitchFamily="34" charset="0"/>
                          <a:cs typeface="Arial" panose="020B0604020202020204" pitchFamily="34" charset="0"/>
                        </a:rPr>
                        <a:t>OAQPS – Office Director</a:t>
                      </a:r>
                    </a:p>
                  </a:txBody>
                  <a:tcPr anchor="ctr"/>
                </a:tc>
                <a:tc>
                  <a:txBody>
                    <a:bodyPr/>
                    <a:lstStyle/>
                    <a:p>
                      <a:pPr algn="ctr"/>
                      <a:r>
                        <a:rPr lang="en-US" sz="2000" b="0" dirty="0">
                          <a:solidFill>
                            <a:srgbClr val="0000FF"/>
                          </a:solidFill>
                          <a:latin typeface="Arial" panose="020B0604020202020204" pitchFamily="34" charset="0"/>
                          <a:cs typeface="Arial" panose="020B0604020202020204" pitchFamily="34" charset="0"/>
                        </a:rPr>
                        <a:t>Feb 1, 2021</a:t>
                      </a:r>
                    </a:p>
                  </a:txBody>
                  <a:tcPr anchor="ctr"/>
                </a:tc>
                <a:extLst>
                  <a:ext uri="{0D108BD9-81ED-4DB2-BD59-A6C34878D82A}">
                    <a16:rowId xmlns:a16="http://schemas.microsoft.com/office/drawing/2014/main" val="509357973"/>
                  </a:ext>
                </a:extLst>
              </a:tr>
            </a:tbl>
          </a:graphicData>
        </a:graphic>
      </p:graphicFrame>
      <p:sp>
        <p:nvSpPr>
          <p:cNvPr id="5" name="Slide Number Placeholder 1">
            <a:extLst>
              <a:ext uri="{FF2B5EF4-FFF2-40B4-BE49-F238E27FC236}">
                <a16:creationId xmlns:a16="http://schemas.microsoft.com/office/drawing/2014/main" id="{DECFCB60-2D39-4D11-ADB9-085F76F8A682}"/>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7</a:t>
            </a:fld>
            <a:endParaRPr lang="en-US" dirty="0">
              <a:solidFill>
                <a:prstClr val="black">
                  <a:tint val="75000"/>
                </a:prstClr>
              </a:solidFill>
              <a:latin typeface="Arial" pitchFamily="34" charset="0"/>
            </a:endParaRPr>
          </a:p>
        </p:txBody>
      </p:sp>
    </p:spTree>
    <p:extLst>
      <p:ext uri="{BB962C8B-B14F-4D97-AF65-F5344CB8AC3E}">
        <p14:creationId xmlns:p14="http://schemas.microsoft.com/office/powerpoint/2010/main" val="2852402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C8F30A5-EF9F-4152-AE99-4D3DF807318F}"/>
              </a:ext>
            </a:extLst>
          </p:cNvPr>
          <p:cNvSpPr>
            <a:spLocks noGrp="1"/>
          </p:cNvSpPr>
          <p:nvPr>
            <p:ph type="title"/>
          </p:nvPr>
        </p:nvSpPr>
        <p:spPr>
          <a:xfrm>
            <a:off x="457200" y="2"/>
            <a:ext cx="8229600" cy="669103"/>
          </a:xfrm>
        </p:spPr>
        <p:txBody>
          <a:bodyPr>
            <a:normAutofit/>
          </a:bodyPr>
          <a:lstStyle/>
          <a:p>
            <a:r>
              <a:rPr lang="en-US" altLang="zh-CN" dirty="0"/>
              <a:t>NEXUS Tool: </a:t>
            </a:r>
            <a:r>
              <a:rPr lang="en-US" altLang="zh-CN" dirty="0">
                <a:solidFill>
                  <a:srgbClr val="FFFF00"/>
                </a:solidFill>
              </a:rPr>
              <a:t>Three Key Modules</a:t>
            </a:r>
            <a:endParaRPr lang="zh-CN" altLang="en-US" dirty="0">
              <a:solidFill>
                <a:srgbClr val="FFFF00"/>
              </a:solidFill>
            </a:endParaRPr>
          </a:p>
        </p:txBody>
      </p:sp>
      <p:sp>
        <p:nvSpPr>
          <p:cNvPr id="2" name="Slide Number Placeholder 1">
            <a:extLst>
              <a:ext uri="{FF2B5EF4-FFF2-40B4-BE49-F238E27FC236}">
                <a16:creationId xmlns:a16="http://schemas.microsoft.com/office/drawing/2014/main" id="{305FE96F-18E6-4D39-8235-0B9C0B537203}"/>
              </a:ext>
            </a:extLst>
          </p:cNvPr>
          <p:cNvSpPr>
            <a:spLocks noGrp="1"/>
          </p:cNvSpPr>
          <p:nvPr>
            <p:ph type="sldNum" sz="quarter" idx="4294967295"/>
          </p:nvPr>
        </p:nvSpPr>
        <p:spPr>
          <a:xfrm>
            <a:off x="7053538" y="6470127"/>
            <a:ext cx="2133600" cy="365125"/>
          </a:xfrm>
          <a:prstGeom prst="rect">
            <a:avLst/>
          </a:prstGeom>
        </p:spPr>
        <p:txBody>
          <a:bodyPr/>
          <a:lstStyle/>
          <a:p>
            <a:pPr algn="ctr">
              <a:defRPr/>
            </a:pPr>
            <a:fld id="{6EF97FA5-94DB-459B-8E5D-031A45794050}" type="slidenum">
              <a:rPr lang="en-US" smtClean="0">
                <a:solidFill>
                  <a:prstClr val="black">
                    <a:tint val="75000"/>
                  </a:prstClr>
                </a:solidFill>
                <a:latin typeface="Arial" pitchFamily="34" charset="0"/>
              </a:rPr>
              <a:pPr algn="ctr">
                <a:defRPr/>
              </a:pPr>
              <a:t>8</a:t>
            </a:fld>
            <a:endParaRPr lang="en-US" dirty="0">
              <a:solidFill>
                <a:prstClr val="black">
                  <a:tint val="75000"/>
                </a:prstClr>
              </a:solidFill>
              <a:latin typeface="Arial" pitchFamily="34" charset="0"/>
            </a:endParaRPr>
          </a:p>
        </p:txBody>
      </p:sp>
      <p:sp>
        <p:nvSpPr>
          <p:cNvPr id="6" name="TextBox 5">
            <a:extLst>
              <a:ext uri="{FF2B5EF4-FFF2-40B4-BE49-F238E27FC236}">
                <a16:creationId xmlns:a16="http://schemas.microsoft.com/office/drawing/2014/main" id="{486273E9-0DE4-46B7-BE6E-BECDFDE6F3F9}"/>
              </a:ext>
            </a:extLst>
          </p:cNvPr>
          <p:cNvSpPr txBox="1"/>
          <p:nvPr/>
        </p:nvSpPr>
        <p:spPr>
          <a:xfrm>
            <a:off x="187517" y="778415"/>
            <a:ext cx="2802177" cy="461665"/>
          </a:xfrm>
          <a:prstGeom prst="rect">
            <a:avLst/>
          </a:prstGeom>
          <a:noFill/>
        </p:spPr>
        <p:txBody>
          <a:bodyPr wrap="none" rtlCol="0">
            <a:spAutoFit/>
          </a:bodyPr>
          <a:lstStyle/>
          <a:p>
            <a:pPr>
              <a:defRPr/>
            </a:pPr>
            <a:r>
              <a:rPr lang="en-US" sz="2400" b="1" dirty="0">
                <a:solidFill>
                  <a:srgbClr val="FF0000"/>
                </a:solidFill>
                <a:latin typeface="Calibri"/>
              </a:rPr>
              <a:t>Data Viewer module</a:t>
            </a:r>
          </a:p>
        </p:txBody>
      </p:sp>
      <p:sp>
        <p:nvSpPr>
          <p:cNvPr id="7" name="TextBox 6">
            <a:extLst>
              <a:ext uri="{FF2B5EF4-FFF2-40B4-BE49-F238E27FC236}">
                <a16:creationId xmlns:a16="http://schemas.microsoft.com/office/drawing/2014/main" id="{8A23A12A-C9A8-44C2-A5DF-2F55F5C6ECB1}"/>
              </a:ext>
            </a:extLst>
          </p:cNvPr>
          <p:cNvSpPr txBox="1"/>
          <p:nvPr/>
        </p:nvSpPr>
        <p:spPr>
          <a:xfrm>
            <a:off x="3305698" y="778415"/>
            <a:ext cx="2583271" cy="461665"/>
          </a:xfrm>
          <a:prstGeom prst="rect">
            <a:avLst/>
          </a:prstGeom>
          <a:noFill/>
        </p:spPr>
        <p:txBody>
          <a:bodyPr wrap="none" rtlCol="0">
            <a:spAutoFit/>
          </a:bodyPr>
          <a:lstStyle/>
          <a:p>
            <a:pPr>
              <a:defRPr/>
            </a:pPr>
            <a:r>
              <a:rPr lang="en-US" sz="2400" b="1" dirty="0">
                <a:solidFill>
                  <a:srgbClr val="FF0000"/>
                </a:solidFill>
                <a:latin typeface="Calibri"/>
              </a:rPr>
              <a:t>Data Input module</a:t>
            </a:r>
          </a:p>
        </p:txBody>
      </p:sp>
      <p:sp>
        <p:nvSpPr>
          <p:cNvPr id="8" name="TextBox 7">
            <a:extLst>
              <a:ext uri="{FF2B5EF4-FFF2-40B4-BE49-F238E27FC236}">
                <a16:creationId xmlns:a16="http://schemas.microsoft.com/office/drawing/2014/main" id="{78F34D15-C85C-4CBE-BF5B-5C027BBCB801}"/>
              </a:ext>
            </a:extLst>
          </p:cNvPr>
          <p:cNvSpPr txBox="1"/>
          <p:nvPr/>
        </p:nvSpPr>
        <p:spPr>
          <a:xfrm>
            <a:off x="6281655" y="778414"/>
            <a:ext cx="2687210" cy="461665"/>
          </a:xfrm>
          <a:prstGeom prst="rect">
            <a:avLst/>
          </a:prstGeom>
          <a:noFill/>
        </p:spPr>
        <p:txBody>
          <a:bodyPr wrap="none" rtlCol="0">
            <a:spAutoFit/>
          </a:bodyPr>
          <a:lstStyle/>
          <a:p>
            <a:pPr>
              <a:defRPr/>
            </a:pPr>
            <a:r>
              <a:rPr lang="en-US" sz="2400" b="1" dirty="0">
                <a:solidFill>
                  <a:srgbClr val="FF0000"/>
                </a:solidFill>
                <a:latin typeface="Calibri"/>
              </a:rPr>
              <a:t>Data Query module</a:t>
            </a:r>
          </a:p>
        </p:txBody>
      </p:sp>
      <p:sp>
        <p:nvSpPr>
          <p:cNvPr id="3" name="TextBox 2">
            <a:extLst>
              <a:ext uri="{FF2B5EF4-FFF2-40B4-BE49-F238E27FC236}">
                <a16:creationId xmlns:a16="http://schemas.microsoft.com/office/drawing/2014/main" id="{7620D288-D0A6-4DE0-837F-95DE3C1DCB67}"/>
              </a:ext>
            </a:extLst>
          </p:cNvPr>
          <p:cNvSpPr txBox="1"/>
          <p:nvPr/>
        </p:nvSpPr>
        <p:spPr>
          <a:xfrm>
            <a:off x="107109" y="3669360"/>
            <a:ext cx="2941016" cy="3046988"/>
          </a:xfrm>
          <a:prstGeom prst="rect">
            <a:avLst/>
          </a:prstGeom>
          <a:noFill/>
          <a:ln>
            <a:solidFill>
              <a:schemeClr val="tx1"/>
            </a:solidFill>
          </a:ln>
        </p:spPr>
        <p:txBody>
          <a:bodyPr wrap="square" rtlCol="0">
            <a:spAutoFit/>
          </a:bodyPr>
          <a:lstStyle/>
          <a:p>
            <a:pPr marL="228600" indent="-228600">
              <a:buFont typeface="Arial" panose="020B0604020202020204" pitchFamily="34" charset="0"/>
              <a:buChar char="•"/>
            </a:pPr>
            <a:r>
              <a:rPr lang="en-US" sz="1600" dirty="0">
                <a:solidFill>
                  <a:srgbClr val="0000FF"/>
                </a:solidFill>
                <a:latin typeface="Arial" panose="020B0604020202020204" pitchFamily="34" charset="0"/>
                <a:cs typeface="Arial" panose="020B0604020202020204" pitchFamily="34" charset="0"/>
              </a:rPr>
              <a:t>View and create interactive Map/Data/Chart/Table</a:t>
            </a:r>
          </a:p>
          <a:p>
            <a:pPr marL="228600" indent="-228600">
              <a:buFont typeface="Arial" panose="020B0604020202020204" pitchFamily="34" charset="0"/>
              <a:buChar char="•"/>
            </a:pPr>
            <a:r>
              <a:rPr lang="en-US" sz="1600" dirty="0">
                <a:latin typeface="Arial" panose="020B0604020202020204" pitchFamily="34" charset="0"/>
                <a:cs typeface="Arial" panose="020B0604020202020204" pitchFamily="34" charset="0"/>
              </a:rPr>
              <a:t>Provide flexible selections &amp; mapping of “</a:t>
            </a:r>
            <a:r>
              <a:rPr lang="en-US" sz="1600" dirty="0">
                <a:solidFill>
                  <a:srgbClr val="FF0000"/>
                </a:solidFill>
                <a:latin typeface="Arial" panose="020B0604020202020204" pitchFamily="34" charset="0"/>
                <a:cs typeface="Arial" panose="020B0604020202020204" pitchFamily="34" charset="0"/>
              </a:rPr>
              <a:t>Ambient” </a:t>
            </a:r>
            <a:r>
              <a:rPr lang="en-US" sz="1600" dirty="0">
                <a:latin typeface="Arial" panose="020B0604020202020204" pitchFamily="34" charset="0"/>
                <a:cs typeface="Arial" panose="020B0604020202020204" pitchFamily="34" charset="0"/>
              </a:rPr>
              <a:t>and/or </a:t>
            </a:r>
            <a:r>
              <a:rPr lang="en-US" sz="1600" dirty="0">
                <a:solidFill>
                  <a:srgbClr val="FF0000"/>
                </a:solidFill>
                <a:latin typeface="Arial" panose="020B0604020202020204" pitchFamily="34" charset="0"/>
                <a:cs typeface="Arial" panose="020B0604020202020204" pitchFamily="34" charset="0"/>
              </a:rPr>
              <a:t>“Risk” </a:t>
            </a:r>
            <a:r>
              <a:rPr lang="en-US" sz="1600" dirty="0">
                <a:latin typeface="Arial" panose="020B0604020202020204" pitchFamily="34" charset="0"/>
                <a:cs typeface="Arial" panose="020B0604020202020204" pitchFamily="34" charset="0"/>
              </a:rPr>
              <a:t>levels of PM2.5, O3 and air toxics</a:t>
            </a:r>
          </a:p>
          <a:p>
            <a:pPr marL="228600" indent="-228600">
              <a:buFont typeface="Arial" panose="020B0604020202020204" pitchFamily="34" charset="0"/>
              <a:buChar char="•"/>
            </a:pPr>
            <a:r>
              <a:rPr lang="en-US" sz="1600" dirty="0">
                <a:solidFill>
                  <a:srgbClr val="0000FF"/>
                </a:solidFill>
                <a:latin typeface="Arial" panose="020B0604020202020204" pitchFamily="34" charset="0"/>
                <a:cs typeface="Arial" panose="020B0604020202020204" pitchFamily="34" charset="0"/>
              </a:rPr>
              <a:t>Provide regional analysis for “EPA region”, “States”. CBSA”, and “County”</a:t>
            </a:r>
          </a:p>
          <a:p>
            <a:pPr marL="228600" indent="-228600">
              <a:buFont typeface="Arial" panose="020B0604020202020204" pitchFamily="34" charset="0"/>
              <a:buChar char="•"/>
            </a:pPr>
            <a:r>
              <a:rPr lang="en-US" sz="1600" dirty="0">
                <a:latin typeface="Arial" panose="020B0604020202020204" pitchFamily="34" charset="0"/>
                <a:cs typeface="Arial" panose="020B0604020202020204" pitchFamily="34" charset="0"/>
              </a:rPr>
              <a:t>Link and display </a:t>
            </a:r>
            <a:r>
              <a:rPr lang="en-US" sz="1600" dirty="0">
                <a:solidFill>
                  <a:srgbClr val="FF0000"/>
                </a:solidFill>
                <a:latin typeface="Arial" panose="020B0604020202020204" pitchFamily="34" charset="0"/>
                <a:cs typeface="Arial" panose="020B0604020202020204" pitchFamily="34" charset="0"/>
              </a:rPr>
              <a:t>major emission sources</a:t>
            </a:r>
            <a:r>
              <a:rPr lang="en-US" sz="1600" dirty="0">
                <a:latin typeface="Arial" panose="020B0604020202020204" pitchFamily="34" charset="0"/>
                <a:cs typeface="Arial" panose="020B0604020202020204" pitchFamily="34" charset="0"/>
              </a:rPr>
              <a:t> locations &amp; emitted pollutants info.</a:t>
            </a:r>
          </a:p>
        </p:txBody>
      </p:sp>
      <p:sp>
        <p:nvSpPr>
          <p:cNvPr id="13" name="TextBox 12">
            <a:extLst>
              <a:ext uri="{FF2B5EF4-FFF2-40B4-BE49-F238E27FC236}">
                <a16:creationId xmlns:a16="http://schemas.microsoft.com/office/drawing/2014/main" id="{221E1ACC-62FE-492B-AA11-DE396A501CFE}"/>
              </a:ext>
            </a:extLst>
          </p:cNvPr>
          <p:cNvSpPr txBox="1"/>
          <p:nvPr/>
        </p:nvSpPr>
        <p:spPr>
          <a:xfrm>
            <a:off x="3189210" y="3669360"/>
            <a:ext cx="2790757" cy="2554545"/>
          </a:xfrm>
          <a:prstGeom prst="rect">
            <a:avLst/>
          </a:prstGeom>
          <a:noFill/>
          <a:ln>
            <a:solidFill>
              <a:schemeClr val="tx1"/>
            </a:solidFill>
          </a:ln>
        </p:spPr>
        <p:txBody>
          <a:bodyPr wrap="square" rtlCol="0">
            <a:spAutoFit/>
          </a:bodyPr>
          <a:lstStyle/>
          <a:p>
            <a:pPr marL="228600" indent="-228600">
              <a:buFont typeface="Arial" panose="020B0604020202020204" pitchFamily="34" charset="0"/>
              <a:buChar char="•"/>
            </a:pPr>
            <a:r>
              <a:rPr lang="en-US" sz="1600" dirty="0">
                <a:solidFill>
                  <a:srgbClr val="0000FF"/>
                </a:solidFill>
                <a:latin typeface="Arial" panose="020B0604020202020204" pitchFamily="34" charset="0"/>
                <a:cs typeface="Arial" panose="020B0604020202020204" pitchFamily="34" charset="0"/>
              </a:rPr>
              <a:t>Allow to update &amp; change input data files</a:t>
            </a:r>
          </a:p>
          <a:p>
            <a:pPr marL="228600" indent="-228600">
              <a:buFont typeface="Arial" panose="020B0604020202020204" pitchFamily="34" charset="0"/>
              <a:buChar char="•"/>
            </a:pPr>
            <a:r>
              <a:rPr lang="en-US" sz="1600" dirty="0">
                <a:latin typeface="Arial" panose="020B0604020202020204" pitchFamily="34" charset="0"/>
                <a:cs typeface="Arial" panose="020B0604020202020204" pitchFamily="34" charset="0"/>
              </a:rPr>
              <a:t>Provide data preview and filter functions</a:t>
            </a:r>
          </a:p>
          <a:p>
            <a:pPr marL="228600" indent="-228600">
              <a:buFont typeface="Arial" panose="020B0604020202020204" pitchFamily="34" charset="0"/>
              <a:buChar char="•"/>
            </a:pPr>
            <a:r>
              <a:rPr lang="en-US" sz="1600" dirty="0">
                <a:solidFill>
                  <a:srgbClr val="0000FF"/>
                </a:solidFill>
                <a:latin typeface="Arial" panose="020B0604020202020204" pitchFamily="34" charset="0"/>
                <a:cs typeface="Arial" panose="020B0604020202020204" pitchFamily="34" charset="0"/>
              </a:rPr>
              <a:t>Extend to use 10 input data files now (publicly available, ~4 GB)</a:t>
            </a:r>
          </a:p>
          <a:p>
            <a:pPr marL="228600" indent="-228600">
              <a:buFont typeface="Arial" panose="020B0604020202020204" pitchFamily="34" charset="0"/>
              <a:buChar char="•"/>
            </a:pPr>
            <a:r>
              <a:rPr lang="en-US" sz="1600" dirty="0">
                <a:latin typeface="Arial" panose="020B0604020202020204" pitchFamily="34" charset="0"/>
                <a:cs typeface="Arial" panose="020B0604020202020204" pitchFamily="34" charset="0"/>
              </a:rPr>
              <a:t>Quick turnaround to run &amp; save to a new “project” using new input data files</a:t>
            </a:r>
          </a:p>
        </p:txBody>
      </p:sp>
      <p:sp>
        <p:nvSpPr>
          <p:cNvPr id="14" name="TextBox 13">
            <a:extLst>
              <a:ext uri="{FF2B5EF4-FFF2-40B4-BE49-F238E27FC236}">
                <a16:creationId xmlns:a16="http://schemas.microsoft.com/office/drawing/2014/main" id="{EFB8F362-BFB9-437F-BB34-C317AFB9C67C}"/>
              </a:ext>
            </a:extLst>
          </p:cNvPr>
          <p:cNvSpPr txBox="1"/>
          <p:nvPr/>
        </p:nvSpPr>
        <p:spPr>
          <a:xfrm>
            <a:off x="6121052" y="3669360"/>
            <a:ext cx="2910981" cy="3046988"/>
          </a:xfrm>
          <a:prstGeom prst="rect">
            <a:avLst/>
          </a:prstGeom>
          <a:noFill/>
          <a:ln>
            <a:solidFill>
              <a:schemeClr val="tx1"/>
            </a:solidFill>
          </a:ln>
        </p:spPr>
        <p:txBody>
          <a:bodyPr wrap="square" rtlCol="0">
            <a:spAutoFit/>
          </a:bodyPr>
          <a:lstStyle/>
          <a:p>
            <a:pPr marL="228600" indent="-228600">
              <a:buFont typeface="Arial" panose="020B0604020202020204" pitchFamily="34" charset="0"/>
              <a:buChar char="•"/>
            </a:pPr>
            <a:r>
              <a:rPr lang="en-US" sz="1600" dirty="0">
                <a:solidFill>
                  <a:srgbClr val="0000FF"/>
                </a:solidFill>
                <a:latin typeface="Arial" panose="020B0604020202020204" pitchFamily="34" charset="0"/>
                <a:cs typeface="Arial" panose="020B0604020202020204" pitchFamily="34" charset="0"/>
              </a:rPr>
              <a:t>Expand data field selections and flexibility for exploratory/advanced users</a:t>
            </a:r>
          </a:p>
          <a:p>
            <a:pPr marL="228600" indent="-228600">
              <a:buFont typeface="Arial" panose="020B0604020202020204" pitchFamily="34" charset="0"/>
              <a:buChar char="•"/>
            </a:pPr>
            <a:r>
              <a:rPr lang="en-US" sz="1600" dirty="0">
                <a:latin typeface="Arial" panose="020B0604020202020204" pitchFamily="34" charset="0"/>
                <a:cs typeface="Arial" panose="020B0604020202020204" pitchFamily="34" charset="0"/>
              </a:rPr>
              <a:t>Provide overlaying map and summary table for data query results</a:t>
            </a:r>
          </a:p>
          <a:p>
            <a:pPr marL="228600" indent="-228600">
              <a:buFont typeface="Arial" panose="020B0604020202020204" pitchFamily="34" charset="0"/>
              <a:buChar char="•"/>
            </a:pPr>
            <a:r>
              <a:rPr lang="en-US" sz="1600" dirty="0">
                <a:solidFill>
                  <a:srgbClr val="0000FF"/>
                </a:solidFill>
                <a:latin typeface="Arial" panose="020B0604020202020204" pitchFamily="34" charset="0"/>
                <a:cs typeface="Arial" panose="020B0604020202020204" pitchFamily="34" charset="0"/>
              </a:rPr>
              <a:t>Current data query based on selected data fields: </a:t>
            </a:r>
            <a:r>
              <a:rPr lang="en-US" sz="1600" dirty="0">
                <a:latin typeface="Arial" panose="020B0604020202020204" pitchFamily="34" charset="0"/>
                <a:cs typeface="Arial" panose="020B0604020202020204" pitchFamily="34" charset="0"/>
              </a:rPr>
              <a:t>“Ambient/Risk, Advance area, Socio-demographic (EJ) area, NA Area, Class I area”</a:t>
            </a:r>
          </a:p>
        </p:txBody>
      </p:sp>
      <p:pic>
        <p:nvPicPr>
          <p:cNvPr id="16" name="Picture 15">
            <a:extLst>
              <a:ext uri="{FF2B5EF4-FFF2-40B4-BE49-F238E27FC236}">
                <a16:creationId xmlns:a16="http://schemas.microsoft.com/office/drawing/2014/main" id="{BF694348-868B-4157-977B-E124F40A1318}"/>
              </a:ext>
            </a:extLst>
          </p:cNvPr>
          <p:cNvPicPr>
            <a:picLocks noChangeAspect="1"/>
          </p:cNvPicPr>
          <p:nvPr/>
        </p:nvPicPr>
        <p:blipFill>
          <a:blip r:embed="rId3"/>
          <a:stretch>
            <a:fillRect/>
          </a:stretch>
        </p:blipFill>
        <p:spPr>
          <a:xfrm>
            <a:off x="32698" y="1328801"/>
            <a:ext cx="3042137" cy="2098820"/>
          </a:xfrm>
          <a:prstGeom prst="rect">
            <a:avLst/>
          </a:prstGeom>
          <a:ln>
            <a:solidFill>
              <a:schemeClr val="tx1"/>
            </a:solidFill>
          </a:ln>
        </p:spPr>
      </p:pic>
      <p:sp>
        <p:nvSpPr>
          <p:cNvPr id="17" name="Rectangle 12">
            <a:extLst>
              <a:ext uri="{FF2B5EF4-FFF2-40B4-BE49-F238E27FC236}">
                <a16:creationId xmlns:a16="http://schemas.microsoft.com/office/drawing/2014/main" id="{94EE4D15-F0F9-4652-8B1F-93B7CE828648}"/>
              </a:ext>
            </a:extLst>
          </p:cNvPr>
          <p:cNvSpPr/>
          <p:nvPr/>
        </p:nvSpPr>
        <p:spPr>
          <a:xfrm>
            <a:off x="512064" y="1627632"/>
            <a:ext cx="338328" cy="576072"/>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9" name="Picture 18">
            <a:extLst>
              <a:ext uri="{FF2B5EF4-FFF2-40B4-BE49-F238E27FC236}">
                <a16:creationId xmlns:a16="http://schemas.microsoft.com/office/drawing/2014/main" id="{351E02C0-0D07-434C-A02A-D45D3F238CF5}"/>
              </a:ext>
            </a:extLst>
          </p:cNvPr>
          <p:cNvPicPr>
            <a:picLocks noChangeAspect="1"/>
          </p:cNvPicPr>
          <p:nvPr/>
        </p:nvPicPr>
        <p:blipFill rotWithShape="1">
          <a:blip r:embed="rId4"/>
          <a:srcRect t="11337"/>
          <a:stretch/>
        </p:blipFill>
        <p:spPr>
          <a:xfrm>
            <a:off x="3162004" y="1331539"/>
            <a:ext cx="2839968" cy="2098820"/>
          </a:xfrm>
          <a:prstGeom prst="rect">
            <a:avLst/>
          </a:prstGeom>
          <a:ln>
            <a:solidFill>
              <a:schemeClr val="tx1"/>
            </a:solidFill>
          </a:ln>
        </p:spPr>
      </p:pic>
      <p:pic>
        <p:nvPicPr>
          <p:cNvPr id="9" name="Picture 8">
            <a:extLst>
              <a:ext uri="{FF2B5EF4-FFF2-40B4-BE49-F238E27FC236}">
                <a16:creationId xmlns:a16="http://schemas.microsoft.com/office/drawing/2014/main" id="{A614A3A7-D43F-44AD-8A35-7E931CA8EB57}"/>
              </a:ext>
            </a:extLst>
          </p:cNvPr>
          <p:cNvPicPr>
            <a:picLocks noChangeAspect="1"/>
          </p:cNvPicPr>
          <p:nvPr/>
        </p:nvPicPr>
        <p:blipFill>
          <a:blip r:embed="rId5"/>
          <a:stretch>
            <a:fillRect/>
          </a:stretch>
        </p:blipFill>
        <p:spPr>
          <a:xfrm>
            <a:off x="6093620" y="1349242"/>
            <a:ext cx="2990250" cy="2078379"/>
          </a:xfrm>
          <a:prstGeom prst="rect">
            <a:avLst/>
          </a:prstGeom>
          <a:ln>
            <a:solidFill>
              <a:schemeClr val="tx1"/>
            </a:solidFill>
          </a:ln>
        </p:spPr>
      </p:pic>
    </p:spTree>
    <p:extLst>
      <p:ext uri="{BB962C8B-B14F-4D97-AF65-F5344CB8AC3E}">
        <p14:creationId xmlns:p14="http://schemas.microsoft.com/office/powerpoint/2010/main" val="323791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a:extLst>
              <a:ext uri="{FF2B5EF4-FFF2-40B4-BE49-F238E27FC236}">
                <a16:creationId xmlns:a16="http://schemas.microsoft.com/office/drawing/2014/main" id="{1B72A3C0-EB3D-49B0-A217-AF9C144DA685}"/>
              </a:ext>
            </a:extLst>
          </p:cNvPr>
          <p:cNvSpPr>
            <a:spLocks noChangeArrowheads="1"/>
          </p:cNvSpPr>
          <p:nvPr/>
        </p:nvSpPr>
        <p:spPr bwMode="auto">
          <a:xfrm>
            <a:off x="207874" y="-28575"/>
            <a:ext cx="9144000" cy="400110"/>
          </a:xfrm>
          <a:prstGeom prst="rect">
            <a:avLst/>
          </a:prstGeom>
          <a:noFill/>
          <a:ln w="9525">
            <a:noFill/>
            <a:miter lim="800000"/>
            <a:headEnd/>
            <a:tailEnd/>
          </a:ln>
          <a:effectLst/>
        </p:spPr>
        <p:txBody>
          <a:bodyPr wrap="square">
            <a:spAutoFit/>
          </a:bodyPr>
          <a:lstStyle/>
          <a:p>
            <a:pPr marL="0" marR="0" lvl="0" indent="0" algn="ctr" defTabSz="914400" rtl="0" eaLnBrk="1" fontAlgn="base" latinLnBrk="0" hangingPunct="1">
              <a:lnSpc>
                <a:spcPct val="100000"/>
              </a:lnSpc>
              <a:spcBef>
                <a:spcPct val="0"/>
              </a:spcBef>
              <a:spcAft>
                <a:spcPts val="1800"/>
              </a:spcAft>
              <a:buClrTx/>
              <a:buSzTx/>
              <a:buFontTx/>
              <a:buNone/>
              <a:tabLst/>
              <a:defRPr/>
            </a:pPr>
            <a:r>
              <a:rPr kumimoji="0" lang="en-US" sz="20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Arial" charset="0"/>
                <a:ea typeface="微软雅黑"/>
                <a:cs typeface="+mn-cs"/>
              </a:rPr>
              <a:t>Data Input Module: Input Files &amp; Attributes </a:t>
            </a:r>
            <a:r>
              <a:rPr kumimoji="0" lang="en-US" sz="16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Arial" charset="0"/>
                <a:ea typeface="微软雅黑"/>
                <a:cs typeface="+mn-cs"/>
              </a:rPr>
              <a:t>	</a:t>
            </a:r>
            <a:r>
              <a:rPr kumimoji="0" lang="en-US" altLang="zh-CN" sz="1800" b="1" i="0" u="none" strike="noStrike" kern="1200" cap="none" spc="0" normalizeH="0" baseline="0" noProof="0" dirty="0">
                <a:ln>
                  <a:noFill/>
                </a:ln>
                <a:solidFill>
                  <a:srgbClr val="7030A0"/>
                </a:solidFill>
                <a:effectLst/>
                <a:uLnTx/>
                <a:uFillTx/>
                <a:latin typeface="Arial" charset="0"/>
                <a:ea typeface="宋体" panose="02010600030101010101" pitchFamily="2" charset="-122"/>
                <a:cs typeface="+mn-cs"/>
              </a:rPr>
              <a:t>   </a:t>
            </a:r>
          </a:p>
        </p:txBody>
      </p:sp>
      <p:graphicFrame>
        <p:nvGraphicFramePr>
          <p:cNvPr id="6" name="Table 5">
            <a:extLst>
              <a:ext uri="{FF2B5EF4-FFF2-40B4-BE49-F238E27FC236}">
                <a16:creationId xmlns:a16="http://schemas.microsoft.com/office/drawing/2014/main" id="{4FD6AFC8-B8D2-4E55-8898-36E8238FA57E}"/>
              </a:ext>
            </a:extLst>
          </p:cNvPr>
          <p:cNvGraphicFramePr>
            <a:graphicFrameLocks noGrp="1"/>
          </p:cNvGraphicFramePr>
          <p:nvPr>
            <p:extLst>
              <p:ext uri="{D42A27DB-BD31-4B8C-83A1-F6EECF244321}">
                <p14:modId xmlns:p14="http://schemas.microsoft.com/office/powerpoint/2010/main" val="3844981626"/>
              </p:ext>
            </p:extLst>
          </p:nvPr>
        </p:nvGraphicFramePr>
        <p:xfrm>
          <a:off x="0" y="-110395"/>
          <a:ext cx="9144001" cy="6968397"/>
        </p:xfrm>
        <a:graphic>
          <a:graphicData uri="http://schemas.openxmlformats.org/drawingml/2006/table">
            <a:tbl>
              <a:tblPr firstRow="1" bandRow="1">
                <a:tableStyleId>{7DF18680-E054-41AD-8BC1-D1AEF772440D}</a:tableStyleId>
              </a:tblPr>
              <a:tblGrid>
                <a:gridCol w="1874520">
                  <a:extLst>
                    <a:ext uri="{9D8B030D-6E8A-4147-A177-3AD203B41FA5}">
                      <a16:colId xmlns:a16="http://schemas.microsoft.com/office/drawing/2014/main" val="2008470103"/>
                    </a:ext>
                  </a:extLst>
                </a:gridCol>
                <a:gridCol w="946556">
                  <a:extLst>
                    <a:ext uri="{9D8B030D-6E8A-4147-A177-3AD203B41FA5}">
                      <a16:colId xmlns:a16="http://schemas.microsoft.com/office/drawing/2014/main" val="2468054943"/>
                    </a:ext>
                  </a:extLst>
                </a:gridCol>
                <a:gridCol w="2509875">
                  <a:extLst>
                    <a:ext uri="{9D8B030D-6E8A-4147-A177-3AD203B41FA5}">
                      <a16:colId xmlns:a16="http://schemas.microsoft.com/office/drawing/2014/main" val="4000740675"/>
                    </a:ext>
                  </a:extLst>
                </a:gridCol>
                <a:gridCol w="2974849">
                  <a:extLst>
                    <a:ext uri="{9D8B030D-6E8A-4147-A177-3AD203B41FA5}">
                      <a16:colId xmlns:a16="http://schemas.microsoft.com/office/drawing/2014/main" val="487913559"/>
                    </a:ext>
                  </a:extLst>
                </a:gridCol>
                <a:gridCol w="838201">
                  <a:extLst>
                    <a:ext uri="{9D8B030D-6E8A-4147-A177-3AD203B41FA5}">
                      <a16:colId xmlns:a16="http://schemas.microsoft.com/office/drawing/2014/main" val="3168272893"/>
                    </a:ext>
                  </a:extLst>
                </a:gridCol>
              </a:tblGrid>
              <a:tr h="677921">
                <a:tc>
                  <a:txBody>
                    <a:bodyPr/>
                    <a:lstStyle/>
                    <a:p>
                      <a:pPr algn="ctr"/>
                      <a:r>
                        <a:rPr lang="en-US" sz="1900" dirty="0">
                          <a:solidFill>
                            <a:srgbClr val="FF0000"/>
                          </a:solidFill>
                          <a:latin typeface="Arial" panose="020B0604020202020204" pitchFamily="34" charset="0"/>
                          <a:cs typeface="Arial" panose="020B0604020202020204" pitchFamily="34" charset="0"/>
                        </a:rPr>
                        <a:t>Data</a:t>
                      </a:r>
                      <a:r>
                        <a:rPr lang="en-US" sz="1900" baseline="0" dirty="0">
                          <a:solidFill>
                            <a:srgbClr val="FF0000"/>
                          </a:solidFill>
                          <a:latin typeface="Arial" panose="020B0604020202020204" pitchFamily="34" charset="0"/>
                          <a:cs typeface="Arial" panose="020B0604020202020204" pitchFamily="34" charset="0"/>
                        </a:rPr>
                        <a:t> Input </a:t>
                      </a:r>
                    </a:p>
                    <a:p>
                      <a:pPr algn="ctr"/>
                      <a:r>
                        <a:rPr lang="en-US" sz="1900" baseline="0" dirty="0">
                          <a:solidFill>
                            <a:srgbClr val="FF0000"/>
                          </a:solidFill>
                          <a:latin typeface="Arial" panose="020B0604020202020204" pitchFamily="34" charset="0"/>
                          <a:cs typeface="Arial" panose="020B0604020202020204" pitchFamily="34" charset="0"/>
                        </a:rPr>
                        <a:t>File Names</a:t>
                      </a:r>
                      <a:endParaRPr lang="en-US" sz="1900" dirty="0">
                        <a:solidFill>
                          <a:srgbClr val="FF0000"/>
                        </a:solidFill>
                        <a:latin typeface="Arial" panose="020B0604020202020204" pitchFamily="34" charset="0"/>
                        <a:cs typeface="Arial" panose="020B0604020202020204" pitchFamily="34" charset="0"/>
                      </a:endParaRPr>
                    </a:p>
                  </a:txBody>
                  <a:tcPr marL="87440" marR="87440" marT="43720" marB="43720" anchor="ctr"/>
                </a:tc>
                <a:tc>
                  <a:txBody>
                    <a:bodyPr/>
                    <a:lstStyle/>
                    <a:p>
                      <a:pPr algn="ctr"/>
                      <a:r>
                        <a:rPr lang="en-US" sz="1900" dirty="0">
                          <a:solidFill>
                            <a:srgbClr val="FF0000"/>
                          </a:solidFill>
                          <a:latin typeface="Arial" panose="020B0604020202020204" pitchFamily="34" charset="0"/>
                          <a:cs typeface="Arial" panose="020B0604020202020204" pitchFamily="34" charset="0"/>
                        </a:rPr>
                        <a:t>Data</a:t>
                      </a:r>
                      <a:r>
                        <a:rPr lang="en-US" sz="1900" baseline="0" dirty="0">
                          <a:solidFill>
                            <a:srgbClr val="FF0000"/>
                          </a:solidFill>
                          <a:latin typeface="Arial" panose="020B0604020202020204" pitchFamily="34" charset="0"/>
                          <a:cs typeface="Arial" panose="020B0604020202020204" pitchFamily="34" charset="0"/>
                        </a:rPr>
                        <a:t> </a:t>
                      </a:r>
                      <a:r>
                        <a:rPr lang="en-US" sz="1600" baseline="0" dirty="0">
                          <a:solidFill>
                            <a:srgbClr val="FF0000"/>
                          </a:solidFill>
                          <a:latin typeface="Arial" panose="020B0604020202020204" pitchFamily="34" charset="0"/>
                          <a:cs typeface="Arial" panose="020B0604020202020204" pitchFamily="34" charset="0"/>
                        </a:rPr>
                        <a:t>Format</a:t>
                      </a:r>
                      <a:endParaRPr lang="en-US" sz="1900" dirty="0">
                        <a:solidFill>
                          <a:srgbClr val="FF0000"/>
                        </a:solidFill>
                        <a:latin typeface="Arial" panose="020B0604020202020204" pitchFamily="34" charset="0"/>
                        <a:cs typeface="Arial" panose="020B0604020202020204" pitchFamily="34" charset="0"/>
                      </a:endParaRPr>
                    </a:p>
                  </a:txBody>
                  <a:tcPr marL="87440" marR="87440" marT="43720" marB="43720" anchor="ctr"/>
                </a:tc>
                <a:tc>
                  <a:txBody>
                    <a:bodyPr/>
                    <a:lstStyle/>
                    <a:p>
                      <a:pPr algn="ctr"/>
                      <a:r>
                        <a:rPr lang="en-US" sz="1900" dirty="0">
                          <a:solidFill>
                            <a:srgbClr val="FF0000"/>
                          </a:solidFill>
                          <a:latin typeface="Arial" panose="020B0604020202020204" pitchFamily="34" charset="0"/>
                          <a:cs typeface="Arial" panose="020B0604020202020204" pitchFamily="34" charset="0"/>
                        </a:rPr>
                        <a:t>Data </a:t>
                      </a:r>
                    </a:p>
                    <a:p>
                      <a:pPr algn="ctr"/>
                      <a:r>
                        <a:rPr lang="en-US" sz="1900" dirty="0">
                          <a:solidFill>
                            <a:srgbClr val="FF0000"/>
                          </a:solidFill>
                          <a:latin typeface="Arial" panose="020B0604020202020204" pitchFamily="34" charset="0"/>
                          <a:cs typeface="Arial" panose="020B0604020202020204" pitchFamily="34" charset="0"/>
                        </a:rPr>
                        <a:t>Description</a:t>
                      </a:r>
                    </a:p>
                  </a:txBody>
                  <a:tcPr marL="87440" marR="87440" marT="43720" marB="43720" anchor="ctr"/>
                </a:tc>
                <a:tc>
                  <a:txBody>
                    <a:bodyPr/>
                    <a:lstStyle/>
                    <a:p>
                      <a:pPr algn="ctr"/>
                      <a:r>
                        <a:rPr lang="en-US" sz="1900" dirty="0">
                          <a:solidFill>
                            <a:srgbClr val="FF0000"/>
                          </a:solidFill>
                          <a:latin typeface="Arial" panose="020B0604020202020204" pitchFamily="34" charset="0"/>
                          <a:cs typeface="Arial" panose="020B0604020202020204" pitchFamily="34" charset="0"/>
                        </a:rPr>
                        <a:t>Data </a:t>
                      </a:r>
                    </a:p>
                    <a:p>
                      <a:pPr algn="ctr"/>
                      <a:r>
                        <a:rPr lang="en-US" sz="1900" dirty="0">
                          <a:solidFill>
                            <a:srgbClr val="FF0000"/>
                          </a:solidFill>
                          <a:latin typeface="Arial" panose="020B0604020202020204" pitchFamily="34" charset="0"/>
                          <a:cs typeface="Arial" panose="020B0604020202020204" pitchFamily="34" charset="0"/>
                        </a:rPr>
                        <a:t>Source</a:t>
                      </a:r>
                    </a:p>
                  </a:txBody>
                  <a:tcPr marL="87440" marR="87440" marT="43720" marB="43720" anchor="ctr"/>
                </a:tc>
                <a:tc>
                  <a:txBody>
                    <a:bodyPr/>
                    <a:lstStyle/>
                    <a:p>
                      <a:pPr algn="ctr"/>
                      <a:r>
                        <a:rPr lang="en-US" sz="1900" dirty="0">
                          <a:solidFill>
                            <a:srgbClr val="FF0000"/>
                          </a:solidFill>
                          <a:latin typeface="Arial" panose="020B0604020202020204" pitchFamily="34" charset="0"/>
                          <a:cs typeface="Arial" panose="020B0604020202020204" pitchFamily="34" charset="0"/>
                        </a:rPr>
                        <a:t>Data</a:t>
                      </a:r>
                    </a:p>
                    <a:p>
                      <a:pPr algn="ctr"/>
                      <a:r>
                        <a:rPr lang="en-US" sz="1600" dirty="0">
                          <a:solidFill>
                            <a:srgbClr val="FF0000"/>
                          </a:solidFill>
                          <a:latin typeface="Arial" panose="020B0604020202020204" pitchFamily="34" charset="0"/>
                          <a:cs typeface="Arial" panose="020B0604020202020204" pitchFamily="34" charset="0"/>
                        </a:rPr>
                        <a:t>Period</a:t>
                      </a:r>
                    </a:p>
                  </a:txBody>
                  <a:tcPr marL="87440" marR="87440" marT="43720" marB="43720" anchor="ctr"/>
                </a:tc>
                <a:extLst>
                  <a:ext uri="{0D108BD9-81ED-4DB2-BD59-A6C34878D82A}">
                    <a16:rowId xmlns:a16="http://schemas.microsoft.com/office/drawing/2014/main" val="3211565500"/>
                  </a:ext>
                </a:extLst>
              </a:tr>
              <a:tr h="522923">
                <a:tc>
                  <a:txBody>
                    <a:bodyPr/>
                    <a:lstStyle/>
                    <a:p>
                      <a:pPr algn="ctr"/>
                      <a:r>
                        <a:rPr lang="en-US" sz="1200" dirty="0">
                          <a:solidFill>
                            <a:srgbClr val="0000FF"/>
                          </a:solidFill>
                          <a:latin typeface="Arial" panose="020B0604020202020204" pitchFamily="34" charset="0"/>
                          <a:cs typeface="Arial" panose="020B0604020202020204" pitchFamily="34" charset="0"/>
                        </a:rPr>
                        <a:t>“2014 O</a:t>
                      </a:r>
                      <a:r>
                        <a:rPr lang="en-US" sz="1200" baseline="-25000" dirty="0">
                          <a:solidFill>
                            <a:srgbClr val="0000FF"/>
                          </a:solidFill>
                          <a:latin typeface="Arial" panose="020B0604020202020204" pitchFamily="34" charset="0"/>
                          <a:cs typeface="Arial" panose="020B0604020202020204" pitchFamily="34" charset="0"/>
                        </a:rPr>
                        <a:t>3</a:t>
                      </a:r>
                      <a:r>
                        <a:rPr lang="en-US" sz="1200" dirty="0">
                          <a:solidFill>
                            <a:srgbClr val="0000FF"/>
                          </a:solidFill>
                          <a:latin typeface="Arial" panose="020B0604020202020204" pitchFamily="34" charset="0"/>
                          <a:cs typeface="Arial" panose="020B0604020202020204" pitchFamily="34" charset="0"/>
                        </a:rPr>
                        <a:t> &amp; PM</a:t>
                      </a:r>
                      <a:r>
                        <a:rPr lang="en-US" sz="1200" baseline="-25000" dirty="0">
                          <a:solidFill>
                            <a:srgbClr val="0000FF"/>
                          </a:solidFill>
                          <a:latin typeface="Arial" panose="020B0604020202020204" pitchFamily="34" charset="0"/>
                          <a:cs typeface="Arial" panose="020B0604020202020204" pitchFamily="34" charset="0"/>
                        </a:rPr>
                        <a:t>2.5</a:t>
                      </a:r>
                      <a:r>
                        <a:rPr lang="en-US" sz="1200" dirty="0">
                          <a:solidFill>
                            <a:srgbClr val="0000FF"/>
                          </a:solidFill>
                          <a:latin typeface="Arial" panose="020B0604020202020204" pitchFamily="34" charset="0"/>
                          <a:cs typeface="Arial" panose="020B0604020202020204" pitchFamily="34" charset="0"/>
                        </a:rPr>
                        <a:t> fused Ambient &amp; Risk”</a:t>
                      </a:r>
                    </a:p>
                  </a:txBody>
                  <a:tcPr marL="87440" marR="87440" marT="43720" marB="43720" anchor="ctr"/>
                </a:tc>
                <a:tc>
                  <a:txBody>
                    <a:bodyPr/>
                    <a:lstStyle/>
                    <a:p>
                      <a:pPr algn="ctr"/>
                      <a:r>
                        <a:rPr lang="en-US" sz="1050" dirty="0">
                          <a:latin typeface="Arial" panose="020B0604020202020204" pitchFamily="34" charset="0"/>
                          <a:cs typeface="Arial" panose="020B0604020202020204" pitchFamily="34" charset="0"/>
                        </a:rPr>
                        <a:t>Geodataset</a:t>
                      </a:r>
                    </a:p>
                  </a:txBody>
                  <a:tcPr marL="87440" marR="87440" marT="43720" marB="4372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aseline="0" dirty="0">
                          <a:solidFill>
                            <a:srgbClr val="FF0000"/>
                          </a:solidFill>
                          <a:latin typeface="Arial" panose="020B0604020202020204" pitchFamily="34" charset="0"/>
                          <a:cs typeface="Arial" panose="020B0604020202020204" pitchFamily="34" charset="0"/>
                        </a:rPr>
                        <a:t>O</a:t>
                      </a:r>
                      <a:r>
                        <a:rPr lang="en-US" sz="1200" baseline="-25000" dirty="0">
                          <a:solidFill>
                            <a:srgbClr val="FF0000"/>
                          </a:solidFill>
                          <a:latin typeface="Arial" panose="020B0604020202020204" pitchFamily="34" charset="0"/>
                          <a:cs typeface="Arial" panose="020B0604020202020204" pitchFamily="34" charset="0"/>
                        </a:rPr>
                        <a:t>3</a:t>
                      </a:r>
                      <a:r>
                        <a:rPr lang="en-US" sz="1200" baseline="0" dirty="0">
                          <a:solidFill>
                            <a:srgbClr val="FF0000"/>
                          </a:solidFill>
                          <a:latin typeface="Arial" panose="020B0604020202020204" pitchFamily="34" charset="0"/>
                          <a:cs typeface="Arial" panose="020B0604020202020204" pitchFamily="34" charset="0"/>
                        </a:rPr>
                        <a:t>/PM</a:t>
                      </a:r>
                      <a:r>
                        <a:rPr lang="en-US" sz="1200" baseline="-25000" dirty="0">
                          <a:solidFill>
                            <a:srgbClr val="FF0000"/>
                          </a:solidFill>
                          <a:latin typeface="Arial" panose="020B0604020202020204" pitchFamily="34" charset="0"/>
                          <a:cs typeface="Arial" panose="020B0604020202020204" pitchFamily="34" charset="0"/>
                        </a:rPr>
                        <a:t>2.5</a:t>
                      </a:r>
                      <a:r>
                        <a:rPr lang="en-US" sz="1200" baseline="0" dirty="0">
                          <a:solidFill>
                            <a:srgbClr val="FF0000"/>
                          </a:solidFill>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ambient &amp; risk data</a:t>
                      </a:r>
                      <a:endParaRPr lang="en-US" sz="1200" dirty="0">
                        <a:latin typeface="Arial" panose="020B0604020202020204" pitchFamily="34" charset="0"/>
                        <a:cs typeface="Arial" panose="020B0604020202020204" pitchFamily="34" charset="0"/>
                      </a:endParaRPr>
                    </a:p>
                    <a:p>
                      <a:pPr algn="ctr"/>
                      <a:r>
                        <a:rPr lang="en-US" sz="1200" baseline="0" dirty="0">
                          <a:latin typeface="Arial" panose="020B0604020202020204" pitchFamily="34" charset="0"/>
                          <a:cs typeface="Arial" panose="020B0604020202020204" pitchFamily="34" charset="0"/>
                        </a:rPr>
                        <a:t>at c</a:t>
                      </a:r>
                      <a:r>
                        <a:rPr lang="en-US" sz="1200" dirty="0">
                          <a:latin typeface="Arial" panose="020B0604020202020204" pitchFamily="34" charset="0"/>
                          <a:cs typeface="Arial" panose="020B0604020202020204" pitchFamily="34" charset="0"/>
                        </a:rPr>
                        <a:t>ounty/</a:t>
                      </a:r>
                      <a:r>
                        <a:rPr lang="en-US" sz="1200" baseline="0" dirty="0">
                          <a:latin typeface="Arial" panose="020B0604020202020204" pitchFamily="34" charset="0"/>
                          <a:cs typeface="Arial" panose="020B0604020202020204" pitchFamily="34" charset="0"/>
                        </a:rPr>
                        <a:t>census tract level</a:t>
                      </a:r>
                      <a:endParaRPr lang="en-US" sz="1200" dirty="0">
                        <a:latin typeface="Arial" panose="020B0604020202020204" pitchFamily="34" charset="0"/>
                        <a:cs typeface="Arial" panose="020B0604020202020204" pitchFamily="34" charset="0"/>
                      </a:endParaRPr>
                    </a:p>
                  </a:txBody>
                  <a:tcPr marL="87440" marR="87440" marT="43720" marB="43720" anchor="ctr"/>
                </a:tc>
                <a:tc>
                  <a:txBody>
                    <a:bodyPr/>
                    <a:lstStyle/>
                    <a:p>
                      <a:pPr algn="ctr"/>
                      <a:r>
                        <a:rPr lang="en-US" sz="1200" dirty="0">
                          <a:solidFill>
                            <a:schemeClr val="tx1"/>
                          </a:solidFill>
                          <a:latin typeface="Arial" panose="020B0604020202020204" pitchFamily="34" charset="0"/>
                          <a:cs typeface="Arial" panose="020B0604020202020204" pitchFamily="34" charset="0"/>
                        </a:rPr>
                        <a:t>from</a:t>
                      </a:r>
                      <a:r>
                        <a:rPr lang="en-US" sz="1200" baseline="0" dirty="0">
                          <a:solidFill>
                            <a:schemeClr val="tx1"/>
                          </a:solidFill>
                          <a:latin typeface="Arial" panose="020B0604020202020204" pitchFamily="34" charset="0"/>
                          <a:cs typeface="Arial" panose="020B0604020202020204" pitchFamily="34" charset="0"/>
                        </a:rPr>
                        <a:t> OAQPS MP team</a:t>
                      </a:r>
                      <a:endParaRPr lang="en-US" sz="1200" dirty="0">
                        <a:solidFill>
                          <a:schemeClr val="tx1"/>
                        </a:solidFill>
                        <a:latin typeface="Arial" panose="020B0604020202020204" pitchFamily="34" charset="0"/>
                        <a:cs typeface="Arial" panose="020B0604020202020204" pitchFamily="34" charset="0"/>
                      </a:endParaRPr>
                    </a:p>
                  </a:txBody>
                  <a:tcPr marL="87440" marR="87440" marT="43720" marB="43720" anchor="ctr"/>
                </a:tc>
                <a:tc>
                  <a:txBody>
                    <a:bodyPr/>
                    <a:lstStyle/>
                    <a:p>
                      <a:pPr algn="ctr"/>
                      <a:r>
                        <a:rPr lang="en-US" sz="1400" dirty="0">
                          <a:latin typeface="Arial" panose="020B0604020202020204" pitchFamily="34" charset="0"/>
                          <a:cs typeface="Arial" panose="020B0604020202020204" pitchFamily="34" charset="0"/>
                        </a:rPr>
                        <a:t>2014</a:t>
                      </a:r>
                    </a:p>
                  </a:txBody>
                  <a:tcPr marL="87440" marR="87440" marT="43720" marB="43720" anchor="ctr"/>
                </a:tc>
                <a:extLst>
                  <a:ext uri="{0D108BD9-81ED-4DB2-BD59-A6C34878D82A}">
                    <a16:rowId xmlns:a16="http://schemas.microsoft.com/office/drawing/2014/main" val="2020013330"/>
                  </a:ext>
                </a:extLst>
              </a:tr>
              <a:tr h="460924">
                <a:tc>
                  <a:txBody>
                    <a:bodyPr/>
                    <a:lstStyle/>
                    <a:p>
                      <a:pPr algn="ctr"/>
                      <a:r>
                        <a:rPr lang="en-US" sz="1200" dirty="0">
                          <a:solidFill>
                            <a:srgbClr val="0000FF"/>
                          </a:solidFill>
                          <a:latin typeface="Arial" panose="020B0604020202020204" pitchFamily="34" charset="0"/>
                          <a:cs typeface="Arial" panose="020B0604020202020204" pitchFamily="34" charset="0"/>
                        </a:rPr>
                        <a:t>“2014 NATA Risk”</a:t>
                      </a:r>
                    </a:p>
                  </a:txBody>
                  <a:tcPr marL="87440" marR="87440" marT="43720" marB="43720" anchor="ctr"/>
                </a:tc>
                <a:tc>
                  <a:txBody>
                    <a:bodyPr/>
                    <a:lstStyle/>
                    <a:p>
                      <a:pPr algn="ctr"/>
                      <a:r>
                        <a:rPr lang="en-US" sz="1050" dirty="0">
                          <a:latin typeface="Arial" panose="020B0604020202020204" pitchFamily="34" charset="0"/>
                          <a:cs typeface="Arial" panose="020B0604020202020204" pitchFamily="34" charset="0"/>
                        </a:rPr>
                        <a:t>Geodataset</a:t>
                      </a:r>
                    </a:p>
                  </a:txBody>
                  <a:tcPr marL="87440" marR="87440" marT="43720" marB="4372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aseline="0" dirty="0">
                          <a:solidFill>
                            <a:srgbClr val="FF0000"/>
                          </a:solidFill>
                          <a:latin typeface="Arial" panose="020B0604020202020204" pitchFamily="34" charset="0"/>
                          <a:cs typeface="Arial" panose="020B0604020202020204" pitchFamily="34" charset="0"/>
                        </a:rPr>
                        <a:t>Air Toxics </a:t>
                      </a:r>
                      <a:r>
                        <a:rPr lang="en-US" sz="1200" baseline="0" dirty="0">
                          <a:latin typeface="Arial" panose="020B0604020202020204" pitchFamily="34" charset="0"/>
                          <a:cs typeface="Arial" panose="020B0604020202020204" pitchFamily="34" charset="0"/>
                        </a:rPr>
                        <a:t>ambient &amp; risk data at c</a:t>
                      </a:r>
                      <a:r>
                        <a:rPr lang="en-US" sz="1200" dirty="0">
                          <a:latin typeface="Arial" panose="020B0604020202020204" pitchFamily="34" charset="0"/>
                          <a:cs typeface="Arial" panose="020B0604020202020204" pitchFamily="34" charset="0"/>
                        </a:rPr>
                        <a:t>ounty/</a:t>
                      </a:r>
                      <a:r>
                        <a:rPr lang="en-US" sz="1200" baseline="0" dirty="0">
                          <a:latin typeface="Arial" panose="020B0604020202020204" pitchFamily="34" charset="0"/>
                          <a:cs typeface="Arial" panose="020B0604020202020204" pitchFamily="34" charset="0"/>
                        </a:rPr>
                        <a:t>census tract level</a:t>
                      </a:r>
                      <a:endParaRPr lang="en-US" sz="1200" dirty="0">
                        <a:latin typeface="Arial" panose="020B0604020202020204" pitchFamily="34" charset="0"/>
                        <a:cs typeface="Arial" panose="020B0604020202020204" pitchFamily="34" charset="0"/>
                      </a:endParaRPr>
                    </a:p>
                  </a:txBody>
                  <a:tcPr marL="87440" marR="87440" marT="43720" marB="4372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cs typeface="Arial" panose="020B0604020202020204" pitchFamily="34" charset="0"/>
                        </a:rPr>
                        <a:t>from</a:t>
                      </a:r>
                      <a:r>
                        <a:rPr lang="en-US" sz="1200" baseline="0" dirty="0">
                          <a:solidFill>
                            <a:schemeClr val="tx1"/>
                          </a:solidFill>
                          <a:latin typeface="Arial" panose="020B0604020202020204" pitchFamily="34" charset="0"/>
                          <a:cs typeface="Arial" panose="020B0604020202020204" pitchFamily="34" charset="0"/>
                        </a:rPr>
                        <a:t> OAQPS MP team</a:t>
                      </a:r>
                      <a:endParaRPr lang="en-US" sz="1200" dirty="0">
                        <a:solidFill>
                          <a:schemeClr val="tx1"/>
                        </a:solidFill>
                        <a:latin typeface="Arial" panose="020B0604020202020204" pitchFamily="34" charset="0"/>
                        <a:cs typeface="Arial" panose="020B0604020202020204" pitchFamily="34" charset="0"/>
                      </a:endParaRPr>
                    </a:p>
                  </a:txBody>
                  <a:tcPr marL="87440" marR="87440" marT="43720" marB="43720" anchor="ctr"/>
                </a:tc>
                <a:tc>
                  <a:txBody>
                    <a:bodyPr/>
                    <a:lstStyle/>
                    <a:p>
                      <a:pPr algn="ctr"/>
                      <a:r>
                        <a:rPr lang="en-US" sz="1400" dirty="0">
                          <a:latin typeface="Arial" panose="020B0604020202020204" pitchFamily="34" charset="0"/>
                          <a:cs typeface="Arial" panose="020B0604020202020204" pitchFamily="34" charset="0"/>
                        </a:rPr>
                        <a:t>2014</a:t>
                      </a:r>
                    </a:p>
                  </a:txBody>
                  <a:tcPr marL="87440" marR="87440" marT="43720" marB="43720" anchor="ctr"/>
                </a:tc>
                <a:extLst>
                  <a:ext uri="{0D108BD9-81ED-4DB2-BD59-A6C34878D82A}">
                    <a16:rowId xmlns:a16="http://schemas.microsoft.com/office/drawing/2014/main" val="1621602255"/>
                  </a:ext>
                </a:extLst>
              </a:tr>
              <a:tr h="615922">
                <a:tc>
                  <a:txBody>
                    <a:bodyPr/>
                    <a:lstStyle/>
                    <a:p>
                      <a:pPr algn="ctr"/>
                      <a:r>
                        <a:rPr lang="en-US" sz="1200" dirty="0">
                          <a:solidFill>
                            <a:srgbClr val="0000FF"/>
                          </a:solidFill>
                          <a:latin typeface="Arial" panose="020B0604020202020204" pitchFamily="34" charset="0"/>
                          <a:cs typeface="Arial" panose="020B0604020202020204" pitchFamily="34" charset="0"/>
                        </a:rPr>
                        <a:t>“O</a:t>
                      </a:r>
                      <a:r>
                        <a:rPr lang="en-US" sz="1200" baseline="-25000" dirty="0">
                          <a:solidFill>
                            <a:srgbClr val="0000FF"/>
                          </a:solidFill>
                          <a:latin typeface="Arial" panose="020B0604020202020204" pitchFamily="34" charset="0"/>
                          <a:cs typeface="Arial" panose="020B0604020202020204" pitchFamily="34" charset="0"/>
                        </a:rPr>
                        <a:t>3</a:t>
                      </a:r>
                      <a:r>
                        <a:rPr lang="en-US" sz="1200" dirty="0">
                          <a:solidFill>
                            <a:srgbClr val="0000FF"/>
                          </a:solidFill>
                          <a:latin typeface="Arial" panose="020B0604020202020204" pitchFamily="34" charset="0"/>
                          <a:cs typeface="Arial" panose="020B0604020202020204" pitchFamily="34" charset="0"/>
                        </a:rPr>
                        <a:t>_DV_2009_2018”</a:t>
                      </a:r>
                    </a:p>
                  </a:txBody>
                  <a:tcPr marL="87440" marR="87440" marT="43720" marB="43720" anchor="ctr"/>
                </a:tc>
                <a:tc>
                  <a:txBody>
                    <a:bodyPr/>
                    <a:lstStyle/>
                    <a:p>
                      <a:pPr algn="ctr"/>
                      <a:r>
                        <a:rPr lang="en-US" sz="1200" dirty="0">
                          <a:latin typeface="Arial" panose="020B0604020202020204" pitchFamily="34" charset="0"/>
                          <a:cs typeface="Arial" panose="020B0604020202020204" pitchFamily="34" charset="0"/>
                        </a:rPr>
                        <a:t>Excel</a:t>
                      </a:r>
                    </a:p>
                  </a:txBody>
                  <a:tcPr marL="87440" marR="87440" marT="43720" marB="43720" anchor="ctr"/>
                </a:tc>
                <a:tc>
                  <a:txBody>
                    <a:bodyPr/>
                    <a:lstStyle/>
                    <a:p>
                      <a:pPr algn="ctr"/>
                      <a:r>
                        <a:rPr lang="en-US" sz="1200" dirty="0">
                          <a:latin typeface="Arial" panose="020B0604020202020204" pitchFamily="34" charset="0"/>
                          <a:cs typeface="Arial" panose="020B0604020202020204" pitchFamily="34" charset="0"/>
                        </a:rPr>
                        <a:t>O</a:t>
                      </a:r>
                      <a:r>
                        <a:rPr lang="en-US" sz="1200" baseline="-25000" dirty="0">
                          <a:latin typeface="Arial" panose="020B0604020202020204" pitchFamily="34" charset="0"/>
                          <a:cs typeface="Arial" panose="020B0604020202020204" pitchFamily="34" charset="0"/>
                        </a:rPr>
                        <a:t>3</a:t>
                      </a:r>
                      <a:r>
                        <a:rPr lang="en-US" sz="1200" dirty="0">
                          <a:latin typeface="Arial" panose="020B0604020202020204" pitchFamily="34" charset="0"/>
                          <a:cs typeface="Arial" panose="020B0604020202020204" pitchFamily="34" charset="0"/>
                        </a:rPr>
                        <a:t> design values </a:t>
                      </a:r>
                      <a:r>
                        <a:rPr lang="en-US" sz="1200" baseline="0" dirty="0">
                          <a:latin typeface="Arial" panose="020B0604020202020204" pitchFamily="34" charset="0"/>
                          <a:cs typeface="Arial" panose="020B0604020202020204" pitchFamily="34" charset="0"/>
                        </a:rPr>
                        <a:t>at </a:t>
                      </a:r>
                    </a:p>
                    <a:p>
                      <a:pPr algn="ctr"/>
                      <a:r>
                        <a:rPr lang="en-US" sz="1200" baseline="0" dirty="0">
                          <a:latin typeface="Arial" panose="020B0604020202020204" pitchFamily="34" charset="0"/>
                          <a:cs typeface="Arial" panose="020B0604020202020204" pitchFamily="34" charset="0"/>
                        </a:rPr>
                        <a:t>c</a:t>
                      </a:r>
                      <a:r>
                        <a:rPr lang="en-US" sz="1200" dirty="0">
                          <a:latin typeface="Arial" panose="020B0604020202020204" pitchFamily="34" charset="0"/>
                          <a:cs typeface="Arial" panose="020B0604020202020204" pitchFamily="34" charset="0"/>
                        </a:rPr>
                        <a:t>ounty</a:t>
                      </a:r>
                      <a:r>
                        <a:rPr lang="en-US" sz="1200" baseline="0" dirty="0">
                          <a:latin typeface="Arial" panose="020B0604020202020204" pitchFamily="34" charset="0"/>
                          <a:cs typeface="Arial" panose="020B0604020202020204" pitchFamily="34" charset="0"/>
                        </a:rPr>
                        <a:t> level</a:t>
                      </a:r>
                      <a:endParaRPr lang="en-US" sz="1200" dirty="0">
                        <a:latin typeface="Arial" panose="020B0604020202020204" pitchFamily="34" charset="0"/>
                        <a:cs typeface="Arial" panose="020B0604020202020204" pitchFamily="34" charset="0"/>
                      </a:endParaRPr>
                    </a:p>
                  </a:txBody>
                  <a:tcPr marL="87440" marR="87440" marT="43720" marB="4372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aseline="0" dirty="0">
                          <a:solidFill>
                            <a:schemeClr val="tx1"/>
                          </a:solidFill>
                          <a:latin typeface="Arial" panose="020B0604020202020204" pitchFamily="34" charset="0"/>
                          <a:cs typeface="Arial" panose="020B0604020202020204" pitchFamily="34" charset="0"/>
                        </a:rPr>
                        <a:t>From </a:t>
                      </a:r>
                      <a:r>
                        <a:rPr lang="en-US" altLang="zh-CN" sz="1200" baseline="0" dirty="0">
                          <a:solidFill>
                            <a:schemeClr val="tx1"/>
                          </a:solidFill>
                          <a:latin typeface="Arial" panose="020B0604020202020204" pitchFamily="34" charset="0"/>
                          <a:cs typeface="Arial" panose="020B0604020202020204" pitchFamily="34" charset="0"/>
                        </a:rPr>
                        <a:t>EPA</a:t>
                      </a:r>
                      <a:r>
                        <a:rPr lang="en-US" sz="1200" baseline="0" dirty="0">
                          <a:solidFill>
                            <a:schemeClr val="tx1"/>
                          </a:solidFill>
                          <a:latin typeface="Arial" panose="020B0604020202020204" pitchFamily="34" charset="0"/>
                          <a:cs typeface="Arial" panose="020B0604020202020204" pitchFamily="34" charset="0"/>
                        </a:rPr>
                        <a:t> public website: </a:t>
                      </a:r>
                      <a:r>
                        <a:rPr lang="en-US" altLang="zh-CN" sz="1100" dirty="0">
                          <a:latin typeface="Arial" panose="020B0604020202020204" pitchFamily="34" charset="0"/>
                          <a:cs typeface="Arial" panose="020B0604020202020204" pitchFamily="34" charset="0"/>
                          <a:hlinkClick r:id="rId3"/>
                        </a:rPr>
                        <a:t>https://www.epa.gov/air-trends/air-quality-design-values</a:t>
                      </a:r>
                      <a:endParaRPr lang="en-US" sz="1200" dirty="0">
                        <a:solidFill>
                          <a:schemeClr val="tx1"/>
                        </a:solidFill>
                        <a:latin typeface="Arial" panose="020B0604020202020204" pitchFamily="34" charset="0"/>
                        <a:cs typeface="Arial" panose="020B0604020202020204" pitchFamily="34" charset="0"/>
                      </a:endParaRPr>
                    </a:p>
                  </a:txBody>
                  <a:tcPr marL="87440" marR="87440" marT="43720" marB="43720" anchor="ctr"/>
                </a:tc>
                <a:tc>
                  <a:txBody>
                    <a:bodyPr/>
                    <a:lstStyle/>
                    <a:p>
                      <a:pPr algn="ctr"/>
                      <a:r>
                        <a:rPr lang="en-US" sz="1400" dirty="0">
                          <a:latin typeface="Arial" panose="020B0604020202020204" pitchFamily="34" charset="0"/>
                          <a:cs typeface="Arial" panose="020B0604020202020204" pitchFamily="34" charset="0"/>
                        </a:rPr>
                        <a:t>2009 to 2018</a:t>
                      </a:r>
                    </a:p>
                  </a:txBody>
                  <a:tcPr marL="87440" marR="87440" marT="43720" marB="43720" anchor="ctr"/>
                </a:tc>
                <a:extLst>
                  <a:ext uri="{0D108BD9-81ED-4DB2-BD59-A6C34878D82A}">
                    <a16:rowId xmlns:a16="http://schemas.microsoft.com/office/drawing/2014/main" val="4249309967"/>
                  </a:ext>
                </a:extLst>
              </a:tr>
              <a:tr h="615922">
                <a:tc>
                  <a:txBody>
                    <a:bodyPr/>
                    <a:lstStyle/>
                    <a:p>
                      <a:pPr algn="ctr"/>
                      <a:r>
                        <a:rPr lang="en-US" sz="1200" dirty="0">
                          <a:solidFill>
                            <a:srgbClr val="0000FF"/>
                          </a:solidFill>
                          <a:latin typeface="Arial" panose="020B0604020202020204" pitchFamily="34" charset="0"/>
                          <a:cs typeface="Arial" panose="020B0604020202020204" pitchFamily="34" charset="0"/>
                        </a:rPr>
                        <a:t>“PM_DV_2009_2018”</a:t>
                      </a:r>
                    </a:p>
                  </a:txBody>
                  <a:tcPr marL="87440" marR="87440" marT="43720" marB="43720" anchor="ctr"/>
                </a:tc>
                <a:tc>
                  <a:txBody>
                    <a:bodyPr/>
                    <a:lstStyle/>
                    <a:p>
                      <a:pPr algn="ctr"/>
                      <a:r>
                        <a:rPr lang="en-US" sz="1200" dirty="0">
                          <a:solidFill>
                            <a:schemeClr val="tx1"/>
                          </a:solidFill>
                          <a:latin typeface="Arial" panose="020B0604020202020204" pitchFamily="34" charset="0"/>
                          <a:cs typeface="Arial" panose="020B0604020202020204" pitchFamily="34" charset="0"/>
                        </a:rPr>
                        <a:t>Excel</a:t>
                      </a:r>
                    </a:p>
                  </a:txBody>
                  <a:tcPr marL="87440" marR="87440" marT="43720" marB="43720" anchor="ctr"/>
                </a:tc>
                <a:tc>
                  <a:txBody>
                    <a:bodyPr/>
                    <a:lstStyle/>
                    <a:p>
                      <a:pPr algn="ctr"/>
                      <a:r>
                        <a:rPr lang="en-US" sz="1200" dirty="0">
                          <a:latin typeface="Arial" panose="020B0604020202020204" pitchFamily="34" charset="0"/>
                          <a:cs typeface="Arial" panose="020B0604020202020204" pitchFamily="34" charset="0"/>
                        </a:rPr>
                        <a:t>PM</a:t>
                      </a:r>
                      <a:r>
                        <a:rPr lang="en-US" sz="1200" baseline="-25000" dirty="0">
                          <a:latin typeface="Arial" panose="020B0604020202020204" pitchFamily="34" charset="0"/>
                          <a:cs typeface="Arial" panose="020B0604020202020204" pitchFamily="34" charset="0"/>
                        </a:rPr>
                        <a:t>2.5</a:t>
                      </a:r>
                      <a:r>
                        <a:rPr lang="en-US" sz="1200" dirty="0">
                          <a:latin typeface="Arial" panose="020B0604020202020204" pitchFamily="34" charset="0"/>
                          <a:cs typeface="Arial" panose="020B0604020202020204" pitchFamily="34" charset="0"/>
                        </a:rPr>
                        <a:t> design values </a:t>
                      </a:r>
                      <a:r>
                        <a:rPr lang="en-US" sz="1200" baseline="0" dirty="0">
                          <a:latin typeface="Arial" panose="020B0604020202020204" pitchFamily="34" charset="0"/>
                          <a:cs typeface="Arial" panose="020B0604020202020204" pitchFamily="34" charset="0"/>
                        </a:rPr>
                        <a:t>at </a:t>
                      </a:r>
                    </a:p>
                    <a:p>
                      <a:pPr algn="ctr"/>
                      <a:r>
                        <a:rPr lang="en-US" sz="1200" baseline="0" dirty="0">
                          <a:latin typeface="Arial" panose="020B0604020202020204" pitchFamily="34" charset="0"/>
                          <a:cs typeface="Arial" panose="020B0604020202020204" pitchFamily="34" charset="0"/>
                        </a:rPr>
                        <a:t>c</a:t>
                      </a:r>
                      <a:r>
                        <a:rPr lang="en-US" sz="1200" dirty="0">
                          <a:latin typeface="Arial" panose="020B0604020202020204" pitchFamily="34" charset="0"/>
                          <a:cs typeface="Arial" panose="020B0604020202020204" pitchFamily="34" charset="0"/>
                        </a:rPr>
                        <a:t>ounty</a:t>
                      </a:r>
                      <a:r>
                        <a:rPr lang="en-US" sz="1200" baseline="0" dirty="0">
                          <a:latin typeface="Arial" panose="020B0604020202020204" pitchFamily="34" charset="0"/>
                          <a:cs typeface="Arial" panose="020B0604020202020204" pitchFamily="34" charset="0"/>
                        </a:rPr>
                        <a:t> level</a:t>
                      </a:r>
                      <a:endParaRPr lang="en-US" sz="1200" dirty="0">
                        <a:latin typeface="Arial" panose="020B0604020202020204" pitchFamily="34" charset="0"/>
                        <a:cs typeface="Arial" panose="020B0604020202020204" pitchFamily="34" charset="0"/>
                      </a:endParaRPr>
                    </a:p>
                  </a:txBody>
                  <a:tcPr marL="87440" marR="87440" marT="43720" marB="4372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aseline="0" dirty="0">
                          <a:solidFill>
                            <a:schemeClr val="tx1"/>
                          </a:solidFill>
                          <a:latin typeface="Arial" panose="020B0604020202020204" pitchFamily="34" charset="0"/>
                          <a:cs typeface="Arial" panose="020B0604020202020204" pitchFamily="34" charset="0"/>
                        </a:rPr>
                        <a:t>From EPA public website: </a:t>
                      </a:r>
                      <a:r>
                        <a:rPr lang="en-US" altLang="zh-CN" sz="1100" dirty="0">
                          <a:latin typeface="Arial" panose="020B0604020202020204" pitchFamily="34" charset="0"/>
                          <a:cs typeface="Arial" panose="020B0604020202020204" pitchFamily="34" charset="0"/>
                          <a:hlinkClick r:id="rId3"/>
                        </a:rPr>
                        <a:t>https://www.epa.gov/air-trends/air-quality-design-values</a:t>
                      </a:r>
                      <a:endParaRPr lang="en-US" sz="1200" dirty="0">
                        <a:solidFill>
                          <a:schemeClr val="tx1"/>
                        </a:solidFill>
                        <a:latin typeface="Arial" panose="020B0604020202020204" pitchFamily="34" charset="0"/>
                        <a:cs typeface="Arial" panose="020B0604020202020204" pitchFamily="34" charset="0"/>
                      </a:endParaRPr>
                    </a:p>
                  </a:txBody>
                  <a:tcPr marL="87440" marR="87440" marT="43720" marB="4372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2009 to 2018</a:t>
                      </a:r>
                    </a:p>
                  </a:txBody>
                  <a:tcPr marL="87440" marR="87440" marT="43720" marB="43720" anchor="ctr"/>
                </a:tc>
                <a:extLst>
                  <a:ext uri="{0D108BD9-81ED-4DB2-BD59-A6C34878D82A}">
                    <a16:rowId xmlns:a16="http://schemas.microsoft.com/office/drawing/2014/main" val="992454991"/>
                  </a:ext>
                </a:extLst>
              </a:tr>
              <a:tr h="522923">
                <a:tc>
                  <a:txBody>
                    <a:bodyPr/>
                    <a:lstStyle/>
                    <a:p>
                      <a:pPr algn="ctr"/>
                      <a:r>
                        <a:rPr lang="en-US" sz="1300" b="0" dirty="0">
                          <a:solidFill>
                            <a:srgbClr val="0000FF"/>
                          </a:solidFill>
                          <a:latin typeface="Arial" panose="020B0604020202020204" pitchFamily="34" charset="0"/>
                          <a:cs typeface="Arial" panose="020B0604020202020204" pitchFamily="34" charset="0"/>
                        </a:rPr>
                        <a:t>“Advance</a:t>
                      </a:r>
                      <a:r>
                        <a:rPr lang="en-US" sz="1300" b="0" baseline="0" dirty="0">
                          <a:solidFill>
                            <a:srgbClr val="0000FF"/>
                          </a:solidFill>
                          <a:latin typeface="Arial" panose="020B0604020202020204" pitchFamily="34" charset="0"/>
                          <a:cs typeface="Arial" panose="020B0604020202020204" pitchFamily="34" charset="0"/>
                        </a:rPr>
                        <a:t> areas  O</a:t>
                      </a:r>
                      <a:r>
                        <a:rPr lang="en-US" sz="1300" b="0" baseline="-25000" dirty="0">
                          <a:solidFill>
                            <a:srgbClr val="0000FF"/>
                          </a:solidFill>
                          <a:latin typeface="Arial" panose="020B0604020202020204" pitchFamily="34" charset="0"/>
                          <a:cs typeface="Arial" panose="020B0604020202020204" pitchFamily="34" charset="0"/>
                        </a:rPr>
                        <a:t>3</a:t>
                      </a:r>
                      <a:r>
                        <a:rPr lang="en-US" sz="1300" b="0" baseline="0" dirty="0">
                          <a:solidFill>
                            <a:srgbClr val="0000FF"/>
                          </a:solidFill>
                          <a:latin typeface="Arial" panose="020B0604020202020204" pitchFamily="34" charset="0"/>
                          <a:cs typeface="Arial" panose="020B0604020202020204" pitchFamily="34" charset="0"/>
                        </a:rPr>
                        <a:t>_PM”</a:t>
                      </a:r>
                      <a:endParaRPr lang="en-US" sz="1300" b="0" dirty="0">
                        <a:solidFill>
                          <a:srgbClr val="0000FF"/>
                        </a:solidFill>
                        <a:latin typeface="Arial" panose="020B0604020202020204" pitchFamily="34" charset="0"/>
                        <a:cs typeface="Arial" panose="020B0604020202020204" pitchFamily="34" charset="0"/>
                      </a:endParaRPr>
                    </a:p>
                  </a:txBody>
                  <a:tcPr marL="87440" marR="87440" marT="43720" marB="43720" anchor="ctr"/>
                </a:tc>
                <a:tc>
                  <a:txBody>
                    <a:bodyPr/>
                    <a:lstStyle/>
                    <a:p>
                      <a:pPr algn="ctr"/>
                      <a:r>
                        <a:rPr lang="en-US" sz="1050" dirty="0">
                          <a:latin typeface="Arial" panose="020B0604020202020204" pitchFamily="34" charset="0"/>
                          <a:cs typeface="Arial" panose="020B0604020202020204" pitchFamily="34" charset="0"/>
                        </a:rPr>
                        <a:t>Geodataset</a:t>
                      </a:r>
                      <a:endParaRPr lang="en-US" sz="1050" dirty="0">
                        <a:solidFill>
                          <a:srgbClr val="0000FF"/>
                        </a:solidFill>
                        <a:latin typeface="Arial" panose="020B0604020202020204" pitchFamily="34" charset="0"/>
                        <a:cs typeface="Arial" panose="020B0604020202020204" pitchFamily="34" charset="0"/>
                      </a:endParaRPr>
                    </a:p>
                  </a:txBody>
                  <a:tcPr marL="87440" marR="87440" marT="43720" marB="4372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0" dirty="0">
                          <a:solidFill>
                            <a:schemeClr val="tx1"/>
                          </a:solidFill>
                          <a:latin typeface="Arial" panose="020B0604020202020204" pitchFamily="34" charset="0"/>
                          <a:cs typeface="Arial" panose="020B0604020202020204" pitchFamily="34" charset="0"/>
                        </a:rPr>
                        <a:t>O</a:t>
                      </a:r>
                      <a:r>
                        <a:rPr lang="en-US" sz="1200" b="0" baseline="-25000" dirty="0">
                          <a:solidFill>
                            <a:schemeClr val="tx1"/>
                          </a:solidFill>
                          <a:latin typeface="Arial" panose="020B0604020202020204" pitchFamily="34" charset="0"/>
                          <a:cs typeface="Arial" panose="020B0604020202020204" pitchFamily="34" charset="0"/>
                        </a:rPr>
                        <a:t>3</a:t>
                      </a:r>
                      <a:r>
                        <a:rPr lang="en-US" sz="1200" b="0" dirty="0">
                          <a:solidFill>
                            <a:schemeClr val="tx1"/>
                          </a:solidFill>
                          <a:latin typeface="Arial" panose="020B0604020202020204" pitchFamily="34" charset="0"/>
                          <a:cs typeface="Arial" panose="020B0604020202020204" pitchFamily="34" charset="0"/>
                        </a:rPr>
                        <a:t> &amp; PM</a:t>
                      </a:r>
                      <a:r>
                        <a:rPr lang="en-US" sz="1200" b="0" baseline="-25000" dirty="0">
                          <a:solidFill>
                            <a:schemeClr val="tx1"/>
                          </a:solidFill>
                          <a:latin typeface="Arial" panose="020B0604020202020204" pitchFamily="34" charset="0"/>
                          <a:cs typeface="Arial" panose="020B0604020202020204" pitchFamily="34" charset="0"/>
                        </a:rPr>
                        <a:t>2.5</a:t>
                      </a:r>
                      <a:r>
                        <a:rPr lang="en-US" sz="1200" b="0" dirty="0">
                          <a:solidFill>
                            <a:schemeClr val="tx1"/>
                          </a:solidFill>
                          <a:latin typeface="Arial" panose="020B0604020202020204" pitchFamily="34" charset="0"/>
                          <a:cs typeface="Arial" panose="020B0604020202020204" pitchFamily="34" charset="0"/>
                        </a:rPr>
                        <a:t> Advance</a:t>
                      </a:r>
                      <a:r>
                        <a:rPr lang="en-US" sz="1200" b="0" baseline="0" dirty="0">
                          <a:solidFill>
                            <a:schemeClr val="tx1"/>
                          </a:solidFill>
                          <a:latin typeface="Arial" panose="020B0604020202020204" pitchFamily="34" charset="0"/>
                          <a:cs typeface="Arial" panose="020B0604020202020204" pitchFamily="34" charset="0"/>
                        </a:rPr>
                        <a:t> Areas</a:t>
                      </a:r>
                      <a:endParaRPr lang="en-US" sz="1200" b="0" dirty="0">
                        <a:solidFill>
                          <a:schemeClr val="tx1"/>
                        </a:solidFill>
                        <a:latin typeface="Arial" panose="020B0604020202020204" pitchFamily="34" charset="0"/>
                        <a:cs typeface="Arial" panose="020B0604020202020204" pitchFamily="34" charset="0"/>
                      </a:endParaRPr>
                    </a:p>
                  </a:txBody>
                  <a:tcPr marL="87440" marR="87440" marT="43720" marB="4372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cs typeface="Arial" panose="020B0604020202020204" pitchFamily="34" charset="0"/>
                        </a:rPr>
                        <a:t>from</a:t>
                      </a:r>
                      <a:r>
                        <a:rPr lang="en-US" sz="1200" baseline="0" dirty="0">
                          <a:solidFill>
                            <a:schemeClr val="tx1"/>
                          </a:solidFill>
                          <a:latin typeface="Arial" panose="020B0604020202020204" pitchFamily="34" charset="0"/>
                          <a:cs typeface="Arial" panose="020B0604020202020204" pitchFamily="34" charset="0"/>
                        </a:rPr>
                        <a:t> OAQPS MP team</a:t>
                      </a:r>
                      <a:endParaRPr lang="en-US" sz="1200" dirty="0">
                        <a:solidFill>
                          <a:schemeClr val="tx1"/>
                        </a:solidFill>
                        <a:latin typeface="Arial" panose="020B0604020202020204" pitchFamily="34" charset="0"/>
                        <a:cs typeface="Arial" panose="020B0604020202020204" pitchFamily="34" charset="0"/>
                      </a:endParaRPr>
                    </a:p>
                  </a:txBody>
                  <a:tcPr marL="87440" marR="87440" marT="43720" marB="43720" anchor="ctr"/>
                </a:tc>
                <a:tc>
                  <a:txBody>
                    <a:bodyPr/>
                    <a:lstStyle/>
                    <a:p>
                      <a:pPr algn="ctr"/>
                      <a:r>
                        <a:rPr lang="en-US" sz="1400" dirty="0">
                          <a:latin typeface="Arial" panose="020B0604020202020204" pitchFamily="34" charset="0"/>
                          <a:cs typeface="Arial" panose="020B0604020202020204" pitchFamily="34" charset="0"/>
                        </a:rPr>
                        <a:t>2018</a:t>
                      </a:r>
                    </a:p>
                  </a:txBody>
                  <a:tcPr marL="87440" marR="87440" marT="43720" marB="43720" anchor="ctr"/>
                </a:tc>
                <a:extLst>
                  <a:ext uri="{0D108BD9-81ED-4DB2-BD59-A6C34878D82A}">
                    <a16:rowId xmlns:a16="http://schemas.microsoft.com/office/drawing/2014/main" val="10005"/>
                  </a:ext>
                </a:extLst>
              </a:tr>
              <a:tr h="972416">
                <a:tc>
                  <a:txBody>
                    <a:bodyPr/>
                    <a:lstStyle/>
                    <a:p>
                      <a:pPr algn="ctr"/>
                      <a:r>
                        <a:rPr lang="en-US" sz="1300" b="0" dirty="0">
                          <a:solidFill>
                            <a:srgbClr val="0000FF"/>
                          </a:solidFill>
                          <a:latin typeface="Arial" panose="020B0604020202020204" pitchFamily="34" charset="0"/>
                          <a:cs typeface="Arial" panose="020B0604020202020204" pitchFamily="34" charset="0"/>
                        </a:rPr>
                        <a:t>“Index</a:t>
                      </a:r>
                      <a:r>
                        <a:rPr lang="en-US" sz="1300" b="0" baseline="0" dirty="0">
                          <a:solidFill>
                            <a:srgbClr val="0000FF"/>
                          </a:solidFill>
                          <a:latin typeface="Arial" panose="020B0604020202020204" pitchFamily="34" charset="0"/>
                          <a:cs typeface="Arial" panose="020B0604020202020204" pitchFamily="34" charset="0"/>
                        </a:rPr>
                        <a:t> of Poverty_</a:t>
                      </a:r>
                    </a:p>
                    <a:p>
                      <a:pPr algn="ctr"/>
                      <a:r>
                        <a:rPr lang="en-US" sz="1300" b="0" baseline="0" dirty="0">
                          <a:solidFill>
                            <a:srgbClr val="0000FF"/>
                          </a:solidFill>
                          <a:latin typeface="Arial" panose="020B0604020202020204" pitchFamily="34" charset="0"/>
                          <a:cs typeface="Arial" panose="020B0604020202020204" pitchFamily="34" charset="0"/>
                        </a:rPr>
                        <a:t>Disadvantage”</a:t>
                      </a:r>
                      <a:endParaRPr lang="en-US" sz="1300" b="0" dirty="0">
                        <a:solidFill>
                          <a:srgbClr val="0000FF"/>
                        </a:solidFill>
                        <a:latin typeface="Arial" panose="020B0604020202020204" pitchFamily="34" charset="0"/>
                        <a:cs typeface="Arial" panose="020B0604020202020204" pitchFamily="34" charset="0"/>
                      </a:endParaRPr>
                    </a:p>
                  </a:txBody>
                  <a:tcPr marL="87440" marR="87440" marT="43720" marB="43720" anchor="ctr"/>
                </a:tc>
                <a:tc>
                  <a:txBody>
                    <a:bodyPr/>
                    <a:lstStyle/>
                    <a:p>
                      <a:pPr algn="ctr"/>
                      <a:r>
                        <a:rPr lang="en-US" sz="1200" dirty="0">
                          <a:latin typeface="Arial" panose="020B0604020202020204" pitchFamily="34" charset="0"/>
                          <a:cs typeface="Arial" panose="020B0604020202020204" pitchFamily="34" charset="0"/>
                        </a:rPr>
                        <a:t>Excel</a:t>
                      </a:r>
                      <a:endParaRPr lang="en-US" sz="1200" dirty="0">
                        <a:solidFill>
                          <a:srgbClr val="0000FF"/>
                        </a:solidFill>
                        <a:latin typeface="Arial" panose="020B0604020202020204" pitchFamily="34" charset="0"/>
                        <a:cs typeface="Arial" panose="020B0604020202020204" pitchFamily="34" charset="0"/>
                      </a:endParaRPr>
                    </a:p>
                  </a:txBody>
                  <a:tcPr marL="87440" marR="87440" marT="43720" marB="43720" anchor="ctr"/>
                </a:tc>
                <a:tc>
                  <a:txBody>
                    <a:bodyPr/>
                    <a:lstStyle/>
                    <a:p>
                      <a:pPr algn="ctr"/>
                      <a:r>
                        <a:rPr lang="en-US" sz="1200" baseline="0" dirty="0">
                          <a:latin typeface="Arial" panose="020B0604020202020204" pitchFamily="34" charset="0"/>
                          <a:cs typeface="Arial" panose="020B0604020202020204" pitchFamily="34" charset="0"/>
                        </a:rPr>
                        <a:t>Index of poverty/disadvantage at c</a:t>
                      </a:r>
                      <a:r>
                        <a:rPr lang="en-US" sz="1200" dirty="0">
                          <a:latin typeface="Arial" panose="020B0604020202020204" pitchFamily="34" charset="0"/>
                          <a:cs typeface="Arial" panose="020B0604020202020204" pitchFamily="34" charset="0"/>
                        </a:rPr>
                        <a:t>ounty</a:t>
                      </a:r>
                      <a:r>
                        <a:rPr lang="en-US" sz="1200" baseline="0" dirty="0">
                          <a:latin typeface="Arial" panose="020B0604020202020204" pitchFamily="34" charset="0"/>
                          <a:cs typeface="Arial" panose="020B0604020202020204" pitchFamily="34" charset="0"/>
                        </a:rPr>
                        <a:t> level</a:t>
                      </a:r>
                      <a:endParaRPr lang="en-US" sz="1200" dirty="0">
                        <a:latin typeface="Arial" panose="020B0604020202020204" pitchFamily="34" charset="0"/>
                        <a:cs typeface="Arial" panose="020B0604020202020204" pitchFamily="34" charset="0"/>
                      </a:endParaRPr>
                    </a:p>
                  </a:txBody>
                  <a:tcPr marL="87440" marR="87440" marT="43720" marB="4372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cs typeface="Arial" panose="020B0604020202020204" pitchFamily="34" charset="0"/>
                        </a:rPr>
                        <a:t>from</a:t>
                      </a:r>
                      <a:r>
                        <a:rPr lang="en-US" sz="1200" baseline="0" dirty="0">
                          <a:solidFill>
                            <a:schemeClr val="tx1"/>
                          </a:solidFill>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Univ. of Michigan </a:t>
                      </a:r>
                      <a:endParaRPr lang="en-US" sz="1200" dirty="0">
                        <a:latin typeface="Arial" panose="020B0604020202020204" pitchFamily="34" charset="0"/>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200" baseline="0" dirty="0">
                          <a:solidFill>
                            <a:schemeClr val="tx1"/>
                          </a:solidFill>
                          <a:latin typeface="Arial" panose="020B0604020202020204" pitchFamily="34" charset="0"/>
                          <a:cs typeface="Arial" panose="020B0604020202020204" pitchFamily="34" charset="0"/>
                        </a:rPr>
                        <a:t>w</a:t>
                      </a:r>
                      <a:r>
                        <a:rPr lang="en-US" sz="1200" baseline="0" dirty="0">
                          <a:solidFill>
                            <a:schemeClr val="tx1"/>
                          </a:solidFill>
                          <a:latin typeface="Arial" panose="020B0604020202020204" pitchFamily="34" charset="0"/>
                          <a:cs typeface="Arial" panose="020B0604020202020204" pitchFamily="34" charset="0"/>
                        </a:rPr>
                        <a:t>ebsite: </a:t>
                      </a:r>
                      <a:r>
                        <a:rPr lang="en-US" altLang="zh-CN" sz="1100" dirty="0">
                          <a:latin typeface="Arial" panose="020B0604020202020204" pitchFamily="34" charset="0"/>
                          <a:cs typeface="Arial" panose="020B0604020202020204" pitchFamily="34" charset="0"/>
                          <a:hlinkClick r:id="rId4"/>
                        </a:rPr>
                        <a:t>https://poverty.umich.edu/projects/understanding-communities-of-deep-disadvantage/</a:t>
                      </a:r>
                      <a:endParaRPr lang="en-US" sz="1200" dirty="0">
                        <a:solidFill>
                          <a:schemeClr val="tx1"/>
                        </a:solidFill>
                        <a:latin typeface="Arial" panose="020B0604020202020204" pitchFamily="34" charset="0"/>
                        <a:cs typeface="Arial" panose="020B0604020202020204" pitchFamily="34" charset="0"/>
                      </a:endParaRPr>
                    </a:p>
                  </a:txBody>
                  <a:tcPr marL="87440" marR="87440" marT="43720" marB="43720" anchor="ctr"/>
                </a:tc>
                <a:tc>
                  <a:txBody>
                    <a:bodyPr/>
                    <a:lstStyle/>
                    <a:p>
                      <a:pPr algn="ctr"/>
                      <a:r>
                        <a:rPr lang="en-US" sz="1400" kern="1200" dirty="0">
                          <a:solidFill>
                            <a:schemeClr val="dk1"/>
                          </a:solidFill>
                          <a:latin typeface="Arial" panose="020B0604020202020204" pitchFamily="34" charset="0"/>
                          <a:ea typeface="+mn-ea"/>
                          <a:cs typeface="Arial" panose="020B0604020202020204" pitchFamily="34" charset="0"/>
                        </a:rPr>
                        <a:t>2017</a:t>
                      </a:r>
                    </a:p>
                  </a:txBody>
                  <a:tcPr marL="87440" marR="87440" marT="43720" marB="43720" anchor="ctr"/>
                </a:tc>
                <a:extLst>
                  <a:ext uri="{0D108BD9-81ED-4DB2-BD59-A6C34878D82A}">
                    <a16:rowId xmlns:a16="http://schemas.microsoft.com/office/drawing/2014/main" val="10006"/>
                  </a:ext>
                </a:extLst>
              </a:tr>
              <a:tr h="977740">
                <a:tc>
                  <a:txBody>
                    <a:bodyPr/>
                    <a:lstStyle/>
                    <a:p>
                      <a:pPr algn="ctr"/>
                      <a:r>
                        <a:rPr lang="en-US" sz="1200" dirty="0">
                          <a:solidFill>
                            <a:srgbClr val="0000FF"/>
                          </a:solidFill>
                          <a:latin typeface="Arial" panose="020B0604020202020204" pitchFamily="34" charset="0"/>
                          <a:cs typeface="Arial" panose="020B0604020202020204" pitchFamily="34" charset="0"/>
                        </a:rPr>
                        <a:t>“NEI_County_CAPs”</a:t>
                      </a:r>
                    </a:p>
                    <a:p>
                      <a:pPr algn="ctr"/>
                      <a:endParaRPr lang="en-US" sz="1200" dirty="0">
                        <a:solidFill>
                          <a:srgbClr val="0000FF"/>
                        </a:solidFill>
                        <a:latin typeface="Arial" panose="020B0604020202020204" pitchFamily="34" charset="0"/>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solidFill>
                            <a:srgbClr val="0000FF"/>
                          </a:solidFill>
                          <a:latin typeface="Arial" panose="020B0604020202020204" pitchFamily="34" charset="0"/>
                          <a:cs typeface="Arial" panose="020B0604020202020204" pitchFamily="34" charset="0"/>
                        </a:rPr>
                        <a:t>“NEI_Facility_HAPs_ CAPs”</a:t>
                      </a:r>
                    </a:p>
                  </a:txBody>
                  <a:tcPr marL="87440" marR="87440" marT="43720" marB="43720" anchor="ctr"/>
                </a:tc>
                <a:tc>
                  <a:txBody>
                    <a:bodyPr/>
                    <a:lstStyle/>
                    <a:p>
                      <a:pPr algn="ctr"/>
                      <a:r>
                        <a:rPr lang="en-US" sz="1050" dirty="0">
                          <a:latin typeface="Arial" panose="020B0604020202020204" pitchFamily="34" charset="0"/>
                          <a:cs typeface="Arial" panose="020B0604020202020204" pitchFamily="34" charset="0"/>
                        </a:rPr>
                        <a:t>Geodataset</a:t>
                      </a:r>
                      <a:endParaRPr lang="en-US" sz="1100" dirty="0">
                        <a:solidFill>
                          <a:srgbClr val="0000FF"/>
                        </a:solidFill>
                        <a:latin typeface="Arial" panose="020B0604020202020204" pitchFamily="34" charset="0"/>
                        <a:cs typeface="Arial" panose="020B0604020202020204" pitchFamily="34" charset="0"/>
                      </a:endParaRPr>
                    </a:p>
                  </a:txBody>
                  <a:tcPr marL="87440" marR="87440" marT="43720" marB="4372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Major emission sources and facility info. of CAPs &amp; HAPs at c</a:t>
                      </a:r>
                      <a:r>
                        <a:rPr lang="en-US" sz="1200" dirty="0">
                          <a:latin typeface="Arial" panose="020B0604020202020204" pitchFamily="34" charset="0"/>
                          <a:cs typeface="Arial" panose="020B0604020202020204" pitchFamily="34" charset="0"/>
                        </a:rPr>
                        <a:t>ounty</a:t>
                      </a:r>
                      <a:r>
                        <a:rPr lang="en-US" sz="1200" baseline="0" dirty="0">
                          <a:latin typeface="Arial" panose="020B0604020202020204" pitchFamily="34" charset="0"/>
                          <a:cs typeface="Arial" panose="020B0604020202020204" pitchFamily="34" charset="0"/>
                        </a:rPr>
                        <a:t> level</a:t>
                      </a:r>
                      <a:endParaRPr lang="en-US" sz="1200" dirty="0">
                        <a:latin typeface="Arial" panose="020B0604020202020204" pitchFamily="34" charset="0"/>
                        <a:cs typeface="Arial" panose="020B0604020202020204" pitchFamily="34" charset="0"/>
                      </a:endParaRPr>
                    </a:p>
                  </a:txBody>
                  <a:tcPr marL="87440" marR="87440" marT="43720" marB="4372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aseline="0" dirty="0">
                          <a:solidFill>
                            <a:schemeClr val="tx1"/>
                          </a:solidFill>
                          <a:latin typeface="Arial" panose="020B0604020202020204" pitchFamily="34" charset="0"/>
                          <a:cs typeface="Arial" panose="020B0604020202020204" pitchFamily="34" charset="0"/>
                        </a:rPr>
                        <a:t>From OAQPS public website: </a:t>
                      </a:r>
                      <a:r>
                        <a:rPr kumimoji="0" lang="en-US" sz="1050" b="0" i="0" u="sng" strike="noStrike" kern="1200" cap="none" spc="0" normalizeH="0" baseline="0" dirty="0">
                          <a:ln>
                            <a:noFill/>
                          </a:ln>
                          <a:solidFill>
                            <a:srgbClr val="0000FF"/>
                          </a:solidFill>
                          <a:effectLst/>
                          <a:uLnTx/>
                          <a:uFillTx/>
                          <a:latin typeface="Arial" panose="020B0604020202020204" pitchFamily="34" charset="0"/>
                          <a:ea typeface="+mn-ea"/>
                          <a:cs typeface="Arial" panose="020B0604020202020204" pitchFamily="34" charset="0"/>
                        </a:rPr>
                        <a:t>ftp://newftp.epa.gov/EPADataCommons/OAR/OAQPS/NEI/NEI_Facility_HAPs_CAPs.zip </a:t>
                      </a:r>
                      <a:r>
                        <a:rPr kumimoji="0" lang="en-US" sz="1100" b="0" i="0" u="sng" strike="noStrike" kern="1200" cap="none" spc="0" normalizeH="0" baseline="0" dirty="0">
                          <a:ln>
                            <a:noFill/>
                          </a:ln>
                          <a:solidFill>
                            <a:srgbClr val="0000FF"/>
                          </a:solidFill>
                          <a:effectLst/>
                          <a:uLnTx/>
                          <a:uFillTx/>
                          <a:latin typeface="Arial" panose="020B0604020202020204" pitchFamily="34" charset="0"/>
                          <a:ea typeface="+mn-ea"/>
                          <a:cs typeface="Arial" panose="020B0604020202020204" pitchFamily="34" charset="0"/>
                        </a:rPr>
                        <a:t>ftp://newftp.epa.gov/EPADataCommons/OAR/OAQPS/NEI/NEI_County_CAP.zip</a:t>
                      </a:r>
                      <a:endParaRPr lang="en-US" sz="1200" dirty="0">
                        <a:solidFill>
                          <a:schemeClr val="tx1"/>
                        </a:solidFill>
                        <a:latin typeface="Arial" panose="020B0604020202020204" pitchFamily="34" charset="0"/>
                        <a:cs typeface="Arial" panose="020B0604020202020204" pitchFamily="34" charset="0"/>
                      </a:endParaRPr>
                    </a:p>
                  </a:txBody>
                  <a:tcPr marL="87440" marR="87440" marT="43720" marB="43720" anchor="ctr"/>
                </a:tc>
                <a:tc>
                  <a:txBody>
                    <a:bodyPr/>
                    <a:lstStyle/>
                    <a:p>
                      <a:pPr algn="ctr"/>
                      <a:r>
                        <a:rPr lang="en-US" altLang="zh-CN" sz="1400" kern="1200" dirty="0">
                          <a:solidFill>
                            <a:schemeClr val="dk1"/>
                          </a:solidFill>
                          <a:latin typeface="Arial" panose="020B0604020202020204" pitchFamily="34" charset="0"/>
                          <a:ea typeface="+mn-ea"/>
                          <a:cs typeface="Arial" panose="020B0604020202020204" pitchFamily="34" charset="0"/>
                        </a:rPr>
                        <a:t>2008, 2011, 2014</a:t>
                      </a:r>
                      <a:endParaRPr lang="en-US" sz="1400" kern="1200" dirty="0">
                        <a:solidFill>
                          <a:schemeClr val="dk1"/>
                        </a:solidFill>
                        <a:latin typeface="Arial" panose="020B0604020202020204" pitchFamily="34" charset="0"/>
                        <a:ea typeface="+mn-ea"/>
                        <a:cs typeface="Arial" panose="020B0604020202020204" pitchFamily="34" charset="0"/>
                      </a:endParaRPr>
                    </a:p>
                  </a:txBody>
                  <a:tcPr marL="87440" marR="87440" marT="43720" marB="43720" anchor="ctr"/>
                </a:tc>
                <a:extLst>
                  <a:ext uri="{0D108BD9-81ED-4DB2-BD59-A6C34878D82A}">
                    <a16:rowId xmlns:a16="http://schemas.microsoft.com/office/drawing/2014/main" val="10007"/>
                  </a:ext>
                </a:extLst>
              </a:tr>
              <a:tr h="7997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kern="1200" dirty="0">
                          <a:solidFill>
                            <a:srgbClr val="0000FF"/>
                          </a:solidFill>
                          <a:latin typeface="Arial" panose="020B0604020202020204" pitchFamily="34" charset="0"/>
                          <a:ea typeface="+mn-ea"/>
                          <a:cs typeface="Arial" panose="020B0604020202020204" pitchFamily="34" charset="0"/>
                        </a:rPr>
                        <a:t>“2014 NEI_NATA Emissions”</a:t>
                      </a:r>
                    </a:p>
                  </a:txBody>
                  <a:tcPr marL="87440" marR="87440" marT="43720" marB="43720" anchor="ctr"/>
                </a:tc>
                <a:tc>
                  <a:txBody>
                    <a:bodyPr/>
                    <a:lstStyle/>
                    <a:p>
                      <a:pPr algn="ctr"/>
                      <a:r>
                        <a:rPr lang="en-US" sz="1200" kern="1200" dirty="0">
                          <a:solidFill>
                            <a:schemeClr val="dk1"/>
                          </a:solidFill>
                          <a:effectLst/>
                          <a:latin typeface="Arial" panose="020B0604020202020204" pitchFamily="34" charset="0"/>
                          <a:ea typeface="+mn-ea"/>
                          <a:cs typeface="Arial" panose="020B0604020202020204" pitchFamily="34" charset="0"/>
                        </a:rPr>
                        <a:t>Access Database</a:t>
                      </a:r>
                    </a:p>
                    <a:p>
                      <a:pPr algn="ctr"/>
                      <a:r>
                        <a:rPr lang="en-US" sz="1200" kern="1200" dirty="0">
                          <a:solidFill>
                            <a:schemeClr val="dk1"/>
                          </a:solidFill>
                          <a:effectLst/>
                          <a:latin typeface="Arial" panose="020B0604020202020204" pitchFamily="34" charset="0"/>
                          <a:ea typeface="+mn-ea"/>
                          <a:cs typeface="Arial" panose="020B0604020202020204" pitchFamily="34" charset="0"/>
                        </a:rPr>
                        <a:t>(*. accdb)</a:t>
                      </a:r>
                    </a:p>
                  </a:txBody>
                  <a:tcPr marL="87440" marR="87440" marT="43720" marB="4372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dk1"/>
                          </a:solidFill>
                          <a:effectLst/>
                          <a:latin typeface="Arial" panose="020B0604020202020204" pitchFamily="34" charset="0"/>
                          <a:ea typeface="+mn-ea"/>
                          <a:cs typeface="Arial" panose="020B0604020202020204" pitchFamily="34" charset="0"/>
                        </a:rPr>
                        <a:t>NATA emissions data from 2014 NEI database, including various source groups</a:t>
                      </a:r>
                      <a:endParaRPr lang="en-US" sz="1200" kern="1200" dirty="0">
                        <a:solidFill>
                          <a:schemeClr val="dk1"/>
                        </a:solidFill>
                        <a:effectLst/>
                        <a:latin typeface="Arial" panose="020B0604020202020204" pitchFamily="34" charset="0"/>
                        <a:ea typeface="+mn-ea"/>
                        <a:cs typeface="Arial" panose="020B0604020202020204" pitchFamily="34" charset="0"/>
                      </a:endParaRPr>
                    </a:p>
                  </a:txBody>
                  <a:tcPr marL="87440" marR="87440" marT="43720" marB="43720" anchor="ctr"/>
                </a:tc>
                <a:tc>
                  <a:txBody>
                    <a:bodyPr/>
                    <a:lstStyle/>
                    <a:p>
                      <a:pPr algn="ctr" fontAlgn="ctr"/>
                      <a:r>
                        <a:rPr lang="en-US" sz="1200" kern="1200" baseline="0" dirty="0">
                          <a:solidFill>
                            <a:schemeClr val="tx1"/>
                          </a:solidFill>
                          <a:latin typeface="Arial" panose="020B0604020202020204" pitchFamily="34" charset="0"/>
                          <a:ea typeface="+mn-ea"/>
                          <a:cs typeface="Arial" panose="020B0604020202020204" pitchFamily="34" charset="0"/>
                        </a:rPr>
                        <a:t>From </a:t>
                      </a:r>
                      <a:r>
                        <a:rPr lang="en-US" altLang="zh-CN" sz="1200" kern="1200" baseline="0" dirty="0">
                          <a:solidFill>
                            <a:schemeClr val="tx1"/>
                          </a:solidFill>
                          <a:latin typeface="Arial" panose="020B0604020202020204" pitchFamily="34" charset="0"/>
                          <a:ea typeface="+mn-ea"/>
                          <a:cs typeface="Arial" panose="020B0604020202020204" pitchFamily="34" charset="0"/>
                        </a:rPr>
                        <a:t>EPA public website:</a:t>
                      </a:r>
                      <a:r>
                        <a:rPr lang="zh-CN" altLang="en-US" sz="1200" kern="1200" baseline="0" dirty="0">
                          <a:solidFill>
                            <a:schemeClr val="tx1"/>
                          </a:solidFill>
                          <a:latin typeface="Arial" panose="020B0604020202020204" pitchFamily="34" charset="0"/>
                          <a:ea typeface="+mn-ea"/>
                          <a:cs typeface="Arial" panose="020B0604020202020204" pitchFamily="34" charset="0"/>
                        </a:rPr>
                        <a:t> </a:t>
                      </a:r>
                      <a:r>
                        <a:rPr lang="en-US" altLang="zh-CN" sz="1100" dirty="0">
                          <a:latin typeface="Arial" panose="020B0604020202020204" pitchFamily="34" charset="0"/>
                          <a:cs typeface="Arial" panose="020B0604020202020204" pitchFamily="34" charset="0"/>
                          <a:hlinkClick r:id="rId5"/>
                        </a:rPr>
                        <a:t>https://www.epa.gov/national-air-toxics-assessment/2014-nata-assessment-results#emissions</a:t>
                      </a:r>
                      <a:endParaRPr lang="en-US" sz="1200" kern="1200" baseline="0" dirty="0">
                        <a:solidFill>
                          <a:schemeClr val="tx1"/>
                        </a:solidFill>
                        <a:latin typeface="Arial" panose="020B0604020202020204" pitchFamily="34" charset="0"/>
                        <a:ea typeface="+mn-ea"/>
                        <a:cs typeface="Arial" panose="020B0604020202020204" pitchFamily="34" charset="0"/>
                      </a:endParaRPr>
                    </a:p>
                  </a:txBody>
                  <a:tcPr marL="87440" marR="87440" marT="43720" marB="43720" anchor="ctr"/>
                </a:tc>
                <a:tc>
                  <a:txBody>
                    <a:bodyPr/>
                    <a:lstStyle/>
                    <a:p>
                      <a:pPr algn="ctr"/>
                      <a:r>
                        <a:rPr lang="en-US" sz="1400" dirty="0">
                          <a:latin typeface="Arial" panose="020B0604020202020204" pitchFamily="34" charset="0"/>
                          <a:cs typeface="Arial" panose="020B0604020202020204" pitchFamily="34" charset="0"/>
                        </a:rPr>
                        <a:t>2014</a:t>
                      </a:r>
                    </a:p>
                  </a:txBody>
                  <a:tcPr marL="87440" marR="87440" marT="43720" marB="43720" anchor="ctr"/>
                </a:tc>
                <a:extLst>
                  <a:ext uri="{0D108BD9-81ED-4DB2-BD59-A6C34878D82A}">
                    <a16:rowId xmlns:a16="http://schemas.microsoft.com/office/drawing/2014/main" val="4249155262"/>
                  </a:ext>
                </a:extLst>
              </a:tr>
              <a:tr h="80191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rgbClr val="0000FF"/>
                          </a:solidFill>
                          <a:latin typeface="Arial" panose="020B0604020202020204" pitchFamily="34" charset="0"/>
                          <a:ea typeface="+mn-ea"/>
                          <a:cs typeface="Arial" panose="020B0604020202020204" pitchFamily="34" charset="0"/>
                        </a:rPr>
                        <a:t>“Class1_FederalAreas”</a:t>
                      </a:r>
                      <a:endParaRPr lang="en-US" sz="1200" kern="1200" dirty="0">
                        <a:solidFill>
                          <a:srgbClr val="0000FF"/>
                        </a:solidFill>
                        <a:latin typeface="Arial" panose="020B0604020202020204" pitchFamily="34" charset="0"/>
                        <a:ea typeface="+mn-ea"/>
                        <a:cs typeface="Arial" panose="020B0604020202020204" pitchFamily="34" charset="0"/>
                      </a:endParaRPr>
                    </a:p>
                  </a:txBody>
                  <a:tcPr marL="87440" marR="87440" marT="43720" marB="43720" anchor="ctr"/>
                </a:tc>
                <a:tc>
                  <a:txBody>
                    <a:bodyPr/>
                    <a:lstStyle/>
                    <a:p>
                      <a:pPr algn="ctr"/>
                      <a:r>
                        <a:rPr lang="en-US" altLang="zh-CN" sz="1050" kern="1200" dirty="0">
                          <a:solidFill>
                            <a:schemeClr val="dk1"/>
                          </a:solidFill>
                          <a:latin typeface="Arial" panose="020B0604020202020204" pitchFamily="34" charset="0"/>
                          <a:ea typeface="+mn-ea"/>
                          <a:cs typeface="Arial" panose="020B0604020202020204" pitchFamily="34" charset="0"/>
                        </a:rPr>
                        <a:t>Geodataset</a:t>
                      </a:r>
                      <a:endParaRPr lang="en-US" sz="1050" kern="1200" dirty="0">
                        <a:solidFill>
                          <a:schemeClr val="dk1"/>
                        </a:solidFill>
                        <a:latin typeface="Arial" panose="020B0604020202020204" pitchFamily="34" charset="0"/>
                        <a:ea typeface="+mn-ea"/>
                        <a:cs typeface="Arial" panose="020B0604020202020204" pitchFamily="34" charset="0"/>
                      </a:endParaRPr>
                    </a:p>
                  </a:txBody>
                  <a:tcPr marL="87440" marR="87440" marT="43720" marB="4372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dk1"/>
                          </a:solidFill>
                          <a:effectLst/>
                          <a:latin typeface="Arial" panose="020B0604020202020204" pitchFamily="34" charset="0"/>
                          <a:ea typeface="+mn-ea"/>
                          <a:cs typeface="Arial" panose="020B0604020202020204" pitchFamily="34" charset="0"/>
                        </a:rPr>
                        <a:t>Mandatory Class 1 Federal Areas</a:t>
                      </a:r>
                      <a:endParaRPr lang="en-US" sz="1200" dirty="0">
                        <a:latin typeface="Arial" panose="020B0604020202020204" pitchFamily="34" charset="0"/>
                        <a:cs typeface="Arial" panose="020B0604020202020204" pitchFamily="34" charset="0"/>
                      </a:endParaRPr>
                    </a:p>
                  </a:txBody>
                  <a:tcPr marL="87440" marR="87440" marT="43720" marB="43720" anchor="ctr"/>
                </a:tc>
                <a:tc>
                  <a:txBody>
                    <a:bodyPr/>
                    <a:lstStyle/>
                    <a:p>
                      <a:pPr algn="ctr" fontAlgn="ctr"/>
                      <a:r>
                        <a:rPr lang="en-US" altLang="zh-CN" sz="1200" kern="1200" baseline="0" dirty="0">
                          <a:solidFill>
                            <a:schemeClr val="tx1"/>
                          </a:solidFill>
                          <a:latin typeface="Arial" panose="020B0604020202020204" pitchFamily="34" charset="0"/>
                          <a:ea typeface="+mn-ea"/>
                          <a:cs typeface="Arial" panose="020B0604020202020204" pitchFamily="34" charset="0"/>
                        </a:rPr>
                        <a:t>From Mandatory Class 1 Federal Areas Web Service: </a:t>
                      </a:r>
                      <a:r>
                        <a:rPr kumimoji="0" lang="en-US" altLang="zh-CN" sz="1100" b="0"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hlinkClick r:id="rId6">
                            <a:extLst>
                              <a:ext uri="{A12FA001-AC4F-418D-AE19-62706E023703}">
                                <ahyp:hlinkClr xmlns:ahyp="http://schemas.microsoft.com/office/drawing/2018/hyperlinkcolor" val="tx"/>
                              </a:ext>
                            </a:extLst>
                          </a:hlinkClick>
                        </a:rPr>
                        <a:t>https://edg.epa.gov/data/public/OAR/OAQPS/Class1/Class1Areas.zip</a:t>
                      </a:r>
                      <a:endParaRPr lang="en-US" sz="1200" kern="1200" dirty="0">
                        <a:solidFill>
                          <a:schemeClr val="dk1"/>
                        </a:solidFill>
                        <a:latin typeface="Arial" panose="020B0604020202020204" pitchFamily="34" charset="0"/>
                        <a:ea typeface="+mn-ea"/>
                        <a:cs typeface="Arial" panose="020B0604020202020204" pitchFamily="34" charset="0"/>
                      </a:endParaRPr>
                    </a:p>
                  </a:txBody>
                  <a:tcPr marL="87440" marR="87440" marT="43720" marB="43720" anchor="ctr"/>
                </a:tc>
                <a:tc>
                  <a:txBody>
                    <a:bodyPr/>
                    <a:lstStyle/>
                    <a:p>
                      <a:pPr algn="ctr"/>
                      <a:r>
                        <a:rPr lang="en-US" altLang="zh-CN" sz="1400" dirty="0">
                          <a:latin typeface="Arial" panose="020B0604020202020204" pitchFamily="34" charset="0"/>
                          <a:cs typeface="Arial" panose="020B0604020202020204" pitchFamily="34" charset="0"/>
                        </a:rPr>
                        <a:t>—</a:t>
                      </a:r>
                      <a:endParaRPr lang="en-US" sz="1400" dirty="0">
                        <a:latin typeface="Arial" panose="020B0604020202020204" pitchFamily="34" charset="0"/>
                        <a:cs typeface="Arial" panose="020B0604020202020204" pitchFamily="34" charset="0"/>
                      </a:endParaRPr>
                    </a:p>
                  </a:txBody>
                  <a:tcPr marL="87440" marR="87440" marT="43720" marB="43720" anchor="ctr"/>
                </a:tc>
                <a:extLst>
                  <a:ext uri="{0D108BD9-81ED-4DB2-BD59-A6C34878D82A}">
                    <a16:rowId xmlns:a16="http://schemas.microsoft.com/office/drawing/2014/main" val="493455773"/>
                  </a:ext>
                </a:extLst>
              </a:tr>
            </a:tbl>
          </a:graphicData>
        </a:graphic>
      </p:graphicFrame>
      <p:sp>
        <p:nvSpPr>
          <p:cNvPr id="5" name="Slide Number Placeholder 1">
            <a:extLst>
              <a:ext uri="{FF2B5EF4-FFF2-40B4-BE49-F238E27FC236}">
                <a16:creationId xmlns:a16="http://schemas.microsoft.com/office/drawing/2014/main" id="{7C0A06F9-BDE5-4ECE-B4DC-1A9B625358EE}"/>
              </a:ext>
            </a:extLst>
          </p:cNvPr>
          <p:cNvSpPr txBox="1">
            <a:spLocks/>
          </p:cNvSpPr>
          <p:nvPr/>
        </p:nvSpPr>
        <p:spPr>
          <a:xfrm>
            <a:off x="7010400" y="6492875"/>
            <a:ext cx="21336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6EF97FA5-94DB-459B-8E5D-031A45794050}" type="slidenum">
              <a:rPr lang="en-US" smtClean="0">
                <a:solidFill>
                  <a:prstClr val="black">
                    <a:tint val="75000"/>
                  </a:prstClr>
                </a:solidFill>
                <a:latin typeface="Arial" pitchFamily="34" charset="0"/>
              </a:rPr>
              <a:pPr algn="r">
                <a:defRPr/>
              </a:pPr>
              <a:t>9</a:t>
            </a:fld>
            <a:endParaRPr lang="en-US" dirty="0">
              <a:solidFill>
                <a:prstClr val="black">
                  <a:tint val="75000"/>
                </a:prstClr>
              </a:solidFill>
              <a:latin typeface="Arial" pitchFamily="34" charset="0"/>
            </a:endParaRPr>
          </a:p>
        </p:txBody>
      </p:sp>
      <p:sp>
        <p:nvSpPr>
          <p:cNvPr id="7" name="Rectangle 12">
            <a:extLst>
              <a:ext uri="{FF2B5EF4-FFF2-40B4-BE49-F238E27FC236}">
                <a16:creationId xmlns:a16="http://schemas.microsoft.com/office/drawing/2014/main" id="{547152DB-1CD4-487A-ADC4-9EA4DFEA224F}"/>
              </a:ext>
            </a:extLst>
          </p:cNvPr>
          <p:cNvSpPr/>
          <p:nvPr/>
        </p:nvSpPr>
        <p:spPr>
          <a:xfrm>
            <a:off x="9144" y="566928"/>
            <a:ext cx="1883664" cy="629107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Tree>
    <p:extLst>
      <p:ext uri="{BB962C8B-B14F-4D97-AF65-F5344CB8AC3E}">
        <p14:creationId xmlns:p14="http://schemas.microsoft.com/office/powerpoint/2010/main" val="3059812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2_EMPA课题组模板">
  <a:themeElements>
    <a:clrScheme name="2_EMPA课题组模板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2_EMPA课题组模板">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zh-CN" altLang="en-US" sz="1800" b="0" i="0" u="none" strike="noStrike" cap="none" normalizeH="0" baseline="0" smtClean="0">
            <a:ln>
              <a:noFill/>
            </a:ln>
            <a:solidFill>
              <a:srgbClr val="FF3300"/>
            </a:solidFill>
            <a:effectLst/>
            <a:latin typeface="Arial"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zh-CN" altLang="en-US" sz="1800" b="0" i="0" u="none" strike="noStrike" cap="none" normalizeH="0" baseline="0" smtClean="0">
            <a:ln>
              <a:noFill/>
            </a:ln>
            <a:solidFill>
              <a:srgbClr val="FF3300"/>
            </a:solidFill>
            <a:effectLst/>
            <a:latin typeface="Arial" charset="0"/>
            <a:ea typeface="宋体" pitchFamily="2" charset="-122"/>
          </a:defRPr>
        </a:defPPr>
      </a:lstStyle>
    </a:lnDef>
  </a:objectDefaults>
  <a:extraClrSchemeLst>
    <a:extraClrScheme>
      <a:clrScheme name="2_EMPA课题组模板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EMPA课题组模板">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2_EMPA课题组模板">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zh-CN" altLang="en-US" sz="1800" b="0" i="0" u="none" strike="noStrike" cap="none" normalizeH="0" baseline="0" smtClean="0">
            <a:ln>
              <a:noFill/>
            </a:ln>
            <a:solidFill>
              <a:srgbClr val="FF3300"/>
            </a:solidFill>
            <a:effectLst/>
            <a:latin typeface="Arial"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zh-CN" altLang="en-US" sz="1800" b="0" i="0" u="none" strike="noStrike" cap="none" normalizeH="0" baseline="0" smtClean="0">
            <a:ln>
              <a:noFill/>
            </a:ln>
            <a:solidFill>
              <a:srgbClr val="FF3300"/>
            </a:solidFill>
            <a:effectLst/>
            <a:latin typeface="Arial" charset="0"/>
            <a:ea typeface="宋体" pitchFamily="2" charset="-122"/>
          </a:defRPr>
        </a:defPPr>
      </a:lstStyle>
    </a:lnDef>
  </a:objectDefaults>
  <a:extraClrSchemeLst>
    <a:extraClrScheme>
      <a:clrScheme name="2_EMPA课题组模板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mso-contentType ?>
<FormTemplates xmlns="http://schemas.microsoft.com/sharepoint/v3/contenttype/forms">
  <Display>DocumentLibraryForm</Display>
  <Edit>DocumentLibraryForm</Edit>
  <New>DocumentLibraryForm</New>
</FormTemplates>
</file>

<file path=customXml/item13.xml><?xml version="1.0" encoding="utf-8"?>
<EsriMapsInfo xmlns="ESRI.ArcGIS.Mapping.OfficeIntegration.PowerPointInfo">
  <Version>Version1</Version>
  <RequiresSignIn>False</RequiresSignIn>
</EsriMapsInfo>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7.xml><?xml version="1.0" encoding="utf-8"?>
<EsriMapsInfo xmlns="ESRI.ArcGIS.Mapping.OfficeIntegration.PowerPointInfo">
  <Version>Version1</Version>
  <RequiresSignIn>False</RequiresSignIn>
</EsriMapsInfo>
</file>

<file path=customXml/item18.xml><?xml version="1.0" encoding="utf-8"?>
<EsriMapsInfo xmlns="ESRI.ArcGIS.Mapping.OfficeIntegration.PowerPointInfo">
  <Version>Version1</Version>
  <RequiresSignIn>False</RequiresSignIn>
</EsriMapsInfo>
</file>

<file path=customXml/item19.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20.xml><?xml version="1.0" encoding="utf-8"?>
<EsriMapsInfo xmlns="ESRI.ArcGIS.Mapping.OfficeIntegration.PowerPointInfo">
  <Version>Version1</Version>
  <RequiresSignIn>False</RequiresSignIn>
</EsriMapsInfo>
</file>

<file path=customXml/item21.xml><?xml version="1.0" encoding="utf-8"?>
<ct:contentTypeSchema xmlns:ct="http://schemas.microsoft.com/office/2006/metadata/contentType" xmlns:ma="http://schemas.microsoft.com/office/2006/metadata/properties/metaAttributes" ct:_="" ma:_="" ma:contentTypeName="Document" ma:contentTypeID="0x0101006345D192C635C744BABE41C2D8F33097" ma:contentTypeVersion="32" ma:contentTypeDescription="Create a new document." ma:contentTypeScope="" ma:versionID="7dd028bb86cd86aed110d783c3b4a527">
  <xsd:schema xmlns:xsd="http://www.w3.org/2001/XMLSchema" xmlns:xs="http://www.w3.org/2001/XMLSchema" xmlns:p="http://schemas.microsoft.com/office/2006/metadata/properties" xmlns:ns1="http://schemas.microsoft.com/sharepoint/v3" xmlns:ns3="4ffa91fb-a0ff-4ac5-b2db-65c790d184a4" xmlns:ns4="http://schemas.microsoft.com/sharepoint.v3" xmlns:ns5="http://schemas.microsoft.com/sharepoint/v3/fields" xmlns:ns6="3006f07c-321e-40d4-b751-0dd96e4afa6b" xmlns:ns7="eefeb4cd-30b0-4c9c-9107-c6f5adb79009" targetNamespace="http://schemas.microsoft.com/office/2006/metadata/properties" ma:root="true" ma:fieldsID="22dd885301491c7c6cee9c053935d43b" ns1:_="" ns3:_="" ns4:_="" ns5:_="" ns6:_="" ns7:_="">
    <xsd:import namespace="http://schemas.microsoft.com/sharepoint/v3"/>
    <xsd:import namespace="4ffa91fb-a0ff-4ac5-b2db-65c790d184a4"/>
    <xsd:import namespace="http://schemas.microsoft.com/sharepoint.v3"/>
    <xsd:import namespace="http://schemas.microsoft.com/sharepoint/v3/fields"/>
    <xsd:import namespace="3006f07c-321e-40d4-b751-0dd96e4afa6b"/>
    <xsd:import namespace="eefeb4cd-30b0-4c9c-9107-c6f5adb79009"/>
    <xsd:element name="properties">
      <xsd:complexType>
        <xsd:sequence>
          <xsd:element name="documentManagement">
            <xsd:complexType>
              <xsd:all>
                <xsd:element ref="ns3:Document_x0020_Creation_x0020_Date" minOccurs="0"/>
                <xsd:element ref="ns3:Creator" minOccurs="0"/>
                <xsd:element ref="ns3:EPA_x0020_Office" minOccurs="0"/>
                <xsd:element ref="ns3:Record" minOccurs="0"/>
                <xsd:element ref="ns4:CategoryDescription" minOccurs="0"/>
                <xsd:element ref="ns3:Identifier" minOccurs="0"/>
                <xsd:element ref="ns3:EPA_x0020_Contributor" minOccurs="0"/>
                <xsd:element ref="ns3:External_x0020_Contributor" minOccurs="0"/>
                <xsd:element ref="ns5:_Coverage" minOccurs="0"/>
                <xsd:element ref="ns3:EPA_x0020_Related_x0020_Documents" minOccurs="0"/>
                <xsd:element ref="ns5:_Source" minOccurs="0"/>
                <xsd:element ref="ns3:Rights" minOccurs="0"/>
                <xsd:element ref="ns1:Language" minOccurs="0"/>
                <xsd:element ref="ns3:j747ac98061d40f0aa7bd47e1db5675d" minOccurs="0"/>
                <xsd:element ref="ns3:TaxKeywordTaxHTField" minOccurs="0"/>
                <xsd:element ref="ns3:TaxCatchAllLabel" minOccurs="0"/>
                <xsd:element ref="ns3:TaxCatchAll" minOccurs="0"/>
                <xsd:element ref="ns6:Records_x0020_Status" minOccurs="0"/>
                <xsd:element ref="ns6:Records_x0020_Date" minOccurs="0"/>
                <xsd:element ref="ns7:MediaServiceMetadata" minOccurs="0"/>
                <xsd:element ref="ns7:MediaServiceFastMetadata" minOccurs="0"/>
                <xsd:element ref="ns7:MediaServiceDateTaken" minOccurs="0"/>
                <xsd:element ref="ns7:MediaServiceAutoTags" minOccurs="0"/>
                <xsd:element ref="ns7:MediaServiceLocation" minOccurs="0"/>
                <xsd:element ref="ns7:MediaServiceOCR" minOccurs="0"/>
                <xsd:element ref="ns7:MediaServiceGenerationTime" minOccurs="0"/>
                <xsd:element ref="ns7: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Language" ma:index="17" nillable="true" ma:displayName="Language" ma:default="English" ma:description="Select the document language from the drop down." ma:format="Dropdown" ma:internalName="Language" ma:readOnly="false">
      <xsd:simpleType>
        <xsd:restriction base="dms:Choice">
          <xsd:enumeration value="Arabic (Saudi Arabia)"/>
          <xsd:enumeration value="Bulgarian (Bulgaria)"/>
          <xsd:enumeration value="Chinese (Hong Kong S.A.R.)"/>
          <xsd:enumeration value="Chinese (People's Republic of China)"/>
          <xsd:enumeration value="Chinese (Taiwan)"/>
          <xsd:enumeration value="Croatian (Croatia)"/>
          <xsd:enumeration value="Czech (Czech Republic)"/>
          <xsd:enumeration value="Danish (Denmark)"/>
          <xsd:enumeration value="Dutch (Netherlands)"/>
          <xsd:enumeration value="English"/>
          <xsd:enumeration value="Estonian (Estonia)"/>
          <xsd:enumeration value="Finnish (Finland)"/>
          <xsd:enumeration value="French (France)"/>
          <xsd:enumeration value="German (Germany)"/>
          <xsd:enumeration value="Greek (Greece)"/>
          <xsd:enumeration value="Hebrew (Israel)"/>
          <xsd:enumeration value="Hindi (India)"/>
          <xsd:enumeration value="Hungarian (Hungary)"/>
          <xsd:enumeration value="Indonesian (Indonesia)"/>
          <xsd:enumeration value="Italian (Italy)"/>
          <xsd:enumeration value="Japanese (Japan)"/>
          <xsd:enumeration value="Korean (Korea)"/>
          <xsd:enumeration value="Latvian (Latvia)"/>
          <xsd:enumeration value="Lithuanian (Lithuania)"/>
          <xsd:enumeration value="Malay (Malaysia)"/>
          <xsd:enumeration value="Norwegian (Bokmal) (Norway)"/>
          <xsd:enumeration value="Polish (Poland)"/>
          <xsd:enumeration value="Portuguese (Brazil)"/>
          <xsd:enumeration value="Portuguese (Portugal)"/>
          <xsd:enumeration value="Romanian (Romania)"/>
          <xsd:enumeration value="Russian (Russia)"/>
          <xsd:enumeration value="Serbian (Latin) (Serbia)"/>
          <xsd:enumeration value="Slovak (Slovakia)"/>
          <xsd:enumeration value="Slovenian (Slovenia)"/>
          <xsd:enumeration value="Spanish (Spain)"/>
          <xsd:enumeration value="Swedish (Sweden)"/>
          <xsd:enumeration value="Thai (Thailand)"/>
          <xsd:enumeration value="Turkish (Turkey)"/>
          <xsd:enumeration value="Ukrainian (Ukraine)"/>
          <xsd:enumeration value="Urdu (Islamic Republic of Pakistan)"/>
          <xsd:enumeration value="Vietnamese (Vietnam)"/>
        </xsd:restriction>
      </xsd:simpleType>
    </xsd:element>
  </xsd:schema>
  <xsd:schema xmlns:xsd="http://www.w3.org/2001/XMLSchema" xmlns:xs="http://www.w3.org/2001/XMLSchema" xmlns:dms="http://schemas.microsoft.com/office/2006/documentManagement/types" xmlns:pc="http://schemas.microsoft.com/office/infopath/2007/PartnerControls" targetNamespace="4ffa91fb-a0ff-4ac5-b2db-65c790d184a4" elementFormDefault="qualified">
    <xsd:import namespace="http://schemas.microsoft.com/office/2006/documentManagement/types"/>
    <xsd:import namespace="http://schemas.microsoft.com/office/infopath/2007/PartnerControls"/>
    <xsd:element name="Document_x0020_Creation_x0020_Date" ma:index="2" nillable="true" ma:displayName="Document Date" ma:default="[today]" ma:description="Enter the date this document was last modified. The upload date has been entered by default." ma:format="DateOnly" ma:internalName="Document_x0020_Creation_x0020_Date" ma:readOnly="false">
      <xsd:simpleType>
        <xsd:restriction base="dms:DateTime"/>
      </xsd:simpleType>
    </xsd:element>
    <xsd:element name="Creator" ma:index="3" nillable="true" ma:displayName="Creator" ma:description="Enter the person primarily responsible for the document. The name of the person uploading the document has been entered by default." ma:list="UserInfo" ma:SharePointGroup="0" ma:internalName="Creato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PA_x0020_Office" ma:index="4" nillable="true" ma:displayName="EPA Office" ma:description="Enter the EPA organization primarily responsible for the document. The office of the person uploading the document has been entered by default." ma:internalName="EPA_x0020_Office">
      <xsd:simpleType>
        <xsd:restriction base="dms:Text">
          <xsd:maxLength value="255"/>
        </xsd:restriction>
      </xsd:simpleType>
    </xsd:element>
    <xsd:element name="Record" ma:index="5" nillable="true" ma:displayName="Record" ma:default="Shared" ma:description="For documents that provide evidence of EPA decisions and actions, select &quot;Shared&quot; (open access) or &quot;Private&quot; (restricted access)." ma:format="Dropdown" ma:internalName="Record">
      <xsd:simpleType>
        <xsd:restriction base="dms:Choice">
          <xsd:enumeration value="None"/>
          <xsd:enumeration value="Shared"/>
          <xsd:enumeration value="Private"/>
        </xsd:restriction>
      </xsd:simpleType>
    </xsd:element>
    <xsd:element name="Identifier" ma:index="9" nillable="true" ma:displayName="Identifier" ma:description="Enter all EPA identification numbers applicable to this document, one on each line." ma:internalName="Identifier" ma:readOnly="false">
      <xsd:simpleType>
        <xsd:restriction base="dms:Note">
          <xsd:maxLength value="255"/>
        </xsd:restriction>
      </xsd:simpleType>
    </xsd:element>
    <xsd:element name="EPA_x0020_Contributor" ma:index="11" nillable="true" ma:displayName="EPA Contributor" ma:description="Enter an EPA person who contributed to the creation of the document but is not the primary author." ma:list="UserInfo" ma:SharePointGroup="0" ma:internalName="EPA_x0020_Contributo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xternal_x0020_Contributor" ma:index="12" nillable="true" ma:displayName="External Contributor" ma:description="Enter a non-EPA person who contributed to the creation of the document but is not the primary author." ma:internalName="External_x0020_Contributor" ma:readOnly="false">
      <xsd:simpleType>
        <xsd:restriction base="dms:Note">
          <xsd:maxLength value="255"/>
        </xsd:restriction>
      </xsd:simpleType>
    </xsd:element>
    <xsd:element name="EPA_x0020_Related_x0020_Documents" ma:index="14" nillable="true" ma:displayName="Other Related Documents" ma:description="Enter any related document." ma:internalName="EPA_x0020_Related_x0020_Documents">
      <xsd:simpleType>
        <xsd:restriction base="dms:Note">
          <xsd:maxLength value="255"/>
        </xsd:restriction>
      </xsd:simpleType>
    </xsd:element>
    <xsd:element name="Rights" ma:index="16" nillable="true" ma:displayName="Rights" ma:description="Enter information about intellectual property rights held over the document (e.g. copyright, patent, trademark)." ma:internalName="Rights" ma:readOnly="false">
      <xsd:simpleType>
        <xsd:restriction base="dms:Note">
          <xsd:maxLength value="255"/>
        </xsd:restriction>
      </xsd:simpleType>
    </xsd:element>
    <xsd:element name="j747ac98061d40f0aa7bd47e1db5675d" ma:index="19" nillable="true" ma:taxonomy="true" ma:internalName="j747ac98061d40f0aa7bd47e1db5675d" ma:taxonomyFieldName="Document_x0020_Type" ma:displayName="Document Type" ma:readOnly="false" ma:default="" ma:fieldId="{3747ac98-061d-40f0-aa7b-d47e1db5675d}" ma:sspId="29f62856-1543-49d4-a736-4569d363f533" ma:termSetId="e06cd6a9-a175-4da0-81cb-8dba7aa394ab" ma:anchorId="00000000-0000-0000-0000-000000000000" ma:open="false" ma:isKeyword="false">
      <xsd:complexType>
        <xsd:sequence>
          <xsd:element ref="pc:Terms" minOccurs="0" maxOccurs="1"/>
        </xsd:sequence>
      </xsd:complexType>
    </xsd:element>
    <xsd:element name="TaxKeywordTaxHTField" ma:index="21" nillable="true" ma:taxonomy="true" ma:internalName="TaxKeywordTaxHTField" ma:taxonomyFieldName="TaxKeyword" ma:displayName="Enterprise Keywords" ma:readOnly="false" ma:fieldId="{23f27201-bee3-471e-b2e7-b64fd8b7ca38}" ma:taxonomyMulti="true" ma:sspId="29f62856-1543-49d4-a736-4569d363f533" ma:termSetId="00000000-0000-0000-0000-000000000000" ma:anchorId="00000000-0000-0000-0000-000000000000" ma:open="true" ma:isKeyword="true">
      <xsd:complexType>
        <xsd:sequence>
          <xsd:element ref="pc:Terms" minOccurs="0" maxOccurs="1"/>
        </xsd:sequence>
      </xsd:complexType>
    </xsd:element>
    <xsd:element name="TaxCatchAllLabel" ma:index="23" nillable="true" ma:displayName="Taxonomy Catch All Column1" ma:hidden="true" ma:list="{910b1839-47bd-4f9b-be6e-576ef663e14e}" ma:internalName="TaxCatchAllLabel" ma:readOnly="true" ma:showField="CatchAllDataLabel" ma:web="3006f07c-321e-40d4-b751-0dd96e4afa6b">
      <xsd:complexType>
        <xsd:complexContent>
          <xsd:extension base="dms:MultiChoiceLookup">
            <xsd:sequence>
              <xsd:element name="Value" type="dms:Lookup" maxOccurs="unbounded" minOccurs="0" nillable="true"/>
            </xsd:sequence>
          </xsd:extension>
        </xsd:complexContent>
      </xsd:complexType>
    </xsd:element>
    <xsd:element name="TaxCatchAll" ma:index="24" nillable="true" ma:displayName="Taxonomy Catch All Column" ma:hidden="true" ma:list="{910b1839-47bd-4f9b-be6e-576ef663e14e}" ma:internalName="TaxCatchAll" ma:showField="CatchAllData" ma:web="3006f07c-321e-40d4-b751-0dd96e4afa6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ategoryDescription" ma:index="6" nillable="true" ma:displayName="Description" ma:description="Enter a brief description." ma:internalName="CategoryDescription" ma:readOnly="fals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Coverage" ma:index="13" nillable="true" ma:displayName="Coverage" ma:description="Enter the geographic location, jurisdiction, or time period for which the document is relevant." ma:internalName="_Coverage" ma:readOnly="false">
      <xsd:simpleType>
        <xsd:restriction base="dms:Text">
          <xsd:maxLength value="255"/>
        </xsd:restriction>
      </xsd:simpleType>
    </xsd:element>
    <xsd:element name="_Source" ma:index="15" nillable="true" ma:displayName="Source" ma:description="Enter a source from which the document is derived." ma:internalName="_Source" ma:readOnly="fals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006f07c-321e-40d4-b751-0dd96e4afa6b" elementFormDefault="qualified">
    <xsd:import namespace="http://schemas.microsoft.com/office/2006/documentManagement/types"/>
    <xsd:import namespace="http://schemas.microsoft.com/office/infopath/2007/PartnerControls"/>
    <xsd:element name="Records_x0020_Status" ma:index="28" nillable="true" ma:displayName="Records Status" ma:default="Pending" ma:internalName="Records_x0020_Status">
      <xsd:simpleType>
        <xsd:restriction base="dms:Text"/>
      </xsd:simpleType>
    </xsd:element>
    <xsd:element name="Records_x0020_Date" ma:index="29" nillable="true" ma:displayName="Records Date" ma:hidden="true" ma:internalName="Records_x0020_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efeb4cd-30b0-4c9c-9107-c6f5adb79009" elementFormDefault="qualified">
    <xsd:import namespace="http://schemas.microsoft.com/office/2006/documentManagement/types"/>
    <xsd:import namespace="http://schemas.microsoft.com/office/infopath/2007/PartnerControls"/>
    <xsd:element name="MediaServiceMetadata" ma:index="30" nillable="true" ma:displayName="MediaServiceMetadata" ma:hidden="true" ma:internalName="MediaServiceMetadata" ma:readOnly="true">
      <xsd:simpleType>
        <xsd:restriction base="dms:Note"/>
      </xsd:simpleType>
    </xsd:element>
    <xsd:element name="MediaServiceFastMetadata" ma:index="31" nillable="true" ma:displayName="MediaServiceFastMetadata" ma:hidden="true" ma:internalName="MediaServiceFastMetadata" ma:readOnly="true">
      <xsd:simpleType>
        <xsd:restriction base="dms:Note"/>
      </xsd:simpleType>
    </xsd:element>
    <xsd:element name="MediaServiceDateTaken" ma:index="32" nillable="true" ma:displayName="MediaServiceDateTaken" ma:hidden="true" ma:internalName="MediaServiceDateTaken" ma:readOnly="true">
      <xsd:simpleType>
        <xsd:restriction base="dms:Text"/>
      </xsd:simpleType>
    </xsd:element>
    <xsd:element name="MediaServiceAutoTags" ma:index="33" nillable="true" ma:displayName="Tags" ma:internalName="MediaServiceAutoTags" ma:readOnly="true">
      <xsd:simpleType>
        <xsd:restriction base="dms:Text"/>
      </xsd:simpleType>
    </xsd:element>
    <xsd:element name="MediaServiceLocation" ma:index="34" nillable="true" ma:displayName="Location" ma:internalName="MediaServiceLocation" ma:readOnly="true">
      <xsd:simpleType>
        <xsd:restriction base="dms:Text"/>
      </xsd:simpleType>
    </xsd:element>
    <xsd:element name="MediaServiceOCR" ma:index="35" nillable="true" ma:displayName="Extracted Text" ma:internalName="MediaServiceOCR" ma:readOnly="true">
      <xsd:simpleType>
        <xsd:restriction base="dms:Note">
          <xsd:maxLength value="255"/>
        </xsd:restriction>
      </xsd:simpleType>
    </xsd:element>
    <xsd:element name="MediaServiceGenerationTime" ma:index="36" nillable="true" ma:displayName="MediaServiceGenerationTime" ma:hidden="true" ma:internalName="MediaServiceGenerationTime" ma:readOnly="true">
      <xsd:simpleType>
        <xsd:restriction base="dms:Text"/>
      </xsd:simpleType>
    </xsd:element>
    <xsd:element name="MediaServiceEventHashCode" ma:index="37"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2.xml><?xml version="1.0" encoding="utf-8"?>
<EsriMapsInfo xmlns="ESRI.ArcGIS.Mapping.OfficeIntegration.PowerPointInfo">
  <Version>Version1</Version>
  <RequiresSignIn>False</RequiresSignIn>
</EsriMapsInfo>
</file>

<file path=customXml/item23.xml><?xml version="1.0" encoding="utf-8"?>
<EsriMapsInfo xmlns="ESRI.ArcGIS.Mapping.OfficeIntegration.PowerPointInfo">
  <Version>Version1</Version>
  <RequiresSignIn>False</RequiresSignIn>
</EsriMapsInfo>
</file>

<file path=customXml/item24.xml><?xml version="1.0" encoding="utf-8"?>
<EsriMapsInfo xmlns="ESRI.ArcGIS.Mapping.OfficeIntegration.PowerPointInfo">
  <Version>Version1</Version>
  <RequiresSignIn>False</RequiresSignIn>
</EsriMapsInfo>
</file>

<file path=customXml/item25.xml><?xml version="1.0" encoding="utf-8"?>
<EsriMapsInfo xmlns="ESRI.ArcGIS.Mapping.OfficeIntegration.PowerPointInfo">
  <Version>Version1</Version>
  <RequiresSignIn>False</RequiresSignIn>
</EsriMapsInfo>
</file>

<file path=customXml/item26.xml><?xml version="1.0" encoding="utf-8"?>
<EsriMapsInfo xmlns="ESRI.ArcGIS.Mapping.OfficeIntegration.PowerPointInfo">
  <Version>Version1</Version>
  <RequiresSignIn>False</RequiresSignIn>
</EsriMapsInfo>
</file>

<file path=customXml/item27.xml><?xml version="1.0" encoding="utf-8"?>
<EsriMapsInfo xmlns="ESRI.ArcGIS.Mapping.OfficeIntegration.PowerPointInfo">
  <Version>Version1</Version>
  <RequiresSignIn>False</RequiresSignIn>
</EsriMapsInfo>
</file>

<file path=customXml/item28.xml><?xml version="1.0" encoding="utf-8"?>
<?mso-contentType ?>
<SharedContentType xmlns="Microsoft.SharePoint.Taxonomy.ContentTypeSync" SourceId="29f62856-1543-49d4-a736-4569d363f533" ContentTypeId="0x0101" PreviousValue="false"/>
</file>

<file path=customXml/item3.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p:properties xmlns:p="http://schemas.microsoft.com/office/2006/metadata/properties" xmlns:xsi="http://www.w3.org/2001/XMLSchema-instance" xmlns:pc="http://schemas.microsoft.com/office/infopath/2007/PartnerControls">
  <documentManagement>
    <_Source xmlns="http://schemas.microsoft.com/sharepoint/v3/fields" xsi:nil="true"/>
    <Language xmlns="http://schemas.microsoft.com/sharepoint/v3">English</Language>
    <j747ac98061d40f0aa7bd47e1db5675d xmlns="4ffa91fb-a0ff-4ac5-b2db-65c790d184a4">
      <Terms xmlns="http://schemas.microsoft.com/office/infopath/2007/PartnerControls"/>
    </j747ac98061d40f0aa7bd47e1db5675d>
    <External_x0020_Contributor xmlns="4ffa91fb-a0ff-4ac5-b2db-65c790d184a4" xsi:nil="true"/>
    <TaxKeywordTaxHTField xmlns="4ffa91fb-a0ff-4ac5-b2db-65c790d184a4">
      <Terms xmlns="http://schemas.microsoft.com/office/infopath/2007/PartnerControls"/>
    </TaxKeywordTaxHTField>
    <Record xmlns="4ffa91fb-a0ff-4ac5-b2db-65c790d184a4">Shared</Record>
    <Rights xmlns="4ffa91fb-a0ff-4ac5-b2db-65c790d184a4" xsi:nil="true"/>
    <Document_x0020_Creation_x0020_Date xmlns="4ffa91fb-a0ff-4ac5-b2db-65c790d184a4">2020-02-04T20:55:02+00:00</Document_x0020_Creation_x0020_Date>
    <EPA_x0020_Office xmlns="4ffa91fb-a0ff-4ac5-b2db-65c790d184a4" xsi:nil="true"/>
    <CategoryDescription xmlns="http://schemas.microsoft.com/sharepoint.v3" xsi:nil="true"/>
    <Identifier xmlns="4ffa91fb-a0ff-4ac5-b2db-65c790d184a4" xsi:nil="true"/>
    <_Coverage xmlns="http://schemas.microsoft.com/sharepoint/v3/fields" xsi:nil="true"/>
    <Creator xmlns="4ffa91fb-a0ff-4ac5-b2db-65c790d184a4">
      <UserInfo>
        <DisplayName/>
        <AccountId xsi:nil="true"/>
        <AccountType/>
      </UserInfo>
    </Creator>
    <EPA_x0020_Related_x0020_Documents xmlns="4ffa91fb-a0ff-4ac5-b2db-65c790d184a4" xsi:nil="true"/>
    <EPA_x0020_Contributor xmlns="4ffa91fb-a0ff-4ac5-b2db-65c790d184a4">
      <UserInfo>
        <DisplayName/>
        <AccountId xsi:nil="true"/>
        <AccountType/>
      </UserInfo>
    </EPA_x0020_Contributor>
    <TaxCatchAll xmlns="4ffa91fb-a0ff-4ac5-b2db-65c790d184a4"/>
    <Records_x0020_Status xmlns="3006f07c-321e-40d4-b751-0dd96e4afa6b">Pending</Records_x0020_Status>
    <Records_x0020_Date xmlns="3006f07c-321e-40d4-b751-0dd96e4afa6b" xsi:nil="true"/>
  </documentManagement>
</p:properties>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82D67E67-560B-4CC4-8072-725899C6A2C8}">
  <ds:schemaRefs>
    <ds:schemaRef ds:uri="ESRI.ArcGIS.Mapping.OfficeIntegration.PowerPointInfo"/>
  </ds:schemaRefs>
</ds:datastoreItem>
</file>

<file path=customXml/itemProps10.xml><?xml version="1.0" encoding="utf-8"?>
<ds:datastoreItem xmlns:ds="http://schemas.openxmlformats.org/officeDocument/2006/customXml" ds:itemID="{46870A26-E9C1-4A0E-94DB-0E579E95E976}">
  <ds:schemaRefs>
    <ds:schemaRef ds:uri="ESRI.ArcGIS.Mapping.OfficeIntegration.PowerPointInfo"/>
  </ds:schemaRefs>
</ds:datastoreItem>
</file>

<file path=customXml/itemProps11.xml><?xml version="1.0" encoding="utf-8"?>
<ds:datastoreItem xmlns:ds="http://schemas.openxmlformats.org/officeDocument/2006/customXml" ds:itemID="{D2B4DD59-EC09-4CE6-ADD5-1B8014EE84FD}">
  <ds:schemaRefs>
    <ds:schemaRef ds:uri="ESRI.ArcGIS.Mapping.OfficeIntegration.PowerPointInfo"/>
  </ds:schemaRefs>
</ds:datastoreItem>
</file>

<file path=customXml/itemProps12.xml><?xml version="1.0" encoding="utf-8"?>
<ds:datastoreItem xmlns:ds="http://schemas.openxmlformats.org/officeDocument/2006/customXml" ds:itemID="{5225635A-0470-4E63-B79B-6145D32D8170}">
  <ds:schemaRefs>
    <ds:schemaRef ds:uri="http://schemas.microsoft.com/sharepoint/v3/contenttype/forms"/>
  </ds:schemaRefs>
</ds:datastoreItem>
</file>

<file path=customXml/itemProps13.xml><?xml version="1.0" encoding="utf-8"?>
<ds:datastoreItem xmlns:ds="http://schemas.openxmlformats.org/officeDocument/2006/customXml" ds:itemID="{8D245109-56E6-4F15-A32D-39887DB53FC2}">
  <ds:schemaRefs>
    <ds:schemaRef ds:uri="ESRI.ArcGIS.Mapping.OfficeIntegration.PowerPointInfo"/>
  </ds:schemaRefs>
</ds:datastoreItem>
</file>

<file path=customXml/itemProps14.xml><?xml version="1.0" encoding="utf-8"?>
<ds:datastoreItem xmlns:ds="http://schemas.openxmlformats.org/officeDocument/2006/customXml" ds:itemID="{51E06045-3771-42B6-8E2F-19C3A7489842}">
  <ds:schemaRefs>
    <ds:schemaRef ds:uri="ESRI.ArcGIS.Mapping.OfficeIntegration.PowerPointInfo"/>
  </ds:schemaRefs>
</ds:datastoreItem>
</file>

<file path=customXml/itemProps15.xml><?xml version="1.0" encoding="utf-8"?>
<ds:datastoreItem xmlns:ds="http://schemas.openxmlformats.org/officeDocument/2006/customXml" ds:itemID="{3D5F0350-8B9A-4E69-A14A-C1E48E4AD082}">
  <ds:schemaRefs>
    <ds:schemaRef ds:uri="ESRI.ArcGIS.Mapping.OfficeIntegration.PowerPointInfo"/>
  </ds:schemaRefs>
</ds:datastoreItem>
</file>

<file path=customXml/itemProps16.xml><?xml version="1.0" encoding="utf-8"?>
<ds:datastoreItem xmlns:ds="http://schemas.openxmlformats.org/officeDocument/2006/customXml" ds:itemID="{A136C410-5D59-45D6-9D03-3CE2CAB4D836}">
  <ds:schemaRefs>
    <ds:schemaRef ds:uri="ESRI.ArcGIS.Mapping.OfficeIntegration.PowerPointInfo"/>
  </ds:schemaRefs>
</ds:datastoreItem>
</file>

<file path=customXml/itemProps17.xml><?xml version="1.0" encoding="utf-8"?>
<ds:datastoreItem xmlns:ds="http://schemas.openxmlformats.org/officeDocument/2006/customXml" ds:itemID="{21145378-1CB6-468B-A52F-C7B70C0D9746}">
  <ds:schemaRefs>
    <ds:schemaRef ds:uri="ESRI.ArcGIS.Mapping.OfficeIntegration.PowerPointInfo"/>
  </ds:schemaRefs>
</ds:datastoreItem>
</file>

<file path=customXml/itemProps18.xml><?xml version="1.0" encoding="utf-8"?>
<ds:datastoreItem xmlns:ds="http://schemas.openxmlformats.org/officeDocument/2006/customXml" ds:itemID="{977BB35C-B0B0-43F8-B8E9-01272EF377FC}">
  <ds:schemaRefs>
    <ds:schemaRef ds:uri="ESRI.ArcGIS.Mapping.OfficeIntegration.PowerPointInfo"/>
  </ds:schemaRefs>
</ds:datastoreItem>
</file>

<file path=customXml/itemProps19.xml><?xml version="1.0" encoding="utf-8"?>
<ds:datastoreItem xmlns:ds="http://schemas.openxmlformats.org/officeDocument/2006/customXml" ds:itemID="{3CEC331A-B5C3-4C3E-BA9F-FCED4B097622}">
  <ds:schemaRefs>
    <ds:schemaRef ds:uri="ESRI.ArcGIS.Mapping.OfficeIntegration.PowerPointInfo"/>
  </ds:schemaRefs>
</ds:datastoreItem>
</file>

<file path=customXml/itemProps2.xml><?xml version="1.0" encoding="utf-8"?>
<ds:datastoreItem xmlns:ds="http://schemas.openxmlformats.org/officeDocument/2006/customXml" ds:itemID="{72A06C5E-7096-4965-971D-5F1E1C66263F}">
  <ds:schemaRefs>
    <ds:schemaRef ds:uri="ESRI.ArcGIS.Mapping.OfficeIntegration.PowerPointInfo"/>
  </ds:schemaRefs>
</ds:datastoreItem>
</file>

<file path=customXml/itemProps20.xml><?xml version="1.0" encoding="utf-8"?>
<ds:datastoreItem xmlns:ds="http://schemas.openxmlformats.org/officeDocument/2006/customXml" ds:itemID="{B45B020A-ED9C-4C9D-97A3-5A44AD5A699F}">
  <ds:schemaRefs>
    <ds:schemaRef ds:uri="ESRI.ArcGIS.Mapping.OfficeIntegration.PowerPointInfo"/>
  </ds:schemaRefs>
</ds:datastoreItem>
</file>

<file path=customXml/itemProps21.xml><?xml version="1.0" encoding="utf-8"?>
<ds:datastoreItem xmlns:ds="http://schemas.openxmlformats.org/officeDocument/2006/customXml" ds:itemID="{4FE7B413-7B7E-4DE2-A507-DB9AC35C24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ffa91fb-a0ff-4ac5-b2db-65c790d184a4"/>
    <ds:schemaRef ds:uri="http://schemas.microsoft.com/sharepoint.v3"/>
    <ds:schemaRef ds:uri="http://schemas.microsoft.com/sharepoint/v3/fields"/>
    <ds:schemaRef ds:uri="3006f07c-321e-40d4-b751-0dd96e4afa6b"/>
    <ds:schemaRef ds:uri="eefeb4cd-30b0-4c9c-9107-c6f5adb790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2.xml><?xml version="1.0" encoding="utf-8"?>
<ds:datastoreItem xmlns:ds="http://schemas.openxmlformats.org/officeDocument/2006/customXml" ds:itemID="{630A2CFA-184F-4606-9B52-57D8DA7BA2C1}">
  <ds:schemaRefs>
    <ds:schemaRef ds:uri="ESRI.ArcGIS.Mapping.OfficeIntegration.PowerPointInfo"/>
  </ds:schemaRefs>
</ds:datastoreItem>
</file>

<file path=customXml/itemProps23.xml><?xml version="1.0" encoding="utf-8"?>
<ds:datastoreItem xmlns:ds="http://schemas.openxmlformats.org/officeDocument/2006/customXml" ds:itemID="{76D3AC16-981A-46DB-8831-4A58C7D60C91}">
  <ds:schemaRefs>
    <ds:schemaRef ds:uri="ESRI.ArcGIS.Mapping.OfficeIntegration.PowerPointInfo"/>
  </ds:schemaRefs>
</ds:datastoreItem>
</file>

<file path=customXml/itemProps24.xml><?xml version="1.0" encoding="utf-8"?>
<ds:datastoreItem xmlns:ds="http://schemas.openxmlformats.org/officeDocument/2006/customXml" ds:itemID="{3C82BDDC-4EF6-4B41-A9A0-4A18F0779151}">
  <ds:schemaRefs>
    <ds:schemaRef ds:uri="ESRI.ArcGIS.Mapping.OfficeIntegration.PowerPointInfo"/>
  </ds:schemaRefs>
</ds:datastoreItem>
</file>

<file path=customXml/itemProps25.xml><?xml version="1.0" encoding="utf-8"?>
<ds:datastoreItem xmlns:ds="http://schemas.openxmlformats.org/officeDocument/2006/customXml" ds:itemID="{71C17364-84F1-4A4D-8D25-10A704D51633}">
  <ds:schemaRefs>
    <ds:schemaRef ds:uri="ESRI.ArcGIS.Mapping.OfficeIntegration.PowerPointInfo"/>
  </ds:schemaRefs>
</ds:datastoreItem>
</file>

<file path=customXml/itemProps26.xml><?xml version="1.0" encoding="utf-8"?>
<ds:datastoreItem xmlns:ds="http://schemas.openxmlformats.org/officeDocument/2006/customXml" ds:itemID="{05EEFC2A-E018-4F40-8EA9-6DAD8B10694F}">
  <ds:schemaRefs>
    <ds:schemaRef ds:uri="ESRI.ArcGIS.Mapping.OfficeIntegration.PowerPointInfo"/>
  </ds:schemaRefs>
</ds:datastoreItem>
</file>

<file path=customXml/itemProps27.xml><?xml version="1.0" encoding="utf-8"?>
<ds:datastoreItem xmlns:ds="http://schemas.openxmlformats.org/officeDocument/2006/customXml" ds:itemID="{EA2C2A64-B21A-46FE-825D-E9915562D0D7}">
  <ds:schemaRefs>
    <ds:schemaRef ds:uri="ESRI.ArcGIS.Mapping.OfficeIntegration.PowerPointInfo"/>
  </ds:schemaRefs>
</ds:datastoreItem>
</file>

<file path=customXml/itemProps28.xml><?xml version="1.0" encoding="utf-8"?>
<ds:datastoreItem xmlns:ds="http://schemas.openxmlformats.org/officeDocument/2006/customXml" ds:itemID="{A662AB01-355C-4085-A9B6-5B211CAF778B}">
  <ds:schemaRefs>
    <ds:schemaRef ds:uri="Microsoft.SharePoint.Taxonomy.ContentTypeSync"/>
  </ds:schemaRefs>
</ds:datastoreItem>
</file>

<file path=customXml/itemProps3.xml><?xml version="1.0" encoding="utf-8"?>
<ds:datastoreItem xmlns:ds="http://schemas.openxmlformats.org/officeDocument/2006/customXml" ds:itemID="{519F028B-7508-4C9A-98E6-5BF50E578476}">
  <ds:schemaRefs>
    <ds:schemaRef ds:uri="ESRI.ArcGIS.Mapping.OfficeIntegration.PowerPointInfo"/>
  </ds:schemaRefs>
</ds:datastoreItem>
</file>

<file path=customXml/itemProps4.xml><?xml version="1.0" encoding="utf-8"?>
<ds:datastoreItem xmlns:ds="http://schemas.openxmlformats.org/officeDocument/2006/customXml" ds:itemID="{3BDDB063-64F9-436E-8E08-D6099D632DFA}">
  <ds:schemaRefs>
    <ds:schemaRef ds:uri="ESRI.ArcGIS.Mapping.OfficeIntegration.PowerPointInfo"/>
  </ds:schemaRefs>
</ds:datastoreItem>
</file>

<file path=customXml/itemProps5.xml><?xml version="1.0" encoding="utf-8"?>
<ds:datastoreItem xmlns:ds="http://schemas.openxmlformats.org/officeDocument/2006/customXml" ds:itemID="{27F44FBE-2015-4FDA-8400-B9BE1887AB0D}">
  <ds:schemaRefs>
    <ds:schemaRef ds:uri="ESRI.ArcGIS.Mapping.OfficeIntegration.PowerPointInfo"/>
  </ds:schemaRefs>
</ds:datastoreItem>
</file>

<file path=customXml/itemProps6.xml><?xml version="1.0" encoding="utf-8"?>
<ds:datastoreItem xmlns:ds="http://schemas.openxmlformats.org/officeDocument/2006/customXml" ds:itemID="{6656AB6D-41EA-4FF7-A50A-C43EC880E1D6}">
  <ds:schemaRefs>
    <ds:schemaRef ds:uri="ESRI.ArcGIS.Mapping.OfficeIntegration.PowerPointInfo"/>
  </ds:schemaRefs>
</ds:datastoreItem>
</file>

<file path=customXml/itemProps7.xml><?xml version="1.0" encoding="utf-8"?>
<ds:datastoreItem xmlns:ds="http://schemas.openxmlformats.org/officeDocument/2006/customXml" ds:itemID="{61A6E0D0-DF25-41E1-849F-4E7E9FBDD1A9}">
  <ds:schemaRef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schemas.microsoft.com/office/2006/metadata/properties"/>
    <ds:schemaRef ds:uri="eefeb4cd-30b0-4c9c-9107-c6f5adb79009"/>
    <ds:schemaRef ds:uri="3006f07c-321e-40d4-b751-0dd96e4afa6b"/>
    <ds:schemaRef ds:uri="http://schemas.microsoft.com/sharepoint/v3"/>
    <ds:schemaRef ds:uri="http://schemas.microsoft.com/sharepoint/v3/fields"/>
    <ds:schemaRef ds:uri="http://purl.org/dc/terms/"/>
    <ds:schemaRef ds:uri="http://schemas.microsoft.com/sharepoint.v3"/>
    <ds:schemaRef ds:uri="4ffa91fb-a0ff-4ac5-b2db-65c790d184a4"/>
    <ds:schemaRef ds:uri="http://www.w3.org/XML/1998/namespace"/>
    <ds:schemaRef ds:uri="http://purl.org/dc/dcmitype/"/>
  </ds:schemaRefs>
</ds:datastoreItem>
</file>

<file path=customXml/itemProps8.xml><?xml version="1.0" encoding="utf-8"?>
<ds:datastoreItem xmlns:ds="http://schemas.openxmlformats.org/officeDocument/2006/customXml" ds:itemID="{9A2D0A3F-69D1-465C-A763-965A3B8049B5}">
  <ds:schemaRefs>
    <ds:schemaRef ds:uri="ESRI.ArcGIS.Mapping.OfficeIntegration.PowerPointInfo"/>
  </ds:schemaRefs>
</ds:datastoreItem>
</file>

<file path=customXml/itemProps9.xml><?xml version="1.0" encoding="utf-8"?>
<ds:datastoreItem xmlns:ds="http://schemas.openxmlformats.org/officeDocument/2006/customXml" ds:itemID="{E06F695E-7DAD-40CD-97ED-896167376D94}">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
  <TotalTime>71158</TotalTime>
  <Words>4429</Words>
  <Application>Microsoft Office PowerPoint</Application>
  <PresentationFormat>On-screen Show (4:3)</PresentationFormat>
  <Paragraphs>637</Paragraphs>
  <Slides>59</Slides>
  <Notes>33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59</vt:i4>
      </vt:variant>
    </vt:vector>
  </HeadingPairs>
  <TitlesOfParts>
    <vt:vector size="67" baseType="lpstr">
      <vt:lpstr>微软雅黑</vt:lpstr>
      <vt:lpstr>黑体</vt:lpstr>
      <vt:lpstr>Arial</vt:lpstr>
      <vt:lpstr>Calibri</vt:lpstr>
      <vt:lpstr>Times New Roman</vt:lpstr>
      <vt:lpstr>Wingdings</vt:lpstr>
      <vt:lpstr>2_EMPA课题组模板</vt:lpstr>
      <vt:lpstr>3_EMPA课题组模板</vt:lpstr>
      <vt:lpstr>“NEXUS” Multi-Pollutant Analysis Tool  Development: Status and Progress</vt:lpstr>
      <vt:lpstr>Overview</vt:lpstr>
      <vt:lpstr>Multi-Pollutant (MP) Background</vt:lpstr>
      <vt:lpstr>NEXUS Tool Development</vt:lpstr>
      <vt:lpstr>Expected Use of NEXUS Tool</vt:lpstr>
      <vt:lpstr>NEXUS Tool : Schedule &amp; Installation</vt:lpstr>
      <vt:lpstr>NEXUS Tool : Briefing Schedule</vt:lpstr>
      <vt:lpstr>NEXUS Tool: Three Key Modules</vt:lpstr>
      <vt:lpstr>PowerPoint Presentation</vt:lpstr>
      <vt:lpstr>SPPD Related Examples</vt:lpstr>
      <vt:lpstr>NEXUS Tool: Example 1 - ID High MP Risk Areas &amp; Contributing Sector(s)</vt:lpstr>
      <vt:lpstr>NEXUS Tool: Highest MP Risk Areas in R5</vt:lpstr>
      <vt:lpstr>NEXUS Tool: R5 Rankings from Data Query Module</vt:lpstr>
      <vt:lpstr>NEXUS Tool: Detroit CBSA</vt:lpstr>
      <vt:lpstr>NEXUS Tool: Emissions Sources in Detroit CBSA</vt:lpstr>
      <vt:lpstr>NEXUS Tool: Emissions Sources in Wayne County</vt:lpstr>
      <vt:lpstr>NEXUS Tool: Steel Mills in Wayne County</vt:lpstr>
      <vt:lpstr>NEXUS Tool: EJ Indices in Wayne County</vt:lpstr>
      <vt:lpstr>NEXUS Tool: Example 2 - ID Facilities with Potential Co-Benefits of Controls in MP Areas</vt:lpstr>
      <vt:lpstr>NEXUS Tool: Emission Sources in Cincinnati CBSA</vt:lpstr>
      <vt:lpstr>NEXUS Tool: Emission Sources in Butler County</vt:lpstr>
      <vt:lpstr>NEXUS Tool: Example 3 – Addressing MP Concerns</vt:lpstr>
      <vt:lpstr>NEXUS Tool: Highest MP Risk Areas in R4</vt:lpstr>
      <vt:lpstr>NEXUS Tool: R4 Rankings from Data Query Module</vt:lpstr>
      <vt:lpstr>NEXUS Tool: Louisville CBSA</vt:lpstr>
      <vt:lpstr>NEXUS Tool: NOx Emission Sources in Louisville CBSA</vt:lpstr>
      <vt:lpstr>NEXUS Tool: VOC Emission Sources in Louisville CBSA</vt:lpstr>
      <vt:lpstr>NEXUS Tool: Gas &amp; VOC HAPs Emission Sources in Louisville CBSA</vt:lpstr>
      <vt:lpstr>NEXUS Tool: Example 3 – Addressing MP Concerns</vt:lpstr>
      <vt:lpstr>NEXUS Tool: Example 4 – Reviewing an Industrial Source</vt:lpstr>
      <vt:lpstr>Potential EJ Capability Additions</vt:lpstr>
      <vt:lpstr>Discussion and Next Steps (1) </vt:lpstr>
      <vt:lpstr>Discussion and Next Steps (2) </vt:lpstr>
      <vt:lpstr>PowerPoint Presentation</vt:lpstr>
      <vt:lpstr>NEXUS Tool Demo: 2014 NEXUS Case</vt:lpstr>
      <vt:lpstr>“NEXUS 1.5”:   Quick Tutorial</vt:lpstr>
      <vt:lpstr>NEXUS Tool: On-line User’s Manual</vt:lpstr>
      <vt:lpstr>NEXUS Tool: Data Viewer Module</vt:lpstr>
      <vt:lpstr>Data Viewer Module: Selections &amp; Map Display</vt:lpstr>
      <vt:lpstr>Data Viewer: “Apply” New Selections</vt:lpstr>
      <vt:lpstr>Data Viewer Module: Base Map &amp; Color</vt:lpstr>
      <vt:lpstr>Data Viewer: “Region Selection”</vt:lpstr>
      <vt:lpstr>Data Viewer: Select EPA Region/State/CBSA</vt:lpstr>
      <vt:lpstr>Data Viewer: Major Emission Sources</vt:lpstr>
      <vt:lpstr>Data Viewer: Major Emission Sources</vt:lpstr>
      <vt:lpstr>Data Viewer: Top “x” Emission Sources</vt:lpstr>
      <vt:lpstr>Data Viewer: EPA Region Table Generator</vt:lpstr>
      <vt:lpstr>Data Viewer: Data Search &amp; Filter</vt:lpstr>
      <vt:lpstr>Data Query Module: Main Page  </vt:lpstr>
      <vt:lpstr>Data Query Module: Configure Data Query </vt:lpstr>
      <vt:lpstr>Data Query Module: Overlaying Map  </vt:lpstr>
      <vt:lpstr>Data Query Module: Attribute Table </vt:lpstr>
      <vt:lpstr>Data Query Module: Attribute Table </vt:lpstr>
      <vt:lpstr>Data Input Module: Data Preview</vt:lpstr>
      <vt:lpstr>RoadMap for NEXUS Tool Demo (1)</vt:lpstr>
      <vt:lpstr>RoadMap for NEXUS Tool Demo (2)</vt:lpstr>
      <vt:lpstr>RoadMap for NEXUS Tool Demo (3)</vt:lpstr>
      <vt:lpstr>RoadMap for NEXUS Tool Demo (4)</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xj</dc:creator>
  <cp:lastModifiedBy>Carey Jang</cp:lastModifiedBy>
  <cp:revision>1369</cp:revision>
  <cp:lastPrinted>2020-02-19T17:26:50Z</cp:lastPrinted>
  <dcterms:created xsi:type="dcterms:W3CDTF">2016-05-30T08:23:37Z</dcterms:created>
  <dcterms:modified xsi:type="dcterms:W3CDTF">2021-01-26T19:54:26Z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0x0101006345D192C635C744BABE41C2D8F33097</vt:lpwstr>
  </property>
</Properties>
</file>