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794" r:id="rId30"/>
  </p:sldMasterIdLst>
  <p:notesMasterIdLst>
    <p:notesMasterId r:id="rId46"/>
  </p:notesMasterIdLst>
  <p:handoutMasterIdLst>
    <p:handoutMasterId r:id="rId47"/>
  </p:handoutMasterIdLst>
  <p:sldIdLst>
    <p:sldId id="512" r:id="rId31"/>
    <p:sldId id="500" r:id="rId32"/>
    <p:sldId id="516" r:id="rId33"/>
    <p:sldId id="502" r:id="rId34"/>
    <p:sldId id="504" r:id="rId35"/>
    <p:sldId id="503" r:id="rId36"/>
    <p:sldId id="505" r:id="rId37"/>
    <p:sldId id="501" r:id="rId38"/>
    <p:sldId id="506" r:id="rId39"/>
    <p:sldId id="513" r:id="rId40"/>
    <p:sldId id="508" r:id="rId41"/>
    <p:sldId id="511" r:id="rId42"/>
    <p:sldId id="514" r:id="rId43"/>
    <p:sldId id="515" r:id="rId44"/>
    <p:sldId id="469" r:id="rId45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8100"/>
    <a:srgbClr val="F3B7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2503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9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2020-07-18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1. Thank</a:t>
            </a:r>
            <a:r>
              <a:rPr lang="en-US" baseline="0" dirty="0"/>
              <a:t> </a:t>
            </a:r>
            <a:r>
              <a:rPr lang="en-US" baseline="0" dirty="0" err="1"/>
              <a:t>Cen</a:t>
            </a:r>
            <a:r>
              <a:rPr lang="en-US" baseline="0" dirty="0"/>
              <a:t>/</a:t>
            </a:r>
            <a:r>
              <a:rPr lang="en-US" baseline="0" dirty="0" err="1"/>
              <a:t>Gao</a:t>
            </a:r>
            <a:r>
              <a:rPr lang="en-US" baseline="0" dirty="0"/>
              <a:t>/Luo/Chen; 2. HZ more visits; 3. AP on HZ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90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1. Thank</a:t>
            </a:r>
            <a:r>
              <a:rPr lang="en-US" baseline="0" dirty="0"/>
              <a:t> </a:t>
            </a:r>
            <a:r>
              <a:rPr lang="en-US" baseline="0" dirty="0" err="1"/>
              <a:t>Cen</a:t>
            </a:r>
            <a:r>
              <a:rPr lang="en-US" baseline="0" dirty="0"/>
              <a:t>/</a:t>
            </a:r>
            <a:r>
              <a:rPr lang="en-US" baseline="0" dirty="0" err="1"/>
              <a:t>Gao</a:t>
            </a:r>
            <a:r>
              <a:rPr lang="en-US" baseline="0" dirty="0"/>
              <a:t>/Luo/Chen; 2. HZ more visits; 3. AP on HZ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8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BE097-8DCA-4BC6-83FB-778FA394B912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7173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5069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EBD30-2DFF-4A5B-A3C9-D444AD2A3D16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389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0DCFE-4E75-418C-8380-63B65D2FD652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9630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A55F7-F89F-4A62-A1F7-0ABADECA382B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671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372E-BBC9-4A00-A587-5757EE7FB80F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318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F2277-96DB-49E8-92A0-ADEF130412BD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313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CB22B-4DBA-4AF2-BF00-B1087D8CE7BB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9838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82732-16E9-446D-8733-E57A3EF6F874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627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A1E60-9E96-4BE8-BC6F-2103B115BA96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0189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C575-40DD-4829-84AF-4B018C1AFD41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056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CFEF-963E-4E3A-BF2E-6581E9DB47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rand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trends/air-quality-design-valu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dg.epa.gov/data/public/OAR/OAQPS/Class1/Class1Areas.zip" TargetMode="External"/><Relationship Id="rId5" Type="http://schemas.openxmlformats.org/officeDocument/2006/relationships/hyperlink" Target="https://www.epa.gov/national-air-toxics-assessment/2014-nata-assessment-results#emissions" TargetMode="External"/><Relationship Id="rId4" Type="http://schemas.openxmlformats.org/officeDocument/2006/relationships/hyperlink" Target="https://poverty.umich.edu/projects/understanding-communities-of-deep-disadvantag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74" y="-285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Data Input Module: Input Files &amp; Attributes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altLang="zh-CN" b="1" dirty="0">
                <a:solidFill>
                  <a:srgbClr val="7030A0"/>
                </a:solidFill>
                <a:latin typeface="Arial" charset="0"/>
                <a:ea typeface="宋体" panose="02010600030101010101" pitchFamily="2" charset="-122"/>
              </a:rPr>
              <a:t> 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D6AFC8-B8D2-4E55-8898-36E8238F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56041"/>
              </p:ext>
            </p:extLst>
          </p:nvPr>
        </p:nvGraphicFramePr>
        <p:xfrm>
          <a:off x="-1" y="19050"/>
          <a:ext cx="9144001" cy="681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976">
                  <a:extLst>
                    <a:ext uri="{9D8B030D-6E8A-4147-A177-3AD203B41FA5}">
                      <a16:colId xmlns:a16="http://schemas.microsoft.com/office/drawing/2014/main" val="20084701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468054943"/>
                    </a:ext>
                  </a:extLst>
                </a:gridCol>
                <a:gridCol w="2512925">
                  <a:extLst>
                    <a:ext uri="{9D8B030D-6E8A-4147-A177-3AD203B41FA5}">
                      <a16:colId xmlns:a16="http://schemas.microsoft.com/office/drawing/2014/main" val="4000740675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487913559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3168272893"/>
                    </a:ext>
                  </a:extLst>
                </a:gridCol>
              </a:tblGrid>
              <a:tr h="643422"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Data</a:t>
                      </a:r>
                      <a:r>
                        <a:rPr lang="en-US" sz="1900" baseline="0">
                          <a:solidFill>
                            <a:srgbClr val="FF0000"/>
                          </a:solidFill>
                        </a:rPr>
                        <a:t> Input </a:t>
                      </a:r>
                    </a:p>
                    <a:p>
                      <a:pPr algn="ctr"/>
                      <a:r>
                        <a:rPr lang="en-US" sz="1900" baseline="0">
                          <a:solidFill>
                            <a:srgbClr val="FF0000"/>
                          </a:solidFill>
                        </a:rPr>
                        <a:t>File Names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Data</a:t>
                      </a:r>
                      <a:r>
                        <a:rPr lang="en-US" sz="1900" baseline="0">
                          <a:solidFill>
                            <a:srgbClr val="FF0000"/>
                          </a:solidFill>
                        </a:rPr>
                        <a:t> Format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Data 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Description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Data </a:t>
                      </a:r>
                    </a:p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Source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Data</a:t>
                      </a:r>
                    </a:p>
                    <a:p>
                      <a:pPr algn="ctr"/>
                      <a:r>
                        <a:rPr lang="en-US" sz="1900">
                          <a:solidFill>
                            <a:srgbClr val="FF0000"/>
                          </a:solidFill>
                        </a:rPr>
                        <a:t>Period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3211565500"/>
                  </a:ext>
                </a:extLst>
              </a:tr>
              <a:tr h="437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“2014 NATA for Yarnell”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Geodataset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O3/PM2.5 ambient &amp; risk data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on</a:t>
                      </a:r>
                      <a:r>
                        <a:rPr lang="en-US" sz="1200" baseline="0" dirty="0"/>
                        <a:t> c</a:t>
                      </a:r>
                      <a:r>
                        <a:rPr lang="en-US" sz="1200" dirty="0"/>
                        <a:t>ounty/</a:t>
                      </a:r>
                      <a:r>
                        <a:rPr lang="en-US" sz="1200" baseline="0" dirty="0"/>
                        <a:t>census tract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OAQPS MP team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2014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2020013330"/>
                  </a:ext>
                </a:extLst>
              </a:tr>
              <a:tr h="437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“2014 NATA Risk”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Geodataset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Air toxics  ambient &amp; risk data on c</a:t>
                      </a:r>
                      <a:r>
                        <a:rPr lang="en-US" sz="1200"/>
                        <a:t>ounty/</a:t>
                      </a:r>
                      <a:r>
                        <a:rPr lang="en-US" sz="1200" baseline="0"/>
                        <a:t>census tract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OAQPS MP team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2014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621602255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“O3_DV_2009_2018”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Excel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O3 design values </a:t>
                      </a:r>
                      <a:r>
                        <a:rPr lang="en-US" sz="1200" baseline="0" dirty="0"/>
                        <a:t>on </a:t>
                      </a:r>
                    </a:p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ounty</a:t>
                      </a:r>
                      <a:r>
                        <a:rPr lang="en-US" sz="1200" baseline="0" dirty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From 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EPA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public website: </a:t>
                      </a:r>
                      <a:r>
                        <a:rPr lang="en-US" altLang="zh-CN" sz="1200" dirty="0">
                          <a:hlinkClick r:id="rId3"/>
                        </a:rPr>
                        <a:t>https://www.epa.gov/air-trends/air-quality-design-values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2009 to 2018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249309967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“PM_DV_2009_2018”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Excel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PM2.5 design values </a:t>
                      </a:r>
                      <a:r>
                        <a:rPr lang="en-US" sz="1200" baseline="0" dirty="0"/>
                        <a:t>on </a:t>
                      </a:r>
                    </a:p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ounty</a:t>
                      </a:r>
                      <a:r>
                        <a:rPr lang="en-US" sz="1200" baseline="0" dirty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From EPA public website: </a:t>
                      </a:r>
                      <a:r>
                        <a:rPr lang="en-US" altLang="zh-CN" sz="1200" dirty="0">
                          <a:hlinkClick r:id="rId3"/>
                        </a:rPr>
                        <a:t>https://www.epa.gov/air-trends/air-quality-design-values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2009 to 2018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992454991"/>
                  </a:ext>
                </a:extLst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“Advance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</a:rPr>
                        <a:t> areas O3_PM”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Geodataset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O3 &amp; PM2.5 Advance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 Areas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OAQPS MP team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2018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5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“Index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</a:rPr>
                        <a:t> of </a:t>
                      </a:r>
                      <a:r>
                        <a:rPr lang="en-US" sz="1400" b="0" baseline="0" dirty="0" err="1">
                          <a:solidFill>
                            <a:srgbClr val="0000FF"/>
                          </a:solidFill>
                        </a:rPr>
                        <a:t>Poverty_Disadvantage</a:t>
                      </a:r>
                      <a:r>
                        <a:rPr lang="en-US" sz="1400" b="0" baseline="0" dirty="0">
                          <a:solidFill>
                            <a:srgbClr val="0000FF"/>
                          </a:solidFill>
                        </a:rPr>
                        <a:t>”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Excel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Index of poverty/disadvantage on c</a:t>
                      </a:r>
                      <a:r>
                        <a:rPr lang="en-US" sz="1200" dirty="0"/>
                        <a:t>ounty</a:t>
                      </a:r>
                      <a:r>
                        <a:rPr lang="en-US" sz="1200" baseline="0" dirty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/>
                        <a:t>Univ. of Michigan </a:t>
                      </a:r>
                      <a:endParaRPr lang="en-US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ebsite: </a:t>
                      </a:r>
                      <a:r>
                        <a:rPr lang="en-US" altLang="zh-CN" sz="1200" dirty="0">
                          <a:hlinkClick r:id="rId4"/>
                        </a:rPr>
                        <a:t>https://poverty.umich.edu/projects/understanding-communities-of-deep-disadvantage/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2015-2017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7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00FF"/>
                          </a:solidFill>
                        </a:rPr>
                        <a:t>NEI_Country_CAPs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0000FF"/>
                          </a:solidFill>
                        </a:rPr>
                        <a:t>NEI_Facility_HAPs_CAPS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Geodataset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Major emission sources  and facility info. of CAPs &amp; HAPs on c</a:t>
                      </a:r>
                      <a:r>
                        <a:rPr lang="en-US" sz="1200"/>
                        <a:t>ounty</a:t>
                      </a:r>
                      <a:r>
                        <a:rPr lang="en-US" sz="1200" baseline="0"/>
                        <a:t> level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From OAQPS public website: </a:t>
                      </a:r>
                      <a:r>
                        <a:rPr kumimoji="0" lang="en-US" sz="1200" b="0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ftp://newftp.epa.gov/EPADataCommons/OAR/OAQPS/NEI/NEI_Facility_HAPs_CAPs.zip, ftp://newftp.epa.gov/EPADataCommons/OAR/OAQPS/NEI/NEI_County_CAP.zip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2008, 2011, 2014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7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2014 NATA Emissions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Database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(*.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accdb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 emissions data from the 2014 National Emissions Inventory (NEI) for many different source groups, such as point, nonpoint, </a:t>
                      </a:r>
                      <a:r>
                        <a:rPr lang="en-US" altLang="zh-CN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onroad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nonroad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EPA public website:</a:t>
                      </a:r>
                      <a:r>
                        <a:rPr lang="zh-CN" alt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dirty="0">
                          <a:hlinkClick r:id="rId5"/>
                        </a:rPr>
                        <a:t>https://www.epa.gov/national-air-toxics-assessment/2014-nata-assessment-results#emissions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249155262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Class1_FederalAreas</a:t>
                      </a:r>
                      <a:endParaRPr lang="en-US" sz="12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Geodataset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Mandatory Class 1 Federal Areas in the United States</a:t>
                      </a:r>
                      <a:endParaRPr lang="en-US" sz="1200" dirty="0"/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Mandatory Class 1 Federal Areas Web Service: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https://edg.epa.gov/data/public/OAR/OAQPS/Class1/Class1Areas.zip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40" marR="87440" marT="43720" marB="43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—</a:t>
                      </a:r>
                      <a:endParaRPr lang="en-US" sz="1400" dirty="0"/>
                    </a:p>
                  </a:txBody>
                  <a:tcPr marL="87440" marR="87440" marT="43720" marB="43720" anchor="ctr"/>
                </a:tc>
                <a:extLst>
                  <a:ext uri="{0D108BD9-81ED-4DB2-BD59-A6C34878D82A}">
                    <a16:rowId xmlns:a16="http://schemas.microsoft.com/office/drawing/2014/main" val="49345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BC49E4-CD73-428C-97ED-E7F91803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857918-479D-4378-ADE2-E1810F48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300"/>
            <a:ext cx="9144000" cy="57764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C65310-FE65-4BFB-92B8-08DC271D8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Viewer: 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Data table</a:t>
            </a:r>
            <a:endParaRPr lang="en-US" altLang="zh-CN" sz="36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A05592FE-10B0-4EED-8351-A38CDED48920}"/>
              </a:ext>
            </a:extLst>
          </p:cNvPr>
          <p:cNvSpPr/>
          <p:nvPr/>
        </p:nvSpPr>
        <p:spPr>
          <a:xfrm>
            <a:off x="5319019" y="1492611"/>
            <a:ext cx="1081781" cy="424624"/>
          </a:xfrm>
          <a:prstGeom prst="wedgeRoundRectCallout">
            <a:avLst>
              <a:gd name="adj1" fmla="val -44756"/>
              <a:gd name="adj2" fmla="val 14727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Use filter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1B7E96A2-815C-401A-9B29-FAEA19955B80}"/>
              </a:ext>
            </a:extLst>
          </p:cNvPr>
          <p:cNvSpPr/>
          <p:nvPr/>
        </p:nvSpPr>
        <p:spPr>
          <a:xfrm>
            <a:off x="6954872" y="5373150"/>
            <a:ext cx="1518008" cy="424624"/>
          </a:xfrm>
          <a:prstGeom prst="wedgeRoundRectCallout">
            <a:avLst>
              <a:gd name="adj1" fmla="val -38182"/>
              <a:gd name="adj2" fmla="val 13937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>
                <a:solidFill>
                  <a:srgbClr val="0000FF"/>
                </a:solidFill>
                <a:latin typeface="Calibri"/>
              </a:rPr>
              <a:t>Extract data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467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D8A81EA-9A5E-487D-B106-7E070FB3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" y="715542"/>
            <a:ext cx="8892330" cy="582337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Query: 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Filter Configuration</a:t>
            </a:r>
            <a:endParaRPr lang="en-US" altLang="zh-CN" sz="3600" dirty="0">
              <a:solidFill>
                <a:srgbClr val="FF00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8F01645-DD48-41B2-9FF5-8031898BFC6A}"/>
              </a:ext>
            </a:extLst>
          </p:cNvPr>
          <p:cNvSpPr/>
          <p:nvPr/>
        </p:nvSpPr>
        <p:spPr>
          <a:xfrm>
            <a:off x="7620000" y="1191191"/>
            <a:ext cx="1131509" cy="235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ED31F153-EAC4-4B75-8CED-4D686336C0CF}"/>
              </a:ext>
            </a:extLst>
          </p:cNvPr>
          <p:cNvSpPr/>
          <p:nvPr/>
        </p:nvSpPr>
        <p:spPr>
          <a:xfrm>
            <a:off x="4521666" y="1000842"/>
            <a:ext cx="2803321" cy="535043"/>
          </a:xfrm>
          <a:prstGeom prst="wedgeRoundRectCallout">
            <a:avLst>
              <a:gd name="adj1" fmla="val 60960"/>
              <a:gd name="adj2" fmla="val 2321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Configuration to filter data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1B8FA6-EB85-4329-9A51-9D8C38D8F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41" y="1888203"/>
            <a:ext cx="6513605" cy="3922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7E13C30A-58F6-4F02-8968-154944068DEF}"/>
              </a:ext>
            </a:extLst>
          </p:cNvPr>
          <p:cNvSpPr/>
          <p:nvPr/>
        </p:nvSpPr>
        <p:spPr>
          <a:xfrm>
            <a:off x="1365353" y="4496984"/>
            <a:ext cx="6413294" cy="1036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5FF3AA0-B2FB-4ED1-A7A5-02EA6A20854C}"/>
              </a:ext>
            </a:extLst>
          </p:cNvPr>
          <p:cNvSpPr/>
          <p:nvPr/>
        </p:nvSpPr>
        <p:spPr>
          <a:xfrm>
            <a:off x="4429387" y="3926553"/>
            <a:ext cx="184558" cy="218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AF1AF40-043E-469E-B1B7-339135791DBF}"/>
              </a:ext>
            </a:extLst>
          </p:cNvPr>
          <p:cNvSpPr/>
          <p:nvPr/>
        </p:nvSpPr>
        <p:spPr>
          <a:xfrm>
            <a:off x="2912378" y="2501823"/>
            <a:ext cx="184558" cy="218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2490E41C-BBEF-44C8-9A5D-5A61698C15F0}"/>
              </a:ext>
            </a:extLst>
          </p:cNvPr>
          <p:cNvSpPr/>
          <p:nvPr/>
        </p:nvSpPr>
        <p:spPr>
          <a:xfrm>
            <a:off x="1365353" y="3530494"/>
            <a:ext cx="2803321" cy="535043"/>
          </a:xfrm>
          <a:prstGeom prst="wedgeRoundRectCallout">
            <a:avLst>
              <a:gd name="adj1" fmla="val 60960"/>
              <a:gd name="adj2" fmla="val 2321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Check to add new filter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AF0E8CE-C5B6-42AA-BC34-7264C525DDFC}"/>
              </a:ext>
            </a:extLst>
          </p:cNvPr>
          <p:cNvSpPr/>
          <p:nvPr/>
        </p:nvSpPr>
        <p:spPr>
          <a:xfrm>
            <a:off x="7229868" y="5620623"/>
            <a:ext cx="548780" cy="185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786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13077C-E4F1-45F1-A589-20082B10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1802"/>
            <a:ext cx="9144000" cy="582337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221C38-1762-4FC7-BD07-6595E5A3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17F6040-2B95-4E0C-926F-9E3B16E0B54A}"/>
              </a:ext>
            </a:extLst>
          </p:cNvPr>
          <p:cNvSpPr/>
          <p:nvPr/>
        </p:nvSpPr>
        <p:spPr>
          <a:xfrm>
            <a:off x="857775" y="3611783"/>
            <a:ext cx="1493239" cy="161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D03FBDF7-7803-4AEC-A81A-B94D8129605C}"/>
              </a:ext>
            </a:extLst>
          </p:cNvPr>
          <p:cNvSpPr/>
          <p:nvPr/>
        </p:nvSpPr>
        <p:spPr>
          <a:xfrm rot="4827640">
            <a:off x="1490283" y="4503321"/>
            <a:ext cx="1178910" cy="363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CDD925D-AAFC-4935-823B-7F7B27C3668B}"/>
              </a:ext>
            </a:extLst>
          </p:cNvPr>
          <p:cNvSpPr/>
          <p:nvPr/>
        </p:nvSpPr>
        <p:spPr>
          <a:xfrm>
            <a:off x="0" y="4916571"/>
            <a:ext cx="8959442" cy="974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3556E90-2405-4B87-B427-B33FF62103EC}"/>
              </a:ext>
            </a:extLst>
          </p:cNvPr>
          <p:cNvSpPr/>
          <p:nvPr/>
        </p:nvSpPr>
        <p:spPr>
          <a:xfrm>
            <a:off x="6933215" y="1127444"/>
            <a:ext cx="812333" cy="221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6393BAFD-40DC-42E7-B5F3-7CC241AE54B1}"/>
              </a:ext>
            </a:extLst>
          </p:cNvPr>
          <p:cNvSpPr/>
          <p:nvPr/>
        </p:nvSpPr>
        <p:spPr>
          <a:xfrm>
            <a:off x="3441583" y="756964"/>
            <a:ext cx="3137483" cy="535043"/>
          </a:xfrm>
          <a:prstGeom prst="wedgeRoundRectCallout">
            <a:avLst>
              <a:gd name="adj1" fmla="val 58371"/>
              <a:gd name="adj2" fmla="val 2791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Query data and display results in Map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FEA83E8-BE99-4FB9-B20E-FD59D0C15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Query: 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Display in Map &amp; Table </a:t>
            </a:r>
            <a:endParaRPr lang="en-US" altLang="zh-CN" sz="3600" dirty="0">
              <a:solidFill>
                <a:srgbClr val="FF0000"/>
              </a:solidFill>
              <a:latin typeface="Arial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5855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DF06C3-7BE3-4E13-9884-5A321AEC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DAD315-238C-4FDE-8AE7-31F39FED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542"/>
            <a:ext cx="9144000" cy="58233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91380D-2795-46CE-B21B-E4015FD7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Query: 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Display in Map &amp; Table </a:t>
            </a:r>
            <a:endParaRPr lang="en-US" altLang="zh-CN" sz="3600" dirty="0">
              <a:solidFill>
                <a:srgbClr val="FF00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8B879DEF-5906-43B8-B950-9A2AE6256F80}"/>
              </a:ext>
            </a:extLst>
          </p:cNvPr>
          <p:cNvSpPr/>
          <p:nvPr/>
        </p:nvSpPr>
        <p:spPr>
          <a:xfrm>
            <a:off x="6127335" y="4568388"/>
            <a:ext cx="2425810" cy="535043"/>
          </a:xfrm>
          <a:prstGeom prst="wedgeRoundRectCallout">
            <a:avLst>
              <a:gd name="adj1" fmla="val 58371"/>
              <a:gd name="adj2" fmla="val 2791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Make the table float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C9353E-8F88-493B-BA85-346840454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5542"/>
            <a:ext cx="9144000" cy="58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985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F502EF-56BB-4047-985B-DA5CF959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254557-9836-4203-A090-4F29AEDA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460"/>
            <a:ext cx="9144000" cy="5776452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2D497B3-0A3C-4D25-A382-A63E7ED6E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Input:</a:t>
            </a:r>
            <a:endParaRPr lang="en-US" altLang="zh-CN" sz="36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29FE1793-6890-4F08-B679-91608A42A077}"/>
              </a:ext>
            </a:extLst>
          </p:cNvPr>
          <p:cNvSpPr/>
          <p:nvPr/>
        </p:nvSpPr>
        <p:spPr>
          <a:xfrm>
            <a:off x="207728" y="1358386"/>
            <a:ext cx="2107634" cy="552409"/>
          </a:xfrm>
          <a:prstGeom prst="wedgeRoundRectCallout">
            <a:avLst>
              <a:gd name="adj1" fmla="val 35828"/>
              <a:gd name="adj2" fmla="val 10035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input data file</a:t>
            </a:r>
          </a:p>
        </p:txBody>
      </p: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46D14A59-8146-498C-BF8B-BA67B2B7D311}"/>
              </a:ext>
            </a:extLst>
          </p:cNvPr>
          <p:cNvSpPr/>
          <p:nvPr/>
        </p:nvSpPr>
        <p:spPr>
          <a:xfrm>
            <a:off x="123838" y="2812022"/>
            <a:ext cx="2107634" cy="424624"/>
          </a:xfrm>
          <a:prstGeom prst="wedgeRoundRectCallout">
            <a:avLst>
              <a:gd name="adj1" fmla="val 52147"/>
              <a:gd name="adj2" fmla="val -17672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FF"/>
                </a:solidFill>
                <a:latin typeface="Calibri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data file</a:t>
            </a: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74E16BA7-2695-4E20-A0FE-FD44D1358D63}"/>
              </a:ext>
            </a:extLst>
          </p:cNvPr>
          <p:cNvSpPr/>
          <p:nvPr/>
        </p:nvSpPr>
        <p:spPr>
          <a:xfrm>
            <a:off x="5829350" y="5222877"/>
            <a:ext cx="2857450" cy="424624"/>
          </a:xfrm>
          <a:prstGeom prst="wedgeRoundRectCallout">
            <a:avLst>
              <a:gd name="adj1" fmla="val -9212"/>
              <a:gd name="adj2" fmla="val 15517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current data to *.csv file</a:t>
            </a: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5F4C4F8D-3F6C-4D0E-9D59-BE689CFAC0AE}"/>
              </a:ext>
            </a:extLst>
          </p:cNvPr>
          <p:cNvSpPr/>
          <p:nvPr/>
        </p:nvSpPr>
        <p:spPr>
          <a:xfrm>
            <a:off x="2623756" y="1146074"/>
            <a:ext cx="1470072" cy="424624"/>
          </a:xfrm>
          <a:prstGeom prst="wedgeRoundRectCallout">
            <a:avLst>
              <a:gd name="adj1" fmla="val 40634"/>
              <a:gd name="adj2" fmla="val 11566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filter </a:t>
            </a:r>
          </a:p>
        </p:txBody>
      </p:sp>
    </p:spTree>
    <p:extLst>
      <p:ext uri="{BB962C8B-B14F-4D97-AF65-F5344CB8AC3E}">
        <p14:creationId xmlns:p14="http://schemas.microsoft.com/office/powerpoint/2010/main" val="1612069435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77512AA9-F0C6-44CA-8BD0-C745A905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40" y="1815298"/>
            <a:ext cx="19463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5585" y="2417276"/>
            <a:ext cx="2715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00FF"/>
                </a:solidFill>
                <a:latin typeface="Arial Black" pitchFamily="34" charset="0"/>
              </a:rPr>
              <a:t>End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6616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6C93D1-4526-4B5E-8F8B-D0E9B50A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1" y="603034"/>
            <a:ext cx="8539992" cy="606810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400" b="1" dirty="0">
                <a:latin typeface="Arial" charset="0"/>
              </a:rPr>
              <a:t>Data Viewer: </a:t>
            </a: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Potential multi-pollutant issues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4953060-6713-4411-8DFF-DAE43EF18212}"/>
              </a:ext>
            </a:extLst>
          </p:cNvPr>
          <p:cNvSpPr/>
          <p:nvPr/>
        </p:nvSpPr>
        <p:spPr>
          <a:xfrm>
            <a:off x="469784" y="1809925"/>
            <a:ext cx="1535186" cy="23090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36A6D64E-E2CD-4209-853D-D550AD34A660}"/>
              </a:ext>
            </a:extLst>
          </p:cNvPr>
          <p:cNvSpPr/>
          <p:nvPr/>
        </p:nvSpPr>
        <p:spPr>
          <a:xfrm>
            <a:off x="205530" y="4784173"/>
            <a:ext cx="2630311" cy="613117"/>
          </a:xfrm>
          <a:prstGeom prst="wedgeRoundRectCallout">
            <a:avLst>
              <a:gd name="adj1" fmla="val -467"/>
              <a:gd name="adj2" fmla="val -24982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 standard value for PM2.5/Ozone/Air Toxic</a:t>
            </a:r>
          </a:p>
        </p:txBody>
      </p:sp>
    </p:spTree>
    <p:extLst>
      <p:ext uri="{BB962C8B-B14F-4D97-AF65-F5344CB8AC3E}">
        <p14:creationId xmlns:p14="http://schemas.microsoft.com/office/powerpoint/2010/main" val="3458525208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649F1A-95B0-4E32-924F-23DE2ABE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9310" y="6045957"/>
            <a:ext cx="2133600" cy="365125"/>
          </a:xfrm>
        </p:spPr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5AC1E8-0CD5-41C9-83A6-0A174BE1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0" y="846656"/>
            <a:ext cx="9144000" cy="5776452"/>
          </a:xfrm>
          <a:prstGeom prst="rect">
            <a:avLst/>
          </a:prstGeom>
        </p:spPr>
      </p:pic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52DBCB5A-6C6D-4DA4-A8CC-A7886B96FB1F}"/>
              </a:ext>
            </a:extLst>
          </p:cNvPr>
          <p:cNvSpPr/>
          <p:nvPr/>
        </p:nvSpPr>
        <p:spPr>
          <a:xfrm>
            <a:off x="4488110" y="4297611"/>
            <a:ext cx="2630311" cy="613117"/>
          </a:xfrm>
          <a:prstGeom prst="wedgeRoundRectCallout">
            <a:avLst>
              <a:gd name="adj1" fmla="val -30766"/>
              <a:gd name="adj2" fmla="val 13876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Single-click to configure “Circle Color Bar”</a:t>
            </a: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29479F8C-4A47-40C3-ABD9-8660EA0999AD}"/>
              </a:ext>
            </a:extLst>
          </p:cNvPr>
          <p:cNvSpPr/>
          <p:nvPr/>
        </p:nvSpPr>
        <p:spPr>
          <a:xfrm>
            <a:off x="1419137" y="968580"/>
            <a:ext cx="2630311" cy="613117"/>
          </a:xfrm>
          <a:prstGeom prst="wedgeRoundRectCallout">
            <a:avLst>
              <a:gd name="adj1" fmla="val -33317"/>
              <a:gd name="adj2" fmla="val 13739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up color transparency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EFF27E-C0FE-4006-A918-44019AE8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400" b="1" dirty="0">
                <a:latin typeface="Arial" charset="0"/>
              </a:rPr>
              <a:t>Data Viewer: </a:t>
            </a: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Potential multi-pollutant issues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92768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400" b="1" dirty="0">
                <a:latin typeface="Arial" charset="0"/>
              </a:rPr>
              <a:t>Data Viewer: </a:t>
            </a: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Region Selection – EPA Region/States/CBSA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86F80D-3741-49A6-91A6-F8D9AB4F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" y="492426"/>
            <a:ext cx="8766495" cy="6229049"/>
          </a:xfrm>
          <a:prstGeom prst="rect">
            <a:avLst/>
          </a:prstGeom>
        </p:spPr>
      </p:pic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0F6A3CFC-EA3E-44F3-9B47-E8A655040C12}"/>
              </a:ext>
            </a:extLst>
          </p:cNvPr>
          <p:cNvSpPr/>
          <p:nvPr/>
        </p:nvSpPr>
        <p:spPr>
          <a:xfrm>
            <a:off x="897740" y="2532360"/>
            <a:ext cx="2127471" cy="613117"/>
          </a:xfrm>
          <a:prstGeom prst="wedgeRoundRectCallout">
            <a:avLst>
              <a:gd name="adj1" fmla="val 86457"/>
              <a:gd name="adj2" fmla="val -16618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region type</a:t>
            </a:r>
          </a:p>
        </p:txBody>
      </p:sp>
    </p:spTree>
    <p:extLst>
      <p:ext uri="{BB962C8B-B14F-4D97-AF65-F5344CB8AC3E}">
        <p14:creationId xmlns:p14="http://schemas.microsoft.com/office/powerpoint/2010/main" val="1746726648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F9EF5FC-B372-4B29-B3C4-357E7204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6" y="609171"/>
            <a:ext cx="8112156" cy="586712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400" b="1" dirty="0">
                <a:latin typeface="Arial" charset="0"/>
              </a:rPr>
              <a:t>Data Viewer: </a:t>
            </a:r>
            <a:r>
              <a:rPr lang="en-US" altLang="zh-CN" sz="2400" b="1" dirty="0">
                <a:solidFill>
                  <a:srgbClr val="FF0000"/>
                </a:solidFill>
                <a:latin typeface="Arial" charset="0"/>
              </a:rPr>
              <a:t>Advanced options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4D5CEBA-E805-43C8-9BAD-503D80AA15C2}"/>
              </a:ext>
            </a:extLst>
          </p:cNvPr>
          <p:cNvSpPr/>
          <p:nvPr/>
        </p:nvSpPr>
        <p:spPr>
          <a:xfrm>
            <a:off x="2550252" y="1061911"/>
            <a:ext cx="176169" cy="204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125CC09-C19B-4DAF-850F-0AFAAAFA0DB1}"/>
              </a:ext>
            </a:extLst>
          </p:cNvPr>
          <p:cNvSpPr/>
          <p:nvPr/>
        </p:nvSpPr>
        <p:spPr>
          <a:xfrm>
            <a:off x="192945" y="2038525"/>
            <a:ext cx="2533476" cy="3926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802F67C-0D98-4497-A35F-E5E6695A193B}"/>
              </a:ext>
            </a:extLst>
          </p:cNvPr>
          <p:cNvSpPr/>
          <p:nvPr/>
        </p:nvSpPr>
        <p:spPr>
          <a:xfrm>
            <a:off x="2843867" y="1553904"/>
            <a:ext cx="1551963" cy="2774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id="{27898CEB-07A3-4BF5-9C6B-56DA015ADE6E}"/>
              </a:ext>
            </a:extLst>
          </p:cNvPr>
          <p:cNvSpPr/>
          <p:nvPr/>
        </p:nvSpPr>
        <p:spPr>
          <a:xfrm>
            <a:off x="2592196" y="3429000"/>
            <a:ext cx="327170" cy="363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1A8EC9-C1ED-4DE2-A160-A99ACA2EF6AF}"/>
              </a:ext>
            </a:extLst>
          </p:cNvPr>
          <p:cNvSpPr/>
          <p:nvPr/>
        </p:nvSpPr>
        <p:spPr>
          <a:xfrm>
            <a:off x="1426129" y="6048462"/>
            <a:ext cx="570451" cy="200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A68A0BA4-9DE6-4239-9F39-DBA52C5506D6}"/>
              </a:ext>
            </a:extLst>
          </p:cNvPr>
          <p:cNvSpPr/>
          <p:nvPr/>
        </p:nvSpPr>
        <p:spPr>
          <a:xfrm>
            <a:off x="8025" y="1416287"/>
            <a:ext cx="2970067" cy="340115"/>
          </a:xfrm>
          <a:prstGeom prst="wedgeRoundRectCallout">
            <a:avLst>
              <a:gd name="adj1" fmla="val 36524"/>
              <a:gd name="adj2" fmla="val -13227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Expand or hide the left panel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06867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687024-F136-4D23-885F-BCB8EB94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0" y="667274"/>
            <a:ext cx="8240596" cy="60643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67D62F-80D2-45DE-8710-F5E789FF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64" y="2196726"/>
            <a:ext cx="5640780" cy="399400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Arial" charset="0"/>
              </a:rPr>
              <a:t>Data Viewer: </a:t>
            </a:r>
            <a:r>
              <a:rPr lang="en-US" altLang="zh-CN" sz="2800" b="1" dirty="0">
                <a:solidFill>
                  <a:srgbClr val="FF0000"/>
                </a:solidFill>
                <a:latin typeface="Arial" charset="0"/>
              </a:rPr>
              <a:t>Major Emission Sources</a:t>
            </a:r>
            <a:endParaRPr lang="en-US" altLang="zh-CN" sz="28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410DDAF-064A-475D-91A2-656329BE8702}"/>
              </a:ext>
            </a:extLst>
          </p:cNvPr>
          <p:cNvSpPr/>
          <p:nvPr/>
        </p:nvSpPr>
        <p:spPr>
          <a:xfrm>
            <a:off x="5510142" y="1965533"/>
            <a:ext cx="1890516" cy="1793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64CE181-5456-4A3F-BB40-61749E8B1B2B}"/>
              </a:ext>
            </a:extLst>
          </p:cNvPr>
          <p:cNvSpPr/>
          <p:nvPr/>
        </p:nvSpPr>
        <p:spPr>
          <a:xfrm>
            <a:off x="1343306" y="2647243"/>
            <a:ext cx="5524095" cy="654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B017DD1B-C442-407A-8924-9CC71F8883ED}"/>
              </a:ext>
            </a:extLst>
          </p:cNvPr>
          <p:cNvSpPr/>
          <p:nvPr/>
        </p:nvSpPr>
        <p:spPr>
          <a:xfrm>
            <a:off x="2130783" y="1417985"/>
            <a:ext cx="2630311" cy="613117"/>
          </a:xfrm>
          <a:prstGeom prst="wedgeRoundRectCallout">
            <a:avLst>
              <a:gd name="adj1" fmla="val 4316"/>
              <a:gd name="adj2" fmla="val 19349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>
                <a:solidFill>
                  <a:srgbClr val="0000FF"/>
                </a:solidFill>
                <a:latin typeface="Calibri"/>
              </a:rPr>
              <a:t>Select Pollutants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6C49FB-C76E-4276-93D9-F791D9BC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18" y="3353396"/>
            <a:ext cx="1471926" cy="2443397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124DBF0-53E7-406C-8CE8-E0F07605A78B}"/>
              </a:ext>
            </a:extLst>
          </p:cNvPr>
          <p:cNvSpPr/>
          <p:nvPr/>
        </p:nvSpPr>
        <p:spPr>
          <a:xfrm>
            <a:off x="5015983" y="4750127"/>
            <a:ext cx="2468361" cy="541055"/>
          </a:xfrm>
          <a:prstGeom prst="wedgeRoundRectCallout">
            <a:avLst>
              <a:gd name="adj1" fmla="val -38316"/>
              <a:gd name="adj2" fmla="val -10560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view emission source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Map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1E37102-C1E8-4BFB-ADDF-9D8C6ED1C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14" y="1731899"/>
            <a:ext cx="7923402" cy="47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16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2AF60B1-F869-4742-B9C8-A1B794CD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1" y="504786"/>
            <a:ext cx="8651646" cy="6366817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F410DDAF-064A-475D-91A2-656329BE8702}"/>
              </a:ext>
            </a:extLst>
          </p:cNvPr>
          <p:cNvSpPr/>
          <p:nvPr/>
        </p:nvSpPr>
        <p:spPr>
          <a:xfrm>
            <a:off x="6031684" y="2095152"/>
            <a:ext cx="1778467" cy="1698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3F29133-B409-4C48-96F8-A7A9631E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03121"/>
            <a:ext cx="7209524" cy="510476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CF9C21-8770-4480-90AE-27EE5094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82853"/>
            <a:ext cx="2133600" cy="365125"/>
          </a:xfrm>
        </p:spPr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79634-6683-4D83-8AEC-EC1FC2D2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7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2800" b="1" dirty="0">
                <a:latin typeface="Arial" charset="0"/>
              </a:rPr>
              <a:t>Data Viewer: </a:t>
            </a:r>
            <a:r>
              <a:rPr lang="en-US" altLang="zh-CN" sz="2800" b="1" dirty="0">
                <a:solidFill>
                  <a:srgbClr val="FF0000"/>
                </a:solidFill>
                <a:latin typeface="Arial" charset="0"/>
              </a:rPr>
              <a:t>Top X Emission Sources</a:t>
            </a:r>
            <a:endParaRPr lang="en-US" altLang="zh-CN" sz="28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0531176-EA22-4395-B5FF-D28195D1A94E}"/>
              </a:ext>
            </a:extLst>
          </p:cNvPr>
          <p:cNvSpPr/>
          <p:nvPr/>
        </p:nvSpPr>
        <p:spPr>
          <a:xfrm>
            <a:off x="1" y="1673953"/>
            <a:ext cx="2306972" cy="2101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D136EDF-ED59-4A72-B52E-CDD77BE3E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56" y="4050944"/>
            <a:ext cx="1923810" cy="485714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CE6545DF-0C86-48C4-AA0F-D48FC308F644}"/>
              </a:ext>
            </a:extLst>
          </p:cNvPr>
          <p:cNvSpPr/>
          <p:nvPr/>
        </p:nvSpPr>
        <p:spPr>
          <a:xfrm flipV="1">
            <a:off x="152401" y="4050944"/>
            <a:ext cx="1899521" cy="485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2F1C6870-D374-4C30-898F-E8BF10A158F8}"/>
              </a:ext>
            </a:extLst>
          </p:cNvPr>
          <p:cNvSpPr/>
          <p:nvPr/>
        </p:nvSpPr>
        <p:spPr>
          <a:xfrm>
            <a:off x="400674" y="1249330"/>
            <a:ext cx="2468361" cy="424624"/>
          </a:xfrm>
          <a:prstGeom prst="wedgeRoundRectCallout">
            <a:avLst>
              <a:gd name="adj1" fmla="val -40016"/>
              <a:gd name="adj2" fmla="val 13739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Region,</a:t>
            </a:r>
            <a:r>
              <a:rPr lang="en-US" noProof="0" dirty="0">
                <a:solidFill>
                  <a:srgbClr val="0000FF"/>
                </a:solidFill>
                <a:latin typeface="Calibri"/>
              </a:rPr>
              <a:t> Pollutant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B43F82E4-A3A5-494C-9023-7ACB2D538C74}"/>
              </a:ext>
            </a:extLst>
          </p:cNvPr>
          <p:cNvSpPr/>
          <p:nvPr/>
        </p:nvSpPr>
        <p:spPr>
          <a:xfrm>
            <a:off x="91680" y="4634567"/>
            <a:ext cx="2468361" cy="541055"/>
          </a:xfrm>
          <a:prstGeom prst="wedgeRoundRectCallout">
            <a:avLst>
              <a:gd name="adj1" fmla="val -38316"/>
              <a:gd name="adj2" fmla="val -10560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view emission source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Map</a:t>
            </a:r>
          </a:p>
        </p:txBody>
      </p:sp>
    </p:spTree>
    <p:extLst>
      <p:ext uri="{BB962C8B-B14F-4D97-AF65-F5344CB8AC3E}">
        <p14:creationId xmlns:p14="http://schemas.microsoft.com/office/powerpoint/2010/main" val="35480600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Viewer: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zh-CN" sz="3600" b="1" dirty="0">
                <a:solidFill>
                  <a:srgbClr val="FF0000"/>
                </a:solidFill>
                <a:latin typeface="Arial" charset="0"/>
              </a:rPr>
              <a:t>ase map selection</a:t>
            </a:r>
            <a:endParaRPr lang="en-US" altLang="zh-CN" sz="36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4209B96-E9D8-4A19-A318-24491D35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7" y="850074"/>
            <a:ext cx="8263156" cy="5871401"/>
          </a:xfrm>
          <a:prstGeom prst="rect">
            <a:avLst/>
          </a:prstGeom>
        </p:spPr>
      </p:pic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219098F9-6630-4AAA-A2C9-20CB0D7E2549}"/>
              </a:ext>
            </a:extLst>
          </p:cNvPr>
          <p:cNvSpPr/>
          <p:nvPr/>
        </p:nvSpPr>
        <p:spPr>
          <a:xfrm>
            <a:off x="5319019" y="1492611"/>
            <a:ext cx="3539755" cy="424624"/>
          </a:xfrm>
          <a:prstGeom prst="wedgeRoundRectCallout">
            <a:avLst>
              <a:gd name="adj1" fmla="val -44756"/>
              <a:gd name="adj2" fmla="val 14727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Overlay selected boundary lines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24156B2E-EB4B-47CE-86BE-55DB489C069E}"/>
              </a:ext>
            </a:extLst>
          </p:cNvPr>
          <p:cNvSpPr/>
          <p:nvPr/>
        </p:nvSpPr>
        <p:spPr>
          <a:xfrm>
            <a:off x="5412696" y="3712168"/>
            <a:ext cx="3118908" cy="424624"/>
          </a:xfrm>
          <a:prstGeom prst="wedgeRoundRectCallout">
            <a:avLst>
              <a:gd name="adj1" fmla="val -47363"/>
              <a:gd name="adj2" fmla="val -11746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</a:rPr>
              <a:t>Select to use “</a:t>
            </a:r>
            <a:r>
              <a:rPr lang="en-US" dirty="0" err="1">
                <a:solidFill>
                  <a:srgbClr val="0000FF"/>
                </a:solidFill>
                <a:latin typeface="Calibri"/>
              </a:rPr>
              <a:t>GoogleMap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”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3057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B8EA40-1554-40D2-BE0B-BD9B9F4C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929C5-4A6D-43B4-9BA2-82710880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47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latin typeface="Arial" charset="0"/>
              </a:rPr>
              <a:t>Data Viewer: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Chart &amp; Table</a:t>
            </a:r>
            <a:endParaRPr lang="en-US" altLang="zh-CN" sz="3600" dirty="0">
              <a:solidFill>
                <a:srgbClr val="0000FF"/>
              </a:solidFill>
              <a:latin typeface="Arial" charset="0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9F4AE84-AE6A-479C-9893-91FF659D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270" y="600813"/>
            <a:ext cx="3875715" cy="30701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2F3342-04E3-4C22-ABA3-CF65C270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60" y="3644076"/>
            <a:ext cx="3921385" cy="32139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24CBE6-910B-40E8-A197-3C7BC170F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270" y="3670965"/>
            <a:ext cx="3875715" cy="30630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EA62F2C-97CB-4FFC-9F8D-CDD5C87F9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60" y="600814"/>
            <a:ext cx="3921384" cy="30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32385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3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1A6E0D0-DF25-41E1-849F-4E7E9FBDD1A9}">
  <ds:schemaRefs>
    <ds:schemaRef ds:uri="http://schemas.openxmlformats.org/package/2006/metadata/core-properties"/>
    <ds:schemaRef ds:uri="http://purl.org/dc/terms/"/>
    <ds:schemaRef ds:uri="5c1deef3-b27c-4e9a-b0d4-9d092d100f42"/>
    <ds:schemaRef ds:uri="http://schemas.microsoft.com/office/2006/documentManagement/types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office/infopath/2007/PartnerControls"/>
    <ds:schemaRef ds:uri="6290be6a-0c37-488c-89d7-fa04eb7489f1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8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51036</TotalTime>
  <Words>623</Words>
  <Application>Microsoft Office PowerPoint</Application>
  <PresentationFormat>On-screen Show (4:3)</PresentationFormat>
  <Paragraphs>115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微软雅黑</vt:lpstr>
      <vt:lpstr>黑体</vt:lpstr>
      <vt:lpstr>Arial</vt:lpstr>
      <vt:lpstr>Arial Black</vt:lpstr>
      <vt:lpstr>Calibri</vt:lpstr>
      <vt:lpstr>2_EMPA课题组模板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Long Devin</cp:lastModifiedBy>
  <cp:revision>875</cp:revision>
  <cp:lastPrinted>2020-02-19T17:26:50Z</cp:lastPrinted>
  <dcterms:created xsi:type="dcterms:W3CDTF">2016-05-30T08:23:37Z</dcterms:created>
  <dcterms:modified xsi:type="dcterms:W3CDTF">2020-07-18T12:22:18Z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