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Lst>
  <p:notesMasterIdLst>
    <p:notesMasterId r:id="rId42"/>
  </p:notesMasterIdLst>
  <p:handoutMasterIdLst>
    <p:handoutMasterId r:id="rId43"/>
  </p:handoutMasterIdLst>
  <p:sldIdLst>
    <p:sldId id="1197" r:id="rId31"/>
    <p:sldId id="1196" r:id="rId32"/>
    <p:sldId id="1198" r:id="rId33"/>
    <p:sldId id="1199" r:id="rId34"/>
    <p:sldId id="1201" r:id="rId35"/>
    <p:sldId id="1202" r:id="rId36"/>
    <p:sldId id="1200" r:id="rId37"/>
    <p:sldId id="1195" r:id="rId38"/>
    <p:sldId id="1203" r:id="rId39"/>
    <p:sldId id="1205" r:id="rId40"/>
    <p:sldId id="1174" r:id="rId41"/>
  </p:sldIdLst>
  <p:sldSz cx="9144000" cy="6858000" type="screen4x3"/>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B700"/>
    <a:srgbClr val="AB8100"/>
    <a:srgbClr val="A87E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2503" autoAdjust="0"/>
  </p:normalViewPr>
  <p:slideViewPr>
    <p:cSldViewPr snapToGrid="0">
      <p:cViewPr varScale="1">
        <p:scale>
          <a:sx n="105" d="100"/>
          <a:sy n="105" d="100"/>
        </p:scale>
        <p:origin x="1752"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5.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2020-09-10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2020/9/10</a:t>
            </a:fld>
            <a:endParaRPr lang="zh-CN" alt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648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020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017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583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983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205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5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602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0848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9144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685800" y="2130425"/>
            <a:ext cx="77724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1438"/>
            <a:ext cx="60198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9144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685800" y="2130427"/>
            <a:ext cx="77724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9144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457200" y="71441"/>
            <a:ext cx="82296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457200" y="980728"/>
            <a:ext cx="82296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9144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457200" y="71439"/>
            <a:ext cx="82296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457200" y="980728"/>
            <a:ext cx="82296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40"/>
            <a:ext cx="20574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1440"/>
            <a:ext cx="60198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1440"/>
            <a:ext cx="82296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628650" y="35146"/>
            <a:ext cx="78867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628650" y="35146"/>
            <a:ext cx="78867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628650" y="35146"/>
            <a:ext cx="78867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1" y="6453338"/>
            <a:ext cx="946448"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8"/>
            <a:ext cx="28956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1" y="6453338"/>
            <a:ext cx="370384"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628650" y="35146"/>
            <a:ext cx="78867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628650" y="35146"/>
            <a:ext cx="78867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9144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457200" y="71438"/>
            <a:ext cx="82296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9144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457200" y="71440"/>
            <a:ext cx="822960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956E-FA5C-4ABD-9633-AD6D85217ED9}"/>
              </a:ext>
            </a:extLst>
          </p:cNvPr>
          <p:cNvSpPr>
            <a:spLocks noGrp="1"/>
          </p:cNvSpPr>
          <p:nvPr>
            <p:ph type="ctrTitle"/>
          </p:nvPr>
        </p:nvSpPr>
        <p:spPr/>
        <p:txBody>
          <a:bodyPr/>
          <a:lstStyle/>
          <a:p>
            <a:r>
              <a:rPr lang="en-US" dirty="0"/>
              <a:t>NEXUS 1.3:</a:t>
            </a:r>
            <a:br>
              <a:rPr lang="en-US" dirty="0"/>
            </a:br>
            <a:r>
              <a:rPr lang="en-US" dirty="0"/>
              <a:t> List of Suggestions</a:t>
            </a:r>
          </a:p>
        </p:txBody>
      </p:sp>
      <p:sp>
        <p:nvSpPr>
          <p:cNvPr id="3" name="Subtitle 2">
            <a:extLst>
              <a:ext uri="{FF2B5EF4-FFF2-40B4-BE49-F238E27FC236}">
                <a16:creationId xmlns:a16="http://schemas.microsoft.com/office/drawing/2014/main" id="{DA05144C-5F15-4F62-9D1F-42B449A4FD21}"/>
              </a:ext>
            </a:extLst>
          </p:cNvPr>
          <p:cNvSpPr>
            <a:spLocks noGrp="1"/>
          </p:cNvSpPr>
          <p:nvPr>
            <p:ph type="subTitle" idx="1"/>
          </p:nvPr>
        </p:nvSpPr>
        <p:spPr>
          <a:xfrm>
            <a:off x="109728" y="3886200"/>
            <a:ext cx="8915400" cy="1752600"/>
          </a:xfrm>
        </p:spPr>
        <p:txBody>
          <a:bodyPr/>
          <a:lstStyle/>
          <a:p>
            <a:r>
              <a:rPr lang="en-US" dirty="0"/>
              <a:t>Carey Jang, 9/11/2020</a:t>
            </a:r>
          </a:p>
          <a:p>
            <a:endParaRPr lang="en-US" dirty="0"/>
          </a:p>
          <a:p>
            <a:pPr marL="457200" indent="-457200" algn="l">
              <a:buFont typeface="Arial" panose="020B0604020202020204" pitchFamily="34" charset="0"/>
              <a:buChar char="•"/>
            </a:pPr>
            <a:r>
              <a:rPr lang="en-US" sz="2400" dirty="0">
                <a:solidFill>
                  <a:srgbClr val="0000FF"/>
                </a:solidFill>
              </a:rPr>
              <a:t>These suggestions are minor improvements. Please continue to finish the “to-do-list”</a:t>
            </a:r>
          </a:p>
          <a:p>
            <a:pPr marL="457200" indent="-457200" algn="l">
              <a:buFont typeface="Arial" panose="020B0604020202020204" pitchFamily="34" charset="0"/>
              <a:buChar char="•"/>
            </a:pPr>
            <a:r>
              <a:rPr lang="en-US" sz="2400" dirty="0">
                <a:solidFill>
                  <a:srgbClr val="0000FF"/>
                </a:solidFill>
              </a:rPr>
              <a:t>Send me an updated version by 9/18 if possible</a:t>
            </a:r>
          </a:p>
        </p:txBody>
      </p:sp>
    </p:spTree>
    <p:extLst>
      <p:ext uri="{BB962C8B-B14F-4D97-AF65-F5344CB8AC3E}">
        <p14:creationId xmlns:p14="http://schemas.microsoft.com/office/powerpoint/2010/main" val="204820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Viewer Module</a:t>
            </a:r>
            <a:endParaRPr lang="zh-CN" altLang="en-US" dirty="0">
              <a:solidFill>
                <a:srgbClr val="FFFF00"/>
              </a:solidFill>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Rectangle 1">
            <a:extLst>
              <a:ext uri="{FF2B5EF4-FFF2-40B4-BE49-F238E27FC236}">
                <a16:creationId xmlns:a16="http://schemas.microsoft.com/office/drawing/2014/main" id="{8AD43E1D-EAF2-4575-8567-F608E6E377A3}"/>
              </a:ext>
            </a:extLst>
          </p:cNvPr>
          <p:cNvSpPr/>
          <p:nvPr/>
        </p:nvSpPr>
        <p:spPr>
          <a:xfrm>
            <a:off x="292608" y="1618488"/>
            <a:ext cx="8110728" cy="3459922"/>
          </a:xfrm>
          <a:prstGeom prst="rect">
            <a:avLst/>
          </a:prstGeom>
        </p:spPr>
        <p:txBody>
          <a:bodyPr wrap="square">
            <a:spAutoFit/>
          </a:bodyPr>
          <a:lstStyle/>
          <a:p>
            <a:pPr marR="0" lvl="0" algn="just">
              <a:lnSpc>
                <a:spcPct val="150000"/>
              </a:lnSpc>
              <a:spcBef>
                <a:spcPts val="0"/>
              </a:spcBef>
              <a:spcAft>
                <a:spcPts val="0"/>
              </a:spcAft>
            </a:pPr>
            <a:r>
              <a:rPr lang="en-US" sz="2800" b="1" kern="2200" dirty="0">
                <a:latin typeface="等线" panose="02010600030101010101" pitchFamily="2" charset="-122"/>
                <a:ea typeface="等线" panose="02010600030101010101" pitchFamily="2" charset="-122"/>
              </a:rPr>
              <a:t>To Do List:</a:t>
            </a:r>
          </a:p>
          <a:p>
            <a:pPr algn="just">
              <a:lnSpc>
                <a:spcPct val="150000"/>
              </a:lnSpc>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 </a:t>
            </a:r>
            <a:endParaRPr lang="en-US" sz="1600" kern="100" dirty="0">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mj-lt"/>
              <a:buAutoNum type="arabicPeriod"/>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Include an updated Online-User’s manual</a:t>
            </a:r>
            <a:endParaRPr lang="en-US" sz="1600" kern="100" dirty="0">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Under Data Query Module, remove those layers which locate outside the selected region.</a:t>
            </a:r>
            <a:endParaRPr lang="en-US" sz="1600" kern="100" dirty="0">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Complete the </a:t>
            </a:r>
            <a:r>
              <a:rPr lang="en-US" sz="2000" b="1" kern="100" dirty="0">
                <a:latin typeface="Times New Roman" panose="02020603050405020304" pitchFamily="18" charset="0"/>
                <a:ea typeface="等线" panose="02010600030101010101" pitchFamily="2" charset="-122"/>
                <a:cs typeface="Times New Roman" panose="02020603050405020304" pitchFamily="18" charset="0"/>
              </a:rPr>
              <a:t>Table Generator </a:t>
            </a:r>
            <a:r>
              <a:rPr lang="en-US" sz="2000" kern="100" dirty="0">
                <a:latin typeface="Times New Roman" panose="02020603050405020304" pitchFamily="18" charset="0"/>
                <a:ea typeface="等线" panose="02010600030101010101" pitchFamily="2" charset="-122"/>
                <a:cs typeface="Times New Roman" panose="02020603050405020304" pitchFamily="18" charset="0"/>
              </a:rPr>
              <a:t>module.</a:t>
            </a:r>
            <a:endParaRPr lang="en-US" sz="1600" kern="100" dirty="0">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Under the</a:t>
            </a:r>
            <a:r>
              <a:rPr lang="en-US" sz="2000" b="1" kern="100" dirty="0">
                <a:latin typeface="Times New Roman" panose="02020603050405020304" pitchFamily="18" charset="0"/>
                <a:ea typeface="等线" panose="02010600030101010101" pitchFamily="2" charset="-122"/>
                <a:cs typeface="Times New Roman" panose="02020603050405020304" pitchFamily="18" charset="0"/>
              </a:rPr>
              <a:t> Data</a:t>
            </a:r>
            <a:r>
              <a:rPr lang="en-US" sz="2000" kern="100" dirty="0">
                <a:latin typeface="Times New Roman" panose="02020603050405020304" pitchFamily="18" charset="0"/>
                <a:ea typeface="等线" panose="02010600030101010101" pitchFamily="2" charset="-122"/>
                <a:cs typeface="Times New Roman" panose="02020603050405020304" pitchFamily="18" charset="0"/>
              </a:rPr>
              <a:t> Module, display the checked data only.</a:t>
            </a:r>
            <a:endParaRPr lang="en-US"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599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7BA4B-8F7A-4533-89DE-39B7D42A3784}"/>
              </a:ext>
            </a:extLst>
          </p:cNvPr>
          <p:cNvSpPr txBox="1"/>
          <p:nvPr/>
        </p:nvSpPr>
        <p:spPr>
          <a:xfrm>
            <a:off x="3227834" y="2578610"/>
            <a:ext cx="211788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00FF"/>
                </a:solidFill>
                <a:effectLst/>
                <a:uLnTx/>
                <a:uFillTx/>
                <a:latin typeface="微软雅黑"/>
                <a:ea typeface="微软雅黑"/>
                <a:cs typeface="+mn-cs"/>
              </a:rPr>
              <a:t>End</a:t>
            </a:r>
          </a:p>
        </p:txBody>
      </p:sp>
      <p:sp>
        <p:nvSpPr>
          <p:cNvPr id="4" name="Slide Number Placeholder 1">
            <a:extLst>
              <a:ext uri="{FF2B5EF4-FFF2-40B4-BE49-F238E27FC236}">
                <a16:creationId xmlns:a16="http://schemas.microsoft.com/office/drawing/2014/main" id="{BF488139-905C-4B53-B56B-82B7BCCB24FE}"/>
              </a:ext>
            </a:extLst>
          </p:cNvPr>
          <p:cNvSpPr txBox="1">
            <a:spLocks/>
          </p:cNvSpPr>
          <p:nvPr/>
        </p:nvSpPr>
        <p:spPr>
          <a:xfrm>
            <a:off x="7010400" y="6356350"/>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EF97FA5-94DB-459B-8E5D-031A45794050}" type="slidenum">
              <a:rPr lang="en-US" smtClean="0">
                <a:solidFill>
                  <a:prstClr val="black">
                    <a:tint val="75000"/>
                  </a:prstClr>
                </a:solidFill>
                <a:latin typeface="Arial" pitchFamily="34" charset="0"/>
              </a:rPr>
              <a:pPr algn="ctr">
                <a:defRPr/>
              </a:pPr>
              <a:t>11</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3765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AA2ED-0F85-4EF2-B594-5FA45EDB27D6}"/>
              </a:ext>
            </a:extLst>
          </p:cNvPr>
          <p:cNvPicPr>
            <a:picLocks noChangeAspect="1"/>
          </p:cNvPicPr>
          <p:nvPr/>
        </p:nvPicPr>
        <p:blipFill>
          <a:blip r:embed="rId3"/>
          <a:stretch>
            <a:fillRect/>
          </a:stretch>
        </p:blipFill>
        <p:spPr>
          <a:xfrm>
            <a:off x="0" y="886967"/>
            <a:ext cx="9144000" cy="5971031"/>
          </a:xfrm>
          <a:prstGeom prst="rect">
            <a:avLst/>
          </a:prstGeom>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Viewer Module</a:t>
            </a:r>
            <a:endParaRPr lang="zh-CN" altLang="en-US" dirty="0">
              <a:solidFill>
                <a:srgbClr val="FFFF00"/>
              </a:solidFill>
            </a:endParaRPr>
          </a:p>
        </p:txBody>
      </p:sp>
      <p:sp>
        <p:nvSpPr>
          <p:cNvPr id="5" name="Rectangle 12">
            <a:extLst>
              <a:ext uri="{FF2B5EF4-FFF2-40B4-BE49-F238E27FC236}">
                <a16:creationId xmlns:a16="http://schemas.microsoft.com/office/drawing/2014/main" id="{982DBD25-BC84-43C4-9644-1B5145DA20C3}"/>
              </a:ext>
            </a:extLst>
          </p:cNvPr>
          <p:cNvSpPr/>
          <p:nvPr/>
        </p:nvSpPr>
        <p:spPr>
          <a:xfrm>
            <a:off x="0" y="1755061"/>
            <a:ext cx="1490472" cy="3374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6" name="Speech Bubble: Rectangle with Corners Rounded 4">
            <a:extLst>
              <a:ext uri="{FF2B5EF4-FFF2-40B4-BE49-F238E27FC236}">
                <a16:creationId xmlns:a16="http://schemas.microsoft.com/office/drawing/2014/main" id="{28A41768-1936-47ED-8537-B2264D70E5E2}"/>
              </a:ext>
            </a:extLst>
          </p:cNvPr>
          <p:cNvSpPr/>
          <p:nvPr/>
        </p:nvSpPr>
        <p:spPr>
          <a:xfrm>
            <a:off x="2066904" y="1848688"/>
            <a:ext cx="6500662" cy="1708869"/>
          </a:xfrm>
          <a:prstGeom prst="wedgeRoundRectCallout">
            <a:avLst>
              <a:gd name="adj1" fmla="val -58795"/>
              <a:gd name="adj2" fmla="val -413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微软雅黑"/>
                <a:cs typeface="+mn-cs"/>
              </a:rPr>
              <a:t>Reformat both “PM2.5 &amp; O3 Risk”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FF"/>
                </a:solidFill>
                <a:latin typeface="Calibri"/>
                <a:ea typeface="微软雅黑"/>
              </a:rPr>
              <a:t>  </a:t>
            </a:r>
            <a:r>
              <a:rPr lang="en-US" sz="1600" dirty="0">
                <a:solidFill>
                  <a:schemeClr val="tx1"/>
                </a:solidFill>
                <a:latin typeface="Calibri"/>
                <a:ea typeface="微软雅黑"/>
              </a:rPr>
              <a:t>[]</a:t>
            </a:r>
            <a:r>
              <a:rPr lang="en-US" sz="1600" dirty="0">
                <a:solidFill>
                  <a:srgbClr val="0000FF"/>
                </a:solidFill>
                <a:latin typeface="Calibri"/>
                <a:ea typeface="微软雅黑"/>
              </a:rPr>
              <a:t> Top risk percentile (%)       </a:t>
            </a:r>
            <a:r>
              <a:rPr lang="en-US" sz="1600" dirty="0">
                <a:solidFill>
                  <a:schemeClr val="tx1"/>
                </a:solidFill>
                <a:latin typeface="Calibri"/>
                <a:ea typeface="微软雅黑"/>
              </a:rPr>
              <a:t>[10]</a:t>
            </a:r>
          </a:p>
          <a:p>
            <a:pPr lvl="0">
              <a:defRPr/>
            </a:pPr>
            <a:r>
              <a:rPr lang="en-US" sz="1600" dirty="0">
                <a:solidFill>
                  <a:srgbClr val="0000FF"/>
                </a:solidFill>
                <a:latin typeface="Calibri"/>
                <a:ea typeface="微软雅黑"/>
              </a:rPr>
              <a:t>     </a:t>
            </a:r>
            <a:r>
              <a:rPr lang="en-US" sz="1400" dirty="0">
                <a:solidFill>
                  <a:schemeClr val="tx1"/>
                </a:solidFill>
                <a:latin typeface="Calibri"/>
              </a:rPr>
              <a:t>O </a:t>
            </a:r>
            <a:r>
              <a:rPr lang="en-US" sz="1400" dirty="0">
                <a:solidFill>
                  <a:srgbClr val="0000FF"/>
                </a:solidFill>
                <a:latin typeface="Calibri"/>
              </a:rPr>
              <a:t>Based on mortality number (person per year)</a:t>
            </a:r>
          </a:p>
          <a:p>
            <a:pPr lvl="0">
              <a:defRPr/>
            </a:pPr>
            <a:r>
              <a:rPr lang="en-US" sz="1400" dirty="0">
                <a:solidFill>
                  <a:schemeClr val="tx1"/>
                </a:solidFill>
                <a:latin typeface="Calibri"/>
              </a:rPr>
              <a:t>      O </a:t>
            </a:r>
            <a:r>
              <a:rPr lang="en-US" sz="1400" dirty="0">
                <a:solidFill>
                  <a:srgbClr val="0000FF"/>
                </a:solidFill>
                <a:latin typeface="Calibri"/>
              </a:rPr>
              <a:t>Based on mortality rate (per 10k per year)</a:t>
            </a:r>
          </a:p>
          <a:p>
            <a:pPr lvl="0">
              <a:defRPr/>
            </a:pPr>
            <a:r>
              <a:rPr lang="en-US" sz="1400" dirty="0">
                <a:solidFill>
                  <a:srgbClr val="0000FF"/>
                </a:solidFill>
                <a:latin typeface="Calibri"/>
                <a:ea typeface="微软雅黑"/>
              </a:rPr>
              <a:t>	(Note 1: “Toggle circle” option, default checked “mortality number)</a:t>
            </a:r>
          </a:p>
          <a:p>
            <a:pPr>
              <a:defRPr/>
            </a:pPr>
            <a:r>
              <a:rPr lang="en-US" sz="1400" dirty="0">
                <a:solidFill>
                  <a:srgbClr val="0000FF"/>
                </a:solidFill>
                <a:latin typeface="Calibri"/>
              </a:rPr>
              <a:t>	(Note 2: Remove “Mortality (person per year)”; instead, add both 	                 mortality number &amp; mortality rate in “Selected Data Content”) </a:t>
            </a:r>
            <a:endParaRPr kumimoji="0" lang="en-US" sz="14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0" name="Rectangle 12">
            <a:extLst>
              <a:ext uri="{FF2B5EF4-FFF2-40B4-BE49-F238E27FC236}">
                <a16:creationId xmlns:a16="http://schemas.microsoft.com/office/drawing/2014/main" id="{9BDBF704-8267-4E43-B157-7D288F622CBE}"/>
              </a:ext>
            </a:extLst>
          </p:cNvPr>
          <p:cNvSpPr/>
          <p:nvPr/>
        </p:nvSpPr>
        <p:spPr>
          <a:xfrm>
            <a:off x="0" y="1128064"/>
            <a:ext cx="658368" cy="22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2423160" y="787131"/>
            <a:ext cx="2980944" cy="877078"/>
          </a:xfrm>
          <a:prstGeom prst="wedgeRoundRectCallout">
            <a:avLst>
              <a:gd name="adj1" fmla="val -108132"/>
              <a:gd name="adj2" fmla="val -648"/>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“Hot link” to “User’s manual’s “Data Viewer” chapter (same for “Data Input” &amp; “Data Query”</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13" name="Rectangle 12">
            <a:extLst>
              <a:ext uri="{FF2B5EF4-FFF2-40B4-BE49-F238E27FC236}">
                <a16:creationId xmlns:a16="http://schemas.microsoft.com/office/drawing/2014/main" id="{13FD6912-39F5-4561-95CE-E5EAAE69E2F4}"/>
              </a:ext>
            </a:extLst>
          </p:cNvPr>
          <p:cNvSpPr/>
          <p:nvPr/>
        </p:nvSpPr>
        <p:spPr>
          <a:xfrm>
            <a:off x="8686800" y="1098956"/>
            <a:ext cx="283464" cy="283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Speech Bubble: Rectangle with Corners Rounded 4">
            <a:extLst>
              <a:ext uri="{FF2B5EF4-FFF2-40B4-BE49-F238E27FC236}">
                <a16:creationId xmlns:a16="http://schemas.microsoft.com/office/drawing/2014/main" id="{966C408B-5EED-4C6C-9DDB-A14F2156EDA8}"/>
              </a:ext>
            </a:extLst>
          </p:cNvPr>
          <p:cNvSpPr/>
          <p:nvPr/>
        </p:nvSpPr>
        <p:spPr>
          <a:xfrm>
            <a:off x="6233561" y="1098956"/>
            <a:ext cx="2279503" cy="427245"/>
          </a:xfrm>
          <a:prstGeom prst="wedgeRoundRectCallout">
            <a:avLst>
              <a:gd name="adj1" fmla="val 54932"/>
              <a:gd name="adj2" fmla="val -3280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Click to launch “User’s manual”</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15" name="Speech Bubble: Rectangle with Corners Rounded 4">
            <a:extLst>
              <a:ext uri="{FF2B5EF4-FFF2-40B4-BE49-F238E27FC236}">
                <a16:creationId xmlns:a16="http://schemas.microsoft.com/office/drawing/2014/main" id="{67BBE938-3F71-4FE6-87EC-F667423DCE07}"/>
              </a:ext>
            </a:extLst>
          </p:cNvPr>
          <p:cNvSpPr/>
          <p:nvPr/>
        </p:nvSpPr>
        <p:spPr>
          <a:xfrm>
            <a:off x="1920601" y="3970701"/>
            <a:ext cx="6766199" cy="1708869"/>
          </a:xfrm>
          <a:prstGeom prst="wedgeRoundRectCallout">
            <a:avLst>
              <a:gd name="adj1" fmla="val -56222"/>
              <a:gd name="adj2" fmla="val -4426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微软雅黑"/>
                <a:cs typeface="+mn-cs"/>
              </a:rPr>
              <a:t>Reformat both “Air Toxic Risk”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FF"/>
                </a:solidFill>
                <a:latin typeface="Calibri"/>
                <a:ea typeface="微软雅黑"/>
              </a:rPr>
              <a:t>  </a:t>
            </a:r>
            <a:r>
              <a:rPr lang="en-US" sz="1600" dirty="0">
                <a:solidFill>
                  <a:schemeClr val="tx1"/>
                </a:solidFill>
                <a:latin typeface="Calibri"/>
                <a:ea typeface="微软雅黑"/>
              </a:rPr>
              <a:t>[]</a:t>
            </a:r>
            <a:r>
              <a:rPr lang="en-US" sz="1600" dirty="0">
                <a:solidFill>
                  <a:srgbClr val="0000FF"/>
                </a:solidFill>
                <a:latin typeface="Calibri"/>
                <a:ea typeface="微软雅黑"/>
              </a:rPr>
              <a:t> Top risk percentile (%)       </a:t>
            </a:r>
            <a:r>
              <a:rPr lang="en-US" sz="1600" dirty="0">
                <a:solidFill>
                  <a:schemeClr val="tx1"/>
                </a:solidFill>
                <a:latin typeface="Calibri"/>
                <a:ea typeface="微软雅黑"/>
              </a:rPr>
              <a:t>[10]</a:t>
            </a:r>
          </a:p>
          <a:p>
            <a:pPr lvl="0">
              <a:defRPr/>
            </a:pPr>
            <a:r>
              <a:rPr lang="en-US" sz="1600" dirty="0">
                <a:solidFill>
                  <a:srgbClr val="0000FF"/>
                </a:solidFill>
                <a:latin typeface="Calibri"/>
                <a:ea typeface="微软雅黑"/>
              </a:rPr>
              <a:t>     </a:t>
            </a:r>
            <a:r>
              <a:rPr lang="en-US" sz="1400" dirty="0">
                <a:solidFill>
                  <a:schemeClr val="tx1"/>
                </a:solidFill>
                <a:latin typeface="Calibri"/>
              </a:rPr>
              <a:t>O </a:t>
            </a:r>
            <a:r>
              <a:rPr lang="en-US" sz="1400" dirty="0">
                <a:solidFill>
                  <a:srgbClr val="0000FF"/>
                </a:solidFill>
                <a:latin typeface="Calibri"/>
              </a:rPr>
              <a:t>Based on mortality number (person per year)</a:t>
            </a:r>
          </a:p>
          <a:p>
            <a:pPr lvl="0">
              <a:defRPr/>
            </a:pPr>
            <a:r>
              <a:rPr lang="en-US" sz="1400" dirty="0">
                <a:solidFill>
                  <a:schemeClr val="tx1"/>
                </a:solidFill>
                <a:latin typeface="Calibri"/>
              </a:rPr>
              <a:t>      O </a:t>
            </a:r>
            <a:r>
              <a:rPr lang="en-US" sz="1400" dirty="0">
                <a:solidFill>
                  <a:srgbClr val="0000FF"/>
                </a:solidFill>
                <a:latin typeface="Calibri"/>
              </a:rPr>
              <a:t>Based on mortality rate (per million per year)</a:t>
            </a:r>
          </a:p>
          <a:p>
            <a:pPr lvl="0">
              <a:defRPr/>
            </a:pPr>
            <a:r>
              <a:rPr lang="en-US" sz="1400" dirty="0">
                <a:solidFill>
                  <a:srgbClr val="0000FF"/>
                </a:solidFill>
                <a:latin typeface="Calibri"/>
                <a:ea typeface="微软雅黑"/>
              </a:rPr>
              <a:t>	(Note 1: “Toggle circle” option, default checked “mortality number)</a:t>
            </a:r>
          </a:p>
          <a:p>
            <a:pPr>
              <a:defRPr/>
            </a:pPr>
            <a:r>
              <a:rPr lang="en-US" sz="1400" dirty="0">
                <a:solidFill>
                  <a:srgbClr val="0000FF"/>
                </a:solidFill>
                <a:latin typeface="Calibri"/>
              </a:rPr>
              <a:t>	(Note 2: Insert “Toggle circle” above “[] Cancer risk….”, but apply the 		               selection to all air toxic risk calculations below (include “Advanced”)</a:t>
            </a:r>
            <a:endParaRPr kumimoji="0" lang="en-US" sz="1400" b="0" i="0" u="none" strike="noStrike" kern="1200" cap="none" spc="0" normalizeH="0" baseline="0" noProof="0" dirty="0">
              <a:ln>
                <a:noFill/>
              </a:ln>
              <a:solidFill>
                <a:srgbClr val="0000FF"/>
              </a:solidFill>
              <a:effectLst/>
              <a:uLnTx/>
              <a:uFillTx/>
              <a:latin typeface="Calibri"/>
              <a:ea typeface="微软雅黑"/>
              <a:cs typeface="+mn-cs"/>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Oval 17">
            <a:extLst>
              <a:ext uri="{FF2B5EF4-FFF2-40B4-BE49-F238E27FC236}">
                <a16:creationId xmlns:a16="http://schemas.microsoft.com/office/drawing/2014/main" id="{068F79DA-E559-4C33-8532-A47CBBBEEBA7}"/>
              </a:ext>
            </a:extLst>
          </p:cNvPr>
          <p:cNvSpPr/>
          <p:nvPr/>
        </p:nvSpPr>
        <p:spPr bwMode="auto">
          <a:xfrm>
            <a:off x="2350008" y="4617720"/>
            <a:ext cx="54864" cy="8335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9" name="Oval 18">
            <a:extLst>
              <a:ext uri="{FF2B5EF4-FFF2-40B4-BE49-F238E27FC236}">
                <a16:creationId xmlns:a16="http://schemas.microsoft.com/office/drawing/2014/main" id="{EB51B2E2-B71E-4BA1-9597-D853117D7155}"/>
              </a:ext>
            </a:extLst>
          </p:cNvPr>
          <p:cNvSpPr/>
          <p:nvPr/>
        </p:nvSpPr>
        <p:spPr bwMode="auto">
          <a:xfrm>
            <a:off x="2493264" y="2474976"/>
            <a:ext cx="54864" cy="8335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20" name="Rectangle 12">
            <a:extLst>
              <a:ext uri="{FF2B5EF4-FFF2-40B4-BE49-F238E27FC236}">
                <a16:creationId xmlns:a16="http://schemas.microsoft.com/office/drawing/2014/main" id="{A320F6A0-68B1-49C6-9262-B05E0C51531A}"/>
              </a:ext>
            </a:extLst>
          </p:cNvPr>
          <p:cNvSpPr/>
          <p:nvPr/>
        </p:nvSpPr>
        <p:spPr>
          <a:xfrm>
            <a:off x="-1" y="5229620"/>
            <a:ext cx="1463401" cy="649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Speech Bubble: Rectangle with Corners Rounded 4">
            <a:extLst>
              <a:ext uri="{FF2B5EF4-FFF2-40B4-BE49-F238E27FC236}">
                <a16:creationId xmlns:a16="http://schemas.microsoft.com/office/drawing/2014/main" id="{754E480B-650E-4209-A5E9-D128BA426634}"/>
              </a:ext>
            </a:extLst>
          </p:cNvPr>
          <p:cNvSpPr/>
          <p:nvPr/>
        </p:nvSpPr>
        <p:spPr>
          <a:xfrm>
            <a:off x="2676144" y="5919760"/>
            <a:ext cx="5891422" cy="877078"/>
          </a:xfrm>
          <a:prstGeom prst="wedgeRoundRectCallout">
            <a:avLst>
              <a:gd name="adj1" fmla="val -70128"/>
              <a:gd name="adj2" fmla="val -6841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Change Heavy Metal HAPS range to “0 – 0.15” with default “0.01”</a:t>
            </a:r>
          </a:p>
          <a:p>
            <a:pPr>
              <a:defRPr/>
            </a:pPr>
            <a:r>
              <a:rPr lang="en-US" sz="1600" dirty="0">
                <a:solidFill>
                  <a:srgbClr val="0000FF"/>
                </a:solidFill>
                <a:latin typeface="Calibri" panose="020F0502020204030204" pitchFamily="34" charset="0"/>
                <a:cs typeface="Calibri" panose="020F0502020204030204" pitchFamily="34" charset="0"/>
              </a:rPr>
              <a:t>Change Gas &amp; VOC HAPS range to “0 – 15” with default “5”</a:t>
            </a:r>
          </a:p>
        </p:txBody>
      </p:sp>
    </p:spTree>
    <p:extLst>
      <p:ext uri="{BB962C8B-B14F-4D97-AF65-F5344CB8AC3E}">
        <p14:creationId xmlns:p14="http://schemas.microsoft.com/office/powerpoint/2010/main" val="1377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9D7CC-42A8-492B-A180-EA31246ADEEF}"/>
              </a:ext>
            </a:extLst>
          </p:cNvPr>
          <p:cNvPicPr>
            <a:picLocks noChangeAspect="1"/>
          </p:cNvPicPr>
          <p:nvPr/>
        </p:nvPicPr>
        <p:blipFill>
          <a:blip r:embed="rId3"/>
          <a:stretch>
            <a:fillRect/>
          </a:stretch>
        </p:blipFill>
        <p:spPr>
          <a:xfrm>
            <a:off x="0" y="974821"/>
            <a:ext cx="9144000" cy="5776452"/>
          </a:xfrm>
          <a:prstGeom prst="rect">
            <a:avLst/>
          </a:prstGeom>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Viewer Module</a:t>
            </a:r>
            <a:endParaRPr lang="zh-CN" altLang="en-US" dirty="0">
              <a:solidFill>
                <a:srgbClr val="FFFF00"/>
              </a:solidFill>
            </a:endParaRPr>
          </a:p>
        </p:txBody>
      </p:sp>
      <p:sp>
        <p:nvSpPr>
          <p:cNvPr id="5" name="Rectangle 12">
            <a:extLst>
              <a:ext uri="{FF2B5EF4-FFF2-40B4-BE49-F238E27FC236}">
                <a16:creationId xmlns:a16="http://schemas.microsoft.com/office/drawing/2014/main" id="{982DBD25-BC84-43C4-9644-1B5145DA20C3}"/>
              </a:ext>
            </a:extLst>
          </p:cNvPr>
          <p:cNvSpPr/>
          <p:nvPr/>
        </p:nvSpPr>
        <p:spPr>
          <a:xfrm>
            <a:off x="2560320" y="2203117"/>
            <a:ext cx="1536192" cy="1870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4953000" y="2350722"/>
            <a:ext cx="4090416" cy="1170472"/>
          </a:xfrm>
          <a:prstGeom prst="wedgeRoundRectCallout">
            <a:avLst>
              <a:gd name="adj1" fmla="val -69164"/>
              <a:gd name="adj2" fmla="val 2490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u="sng" dirty="0">
                <a:solidFill>
                  <a:srgbClr val="0000FF"/>
                </a:solidFill>
                <a:latin typeface="Calibri" panose="020F0502020204030204" pitchFamily="34" charset="0"/>
                <a:cs typeface="Calibri" panose="020F0502020204030204" pitchFamily="34" charset="0"/>
              </a:rPr>
              <a:t>Bug</a:t>
            </a:r>
            <a:r>
              <a:rPr lang="en-US" sz="1600" dirty="0">
                <a:solidFill>
                  <a:srgbClr val="0000FF"/>
                </a:solidFill>
                <a:latin typeface="Calibri" panose="020F0502020204030204" pitchFamily="34" charset="0"/>
                <a:cs typeface="Calibri" panose="020F0502020204030204" pitchFamily="34" charset="0"/>
              </a:rPr>
              <a:t>: </a:t>
            </a:r>
          </a:p>
          <a:p>
            <a:pPr lvl="0">
              <a:defRPr/>
            </a:pPr>
            <a:r>
              <a:rPr lang="en-US" sz="1600" dirty="0">
                <a:solidFill>
                  <a:srgbClr val="0000FF"/>
                </a:solidFill>
                <a:latin typeface="Calibri" panose="020F0502020204030204" pitchFamily="34" charset="0"/>
                <a:cs typeface="Calibri" panose="020F0502020204030204" pitchFamily="34" charset="0"/>
              </a:rPr>
              <a:t>All top risk bars are not working when “CBSA” selected;  PM2.5 &amp; O3 risk bars not working when “EPA Region” selected (very strange, but “USA” &amp; “State” working)</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12">
            <a:extLst>
              <a:ext uri="{FF2B5EF4-FFF2-40B4-BE49-F238E27FC236}">
                <a16:creationId xmlns:a16="http://schemas.microsoft.com/office/drawing/2014/main" id="{D3E24B17-AA6E-48F8-BCCA-D22E6CB1DCC7}"/>
              </a:ext>
            </a:extLst>
          </p:cNvPr>
          <p:cNvSpPr/>
          <p:nvPr/>
        </p:nvSpPr>
        <p:spPr>
          <a:xfrm>
            <a:off x="5797296" y="1992318"/>
            <a:ext cx="658368" cy="22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微软雅黑"/>
              <a:cs typeface="+mn-cs"/>
            </a:endParaRPr>
          </a:p>
        </p:txBody>
      </p:sp>
      <p:sp>
        <p:nvSpPr>
          <p:cNvPr id="20" name="Speech Bubble: Rectangle with Corners Rounded 4">
            <a:extLst>
              <a:ext uri="{FF2B5EF4-FFF2-40B4-BE49-F238E27FC236}">
                <a16:creationId xmlns:a16="http://schemas.microsoft.com/office/drawing/2014/main" id="{C4C62240-6D4C-431F-A8EF-9C9F0C6FF066}"/>
              </a:ext>
            </a:extLst>
          </p:cNvPr>
          <p:cNvSpPr/>
          <p:nvPr/>
        </p:nvSpPr>
        <p:spPr>
          <a:xfrm>
            <a:off x="182880" y="4682364"/>
            <a:ext cx="3630168" cy="1619122"/>
          </a:xfrm>
          <a:prstGeom prst="wedgeRoundRectCallout">
            <a:avLst>
              <a:gd name="adj1" fmla="val 70200"/>
              <a:gd name="adj2" fmla="val 36146"/>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defRPr/>
            </a:pPr>
            <a:r>
              <a:rPr lang="en-US" sz="1600" noProof="0" dirty="0">
                <a:solidFill>
                  <a:srgbClr val="0000FF"/>
                </a:solidFill>
                <a:latin typeface="Calibri" panose="020F0502020204030204" pitchFamily="34" charset="0"/>
                <a:cs typeface="Calibri" panose="020F0502020204030204" pitchFamily="34" charset="0"/>
              </a:rPr>
              <a:t>Use “center justified” for “Toxics &amp; PM2.5” to avoid “PM2.5” out of the color legend.  </a:t>
            </a:r>
          </a:p>
          <a:p>
            <a:pPr marL="342900" lvl="0" indent="-342900">
              <a:buAutoNum type="arabicPeriod"/>
              <a:defRPr/>
            </a:pPr>
            <a:r>
              <a:rPr lang="en-US" sz="1600" dirty="0">
                <a:solidFill>
                  <a:srgbClr val="0000FF"/>
                </a:solidFill>
                <a:latin typeface="Calibri" panose="020F0502020204030204" pitchFamily="34" charset="0"/>
                <a:cs typeface="Calibri" panose="020F0502020204030204" pitchFamily="34" charset="0"/>
              </a:rPr>
              <a:t>Also slightly s</a:t>
            </a:r>
            <a:r>
              <a:rPr lang="en-US" sz="1600" noProof="0" dirty="0" err="1">
                <a:solidFill>
                  <a:srgbClr val="0000FF"/>
                </a:solidFill>
                <a:latin typeface="Calibri" panose="020F0502020204030204" pitchFamily="34" charset="0"/>
                <a:cs typeface="Calibri" panose="020F0502020204030204" pitchFamily="34" charset="0"/>
              </a:rPr>
              <a:t>hrink</a:t>
            </a:r>
            <a:r>
              <a:rPr lang="en-US" sz="1600" dirty="0">
                <a:solidFill>
                  <a:srgbClr val="0000FF"/>
                </a:solidFill>
                <a:latin typeface="Calibri" panose="020F0502020204030204" pitchFamily="34" charset="0"/>
                <a:cs typeface="Calibri" panose="020F0502020204030204" pitchFamily="34" charset="0"/>
              </a:rPr>
              <a:t> the “All Three” </a:t>
            </a:r>
            <a:r>
              <a:rPr lang="en-US" sz="1600" noProof="0" dirty="0">
                <a:solidFill>
                  <a:srgbClr val="0000FF"/>
                </a:solidFill>
                <a:latin typeface="Calibri" panose="020F0502020204030204" pitchFamily="34" charset="0"/>
                <a:cs typeface="Calibri" panose="020F0502020204030204" pitchFamily="34" charset="0"/>
              </a:rPr>
              <a:t>“black center circle” to avoid overlapping with any letters</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21" name="Rectangle 12">
            <a:extLst>
              <a:ext uri="{FF2B5EF4-FFF2-40B4-BE49-F238E27FC236}">
                <a16:creationId xmlns:a16="http://schemas.microsoft.com/office/drawing/2014/main" id="{76288B26-690F-43AB-B910-BBAA675F3C5D}"/>
              </a:ext>
            </a:extLst>
          </p:cNvPr>
          <p:cNvSpPr/>
          <p:nvPr/>
        </p:nvSpPr>
        <p:spPr>
          <a:xfrm>
            <a:off x="2560320" y="4028382"/>
            <a:ext cx="1536192" cy="251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微软雅黑"/>
              <a:cs typeface="+mn-cs"/>
            </a:endParaRPr>
          </a:p>
        </p:txBody>
      </p:sp>
      <p:sp>
        <p:nvSpPr>
          <p:cNvPr id="22" name="Speech Bubble: Rectangle with Corners Rounded 4">
            <a:extLst>
              <a:ext uri="{FF2B5EF4-FFF2-40B4-BE49-F238E27FC236}">
                <a16:creationId xmlns:a16="http://schemas.microsoft.com/office/drawing/2014/main" id="{36835768-BEA8-4CB5-AA68-0065C9EE127D}"/>
              </a:ext>
            </a:extLst>
          </p:cNvPr>
          <p:cNvSpPr/>
          <p:nvPr/>
        </p:nvSpPr>
        <p:spPr>
          <a:xfrm>
            <a:off x="100584" y="2962656"/>
            <a:ext cx="2359152" cy="923544"/>
          </a:xfrm>
          <a:prstGeom prst="wedgeRoundRectCallout">
            <a:avLst>
              <a:gd name="adj1" fmla="val 52284"/>
              <a:gd name="adj2" fmla="val 82135"/>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noProof="0" dirty="0">
                <a:solidFill>
                  <a:srgbClr val="0000FF"/>
                </a:solidFill>
                <a:latin typeface="Calibri" panose="020F0502020204030204" pitchFamily="34" charset="0"/>
                <a:cs typeface="Calibri" panose="020F0502020204030204" pitchFamily="34" charset="0"/>
              </a:rPr>
              <a:t>Change “Reset to Default” to “Reset” (box icon) similar to “Apply” below)</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4693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41999-FF00-489F-ADD3-56340E24A3DB}"/>
              </a:ext>
            </a:extLst>
          </p:cNvPr>
          <p:cNvPicPr>
            <a:picLocks noChangeAspect="1"/>
          </p:cNvPicPr>
          <p:nvPr/>
        </p:nvPicPr>
        <p:blipFill>
          <a:blip r:embed="rId3"/>
          <a:stretch>
            <a:fillRect/>
          </a:stretch>
        </p:blipFill>
        <p:spPr>
          <a:xfrm>
            <a:off x="0" y="890159"/>
            <a:ext cx="9144000" cy="5776452"/>
          </a:xfrm>
          <a:prstGeom prst="rect">
            <a:avLst/>
          </a:prstGeom>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Viewer Module</a:t>
            </a:r>
            <a:endParaRPr lang="zh-CN" altLang="en-US" dirty="0">
              <a:solidFill>
                <a:srgbClr val="FFFF00"/>
              </a:solidFill>
            </a:endParaRPr>
          </a:p>
        </p:txBody>
      </p:sp>
      <p:sp>
        <p:nvSpPr>
          <p:cNvPr id="5" name="Rectangle 12">
            <a:extLst>
              <a:ext uri="{FF2B5EF4-FFF2-40B4-BE49-F238E27FC236}">
                <a16:creationId xmlns:a16="http://schemas.microsoft.com/office/drawing/2014/main" id="{982DBD25-BC84-43C4-9644-1B5145DA20C3}"/>
              </a:ext>
            </a:extLst>
          </p:cNvPr>
          <p:cNvSpPr/>
          <p:nvPr/>
        </p:nvSpPr>
        <p:spPr>
          <a:xfrm>
            <a:off x="2624328" y="4000422"/>
            <a:ext cx="1481328" cy="100729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0" name="Rectangle 12">
            <a:extLst>
              <a:ext uri="{FF2B5EF4-FFF2-40B4-BE49-F238E27FC236}">
                <a16:creationId xmlns:a16="http://schemas.microsoft.com/office/drawing/2014/main" id="{9BDBF704-8267-4E43-B157-7D288F622CBE}"/>
              </a:ext>
            </a:extLst>
          </p:cNvPr>
          <p:cNvSpPr/>
          <p:nvPr/>
        </p:nvSpPr>
        <p:spPr>
          <a:xfrm>
            <a:off x="2624328" y="2218942"/>
            <a:ext cx="1481328" cy="1747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4412742" y="4763552"/>
            <a:ext cx="4055364" cy="814142"/>
          </a:xfrm>
          <a:prstGeom prst="wedgeRoundRectCallout">
            <a:avLst>
              <a:gd name="adj1" fmla="val -56364"/>
              <a:gd name="adj2" fmla="val -8562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“Heavy Metal Risk” &amp; “Gas &amp; VOC Risk” bars are not formatted “100 to 0”</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Speech Bubble: Rectangle with Corners Rounded 4">
            <a:extLst>
              <a:ext uri="{FF2B5EF4-FFF2-40B4-BE49-F238E27FC236}">
                <a16:creationId xmlns:a16="http://schemas.microsoft.com/office/drawing/2014/main" id="{F548251A-F7D8-4B86-95DF-E059C84EEC20}"/>
              </a:ext>
            </a:extLst>
          </p:cNvPr>
          <p:cNvSpPr/>
          <p:nvPr/>
        </p:nvSpPr>
        <p:spPr>
          <a:xfrm>
            <a:off x="4680966" y="2723660"/>
            <a:ext cx="2570226" cy="950975"/>
          </a:xfrm>
          <a:prstGeom prst="wedgeRoundRectCallout">
            <a:avLst>
              <a:gd name="adj1" fmla="val -70569"/>
              <a:gd name="adj2" fmla="val -53398"/>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ea typeface="微软雅黑"/>
                <a:cs typeface="Calibri" panose="020F0502020204030204" pitchFamily="34" charset="0"/>
              </a:rPr>
              <a:t>Use no decimal points for all risk bars (i.e., use “10” instead of “10.0)</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15" name="Speech Bubble: Rectangle with Corners Rounded 4">
            <a:extLst>
              <a:ext uri="{FF2B5EF4-FFF2-40B4-BE49-F238E27FC236}">
                <a16:creationId xmlns:a16="http://schemas.microsoft.com/office/drawing/2014/main" id="{460E16FA-93EC-48A0-92B9-AD05631C4C0C}"/>
              </a:ext>
            </a:extLst>
          </p:cNvPr>
          <p:cNvSpPr/>
          <p:nvPr/>
        </p:nvSpPr>
        <p:spPr>
          <a:xfrm>
            <a:off x="4888230" y="890159"/>
            <a:ext cx="2820162" cy="744584"/>
          </a:xfrm>
          <a:prstGeom prst="wedgeRoundRectCallout">
            <a:avLst>
              <a:gd name="adj1" fmla="val 2885"/>
              <a:gd name="adj2" fmla="val 84668"/>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ea typeface="微软雅黑"/>
                <a:cs typeface="Calibri" panose="020F0502020204030204" pitchFamily="34" charset="0"/>
              </a:rPr>
              <a:t>Top PM2.5 &amp; O3 risk bars are not working when “EPA Region” selected</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16" name="Rectangle 12">
            <a:extLst>
              <a:ext uri="{FF2B5EF4-FFF2-40B4-BE49-F238E27FC236}">
                <a16:creationId xmlns:a16="http://schemas.microsoft.com/office/drawing/2014/main" id="{D95D3064-2FA5-4C01-A937-AE7740695657}"/>
              </a:ext>
            </a:extLst>
          </p:cNvPr>
          <p:cNvSpPr/>
          <p:nvPr/>
        </p:nvSpPr>
        <p:spPr>
          <a:xfrm>
            <a:off x="5769864" y="1920240"/>
            <a:ext cx="1481328"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41691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059BEA-4AE5-4878-9F72-DAE21246CE20}"/>
              </a:ext>
            </a:extLst>
          </p:cNvPr>
          <p:cNvPicPr>
            <a:picLocks noChangeAspect="1"/>
          </p:cNvPicPr>
          <p:nvPr/>
        </p:nvPicPr>
        <p:blipFill>
          <a:blip r:embed="rId3"/>
          <a:stretch>
            <a:fillRect/>
          </a:stretch>
        </p:blipFill>
        <p:spPr>
          <a:xfrm>
            <a:off x="0" y="886968"/>
            <a:ext cx="9144000" cy="5879592"/>
          </a:xfrm>
          <a:prstGeom prst="rect">
            <a:avLst/>
          </a:prstGeom>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Viewer Module</a:t>
            </a:r>
            <a:endParaRPr lang="zh-CN" altLang="en-US" dirty="0">
              <a:solidFill>
                <a:srgbClr val="FFFF00"/>
              </a:solidFill>
            </a:endParaRPr>
          </a:p>
        </p:txBody>
      </p:sp>
      <p:sp>
        <p:nvSpPr>
          <p:cNvPr id="5" name="Rectangle 12">
            <a:extLst>
              <a:ext uri="{FF2B5EF4-FFF2-40B4-BE49-F238E27FC236}">
                <a16:creationId xmlns:a16="http://schemas.microsoft.com/office/drawing/2014/main" id="{982DBD25-BC84-43C4-9644-1B5145DA20C3}"/>
              </a:ext>
            </a:extLst>
          </p:cNvPr>
          <p:cNvSpPr/>
          <p:nvPr/>
        </p:nvSpPr>
        <p:spPr>
          <a:xfrm>
            <a:off x="1426464" y="3428999"/>
            <a:ext cx="923544" cy="3237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3867912" y="4134096"/>
            <a:ext cx="4718304" cy="2067441"/>
          </a:xfrm>
          <a:prstGeom prst="wedgeRoundRectCallout">
            <a:avLst>
              <a:gd name="adj1" fmla="val -81246"/>
              <a:gd name="adj2" fmla="val 10226"/>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defRPr/>
            </a:pPr>
            <a:r>
              <a:rPr lang="en-US" sz="1600" dirty="0">
                <a:solidFill>
                  <a:srgbClr val="0000FF"/>
                </a:solidFill>
                <a:latin typeface="Calibri" panose="020F0502020204030204" pitchFamily="34" charset="0"/>
                <a:cs typeface="Calibri" panose="020F0502020204030204" pitchFamily="34" charset="0"/>
              </a:rPr>
              <a:t>O3 conc. is not correct (x 1,000 if “ppb”)</a:t>
            </a:r>
          </a:p>
          <a:p>
            <a:pPr marL="342900" lvl="0" indent="-342900">
              <a:buAutoNum type="arabicPeriod"/>
              <a:defRPr/>
            </a:pPr>
            <a:r>
              <a:rPr lang="en-US" sz="1600" dirty="0">
                <a:solidFill>
                  <a:srgbClr val="0000FF"/>
                </a:solidFill>
                <a:latin typeface="Calibri" panose="020F0502020204030204" pitchFamily="34" charset="0"/>
                <a:cs typeface="Calibri" panose="020F0502020204030204" pitchFamily="34" charset="0"/>
              </a:rPr>
              <a:t>Remove all “units” (given in left panel already)</a:t>
            </a:r>
          </a:p>
          <a:p>
            <a:pPr marL="342900" lvl="0" indent="-342900">
              <a:buAutoNum type="arabicPeriod"/>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rPr>
              <a:t>Include</a:t>
            </a:r>
            <a:r>
              <a:rPr kumimoji="0" lang="en-US" sz="1600" b="0" i="0" u="none" strike="noStrike" kern="1200" cap="none" spc="0" normalizeH="0" noProof="0" dirty="0">
                <a:ln>
                  <a:noFill/>
                </a:ln>
                <a:solidFill>
                  <a:srgbClr val="0000FF"/>
                </a:solidFill>
                <a:effectLst/>
                <a:uLnTx/>
                <a:uFillTx/>
                <a:latin typeface="Calibri" panose="020F0502020204030204" pitchFamily="34" charset="0"/>
                <a:ea typeface="微软雅黑"/>
                <a:cs typeface="Calibri" panose="020F0502020204030204" pitchFamily="34" charset="0"/>
              </a:rPr>
              <a:t> new “</a:t>
            </a: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rPr>
              <a:t>Mortality number” and “Mortality Rate”; use only 2</a:t>
            </a:r>
            <a:r>
              <a:rPr kumimoji="0" lang="en-US" sz="1600" b="0" i="0" u="none" strike="noStrike" kern="1200" cap="none" spc="0" normalizeH="0" noProof="0" dirty="0">
                <a:ln>
                  <a:noFill/>
                </a:ln>
                <a:solidFill>
                  <a:srgbClr val="0000FF"/>
                </a:solidFill>
                <a:effectLst/>
                <a:uLnTx/>
                <a:uFillTx/>
                <a:latin typeface="Calibri" panose="020F0502020204030204" pitchFamily="34" charset="0"/>
                <a:ea typeface="微软雅黑"/>
                <a:cs typeface="Calibri" panose="020F0502020204030204" pitchFamily="34" charset="0"/>
              </a:rPr>
              <a:t> decimal points</a:t>
            </a:r>
          </a:p>
          <a:p>
            <a:pPr marL="342900" lvl="0" indent="-342900">
              <a:buAutoNum type="arabicPeriod"/>
              <a:defRPr/>
            </a:pPr>
            <a:r>
              <a:rPr lang="en-US" sz="1600" baseline="0" dirty="0">
                <a:solidFill>
                  <a:srgbClr val="0000FF"/>
                </a:solidFill>
                <a:latin typeface="Calibri" panose="020F0502020204030204" pitchFamily="34" charset="0"/>
                <a:ea typeface="微软雅黑"/>
                <a:cs typeface="Calibri" panose="020F0502020204030204" pitchFamily="34" charset="0"/>
              </a:rPr>
              <a:t>When “Apply” or “Reset” clicked, clear “Selected</a:t>
            </a:r>
            <a:r>
              <a:rPr lang="en-US" sz="1600" dirty="0">
                <a:solidFill>
                  <a:srgbClr val="0000FF"/>
                </a:solidFill>
                <a:latin typeface="Calibri" panose="020F0502020204030204" pitchFamily="34" charset="0"/>
                <a:ea typeface="微软雅黑"/>
                <a:cs typeface="Calibri" panose="020F0502020204030204" pitchFamily="34" charset="0"/>
              </a:rPr>
              <a:t> Data Content”</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1015DFE2-2844-489A-9141-84BEBF27102D}"/>
              </a:ext>
            </a:extLst>
          </p:cNvPr>
          <p:cNvSpPr/>
          <p:nvPr/>
        </p:nvSpPr>
        <p:spPr>
          <a:xfrm>
            <a:off x="1426464" y="5270996"/>
            <a:ext cx="923544" cy="15139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ectangle 13">
            <a:extLst>
              <a:ext uri="{FF2B5EF4-FFF2-40B4-BE49-F238E27FC236}">
                <a16:creationId xmlns:a16="http://schemas.microsoft.com/office/drawing/2014/main" id="{87899AEE-9329-4FC1-9C19-84B9F19D5BC5}"/>
              </a:ext>
            </a:extLst>
          </p:cNvPr>
          <p:cNvSpPr/>
          <p:nvPr/>
        </p:nvSpPr>
        <p:spPr>
          <a:xfrm>
            <a:off x="1856232" y="6009512"/>
            <a:ext cx="420624" cy="36512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ectangle 14">
            <a:extLst>
              <a:ext uri="{FF2B5EF4-FFF2-40B4-BE49-F238E27FC236}">
                <a16:creationId xmlns:a16="http://schemas.microsoft.com/office/drawing/2014/main" id="{3D7B6F69-1E2F-494C-9B6F-49F1AE32A788}"/>
              </a:ext>
            </a:extLst>
          </p:cNvPr>
          <p:cNvSpPr/>
          <p:nvPr/>
        </p:nvSpPr>
        <p:spPr>
          <a:xfrm>
            <a:off x="1856232" y="5457692"/>
            <a:ext cx="420624" cy="36512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339866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F9880A-CDC9-46B7-9837-E6385C831195}"/>
              </a:ext>
            </a:extLst>
          </p:cNvPr>
          <p:cNvPicPr>
            <a:picLocks noChangeAspect="1"/>
          </p:cNvPicPr>
          <p:nvPr/>
        </p:nvPicPr>
        <p:blipFill>
          <a:blip r:embed="rId3"/>
          <a:stretch>
            <a:fillRect/>
          </a:stretch>
        </p:blipFill>
        <p:spPr>
          <a:xfrm>
            <a:off x="0" y="886967"/>
            <a:ext cx="9144000" cy="5888737"/>
          </a:xfrm>
          <a:prstGeom prst="rect">
            <a:avLst/>
          </a:prstGeom>
          <a:solidFill>
            <a:schemeClr val="tx1"/>
          </a:solidFill>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Major Emission Sources</a:t>
            </a:r>
            <a:endParaRPr lang="zh-CN" altLang="en-US" dirty="0">
              <a:solidFill>
                <a:srgbClr val="FFFF00"/>
              </a:solidFill>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0" name="Rectangle 12">
            <a:extLst>
              <a:ext uri="{FF2B5EF4-FFF2-40B4-BE49-F238E27FC236}">
                <a16:creationId xmlns:a16="http://schemas.microsoft.com/office/drawing/2014/main" id="{9BDBF704-8267-4E43-B157-7D288F622CBE}"/>
              </a:ext>
            </a:extLst>
          </p:cNvPr>
          <p:cNvSpPr/>
          <p:nvPr/>
        </p:nvSpPr>
        <p:spPr>
          <a:xfrm>
            <a:off x="1463040" y="1642437"/>
            <a:ext cx="850392" cy="3342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5349240" y="1353312"/>
            <a:ext cx="3794760" cy="1572395"/>
          </a:xfrm>
          <a:prstGeom prst="wedgeRoundRectCallout">
            <a:avLst>
              <a:gd name="adj1" fmla="val -34823"/>
              <a:gd name="adj2" fmla="val 148905"/>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0000FF"/>
                </a:solidFill>
                <a:latin typeface="Calibri" panose="020F0502020204030204" pitchFamily="34" charset="0"/>
                <a:cs typeface="Calibri" panose="020F0502020204030204" pitchFamily="34" charset="0"/>
              </a:rPr>
              <a:t>(1) Don’t let “Map” jump (or move), (2) don’t hide “Set up Threshold”, automatically every time when “Emission Sources” (Facility) or “Pollutants” are selected (allow users to control)</a:t>
            </a:r>
          </a:p>
          <a:p>
            <a:pPr marL="342900" lvl="0" indent="-342900">
              <a:buAutoNum type="arabicPeriod"/>
              <a:defRPr/>
            </a:pP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Speech Bubble: Rectangle with Corners Rounded 4">
            <a:extLst>
              <a:ext uri="{FF2B5EF4-FFF2-40B4-BE49-F238E27FC236}">
                <a16:creationId xmlns:a16="http://schemas.microsoft.com/office/drawing/2014/main" id="{2AB7E2E7-C0E0-4B55-8753-AF3D2D11535D}"/>
              </a:ext>
            </a:extLst>
          </p:cNvPr>
          <p:cNvSpPr/>
          <p:nvPr/>
        </p:nvSpPr>
        <p:spPr>
          <a:xfrm>
            <a:off x="548640" y="5094217"/>
            <a:ext cx="4023360" cy="1297440"/>
          </a:xfrm>
          <a:prstGeom prst="wedgeRoundRectCallout">
            <a:avLst>
              <a:gd name="adj1" fmla="val 32674"/>
              <a:gd name="adj2" fmla="val -15553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0000FF"/>
                </a:solidFill>
                <a:latin typeface="Calibri" panose="020F0502020204030204" pitchFamily="34" charset="0"/>
                <a:cs typeface="Calibri" panose="020F0502020204030204" pitchFamily="34" charset="0"/>
              </a:rPr>
              <a:t>Under “Emission Sources” when click “green circle”, display “Emissions” data (instead of “County’s AQ data”; now “AQ data” seems to overwrite “Emission data”)</a:t>
            </a:r>
          </a:p>
        </p:txBody>
      </p:sp>
    </p:spTree>
    <p:extLst>
      <p:ext uri="{BB962C8B-B14F-4D97-AF65-F5344CB8AC3E}">
        <p14:creationId xmlns:p14="http://schemas.microsoft.com/office/powerpoint/2010/main" val="31076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6D300-F792-4EEF-B28A-4CC3E407592F}"/>
              </a:ext>
            </a:extLst>
          </p:cNvPr>
          <p:cNvPicPr>
            <a:picLocks noChangeAspect="1"/>
          </p:cNvPicPr>
          <p:nvPr/>
        </p:nvPicPr>
        <p:blipFill>
          <a:blip r:embed="rId3"/>
          <a:stretch>
            <a:fillRect/>
          </a:stretch>
        </p:blipFill>
        <p:spPr>
          <a:xfrm>
            <a:off x="0" y="886967"/>
            <a:ext cx="9144000" cy="5971033"/>
          </a:xfrm>
          <a:prstGeom prst="rect">
            <a:avLst/>
          </a:prstGeom>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Major Emission Sources</a:t>
            </a:r>
            <a:endParaRPr lang="zh-CN" altLang="en-US" dirty="0">
              <a:solidFill>
                <a:srgbClr val="FFFF00"/>
              </a:solidFill>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0" name="Rectangle 12">
            <a:extLst>
              <a:ext uri="{FF2B5EF4-FFF2-40B4-BE49-F238E27FC236}">
                <a16:creationId xmlns:a16="http://schemas.microsoft.com/office/drawing/2014/main" id="{9BDBF704-8267-4E43-B157-7D288F622CBE}"/>
              </a:ext>
            </a:extLst>
          </p:cNvPr>
          <p:cNvSpPr/>
          <p:nvPr/>
        </p:nvSpPr>
        <p:spPr>
          <a:xfrm>
            <a:off x="3377184" y="1529813"/>
            <a:ext cx="1661160" cy="22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45720" y="2837404"/>
            <a:ext cx="4608576" cy="2786156"/>
          </a:xfrm>
          <a:prstGeom prst="wedgeRoundRectCallout">
            <a:avLst>
              <a:gd name="adj1" fmla="val 41268"/>
              <a:gd name="adj2" fmla="val -93588"/>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u="sng" dirty="0">
                <a:solidFill>
                  <a:srgbClr val="0000FF"/>
                </a:solidFill>
                <a:latin typeface="Calibri" panose="020F0502020204030204" pitchFamily="34" charset="0"/>
                <a:cs typeface="Calibri" panose="020F0502020204030204" pitchFamily="34" charset="0"/>
              </a:rPr>
              <a:t>Bug</a:t>
            </a:r>
            <a:r>
              <a:rPr lang="en-US" sz="1600" dirty="0">
                <a:solidFill>
                  <a:srgbClr val="0000FF"/>
                </a:solidFill>
                <a:latin typeface="Calibri" panose="020F0502020204030204" pitchFamily="34" charset="0"/>
                <a:cs typeface="Calibri" panose="020F0502020204030204" pitchFamily="34" charset="0"/>
              </a:rPr>
              <a:t> :</a:t>
            </a:r>
          </a:p>
          <a:p>
            <a:pPr lvl="0">
              <a:defRPr/>
            </a:pPr>
            <a:r>
              <a:rPr lang="en-US" sz="1600" dirty="0">
                <a:solidFill>
                  <a:srgbClr val="0000FF"/>
                </a:solidFill>
                <a:latin typeface="Calibri" panose="020F0502020204030204" pitchFamily="34" charset="0"/>
                <a:cs typeface="Calibri" panose="020F0502020204030204" pitchFamily="34" charset="0"/>
              </a:rPr>
              <a:t>(“CBSA” for “Emission Sources” unstable)</a:t>
            </a:r>
          </a:p>
          <a:p>
            <a:pPr lvl="0">
              <a:defRPr/>
            </a:pPr>
            <a:r>
              <a:rPr lang="en-US" sz="1600" dirty="0">
                <a:solidFill>
                  <a:srgbClr val="0000FF"/>
                </a:solidFill>
                <a:latin typeface="Calibri" panose="020F0502020204030204" pitchFamily="34" charset="0"/>
                <a:cs typeface="Calibri" panose="020F0502020204030204" pitchFamily="34" charset="0"/>
              </a:rPr>
              <a:t>Under CBSA, when “Emission Sources” -&gt; Major Emission Sources” clicked (or “right-click” “Display Major Emission Sources”) (or click “Facility” or “Pollutants”, it automatically jump to whole USA domain (even if both windows have “CBSA” selected already).  Click “Facility” or “Pollutants” sometimes jump out of selected CBSA into USA domain or other region.</a:t>
            </a:r>
          </a:p>
          <a:p>
            <a:pPr lvl="0">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微软雅黑"/>
                <a:cs typeface="Calibri" panose="020F0502020204030204" pitchFamily="34" charset="0"/>
              </a:rPr>
              <a:t>Same CBSA</a:t>
            </a:r>
            <a:r>
              <a:rPr kumimoji="0" lang="en-US" sz="1600" b="0" i="0" u="none" strike="noStrike" kern="1200" cap="none" spc="0" normalizeH="0" noProof="0" dirty="0">
                <a:ln>
                  <a:noFill/>
                </a:ln>
                <a:solidFill>
                  <a:schemeClr val="tx1"/>
                </a:solidFill>
                <a:effectLst/>
                <a:uLnTx/>
                <a:uFillTx/>
                <a:latin typeface="Calibri" panose="020F0502020204030204" pitchFamily="34" charset="0"/>
                <a:ea typeface="微软雅黑"/>
                <a:cs typeface="Calibri" panose="020F0502020204030204" pitchFamily="34" charset="0"/>
              </a:rPr>
              <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微软雅黑"/>
                <a:cs typeface="Calibri" panose="020F0502020204030204" pitchFamily="34" charset="0"/>
              </a:rPr>
              <a:t>problem in “Top X Emission Sources”</a:t>
            </a: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061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48F3CB-C915-4CD2-98AA-68DF8D7796AB}"/>
              </a:ext>
            </a:extLst>
          </p:cNvPr>
          <p:cNvPicPr>
            <a:picLocks noChangeAspect="1"/>
          </p:cNvPicPr>
          <p:nvPr/>
        </p:nvPicPr>
        <p:blipFill>
          <a:blip r:embed="rId3"/>
          <a:stretch>
            <a:fillRect/>
          </a:stretch>
        </p:blipFill>
        <p:spPr>
          <a:xfrm>
            <a:off x="0" y="870702"/>
            <a:ext cx="9144000" cy="5776452"/>
          </a:xfrm>
          <a:prstGeom prst="rect">
            <a:avLst/>
          </a:prstGeom>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Input Module</a:t>
            </a:r>
            <a:endParaRPr lang="zh-CN" altLang="en-US" dirty="0">
              <a:solidFill>
                <a:srgbClr val="FFFF00"/>
              </a:solidFill>
            </a:endParaRPr>
          </a:p>
        </p:txBody>
      </p:sp>
      <p:sp>
        <p:nvSpPr>
          <p:cNvPr id="11" name="TextBox 10"/>
          <p:cNvSpPr txBox="1"/>
          <p:nvPr/>
        </p:nvSpPr>
        <p:spPr>
          <a:xfrm>
            <a:off x="8712715" y="6344816"/>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微软雅黑"/>
                <a:ea typeface="微软雅黑"/>
                <a:cs typeface="+mn-cs"/>
              </a:rPr>
              <a:t>8</a:t>
            </a:r>
          </a:p>
        </p:txBody>
      </p:sp>
      <p:sp>
        <p:nvSpPr>
          <p:cNvPr id="5" name="Rectangle 12">
            <a:extLst>
              <a:ext uri="{FF2B5EF4-FFF2-40B4-BE49-F238E27FC236}">
                <a16:creationId xmlns:a16="http://schemas.microsoft.com/office/drawing/2014/main" id="{D41C3B68-BE72-4E5C-AAAB-4C6E21A5940E}"/>
              </a:ext>
            </a:extLst>
          </p:cNvPr>
          <p:cNvSpPr/>
          <p:nvPr/>
        </p:nvSpPr>
        <p:spPr>
          <a:xfrm>
            <a:off x="0" y="2221992"/>
            <a:ext cx="2157984" cy="283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6" name="Speech Bubble: Rectangle with Corners Rounded 4">
            <a:extLst>
              <a:ext uri="{FF2B5EF4-FFF2-40B4-BE49-F238E27FC236}">
                <a16:creationId xmlns:a16="http://schemas.microsoft.com/office/drawing/2014/main" id="{C32D7002-3ED3-4BB5-BAA2-D3E689103A4F}"/>
              </a:ext>
            </a:extLst>
          </p:cNvPr>
          <p:cNvSpPr/>
          <p:nvPr/>
        </p:nvSpPr>
        <p:spPr>
          <a:xfrm>
            <a:off x="1764792" y="2864415"/>
            <a:ext cx="2807208" cy="967930"/>
          </a:xfrm>
          <a:prstGeom prst="wedgeRoundRectCallout">
            <a:avLst>
              <a:gd name="adj1" fmla="val -53794"/>
              <a:gd name="adj2" fmla="val -83927"/>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rgbClr val="0000FF"/>
                </a:solidFill>
                <a:latin typeface="Calibri" panose="020F0502020204030204" pitchFamily="34" charset="0"/>
                <a:cs typeface="Calibri" panose="020F0502020204030204" pitchFamily="34" charset="0"/>
              </a:rPr>
              <a:t>Change filename to “2014 O3_PM2.5 Fused </a:t>
            </a:r>
            <a:r>
              <a:rPr lang="en-US" dirty="0" err="1">
                <a:solidFill>
                  <a:srgbClr val="0000FF"/>
                </a:solidFill>
                <a:latin typeface="Calibri" panose="020F0502020204030204" pitchFamily="34" charset="0"/>
                <a:cs typeface="Calibri" panose="020F0502020204030204" pitchFamily="34" charset="0"/>
              </a:rPr>
              <a:t>Ambient_Risk.gdb</a:t>
            </a:r>
            <a:r>
              <a:rPr lang="en-US" dirty="0">
                <a:solidFill>
                  <a:srgbClr val="0000FF"/>
                </a:solidFill>
                <a:latin typeface="Calibri" panose="020F0502020204030204" pitchFamily="34" charset="0"/>
                <a:cs typeface="Calibri" panose="020F0502020204030204" pitchFamily="34" charset="0"/>
              </a:rPr>
              <a:t>”.</a:t>
            </a:r>
            <a:endParaRPr kumimoji="0" lang="en-US"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27B5980D-ACE9-47EE-9EA3-D68F6BE98EDC}"/>
              </a:ext>
            </a:extLst>
          </p:cNvPr>
          <p:cNvSpPr/>
          <p:nvPr/>
        </p:nvSpPr>
        <p:spPr>
          <a:xfrm>
            <a:off x="5330952" y="2903356"/>
            <a:ext cx="3621024" cy="967930"/>
          </a:xfrm>
          <a:prstGeom prst="wedgeRoundRectCallout">
            <a:avLst>
              <a:gd name="adj1" fmla="val -47269"/>
              <a:gd name="adj2" fmla="val -10331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0000FF"/>
                </a:solidFill>
                <a:effectLst/>
                <a:uLnTx/>
                <a:uFillTx/>
                <a:latin typeface="Calibri"/>
                <a:ea typeface="微软雅黑"/>
              </a:rPr>
              <a:t>Bug</a:t>
            </a:r>
            <a:r>
              <a:rPr kumimoji="0" lang="en-US" b="0" i="0" u="none" strike="noStrike" kern="1200" cap="none" spc="0" normalizeH="0" baseline="0" noProof="0" dirty="0">
                <a:ln>
                  <a:noFill/>
                </a:ln>
                <a:solidFill>
                  <a:srgbClr val="0000FF"/>
                </a:solidFill>
                <a:effectLst/>
                <a:uLnTx/>
                <a:uFillTx/>
                <a:latin typeface="Calibri"/>
                <a:ea typeface="微软雅黑"/>
              </a:rPr>
              <a:t>:</a:t>
            </a:r>
            <a:r>
              <a:rPr kumimoji="0" lang="en-US" b="0" i="0" u="none" strike="noStrike" kern="1200" cap="none" spc="0" normalizeH="0" noProof="0" dirty="0">
                <a:ln>
                  <a:noFill/>
                </a:ln>
                <a:solidFill>
                  <a:srgbClr val="0000FF"/>
                </a:solidFill>
                <a:effectLst/>
                <a:uLnTx/>
                <a:uFillTx/>
                <a:latin typeface="Calibri"/>
                <a:ea typeface="微软雅黑"/>
              </a:rPr>
              <a:t> </a:t>
            </a:r>
            <a:r>
              <a:rPr lang="en-US" dirty="0">
                <a:solidFill>
                  <a:srgbClr val="0000FF"/>
                </a:solidFill>
                <a:latin typeface="Calibri"/>
                <a:ea typeface="微软雅黑"/>
              </a:rPr>
              <a:t>Only allow to input up to 12 letters, but need to fully match name (please allow partial match)</a:t>
            </a:r>
            <a:endParaRPr kumimoji="0" lang="en-US" b="0" i="0" u="none" strike="noStrike" kern="1200" cap="none" spc="0" normalizeH="0" baseline="0" noProof="0" dirty="0">
              <a:ln>
                <a:noFill/>
              </a:ln>
              <a:solidFill>
                <a:srgbClr val="0000FF"/>
              </a:solidFill>
              <a:effectLst/>
              <a:uLnTx/>
              <a:uFillTx/>
              <a:latin typeface="Calibri"/>
              <a:ea typeface="微软雅黑"/>
            </a:endParaRPr>
          </a:p>
        </p:txBody>
      </p:sp>
      <p:sp>
        <p:nvSpPr>
          <p:cNvPr id="3" name="Rectangle 2">
            <a:extLst>
              <a:ext uri="{FF2B5EF4-FFF2-40B4-BE49-F238E27FC236}">
                <a16:creationId xmlns:a16="http://schemas.microsoft.com/office/drawing/2014/main" id="{C771B23B-EADA-4401-BC93-497CED07652A}"/>
              </a:ext>
            </a:extLst>
          </p:cNvPr>
          <p:cNvSpPr/>
          <p:nvPr/>
        </p:nvSpPr>
        <p:spPr bwMode="auto">
          <a:xfrm>
            <a:off x="5038344" y="2149003"/>
            <a:ext cx="749808" cy="210149"/>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3300"/>
              </a:solidFill>
              <a:effectLst/>
              <a:uLnTx/>
              <a:uFillTx/>
              <a:latin typeface="Arial" charset="0"/>
              <a:ea typeface="宋体" pitchFamily="2" charset="-122"/>
              <a:cs typeface="+mn-cs"/>
            </a:endParaRPr>
          </a:p>
        </p:txBody>
      </p:sp>
      <p:sp>
        <p:nvSpPr>
          <p:cNvPr id="10" name="Rectangle 9">
            <a:extLst>
              <a:ext uri="{FF2B5EF4-FFF2-40B4-BE49-F238E27FC236}">
                <a16:creationId xmlns:a16="http://schemas.microsoft.com/office/drawing/2014/main" id="{7E5192E0-7618-4F6B-8592-1DD9A0EBFE90}"/>
              </a:ext>
            </a:extLst>
          </p:cNvPr>
          <p:cNvSpPr/>
          <p:nvPr/>
        </p:nvSpPr>
        <p:spPr bwMode="auto">
          <a:xfrm>
            <a:off x="1198856" y="6223220"/>
            <a:ext cx="1251735" cy="250732"/>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3300"/>
              </a:solidFill>
              <a:effectLst/>
              <a:uLnTx/>
              <a:uFillTx/>
              <a:latin typeface="Arial" charset="0"/>
              <a:ea typeface="宋体" pitchFamily="2" charset="-122"/>
              <a:cs typeface="+mn-cs"/>
            </a:endParaRPr>
          </a:p>
        </p:txBody>
      </p:sp>
      <p:sp>
        <p:nvSpPr>
          <p:cNvPr id="14" name="Speech Bubble: Rectangle with Corners Rounded 4">
            <a:extLst>
              <a:ext uri="{FF2B5EF4-FFF2-40B4-BE49-F238E27FC236}">
                <a16:creationId xmlns:a16="http://schemas.microsoft.com/office/drawing/2014/main" id="{28AF1FF7-DF01-43C4-A0FD-0547BD64B8B1}"/>
              </a:ext>
            </a:extLst>
          </p:cNvPr>
          <p:cNvSpPr/>
          <p:nvPr/>
        </p:nvSpPr>
        <p:spPr>
          <a:xfrm>
            <a:off x="3377301" y="6082760"/>
            <a:ext cx="3322086" cy="369332"/>
          </a:xfrm>
          <a:prstGeom prst="wedgeRoundRectCallout">
            <a:avLst>
              <a:gd name="adj1" fmla="val -77003"/>
              <a:gd name="adj2" fmla="val 30802"/>
              <a:gd name="adj3" fmla="val 16667"/>
            </a:avLst>
          </a:prstGeom>
          <a:solidFill>
            <a:srgbClr val="FF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a:ea typeface="微软雅黑"/>
                <a:cs typeface="+mn-cs"/>
              </a:rPr>
              <a:t>Change to “Run &amp; Save </a:t>
            </a:r>
            <a:r>
              <a:rPr lang="en-US" dirty="0">
                <a:solidFill>
                  <a:srgbClr val="0000FF"/>
                </a:solidFill>
                <a:latin typeface="Calibri"/>
                <a:ea typeface="微软雅黑"/>
              </a:rPr>
              <a:t>Project”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13" name="Slide Number Placeholder 1">
            <a:extLst>
              <a:ext uri="{FF2B5EF4-FFF2-40B4-BE49-F238E27FC236}">
                <a16:creationId xmlns:a16="http://schemas.microsoft.com/office/drawing/2014/main" id="{8C4AB7CA-59C5-4FCC-8982-C9C376F38217}"/>
              </a:ext>
            </a:extLst>
          </p:cNvPr>
          <p:cNvSpPr txBox="1">
            <a:spLocks/>
          </p:cNvSpPr>
          <p:nvPr/>
        </p:nvSpPr>
        <p:spPr>
          <a:xfrm>
            <a:off x="7010400" y="6356350"/>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6" name="Speech Bubble: Rectangle with Corners Rounded 4">
            <a:extLst>
              <a:ext uri="{FF2B5EF4-FFF2-40B4-BE49-F238E27FC236}">
                <a16:creationId xmlns:a16="http://schemas.microsoft.com/office/drawing/2014/main" id="{8642E769-0814-460C-9856-7CBA890D0D32}"/>
              </a:ext>
            </a:extLst>
          </p:cNvPr>
          <p:cNvSpPr/>
          <p:nvPr/>
        </p:nvSpPr>
        <p:spPr>
          <a:xfrm>
            <a:off x="6858000" y="1484605"/>
            <a:ext cx="2093976" cy="664398"/>
          </a:xfrm>
          <a:prstGeom prst="wedgeRoundRectCallout">
            <a:avLst>
              <a:gd name="adj1" fmla="val 31771"/>
              <a:gd name="adj2" fmla="val 82831"/>
              <a:gd name="adj3" fmla="val 16667"/>
            </a:avLst>
          </a:prstGeom>
          <a:solidFill>
            <a:srgbClr val="FF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ea typeface="微软雅黑"/>
              </a:rPr>
              <a:t>Switch order (“Apply” first)</a:t>
            </a:r>
            <a:endParaRPr kumimoji="0" lang="en-US" b="0" i="0" u="none" strike="noStrike" kern="1200" cap="none" spc="0" normalizeH="0" baseline="0" noProof="0" dirty="0">
              <a:ln>
                <a:noFill/>
              </a:ln>
              <a:solidFill>
                <a:srgbClr val="0000FF"/>
              </a:solidFill>
              <a:effectLst/>
              <a:uLnTx/>
              <a:uFillTx/>
              <a:latin typeface="Calibri"/>
              <a:ea typeface="微软雅黑"/>
            </a:endParaRPr>
          </a:p>
        </p:txBody>
      </p:sp>
      <p:sp>
        <p:nvSpPr>
          <p:cNvPr id="17" name="Rectangle 16">
            <a:extLst>
              <a:ext uri="{FF2B5EF4-FFF2-40B4-BE49-F238E27FC236}">
                <a16:creationId xmlns:a16="http://schemas.microsoft.com/office/drawing/2014/main" id="{56EFB9D1-8A96-441D-8402-E184CE349374}"/>
              </a:ext>
            </a:extLst>
          </p:cNvPr>
          <p:cNvSpPr/>
          <p:nvPr/>
        </p:nvSpPr>
        <p:spPr bwMode="auto">
          <a:xfrm>
            <a:off x="7918703" y="2421104"/>
            <a:ext cx="1113329" cy="272102"/>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3300"/>
              </a:solidFill>
              <a:effectLst/>
              <a:uLnTx/>
              <a:uFillTx/>
              <a:latin typeface="Arial" charset="0"/>
              <a:ea typeface="宋体" pitchFamily="2" charset="-122"/>
              <a:cs typeface="+mn-cs"/>
            </a:endParaRPr>
          </a:p>
        </p:txBody>
      </p:sp>
      <p:sp>
        <p:nvSpPr>
          <p:cNvPr id="18" name="Rectangle 12">
            <a:extLst>
              <a:ext uri="{FF2B5EF4-FFF2-40B4-BE49-F238E27FC236}">
                <a16:creationId xmlns:a16="http://schemas.microsoft.com/office/drawing/2014/main" id="{1C73944E-09F0-4F28-9103-4A0B9A0F9CED}"/>
              </a:ext>
            </a:extLst>
          </p:cNvPr>
          <p:cNvSpPr/>
          <p:nvPr/>
        </p:nvSpPr>
        <p:spPr>
          <a:xfrm>
            <a:off x="6922008" y="4382215"/>
            <a:ext cx="1790706" cy="967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Speech Bubble: Rectangle with Corners Rounded 4">
            <a:extLst>
              <a:ext uri="{FF2B5EF4-FFF2-40B4-BE49-F238E27FC236}">
                <a16:creationId xmlns:a16="http://schemas.microsoft.com/office/drawing/2014/main" id="{34DAA87D-C63B-4ED4-B4F1-2E7C6A235BEB}"/>
              </a:ext>
            </a:extLst>
          </p:cNvPr>
          <p:cNvSpPr/>
          <p:nvPr/>
        </p:nvSpPr>
        <p:spPr>
          <a:xfrm>
            <a:off x="2578608" y="4823697"/>
            <a:ext cx="3707892" cy="832104"/>
          </a:xfrm>
          <a:prstGeom prst="wedgeRoundRectCallout">
            <a:avLst>
              <a:gd name="adj1" fmla="val 66076"/>
              <a:gd name="adj2" fmla="val -3480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Reduce the data decimal points (for all fields) for display.  If &gt;1, ~2 decimal points is enough, if &lt;1, ~4 decimal points</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9" name="TextBox 8">
            <a:extLst>
              <a:ext uri="{FF2B5EF4-FFF2-40B4-BE49-F238E27FC236}">
                <a16:creationId xmlns:a16="http://schemas.microsoft.com/office/drawing/2014/main" id="{21DB0642-FFC8-4FDA-A29D-A9276B19B26F}"/>
              </a:ext>
            </a:extLst>
          </p:cNvPr>
          <p:cNvSpPr txBox="1"/>
          <p:nvPr/>
        </p:nvSpPr>
        <p:spPr>
          <a:xfrm>
            <a:off x="1302589" y="839083"/>
            <a:ext cx="6774611" cy="400110"/>
          </a:xfrm>
          <a:prstGeom prst="rect">
            <a:avLst/>
          </a:prstGeom>
          <a:noFill/>
        </p:spPr>
        <p:txBody>
          <a:bodyPr wrap="non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Note: Apply to all “Data” (including Data Viewer &amp; Data Query) </a:t>
            </a:r>
          </a:p>
        </p:txBody>
      </p:sp>
    </p:spTree>
    <p:extLst>
      <p:ext uri="{BB962C8B-B14F-4D97-AF65-F5344CB8AC3E}">
        <p14:creationId xmlns:p14="http://schemas.microsoft.com/office/powerpoint/2010/main" val="21382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10" grpId="0" animBg="1"/>
      <p:bldP spid="14" grpId="0" animBg="1"/>
      <p:bldP spid="16"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2E495-CDB8-4568-909C-6C963619E239}"/>
              </a:ext>
            </a:extLst>
          </p:cNvPr>
          <p:cNvPicPr>
            <a:picLocks noChangeAspect="1"/>
          </p:cNvPicPr>
          <p:nvPr/>
        </p:nvPicPr>
        <p:blipFill>
          <a:blip r:embed="rId3"/>
          <a:stretch>
            <a:fillRect/>
          </a:stretch>
        </p:blipFill>
        <p:spPr>
          <a:xfrm>
            <a:off x="0" y="1018032"/>
            <a:ext cx="9144000" cy="5839965"/>
          </a:xfrm>
          <a:prstGeom prst="rect">
            <a:avLst/>
          </a:prstGeom>
          <a:solidFill>
            <a:schemeClr val="tx1"/>
          </a:solidFill>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457200" y="2"/>
            <a:ext cx="8229600" cy="669103"/>
          </a:xfrm>
        </p:spPr>
        <p:txBody>
          <a:bodyPr>
            <a:normAutofit/>
          </a:bodyPr>
          <a:lstStyle/>
          <a:p>
            <a:r>
              <a:rPr lang="en-US" altLang="zh-CN" dirty="0"/>
              <a:t>NEXUS Tool: </a:t>
            </a:r>
            <a:r>
              <a:rPr lang="en-US" altLang="zh-CN" dirty="0">
                <a:solidFill>
                  <a:srgbClr val="FFFF00"/>
                </a:solidFill>
              </a:rPr>
              <a:t>Data Query Module</a:t>
            </a:r>
            <a:endParaRPr lang="zh-CN" altLang="en-US" dirty="0">
              <a:solidFill>
                <a:srgbClr val="FFFF00"/>
              </a:solidFill>
            </a:endParaRPr>
          </a:p>
        </p:txBody>
      </p:sp>
      <p:sp>
        <p:nvSpPr>
          <p:cNvPr id="5" name="Rectangle 12">
            <a:extLst>
              <a:ext uri="{FF2B5EF4-FFF2-40B4-BE49-F238E27FC236}">
                <a16:creationId xmlns:a16="http://schemas.microsoft.com/office/drawing/2014/main" id="{982DBD25-BC84-43C4-9644-1B5145DA20C3}"/>
              </a:ext>
            </a:extLst>
          </p:cNvPr>
          <p:cNvSpPr/>
          <p:nvPr/>
        </p:nvSpPr>
        <p:spPr>
          <a:xfrm>
            <a:off x="4800600" y="1427026"/>
            <a:ext cx="1993392" cy="739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Slide Number Placeholder 1">
            <a:extLst>
              <a:ext uri="{FF2B5EF4-FFF2-40B4-BE49-F238E27FC236}">
                <a16:creationId xmlns:a16="http://schemas.microsoft.com/office/drawing/2014/main" id="{2216E742-7434-490B-926C-0123DB6CA58C}"/>
              </a:ext>
            </a:extLst>
          </p:cNvPr>
          <p:cNvSpPr txBox="1">
            <a:spLocks/>
          </p:cNvSpPr>
          <p:nvPr/>
        </p:nvSpPr>
        <p:spPr>
          <a:xfrm>
            <a:off x="7010400" y="630148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1" name="Speech Bubble: Rectangle with Corners Rounded 4">
            <a:extLst>
              <a:ext uri="{FF2B5EF4-FFF2-40B4-BE49-F238E27FC236}">
                <a16:creationId xmlns:a16="http://schemas.microsoft.com/office/drawing/2014/main" id="{4FC854DB-1B4F-451F-B039-483645D09349}"/>
              </a:ext>
            </a:extLst>
          </p:cNvPr>
          <p:cNvSpPr/>
          <p:nvPr/>
        </p:nvSpPr>
        <p:spPr>
          <a:xfrm>
            <a:off x="2226564" y="2830521"/>
            <a:ext cx="2980944" cy="877078"/>
          </a:xfrm>
          <a:prstGeom prst="wedgeRoundRectCallout">
            <a:avLst>
              <a:gd name="adj1" fmla="val 60580"/>
              <a:gd name="adj2" fmla="val -122627"/>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Default options “unchecked” for “Poverty/Disadvantage Area” &amp; “Advance Area”</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5237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Speech Bubble: Rectangle with Corners Rounded 4">
            <a:extLst>
              <a:ext uri="{FF2B5EF4-FFF2-40B4-BE49-F238E27FC236}">
                <a16:creationId xmlns:a16="http://schemas.microsoft.com/office/drawing/2014/main" id="{82C62DEC-D7F2-45B6-BC7B-DDBD326FF254}"/>
              </a:ext>
            </a:extLst>
          </p:cNvPr>
          <p:cNvSpPr/>
          <p:nvPr/>
        </p:nvSpPr>
        <p:spPr>
          <a:xfrm>
            <a:off x="5705856" y="5606970"/>
            <a:ext cx="2980944" cy="877078"/>
          </a:xfrm>
          <a:prstGeom prst="wedgeRoundRectCallout">
            <a:avLst>
              <a:gd name="adj1" fmla="val 4445"/>
              <a:gd name="adj2" fmla="val -11741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rgbClr val="0000FF"/>
                </a:solidFill>
                <a:latin typeface="Calibri" panose="020F0502020204030204" pitchFamily="34" charset="0"/>
                <a:cs typeface="Calibri" panose="020F0502020204030204" pitchFamily="34" charset="0"/>
              </a:rPr>
              <a:t>Refer to previous slide (Slide #8) for all the similar “Data” issues</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14" name="Rectangle 12">
            <a:extLst>
              <a:ext uri="{FF2B5EF4-FFF2-40B4-BE49-F238E27FC236}">
                <a16:creationId xmlns:a16="http://schemas.microsoft.com/office/drawing/2014/main" id="{24B44660-C485-441D-958F-C0976E526434}"/>
              </a:ext>
            </a:extLst>
          </p:cNvPr>
          <p:cNvSpPr/>
          <p:nvPr/>
        </p:nvSpPr>
        <p:spPr>
          <a:xfrm>
            <a:off x="7845552" y="1221889"/>
            <a:ext cx="521208" cy="283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Speech Bubble: Rectangle with Corners Rounded 4">
            <a:extLst>
              <a:ext uri="{FF2B5EF4-FFF2-40B4-BE49-F238E27FC236}">
                <a16:creationId xmlns:a16="http://schemas.microsoft.com/office/drawing/2014/main" id="{C1D306AB-FF49-4744-95C0-79E9BFF8336D}"/>
              </a:ext>
            </a:extLst>
          </p:cNvPr>
          <p:cNvSpPr/>
          <p:nvPr/>
        </p:nvSpPr>
        <p:spPr>
          <a:xfrm>
            <a:off x="6453378" y="2332172"/>
            <a:ext cx="1961388" cy="786100"/>
          </a:xfrm>
          <a:prstGeom prst="wedgeRoundRectCallout">
            <a:avLst>
              <a:gd name="adj1" fmla="val 34110"/>
              <a:gd name="adj2" fmla="val -15233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u="sng" noProof="0" dirty="0">
                <a:solidFill>
                  <a:srgbClr val="0000FF"/>
                </a:solidFill>
                <a:latin typeface="Calibri" panose="020F0502020204030204" pitchFamily="34" charset="0"/>
                <a:cs typeface="Calibri" panose="020F0502020204030204" pitchFamily="34" charset="0"/>
              </a:rPr>
              <a:t>Critical bug:</a:t>
            </a:r>
          </a:p>
          <a:p>
            <a:pPr lvl="0">
              <a:defRPr/>
            </a:pPr>
            <a:r>
              <a:rPr kumimoji="0" lang="en-US" sz="1600" b="0" i="0" u="none" strike="noStrike" kern="1200" cap="none" spc="0" normalizeH="0" baseline="0" dirty="0">
                <a:ln>
                  <a:noFill/>
                </a:ln>
                <a:solidFill>
                  <a:srgbClr val="0000FF"/>
                </a:solidFill>
                <a:effectLst/>
                <a:uLnTx/>
                <a:uFillTx/>
                <a:latin typeface="Calibri" panose="020F0502020204030204" pitchFamily="34" charset="0"/>
                <a:ea typeface="微软雅黑"/>
                <a:cs typeface="Calibri" panose="020F0502020204030204" pitchFamily="34" charset="0"/>
              </a:rPr>
              <a:t>“Apply</a:t>
            </a:r>
            <a:r>
              <a:rPr kumimoji="0" lang="en-US" sz="1600" b="0" i="0" u="none" strike="noStrike" kern="1200" cap="none" spc="0" normalizeH="0" dirty="0">
                <a:ln>
                  <a:noFill/>
                </a:ln>
                <a:solidFill>
                  <a:srgbClr val="0000FF"/>
                </a:solidFill>
                <a:effectLst/>
                <a:uLnTx/>
                <a:uFillTx/>
                <a:latin typeface="Calibri" panose="020F0502020204030204" pitchFamily="34" charset="0"/>
                <a:ea typeface="微软雅黑"/>
                <a:cs typeface="Calibri" panose="020F0502020204030204" pitchFamily="34" charset="0"/>
              </a:rPr>
              <a:t> to Map” not working</a:t>
            </a: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4419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mso-contentType ?>
<SharedContentType xmlns="Microsoft.SharePoint.Taxonomy.ContentTypeSync" SourceId="29f62856-1543-49d4-a736-4569d363f533" ContentTypeId="0x0101" PreviousValue="false"/>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10.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11.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2.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3.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14.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5.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16.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17.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18.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19.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2.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20.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21.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2.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23.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24.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25.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26.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7.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8.xml><?xml version="1.0" encoding="utf-8"?>
<ds:datastoreItem xmlns:ds="http://schemas.openxmlformats.org/officeDocument/2006/customXml" ds:itemID="{61A6E0D0-DF25-41E1-849F-4E7E9FBDD1A9}">
  <ds:schemaRefs>
    <ds:schemaRef ds:uri="http://schemas.openxmlformats.org/package/2006/metadata/core-properties"/>
    <ds:schemaRef ds:uri="http://purl.org/dc/terms/"/>
    <ds:schemaRef ds:uri="5c1deef3-b27c-4e9a-b0d4-9d092d100f42"/>
    <ds:schemaRef ds:uri="http://schemas.microsoft.com/office/2006/documentManagement/types"/>
    <ds:schemaRef ds:uri="4ffa91fb-a0ff-4ac5-b2db-65c790d184a4"/>
    <ds:schemaRef ds:uri="http://schemas.microsoft.com/sharepoint.v3"/>
    <ds:schemaRef ds:uri="http://purl.org/dc/elements/1.1/"/>
    <ds:schemaRef ds:uri="http://schemas.microsoft.com/office/2006/metadata/properties"/>
    <ds:schemaRef ds:uri="http://schemas.microsoft.com/office/infopath/2007/PartnerControls"/>
    <ds:schemaRef ds:uri="6290be6a-0c37-488c-89d7-fa04eb7489f1"/>
    <ds:schemaRef ds:uri="http://schemas.microsoft.com/sharepoint/v3"/>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4.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5.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6.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7.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9.xml><?xml version="1.0" encoding="utf-8"?>
<ds:datastoreItem xmlns:ds="http://schemas.openxmlformats.org/officeDocument/2006/customXml" ds:itemID="{8D245109-56E6-4F15-A32D-39887DB53FC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58289</TotalTime>
  <Words>941</Words>
  <Application>Microsoft Office PowerPoint</Application>
  <PresentationFormat>On-screen Show (4:3)</PresentationFormat>
  <Paragraphs>85</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微软雅黑</vt:lpstr>
      <vt:lpstr>等线</vt:lpstr>
      <vt:lpstr>黑体</vt:lpstr>
      <vt:lpstr>Arial</vt:lpstr>
      <vt:lpstr>Calibri</vt:lpstr>
      <vt:lpstr>Times New Roman</vt:lpstr>
      <vt:lpstr>2_EMPA课题组模板</vt:lpstr>
      <vt:lpstr>3_EMPA课题组模板</vt:lpstr>
      <vt:lpstr>NEXUS 1.3:  List of Suggestions</vt:lpstr>
      <vt:lpstr>NEXUS Tool: Data Viewer Module</vt:lpstr>
      <vt:lpstr>NEXUS Tool: Data Viewer Module</vt:lpstr>
      <vt:lpstr>NEXUS Tool: Data Viewer Module</vt:lpstr>
      <vt:lpstr>NEXUS Tool: Data Viewer Module</vt:lpstr>
      <vt:lpstr>NEXUS Tool: Major Emission Sources</vt:lpstr>
      <vt:lpstr>NEXUS Tool: Major Emission Sources</vt:lpstr>
      <vt:lpstr>NEXUS Tool: Data Input Module</vt:lpstr>
      <vt:lpstr>NEXUS Tool: Data Query Module</vt:lpstr>
      <vt:lpstr>NEXUS Tool: Data Viewer Module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Carey Jang</cp:lastModifiedBy>
  <cp:revision>1063</cp:revision>
  <cp:lastPrinted>2020-02-19T17:26:50Z</cp:lastPrinted>
  <dcterms:created xsi:type="dcterms:W3CDTF">2016-05-30T08:23:37Z</dcterms:created>
  <dcterms:modified xsi:type="dcterms:W3CDTF">2020-09-10T15:24:46Z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