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customXml/itemProps13.xml" ContentType="application/vnd.openxmlformats-officedocument.customXmlProperties+xml"/>
  <Override PartName="/customXml/itemProps24.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customXml/itemProps20.xml" ContentType="application/vnd.openxmlformats-officedocument.customXmlProperties+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customXml/itemProps6.xml" ContentType="application/vnd.openxmlformats-officedocument.customXmlProperties+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customXml/itemProps18.xml" ContentType="application/vnd.openxmlformats-officedocument.customXmlProperties+xml"/>
  <Override PartName="/customXml/itemProps27.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customXml/itemProps16.xml" ContentType="application/vnd.openxmlformats-officedocument.customXmlProperties+xml"/>
  <Override PartName="/customXml/itemProps25.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customXml/itemProps14.xml" ContentType="application/vnd.openxmlformats-officedocument.customXmlProperties+xml"/>
  <Override PartName="/customXml/itemProps23.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customXml/itemProps12.xml" ContentType="application/vnd.openxmlformats-officedocument.customXmlProperties+xml"/>
  <Override PartName="/customXml/itemProps21.xml" ContentType="application/vnd.openxmlformats-officedocument.customXmlProperti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customXml/itemProps10.xml" ContentType="application/vnd.openxmlformats-officedocument.customXmlProperties+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customXml/itemProps9.xml" ContentType="application/vnd.openxmlformats-officedocument.customXml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customXml/itemProps7.xml" ContentType="application/vnd.openxmlformats-officedocument.customXmlProperties+xml"/>
  <Override PartName="/ppt/notesSlides/notesSlide6.xml" ContentType="application/vnd.openxmlformats-officedocument.presentationml.notesSlide+xml"/>
  <Override PartName="/customXml/itemProps5.xml" ContentType="application/vnd.openxmlformats-officedocument.customXmlProperties+xml"/>
  <Override PartName="/customXml/itemProps17.xml" ContentType="application/vnd.openxmlformats-officedocument.customXmlProperties+xml"/>
  <Override PartName="/customXml/itemProps19.xml" ContentType="application/vnd.openxmlformats-officedocument.customXmlProperties+xml"/>
  <Override PartName="/customXml/itemProps28.xml" ContentType="application/vnd.openxmlformats-officedocument.customXmlPropertie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customXml/itemProps15.xml" ContentType="application/vnd.openxmlformats-officedocument.customXmlProperties+xml"/>
  <Override PartName="/customXml/itemProps26.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customXml/itemProps11.xml" ContentType="application/vnd.openxmlformats-officedocument.customXmlProperties+xml"/>
  <Override PartName="/customXml/itemProps22.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customXml/itemProps8.xml" ContentType="application/vnd.openxmlformats-officedocument.customXmlPropertie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29"/>
    <p:sldMasterId id="2147483794" r:id="rId30"/>
  </p:sldMasterIdLst>
  <p:notesMasterIdLst>
    <p:notesMasterId r:id="rId63"/>
  </p:notesMasterIdLst>
  <p:handoutMasterIdLst>
    <p:handoutMasterId r:id="rId64"/>
  </p:handoutMasterIdLst>
  <p:sldIdLst>
    <p:sldId id="499" r:id="rId31"/>
    <p:sldId id="461" r:id="rId32"/>
    <p:sldId id="496" r:id="rId33"/>
    <p:sldId id="472" r:id="rId34"/>
    <p:sldId id="498" r:id="rId35"/>
    <p:sldId id="497" r:id="rId36"/>
    <p:sldId id="446" r:id="rId37"/>
    <p:sldId id="477" r:id="rId38"/>
    <p:sldId id="471" r:id="rId39"/>
    <p:sldId id="474" r:id="rId40"/>
    <p:sldId id="475" r:id="rId41"/>
    <p:sldId id="495" r:id="rId42"/>
    <p:sldId id="473" r:id="rId43"/>
    <p:sldId id="480" r:id="rId44"/>
    <p:sldId id="476" r:id="rId45"/>
    <p:sldId id="481" r:id="rId46"/>
    <p:sldId id="494" r:id="rId47"/>
    <p:sldId id="483" r:id="rId48"/>
    <p:sldId id="484" r:id="rId49"/>
    <p:sldId id="486" r:id="rId50"/>
    <p:sldId id="485" r:id="rId51"/>
    <p:sldId id="487" r:id="rId52"/>
    <p:sldId id="488" r:id="rId53"/>
    <p:sldId id="491" r:id="rId54"/>
    <p:sldId id="489" r:id="rId55"/>
    <p:sldId id="490" r:id="rId56"/>
    <p:sldId id="479" r:id="rId57"/>
    <p:sldId id="444" r:id="rId58"/>
    <p:sldId id="492" r:id="rId59"/>
    <p:sldId id="493" r:id="rId60"/>
    <p:sldId id="459" r:id="rId61"/>
    <p:sldId id="469" r:id="rId62"/>
  </p:sldIdLst>
  <p:sldSz cx="9144000" cy="6858000" type="screen4x3"/>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AB8100"/>
    <a:srgbClr val="F3B700"/>
    <a:srgbClr val="A87E00"/>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12" autoAdjust="0"/>
    <p:restoredTop sz="92503" autoAdjust="0"/>
  </p:normalViewPr>
  <p:slideViewPr>
    <p:cSldViewPr snapToGrid="0">
      <p:cViewPr varScale="1">
        <p:scale>
          <a:sx n="105" d="100"/>
          <a:sy n="105" d="100"/>
        </p:scale>
        <p:origin x="-1710"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9.xml"/><Relationship Id="rId21" Type="http://schemas.openxmlformats.org/officeDocument/2006/relationships/customXml" Target="../customXml/item21.xml"/><Relationship Id="rId34" Type="http://schemas.openxmlformats.org/officeDocument/2006/relationships/slide" Target="slides/slide4.xml"/><Relationship Id="rId42" Type="http://schemas.openxmlformats.org/officeDocument/2006/relationships/slide" Target="slides/slide12.xml"/><Relationship Id="rId47" Type="http://schemas.openxmlformats.org/officeDocument/2006/relationships/slide" Target="slides/slide17.xml"/><Relationship Id="rId50" Type="http://schemas.openxmlformats.org/officeDocument/2006/relationships/slide" Target="slides/slide20.xml"/><Relationship Id="rId55" Type="http://schemas.openxmlformats.org/officeDocument/2006/relationships/slide" Target="slides/slide25.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slide" Target="slides/slide15.xml"/><Relationship Id="rId53" Type="http://schemas.openxmlformats.org/officeDocument/2006/relationships/slide" Target="slides/slide23.xml"/><Relationship Id="rId58" Type="http://schemas.openxmlformats.org/officeDocument/2006/relationships/slide" Target="slides/slide28.xml"/><Relationship Id="rId66"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slide" Target="slides/slide27.xml"/><Relationship Id="rId61" Type="http://schemas.openxmlformats.org/officeDocument/2006/relationships/slide" Target="slides/slide3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slide" Target="slides/slide30.xml"/><Relationship Id="rId65"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slideMaster" Target="slideMasters/slideMaster2.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56" Type="http://schemas.openxmlformats.org/officeDocument/2006/relationships/slide" Target="slides/slide26.xml"/><Relationship Id="rId64" Type="http://schemas.openxmlformats.org/officeDocument/2006/relationships/handoutMaster" Target="handoutMasters/handoutMaster1.xml"/><Relationship Id="rId8" Type="http://schemas.openxmlformats.org/officeDocument/2006/relationships/customXml" Target="../customXml/item8.xml"/><Relationship Id="rId51" Type="http://schemas.openxmlformats.org/officeDocument/2006/relationships/slide" Target="slides/slide2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59" Type="http://schemas.openxmlformats.org/officeDocument/2006/relationships/slide" Target="slides/slide29.xml"/><Relationship Id="rId67" Type="http://schemas.openxmlformats.org/officeDocument/2006/relationships/theme" Target="theme/theme1.xml"/><Relationship Id="rId20" Type="http://schemas.openxmlformats.org/officeDocument/2006/relationships/customXml" Target="../customXml/item20.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5AE338A-35BB-47FE-BF89-6F8F99A84EFF}" type="datetimeFigureOut">
              <a:rPr lang="en-US" smtClean="0"/>
              <a:pPr/>
              <a:t>2020-06-23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5BFBDEC-75DD-451E-9F37-132C2A836F9F}" type="slidenum">
              <a:rPr lang="en-US" smtClean="0"/>
              <a:pPr/>
              <a:t>‹#›</a:t>
            </a:fld>
            <a:endParaRPr lang="en-US"/>
          </a:p>
        </p:txBody>
      </p:sp>
    </p:spTree>
    <p:extLst>
      <p:ext uri="{BB962C8B-B14F-4D97-AF65-F5344CB8AC3E}">
        <p14:creationId xmlns="" xmlns:p14="http://schemas.microsoft.com/office/powerpoint/2010/main" val="17462348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E258C87-23C0-4C8E-9188-368E61CDF4F1}" type="datetimeFigureOut">
              <a:rPr lang="zh-CN" altLang="en-US" smtClean="0"/>
              <a:pPr/>
              <a:t>2020/6/23</a:t>
            </a:fld>
            <a:endParaRPr lang="zh-CN" altLang="en-US"/>
          </a:p>
        </p:txBody>
      </p:sp>
      <p:sp>
        <p:nvSpPr>
          <p:cNvPr id="4" name="幻灯片图像占位符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E9A5E68-CF20-49C0-9291-AF1592569517}" type="slidenum">
              <a:rPr lang="zh-CN" altLang="en-US" smtClean="0"/>
              <a:pPr/>
              <a:t>‹#›</a:t>
            </a:fld>
            <a:endParaRPr lang="zh-CN" altLang="en-US"/>
          </a:p>
        </p:txBody>
      </p:sp>
    </p:spTree>
    <p:extLst>
      <p:ext uri="{BB962C8B-B14F-4D97-AF65-F5344CB8AC3E}">
        <p14:creationId xmlns="" xmlns:p14="http://schemas.microsoft.com/office/powerpoint/2010/main" val="41271805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r>
              <a:rPr lang="en-US" dirty="0"/>
              <a:t>1. Thank</a:t>
            </a:r>
            <a:r>
              <a:rPr lang="en-US" baseline="0" dirty="0"/>
              <a:t> </a:t>
            </a:r>
            <a:r>
              <a:rPr lang="en-US" baseline="0" dirty="0" err="1"/>
              <a:t>Cen</a:t>
            </a:r>
            <a:r>
              <a:rPr lang="en-US" baseline="0" dirty="0"/>
              <a:t>/</a:t>
            </a:r>
            <a:r>
              <a:rPr lang="en-US" baseline="0" dirty="0" err="1"/>
              <a:t>Gao</a:t>
            </a:r>
            <a:r>
              <a:rPr lang="en-US" baseline="0" dirty="0"/>
              <a:t>/Luo/Chen; 2. HZ more visits; 3. AP on HZ</a:t>
            </a:r>
            <a:endParaRPr lang="en-US" dirty="0"/>
          </a:p>
        </p:txBody>
      </p:sp>
      <p:sp>
        <p:nvSpPr>
          <p:cNvPr id="103428" name="Slide Number Placeholder 3"/>
          <p:cNvSpPr>
            <a:spLocks noGrp="1"/>
          </p:cNvSpPr>
          <p:nvPr>
            <p:ph type="sldNum" sz="quarter" idx="5"/>
          </p:nvPr>
        </p:nvSpPr>
        <p:spPr>
          <a:noFill/>
        </p:spPr>
        <p:txBody>
          <a:bodyPr/>
          <a:lstStyle/>
          <a:p>
            <a:pPr marL="0" marR="0" lvl="0" indent="0" algn="r" defTabSz="949338" rtl="0" eaLnBrk="1" fontAlgn="base" latinLnBrk="0" hangingPunct="1">
              <a:lnSpc>
                <a:spcPct val="100000"/>
              </a:lnSpc>
              <a:spcBef>
                <a:spcPct val="0"/>
              </a:spcBef>
              <a:spcAft>
                <a:spcPct val="0"/>
              </a:spcAft>
              <a:buClrTx/>
              <a:buSzTx/>
              <a:buFontTx/>
              <a:buNone/>
              <a:tabLst/>
              <a:defRPr/>
            </a:pPr>
            <a:fld id="{43513466-170C-4D5D-91A5-22F36A9D16AC}"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49338" rtl="0" eaLnBrk="1" fontAlgn="base" latinLnBrk="0" hangingPunct="1">
                <a:lnSpc>
                  <a:spcPct val="100000"/>
                </a:lnSpc>
                <a:spcBef>
                  <a:spcPct val="0"/>
                </a:spcBef>
                <a:spcAft>
                  <a:spcPct val="0"/>
                </a:spcAft>
                <a:buClrTx/>
                <a:buSzTx/>
                <a:buFontTx/>
                <a:buNone/>
                <a:tabLst/>
                <a:defRPr/>
              </a:pPr>
              <a:t>1</a:t>
            </a:fld>
            <a:endParaRPr kumimoji="0" lang="en-US" sz="14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 xmlns:p14="http://schemas.microsoft.com/office/powerpoint/2010/main" val="3316906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r>
              <a:rPr lang="en-US" dirty="0"/>
              <a:t>1. Thank</a:t>
            </a:r>
            <a:r>
              <a:rPr lang="en-US" baseline="0" dirty="0"/>
              <a:t> </a:t>
            </a:r>
            <a:r>
              <a:rPr lang="en-US" baseline="0" dirty="0" err="1"/>
              <a:t>Cen</a:t>
            </a:r>
            <a:r>
              <a:rPr lang="en-US" baseline="0" dirty="0"/>
              <a:t>/</a:t>
            </a:r>
            <a:r>
              <a:rPr lang="en-US" baseline="0" dirty="0" err="1"/>
              <a:t>Gao</a:t>
            </a:r>
            <a:r>
              <a:rPr lang="en-US" baseline="0" dirty="0"/>
              <a:t>/Luo/Chen; 2. HZ more visits; 3. AP on HZ</a:t>
            </a:r>
            <a:endParaRPr lang="en-US" dirty="0"/>
          </a:p>
        </p:txBody>
      </p:sp>
      <p:sp>
        <p:nvSpPr>
          <p:cNvPr id="103428" name="Slide Number Placeholder 3"/>
          <p:cNvSpPr>
            <a:spLocks noGrp="1"/>
          </p:cNvSpPr>
          <p:nvPr>
            <p:ph type="sldNum" sz="quarter" idx="5"/>
          </p:nvPr>
        </p:nvSpPr>
        <p:spPr>
          <a:noFill/>
        </p:spPr>
        <p:txBody>
          <a:bodyPr/>
          <a:lstStyle/>
          <a:p>
            <a:pPr marL="0" marR="0" lvl="0" indent="0" algn="r" defTabSz="949338" rtl="0" eaLnBrk="1" fontAlgn="base" latinLnBrk="0" hangingPunct="1">
              <a:lnSpc>
                <a:spcPct val="100000"/>
              </a:lnSpc>
              <a:spcBef>
                <a:spcPct val="0"/>
              </a:spcBef>
              <a:spcAft>
                <a:spcPct val="0"/>
              </a:spcAft>
              <a:buClrTx/>
              <a:buSzTx/>
              <a:buFontTx/>
              <a:buNone/>
              <a:tabLst/>
              <a:defRPr/>
            </a:pPr>
            <a:fld id="{43513466-170C-4D5D-91A5-22F36A9D16AC}"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49338" rtl="0" eaLnBrk="1" fontAlgn="base" latinLnBrk="0" hangingPunct="1">
                <a:lnSpc>
                  <a:spcPct val="100000"/>
                </a:lnSpc>
                <a:spcBef>
                  <a:spcPct val="0"/>
                </a:spcBef>
                <a:spcAft>
                  <a:spcPct val="0"/>
                </a:spcAft>
                <a:buClrTx/>
                <a:buSzTx/>
                <a:buFontTx/>
                <a:buNone/>
                <a:tabLst/>
                <a:defRPr/>
              </a:pPr>
              <a:t>11</a:t>
            </a:fld>
            <a:endParaRPr kumimoji="0" lang="en-US" sz="14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 xmlns:p14="http://schemas.microsoft.com/office/powerpoint/2010/main" val="2481487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r>
              <a:rPr lang="en-US" dirty="0"/>
              <a:t>1. Thank</a:t>
            </a:r>
            <a:r>
              <a:rPr lang="en-US" baseline="0" dirty="0"/>
              <a:t> </a:t>
            </a:r>
            <a:r>
              <a:rPr lang="en-US" baseline="0" dirty="0" err="1"/>
              <a:t>Cen</a:t>
            </a:r>
            <a:r>
              <a:rPr lang="en-US" baseline="0" dirty="0"/>
              <a:t>/</a:t>
            </a:r>
            <a:r>
              <a:rPr lang="en-US" baseline="0" dirty="0" err="1"/>
              <a:t>Gao</a:t>
            </a:r>
            <a:r>
              <a:rPr lang="en-US" baseline="0" dirty="0"/>
              <a:t>/Luo/Chen; 2. HZ more visits; 3. AP on HZ</a:t>
            </a:r>
            <a:endParaRPr lang="en-US" dirty="0"/>
          </a:p>
        </p:txBody>
      </p:sp>
      <p:sp>
        <p:nvSpPr>
          <p:cNvPr id="103428" name="Slide Number Placeholder 3"/>
          <p:cNvSpPr>
            <a:spLocks noGrp="1"/>
          </p:cNvSpPr>
          <p:nvPr>
            <p:ph type="sldNum" sz="quarter" idx="5"/>
          </p:nvPr>
        </p:nvSpPr>
        <p:spPr>
          <a:noFill/>
        </p:spPr>
        <p:txBody>
          <a:bodyPr/>
          <a:lstStyle/>
          <a:p>
            <a:pPr marL="0" marR="0" lvl="0" indent="0" algn="r" defTabSz="949338" rtl="0" eaLnBrk="1" fontAlgn="base" latinLnBrk="0" hangingPunct="1">
              <a:lnSpc>
                <a:spcPct val="100000"/>
              </a:lnSpc>
              <a:spcBef>
                <a:spcPct val="0"/>
              </a:spcBef>
              <a:spcAft>
                <a:spcPct val="0"/>
              </a:spcAft>
              <a:buClrTx/>
              <a:buSzTx/>
              <a:buFontTx/>
              <a:buNone/>
              <a:tabLst/>
              <a:defRPr/>
            </a:pPr>
            <a:fld id="{43513466-170C-4D5D-91A5-22F36A9D16AC}"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49338" rtl="0" eaLnBrk="1" fontAlgn="base" latinLnBrk="0" hangingPunct="1">
                <a:lnSpc>
                  <a:spcPct val="100000"/>
                </a:lnSpc>
                <a:spcBef>
                  <a:spcPct val="0"/>
                </a:spcBef>
                <a:spcAft>
                  <a:spcPct val="0"/>
                </a:spcAft>
                <a:buClrTx/>
                <a:buSzTx/>
                <a:buFontTx/>
                <a:buNone/>
                <a:tabLst/>
                <a:defRPr/>
              </a:pPr>
              <a:t>12</a:t>
            </a:fld>
            <a:endParaRPr kumimoji="0" lang="en-US" sz="14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 xmlns:p14="http://schemas.microsoft.com/office/powerpoint/2010/main" val="2481487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r>
              <a:rPr lang="en-US" dirty="0"/>
              <a:t>1. Thank</a:t>
            </a:r>
            <a:r>
              <a:rPr lang="en-US" baseline="0" dirty="0"/>
              <a:t> </a:t>
            </a:r>
            <a:r>
              <a:rPr lang="en-US" baseline="0" dirty="0" err="1"/>
              <a:t>Cen</a:t>
            </a:r>
            <a:r>
              <a:rPr lang="en-US" baseline="0" dirty="0"/>
              <a:t>/</a:t>
            </a:r>
            <a:r>
              <a:rPr lang="en-US" baseline="0" dirty="0" err="1"/>
              <a:t>Gao</a:t>
            </a:r>
            <a:r>
              <a:rPr lang="en-US" baseline="0" dirty="0"/>
              <a:t>/Luo/Chen; 2. HZ more visits; 3. AP on HZ</a:t>
            </a:r>
            <a:endParaRPr lang="en-US" dirty="0"/>
          </a:p>
        </p:txBody>
      </p:sp>
      <p:sp>
        <p:nvSpPr>
          <p:cNvPr id="103428" name="Slide Number Placeholder 3"/>
          <p:cNvSpPr>
            <a:spLocks noGrp="1"/>
          </p:cNvSpPr>
          <p:nvPr>
            <p:ph type="sldNum" sz="quarter" idx="5"/>
          </p:nvPr>
        </p:nvSpPr>
        <p:spPr>
          <a:noFill/>
        </p:spPr>
        <p:txBody>
          <a:bodyPr/>
          <a:lstStyle/>
          <a:p>
            <a:pPr marL="0" marR="0" lvl="0" indent="0" algn="r" defTabSz="949338" rtl="0" eaLnBrk="1" fontAlgn="base" latinLnBrk="0" hangingPunct="1">
              <a:lnSpc>
                <a:spcPct val="100000"/>
              </a:lnSpc>
              <a:spcBef>
                <a:spcPct val="0"/>
              </a:spcBef>
              <a:spcAft>
                <a:spcPct val="0"/>
              </a:spcAft>
              <a:buClrTx/>
              <a:buSzTx/>
              <a:buFontTx/>
              <a:buNone/>
              <a:tabLst/>
              <a:defRPr/>
            </a:pPr>
            <a:fld id="{43513466-170C-4D5D-91A5-22F36A9D16AC}"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49338" rtl="0" eaLnBrk="1" fontAlgn="base" latinLnBrk="0" hangingPunct="1">
                <a:lnSpc>
                  <a:spcPct val="100000"/>
                </a:lnSpc>
                <a:spcBef>
                  <a:spcPct val="0"/>
                </a:spcBef>
                <a:spcAft>
                  <a:spcPct val="0"/>
                </a:spcAft>
                <a:buClrTx/>
                <a:buSzTx/>
                <a:buFontTx/>
                <a:buNone/>
                <a:tabLst/>
                <a:defRPr/>
              </a:pPr>
              <a:t>13</a:t>
            </a:fld>
            <a:endParaRPr kumimoji="0" lang="en-US" sz="14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 xmlns:p14="http://schemas.microsoft.com/office/powerpoint/2010/main" val="2481487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r>
              <a:rPr lang="en-US" dirty="0"/>
              <a:t>1. Thank</a:t>
            </a:r>
            <a:r>
              <a:rPr lang="en-US" baseline="0" dirty="0"/>
              <a:t> </a:t>
            </a:r>
            <a:r>
              <a:rPr lang="en-US" baseline="0" dirty="0" err="1"/>
              <a:t>Cen</a:t>
            </a:r>
            <a:r>
              <a:rPr lang="en-US" baseline="0" dirty="0"/>
              <a:t>/</a:t>
            </a:r>
            <a:r>
              <a:rPr lang="en-US" baseline="0" dirty="0" err="1"/>
              <a:t>Gao</a:t>
            </a:r>
            <a:r>
              <a:rPr lang="en-US" baseline="0" dirty="0"/>
              <a:t>/Luo/Chen; 2. HZ more visits; 3. AP on HZ</a:t>
            </a:r>
            <a:endParaRPr lang="en-US" dirty="0"/>
          </a:p>
        </p:txBody>
      </p:sp>
      <p:sp>
        <p:nvSpPr>
          <p:cNvPr id="103428" name="Slide Number Placeholder 3"/>
          <p:cNvSpPr>
            <a:spLocks noGrp="1"/>
          </p:cNvSpPr>
          <p:nvPr>
            <p:ph type="sldNum" sz="quarter" idx="5"/>
          </p:nvPr>
        </p:nvSpPr>
        <p:spPr>
          <a:noFill/>
        </p:spPr>
        <p:txBody>
          <a:bodyPr/>
          <a:lstStyle/>
          <a:p>
            <a:pPr marL="0" marR="0" lvl="0" indent="0" algn="r" defTabSz="949338" rtl="0" eaLnBrk="1" fontAlgn="base" latinLnBrk="0" hangingPunct="1">
              <a:lnSpc>
                <a:spcPct val="100000"/>
              </a:lnSpc>
              <a:spcBef>
                <a:spcPct val="0"/>
              </a:spcBef>
              <a:spcAft>
                <a:spcPct val="0"/>
              </a:spcAft>
              <a:buClrTx/>
              <a:buSzTx/>
              <a:buFontTx/>
              <a:buNone/>
              <a:tabLst/>
              <a:defRPr/>
            </a:pPr>
            <a:fld id="{43513466-170C-4D5D-91A5-22F36A9D16AC}"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49338" rtl="0" eaLnBrk="1" fontAlgn="base" latinLnBrk="0" hangingPunct="1">
                <a:lnSpc>
                  <a:spcPct val="100000"/>
                </a:lnSpc>
                <a:spcBef>
                  <a:spcPct val="0"/>
                </a:spcBef>
                <a:spcAft>
                  <a:spcPct val="0"/>
                </a:spcAft>
                <a:buClrTx/>
                <a:buSzTx/>
                <a:buFontTx/>
                <a:buNone/>
                <a:tabLst/>
                <a:defRPr/>
              </a:pPr>
              <a:t>14</a:t>
            </a:fld>
            <a:endParaRPr kumimoji="0" lang="en-US" sz="14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 xmlns:p14="http://schemas.microsoft.com/office/powerpoint/2010/main" val="2481487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r>
              <a:rPr lang="en-US" dirty="0"/>
              <a:t>1. Thank</a:t>
            </a:r>
            <a:r>
              <a:rPr lang="en-US" baseline="0" dirty="0"/>
              <a:t> </a:t>
            </a:r>
            <a:r>
              <a:rPr lang="en-US" baseline="0" dirty="0" err="1"/>
              <a:t>Cen</a:t>
            </a:r>
            <a:r>
              <a:rPr lang="en-US" baseline="0" dirty="0"/>
              <a:t>/</a:t>
            </a:r>
            <a:r>
              <a:rPr lang="en-US" baseline="0" dirty="0" err="1"/>
              <a:t>Gao</a:t>
            </a:r>
            <a:r>
              <a:rPr lang="en-US" baseline="0" dirty="0"/>
              <a:t>/Luo/Chen; 2. HZ more visits; 3. AP on HZ</a:t>
            </a:r>
            <a:endParaRPr lang="en-US" dirty="0"/>
          </a:p>
        </p:txBody>
      </p:sp>
      <p:sp>
        <p:nvSpPr>
          <p:cNvPr id="103428" name="Slide Number Placeholder 3"/>
          <p:cNvSpPr>
            <a:spLocks noGrp="1"/>
          </p:cNvSpPr>
          <p:nvPr>
            <p:ph type="sldNum" sz="quarter" idx="5"/>
          </p:nvPr>
        </p:nvSpPr>
        <p:spPr>
          <a:noFill/>
        </p:spPr>
        <p:txBody>
          <a:bodyPr/>
          <a:lstStyle/>
          <a:p>
            <a:pPr marL="0" marR="0" lvl="0" indent="0" algn="r" defTabSz="949338" rtl="0" eaLnBrk="1" fontAlgn="base" latinLnBrk="0" hangingPunct="1">
              <a:lnSpc>
                <a:spcPct val="100000"/>
              </a:lnSpc>
              <a:spcBef>
                <a:spcPct val="0"/>
              </a:spcBef>
              <a:spcAft>
                <a:spcPct val="0"/>
              </a:spcAft>
              <a:buClrTx/>
              <a:buSzTx/>
              <a:buFontTx/>
              <a:buNone/>
              <a:tabLst/>
              <a:defRPr/>
            </a:pPr>
            <a:fld id="{43513466-170C-4D5D-91A5-22F36A9D16AC}"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49338" rtl="0" eaLnBrk="1" fontAlgn="base" latinLnBrk="0" hangingPunct="1">
                <a:lnSpc>
                  <a:spcPct val="100000"/>
                </a:lnSpc>
                <a:spcBef>
                  <a:spcPct val="0"/>
                </a:spcBef>
                <a:spcAft>
                  <a:spcPct val="0"/>
                </a:spcAft>
                <a:buClrTx/>
                <a:buSzTx/>
                <a:buFontTx/>
                <a:buNone/>
                <a:tabLst/>
                <a:defRPr/>
              </a:pPr>
              <a:t>15</a:t>
            </a:fld>
            <a:endParaRPr kumimoji="0" lang="en-US" sz="14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 xmlns:p14="http://schemas.microsoft.com/office/powerpoint/2010/main" val="2481487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r>
              <a:rPr lang="en-US" dirty="0"/>
              <a:t>1. Thank</a:t>
            </a:r>
            <a:r>
              <a:rPr lang="en-US" baseline="0" dirty="0"/>
              <a:t> </a:t>
            </a:r>
            <a:r>
              <a:rPr lang="en-US" baseline="0" dirty="0" err="1"/>
              <a:t>Cen</a:t>
            </a:r>
            <a:r>
              <a:rPr lang="en-US" baseline="0" dirty="0"/>
              <a:t>/</a:t>
            </a:r>
            <a:r>
              <a:rPr lang="en-US" baseline="0" dirty="0" err="1"/>
              <a:t>Gao</a:t>
            </a:r>
            <a:r>
              <a:rPr lang="en-US" baseline="0" dirty="0"/>
              <a:t>/Luo/Chen; 2. HZ more visits; 3. AP on HZ</a:t>
            </a:r>
            <a:endParaRPr lang="en-US" dirty="0"/>
          </a:p>
        </p:txBody>
      </p:sp>
      <p:sp>
        <p:nvSpPr>
          <p:cNvPr id="103428" name="Slide Number Placeholder 3"/>
          <p:cNvSpPr>
            <a:spLocks noGrp="1"/>
          </p:cNvSpPr>
          <p:nvPr>
            <p:ph type="sldNum" sz="quarter" idx="5"/>
          </p:nvPr>
        </p:nvSpPr>
        <p:spPr>
          <a:noFill/>
        </p:spPr>
        <p:txBody>
          <a:bodyPr/>
          <a:lstStyle/>
          <a:p>
            <a:pPr marL="0" marR="0" lvl="0" indent="0" algn="r" defTabSz="949338" rtl="0" eaLnBrk="1" fontAlgn="base" latinLnBrk="0" hangingPunct="1">
              <a:lnSpc>
                <a:spcPct val="100000"/>
              </a:lnSpc>
              <a:spcBef>
                <a:spcPct val="0"/>
              </a:spcBef>
              <a:spcAft>
                <a:spcPct val="0"/>
              </a:spcAft>
              <a:buClrTx/>
              <a:buSzTx/>
              <a:buFontTx/>
              <a:buNone/>
              <a:tabLst/>
              <a:defRPr/>
            </a:pPr>
            <a:fld id="{43513466-170C-4D5D-91A5-22F36A9D16AC}"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49338" rtl="0" eaLnBrk="1" fontAlgn="base" latinLnBrk="0" hangingPunct="1">
                <a:lnSpc>
                  <a:spcPct val="100000"/>
                </a:lnSpc>
                <a:spcBef>
                  <a:spcPct val="0"/>
                </a:spcBef>
                <a:spcAft>
                  <a:spcPct val="0"/>
                </a:spcAft>
                <a:buClrTx/>
                <a:buSzTx/>
                <a:buFontTx/>
                <a:buNone/>
                <a:tabLst/>
                <a:defRPr/>
              </a:pPr>
              <a:t>16</a:t>
            </a:fld>
            <a:endParaRPr kumimoji="0" lang="en-US" sz="14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 xmlns:p14="http://schemas.microsoft.com/office/powerpoint/2010/main" val="2481487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r>
              <a:rPr lang="en-US" dirty="0"/>
              <a:t>1. Thank</a:t>
            </a:r>
            <a:r>
              <a:rPr lang="en-US" baseline="0" dirty="0"/>
              <a:t> </a:t>
            </a:r>
            <a:r>
              <a:rPr lang="en-US" baseline="0" dirty="0" err="1"/>
              <a:t>Cen</a:t>
            </a:r>
            <a:r>
              <a:rPr lang="en-US" baseline="0" dirty="0"/>
              <a:t>/</a:t>
            </a:r>
            <a:r>
              <a:rPr lang="en-US" baseline="0" dirty="0" err="1"/>
              <a:t>Gao</a:t>
            </a:r>
            <a:r>
              <a:rPr lang="en-US" baseline="0" dirty="0"/>
              <a:t>/Luo/Chen; 2. HZ more visits; 3. AP on HZ</a:t>
            </a:r>
            <a:endParaRPr lang="en-US" dirty="0"/>
          </a:p>
        </p:txBody>
      </p:sp>
      <p:sp>
        <p:nvSpPr>
          <p:cNvPr id="103428" name="Slide Number Placeholder 3"/>
          <p:cNvSpPr>
            <a:spLocks noGrp="1"/>
          </p:cNvSpPr>
          <p:nvPr>
            <p:ph type="sldNum" sz="quarter" idx="5"/>
          </p:nvPr>
        </p:nvSpPr>
        <p:spPr>
          <a:noFill/>
        </p:spPr>
        <p:txBody>
          <a:bodyPr/>
          <a:lstStyle/>
          <a:p>
            <a:pPr marL="0" marR="0" lvl="0" indent="0" algn="r" defTabSz="949338" rtl="0" eaLnBrk="1" fontAlgn="base" latinLnBrk="0" hangingPunct="1">
              <a:lnSpc>
                <a:spcPct val="100000"/>
              </a:lnSpc>
              <a:spcBef>
                <a:spcPct val="0"/>
              </a:spcBef>
              <a:spcAft>
                <a:spcPct val="0"/>
              </a:spcAft>
              <a:buClrTx/>
              <a:buSzTx/>
              <a:buFontTx/>
              <a:buNone/>
              <a:tabLst/>
              <a:defRPr/>
            </a:pPr>
            <a:fld id="{43513466-170C-4D5D-91A5-22F36A9D16AC}"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49338" rtl="0" eaLnBrk="1" fontAlgn="base" latinLnBrk="0" hangingPunct="1">
                <a:lnSpc>
                  <a:spcPct val="100000"/>
                </a:lnSpc>
                <a:spcBef>
                  <a:spcPct val="0"/>
                </a:spcBef>
                <a:spcAft>
                  <a:spcPct val="0"/>
                </a:spcAft>
                <a:buClrTx/>
                <a:buSzTx/>
                <a:buFontTx/>
                <a:buNone/>
                <a:tabLst/>
                <a:defRPr/>
              </a:pPr>
              <a:t>17</a:t>
            </a:fld>
            <a:endParaRPr kumimoji="0" lang="en-US" sz="14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 xmlns:p14="http://schemas.microsoft.com/office/powerpoint/2010/main" val="2481487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r>
              <a:rPr lang="en-US" dirty="0"/>
              <a:t>1. Thank</a:t>
            </a:r>
            <a:r>
              <a:rPr lang="en-US" baseline="0" dirty="0"/>
              <a:t> </a:t>
            </a:r>
            <a:r>
              <a:rPr lang="en-US" baseline="0" dirty="0" err="1"/>
              <a:t>Cen</a:t>
            </a:r>
            <a:r>
              <a:rPr lang="en-US" baseline="0" dirty="0"/>
              <a:t>/</a:t>
            </a:r>
            <a:r>
              <a:rPr lang="en-US" baseline="0" dirty="0" err="1"/>
              <a:t>Gao</a:t>
            </a:r>
            <a:r>
              <a:rPr lang="en-US" baseline="0" dirty="0"/>
              <a:t>/Luo/Chen; 2. HZ more visits; 3. AP on HZ</a:t>
            </a:r>
            <a:endParaRPr lang="en-US" dirty="0"/>
          </a:p>
        </p:txBody>
      </p:sp>
      <p:sp>
        <p:nvSpPr>
          <p:cNvPr id="103428" name="Slide Number Placeholder 3"/>
          <p:cNvSpPr>
            <a:spLocks noGrp="1"/>
          </p:cNvSpPr>
          <p:nvPr>
            <p:ph type="sldNum" sz="quarter" idx="5"/>
          </p:nvPr>
        </p:nvSpPr>
        <p:spPr>
          <a:noFill/>
        </p:spPr>
        <p:txBody>
          <a:bodyPr/>
          <a:lstStyle/>
          <a:p>
            <a:pPr marL="0" marR="0" lvl="0" indent="0" algn="r" defTabSz="949338" rtl="0" eaLnBrk="1" fontAlgn="base" latinLnBrk="0" hangingPunct="1">
              <a:lnSpc>
                <a:spcPct val="100000"/>
              </a:lnSpc>
              <a:spcBef>
                <a:spcPct val="0"/>
              </a:spcBef>
              <a:spcAft>
                <a:spcPct val="0"/>
              </a:spcAft>
              <a:buClrTx/>
              <a:buSzTx/>
              <a:buFontTx/>
              <a:buNone/>
              <a:tabLst/>
              <a:defRPr/>
            </a:pPr>
            <a:fld id="{43513466-170C-4D5D-91A5-22F36A9D16AC}"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49338" rtl="0" eaLnBrk="1" fontAlgn="base" latinLnBrk="0" hangingPunct="1">
                <a:lnSpc>
                  <a:spcPct val="100000"/>
                </a:lnSpc>
                <a:spcBef>
                  <a:spcPct val="0"/>
                </a:spcBef>
                <a:spcAft>
                  <a:spcPct val="0"/>
                </a:spcAft>
                <a:buClrTx/>
                <a:buSzTx/>
                <a:buFontTx/>
                <a:buNone/>
                <a:tabLst/>
                <a:defRPr/>
              </a:pPr>
              <a:t>18</a:t>
            </a:fld>
            <a:endParaRPr kumimoji="0" lang="en-US" sz="14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 xmlns:p14="http://schemas.microsoft.com/office/powerpoint/2010/main" val="2481487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r>
              <a:rPr lang="en-US" dirty="0"/>
              <a:t>1. Thank</a:t>
            </a:r>
            <a:r>
              <a:rPr lang="en-US" baseline="0" dirty="0"/>
              <a:t> </a:t>
            </a:r>
            <a:r>
              <a:rPr lang="en-US" baseline="0" dirty="0" err="1"/>
              <a:t>Cen</a:t>
            </a:r>
            <a:r>
              <a:rPr lang="en-US" baseline="0" dirty="0"/>
              <a:t>/</a:t>
            </a:r>
            <a:r>
              <a:rPr lang="en-US" baseline="0" dirty="0" err="1"/>
              <a:t>Gao</a:t>
            </a:r>
            <a:r>
              <a:rPr lang="en-US" baseline="0" dirty="0"/>
              <a:t>/Luo/Chen; 2. HZ more visits; 3. AP on HZ</a:t>
            </a:r>
            <a:endParaRPr lang="en-US" dirty="0"/>
          </a:p>
        </p:txBody>
      </p:sp>
      <p:sp>
        <p:nvSpPr>
          <p:cNvPr id="103428" name="Slide Number Placeholder 3"/>
          <p:cNvSpPr>
            <a:spLocks noGrp="1"/>
          </p:cNvSpPr>
          <p:nvPr>
            <p:ph type="sldNum" sz="quarter" idx="5"/>
          </p:nvPr>
        </p:nvSpPr>
        <p:spPr>
          <a:noFill/>
        </p:spPr>
        <p:txBody>
          <a:bodyPr/>
          <a:lstStyle/>
          <a:p>
            <a:pPr marL="0" marR="0" lvl="0" indent="0" algn="r" defTabSz="949338" rtl="0" eaLnBrk="1" fontAlgn="base" latinLnBrk="0" hangingPunct="1">
              <a:lnSpc>
                <a:spcPct val="100000"/>
              </a:lnSpc>
              <a:spcBef>
                <a:spcPct val="0"/>
              </a:spcBef>
              <a:spcAft>
                <a:spcPct val="0"/>
              </a:spcAft>
              <a:buClrTx/>
              <a:buSzTx/>
              <a:buFontTx/>
              <a:buNone/>
              <a:tabLst/>
              <a:defRPr/>
            </a:pPr>
            <a:fld id="{43513466-170C-4D5D-91A5-22F36A9D16AC}"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49338" rtl="0" eaLnBrk="1" fontAlgn="base" latinLnBrk="0" hangingPunct="1">
                <a:lnSpc>
                  <a:spcPct val="100000"/>
                </a:lnSpc>
                <a:spcBef>
                  <a:spcPct val="0"/>
                </a:spcBef>
                <a:spcAft>
                  <a:spcPct val="0"/>
                </a:spcAft>
                <a:buClrTx/>
                <a:buSzTx/>
                <a:buFontTx/>
                <a:buNone/>
                <a:tabLst/>
                <a:defRPr/>
              </a:pPr>
              <a:t>19</a:t>
            </a:fld>
            <a:endParaRPr kumimoji="0" lang="en-US" sz="14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 xmlns:p14="http://schemas.microsoft.com/office/powerpoint/2010/main" val="2481487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r>
              <a:rPr lang="en-US" dirty="0"/>
              <a:t>1. Thank</a:t>
            </a:r>
            <a:r>
              <a:rPr lang="en-US" baseline="0" dirty="0"/>
              <a:t> </a:t>
            </a:r>
            <a:r>
              <a:rPr lang="en-US" baseline="0" dirty="0" err="1"/>
              <a:t>Cen</a:t>
            </a:r>
            <a:r>
              <a:rPr lang="en-US" baseline="0" dirty="0"/>
              <a:t>/</a:t>
            </a:r>
            <a:r>
              <a:rPr lang="en-US" baseline="0" dirty="0" err="1"/>
              <a:t>Gao</a:t>
            </a:r>
            <a:r>
              <a:rPr lang="en-US" baseline="0" dirty="0"/>
              <a:t>/Luo/Chen; 2. HZ more visits; 3. AP on HZ</a:t>
            </a:r>
            <a:endParaRPr lang="en-US" dirty="0"/>
          </a:p>
        </p:txBody>
      </p:sp>
      <p:sp>
        <p:nvSpPr>
          <p:cNvPr id="103428" name="Slide Number Placeholder 3"/>
          <p:cNvSpPr>
            <a:spLocks noGrp="1"/>
          </p:cNvSpPr>
          <p:nvPr>
            <p:ph type="sldNum" sz="quarter" idx="5"/>
          </p:nvPr>
        </p:nvSpPr>
        <p:spPr>
          <a:noFill/>
        </p:spPr>
        <p:txBody>
          <a:bodyPr/>
          <a:lstStyle/>
          <a:p>
            <a:pPr marL="0" marR="0" lvl="0" indent="0" algn="r" defTabSz="949338" rtl="0" eaLnBrk="1" fontAlgn="base" latinLnBrk="0" hangingPunct="1">
              <a:lnSpc>
                <a:spcPct val="100000"/>
              </a:lnSpc>
              <a:spcBef>
                <a:spcPct val="0"/>
              </a:spcBef>
              <a:spcAft>
                <a:spcPct val="0"/>
              </a:spcAft>
              <a:buClrTx/>
              <a:buSzTx/>
              <a:buFontTx/>
              <a:buNone/>
              <a:tabLst/>
              <a:defRPr/>
            </a:pPr>
            <a:fld id="{43513466-170C-4D5D-91A5-22F36A9D16AC}"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49338" rtl="0" eaLnBrk="1" fontAlgn="base" latinLnBrk="0" hangingPunct="1">
                <a:lnSpc>
                  <a:spcPct val="100000"/>
                </a:lnSpc>
                <a:spcBef>
                  <a:spcPct val="0"/>
                </a:spcBef>
                <a:spcAft>
                  <a:spcPct val="0"/>
                </a:spcAft>
                <a:buClrTx/>
                <a:buSzTx/>
                <a:buFontTx/>
                <a:buNone/>
                <a:tabLst/>
                <a:defRPr/>
              </a:pPr>
              <a:t>20</a:t>
            </a:fld>
            <a:endParaRPr kumimoji="0" lang="en-US" sz="14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 xmlns:p14="http://schemas.microsoft.com/office/powerpoint/2010/main" val="2481487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898922">
              <a:defRPr/>
            </a:pPr>
            <a:r>
              <a:rPr lang="en-US" altLang="zh-CN" dirty="0">
                <a:latin typeface="Times New Roman" pitchFamily="18" charset="0"/>
                <a:cs typeface="Times New Roman" pitchFamily="18" charset="0"/>
              </a:rPr>
              <a:t>spatial field: </a:t>
            </a:r>
            <a:r>
              <a:rPr lang="en-US" altLang="zh-CN" dirty="0"/>
              <a:t>A Spatial Field refers to air pollution estimates made at the center of each grid cell in a specified modeling domain. For example, MATS might calculate ozone design values for each grid cell in the modeling domain. Several types of Spatial Fields can be calculated for ozone and PM.</a:t>
            </a:r>
            <a:endParaRPr lang="zh-CN" altLang="en-US" dirty="0"/>
          </a:p>
          <a:p>
            <a:r>
              <a:rPr lang="zh-CN" altLang="en-US" dirty="0"/>
              <a:t>利用环境监测数据、模型数据（主要是</a:t>
            </a:r>
            <a:r>
              <a:rPr lang="en-US" altLang="zh-CN" dirty="0"/>
              <a:t>CMAQ</a:t>
            </a:r>
            <a:r>
              <a:rPr lang="zh-CN" altLang="en-US" dirty="0"/>
              <a:t>模拟的结果）作为模型输入，</a:t>
            </a:r>
            <a:r>
              <a:rPr lang="zh-CN" altLang="zh-CN" dirty="0">
                <a:latin typeface="+mn-lt"/>
              </a:rPr>
              <a:t>并利用优化的数理统计技术对大气复合污染状况进行模拟，实现对环境空气质量标准的达标评估。</a:t>
            </a:r>
            <a:r>
              <a:rPr lang="zh-CN" altLang="en-US" dirty="0">
                <a:latin typeface="+mn-lt"/>
              </a:rPr>
              <a:t>其中包括</a:t>
            </a:r>
            <a:r>
              <a:rPr lang="en-US" altLang="zh-CN" dirty="0">
                <a:latin typeface="+mn-lt"/>
              </a:rPr>
              <a:t>point estimate</a:t>
            </a:r>
            <a:r>
              <a:rPr lang="zh-CN" altLang="en-US" dirty="0">
                <a:latin typeface="+mn-lt"/>
              </a:rPr>
              <a:t>和</a:t>
            </a:r>
            <a:r>
              <a:rPr lang="en-US" altLang="zh-CN" dirty="0">
                <a:latin typeface="+mn-lt"/>
              </a:rPr>
              <a:t>spatial field estimate</a:t>
            </a:r>
            <a:r>
              <a:rPr lang="zh-CN" altLang="en-US" dirty="0">
                <a:latin typeface="+mn-lt"/>
              </a:rPr>
              <a:t>。</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defTabSz="931774">
              <a:defRPr/>
            </a:pPr>
            <a:fld id="{FB00C573-3A4E-4463-A5AC-5FD0D596821C}" type="slidenum">
              <a:rPr lang="zh-CN" altLang="en-US" sz="1800" kern="0">
                <a:solidFill>
                  <a:prstClr val="black"/>
                </a:solidFill>
                <a:latin typeface="Arial" charset="0"/>
                <a:ea typeface="宋体" panose="02010600030101010101" pitchFamily="2" charset="-122"/>
              </a:rPr>
              <a:pPr defTabSz="931774">
                <a:defRPr/>
              </a:pPr>
              <a:t>2</a:t>
            </a:fld>
            <a:endParaRPr lang="zh-CN" altLang="en-US" sz="1800" kern="0">
              <a:solidFill>
                <a:prstClr val="black"/>
              </a:solidFill>
              <a:latin typeface="Arial" charset="0"/>
              <a:ea typeface="宋体" panose="02010600030101010101" pitchFamily="2" charset="-122"/>
            </a:endParaRPr>
          </a:p>
        </p:txBody>
      </p:sp>
    </p:spTree>
    <p:extLst>
      <p:ext uri="{BB962C8B-B14F-4D97-AF65-F5344CB8AC3E}">
        <p14:creationId xmlns="" xmlns:p14="http://schemas.microsoft.com/office/powerpoint/2010/main" val="2109818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r>
              <a:rPr lang="en-US" dirty="0"/>
              <a:t>1. Thank</a:t>
            </a:r>
            <a:r>
              <a:rPr lang="en-US" baseline="0" dirty="0"/>
              <a:t> </a:t>
            </a:r>
            <a:r>
              <a:rPr lang="en-US" baseline="0" dirty="0" err="1"/>
              <a:t>Cen</a:t>
            </a:r>
            <a:r>
              <a:rPr lang="en-US" baseline="0" dirty="0"/>
              <a:t>/</a:t>
            </a:r>
            <a:r>
              <a:rPr lang="en-US" baseline="0" dirty="0" err="1"/>
              <a:t>Gao</a:t>
            </a:r>
            <a:r>
              <a:rPr lang="en-US" baseline="0" dirty="0"/>
              <a:t>/Luo/Chen; 2. HZ more visits; 3. AP on HZ</a:t>
            </a:r>
            <a:endParaRPr lang="en-US" dirty="0"/>
          </a:p>
        </p:txBody>
      </p:sp>
      <p:sp>
        <p:nvSpPr>
          <p:cNvPr id="103428" name="Slide Number Placeholder 3"/>
          <p:cNvSpPr>
            <a:spLocks noGrp="1"/>
          </p:cNvSpPr>
          <p:nvPr>
            <p:ph type="sldNum" sz="quarter" idx="5"/>
          </p:nvPr>
        </p:nvSpPr>
        <p:spPr>
          <a:noFill/>
        </p:spPr>
        <p:txBody>
          <a:bodyPr/>
          <a:lstStyle/>
          <a:p>
            <a:pPr marL="0" marR="0" lvl="0" indent="0" algn="r" defTabSz="949338" rtl="0" eaLnBrk="1" fontAlgn="base" latinLnBrk="0" hangingPunct="1">
              <a:lnSpc>
                <a:spcPct val="100000"/>
              </a:lnSpc>
              <a:spcBef>
                <a:spcPct val="0"/>
              </a:spcBef>
              <a:spcAft>
                <a:spcPct val="0"/>
              </a:spcAft>
              <a:buClrTx/>
              <a:buSzTx/>
              <a:buFontTx/>
              <a:buNone/>
              <a:tabLst/>
              <a:defRPr/>
            </a:pPr>
            <a:fld id="{43513466-170C-4D5D-91A5-22F36A9D16AC}"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49338" rtl="0" eaLnBrk="1" fontAlgn="base" latinLnBrk="0" hangingPunct="1">
                <a:lnSpc>
                  <a:spcPct val="100000"/>
                </a:lnSpc>
                <a:spcBef>
                  <a:spcPct val="0"/>
                </a:spcBef>
                <a:spcAft>
                  <a:spcPct val="0"/>
                </a:spcAft>
                <a:buClrTx/>
                <a:buSzTx/>
                <a:buFontTx/>
                <a:buNone/>
                <a:tabLst/>
                <a:defRPr/>
              </a:pPr>
              <a:t>21</a:t>
            </a:fld>
            <a:endParaRPr kumimoji="0" lang="en-US" sz="14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 xmlns:p14="http://schemas.microsoft.com/office/powerpoint/2010/main" val="2481487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r>
              <a:rPr lang="en-US" dirty="0"/>
              <a:t>1. Thank</a:t>
            </a:r>
            <a:r>
              <a:rPr lang="en-US" baseline="0" dirty="0"/>
              <a:t> </a:t>
            </a:r>
            <a:r>
              <a:rPr lang="en-US" baseline="0" dirty="0" err="1"/>
              <a:t>Cen</a:t>
            </a:r>
            <a:r>
              <a:rPr lang="en-US" baseline="0" dirty="0"/>
              <a:t>/</a:t>
            </a:r>
            <a:r>
              <a:rPr lang="en-US" baseline="0" dirty="0" err="1"/>
              <a:t>Gao</a:t>
            </a:r>
            <a:r>
              <a:rPr lang="en-US" baseline="0" dirty="0"/>
              <a:t>/Luo/Chen; 2. HZ more visits; 3. AP on HZ</a:t>
            </a:r>
            <a:endParaRPr lang="en-US" dirty="0"/>
          </a:p>
        </p:txBody>
      </p:sp>
      <p:sp>
        <p:nvSpPr>
          <p:cNvPr id="103428" name="Slide Number Placeholder 3"/>
          <p:cNvSpPr>
            <a:spLocks noGrp="1"/>
          </p:cNvSpPr>
          <p:nvPr>
            <p:ph type="sldNum" sz="quarter" idx="5"/>
          </p:nvPr>
        </p:nvSpPr>
        <p:spPr>
          <a:noFill/>
        </p:spPr>
        <p:txBody>
          <a:bodyPr/>
          <a:lstStyle/>
          <a:p>
            <a:pPr marL="0" marR="0" lvl="0" indent="0" algn="r" defTabSz="949338" rtl="0" eaLnBrk="1" fontAlgn="base" latinLnBrk="0" hangingPunct="1">
              <a:lnSpc>
                <a:spcPct val="100000"/>
              </a:lnSpc>
              <a:spcBef>
                <a:spcPct val="0"/>
              </a:spcBef>
              <a:spcAft>
                <a:spcPct val="0"/>
              </a:spcAft>
              <a:buClrTx/>
              <a:buSzTx/>
              <a:buFontTx/>
              <a:buNone/>
              <a:tabLst/>
              <a:defRPr/>
            </a:pPr>
            <a:fld id="{43513466-170C-4D5D-91A5-22F36A9D16AC}"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49338" rtl="0" eaLnBrk="1" fontAlgn="base" latinLnBrk="0" hangingPunct="1">
                <a:lnSpc>
                  <a:spcPct val="100000"/>
                </a:lnSpc>
                <a:spcBef>
                  <a:spcPct val="0"/>
                </a:spcBef>
                <a:spcAft>
                  <a:spcPct val="0"/>
                </a:spcAft>
                <a:buClrTx/>
                <a:buSzTx/>
                <a:buFontTx/>
                <a:buNone/>
                <a:tabLst/>
                <a:defRPr/>
              </a:pPr>
              <a:t>22</a:t>
            </a:fld>
            <a:endParaRPr kumimoji="0" lang="en-US" sz="14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 xmlns:p14="http://schemas.microsoft.com/office/powerpoint/2010/main" val="2481487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r>
              <a:rPr lang="en-US" dirty="0"/>
              <a:t>1. Thank</a:t>
            </a:r>
            <a:r>
              <a:rPr lang="en-US" baseline="0" dirty="0"/>
              <a:t> </a:t>
            </a:r>
            <a:r>
              <a:rPr lang="en-US" baseline="0" dirty="0" err="1"/>
              <a:t>Cen</a:t>
            </a:r>
            <a:r>
              <a:rPr lang="en-US" baseline="0" dirty="0"/>
              <a:t>/</a:t>
            </a:r>
            <a:r>
              <a:rPr lang="en-US" baseline="0" dirty="0" err="1"/>
              <a:t>Gao</a:t>
            </a:r>
            <a:r>
              <a:rPr lang="en-US" baseline="0" dirty="0"/>
              <a:t>/Luo/Chen; 2. HZ more visits; 3. AP on HZ</a:t>
            </a:r>
            <a:endParaRPr lang="en-US" dirty="0"/>
          </a:p>
        </p:txBody>
      </p:sp>
      <p:sp>
        <p:nvSpPr>
          <p:cNvPr id="103428" name="Slide Number Placeholder 3"/>
          <p:cNvSpPr>
            <a:spLocks noGrp="1"/>
          </p:cNvSpPr>
          <p:nvPr>
            <p:ph type="sldNum" sz="quarter" idx="5"/>
          </p:nvPr>
        </p:nvSpPr>
        <p:spPr>
          <a:noFill/>
        </p:spPr>
        <p:txBody>
          <a:bodyPr/>
          <a:lstStyle/>
          <a:p>
            <a:pPr marL="0" marR="0" lvl="0" indent="0" algn="r" defTabSz="949338" rtl="0" eaLnBrk="1" fontAlgn="base" latinLnBrk="0" hangingPunct="1">
              <a:lnSpc>
                <a:spcPct val="100000"/>
              </a:lnSpc>
              <a:spcBef>
                <a:spcPct val="0"/>
              </a:spcBef>
              <a:spcAft>
                <a:spcPct val="0"/>
              </a:spcAft>
              <a:buClrTx/>
              <a:buSzTx/>
              <a:buFontTx/>
              <a:buNone/>
              <a:tabLst/>
              <a:defRPr/>
            </a:pPr>
            <a:fld id="{43513466-170C-4D5D-91A5-22F36A9D16AC}"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49338" rtl="0" eaLnBrk="1" fontAlgn="base" latinLnBrk="0" hangingPunct="1">
                <a:lnSpc>
                  <a:spcPct val="100000"/>
                </a:lnSpc>
                <a:spcBef>
                  <a:spcPct val="0"/>
                </a:spcBef>
                <a:spcAft>
                  <a:spcPct val="0"/>
                </a:spcAft>
                <a:buClrTx/>
                <a:buSzTx/>
                <a:buFontTx/>
                <a:buNone/>
                <a:tabLst/>
                <a:defRPr/>
              </a:pPr>
              <a:t>23</a:t>
            </a:fld>
            <a:endParaRPr kumimoji="0" lang="en-US" sz="14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 xmlns:p14="http://schemas.microsoft.com/office/powerpoint/2010/main" val="2481487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r>
              <a:rPr lang="en-US" dirty="0"/>
              <a:t>1. Thank</a:t>
            </a:r>
            <a:r>
              <a:rPr lang="en-US" baseline="0" dirty="0"/>
              <a:t> </a:t>
            </a:r>
            <a:r>
              <a:rPr lang="en-US" baseline="0" dirty="0" err="1"/>
              <a:t>Cen</a:t>
            </a:r>
            <a:r>
              <a:rPr lang="en-US" baseline="0" dirty="0"/>
              <a:t>/</a:t>
            </a:r>
            <a:r>
              <a:rPr lang="en-US" baseline="0" dirty="0" err="1"/>
              <a:t>Gao</a:t>
            </a:r>
            <a:r>
              <a:rPr lang="en-US" baseline="0" dirty="0"/>
              <a:t>/Luo/Chen; 2. HZ more visits; 3. AP on HZ</a:t>
            </a:r>
            <a:endParaRPr lang="en-US" dirty="0"/>
          </a:p>
        </p:txBody>
      </p:sp>
      <p:sp>
        <p:nvSpPr>
          <p:cNvPr id="103428" name="Slide Number Placeholder 3"/>
          <p:cNvSpPr>
            <a:spLocks noGrp="1"/>
          </p:cNvSpPr>
          <p:nvPr>
            <p:ph type="sldNum" sz="quarter" idx="5"/>
          </p:nvPr>
        </p:nvSpPr>
        <p:spPr>
          <a:noFill/>
        </p:spPr>
        <p:txBody>
          <a:bodyPr/>
          <a:lstStyle/>
          <a:p>
            <a:pPr marL="0" marR="0" lvl="0" indent="0" algn="r" defTabSz="949338" rtl="0" eaLnBrk="1" fontAlgn="base" latinLnBrk="0" hangingPunct="1">
              <a:lnSpc>
                <a:spcPct val="100000"/>
              </a:lnSpc>
              <a:spcBef>
                <a:spcPct val="0"/>
              </a:spcBef>
              <a:spcAft>
                <a:spcPct val="0"/>
              </a:spcAft>
              <a:buClrTx/>
              <a:buSzTx/>
              <a:buFontTx/>
              <a:buNone/>
              <a:tabLst/>
              <a:defRPr/>
            </a:pPr>
            <a:fld id="{43513466-170C-4D5D-91A5-22F36A9D16AC}"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49338" rtl="0" eaLnBrk="1" fontAlgn="base" latinLnBrk="0" hangingPunct="1">
                <a:lnSpc>
                  <a:spcPct val="100000"/>
                </a:lnSpc>
                <a:spcBef>
                  <a:spcPct val="0"/>
                </a:spcBef>
                <a:spcAft>
                  <a:spcPct val="0"/>
                </a:spcAft>
                <a:buClrTx/>
                <a:buSzTx/>
                <a:buFontTx/>
                <a:buNone/>
                <a:tabLst/>
                <a:defRPr/>
              </a:pPr>
              <a:t>24</a:t>
            </a:fld>
            <a:endParaRPr kumimoji="0" lang="en-US" sz="14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 xmlns:p14="http://schemas.microsoft.com/office/powerpoint/2010/main" val="2481487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r>
              <a:rPr lang="en-US" dirty="0"/>
              <a:t>1. Thank</a:t>
            </a:r>
            <a:r>
              <a:rPr lang="en-US" baseline="0" dirty="0"/>
              <a:t> </a:t>
            </a:r>
            <a:r>
              <a:rPr lang="en-US" baseline="0" dirty="0" err="1"/>
              <a:t>Cen</a:t>
            </a:r>
            <a:r>
              <a:rPr lang="en-US" baseline="0" dirty="0"/>
              <a:t>/</a:t>
            </a:r>
            <a:r>
              <a:rPr lang="en-US" baseline="0" dirty="0" err="1"/>
              <a:t>Gao</a:t>
            </a:r>
            <a:r>
              <a:rPr lang="en-US" baseline="0" dirty="0"/>
              <a:t>/Luo/Chen; 2. HZ more visits; 3. AP on HZ</a:t>
            </a:r>
            <a:endParaRPr lang="en-US" dirty="0"/>
          </a:p>
        </p:txBody>
      </p:sp>
      <p:sp>
        <p:nvSpPr>
          <p:cNvPr id="103428" name="Slide Number Placeholder 3"/>
          <p:cNvSpPr>
            <a:spLocks noGrp="1"/>
          </p:cNvSpPr>
          <p:nvPr>
            <p:ph type="sldNum" sz="quarter" idx="5"/>
          </p:nvPr>
        </p:nvSpPr>
        <p:spPr>
          <a:noFill/>
        </p:spPr>
        <p:txBody>
          <a:bodyPr/>
          <a:lstStyle/>
          <a:p>
            <a:pPr marL="0" marR="0" lvl="0" indent="0" algn="r" defTabSz="949338" rtl="0" eaLnBrk="1" fontAlgn="base" latinLnBrk="0" hangingPunct="1">
              <a:lnSpc>
                <a:spcPct val="100000"/>
              </a:lnSpc>
              <a:spcBef>
                <a:spcPct val="0"/>
              </a:spcBef>
              <a:spcAft>
                <a:spcPct val="0"/>
              </a:spcAft>
              <a:buClrTx/>
              <a:buSzTx/>
              <a:buFontTx/>
              <a:buNone/>
              <a:tabLst/>
              <a:defRPr/>
            </a:pPr>
            <a:fld id="{43513466-170C-4D5D-91A5-22F36A9D16AC}"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49338" rtl="0" eaLnBrk="1" fontAlgn="base" latinLnBrk="0" hangingPunct="1">
                <a:lnSpc>
                  <a:spcPct val="100000"/>
                </a:lnSpc>
                <a:spcBef>
                  <a:spcPct val="0"/>
                </a:spcBef>
                <a:spcAft>
                  <a:spcPct val="0"/>
                </a:spcAft>
                <a:buClrTx/>
                <a:buSzTx/>
                <a:buFontTx/>
                <a:buNone/>
                <a:tabLst/>
                <a:defRPr/>
              </a:pPr>
              <a:t>25</a:t>
            </a:fld>
            <a:endParaRPr kumimoji="0" lang="en-US" sz="14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 xmlns:p14="http://schemas.microsoft.com/office/powerpoint/2010/main" val="2481487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r>
              <a:rPr lang="en-US" dirty="0"/>
              <a:t>1. Thank</a:t>
            </a:r>
            <a:r>
              <a:rPr lang="en-US" baseline="0" dirty="0"/>
              <a:t> </a:t>
            </a:r>
            <a:r>
              <a:rPr lang="en-US" baseline="0" dirty="0" err="1"/>
              <a:t>Cen</a:t>
            </a:r>
            <a:r>
              <a:rPr lang="en-US" baseline="0" dirty="0"/>
              <a:t>/</a:t>
            </a:r>
            <a:r>
              <a:rPr lang="en-US" baseline="0" dirty="0" err="1"/>
              <a:t>Gao</a:t>
            </a:r>
            <a:r>
              <a:rPr lang="en-US" baseline="0" dirty="0"/>
              <a:t>/Luo/Chen; 2. HZ more visits; 3. AP on HZ</a:t>
            </a:r>
            <a:endParaRPr lang="en-US" dirty="0"/>
          </a:p>
        </p:txBody>
      </p:sp>
      <p:sp>
        <p:nvSpPr>
          <p:cNvPr id="103428" name="Slide Number Placeholder 3"/>
          <p:cNvSpPr>
            <a:spLocks noGrp="1"/>
          </p:cNvSpPr>
          <p:nvPr>
            <p:ph type="sldNum" sz="quarter" idx="5"/>
          </p:nvPr>
        </p:nvSpPr>
        <p:spPr>
          <a:noFill/>
        </p:spPr>
        <p:txBody>
          <a:bodyPr/>
          <a:lstStyle/>
          <a:p>
            <a:pPr marL="0" marR="0" lvl="0" indent="0" algn="r" defTabSz="949338" rtl="0" eaLnBrk="1" fontAlgn="base" latinLnBrk="0" hangingPunct="1">
              <a:lnSpc>
                <a:spcPct val="100000"/>
              </a:lnSpc>
              <a:spcBef>
                <a:spcPct val="0"/>
              </a:spcBef>
              <a:spcAft>
                <a:spcPct val="0"/>
              </a:spcAft>
              <a:buClrTx/>
              <a:buSzTx/>
              <a:buFontTx/>
              <a:buNone/>
              <a:tabLst/>
              <a:defRPr/>
            </a:pPr>
            <a:fld id="{43513466-170C-4D5D-91A5-22F36A9D16AC}"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49338" rtl="0" eaLnBrk="1" fontAlgn="base" latinLnBrk="0" hangingPunct="1">
                <a:lnSpc>
                  <a:spcPct val="100000"/>
                </a:lnSpc>
                <a:spcBef>
                  <a:spcPct val="0"/>
                </a:spcBef>
                <a:spcAft>
                  <a:spcPct val="0"/>
                </a:spcAft>
                <a:buClrTx/>
                <a:buSzTx/>
                <a:buFontTx/>
                <a:buNone/>
                <a:tabLst/>
                <a:defRPr/>
              </a:pPr>
              <a:t>26</a:t>
            </a:fld>
            <a:endParaRPr kumimoji="0" lang="en-US" sz="14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 xmlns:p14="http://schemas.microsoft.com/office/powerpoint/2010/main" val="2481487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r>
              <a:rPr lang="en-US" dirty="0"/>
              <a:t>1. Thank</a:t>
            </a:r>
            <a:r>
              <a:rPr lang="en-US" baseline="0" dirty="0"/>
              <a:t> </a:t>
            </a:r>
            <a:r>
              <a:rPr lang="en-US" baseline="0" dirty="0" err="1"/>
              <a:t>Cen</a:t>
            </a:r>
            <a:r>
              <a:rPr lang="en-US" baseline="0" dirty="0"/>
              <a:t>/</a:t>
            </a:r>
            <a:r>
              <a:rPr lang="en-US" baseline="0" dirty="0" err="1"/>
              <a:t>Gao</a:t>
            </a:r>
            <a:r>
              <a:rPr lang="en-US" baseline="0" dirty="0"/>
              <a:t>/Luo/Chen; 2. HZ more visits; 3. AP on HZ</a:t>
            </a:r>
            <a:endParaRPr lang="en-US" dirty="0"/>
          </a:p>
        </p:txBody>
      </p:sp>
      <p:sp>
        <p:nvSpPr>
          <p:cNvPr id="103428" name="Slide Number Placeholder 3"/>
          <p:cNvSpPr>
            <a:spLocks noGrp="1"/>
          </p:cNvSpPr>
          <p:nvPr>
            <p:ph type="sldNum" sz="quarter" idx="5"/>
          </p:nvPr>
        </p:nvSpPr>
        <p:spPr>
          <a:noFill/>
        </p:spPr>
        <p:txBody>
          <a:bodyPr/>
          <a:lstStyle/>
          <a:p>
            <a:pPr marL="0" marR="0" lvl="0" indent="0" algn="r" defTabSz="949338" rtl="0" eaLnBrk="1" fontAlgn="base" latinLnBrk="0" hangingPunct="1">
              <a:lnSpc>
                <a:spcPct val="100000"/>
              </a:lnSpc>
              <a:spcBef>
                <a:spcPct val="0"/>
              </a:spcBef>
              <a:spcAft>
                <a:spcPct val="0"/>
              </a:spcAft>
              <a:buClrTx/>
              <a:buSzTx/>
              <a:buFontTx/>
              <a:buNone/>
              <a:tabLst/>
              <a:defRPr/>
            </a:pPr>
            <a:fld id="{43513466-170C-4D5D-91A5-22F36A9D16AC}"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49338" rtl="0" eaLnBrk="1" fontAlgn="base" latinLnBrk="0" hangingPunct="1">
                <a:lnSpc>
                  <a:spcPct val="100000"/>
                </a:lnSpc>
                <a:spcBef>
                  <a:spcPct val="0"/>
                </a:spcBef>
                <a:spcAft>
                  <a:spcPct val="0"/>
                </a:spcAft>
                <a:buClrTx/>
                <a:buSzTx/>
                <a:buFontTx/>
                <a:buNone/>
                <a:tabLst/>
                <a:defRPr/>
              </a:pPr>
              <a:t>27</a:t>
            </a:fld>
            <a:endParaRPr kumimoji="0" lang="en-US" sz="14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 xmlns:p14="http://schemas.microsoft.com/office/powerpoint/2010/main" val="2481487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r>
              <a:rPr lang="en-US" dirty="0"/>
              <a:t>1. Thank</a:t>
            </a:r>
            <a:r>
              <a:rPr lang="en-US" baseline="0" dirty="0"/>
              <a:t> </a:t>
            </a:r>
            <a:r>
              <a:rPr lang="en-US" baseline="0" dirty="0" err="1"/>
              <a:t>Cen</a:t>
            </a:r>
            <a:r>
              <a:rPr lang="en-US" baseline="0" dirty="0"/>
              <a:t>/</a:t>
            </a:r>
            <a:r>
              <a:rPr lang="en-US" baseline="0" dirty="0" err="1"/>
              <a:t>Gao</a:t>
            </a:r>
            <a:r>
              <a:rPr lang="en-US" baseline="0" dirty="0"/>
              <a:t>/Luo/Chen; 2. HZ more visits; 3. AP on HZ</a:t>
            </a:r>
            <a:endParaRPr lang="en-US" dirty="0"/>
          </a:p>
        </p:txBody>
      </p:sp>
      <p:sp>
        <p:nvSpPr>
          <p:cNvPr id="103428" name="Slide Number Placeholder 3"/>
          <p:cNvSpPr>
            <a:spLocks noGrp="1"/>
          </p:cNvSpPr>
          <p:nvPr>
            <p:ph type="sldNum" sz="quarter" idx="5"/>
          </p:nvPr>
        </p:nvSpPr>
        <p:spPr>
          <a:noFill/>
        </p:spPr>
        <p:txBody>
          <a:bodyPr/>
          <a:lstStyle/>
          <a:p>
            <a:pPr defTabSz="949338" fontAlgn="base">
              <a:spcBef>
                <a:spcPct val="0"/>
              </a:spcBef>
              <a:spcAft>
                <a:spcPct val="0"/>
              </a:spcAft>
              <a:defRPr/>
            </a:pPr>
            <a:fld id="{43513466-170C-4D5D-91A5-22F36A9D16AC}" type="slidenum">
              <a:rPr lang="en-US" sz="1400">
                <a:solidFill>
                  <a:prstClr val="black"/>
                </a:solidFill>
                <a:latin typeface="Arial" pitchFamily="34" charset="0"/>
              </a:rPr>
              <a:pPr defTabSz="949338" fontAlgn="base">
                <a:spcBef>
                  <a:spcPct val="0"/>
                </a:spcBef>
                <a:spcAft>
                  <a:spcPct val="0"/>
                </a:spcAft>
                <a:defRPr/>
              </a:pPr>
              <a:t>28</a:t>
            </a:fld>
            <a:endParaRPr lang="en-US" sz="1400">
              <a:solidFill>
                <a:prstClr val="black"/>
              </a:solidFill>
              <a:latin typeface="Arial" pitchFamily="34" charset="0"/>
            </a:endParaRPr>
          </a:p>
        </p:txBody>
      </p:sp>
    </p:spTree>
    <p:extLst>
      <p:ext uri="{BB962C8B-B14F-4D97-AF65-F5344CB8AC3E}">
        <p14:creationId xmlns="" xmlns:p14="http://schemas.microsoft.com/office/powerpoint/2010/main" val="10302877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r>
              <a:rPr lang="en-US" dirty="0"/>
              <a:t>1. Thank</a:t>
            </a:r>
            <a:r>
              <a:rPr lang="en-US" baseline="0" dirty="0"/>
              <a:t> </a:t>
            </a:r>
            <a:r>
              <a:rPr lang="en-US" baseline="0" dirty="0" err="1"/>
              <a:t>Cen</a:t>
            </a:r>
            <a:r>
              <a:rPr lang="en-US" baseline="0" dirty="0"/>
              <a:t>/</a:t>
            </a:r>
            <a:r>
              <a:rPr lang="en-US" baseline="0" dirty="0" err="1"/>
              <a:t>Gao</a:t>
            </a:r>
            <a:r>
              <a:rPr lang="en-US" baseline="0" dirty="0"/>
              <a:t>/Luo/Chen; 2. HZ more visits; 3. AP on HZ</a:t>
            </a:r>
            <a:endParaRPr lang="en-US" dirty="0"/>
          </a:p>
        </p:txBody>
      </p:sp>
      <p:sp>
        <p:nvSpPr>
          <p:cNvPr id="103428" name="Slide Number Placeholder 3"/>
          <p:cNvSpPr>
            <a:spLocks noGrp="1"/>
          </p:cNvSpPr>
          <p:nvPr>
            <p:ph type="sldNum" sz="quarter" idx="5"/>
          </p:nvPr>
        </p:nvSpPr>
        <p:spPr>
          <a:noFill/>
        </p:spPr>
        <p:txBody>
          <a:bodyPr/>
          <a:lstStyle/>
          <a:p>
            <a:pPr marL="0" marR="0" lvl="0" indent="0" algn="r" defTabSz="949338" rtl="0" eaLnBrk="1" fontAlgn="base" latinLnBrk="0" hangingPunct="1">
              <a:lnSpc>
                <a:spcPct val="100000"/>
              </a:lnSpc>
              <a:spcBef>
                <a:spcPct val="0"/>
              </a:spcBef>
              <a:spcAft>
                <a:spcPct val="0"/>
              </a:spcAft>
              <a:buClrTx/>
              <a:buSzTx/>
              <a:buFontTx/>
              <a:buNone/>
              <a:tabLst/>
              <a:defRPr/>
            </a:pPr>
            <a:fld id="{43513466-170C-4D5D-91A5-22F36A9D16AC}"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49338" rtl="0" eaLnBrk="1" fontAlgn="base" latinLnBrk="0" hangingPunct="1">
                <a:lnSpc>
                  <a:spcPct val="100000"/>
                </a:lnSpc>
                <a:spcBef>
                  <a:spcPct val="0"/>
                </a:spcBef>
                <a:spcAft>
                  <a:spcPct val="0"/>
                </a:spcAft>
                <a:buClrTx/>
                <a:buSzTx/>
                <a:buFontTx/>
                <a:buNone/>
                <a:tabLst/>
                <a:defRPr/>
              </a:pPr>
              <a:t>31</a:t>
            </a:fld>
            <a:endParaRPr kumimoji="0" lang="en-US" sz="14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 xmlns:p14="http://schemas.microsoft.com/office/powerpoint/2010/main" val="13784543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r>
              <a:rPr lang="en-US" dirty="0"/>
              <a:t>1. Thank</a:t>
            </a:r>
            <a:r>
              <a:rPr lang="en-US" baseline="0" dirty="0"/>
              <a:t> </a:t>
            </a:r>
            <a:r>
              <a:rPr lang="en-US" baseline="0" dirty="0" err="1"/>
              <a:t>Cen</a:t>
            </a:r>
            <a:r>
              <a:rPr lang="en-US" baseline="0" dirty="0"/>
              <a:t>/</a:t>
            </a:r>
            <a:r>
              <a:rPr lang="en-US" baseline="0" dirty="0" err="1"/>
              <a:t>Gao</a:t>
            </a:r>
            <a:r>
              <a:rPr lang="en-US" baseline="0" dirty="0"/>
              <a:t>/Luo/Chen; 2. HZ more visits; 3. AP on HZ</a:t>
            </a:r>
            <a:endParaRPr lang="en-US" dirty="0"/>
          </a:p>
        </p:txBody>
      </p:sp>
      <p:sp>
        <p:nvSpPr>
          <p:cNvPr id="103428" name="Slide Number Placeholder 3"/>
          <p:cNvSpPr>
            <a:spLocks noGrp="1"/>
          </p:cNvSpPr>
          <p:nvPr>
            <p:ph type="sldNum" sz="quarter" idx="5"/>
          </p:nvPr>
        </p:nvSpPr>
        <p:spPr>
          <a:noFill/>
        </p:spPr>
        <p:txBody>
          <a:bodyPr/>
          <a:lstStyle/>
          <a:p>
            <a:pPr marL="0" marR="0" lvl="0" indent="0" algn="r" defTabSz="949338" rtl="0" eaLnBrk="1" fontAlgn="base" latinLnBrk="0" hangingPunct="1">
              <a:lnSpc>
                <a:spcPct val="100000"/>
              </a:lnSpc>
              <a:spcBef>
                <a:spcPct val="0"/>
              </a:spcBef>
              <a:spcAft>
                <a:spcPct val="0"/>
              </a:spcAft>
              <a:buClrTx/>
              <a:buSzTx/>
              <a:buFontTx/>
              <a:buNone/>
              <a:tabLst/>
              <a:defRPr/>
            </a:pPr>
            <a:fld id="{43513466-170C-4D5D-91A5-22F36A9D16AC}"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49338" rtl="0" eaLnBrk="1" fontAlgn="base" latinLnBrk="0" hangingPunct="1">
                <a:lnSpc>
                  <a:spcPct val="100000"/>
                </a:lnSpc>
                <a:spcBef>
                  <a:spcPct val="0"/>
                </a:spcBef>
                <a:spcAft>
                  <a:spcPct val="0"/>
                </a:spcAft>
                <a:buClrTx/>
                <a:buSzTx/>
                <a:buFontTx/>
                <a:buNone/>
                <a:tabLst/>
                <a:defRPr/>
              </a:pPr>
              <a:t>32</a:t>
            </a:fld>
            <a:endParaRPr kumimoji="0" lang="en-US" sz="14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 xmlns:p14="http://schemas.microsoft.com/office/powerpoint/2010/main" val="2481487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r>
              <a:rPr lang="en-US" dirty="0"/>
              <a:t>1. Thank</a:t>
            </a:r>
            <a:r>
              <a:rPr lang="en-US" baseline="0" dirty="0"/>
              <a:t> </a:t>
            </a:r>
            <a:r>
              <a:rPr lang="en-US" baseline="0" dirty="0" err="1"/>
              <a:t>Cen</a:t>
            </a:r>
            <a:r>
              <a:rPr lang="en-US" baseline="0" dirty="0"/>
              <a:t>/</a:t>
            </a:r>
            <a:r>
              <a:rPr lang="en-US" baseline="0" dirty="0" err="1"/>
              <a:t>Gao</a:t>
            </a:r>
            <a:r>
              <a:rPr lang="en-US" baseline="0" dirty="0"/>
              <a:t>/Luo/Chen; 2. HZ more visits; 3. AP on HZ</a:t>
            </a:r>
            <a:endParaRPr lang="en-US" dirty="0"/>
          </a:p>
        </p:txBody>
      </p:sp>
      <p:sp>
        <p:nvSpPr>
          <p:cNvPr id="103428" name="Slide Number Placeholder 3"/>
          <p:cNvSpPr>
            <a:spLocks noGrp="1"/>
          </p:cNvSpPr>
          <p:nvPr>
            <p:ph type="sldNum" sz="quarter" idx="5"/>
          </p:nvPr>
        </p:nvSpPr>
        <p:spPr>
          <a:noFill/>
        </p:spPr>
        <p:txBody>
          <a:bodyPr/>
          <a:lstStyle/>
          <a:p>
            <a:pPr defTabSz="949338" fontAlgn="base">
              <a:spcBef>
                <a:spcPct val="0"/>
              </a:spcBef>
              <a:spcAft>
                <a:spcPct val="0"/>
              </a:spcAft>
              <a:defRPr/>
            </a:pPr>
            <a:fld id="{43513466-170C-4D5D-91A5-22F36A9D16AC}" type="slidenum">
              <a:rPr lang="en-US" sz="1400">
                <a:solidFill>
                  <a:prstClr val="black"/>
                </a:solidFill>
                <a:latin typeface="Arial" pitchFamily="34" charset="0"/>
              </a:rPr>
              <a:pPr defTabSz="949338" fontAlgn="base">
                <a:spcBef>
                  <a:spcPct val="0"/>
                </a:spcBef>
                <a:spcAft>
                  <a:spcPct val="0"/>
                </a:spcAft>
                <a:defRPr/>
              </a:pPr>
              <a:t>3</a:t>
            </a:fld>
            <a:endParaRPr lang="en-US" sz="1400">
              <a:solidFill>
                <a:prstClr val="black"/>
              </a:solidFill>
              <a:latin typeface="Arial" pitchFamily="34" charset="0"/>
            </a:endParaRPr>
          </a:p>
        </p:txBody>
      </p:sp>
    </p:spTree>
    <p:extLst>
      <p:ext uri="{BB962C8B-B14F-4D97-AF65-F5344CB8AC3E}">
        <p14:creationId xmlns="" xmlns:p14="http://schemas.microsoft.com/office/powerpoint/2010/main" val="1251148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r>
              <a:rPr lang="en-US" dirty="0"/>
              <a:t>1. Thank</a:t>
            </a:r>
            <a:r>
              <a:rPr lang="en-US" baseline="0" dirty="0"/>
              <a:t> </a:t>
            </a:r>
            <a:r>
              <a:rPr lang="en-US" baseline="0" dirty="0" err="1"/>
              <a:t>Cen</a:t>
            </a:r>
            <a:r>
              <a:rPr lang="en-US" baseline="0" dirty="0"/>
              <a:t>/</a:t>
            </a:r>
            <a:r>
              <a:rPr lang="en-US" baseline="0" dirty="0" err="1"/>
              <a:t>Gao</a:t>
            </a:r>
            <a:r>
              <a:rPr lang="en-US" baseline="0" dirty="0"/>
              <a:t>/Luo/Chen; 2. HZ more visits; 3. AP on HZ</a:t>
            </a:r>
            <a:endParaRPr lang="en-US" dirty="0"/>
          </a:p>
        </p:txBody>
      </p:sp>
      <p:sp>
        <p:nvSpPr>
          <p:cNvPr id="103428" name="Slide Number Placeholder 3"/>
          <p:cNvSpPr>
            <a:spLocks noGrp="1"/>
          </p:cNvSpPr>
          <p:nvPr>
            <p:ph type="sldNum" sz="quarter" idx="5"/>
          </p:nvPr>
        </p:nvSpPr>
        <p:spPr>
          <a:noFill/>
        </p:spPr>
        <p:txBody>
          <a:bodyPr/>
          <a:lstStyle/>
          <a:p>
            <a:pPr marL="0" marR="0" lvl="0" indent="0" algn="r" defTabSz="949338" rtl="0" eaLnBrk="1" fontAlgn="base" latinLnBrk="0" hangingPunct="1">
              <a:lnSpc>
                <a:spcPct val="100000"/>
              </a:lnSpc>
              <a:spcBef>
                <a:spcPct val="0"/>
              </a:spcBef>
              <a:spcAft>
                <a:spcPct val="0"/>
              </a:spcAft>
              <a:buClrTx/>
              <a:buSzTx/>
              <a:buFontTx/>
              <a:buNone/>
              <a:tabLst/>
              <a:defRPr/>
            </a:pPr>
            <a:fld id="{43513466-170C-4D5D-91A5-22F36A9D16AC}"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49338" rtl="0" eaLnBrk="1" fontAlgn="base" latinLnBrk="0" hangingPunct="1">
                <a:lnSpc>
                  <a:spcPct val="100000"/>
                </a:lnSpc>
                <a:spcBef>
                  <a:spcPct val="0"/>
                </a:spcBef>
                <a:spcAft>
                  <a:spcPct val="0"/>
                </a:spcAft>
                <a:buClrTx/>
                <a:buSzTx/>
                <a:buFontTx/>
                <a:buNone/>
                <a:tabLst/>
                <a:defRPr/>
              </a:pPr>
              <a:t>4</a:t>
            </a:fld>
            <a:endParaRPr kumimoji="0" lang="en-US" sz="14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 xmlns:p14="http://schemas.microsoft.com/office/powerpoint/2010/main" val="3316906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r>
              <a:rPr lang="en-US" dirty="0"/>
              <a:t>1. Thank</a:t>
            </a:r>
            <a:r>
              <a:rPr lang="en-US" baseline="0" dirty="0"/>
              <a:t> </a:t>
            </a:r>
            <a:r>
              <a:rPr lang="en-US" baseline="0" dirty="0" err="1"/>
              <a:t>Cen</a:t>
            </a:r>
            <a:r>
              <a:rPr lang="en-US" baseline="0" dirty="0"/>
              <a:t>/</a:t>
            </a:r>
            <a:r>
              <a:rPr lang="en-US" baseline="0" dirty="0" err="1"/>
              <a:t>Gao</a:t>
            </a:r>
            <a:r>
              <a:rPr lang="en-US" baseline="0" dirty="0"/>
              <a:t>/Luo/Chen; 2. HZ more visits; 3. AP on HZ</a:t>
            </a:r>
            <a:endParaRPr lang="en-US" dirty="0"/>
          </a:p>
        </p:txBody>
      </p:sp>
      <p:sp>
        <p:nvSpPr>
          <p:cNvPr id="103428" name="Slide Number Placeholder 3"/>
          <p:cNvSpPr>
            <a:spLocks noGrp="1"/>
          </p:cNvSpPr>
          <p:nvPr>
            <p:ph type="sldNum" sz="quarter" idx="5"/>
          </p:nvPr>
        </p:nvSpPr>
        <p:spPr>
          <a:noFill/>
        </p:spPr>
        <p:txBody>
          <a:bodyPr/>
          <a:lstStyle/>
          <a:p>
            <a:pPr defTabSz="949338" fontAlgn="base">
              <a:spcBef>
                <a:spcPct val="0"/>
              </a:spcBef>
              <a:spcAft>
                <a:spcPct val="0"/>
              </a:spcAft>
              <a:defRPr/>
            </a:pPr>
            <a:fld id="{43513466-170C-4D5D-91A5-22F36A9D16AC}" type="slidenum">
              <a:rPr lang="en-US" sz="1400">
                <a:solidFill>
                  <a:prstClr val="black"/>
                </a:solidFill>
                <a:latin typeface="Arial" pitchFamily="34" charset="0"/>
              </a:rPr>
              <a:pPr defTabSz="949338" fontAlgn="base">
                <a:spcBef>
                  <a:spcPct val="0"/>
                </a:spcBef>
                <a:spcAft>
                  <a:spcPct val="0"/>
                </a:spcAft>
                <a:defRPr/>
              </a:pPr>
              <a:t>6</a:t>
            </a:fld>
            <a:endParaRPr lang="en-US" sz="1400">
              <a:solidFill>
                <a:prstClr val="black"/>
              </a:solidFill>
              <a:latin typeface="Arial" pitchFamily="34" charset="0"/>
            </a:endParaRPr>
          </a:p>
        </p:txBody>
      </p:sp>
    </p:spTree>
    <p:extLst>
      <p:ext uri="{BB962C8B-B14F-4D97-AF65-F5344CB8AC3E}">
        <p14:creationId xmlns="" xmlns:p14="http://schemas.microsoft.com/office/powerpoint/2010/main" val="3847439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r>
              <a:rPr lang="en-US" dirty="0"/>
              <a:t>1. Thank</a:t>
            </a:r>
            <a:r>
              <a:rPr lang="en-US" baseline="0" dirty="0"/>
              <a:t> </a:t>
            </a:r>
            <a:r>
              <a:rPr lang="en-US" baseline="0" dirty="0" err="1"/>
              <a:t>Cen</a:t>
            </a:r>
            <a:r>
              <a:rPr lang="en-US" baseline="0" dirty="0"/>
              <a:t>/</a:t>
            </a:r>
            <a:r>
              <a:rPr lang="en-US" baseline="0" dirty="0" err="1"/>
              <a:t>Gao</a:t>
            </a:r>
            <a:r>
              <a:rPr lang="en-US" baseline="0" dirty="0"/>
              <a:t>/Luo/Chen; 2. HZ more visits; 3. AP on HZ</a:t>
            </a:r>
            <a:endParaRPr lang="en-US" dirty="0"/>
          </a:p>
        </p:txBody>
      </p:sp>
      <p:sp>
        <p:nvSpPr>
          <p:cNvPr id="103428" name="Slide Number Placeholder 3"/>
          <p:cNvSpPr>
            <a:spLocks noGrp="1"/>
          </p:cNvSpPr>
          <p:nvPr>
            <p:ph type="sldNum" sz="quarter" idx="5"/>
          </p:nvPr>
        </p:nvSpPr>
        <p:spPr>
          <a:noFill/>
        </p:spPr>
        <p:txBody>
          <a:bodyPr/>
          <a:lstStyle/>
          <a:p>
            <a:pPr defTabSz="949338" fontAlgn="base">
              <a:spcBef>
                <a:spcPct val="0"/>
              </a:spcBef>
              <a:spcAft>
                <a:spcPct val="0"/>
              </a:spcAft>
              <a:defRPr/>
            </a:pPr>
            <a:fld id="{43513466-170C-4D5D-91A5-22F36A9D16AC}" type="slidenum">
              <a:rPr lang="en-US" sz="1400">
                <a:solidFill>
                  <a:prstClr val="black"/>
                </a:solidFill>
                <a:latin typeface="Arial" pitchFamily="34" charset="0"/>
              </a:rPr>
              <a:pPr defTabSz="949338" fontAlgn="base">
                <a:spcBef>
                  <a:spcPct val="0"/>
                </a:spcBef>
                <a:spcAft>
                  <a:spcPct val="0"/>
                </a:spcAft>
                <a:defRPr/>
              </a:pPr>
              <a:t>7</a:t>
            </a:fld>
            <a:endParaRPr lang="en-US" sz="1400">
              <a:solidFill>
                <a:prstClr val="black"/>
              </a:solidFill>
              <a:latin typeface="Arial" pitchFamily="34" charset="0"/>
            </a:endParaRPr>
          </a:p>
        </p:txBody>
      </p:sp>
    </p:spTree>
    <p:extLst>
      <p:ext uri="{BB962C8B-B14F-4D97-AF65-F5344CB8AC3E}">
        <p14:creationId xmlns="" xmlns:p14="http://schemas.microsoft.com/office/powerpoint/2010/main" val="2664869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r>
              <a:rPr lang="en-US" dirty="0"/>
              <a:t>1. Thank</a:t>
            </a:r>
            <a:r>
              <a:rPr lang="en-US" baseline="0" dirty="0"/>
              <a:t> </a:t>
            </a:r>
            <a:r>
              <a:rPr lang="en-US" baseline="0" dirty="0" err="1"/>
              <a:t>Cen</a:t>
            </a:r>
            <a:r>
              <a:rPr lang="en-US" baseline="0" dirty="0"/>
              <a:t>/</a:t>
            </a:r>
            <a:r>
              <a:rPr lang="en-US" baseline="0" dirty="0" err="1"/>
              <a:t>Gao</a:t>
            </a:r>
            <a:r>
              <a:rPr lang="en-US" baseline="0" dirty="0"/>
              <a:t>/Luo/Chen; 2. HZ more visits; 3. AP on HZ</a:t>
            </a:r>
            <a:endParaRPr lang="en-US" dirty="0"/>
          </a:p>
        </p:txBody>
      </p:sp>
      <p:sp>
        <p:nvSpPr>
          <p:cNvPr id="103428" name="Slide Number Placeholder 3"/>
          <p:cNvSpPr>
            <a:spLocks noGrp="1"/>
          </p:cNvSpPr>
          <p:nvPr>
            <p:ph type="sldNum" sz="quarter" idx="5"/>
          </p:nvPr>
        </p:nvSpPr>
        <p:spPr>
          <a:noFill/>
        </p:spPr>
        <p:txBody>
          <a:bodyPr/>
          <a:lstStyle/>
          <a:p>
            <a:pPr marL="0" marR="0" lvl="0" indent="0" algn="r" defTabSz="949338" rtl="0" eaLnBrk="1" fontAlgn="base" latinLnBrk="0" hangingPunct="1">
              <a:lnSpc>
                <a:spcPct val="100000"/>
              </a:lnSpc>
              <a:spcBef>
                <a:spcPct val="0"/>
              </a:spcBef>
              <a:spcAft>
                <a:spcPct val="0"/>
              </a:spcAft>
              <a:buClrTx/>
              <a:buSzTx/>
              <a:buFontTx/>
              <a:buNone/>
              <a:tabLst/>
              <a:defRPr/>
            </a:pPr>
            <a:fld id="{43513466-170C-4D5D-91A5-22F36A9D16AC}"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49338" rtl="0" eaLnBrk="1" fontAlgn="base" latinLnBrk="0" hangingPunct="1">
                <a:lnSpc>
                  <a:spcPct val="100000"/>
                </a:lnSpc>
                <a:spcBef>
                  <a:spcPct val="0"/>
                </a:spcBef>
                <a:spcAft>
                  <a:spcPct val="0"/>
                </a:spcAft>
                <a:buClrTx/>
                <a:buSzTx/>
                <a:buFontTx/>
                <a:buNone/>
                <a:tabLst/>
                <a:defRPr/>
              </a:pPr>
              <a:t>8</a:t>
            </a:fld>
            <a:endParaRPr kumimoji="0" lang="en-US" sz="14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 xmlns:p14="http://schemas.microsoft.com/office/powerpoint/2010/main" val="2481487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r>
              <a:rPr lang="en-US" dirty="0"/>
              <a:t>1. Thank</a:t>
            </a:r>
            <a:r>
              <a:rPr lang="en-US" baseline="0" dirty="0"/>
              <a:t> </a:t>
            </a:r>
            <a:r>
              <a:rPr lang="en-US" baseline="0" dirty="0" err="1"/>
              <a:t>Cen</a:t>
            </a:r>
            <a:r>
              <a:rPr lang="en-US" baseline="0" dirty="0"/>
              <a:t>/</a:t>
            </a:r>
            <a:r>
              <a:rPr lang="en-US" baseline="0" dirty="0" err="1"/>
              <a:t>Gao</a:t>
            </a:r>
            <a:r>
              <a:rPr lang="en-US" baseline="0" dirty="0"/>
              <a:t>/Luo/Chen; 2. HZ more visits; 3. AP on HZ</a:t>
            </a:r>
            <a:endParaRPr lang="en-US" dirty="0"/>
          </a:p>
        </p:txBody>
      </p:sp>
      <p:sp>
        <p:nvSpPr>
          <p:cNvPr id="103428" name="Slide Number Placeholder 3"/>
          <p:cNvSpPr>
            <a:spLocks noGrp="1"/>
          </p:cNvSpPr>
          <p:nvPr>
            <p:ph type="sldNum" sz="quarter" idx="5"/>
          </p:nvPr>
        </p:nvSpPr>
        <p:spPr>
          <a:noFill/>
        </p:spPr>
        <p:txBody>
          <a:bodyPr/>
          <a:lstStyle/>
          <a:p>
            <a:pPr marL="0" marR="0" lvl="0" indent="0" algn="r" defTabSz="949338" rtl="0" eaLnBrk="1" fontAlgn="base" latinLnBrk="0" hangingPunct="1">
              <a:lnSpc>
                <a:spcPct val="100000"/>
              </a:lnSpc>
              <a:spcBef>
                <a:spcPct val="0"/>
              </a:spcBef>
              <a:spcAft>
                <a:spcPct val="0"/>
              </a:spcAft>
              <a:buClrTx/>
              <a:buSzTx/>
              <a:buFontTx/>
              <a:buNone/>
              <a:tabLst/>
              <a:defRPr/>
            </a:pPr>
            <a:fld id="{43513466-170C-4D5D-91A5-22F36A9D16AC}"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49338" rtl="0" eaLnBrk="1" fontAlgn="base" latinLnBrk="0" hangingPunct="1">
                <a:lnSpc>
                  <a:spcPct val="100000"/>
                </a:lnSpc>
                <a:spcBef>
                  <a:spcPct val="0"/>
                </a:spcBef>
                <a:spcAft>
                  <a:spcPct val="0"/>
                </a:spcAft>
                <a:buClrTx/>
                <a:buSzTx/>
                <a:buFontTx/>
                <a:buNone/>
                <a:tabLst/>
                <a:defRPr/>
              </a:pPr>
              <a:t>9</a:t>
            </a:fld>
            <a:endParaRPr kumimoji="0" lang="en-US" sz="14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 xmlns:p14="http://schemas.microsoft.com/office/powerpoint/2010/main" val="2481487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r>
              <a:rPr lang="en-US" dirty="0"/>
              <a:t>1. Thank</a:t>
            </a:r>
            <a:r>
              <a:rPr lang="en-US" baseline="0" dirty="0"/>
              <a:t> </a:t>
            </a:r>
            <a:r>
              <a:rPr lang="en-US" baseline="0" dirty="0" err="1"/>
              <a:t>Cen</a:t>
            </a:r>
            <a:r>
              <a:rPr lang="en-US" baseline="0" dirty="0"/>
              <a:t>/</a:t>
            </a:r>
            <a:r>
              <a:rPr lang="en-US" baseline="0" dirty="0" err="1"/>
              <a:t>Gao</a:t>
            </a:r>
            <a:r>
              <a:rPr lang="en-US" baseline="0" dirty="0"/>
              <a:t>/Luo/Chen; 2. HZ more visits; 3. AP on HZ</a:t>
            </a:r>
            <a:endParaRPr lang="en-US" dirty="0"/>
          </a:p>
        </p:txBody>
      </p:sp>
      <p:sp>
        <p:nvSpPr>
          <p:cNvPr id="103428" name="Slide Number Placeholder 3"/>
          <p:cNvSpPr>
            <a:spLocks noGrp="1"/>
          </p:cNvSpPr>
          <p:nvPr>
            <p:ph type="sldNum" sz="quarter" idx="5"/>
          </p:nvPr>
        </p:nvSpPr>
        <p:spPr>
          <a:noFill/>
        </p:spPr>
        <p:txBody>
          <a:bodyPr/>
          <a:lstStyle/>
          <a:p>
            <a:pPr marL="0" marR="0" lvl="0" indent="0" algn="r" defTabSz="949338" rtl="0" eaLnBrk="1" fontAlgn="base" latinLnBrk="0" hangingPunct="1">
              <a:lnSpc>
                <a:spcPct val="100000"/>
              </a:lnSpc>
              <a:spcBef>
                <a:spcPct val="0"/>
              </a:spcBef>
              <a:spcAft>
                <a:spcPct val="0"/>
              </a:spcAft>
              <a:buClrTx/>
              <a:buSzTx/>
              <a:buFontTx/>
              <a:buNone/>
              <a:tabLst/>
              <a:defRPr/>
            </a:pPr>
            <a:fld id="{43513466-170C-4D5D-91A5-22F36A9D16AC}" type="slidenum">
              <a:rPr kumimoji="0" lang="en-US" sz="14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49338" rtl="0" eaLnBrk="1" fontAlgn="base" latinLnBrk="0" hangingPunct="1">
                <a:lnSpc>
                  <a:spcPct val="100000"/>
                </a:lnSpc>
                <a:spcBef>
                  <a:spcPct val="0"/>
                </a:spcBef>
                <a:spcAft>
                  <a:spcPct val="0"/>
                </a:spcAft>
                <a:buClrTx/>
                <a:buSzTx/>
                <a:buFontTx/>
                <a:buNone/>
                <a:tabLst/>
                <a:defRPr/>
              </a:pPr>
              <a:t>10</a:t>
            </a:fld>
            <a:endParaRPr kumimoji="0" lang="en-US" sz="14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 xmlns:p14="http://schemas.microsoft.com/office/powerpoint/2010/main" val="2481487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2033587"/>
            <a:ext cx="9144000" cy="1663700"/>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ctrTitle"/>
          </p:nvPr>
        </p:nvSpPr>
        <p:spPr>
          <a:xfrm>
            <a:off x="685800" y="2130425"/>
            <a:ext cx="7772400" cy="1470025"/>
          </a:xfrm>
        </p:spPr>
        <p:txBody>
          <a:bodyPr/>
          <a:lstStyle>
            <a:lvl1pPr>
              <a:defRPr sz="4000" b="1">
                <a:solidFill>
                  <a:schemeClr val="bg1"/>
                </a:solidFill>
              </a:defRPr>
            </a:lvl1pPr>
          </a:lstStyle>
          <a:p>
            <a:r>
              <a:rPr lang="zh-CN" altLang="en-US" dirty="0"/>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 xmlns:p14="http://schemas.microsoft.com/office/powerpoint/2010/main" val="42630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1044958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71438"/>
            <a:ext cx="2057400" cy="60547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71438"/>
            <a:ext cx="6019800" cy="60547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2755236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71438"/>
            <a:ext cx="8229600" cy="6054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1838038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latin typeface="Arial" pitchFamily="34" charset="0"/>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12"/>
          </p:nvPr>
        </p:nvSpPr>
        <p:spPr/>
        <p:txBody>
          <a:bodyPr/>
          <a:lstStyle/>
          <a:p>
            <a:pPr>
              <a:defRPr/>
            </a:pPr>
            <a:fld id="{E8BBE097-8DCA-4BC6-83FB-778FA394B912}" type="slidenum">
              <a:rPr lang="en-US">
                <a:solidFill>
                  <a:prstClr val="black">
                    <a:tint val="75000"/>
                  </a:prstClr>
                </a:solidFill>
                <a:latin typeface="Arial" pitchFamily="34" charset="0"/>
              </a:rPr>
              <a:pPr>
                <a:defRPr/>
              </a:pPr>
              <a:t>‹#›</a:t>
            </a:fld>
            <a:endParaRPr lang="en-US">
              <a:solidFill>
                <a:prstClr val="black">
                  <a:tint val="75000"/>
                </a:prstClr>
              </a:solidFill>
              <a:latin typeface="Arial" pitchFamily="34" charset="0"/>
            </a:endParaRPr>
          </a:p>
        </p:txBody>
      </p:sp>
    </p:spTree>
    <p:extLst>
      <p:ext uri="{BB962C8B-B14F-4D97-AF65-F5344CB8AC3E}">
        <p14:creationId xmlns="" xmlns:p14="http://schemas.microsoft.com/office/powerpoint/2010/main" val="4219671736"/>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latin typeface="Arial" pitchFamily="34" charset="0"/>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12"/>
          </p:nvPr>
        </p:nvSpPr>
        <p:spPr/>
        <p:txBody>
          <a:bodyPr/>
          <a:lstStyle/>
          <a:p>
            <a:pPr>
              <a:defRPr/>
            </a:pPr>
            <a:fld id="{6EF97FA5-94DB-459B-8E5D-031A45794050}" type="slidenum">
              <a:rPr lang="en-US">
                <a:solidFill>
                  <a:prstClr val="black">
                    <a:tint val="75000"/>
                  </a:prstClr>
                </a:solidFill>
                <a:latin typeface="Arial" pitchFamily="34" charset="0"/>
              </a:rPr>
              <a:pPr>
                <a:defRPr/>
              </a:pPr>
              <a:t>‹#›</a:t>
            </a:fld>
            <a:endParaRPr lang="en-US">
              <a:solidFill>
                <a:prstClr val="black">
                  <a:tint val="75000"/>
                </a:prstClr>
              </a:solidFill>
              <a:latin typeface="Arial" pitchFamily="34" charset="0"/>
            </a:endParaRPr>
          </a:p>
        </p:txBody>
      </p:sp>
    </p:spTree>
    <p:extLst>
      <p:ext uri="{BB962C8B-B14F-4D97-AF65-F5344CB8AC3E}">
        <p14:creationId xmlns="" xmlns:p14="http://schemas.microsoft.com/office/powerpoint/2010/main" val="636950696"/>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latin typeface="Arial" pitchFamily="34" charset="0"/>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12"/>
          </p:nvPr>
        </p:nvSpPr>
        <p:spPr/>
        <p:txBody>
          <a:bodyPr/>
          <a:lstStyle/>
          <a:p>
            <a:pPr>
              <a:defRPr/>
            </a:pPr>
            <a:fld id="{A5EEBD30-2DFF-4A5B-A3C9-D444AD2A3D16}" type="slidenum">
              <a:rPr lang="en-US">
                <a:solidFill>
                  <a:prstClr val="black">
                    <a:tint val="75000"/>
                  </a:prstClr>
                </a:solidFill>
                <a:latin typeface="Arial" pitchFamily="34" charset="0"/>
              </a:rPr>
              <a:pPr>
                <a:defRPr/>
              </a:pPr>
              <a:t>‹#›</a:t>
            </a:fld>
            <a:endParaRPr lang="en-US">
              <a:solidFill>
                <a:prstClr val="black">
                  <a:tint val="75000"/>
                </a:prstClr>
              </a:solidFill>
              <a:latin typeface="Arial" pitchFamily="34" charset="0"/>
            </a:endParaRPr>
          </a:p>
        </p:txBody>
      </p:sp>
    </p:spTree>
    <p:extLst>
      <p:ext uri="{BB962C8B-B14F-4D97-AF65-F5344CB8AC3E}">
        <p14:creationId xmlns="" xmlns:p14="http://schemas.microsoft.com/office/powerpoint/2010/main" val="1980513898"/>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latin typeface="Arial" pitchFamily="34" charset="0"/>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latin typeface="Arial" pitchFamily="34" charset="0"/>
            </a:endParaRPr>
          </a:p>
        </p:txBody>
      </p:sp>
      <p:sp>
        <p:nvSpPr>
          <p:cNvPr id="7" name="Slide Number Placeholder 6"/>
          <p:cNvSpPr>
            <a:spLocks noGrp="1"/>
          </p:cNvSpPr>
          <p:nvPr>
            <p:ph type="sldNum" sz="quarter" idx="12"/>
          </p:nvPr>
        </p:nvSpPr>
        <p:spPr/>
        <p:txBody>
          <a:bodyPr/>
          <a:lstStyle/>
          <a:p>
            <a:pPr>
              <a:defRPr/>
            </a:pPr>
            <a:fld id="{6840DCFE-4E75-418C-8380-63B65D2FD652}" type="slidenum">
              <a:rPr lang="en-US">
                <a:solidFill>
                  <a:prstClr val="black">
                    <a:tint val="75000"/>
                  </a:prstClr>
                </a:solidFill>
                <a:latin typeface="Arial" pitchFamily="34" charset="0"/>
              </a:rPr>
              <a:pPr>
                <a:defRPr/>
              </a:pPr>
              <a:t>‹#›</a:t>
            </a:fld>
            <a:endParaRPr lang="en-US">
              <a:solidFill>
                <a:prstClr val="black">
                  <a:tint val="75000"/>
                </a:prstClr>
              </a:solidFill>
              <a:latin typeface="Arial" pitchFamily="34" charset="0"/>
            </a:endParaRPr>
          </a:p>
        </p:txBody>
      </p:sp>
    </p:spTree>
    <p:extLst>
      <p:ext uri="{BB962C8B-B14F-4D97-AF65-F5344CB8AC3E}">
        <p14:creationId xmlns="" xmlns:p14="http://schemas.microsoft.com/office/powerpoint/2010/main" val="3869296306"/>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prstClr val="black">
                  <a:tint val="75000"/>
                </a:prstClr>
              </a:solidFill>
              <a:latin typeface="Arial" pitchFamily="34" charset="0"/>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latin typeface="Arial" pitchFamily="34" charset="0"/>
            </a:endParaRPr>
          </a:p>
        </p:txBody>
      </p:sp>
      <p:sp>
        <p:nvSpPr>
          <p:cNvPr id="9" name="Slide Number Placeholder 8"/>
          <p:cNvSpPr>
            <a:spLocks noGrp="1"/>
          </p:cNvSpPr>
          <p:nvPr>
            <p:ph type="sldNum" sz="quarter" idx="12"/>
          </p:nvPr>
        </p:nvSpPr>
        <p:spPr/>
        <p:txBody>
          <a:bodyPr/>
          <a:lstStyle/>
          <a:p>
            <a:pPr>
              <a:defRPr/>
            </a:pPr>
            <a:fld id="{C45A55F7-F89F-4A62-A1F7-0ABADECA382B}" type="slidenum">
              <a:rPr lang="en-US">
                <a:solidFill>
                  <a:prstClr val="black">
                    <a:tint val="75000"/>
                  </a:prstClr>
                </a:solidFill>
                <a:latin typeface="Arial" pitchFamily="34" charset="0"/>
              </a:rPr>
              <a:pPr>
                <a:defRPr/>
              </a:pPr>
              <a:t>‹#›</a:t>
            </a:fld>
            <a:endParaRPr lang="en-US">
              <a:solidFill>
                <a:prstClr val="black">
                  <a:tint val="75000"/>
                </a:prstClr>
              </a:solidFill>
              <a:latin typeface="Arial" pitchFamily="34" charset="0"/>
            </a:endParaRPr>
          </a:p>
        </p:txBody>
      </p:sp>
    </p:spTree>
    <p:extLst>
      <p:ext uri="{BB962C8B-B14F-4D97-AF65-F5344CB8AC3E}">
        <p14:creationId xmlns="" xmlns:p14="http://schemas.microsoft.com/office/powerpoint/2010/main" val="260256716"/>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prstClr val="black">
                  <a:tint val="75000"/>
                </a:prstClr>
              </a:solidFill>
              <a:latin typeface="Arial" pitchFamily="34" charset="0"/>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latin typeface="Arial" pitchFamily="34" charset="0"/>
            </a:endParaRPr>
          </a:p>
        </p:txBody>
      </p:sp>
      <p:sp>
        <p:nvSpPr>
          <p:cNvPr id="5" name="Slide Number Placeholder 4"/>
          <p:cNvSpPr>
            <a:spLocks noGrp="1"/>
          </p:cNvSpPr>
          <p:nvPr>
            <p:ph type="sldNum" sz="quarter" idx="12"/>
          </p:nvPr>
        </p:nvSpPr>
        <p:spPr/>
        <p:txBody>
          <a:bodyPr/>
          <a:lstStyle/>
          <a:p>
            <a:pPr>
              <a:defRPr/>
            </a:pPr>
            <a:fld id="{1C26372E-BBC9-4A00-A587-5757EE7FB80F}" type="slidenum">
              <a:rPr lang="en-US">
                <a:solidFill>
                  <a:prstClr val="black">
                    <a:tint val="75000"/>
                  </a:prstClr>
                </a:solidFill>
                <a:latin typeface="Arial" pitchFamily="34" charset="0"/>
              </a:rPr>
              <a:pPr>
                <a:defRPr/>
              </a:pPr>
              <a:t>‹#›</a:t>
            </a:fld>
            <a:endParaRPr lang="en-US">
              <a:solidFill>
                <a:prstClr val="black">
                  <a:tint val="75000"/>
                </a:prstClr>
              </a:solidFill>
              <a:latin typeface="Arial" pitchFamily="34" charset="0"/>
            </a:endParaRPr>
          </a:p>
        </p:txBody>
      </p:sp>
    </p:spTree>
    <p:extLst>
      <p:ext uri="{BB962C8B-B14F-4D97-AF65-F5344CB8AC3E}">
        <p14:creationId xmlns="" xmlns:p14="http://schemas.microsoft.com/office/powerpoint/2010/main" val="147833189"/>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latin typeface="Arial" pitchFamily="34" charset="0"/>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latin typeface="Arial" pitchFamily="34" charset="0"/>
            </a:endParaRPr>
          </a:p>
        </p:txBody>
      </p:sp>
      <p:sp>
        <p:nvSpPr>
          <p:cNvPr id="4" name="Slide Number Placeholder 3"/>
          <p:cNvSpPr>
            <a:spLocks noGrp="1"/>
          </p:cNvSpPr>
          <p:nvPr>
            <p:ph type="sldNum" sz="quarter" idx="12"/>
          </p:nvPr>
        </p:nvSpPr>
        <p:spPr/>
        <p:txBody>
          <a:bodyPr/>
          <a:lstStyle/>
          <a:p>
            <a:pPr>
              <a:defRPr/>
            </a:pPr>
            <a:fld id="{4FDF2277-96DB-49E8-92A0-ADEF130412BD}" type="slidenum">
              <a:rPr lang="en-US">
                <a:solidFill>
                  <a:prstClr val="black">
                    <a:tint val="75000"/>
                  </a:prstClr>
                </a:solidFill>
                <a:latin typeface="Arial" pitchFamily="34" charset="0"/>
              </a:rPr>
              <a:pPr>
                <a:defRPr/>
              </a:pPr>
              <a:t>‹#›</a:t>
            </a:fld>
            <a:endParaRPr lang="en-US">
              <a:solidFill>
                <a:prstClr val="black">
                  <a:tint val="75000"/>
                </a:prstClr>
              </a:solidFill>
              <a:latin typeface="Arial" pitchFamily="34" charset="0"/>
            </a:endParaRPr>
          </a:p>
        </p:txBody>
      </p:sp>
    </p:spTree>
    <p:extLst>
      <p:ext uri="{BB962C8B-B14F-4D97-AF65-F5344CB8AC3E}">
        <p14:creationId xmlns="" xmlns:p14="http://schemas.microsoft.com/office/powerpoint/2010/main" val="4247431394"/>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
            <a:ext cx="9144000" cy="764705"/>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title"/>
          </p:nvPr>
        </p:nvSpPr>
        <p:spPr>
          <a:xfrm>
            <a:off x="457200" y="71439"/>
            <a:ext cx="8229600" cy="669103"/>
          </a:xfrm>
        </p:spPr>
        <p:txBody>
          <a:bodyPr/>
          <a:lstStyle>
            <a:lvl1pPr algn="ctr">
              <a:defRPr b="1">
                <a:solidFill>
                  <a:schemeClr val="bg1"/>
                </a:solidFill>
              </a:defRPr>
            </a:lvl1pPr>
          </a:lstStyle>
          <a:p>
            <a:r>
              <a:rPr lang="zh-CN" altLang="en-US" dirty="0"/>
              <a:t>单击此处编辑母版标题样式</a:t>
            </a:r>
          </a:p>
        </p:txBody>
      </p:sp>
      <p:sp>
        <p:nvSpPr>
          <p:cNvPr id="3" name="内容占位符 2"/>
          <p:cNvSpPr>
            <a:spLocks noGrp="1"/>
          </p:cNvSpPr>
          <p:nvPr>
            <p:ph idx="1"/>
          </p:nvPr>
        </p:nvSpPr>
        <p:spPr>
          <a:xfrm>
            <a:off x="457200" y="980728"/>
            <a:ext cx="8229600" cy="5616624"/>
          </a:xfrm>
        </p:spPr>
        <p:txBody>
          <a:bodyPr/>
          <a:lstStyle>
            <a:lvl1pPr>
              <a:defRPr b="1"/>
            </a:lvl1pPr>
            <a:lvl2pPr>
              <a:defRPr b="1"/>
            </a:lvl2pPr>
            <a:lvl3pPr>
              <a:defRPr b="1"/>
            </a:lvl3pPr>
            <a:lvl4pPr>
              <a:defRPr b="1"/>
            </a:lvl4pPr>
            <a:lvl5pPr>
              <a:defRPr b="1"/>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 xmlns:p14="http://schemas.microsoft.com/office/powerpoint/2010/main" val="2570818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latin typeface="Arial" pitchFamily="34" charset="0"/>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latin typeface="Arial" pitchFamily="34" charset="0"/>
            </a:endParaRPr>
          </a:p>
        </p:txBody>
      </p:sp>
      <p:sp>
        <p:nvSpPr>
          <p:cNvPr id="7" name="Slide Number Placeholder 6"/>
          <p:cNvSpPr>
            <a:spLocks noGrp="1"/>
          </p:cNvSpPr>
          <p:nvPr>
            <p:ph type="sldNum" sz="quarter" idx="12"/>
          </p:nvPr>
        </p:nvSpPr>
        <p:spPr/>
        <p:txBody>
          <a:bodyPr/>
          <a:lstStyle/>
          <a:p>
            <a:pPr>
              <a:defRPr/>
            </a:pPr>
            <a:fld id="{95BCB22B-4DBA-4AF2-BF00-B1087D8CE7BB}" type="slidenum">
              <a:rPr lang="en-US">
                <a:solidFill>
                  <a:prstClr val="black">
                    <a:tint val="75000"/>
                  </a:prstClr>
                </a:solidFill>
                <a:latin typeface="Arial" pitchFamily="34" charset="0"/>
              </a:rPr>
              <a:pPr>
                <a:defRPr/>
              </a:pPr>
              <a:t>‹#›</a:t>
            </a:fld>
            <a:endParaRPr lang="en-US">
              <a:solidFill>
                <a:prstClr val="black">
                  <a:tint val="75000"/>
                </a:prstClr>
              </a:solidFill>
              <a:latin typeface="Arial" pitchFamily="34" charset="0"/>
            </a:endParaRPr>
          </a:p>
        </p:txBody>
      </p:sp>
    </p:spTree>
    <p:extLst>
      <p:ext uri="{BB962C8B-B14F-4D97-AF65-F5344CB8AC3E}">
        <p14:creationId xmlns="" xmlns:p14="http://schemas.microsoft.com/office/powerpoint/2010/main" val="575598383"/>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latin typeface="Arial" pitchFamily="34" charset="0"/>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latin typeface="Arial" pitchFamily="34" charset="0"/>
            </a:endParaRPr>
          </a:p>
        </p:txBody>
      </p:sp>
      <p:sp>
        <p:nvSpPr>
          <p:cNvPr id="7" name="Slide Number Placeholder 6"/>
          <p:cNvSpPr>
            <a:spLocks noGrp="1"/>
          </p:cNvSpPr>
          <p:nvPr>
            <p:ph type="sldNum" sz="quarter" idx="12"/>
          </p:nvPr>
        </p:nvSpPr>
        <p:spPr/>
        <p:txBody>
          <a:bodyPr/>
          <a:lstStyle/>
          <a:p>
            <a:pPr>
              <a:defRPr/>
            </a:pPr>
            <a:fld id="{15882732-16E9-446D-8733-E57A3EF6F874}" type="slidenum">
              <a:rPr lang="en-US">
                <a:solidFill>
                  <a:prstClr val="black">
                    <a:tint val="75000"/>
                  </a:prstClr>
                </a:solidFill>
                <a:latin typeface="Arial" pitchFamily="34" charset="0"/>
              </a:rPr>
              <a:pPr>
                <a:defRPr/>
              </a:pPr>
              <a:t>‹#›</a:t>
            </a:fld>
            <a:endParaRPr lang="en-US">
              <a:solidFill>
                <a:prstClr val="black">
                  <a:tint val="75000"/>
                </a:prstClr>
              </a:solidFill>
              <a:latin typeface="Arial" pitchFamily="34" charset="0"/>
            </a:endParaRPr>
          </a:p>
        </p:txBody>
      </p:sp>
    </p:spTree>
    <p:extLst>
      <p:ext uri="{BB962C8B-B14F-4D97-AF65-F5344CB8AC3E}">
        <p14:creationId xmlns="" xmlns:p14="http://schemas.microsoft.com/office/powerpoint/2010/main" val="95306271"/>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latin typeface="Arial" pitchFamily="34" charset="0"/>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12"/>
          </p:nvPr>
        </p:nvSpPr>
        <p:spPr/>
        <p:txBody>
          <a:bodyPr/>
          <a:lstStyle/>
          <a:p>
            <a:pPr>
              <a:defRPr/>
            </a:pPr>
            <a:fld id="{D83A1E60-9E96-4BE8-BC6F-2103B115BA96}" type="slidenum">
              <a:rPr lang="en-US">
                <a:solidFill>
                  <a:prstClr val="black">
                    <a:tint val="75000"/>
                  </a:prstClr>
                </a:solidFill>
                <a:latin typeface="Arial" pitchFamily="34" charset="0"/>
              </a:rPr>
              <a:pPr>
                <a:defRPr/>
              </a:pPr>
              <a:t>‹#›</a:t>
            </a:fld>
            <a:endParaRPr lang="en-US">
              <a:solidFill>
                <a:prstClr val="black">
                  <a:tint val="75000"/>
                </a:prstClr>
              </a:solidFill>
              <a:latin typeface="Arial" pitchFamily="34" charset="0"/>
            </a:endParaRPr>
          </a:p>
        </p:txBody>
      </p:sp>
    </p:spTree>
    <p:extLst>
      <p:ext uri="{BB962C8B-B14F-4D97-AF65-F5344CB8AC3E}">
        <p14:creationId xmlns="" xmlns:p14="http://schemas.microsoft.com/office/powerpoint/2010/main" val="908401893"/>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latin typeface="Arial" pitchFamily="34" charset="0"/>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12"/>
          </p:nvPr>
        </p:nvSpPr>
        <p:spPr/>
        <p:txBody>
          <a:bodyPr/>
          <a:lstStyle/>
          <a:p>
            <a:pPr>
              <a:defRPr/>
            </a:pPr>
            <a:fld id="{FC57C575-40DD-4829-84AF-4B018C1AFD41}" type="slidenum">
              <a:rPr lang="en-US">
                <a:solidFill>
                  <a:prstClr val="black">
                    <a:tint val="75000"/>
                  </a:prstClr>
                </a:solidFill>
                <a:latin typeface="Arial" pitchFamily="34" charset="0"/>
              </a:rPr>
              <a:pPr>
                <a:defRPr/>
              </a:pPr>
              <a:t>‹#›</a:t>
            </a:fld>
            <a:endParaRPr lang="en-US">
              <a:solidFill>
                <a:prstClr val="black">
                  <a:tint val="75000"/>
                </a:prstClr>
              </a:solidFill>
              <a:latin typeface="Arial" pitchFamily="34" charset="0"/>
            </a:endParaRPr>
          </a:p>
        </p:txBody>
      </p:sp>
    </p:spTree>
    <p:extLst>
      <p:ext uri="{BB962C8B-B14F-4D97-AF65-F5344CB8AC3E}">
        <p14:creationId xmlns="" xmlns:p14="http://schemas.microsoft.com/office/powerpoint/2010/main" val="3975305621"/>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4777680" y="6453336"/>
            <a:ext cx="946448" cy="365125"/>
          </a:xfrm>
        </p:spPr>
        <p:txBody>
          <a:bodyPr/>
          <a:lstStyle/>
          <a:p>
            <a:endParaRPr lang="zh-CN" altLang="en-US">
              <a:solidFill>
                <a:prstClr val="black">
                  <a:tint val="75000"/>
                </a:prstClr>
              </a:solidFill>
            </a:endParaRPr>
          </a:p>
        </p:txBody>
      </p:sp>
      <p:sp>
        <p:nvSpPr>
          <p:cNvPr id="4" name="页脚占位符 3"/>
          <p:cNvSpPr>
            <a:spLocks noGrp="1"/>
          </p:cNvSpPr>
          <p:nvPr>
            <p:ph type="ftr" sz="quarter" idx="11"/>
          </p:nvPr>
        </p:nvSpPr>
        <p:spPr>
          <a:xfrm>
            <a:off x="5785792" y="6453336"/>
            <a:ext cx="2895600" cy="365125"/>
          </a:xfr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a:xfrm>
            <a:off x="8738120" y="6453336"/>
            <a:ext cx="370384" cy="365125"/>
          </a:xfrm>
        </p:spPr>
        <p:txBody>
          <a:bodyPr/>
          <a:lstStyle>
            <a:lvl1pPr>
              <a:defRPr b="1">
                <a:solidFill>
                  <a:srgbClr val="C00000"/>
                </a:solidFill>
                <a:effectLst>
                  <a:glow rad="685800">
                    <a:srgbClr val="FFFF99">
                      <a:alpha val="40000"/>
                    </a:srgbClr>
                  </a:glow>
                </a:effectLst>
              </a:defRPr>
            </a:lvl1pPr>
          </a:lstStyle>
          <a:p>
            <a:fld id="{03A847EA-A0F8-42E4-AF47-D5B896815B88}" type="slidenum">
              <a:rPr lang="zh-CN" altLang="en-US" smtClean="0"/>
              <a:pPr/>
              <a:t>‹#›</a:t>
            </a:fld>
            <a:endParaRPr lang="zh-CN" altLang="en-US" dirty="0"/>
          </a:p>
        </p:txBody>
      </p:sp>
      <p:sp>
        <p:nvSpPr>
          <p:cNvPr id="6" name="标题 1"/>
          <p:cNvSpPr>
            <a:spLocks noGrp="1"/>
          </p:cNvSpPr>
          <p:nvPr>
            <p:ph type="title" hasCustomPrompt="1"/>
          </p:nvPr>
        </p:nvSpPr>
        <p:spPr>
          <a:xfrm>
            <a:off x="457200" y="44624"/>
            <a:ext cx="8229600" cy="1143000"/>
          </a:xfrm>
        </p:spPr>
        <p:txBody>
          <a:bodyPr>
            <a:normAutofit/>
          </a:bodyPr>
          <a:lstStyle>
            <a:lvl1pPr>
              <a:defRPr sz="4000" b="1">
                <a:effectLst>
                  <a:outerShdw blurRad="50800" dist="76200" dir="2700000" algn="tl" rotWithShape="0">
                    <a:prstClr val="black">
                      <a:alpha val="40000"/>
                    </a:prstClr>
                  </a:outerShdw>
                </a:effectLst>
                <a:latin typeface="Arial" pitchFamily="34" charset="0"/>
                <a:ea typeface="Arial Unicode MS" pitchFamily="34" charset="-122"/>
                <a:cs typeface="Arial" pitchFamily="34" charset="0"/>
              </a:defRPr>
            </a:lvl1pPr>
          </a:lstStyle>
          <a:p>
            <a:r>
              <a:rPr lang="en-US" altLang="zh-CN" dirty="0"/>
              <a:t>Click here to edit title</a:t>
            </a:r>
            <a:endParaRPr lang="zh-CN" altLang="en-US" dirty="0"/>
          </a:p>
        </p:txBody>
      </p:sp>
    </p:spTree>
    <p:extLst>
      <p:ext uri="{BB962C8B-B14F-4D97-AF65-F5344CB8AC3E}">
        <p14:creationId xmlns="" xmlns:p14="http://schemas.microsoft.com/office/powerpoint/2010/main" val="3695523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 xmlns:p14="http://schemas.microsoft.com/office/powerpoint/2010/main" val="762942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792072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148577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 xmlns:p14="http://schemas.microsoft.com/office/powerpoint/2010/main" val="3712484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79261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 xmlns:p14="http://schemas.microsoft.com/office/powerpoint/2010/main" val="2833756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 xmlns:p14="http://schemas.microsoft.com/office/powerpoint/2010/main" val="2660006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1"/>
            <a:ext cx="9144000" cy="1368000"/>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052" name="标题占位符 1"/>
          <p:cNvSpPr>
            <a:spLocks noGrp="1"/>
          </p:cNvSpPr>
          <p:nvPr>
            <p:ph type="title"/>
          </p:nvPr>
        </p:nvSpPr>
        <p:spPr bwMode="auto">
          <a:xfrm>
            <a:off x="457200" y="71438"/>
            <a:ext cx="8229600"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3"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3583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latin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CCCFEF-963E-4E3A-BF2E-6581E9DB47C9}" type="slidenum">
              <a:rPr lang="en-US" smtClean="0">
                <a:solidFill>
                  <a:prstClr val="black">
                    <a:tint val="75000"/>
                  </a:prstClr>
                </a:solidFill>
                <a:latin typeface="Arial" pitchFamily="34" charset="0"/>
              </a:rPr>
              <a:pPr/>
              <a:t>‹#›</a:t>
            </a:fld>
            <a:endParaRPr lang="en-US">
              <a:solidFill>
                <a:prstClr val="black">
                  <a:tint val="75000"/>
                </a:prstClr>
              </a:solidFill>
              <a:latin typeface="Arial" pitchFamily="34" charset="0"/>
            </a:endParaRPr>
          </a:p>
        </p:txBody>
      </p:sp>
    </p:spTree>
    <p:extLst>
      <p:ext uri="{BB962C8B-B14F-4D97-AF65-F5344CB8AC3E}">
        <p14:creationId xmlns="" xmlns:p14="http://schemas.microsoft.com/office/powerpoint/2010/main" val="1991622861"/>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18" r:id="rId12"/>
  </p:sldLayoutIdLst>
  <p:transition>
    <p:random/>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 xmlns:a16="http://schemas.microsoft.com/office/drawing/2014/main" id="{1B72A3C0-EB3D-49B0-A217-AF9C144DA685}"/>
              </a:ext>
            </a:extLst>
          </p:cNvPr>
          <p:cNvSpPr>
            <a:spLocks noChangeArrowheads="1"/>
          </p:cNvSpPr>
          <p:nvPr/>
        </p:nvSpPr>
        <p:spPr bwMode="auto">
          <a:xfrm>
            <a:off x="150724" y="135050"/>
            <a:ext cx="9144000" cy="523220"/>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sz="2800" b="1" dirty="0" smtClean="0">
                <a:solidFill>
                  <a:srgbClr val="7030A0"/>
                </a:solidFill>
                <a:effectLst>
                  <a:outerShdw blurRad="38100" dist="38100" dir="2700000" algn="tl">
                    <a:srgbClr val="000000">
                      <a:alpha val="43137"/>
                    </a:srgbClr>
                  </a:outerShdw>
                </a:effectLst>
                <a:latin typeface="Arial" charset="0"/>
              </a:rPr>
              <a:t>Data Input Module</a:t>
            </a:r>
            <a:r>
              <a:rPr lang="en-US" sz="2800" b="1" dirty="0" smtClean="0">
                <a:solidFill>
                  <a:srgbClr val="7030A0"/>
                </a:solidFill>
                <a:effectLst>
                  <a:outerShdw blurRad="38100" dist="38100" dir="2700000" algn="tl">
                    <a:srgbClr val="000000">
                      <a:alpha val="43137"/>
                    </a:srgbClr>
                  </a:outerShdw>
                </a:effectLst>
                <a:latin typeface="Arial" charset="0"/>
              </a:rPr>
              <a:t>: Input Files &amp; Attributes </a:t>
            </a:r>
            <a:r>
              <a:rPr lang="en-US" sz="2000" b="1" dirty="0">
                <a:solidFill>
                  <a:srgbClr val="7030A0"/>
                </a:solidFill>
                <a:effectLst>
                  <a:outerShdw blurRad="38100" dist="38100" dir="2700000" algn="tl">
                    <a:srgbClr val="000000">
                      <a:alpha val="43137"/>
                    </a:srgbClr>
                  </a:outerShdw>
                </a:effectLst>
                <a:latin typeface="Arial" charset="0"/>
              </a:rPr>
              <a:t>	</a:t>
            </a:r>
            <a:r>
              <a:rPr lang="en-US" altLang="zh-CN" sz="2400" b="1" dirty="0">
                <a:solidFill>
                  <a:srgbClr val="7030A0"/>
                </a:solidFill>
                <a:latin typeface="Arial" charset="0"/>
                <a:ea typeface="宋体" panose="02010600030101010101" pitchFamily="2" charset="-122"/>
              </a:rPr>
              <a:t>   </a:t>
            </a:r>
          </a:p>
        </p:txBody>
      </p:sp>
      <p:sp>
        <p:nvSpPr>
          <p:cNvPr id="9" name="Rectangle 1">
            <a:extLst>
              <a:ext uri="{FF2B5EF4-FFF2-40B4-BE49-F238E27FC236}">
                <a16:creationId xmlns="" xmlns:a16="http://schemas.microsoft.com/office/drawing/2014/main" id="{77512AA9-F0C6-44CA-8BD0-C745A9057DE3}"/>
              </a:ext>
            </a:extLst>
          </p:cNvPr>
          <p:cNvSpPr>
            <a:spLocks noChangeArrowheads="1"/>
          </p:cNvSpPr>
          <p:nvPr/>
        </p:nvSpPr>
        <p:spPr bwMode="auto">
          <a:xfrm>
            <a:off x="6253840" y="1815298"/>
            <a:ext cx="19463754"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 name="Table 5">
            <a:extLst>
              <a:ext uri="{FF2B5EF4-FFF2-40B4-BE49-F238E27FC236}">
                <a16:creationId xmlns="" xmlns:a16="http://schemas.microsoft.com/office/drawing/2014/main" id="{4FD6AFC8-B8D2-4E55-8898-36E8238FA57E}"/>
              </a:ext>
            </a:extLst>
          </p:cNvPr>
          <p:cNvGraphicFramePr>
            <a:graphicFrameLocks noGrp="1"/>
          </p:cNvGraphicFramePr>
          <p:nvPr>
            <p:extLst>
              <p:ext uri="{D42A27DB-BD31-4B8C-83A1-F6EECF244321}">
                <p14:modId xmlns="" xmlns:p14="http://schemas.microsoft.com/office/powerpoint/2010/main" val="2413650023"/>
              </p:ext>
            </p:extLst>
          </p:nvPr>
        </p:nvGraphicFramePr>
        <p:xfrm>
          <a:off x="142834" y="266658"/>
          <a:ext cx="8801990" cy="6112904"/>
        </p:xfrm>
        <a:graphic>
          <a:graphicData uri="http://schemas.openxmlformats.org/drawingml/2006/table">
            <a:tbl>
              <a:tblPr firstRow="1" bandRow="1">
                <a:tableStyleId>{7DF18680-E054-41AD-8BC1-D1AEF772440D}</a:tableStyleId>
              </a:tblPr>
              <a:tblGrid>
                <a:gridCol w="2147693">
                  <a:extLst>
                    <a:ext uri="{9D8B030D-6E8A-4147-A177-3AD203B41FA5}">
                      <a16:colId xmlns="" xmlns:a16="http://schemas.microsoft.com/office/drawing/2014/main" val="2008470103"/>
                    </a:ext>
                  </a:extLst>
                </a:gridCol>
                <a:gridCol w="1176950">
                  <a:extLst>
                    <a:ext uri="{9D8B030D-6E8A-4147-A177-3AD203B41FA5}">
                      <a16:colId xmlns="" xmlns:a16="http://schemas.microsoft.com/office/drawing/2014/main" val="2468054943"/>
                    </a:ext>
                  </a:extLst>
                </a:gridCol>
                <a:gridCol w="2480650">
                  <a:extLst>
                    <a:ext uri="{9D8B030D-6E8A-4147-A177-3AD203B41FA5}">
                      <a16:colId xmlns="" xmlns:a16="http://schemas.microsoft.com/office/drawing/2014/main" val="4000740675"/>
                    </a:ext>
                  </a:extLst>
                </a:gridCol>
                <a:gridCol w="2091350">
                  <a:extLst>
                    <a:ext uri="{9D8B030D-6E8A-4147-A177-3AD203B41FA5}">
                      <a16:colId xmlns="" xmlns:a16="http://schemas.microsoft.com/office/drawing/2014/main" val="487913559"/>
                    </a:ext>
                  </a:extLst>
                </a:gridCol>
                <a:gridCol w="905347">
                  <a:extLst>
                    <a:ext uri="{9D8B030D-6E8A-4147-A177-3AD203B41FA5}">
                      <a16:colId xmlns="" xmlns:a16="http://schemas.microsoft.com/office/drawing/2014/main" val="3168272893"/>
                    </a:ext>
                  </a:extLst>
                </a:gridCol>
              </a:tblGrid>
              <a:tr h="696094">
                <a:tc>
                  <a:txBody>
                    <a:bodyPr/>
                    <a:lstStyle/>
                    <a:p>
                      <a:pPr algn="ctr"/>
                      <a:r>
                        <a:rPr lang="en-US" sz="2000" dirty="0" smtClean="0">
                          <a:solidFill>
                            <a:srgbClr val="FF0000"/>
                          </a:solidFill>
                        </a:rPr>
                        <a:t>Data</a:t>
                      </a:r>
                      <a:r>
                        <a:rPr lang="en-US" sz="2000" baseline="0" dirty="0" smtClean="0">
                          <a:solidFill>
                            <a:srgbClr val="FF0000"/>
                          </a:solidFill>
                        </a:rPr>
                        <a:t> Input </a:t>
                      </a:r>
                    </a:p>
                    <a:p>
                      <a:pPr algn="ctr"/>
                      <a:r>
                        <a:rPr lang="en-US" sz="2000" baseline="0" dirty="0" smtClean="0">
                          <a:solidFill>
                            <a:srgbClr val="FF0000"/>
                          </a:solidFill>
                        </a:rPr>
                        <a:t>File Names</a:t>
                      </a:r>
                      <a:endParaRPr lang="en-US" sz="2000" dirty="0">
                        <a:solidFill>
                          <a:srgbClr val="FF0000"/>
                        </a:solidFill>
                      </a:endParaRPr>
                    </a:p>
                  </a:txBody>
                  <a:tcPr anchor="ctr"/>
                </a:tc>
                <a:tc>
                  <a:txBody>
                    <a:bodyPr/>
                    <a:lstStyle/>
                    <a:p>
                      <a:pPr algn="ctr"/>
                      <a:r>
                        <a:rPr lang="en-US" sz="2000" dirty="0" smtClean="0">
                          <a:solidFill>
                            <a:srgbClr val="FF0000"/>
                          </a:solidFill>
                        </a:rPr>
                        <a:t>Data</a:t>
                      </a:r>
                      <a:r>
                        <a:rPr lang="en-US" sz="2000" baseline="0" dirty="0" smtClean="0">
                          <a:solidFill>
                            <a:srgbClr val="FF0000"/>
                          </a:solidFill>
                        </a:rPr>
                        <a:t> Format</a:t>
                      </a:r>
                      <a:endParaRPr lang="en-US" sz="2000" dirty="0">
                        <a:solidFill>
                          <a:srgbClr val="FF0000"/>
                        </a:solidFill>
                      </a:endParaRPr>
                    </a:p>
                  </a:txBody>
                  <a:tcPr anchor="ctr"/>
                </a:tc>
                <a:tc>
                  <a:txBody>
                    <a:bodyPr/>
                    <a:lstStyle/>
                    <a:p>
                      <a:pPr algn="ctr"/>
                      <a:r>
                        <a:rPr lang="en-US" sz="2000" dirty="0" smtClean="0">
                          <a:solidFill>
                            <a:srgbClr val="FF0000"/>
                          </a:solidFill>
                        </a:rPr>
                        <a:t>Data </a:t>
                      </a:r>
                    </a:p>
                    <a:p>
                      <a:pPr algn="ctr"/>
                      <a:r>
                        <a:rPr lang="en-US" sz="2000" dirty="0" smtClean="0">
                          <a:solidFill>
                            <a:srgbClr val="FF0000"/>
                          </a:solidFill>
                        </a:rPr>
                        <a:t>Description</a:t>
                      </a:r>
                      <a:endParaRPr lang="en-US" sz="2000" dirty="0">
                        <a:solidFill>
                          <a:srgbClr val="FF0000"/>
                        </a:solidFill>
                      </a:endParaRPr>
                    </a:p>
                  </a:txBody>
                  <a:tcPr anchor="ctr"/>
                </a:tc>
                <a:tc>
                  <a:txBody>
                    <a:bodyPr/>
                    <a:lstStyle/>
                    <a:p>
                      <a:pPr algn="ctr"/>
                      <a:r>
                        <a:rPr lang="en-US" sz="2000" dirty="0" smtClean="0">
                          <a:solidFill>
                            <a:srgbClr val="FF0000"/>
                          </a:solidFill>
                        </a:rPr>
                        <a:t>Data </a:t>
                      </a:r>
                    </a:p>
                    <a:p>
                      <a:pPr algn="ctr"/>
                      <a:r>
                        <a:rPr lang="en-US" sz="2000" dirty="0" smtClean="0">
                          <a:solidFill>
                            <a:srgbClr val="FF0000"/>
                          </a:solidFill>
                        </a:rPr>
                        <a:t>Source</a:t>
                      </a:r>
                      <a:endParaRPr lang="en-US" sz="2000" dirty="0">
                        <a:solidFill>
                          <a:srgbClr val="FF0000"/>
                        </a:solidFill>
                      </a:endParaRPr>
                    </a:p>
                  </a:txBody>
                  <a:tcPr anchor="ctr"/>
                </a:tc>
                <a:tc>
                  <a:txBody>
                    <a:bodyPr/>
                    <a:lstStyle/>
                    <a:p>
                      <a:pPr algn="ctr"/>
                      <a:r>
                        <a:rPr lang="en-US" sz="2000" dirty="0" smtClean="0">
                          <a:solidFill>
                            <a:srgbClr val="FF0000"/>
                          </a:solidFill>
                        </a:rPr>
                        <a:t>Data</a:t>
                      </a:r>
                    </a:p>
                    <a:p>
                      <a:pPr algn="ctr"/>
                      <a:r>
                        <a:rPr lang="en-US" sz="2000" dirty="0" smtClean="0">
                          <a:solidFill>
                            <a:srgbClr val="FF0000"/>
                          </a:solidFill>
                        </a:rPr>
                        <a:t>Period</a:t>
                      </a:r>
                      <a:endParaRPr lang="en-US" sz="2000" dirty="0">
                        <a:solidFill>
                          <a:srgbClr val="FF0000"/>
                        </a:solidFill>
                      </a:endParaRPr>
                    </a:p>
                  </a:txBody>
                  <a:tcPr anchor="ctr"/>
                </a:tc>
                <a:extLst>
                  <a:ext uri="{0D108BD9-81ED-4DB2-BD59-A6C34878D82A}">
                    <a16:rowId xmlns="" xmlns:a16="http://schemas.microsoft.com/office/drawing/2014/main" val="3211565500"/>
                  </a:ext>
                </a:extLst>
              </a:tr>
              <a:tr h="565288">
                <a:tc>
                  <a:txBody>
                    <a:bodyPr/>
                    <a:lstStyle/>
                    <a:p>
                      <a:pPr algn="ctr"/>
                      <a:r>
                        <a:rPr lang="en-US" sz="1600" dirty="0" smtClean="0">
                          <a:solidFill>
                            <a:srgbClr val="0000FF"/>
                          </a:solidFill>
                        </a:rPr>
                        <a:t>“NATA for </a:t>
                      </a:r>
                      <a:r>
                        <a:rPr lang="en-US" sz="1600" dirty="0" err="1" smtClean="0">
                          <a:solidFill>
                            <a:srgbClr val="0000FF"/>
                          </a:solidFill>
                        </a:rPr>
                        <a:t>Yarnell</a:t>
                      </a:r>
                      <a:r>
                        <a:rPr lang="en-US" sz="1600" dirty="0" smtClean="0">
                          <a:solidFill>
                            <a:srgbClr val="0000FF"/>
                          </a:solidFill>
                        </a:rPr>
                        <a:t>”</a:t>
                      </a:r>
                      <a:endParaRPr lang="en-US" sz="1600" dirty="0">
                        <a:solidFill>
                          <a:srgbClr val="0000FF"/>
                        </a:solidFill>
                      </a:endParaRPr>
                    </a:p>
                  </a:txBody>
                  <a:tcPr anchor="ctr"/>
                </a:tc>
                <a:tc>
                  <a:txBody>
                    <a:bodyPr/>
                    <a:lstStyle/>
                    <a:p>
                      <a:pPr algn="ctr"/>
                      <a:r>
                        <a:rPr lang="en-US" sz="1400" dirty="0" err="1" smtClean="0"/>
                        <a:t>Geodataset</a:t>
                      </a:r>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t>O3/PM2.5 ambient &amp; risk data</a:t>
                      </a:r>
                      <a:endParaRPr lang="en-US" sz="1400" dirty="0" smtClean="0"/>
                    </a:p>
                    <a:p>
                      <a:pPr algn="ctr"/>
                      <a:r>
                        <a:rPr lang="en-US" sz="1400" dirty="0" smtClean="0"/>
                        <a:t>on</a:t>
                      </a:r>
                      <a:r>
                        <a:rPr lang="en-US" sz="1400" baseline="0" dirty="0" smtClean="0"/>
                        <a:t> c</a:t>
                      </a:r>
                      <a:r>
                        <a:rPr lang="en-US" sz="1400" dirty="0" smtClean="0"/>
                        <a:t>ounty/</a:t>
                      </a:r>
                      <a:r>
                        <a:rPr lang="en-US" sz="1400" baseline="0" dirty="0" smtClean="0"/>
                        <a:t>census tract level</a:t>
                      </a:r>
                      <a:endParaRPr lang="en-US" sz="1400" dirty="0"/>
                    </a:p>
                  </a:txBody>
                  <a:tcPr anchor="ctr"/>
                </a:tc>
                <a:tc>
                  <a:txBody>
                    <a:bodyPr/>
                    <a:lstStyle/>
                    <a:p>
                      <a:pPr algn="ctr"/>
                      <a:r>
                        <a:rPr lang="en-US" sz="1400" dirty="0" smtClean="0">
                          <a:solidFill>
                            <a:schemeClr val="tx1"/>
                          </a:solidFill>
                        </a:rPr>
                        <a:t>from</a:t>
                      </a:r>
                      <a:r>
                        <a:rPr lang="en-US" sz="1400" baseline="0" dirty="0" smtClean="0">
                          <a:solidFill>
                            <a:schemeClr val="tx1"/>
                          </a:solidFill>
                        </a:rPr>
                        <a:t> OAQPS MP team</a:t>
                      </a:r>
                      <a:endParaRPr lang="en-US" sz="1400" dirty="0">
                        <a:solidFill>
                          <a:schemeClr val="tx1"/>
                        </a:solidFill>
                      </a:endParaRPr>
                    </a:p>
                  </a:txBody>
                  <a:tcPr anchor="ctr"/>
                </a:tc>
                <a:tc>
                  <a:txBody>
                    <a:bodyPr/>
                    <a:lstStyle/>
                    <a:p>
                      <a:pPr algn="ctr"/>
                      <a:r>
                        <a:rPr lang="en-US" sz="1600" dirty="0" smtClean="0"/>
                        <a:t>2014</a:t>
                      </a:r>
                      <a:endParaRPr lang="en-US" sz="1600" dirty="0"/>
                    </a:p>
                  </a:txBody>
                  <a:tcPr anchor="ctr"/>
                </a:tc>
                <a:extLst>
                  <a:ext uri="{0D108BD9-81ED-4DB2-BD59-A6C34878D82A}">
                    <a16:rowId xmlns="" xmlns:a16="http://schemas.microsoft.com/office/drawing/2014/main" val="2020013330"/>
                  </a:ext>
                </a:extLst>
              </a:tr>
              <a:tr h="558364">
                <a:tc>
                  <a:txBody>
                    <a:bodyPr/>
                    <a:lstStyle/>
                    <a:p>
                      <a:pPr algn="ctr"/>
                      <a:r>
                        <a:rPr lang="en-US" sz="1600" dirty="0" smtClean="0">
                          <a:solidFill>
                            <a:srgbClr val="0000FF"/>
                          </a:solidFill>
                        </a:rPr>
                        <a:t>“2014 NATA Risk”</a:t>
                      </a:r>
                      <a:endParaRPr lang="en-US" sz="1600" dirty="0">
                        <a:solidFill>
                          <a:srgbClr val="0000FF"/>
                        </a:solidFill>
                      </a:endParaRPr>
                    </a:p>
                  </a:txBody>
                  <a:tcPr anchor="ctr"/>
                </a:tc>
                <a:tc>
                  <a:txBody>
                    <a:bodyPr/>
                    <a:lstStyle/>
                    <a:p>
                      <a:pPr algn="ctr"/>
                      <a:r>
                        <a:rPr lang="en-US" sz="1400" dirty="0" err="1" smtClean="0"/>
                        <a:t>Geodataset</a:t>
                      </a:r>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t>Air toxics  ambient &amp; risk data on c</a:t>
                      </a:r>
                      <a:r>
                        <a:rPr lang="en-US" sz="1400" dirty="0" smtClean="0"/>
                        <a:t>ounty/</a:t>
                      </a:r>
                      <a:r>
                        <a:rPr lang="en-US" sz="1400" baseline="0" dirty="0" smtClean="0"/>
                        <a:t>census tract level</a:t>
                      </a:r>
                      <a:endParaRPr lang="en-US" sz="14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from</a:t>
                      </a:r>
                      <a:r>
                        <a:rPr lang="en-US" sz="1400" baseline="0" dirty="0" smtClean="0">
                          <a:solidFill>
                            <a:schemeClr val="tx1"/>
                          </a:solidFill>
                        </a:rPr>
                        <a:t> OAQPS MP team</a:t>
                      </a:r>
                      <a:endParaRPr lang="en-US" sz="1400" dirty="0" smtClean="0">
                        <a:solidFill>
                          <a:schemeClr val="tx1"/>
                        </a:solidFill>
                      </a:endParaRPr>
                    </a:p>
                  </a:txBody>
                  <a:tcPr anchor="ctr"/>
                </a:tc>
                <a:tc>
                  <a:txBody>
                    <a:bodyPr/>
                    <a:lstStyle/>
                    <a:p>
                      <a:pPr algn="ctr"/>
                      <a:r>
                        <a:rPr lang="en-US" sz="1600" dirty="0" smtClean="0"/>
                        <a:t>2014</a:t>
                      </a:r>
                      <a:endParaRPr lang="en-US" sz="1600" dirty="0"/>
                    </a:p>
                  </a:txBody>
                  <a:tcPr anchor="ctr"/>
                </a:tc>
                <a:extLst>
                  <a:ext uri="{0D108BD9-81ED-4DB2-BD59-A6C34878D82A}">
                    <a16:rowId xmlns="" xmlns:a16="http://schemas.microsoft.com/office/drawing/2014/main" val="1621602255"/>
                  </a:ext>
                </a:extLst>
              </a:tr>
              <a:tr h="579422">
                <a:tc>
                  <a:txBody>
                    <a:bodyPr/>
                    <a:lstStyle/>
                    <a:p>
                      <a:pPr algn="ctr"/>
                      <a:r>
                        <a:rPr lang="en-US" sz="1600" dirty="0" smtClean="0">
                          <a:solidFill>
                            <a:srgbClr val="0000FF"/>
                          </a:solidFill>
                        </a:rPr>
                        <a:t>“O3_DV_2001_2018”</a:t>
                      </a:r>
                      <a:endParaRPr lang="en-US" sz="1600" dirty="0">
                        <a:solidFill>
                          <a:srgbClr val="0000FF"/>
                        </a:solidFill>
                      </a:endParaRPr>
                    </a:p>
                  </a:txBody>
                  <a:tcPr anchor="ctr"/>
                </a:tc>
                <a:tc>
                  <a:txBody>
                    <a:bodyPr/>
                    <a:lstStyle/>
                    <a:p>
                      <a:pPr algn="ctr"/>
                      <a:r>
                        <a:rPr lang="en-US" sz="1400" dirty="0" smtClean="0"/>
                        <a:t>Excel</a:t>
                      </a:r>
                      <a:endParaRPr lang="en-US" sz="1400" dirty="0"/>
                    </a:p>
                  </a:txBody>
                  <a:tcPr anchor="ctr"/>
                </a:tc>
                <a:tc>
                  <a:txBody>
                    <a:bodyPr/>
                    <a:lstStyle/>
                    <a:p>
                      <a:pPr algn="ctr"/>
                      <a:r>
                        <a:rPr lang="en-US" sz="1400" dirty="0" smtClean="0"/>
                        <a:t>O3 design values </a:t>
                      </a:r>
                      <a:r>
                        <a:rPr lang="en-US" sz="1400" baseline="0" dirty="0" smtClean="0"/>
                        <a:t>on </a:t>
                      </a:r>
                    </a:p>
                    <a:p>
                      <a:pPr algn="ctr"/>
                      <a:r>
                        <a:rPr lang="en-US" sz="1400" baseline="0" dirty="0" smtClean="0"/>
                        <a:t>c</a:t>
                      </a:r>
                      <a:r>
                        <a:rPr lang="en-US" sz="1400" dirty="0" smtClean="0"/>
                        <a:t>ounty</a:t>
                      </a:r>
                      <a:r>
                        <a:rPr lang="en-US" sz="1400" baseline="0" dirty="0" smtClean="0"/>
                        <a:t> level</a:t>
                      </a:r>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tx1"/>
                          </a:solidFill>
                        </a:rPr>
                        <a:t>From OAQPS public website (see note below)</a:t>
                      </a:r>
                      <a:endParaRPr lang="en-US" sz="1400" dirty="0" smtClean="0">
                        <a:solidFill>
                          <a:schemeClr val="tx1"/>
                        </a:solidFill>
                      </a:endParaRPr>
                    </a:p>
                  </a:txBody>
                  <a:tcPr anchor="ctr"/>
                </a:tc>
                <a:tc>
                  <a:txBody>
                    <a:bodyPr/>
                    <a:lstStyle/>
                    <a:p>
                      <a:pPr algn="ctr"/>
                      <a:r>
                        <a:rPr lang="en-US" sz="1600" dirty="0" smtClean="0"/>
                        <a:t>2001 to 2018 (?)</a:t>
                      </a:r>
                      <a:endParaRPr lang="en-US" sz="1600" dirty="0"/>
                    </a:p>
                  </a:txBody>
                  <a:tcPr anchor="ctr"/>
                </a:tc>
                <a:extLst>
                  <a:ext uri="{0D108BD9-81ED-4DB2-BD59-A6C34878D82A}">
                    <a16:rowId xmlns="" xmlns:a16="http://schemas.microsoft.com/office/drawing/2014/main" val="4249309967"/>
                  </a:ext>
                </a:extLst>
              </a:tr>
              <a:tr h="679010">
                <a:tc>
                  <a:txBody>
                    <a:bodyPr/>
                    <a:lstStyle/>
                    <a:p>
                      <a:pPr algn="ctr"/>
                      <a:r>
                        <a:rPr lang="en-US" sz="1600" dirty="0" smtClean="0">
                          <a:solidFill>
                            <a:srgbClr val="0000FF"/>
                          </a:solidFill>
                        </a:rPr>
                        <a:t>“PM_DV_2001_2018”</a:t>
                      </a:r>
                      <a:endParaRPr lang="en-US" sz="1600" dirty="0">
                        <a:solidFill>
                          <a:srgbClr val="0000FF"/>
                        </a:solidFill>
                      </a:endParaRPr>
                    </a:p>
                  </a:txBody>
                  <a:tcPr anchor="ctr"/>
                </a:tc>
                <a:tc>
                  <a:txBody>
                    <a:bodyPr/>
                    <a:lstStyle/>
                    <a:p>
                      <a:pPr algn="ctr"/>
                      <a:r>
                        <a:rPr lang="en-US" sz="1400" dirty="0" smtClean="0">
                          <a:solidFill>
                            <a:schemeClr val="tx1"/>
                          </a:solidFill>
                        </a:rPr>
                        <a:t>Excel</a:t>
                      </a:r>
                      <a:endParaRPr lang="en-US" sz="1400" dirty="0">
                        <a:solidFill>
                          <a:schemeClr val="tx1"/>
                        </a:solidFill>
                      </a:endParaRPr>
                    </a:p>
                  </a:txBody>
                  <a:tcPr anchor="ctr"/>
                </a:tc>
                <a:tc>
                  <a:txBody>
                    <a:bodyPr/>
                    <a:lstStyle/>
                    <a:p>
                      <a:pPr algn="ctr"/>
                      <a:r>
                        <a:rPr lang="en-US" sz="1400" dirty="0" smtClean="0"/>
                        <a:t>PM2.5 design values </a:t>
                      </a:r>
                      <a:r>
                        <a:rPr lang="en-US" sz="1400" baseline="0" dirty="0" smtClean="0"/>
                        <a:t>on </a:t>
                      </a:r>
                    </a:p>
                    <a:p>
                      <a:pPr algn="ctr"/>
                      <a:r>
                        <a:rPr lang="en-US" sz="1400" baseline="0" dirty="0" smtClean="0"/>
                        <a:t>c</a:t>
                      </a:r>
                      <a:r>
                        <a:rPr lang="en-US" sz="1400" dirty="0" smtClean="0"/>
                        <a:t>ounty</a:t>
                      </a:r>
                      <a:r>
                        <a:rPr lang="en-US" sz="1400" baseline="0" dirty="0" smtClean="0"/>
                        <a:t> level</a:t>
                      </a:r>
                      <a:endParaRPr lang="en-US" sz="1400" dirty="0" smtClean="0"/>
                    </a:p>
                    <a:p>
                      <a:pPr algn="ctr"/>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tx1"/>
                          </a:solidFill>
                        </a:rPr>
                        <a:t>From OAQPS public website: (see note below)</a:t>
                      </a:r>
                      <a:endParaRPr lang="en-US" sz="1400" dirty="0" smtClean="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2001 to 2018 (?)</a:t>
                      </a:r>
                    </a:p>
                  </a:txBody>
                  <a:tcPr anchor="ctr"/>
                </a:tc>
                <a:extLst>
                  <a:ext uri="{0D108BD9-81ED-4DB2-BD59-A6C34878D82A}">
                    <a16:rowId xmlns="" xmlns:a16="http://schemas.microsoft.com/office/drawing/2014/main" val="992454991"/>
                  </a:ext>
                </a:extLst>
              </a:tr>
              <a:tr h="588475">
                <a:tc>
                  <a:txBody>
                    <a:bodyPr/>
                    <a:lstStyle/>
                    <a:p>
                      <a:pPr algn="ctr"/>
                      <a:r>
                        <a:rPr lang="en-US" sz="1600" b="0" dirty="0" smtClean="0">
                          <a:solidFill>
                            <a:srgbClr val="0000FF"/>
                          </a:solidFill>
                        </a:rPr>
                        <a:t>“Advance</a:t>
                      </a:r>
                      <a:r>
                        <a:rPr lang="en-US" sz="1600" b="0" baseline="0" dirty="0" smtClean="0">
                          <a:solidFill>
                            <a:srgbClr val="0000FF"/>
                          </a:solidFill>
                        </a:rPr>
                        <a:t> areas O3_PM”</a:t>
                      </a:r>
                      <a:endParaRPr lang="en-US" sz="1600" b="0" dirty="0">
                        <a:solidFill>
                          <a:srgbClr val="0000FF"/>
                        </a:solidFill>
                      </a:endParaRPr>
                    </a:p>
                  </a:txBody>
                  <a:tcPr anchor="ctr"/>
                </a:tc>
                <a:tc>
                  <a:txBody>
                    <a:bodyPr/>
                    <a:lstStyle/>
                    <a:p>
                      <a:pPr algn="ctr"/>
                      <a:r>
                        <a:rPr lang="en-US" sz="1400" dirty="0" err="1" smtClean="0"/>
                        <a:t>Geodataset</a:t>
                      </a:r>
                      <a:endParaRPr lang="en-US" sz="1400" dirty="0">
                        <a:solidFill>
                          <a:srgbClr val="0000FF"/>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O3 &amp; PM2.5 Advance</a:t>
                      </a:r>
                      <a:r>
                        <a:rPr lang="en-US" sz="1400" b="0" baseline="0" dirty="0" smtClean="0">
                          <a:solidFill>
                            <a:schemeClr val="tx1"/>
                          </a:solidFill>
                        </a:rPr>
                        <a:t> Areas</a:t>
                      </a:r>
                      <a:endParaRPr lang="en-US" sz="1400" b="0" dirty="0" smtClean="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from</a:t>
                      </a:r>
                      <a:r>
                        <a:rPr lang="en-US" sz="1400" baseline="0" dirty="0" smtClean="0">
                          <a:solidFill>
                            <a:schemeClr val="tx1"/>
                          </a:solidFill>
                        </a:rPr>
                        <a:t> OAQPS </a:t>
                      </a:r>
                      <a:r>
                        <a:rPr lang="en-US" sz="1400" baseline="0" smtClean="0">
                          <a:solidFill>
                            <a:schemeClr val="tx1"/>
                          </a:solidFill>
                        </a:rPr>
                        <a:t>MP team</a:t>
                      </a:r>
                      <a:endParaRPr lang="en-US" sz="1400" dirty="0" smtClean="0">
                        <a:solidFill>
                          <a:schemeClr val="tx1"/>
                        </a:solidFill>
                      </a:endParaRPr>
                    </a:p>
                  </a:txBody>
                  <a:tcPr anchor="ctr"/>
                </a:tc>
                <a:tc>
                  <a:txBody>
                    <a:bodyPr/>
                    <a:lstStyle/>
                    <a:p>
                      <a:pPr algn="ctr"/>
                      <a:r>
                        <a:rPr lang="en-US" sz="1400" dirty="0" smtClean="0"/>
                        <a:t>2018</a:t>
                      </a:r>
                      <a:endParaRPr lang="en-US" sz="1400" dirty="0"/>
                    </a:p>
                  </a:txBody>
                  <a:tcPr anchor="ctr"/>
                </a:tc>
              </a:tr>
              <a:tr h="590475">
                <a:tc>
                  <a:txBody>
                    <a:bodyPr/>
                    <a:lstStyle/>
                    <a:p>
                      <a:pPr algn="ctr"/>
                      <a:r>
                        <a:rPr lang="en-US" sz="1600" b="0" dirty="0" smtClean="0">
                          <a:solidFill>
                            <a:srgbClr val="0000FF"/>
                          </a:solidFill>
                        </a:rPr>
                        <a:t>“Index</a:t>
                      </a:r>
                      <a:r>
                        <a:rPr lang="en-US" sz="1600" b="0" baseline="0" dirty="0" smtClean="0">
                          <a:solidFill>
                            <a:srgbClr val="0000FF"/>
                          </a:solidFill>
                        </a:rPr>
                        <a:t> of </a:t>
                      </a:r>
                      <a:r>
                        <a:rPr lang="en-US" sz="1600" b="0" baseline="0" dirty="0" err="1" smtClean="0">
                          <a:solidFill>
                            <a:srgbClr val="0000FF"/>
                          </a:solidFill>
                        </a:rPr>
                        <a:t>Poverty_Disadvantage</a:t>
                      </a:r>
                      <a:r>
                        <a:rPr lang="en-US" sz="1600" b="0" baseline="0" dirty="0" smtClean="0">
                          <a:solidFill>
                            <a:srgbClr val="0000FF"/>
                          </a:solidFill>
                        </a:rPr>
                        <a:t>”</a:t>
                      </a:r>
                      <a:endParaRPr lang="en-US" sz="1600" b="0" dirty="0">
                        <a:solidFill>
                          <a:srgbClr val="0000FF"/>
                        </a:solidFill>
                      </a:endParaRPr>
                    </a:p>
                  </a:txBody>
                  <a:tcPr anchor="ctr"/>
                </a:tc>
                <a:tc>
                  <a:txBody>
                    <a:bodyPr/>
                    <a:lstStyle/>
                    <a:p>
                      <a:pPr algn="ctr"/>
                      <a:r>
                        <a:rPr lang="en-US" sz="1400" dirty="0" smtClean="0"/>
                        <a:t>Excel</a:t>
                      </a:r>
                      <a:endParaRPr lang="en-US" sz="1400" dirty="0">
                        <a:solidFill>
                          <a:srgbClr val="0000FF"/>
                        </a:solidFill>
                      </a:endParaRPr>
                    </a:p>
                  </a:txBody>
                  <a:tcPr anchor="ctr"/>
                </a:tc>
                <a:tc>
                  <a:txBody>
                    <a:bodyPr/>
                    <a:lstStyle/>
                    <a:p>
                      <a:pPr algn="ctr"/>
                      <a:r>
                        <a:rPr lang="en-US" sz="1400" baseline="0" dirty="0" smtClean="0"/>
                        <a:t>Index of poverty/disadvantage on c</a:t>
                      </a:r>
                      <a:r>
                        <a:rPr lang="en-US" sz="1400" dirty="0" smtClean="0"/>
                        <a:t>ounty</a:t>
                      </a:r>
                      <a:r>
                        <a:rPr lang="en-US" sz="1400" baseline="0" dirty="0" smtClean="0"/>
                        <a:t> level</a:t>
                      </a:r>
                      <a:endParaRPr lang="en-US" sz="14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from</a:t>
                      </a:r>
                      <a:r>
                        <a:rPr lang="en-US" sz="1400" baseline="0" dirty="0" smtClean="0">
                          <a:solidFill>
                            <a:schemeClr val="tx1"/>
                          </a:solidFill>
                        </a:rPr>
                        <a:t> </a:t>
                      </a:r>
                      <a:r>
                        <a:rPr lang="en-US" sz="1400" baseline="0" dirty="0" smtClean="0"/>
                        <a:t>Univ. of Michigan </a:t>
                      </a:r>
                      <a:endParaRPr lang="en-US" sz="1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tx1"/>
                          </a:solidFill>
                        </a:rPr>
                        <a:t>Website “?”</a:t>
                      </a:r>
                      <a:endParaRPr lang="en-US" sz="1400" dirty="0" smtClean="0">
                        <a:solidFill>
                          <a:schemeClr val="tx1"/>
                        </a:solidFill>
                      </a:endParaRPr>
                    </a:p>
                  </a:txBody>
                  <a:tcPr anchor="ctr"/>
                </a:tc>
                <a:tc>
                  <a:txBody>
                    <a:bodyPr/>
                    <a:lstStyle/>
                    <a:p>
                      <a:pPr algn="ctr"/>
                      <a:r>
                        <a:rPr lang="en-US" sz="1400" dirty="0" smtClean="0"/>
                        <a:t>2019(?)</a:t>
                      </a:r>
                      <a:endParaRPr lang="en-US" sz="1400" dirty="0"/>
                    </a:p>
                  </a:txBody>
                  <a:tcPr anchor="ctr"/>
                </a:tc>
              </a:tr>
              <a:tr h="629272">
                <a:tc>
                  <a:txBody>
                    <a:bodyPr/>
                    <a:lstStyle/>
                    <a:p>
                      <a:pPr algn="ctr"/>
                      <a:r>
                        <a:rPr lang="en-US" sz="1400" dirty="0" err="1" smtClean="0">
                          <a:solidFill>
                            <a:srgbClr val="0000FF"/>
                          </a:solidFill>
                        </a:rPr>
                        <a:t>NEI_Country_CAPs</a:t>
                      </a:r>
                      <a:endParaRPr lang="en-US" sz="1400" dirty="0" smtClean="0">
                        <a:solidFill>
                          <a:srgbClr val="0000FF"/>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err="1" smtClean="0">
                          <a:solidFill>
                            <a:srgbClr val="0000FF"/>
                          </a:solidFill>
                        </a:rPr>
                        <a:t>NEI_Facility_HAPs_CAPS</a:t>
                      </a:r>
                      <a:endParaRPr lang="en-US" sz="1400" dirty="0" smtClean="0">
                        <a:solidFill>
                          <a:srgbClr val="0000FF"/>
                        </a:solidFill>
                      </a:endParaRPr>
                    </a:p>
                  </a:txBody>
                  <a:tcPr anchor="ctr"/>
                </a:tc>
                <a:tc>
                  <a:txBody>
                    <a:bodyPr/>
                    <a:lstStyle/>
                    <a:p>
                      <a:pPr algn="ctr"/>
                      <a:r>
                        <a:rPr lang="en-US" sz="1400" dirty="0" err="1" smtClean="0"/>
                        <a:t>Geodataset</a:t>
                      </a:r>
                      <a:endParaRPr lang="en-US" sz="1600" dirty="0">
                        <a:solidFill>
                          <a:srgbClr val="0000FF"/>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t>Major emission sources  and facility info. of CAPs &amp; HAPs on c</a:t>
                      </a:r>
                      <a:r>
                        <a:rPr lang="en-US" sz="1400" dirty="0" smtClean="0"/>
                        <a:t>ounty</a:t>
                      </a:r>
                      <a:r>
                        <a:rPr lang="en-US" sz="1400" baseline="0" dirty="0" smtClean="0"/>
                        <a:t> level</a:t>
                      </a:r>
                      <a:endParaRPr lang="en-US" sz="14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tx1"/>
                          </a:solidFill>
                        </a:rPr>
                        <a:t>From OAQPS public website (see note below)</a:t>
                      </a:r>
                      <a:endParaRPr lang="en-US" sz="1400" dirty="0" smtClean="0">
                        <a:solidFill>
                          <a:schemeClr val="tx1"/>
                        </a:solidFill>
                      </a:endParaRPr>
                    </a:p>
                  </a:txBody>
                  <a:tcPr anchor="ctr"/>
                </a:tc>
                <a:tc>
                  <a:txBody>
                    <a:bodyPr/>
                    <a:lstStyle/>
                    <a:p>
                      <a:pPr algn="ctr"/>
                      <a:r>
                        <a:rPr lang="en-US" sz="1600" dirty="0" smtClean="0"/>
                        <a:t>2017(?)</a:t>
                      </a:r>
                      <a:endParaRPr lang="en-US" sz="1600" dirty="0"/>
                    </a:p>
                  </a:txBody>
                  <a:tcPr anchor="ctr"/>
                </a:tc>
              </a:tr>
              <a:tr h="4694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(Use shorter file names like above, rename</a:t>
                      </a:r>
                      <a:r>
                        <a:rPr lang="en-US" sz="1600" baseline="0" dirty="0" smtClean="0">
                          <a:solidFill>
                            <a:srgbClr val="FF0000"/>
                          </a:solidFill>
                        </a:rPr>
                        <a:t> the existing ones)</a:t>
                      </a:r>
                      <a:endParaRPr lang="en-US" sz="1600" dirty="0" smtClean="0">
                        <a:solidFill>
                          <a:srgbClr val="FF0000"/>
                        </a:solidFill>
                      </a:endParaRPr>
                    </a:p>
                    <a:p>
                      <a:pPr algn="ctr"/>
                      <a:endParaRPr lang="en-US" sz="1600" dirty="0">
                        <a:solidFill>
                          <a:srgbClr val="0000FF"/>
                        </a:solidFill>
                      </a:endParaRPr>
                    </a:p>
                  </a:txBody>
                  <a:tcPr anchor="ctr"/>
                </a:tc>
                <a:tc>
                  <a:txBody>
                    <a:bodyPr/>
                    <a:lstStyle/>
                    <a:p>
                      <a:pPr algn="ctr"/>
                      <a:endParaRPr lang="en-US" sz="1600" dirty="0">
                        <a:solidFill>
                          <a:srgbClr val="0000FF"/>
                        </a:solidFill>
                      </a:endParaRPr>
                    </a:p>
                  </a:txBody>
                  <a:tcPr anchor="ctr"/>
                </a:tc>
                <a:tc>
                  <a:txBody>
                    <a:bodyPr/>
                    <a:lstStyle/>
                    <a:p>
                      <a:pPr algn="ctr"/>
                      <a:endParaRPr lang="en-US" sz="1600" dirty="0"/>
                    </a:p>
                  </a:txBody>
                  <a:tcPr anchor="ctr"/>
                </a:tc>
                <a:tc>
                  <a:txBody>
                    <a:bodyPr/>
                    <a:lstStyle/>
                    <a:p>
                      <a:pPr algn="ctr"/>
                      <a:endParaRPr lang="en-US" sz="1600" dirty="0">
                        <a:solidFill>
                          <a:srgbClr val="FF0000"/>
                        </a:solidFill>
                      </a:endParaRPr>
                    </a:p>
                  </a:txBody>
                  <a:tcPr anchor="ctr"/>
                </a:tc>
                <a:tc>
                  <a:txBody>
                    <a:bodyPr/>
                    <a:lstStyle/>
                    <a:p>
                      <a:pPr algn="ctr"/>
                      <a:endParaRPr lang="en-US" sz="1600" dirty="0"/>
                    </a:p>
                  </a:txBody>
                  <a:tcPr anchor="ctr"/>
                </a:tc>
              </a:tr>
            </a:tbl>
          </a:graphicData>
        </a:graphic>
      </p:graphicFrame>
      <p:sp>
        <p:nvSpPr>
          <p:cNvPr id="5" name="Slide Number Placeholder 4"/>
          <p:cNvSpPr>
            <a:spLocks noGrp="1"/>
          </p:cNvSpPr>
          <p:nvPr>
            <p:ph type="sldNum" sz="quarter" idx="12"/>
          </p:nvPr>
        </p:nvSpPr>
        <p:spPr/>
        <p:txBody>
          <a:bodyPr/>
          <a:lstStyle/>
          <a:p>
            <a:pPr>
              <a:defRPr/>
            </a:pPr>
            <a:fld id="{6EF97FA5-94DB-459B-8E5D-031A45794050}" type="slidenum">
              <a:rPr lang="en-US" smtClean="0">
                <a:solidFill>
                  <a:prstClr val="black">
                    <a:tint val="75000"/>
                  </a:prstClr>
                </a:solidFill>
                <a:latin typeface="Arial" pitchFamily="34" charset="0"/>
              </a:rPr>
              <a:pPr>
                <a:defRPr/>
              </a:pPr>
              <a:t>1</a:t>
            </a:fld>
            <a:endParaRPr lang="en-US">
              <a:solidFill>
                <a:prstClr val="black">
                  <a:tint val="75000"/>
                </a:prstClr>
              </a:solidFill>
              <a:latin typeface="Arial" pitchFamily="34" charset="0"/>
            </a:endParaRPr>
          </a:p>
        </p:txBody>
      </p:sp>
      <p:sp>
        <p:nvSpPr>
          <p:cNvPr id="7" name="TextBox 6"/>
          <p:cNvSpPr txBox="1"/>
          <p:nvPr/>
        </p:nvSpPr>
        <p:spPr>
          <a:xfrm>
            <a:off x="289716" y="6506774"/>
            <a:ext cx="4256165" cy="338554"/>
          </a:xfrm>
          <a:prstGeom prst="rect">
            <a:avLst/>
          </a:prstGeom>
          <a:noFill/>
        </p:spPr>
        <p:txBody>
          <a:bodyPr wrap="none" rtlCol="0">
            <a:spAutoFit/>
          </a:bodyPr>
          <a:lstStyle/>
          <a:p>
            <a:r>
              <a:rPr lang="en-US" sz="1600" i="1" dirty="0" smtClean="0"/>
              <a:t>Note: Download from OAQPS public website: “ ?“</a:t>
            </a:r>
            <a:endParaRPr lang="en-US" sz="1600" i="1" dirty="0"/>
          </a:p>
        </p:txBody>
      </p:sp>
    </p:spTree>
    <p:extLst>
      <p:ext uri="{BB962C8B-B14F-4D97-AF65-F5344CB8AC3E}">
        <p14:creationId xmlns="" xmlns:p14="http://schemas.microsoft.com/office/powerpoint/2010/main" val="588928774"/>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0" y="753035"/>
            <a:ext cx="9144000" cy="6104965"/>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0" y="753035"/>
            <a:ext cx="9143999" cy="6118779"/>
          </a:xfrm>
          <a:prstGeom prst="rect">
            <a:avLst/>
          </a:prstGeom>
          <a:noFill/>
          <a:ln w="9525">
            <a:noFill/>
            <a:miter lim="800000"/>
            <a:headEnd/>
            <a:tailEnd/>
          </a:ln>
        </p:spPr>
      </p:pic>
      <p:sp>
        <p:nvSpPr>
          <p:cNvPr id="9" name="Rectangle 1">
            <a:extLst>
              <a:ext uri="{FF2B5EF4-FFF2-40B4-BE49-F238E27FC236}">
                <a16:creationId xmlns="" xmlns:a16="http://schemas.microsoft.com/office/drawing/2014/main" id="{77512AA9-F0C6-44CA-8BD0-C745A9057DE3}"/>
              </a:ext>
            </a:extLst>
          </p:cNvPr>
          <p:cNvSpPr>
            <a:spLocks noChangeArrowheads="1"/>
          </p:cNvSpPr>
          <p:nvPr/>
        </p:nvSpPr>
        <p:spPr bwMode="auto">
          <a:xfrm>
            <a:off x="6253840" y="1815298"/>
            <a:ext cx="19463754"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Slide Number Placeholder 3"/>
          <p:cNvSpPr>
            <a:spLocks noGrp="1"/>
          </p:cNvSpPr>
          <p:nvPr>
            <p:ph type="sldNum" sz="quarter" idx="12"/>
          </p:nvPr>
        </p:nvSpPr>
        <p:spPr/>
        <p:txBody>
          <a:bodyPr/>
          <a:lstStyle/>
          <a:p>
            <a:pPr>
              <a:defRPr/>
            </a:pPr>
            <a:fld id="{6EF97FA5-94DB-459B-8E5D-031A45794050}" type="slidenum">
              <a:rPr lang="en-US" smtClean="0">
                <a:solidFill>
                  <a:prstClr val="black">
                    <a:tint val="75000"/>
                  </a:prstClr>
                </a:solidFill>
                <a:latin typeface="Arial" pitchFamily="34" charset="0"/>
              </a:rPr>
              <a:pPr>
                <a:defRPr/>
              </a:pPr>
              <a:t>10</a:t>
            </a:fld>
            <a:endParaRPr lang="en-US">
              <a:solidFill>
                <a:prstClr val="black">
                  <a:tint val="75000"/>
                </a:prstClr>
              </a:solidFill>
              <a:latin typeface="Arial" pitchFamily="34" charset="0"/>
            </a:endParaRPr>
          </a:p>
        </p:txBody>
      </p:sp>
      <p:sp>
        <p:nvSpPr>
          <p:cNvPr id="7" name="Rectangle 6"/>
          <p:cNvSpPr>
            <a:spLocks noChangeArrowheads="1"/>
          </p:cNvSpPr>
          <p:nvPr/>
        </p:nvSpPr>
        <p:spPr bwMode="auto">
          <a:xfrm>
            <a:off x="595222" y="15471"/>
            <a:ext cx="8082951" cy="646331"/>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sz="3600" b="1" dirty="0">
                <a:solidFill>
                  <a:srgbClr val="FF0000"/>
                </a:solidFill>
                <a:latin typeface="Arial" charset="0"/>
              </a:rPr>
              <a:t>“Baseline” </a:t>
            </a:r>
            <a:r>
              <a:rPr lang="en-US" sz="3600" b="1" dirty="0">
                <a:latin typeface="Arial" charset="0"/>
              </a:rPr>
              <a:t>vs.</a:t>
            </a:r>
            <a:r>
              <a:rPr lang="en-US" sz="3600" b="1" dirty="0">
                <a:solidFill>
                  <a:srgbClr val="FF0000"/>
                </a:solidFill>
                <a:latin typeface="Arial" charset="0"/>
              </a:rPr>
              <a:t> “Scenarios”</a:t>
            </a:r>
            <a:endParaRPr lang="en-US" altLang="zh-CN" sz="3600" dirty="0">
              <a:latin typeface="Arial" charset="0"/>
              <a:ea typeface="宋体" panose="02010600030101010101" pitchFamily="2" charset="-122"/>
            </a:endParaRPr>
          </a:p>
        </p:txBody>
      </p:sp>
      <p:sp>
        <p:nvSpPr>
          <p:cNvPr id="12" name="Rectangle 11">
            <a:extLst>
              <a:ext uri="{FF2B5EF4-FFF2-40B4-BE49-F238E27FC236}">
                <a16:creationId xmlns="" xmlns:a16="http://schemas.microsoft.com/office/drawing/2014/main" id="{B4A7BF5F-828C-4985-9DE0-3B319E62923B}"/>
              </a:ext>
            </a:extLst>
          </p:cNvPr>
          <p:cNvSpPr/>
          <p:nvPr/>
        </p:nvSpPr>
        <p:spPr>
          <a:xfrm>
            <a:off x="2530001" y="1851709"/>
            <a:ext cx="2485752" cy="31326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 xmlns:a16="http://schemas.microsoft.com/office/drawing/2014/main" id="{B4A7BF5F-828C-4985-9DE0-3B319E62923B}"/>
              </a:ext>
            </a:extLst>
          </p:cNvPr>
          <p:cNvSpPr/>
          <p:nvPr/>
        </p:nvSpPr>
        <p:spPr>
          <a:xfrm>
            <a:off x="2585156" y="2514600"/>
            <a:ext cx="1298222" cy="36378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Speech Bubble: Rectangle with Corners Rounded 4">
            <a:extLst>
              <a:ext uri="{FF2B5EF4-FFF2-40B4-BE49-F238E27FC236}">
                <a16:creationId xmlns="" xmlns:a16="http://schemas.microsoft.com/office/drawing/2014/main" id="{080F4A70-13A5-4D63-9D89-7F7E4B0E0A40}"/>
              </a:ext>
            </a:extLst>
          </p:cNvPr>
          <p:cNvSpPr/>
          <p:nvPr/>
        </p:nvSpPr>
        <p:spPr>
          <a:xfrm>
            <a:off x="140280" y="5223239"/>
            <a:ext cx="2630311" cy="613117"/>
          </a:xfrm>
          <a:prstGeom prst="wedgeRoundRectCallout">
            <a:avLst>
              <a:gd name="adj1" fmla="val 40038"/>
              <a:gd name="adj2" fmla="val -154042"/>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FF"/>
                </a:solidFill>
                <a:effectLst/>
                <a:uLnTx/>
                <a:uFillTx/>
                <a:latin typeface="Calibri"/>
                <a:ea typeface="+mn-ea"/>
                <a:cs typeface="+mn-cs"/>
              </a:rPr>
              <a:t>Adjustable radio button</a:t>
            </a:r>
          </a:p>
        </p:txBody>
      </p:sp>
      <p:sp>
        <p:nvSpPr>
          <p:cNvPr id="18" name="Rectangle 17">
            <a:extLst>
              <a:ext uri="{FF2B5EF4-FFF2-40B4-BE49-F238E27FC236}">
                <a16:creationId xmlns="" xmlns:a16="http://schemas.microsoft.com/office/drawing/2014/main" id="{B4A7BF5F-828C-4985-9DE0-3B319E62923B}"/>
              </a:ext>
            </a:extLst>
          </p:cNvPr>
          <p:cNvSpPr/>
          <p:nvPr/>
        </p:nvSpPr>
        <p:spPr>
          <a:xfrm>
            <a:off x="2521036" y="1466226"/>
            <a:ext cx="786940" cy="25499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 xmlns:p14="http://schemas.microsoft.com/office/powerpoint/2010/main" val="9295661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4218" y="643467"/>
            <a:ext cx="9089686" cy="6214533"/>
          </a:xfrm>
          <a:prstGeom prst="rect">
            <a:avLst/>
          </a:prstGeom>
          <a:noFill/>
          <a:ln w="9525">
            <a:noFill/>
            <a:miter lim="800000"/>
            <a:headEnd/>
            <a:tailEnd/>
          </a:ln>
        </p:spPr>
      </p:pic>
      <p:sp>
        <p:nvSpPr>
          <p:cNvPr id="8" name="Rectangle 7">
            <a:extLst>
              <a:ext uri="{FF2B5EF4-FFF2-40B4-BE49-F238E27FC236}">
                <a16:creationId xmlns="" xmlns:a16="http://schemas.microsoft.com/office/drawing/2014/main" id="{B4A7BF5F-828C-4985-9DE0-3B319E62923B}"/>
              </a:ext>
            </a:extLst>
          </p:cNvPr>
          <p:cNvSpPr/>
          <p:nvPr/>
        </p:nvSpPr>
        <p:spPr>
          <a:xfrm>
            <a:off x="6865614" y="1727200"/>
            <a:ext cx="801277" cy="38295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3"/>
          <p:cNvPicPr>
            <a:picLocks noChangeAspect="1" noChangeArrowheads="1"/>
          </p:cNvPicPr>
          <p:nvPr/>
        </p:nvPicPr>
        <p:blipFill>
          <a:blip r:embed="rId4" cstate="print"/>
          <a:srcRect/>
          <a:stretch>
            <a:fillRect/>
          </a:stretch>
        </p:blipFill>
        <p:spPr bwMode="auto">
          <a:xfrm>
            <a:off x="0" y="668157"/>
            <a:ext cx="9144000" cy="6189843"/>
          </a:xfrm>
          <a:prstGeom prst="rect">
            <a:avLst/>
          </a:prstGeom>
          <a:noFill/>
          <a:ln w="9525">
            <a:noFill/>
            <a:miter lim="800000"/>
            <a:headEnd/>
            <a:tailEnd/>
          </a:ln>
        </p:spPr>
      </p:pic>
      <p:sp>
        <p:nvSpPr>
          <p:cNvPr id="9" name="Rectangle 1">
            <a:extLst>
              <a:ext uri="{FF2B5EF4-FFF2-40B4-BE49-F238E27FC236}">
                <a16:creationId xmlns="" xmlns:a16="http://schemas.microsoft.com/office/drawing/2014/main" id="{77512AA9-F0C6-44CA-8BD0-C745A9057DE3}"/>
              </a:ext>
            </a:extLst>
          </p:cNvPr>
          <p:cNvSpPr>
            <a:spLocks noChangeArrowheads="1"/>
          </p:cNvSpPr>
          <p:nvPr/>
        </p:nvSpPr>
        <p:spPr bwMode="auto">
          <a:xfrm>
            <a:off x="6253840" y="1815298"/>
            <a:ext cx="19463754"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Slide Number Placeholder 3"/>
          <p:cNvSpPr>
            <a:spLocks noGrp="1"/>
          </p:cNvSpPr>
          <p:nvPr>
            <p:ph type="sldNum" sz="quarter" idx="12"/>
          </p:nvPr>
        </p:nvSpPr>
        <p:spPr/>
        <p:txBody>
          <a:bodyPr/>
          <a:lstStyle/>
          <a:p>
            <a:pPr>
              <a:defRPr/>
            </a:pPr>
            <a:fld id="{6EF97FA5-94DB-459B-8E5D-031A45794050}" type="slidenum">
              <a:rPr lang="en-US" smtClean="0">
                <a:solidFill>
                  <a:prstClr val="black">
                    <a:tint val="75000"/>
                  </a:prstClr>
                </a:solidFill>
                <a:latin typeface="Arial" pitchFamily="34" charset="0"/>
              </a:rPr>
              <a:pPr>
                <a:defRPr/>
              </a:pPr>
              <a:t>11</a:t>
            </a:fld>
            <a:endParaRPr lang="en-US">
              <a:solidFill>
                <a:prstClr val="black">
                  <a:tint val="75000"/>
                </a:prstClr>
              </a:solidFill>
              <a:latin typeface="Arial" pitchFamily="34" charset="0"/>
            </a:endParaRPr>
          </a:p>
        </p:txBody>
      </p:sp>
      <p:sp>
        <p:nvSpPr>
          <p:cNvPr id="7" name="Rectangle 6"/>
          <p:cNvSpPr>
            <a:spLocks noChangeArrowheads="1"/>
          </p:cNvSpPr>
          <p:nvPr/>
        </p:nvSpPr>
        <p:spPr bwMode="auto">
          <a:xfrm>
            <a:off x="595222" y="15471"/>
            <a:ext cx="8082951" cy="646331"/>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sz="3600" b="1" dirty="0">
                <a:solidFill>
                  <a:srgbClr val="FF0000"/>
                </a:solidFill>
                <a:latin typeface="Arial" charset="0"/>
              </a:rPr>
              <a:t>“Concentration”  </a:t>
            </a:r>
            <a:r>
              <a:rPr lang="en-US" sz="3600" b="1" dirty="0">
                <a:latin typeface="Arial" charset="0"/>
              </a:rPr>
              <a:t>vs.</a:t>
            </a:r>
            <a:r>
              <a:rPr lang="en-US" sz="3600" b="1" dirty="0">
                <a:solidFill>
                  <a:srgbClr val="FF0000"/>
                </a:solidFill>
                <a:latin typeface="Arial" charset="0"/>
              </a:rPr>
              <a:t> “Response”</a:t>
            </a:r>
            <a:endParaRPr lang="en-US" altLang="zh-CN" sz="3600" dirty="0">
              <a:latin typeface="Arial" charset="0"/>
              <a:ea typeface="宋体" panose="02010600030101010101" pitchFamily="2" charset="-122"/>
            </a:endParaRPr>
          </a:p>
        </p:txBody>
      </p:sp>
      <p:sp>
        <p:nvSpPr>
          <p:cNvPr id="11" name="Rectangle 10">
            <a:extLst>
              <a:ext uri="{FF2B5EF4-FFF2-40B4-BE49-F238E27FC236}">
                <a16:creationId xmlns="" xmlns:a16="http://schemas.microsoft.com/office/drawing/2014/main" id="{B4A7BF5F-828C-4985-9DE0-3B319E62923B}"/>
              </a:ext>
            </a:extLst>
          </p:cNvPr>
          <p:cNvSpPr/>
          <p:nvPr/>
        </p:nvSpPr>
        <p:spPr>
          <a:xfrm>
            <a:off x="7636744" y="1728875"/>
            <a:ext cx="693337" cy="37123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 xmlns:a16="http://schemas.microsoft.com/office/drawing/2014/main" id="{B4A7BF5F-828C-4985-9DE0-3B319E62923B}"/>
              </a:ext>
            </a:extLst>
          </p:cNvPr>
          <p:cNvSpPr/>
          <p:nvPr/>
        </p:nvSpPr>
        <p:spPr>
          <a:xfrm>
            <a:off x="3136758" y="1740598"/>
            <a:ext cx="693337" cy="37123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 xmlns:p14="http://schemas.microsoft.com/office/powerpoint/2010/main" val="9295661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0" y="693336"/>
            <a:ext cx="9144000" cy="6159637"/>
          </a:xfrm>
          <a:prstGeom prst="rect">
            <a:avLst/>
          </a:prstGeom>
          <a:noFill/>
          <a:ln w="9525">
            <a:noFill/>
            <a:miter lim="800000"/>
            <a:headEnd/>
            <a:tailEnd/>
          </a:ln>
        </p:spPr>
      </p:pic>
      <p:sp>
        <p:nvSpPr>
          <p:cNvPr id="13" name="Rectangle 12">
            <a:extLst>
              <a:ext uri="{FF2B5EF4-FFF2-40B4-BE49-F238E27FC236}">
                <a16:creationId xmlns="" xmlns:a16="http://schemas.microsoft.com/office/drawing/2014/main" id="{B4A7BF5F-828C-4985-9DE0-3B319E62923B}"/>
              </a:ext>
            </a:extLst>
          </p:cNvPr>
          <p:cNvSpPr/>
          <p:nvPr/>
        </p:nvSpPr>
        <p:spPr>
          <a:xfrm>
            <a:off x="3749736" y="1860625"/>
            <a:ext cx="621297" cy="32154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27" name="Picture 3"/>
          <p:cNvPicPr>
            <a:picLocks noChangeAspect="1" noChangeArrowheads="1"/>
          </p:cNvPicPr>
          <p:nvPr/>
        </p:nvPicPr>
        <p:blipFill>
          <a:blip r:embed="rId4" cstate="print"/>
          <a:srcRect/>
          <a:stretch>
            <a:fillRect/>
          </a:stretch>
        </p:blipFill>
        <p:spPr bwMode="auto">
          <a:xfrm>
            <a:off x="0" y="683288"/>
            <a:ext cx="9144000" cy="6174712"/>
          </a:xfrm>
          <a:prstGeom prst="rect">
            <a:avLst/>
          </a:prstGeom>
          <a:noFill/>
          <a:ln w="9525">
            <a:noFill/>
            <a:miter lim="800000"/>
            <a:headEnd/>
            <a:tailEnd/>
          </a:ln>
        </p:spPr>
      </p:pic>
      <p:sp>
        <p:nvSpPr>
          <p:cNvPr id="10" name="Rectangle 9">
            <a:extLst>
              <a:ext uri="{FF2B5EF4-FFF2-40B4-BE49-F238E27FC236}">
                <a16:creationId xmlns="" xmlns:a16="http://schemas.microsoft.com/office/drawing/2014/main" id="{B4A7BF5F-828C-4985-9DE0-3B319E62923B}"/>
              </a:ext>
            </a:extLst>
          </p:cNvPr>
          <p:cNvSpPr/>
          <p:nvPr/>
        </p:nvSpPr>
        <p:spPr>
          <a:xfrm>
            <a:off x="4330840" y="1858945"/>
            <a:ext cx="683288" cy="32154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1">
            <a:extLst>
              <a:ext uri="{FF2B5EF4-FFF2-40B4-BE49-F238E27FC236}">
                <a16:creationId xmlns="" xmlns:a16="http://schemas.microsoft.com/office/drawing/2014/main" id="{77512AA9-F0C6-44CA-8BD0-C745A9057DE3}"/>
              </a:ext>
            </a:extLst>
          </p:cNvPr>
          <p:cNvSpPr>
            <a:spLocks noChangeArrowheads="1"/>
          </p:cNvSpPr>
          <p:nvPr/>
        </p:nvSpPr>
        <p:spPr bwMode="auto">
          <a:xfrm>
            <a:off x="6364372" y="1835395"/>
            <a:ext cx="19463754"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Slide Number Placeholder 3"/>
          <p:cNvSpPr>
            <a:spLocks noGrp="1"/>
          </p:cNvSpPr>
          <p:nvPr>
            <p:ph type="sldNum" sz="quarter" idx="12"/>
          </p:nvPr>
        </p:nvSpPr>
        <p:spPr/>
        <p:txBody>
          <a:bodyPr/>
          <a:lstStyle/>
          <a:p>
            <a:pPr>
              <a:defRPr/>
            </a:pPr>
            <a:fld id="{6EF97FA5-94DB-459B-8E5D-031A45794050}" type="slidenum">
              <a:rPr lang="en-US" smtClean="0">
                <a:solidFill>
                  <a:prstClr val="black">
                    <a:tint val="75000"/>
                  </a:prstClr>
                </a:solidFill>
                <a:latin typeface="Arial" pitchFamily="34" charset="0"/>
              </a:rPr>
              <a:pPr>
                <a:defRPr/>
              </a:pPr>
              <a:t>12</a:t>
            </a:fld>
            <a:endParaRPr lang="en-US">
              <a:solidFill>
                <a:prstClr val="black">
                  <a:tint val="75000"/>
                </a:prstClr>
              </a:solidFill>
              <a:latin typeface="Arial" pitchFamily="34" charset="0"/>
            </a:endParaRPr>
          </a:p>
        </p:txBody>
      </p:sp>
      <p:sp>
        <p:nvSpPr>
          <p:cNvPr id="7" name="Rectangle 6"/>
          <p:cNvSpPr>
            <a:spLocks noChangeArrowheads="1"/>
          </p:cNvSpPr>
          <p:nvPr/>
        </p:nvSpPr>
        <p:spPr bwMode="auto">
          <a:xfrm>
            <a:off x="595222" y="15471"/>
            <a:ext cx="8082951" cy="646331"/>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sz="3600" b="1" dirty="0">
                <a:solidFill>
                  <a:srgbClr val="FF0000"/>
                </a:solidFill>
                <a:latin typeface="Arial" charset="0"/>
              </a:rPr>
              <a:t>Real-time Scenario &amp; Response</a:t>
            </a:r>
            <a:endParaRPr lang="en-US" altLang="zh-CN" sz="3600" dirty="0">
              <a:latin typeface="Arial" charset="0"/>
              <a:ea typeface="宋体" panose="02010600030101010101" pitchFamily="2" charset="-122"/>
            </a:endParaRPr>
          </a:p>
        </p:txBody>
      </p:sp>
      <p:sp>
        <p:nvSpPr>
          <p:cNvPr id="11" name="Rectangle 10">
            <a:extLst>
              <a:ext uri="{FF2B5EF4-FFF2-40B4-BE49-F238E27FC236}">
                <a16:creationId xmlns="" xmlns:a16="http://schemas.microsoft.com/office/drawing/2014/main" id="{B4A7BF5F-828C-4985-9DE0-3B319E62923B}"/>
              </a:ext>
            </a:extLst>
          </p:cNvPr>
          <p:cNvSpPr/>
          <p:nvPr/>
        </p:nvSpPr>
        <p:spPr>
          <a:xfrm>
            <a:off x="7576453" y="1809261"/>
            <a:ext cx="693337" cy="37123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 xmlns:p14="http://schemas.microsoft.com/office/powerpoint/2010/main" val="9295661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cstate="print"/>
          <a:srcRect/>
          <a:stretch>
            <a:fillRect/>
          </a:stretch>
        </p:blipFill>
        <p:spPr bwMode="auto">
          <a:xfrm>
            <a:off x="0" y="602901"/>
            <a:ext cx="9144000" cy="6255099"/>
          </a:xfrm>
          <a:prstGeom prst="rect">
            <a:avLst/>
          </a:prstGeom>
          <a:noFill/>
          <a:ln w="9525">
            <a:noFill/>
            <a:miter lim="800000"/>
            <a:headEnd/>
            <a:tailEnd/>
          </a:ln>
        </p:spPr>
      </p:pic>
      <p:sp>
        <p:nvSpPr>
          <p:cNvPr id="12" name="Rectangle 11">
            <a:extLst>
              <a:ext uri="{FF2B5EF4-FFF2-40B4-BE49-F238E27FC236}">
                <a16:creationId xmlns="" xmlns:a16="http://schemas.microsoft.com/office/drawing/2014/main" id="{B4A7BF5F-828C-4985-9DE0-3B319E62923B}"/>
              </a:ext>
            </a:extLst>
          </p:cNvPr>
          <p:cNvSpPr/>
          <p:nvPr/>
        </p:nvSpPr>
        <p:spPr>
          <a:xfrm>
            <a:off x="3259933" y="2754925"/>
            <a:ext cx="1523082" cy="41030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148" name="Picture 4"/>
          <p:cNvPicPr>
            <a:picLocks noChangeAspect="1" noChangeArrowheads="1"/>
          </p:cNvPicPr>
          <p:nvPr/>
        </p:nvPicPr>
        <p:blipFill>
          <a:blip r:embed="rId4" cstate="print"/>
          <a:srcRect/>
          <a:stretch>
            <a:fillRect/>
          </a:stretch>
        </p:blipFill>
        <p:spPr bwMode="auto">
          <a:xfrm>
            <a:off x="0" y="592853"/>
            <a:ext cx="9144000" cy="6265147"/>
          </a:xfrm>
          <a:prstGeom prst="rect">
            <a:avLst/>
          </a:prstGeom>
          <a:noFill/>
          <a:ln w="9525">
            <a:noFill/>
            <a:miter lim="800000"/>
            <a:headEnd/>
            <a:tailEnd/>
          </a:ln>
        </p:spPr>
      </p:pic>
      <p:sp>
        <p:nvSpPr>
          <p:cNvPr id="9" name="Rectangle 1">
            <a:extLst>
              <a:ext uri="{FF2B5EF4-FFF2-40B4-BE49-F238E27FC236}">
                <a16:creationId xmlns="" xmlns:a16="http://schemas.microsoft.com/office/drawing/2014/main" id="{77512AA9-F0C6-44CA-8BD0-C745A9057DE3}"/>
              </a:ext>
            </a:extLst>
          </p:cNvPr>
          <p:cNvSpPr>
            <a:spLocks noChangeArrowheads="1"/>
          </p:cNvSpPr>
          <p:nvPr/>
        </p:nvSpPr>
        <p:spPr bwMode="auto">
          <a:xfrm>
            <a:off x="6253840" y="1815298"/>
            <a:ext cx="19463754"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Slide Number Placeholder 3"/>
          <p:cNvSpPr>
            <a:spLocks noGrp="1"/>
          </p:cNvSpPr>
          <p:nvPr>
            <p:ph type="sldNum" sz="quarter" idx="12"/>
          </p:nvPr>
        </p:nvSpPr>
        <p:spPr/>
        <p:txBody>
          <a:bodyPr/>
          <a:lstStyle/>
          <a:p>
            <a:pPr>
              <a:defRPr/>
            </a:pPr>
            <a:fld id="{6EF97FA5-94DB-459B-8E5D-031A45794050}" type="slidenum">
              <a:rPr lang="en-US" smtClean="0">
                <a:solidFill>
                  <a:prstClr val="black">
                    <a:tint val="75000"/>
                  </a:prstClr>
                </a:solidFill>
                <a:latin typeface="Arial" pitchFamily="34" charset="0"/>
              </a:rPr>
              <a:pPr>
                <a:defRPr/>
              </a:pPr>
              <a:t>13</a:t>
            </a:fld>
            <a:endParaRPr lang="en-US">
              <a:solidFill>
                <a:prstClr val="black">
                  <a:tint val="75000"/>
                </a:prstClr>
              </a:solidFill>
              <a:latin typeface="Arial" pitchFamily="34" charset="0"/>
            </a:endParaRPr>
          </a:p>
        </p:txBody>
      </p:sp>
      <p:sp>
        <p:nvSpPr>
          <p:cNvPr id="11" name="Rectangle 10">
            <a:extLst>
              <a:ext uri="{FF2B5EF4-FFF2-40B4-BE49-F238E27FC236}">
                <a16:creationId xmlns="" xmlns:a16="http://schemas.microsoft.com/office/drawing/2014/main" id="{B4A7BF5F-828C-4985-9DE0-3B319E62923B}"/>
              </a:ext>
            </a:extLst>
          </p:cNvPr>
          <p:cNvSpPr/>
          <p:nvPr/>
        </p:nvSpPr>
        <p:spPr>
          <a:xfrm>
            <a:off x="3228113" y="2280976"/>
            <a:ext cx="1786014" cy="4521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p:cNvSpPr>
            <a:spLocks noChangeArrowheads="1"/>
          </p:cNvSpPr>
          <p:nvPr/>
        </p:nvSpPr>
        <p:spPr bwMode="auto">
          <a:xfrm>
            <a:off x="0" y="1"/>
            <a:ext cx="9144000" cy="523220"/>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sz="2800" b="1" dirty="0">
                <a:solidFill>
                  <a:srgbClr val="FF0000"/>
                </a:solidFill>
                <a:latin typeface="Arial" charset="0"/>
              </a:rPr>
              <a:t>Factor Selection: “Region”/“Pollutant”/“Sector”</a:t>
            </a:r>
            <a:endParaRPr lang="en-US" altLang="zh-CN" sz="2800" dirty="0">
              <a:latin typeface="Arial" charset="0"/>
              <a:ea typeface="宋体" panose="02010600030101010101" pitchFamily="2" charset="-122"/>
            </a:endParaRPr>
          </a:p>
        </p:txBody>
      </p:sp>
      <p:sp>
        <p:nvSpPr>
          <p:cNvPr id="15" name="Rectangle 14">
            <a:extLst>
              <a:ext uri="{FF2B5EF4-FFF2-40B4-BE49-F238E27FC236}">
                <a16:creationId xmlns="" xmlns:a16="http://schemas.microsoft.com/office/drawing/2014/main" id="{B4A7BF5F-828C-4985-9DE0-3B319E62923B}"/>
              </a:ext>
            </a:extLst>
          </p:cNvPr>
          <p:cNvSpPr/>
          <p:nvPr/>
        </p:nvSpPr>
        <p:spPr>
          <a:xfrm>
            <a:off x="3239837" y="4402853"/>
            <a:ext cx="1786014" cy="8825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 xmlns:p14="http://schemas.microsoft.com/office/powerpoint/2010/main" val="9295661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3" cstate="print"/>
          <a:srcRect/>
          <a:stretch>
            <a:fillRect/>
          </a:stretch>
        </p:blipFill>
        <p:spPr bwMode="auto">
          <a:xfrm>
            <a:off x="0" y="612949"/>
            <a:ext cx="9144000" cy="6245051"/>
          </a:xfrm>
          <a:prstGeom prst="rect">
            <a:avLst/>
          </a:prstGeom>
          <a:noFill/>
          <a:ln w="9525">
            <a:noFill/>
            <a:miter lim="800000"/>
            <a:headEnd/>
            <a:tailEnd/>
          </a:ln>
        </p:spPr>
      </p:pic>
      <p:sp>
        <p:nvSpPr>
          <p:cNvPr id="9" name="Rectangle 1">
            <a:extLst>
              <a:ext uri="{FF2B5EF4-FFF2-40B4-BE49-F238E27FC236}">
                <a16:creationId xmlns="" xmlns:a16="http://schemas.microsoft.com/office/drawing/2014/main" id="{77512AA9-F0C6-44CA-8BD0-C745A9057DE3}"/>
              </a:ext>
            </a:extLst>
          </p:cNvPr>
          <p:cNvSpPr>
            <a:spLocks noChangeArrowheads="1"/>
          </p:cNvSpPr>
          <p:nvPr/>
        </p:nvSpPr>
        <p:spPr bwMode="auto">
          <a:xfrm>
            <a:off x="3601075" y="830559"/>
            <a:ext cx="19463754"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Slide Number Placeholder 3"/>
          <p:cNvSpPr>
            <a:spLocks noGrp="1"/>
          </p:cNvSpPr>
          <p:nvPr>
            <p:ph type="sldNum" sz="quarter" idx="12"/>
          </p:nvPr>
        </p:nvSpPr>
        <p:spPr/>
        <p:txBody>
          <a:bodyPr/>
          <a:lstStyle/>
          <a:p>
            <a:pPr>
              <a:defRPr/>
            </a:pPr>
            <a:fld id="{6EF97FA5-94DB-459B-8E5D-031A45794050}" type="slidenum">
              <a:rPr lang="en-US" smtClean="0">
                <a:solidFill>
                  <a:prstClr val="black">
                    <a:tint val="75000"/>
                  </a:prstClr>
                </a:solidFill>
                <a:latin typeface="Arial" pitchFamily="34" charset="0"/>
              </a:rPr>
              <a:pPr>
                <a:defRPr/>
              </a:pPr>
              <a:t>14</a:t>
            </a:fld>
            <a:endParaRPr lang="en-US">
              <a:solidFill>
                <a:prstClr val="black">
                  <a:tint val="75000"/>
                </a:prstClr>
              </a:solidFill>
              <a:latin typeface="Arial" pitchFamily="34" charset="0"/>
            </a:endParaRPr>
          </a:p>
        </p:txBody>
      </p:sp>
      <p:sp>
        <p:nvSpPr>
          <p:cNvPr id="10" name="Rectangle 9"/>
          <p:cNvSpPr>
            <a:spLocks noChangeArrowheads="1"/>
          </p:cNvSpPr>
          <p:nvPr/>
        </p:nvSpPr>
        <p:spPr bwMode="auto">
          <a:xfrm>
            <a:off x="0" y="1"/>
            <a:ext cx="9144000" cy="523220"/>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sz="2800" b="1" dirty="0">
                <a:solidFill>
                  <a:srgbClr val="FF0000"/>
                </a:solidFill>
                <a:latin typeface="Arial" charset="0"/>
              </a:rPr>
              <a:t>Customize “Region/Pollutant/Sector” Factors</a:t>
            </a:r>
            <a:endParaRPr lang="en-US" altLang="zh-CN" sz="2800" dirty="0">
              <a:latin typeface="Arial" charset="0"/>
              <a:ea typeface="宋体" panose="02010600030101010101" pitchFamily="2" charset="-122"/>
            </a:endParaRPr>
          </a:p>
        </p:txBody>
      </p:sp>
      <p:sp>
        <p:nvSpPr>
          <p:cNvPr id="12" name="Rectangle 11">
            <a:extLst>
              <a:ext uri="{FF2B5EF4-FFF2-40B4-BE49-F238E27FC236}">
                <a16:creationId xmlns="" xmlns:a16="http://schemas.microsoft.com/office/drawing/2014/main" id="{B4A7BF5F-828C-4985-9DE0-3B319E62923B}"/>
              </a:ext>
            </a:extLst>
          </p:cNvPr>
          <p:cNvSpPr/>
          <p:nvPr/>
        </p:nvSpPr>
        <p:spPr>
          <a:xfrm>
            <a:off x="3258258" y="6219930"/>
            <a:ext cx="1786014" cy="3416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 xmlns:a16="http://schemas.microsoft.com/office/drawing/2014/main" id="{B4A7BF5F-828C-4985-9DE0-3B319E62923B}"/>
              </a:ext>
            </a:extLst>
          </p:cNvPr>
          <p:cNvSpPr/>
          <p:nvPr/>
        </p:nvSpPr>
        <p:spPr>
          <a:xfrm>
            <a:off x="3269982" y="2743200"/>
            <a:ext cx="1744145" cy="168812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3275763" y="4491613"/>
            <a:ext cx="1688123" cy="884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2039815" y="904352"/>
            <a:ext cx="6863026" cy="5021245"/>
            <a:chOff x="3475115" y="1818753"/>
            <a:chExt cx="5427725" cy="4106844"/>
          </a:xfrm>
        </p:grpSpPr>
        <p:pic>
          <p:nvPicPr>
            <p:cNvPr id="7172" name="Picture 4"/>
            <p:cNvPicPr>
              <a:picLocks noChangeAspect="1" noChangeArrowheads="1"/>
            </p:cNvPicPr>
            <p:nvPr/>
          </p:nvPicPr>
          <p:blipFill>
            <a:blip r:embed="rId4" cstate="print"/>
            <a:srcRect/>
            <a:stretch>
              <a:fillRect/>
            </a:stretch>
          </p:blipFill>
          <p:spPr bwMode="auto">
            <a:xfrm>
              <a:off x="3475115" y="1818753"/>
              <a:ext cx="5427725" cy="4106844"/>
            </a:xfrm>
            <a:prstGeom prst="rect">
              <a:avLst/>
            </a:prstGeom>
            <a:noFill/>
            <a:ln w="9525">
              <a:noFill/>
              <a:miter lim="800000"/>
              <a:headEnd/>
              <a:tailEnd/>
            </a:ln>
          </p:spPr>
        </p:pic>
        <p:pic>
          <p:nvPicPr>
            <p:cNvPr id="7171" name="Picture 3"/>
            <p:cNvPicPr>
              <a:picLocks noChangeAspect="1" noChangeArrowheads="1"/>
            </p:cNvPicPr>
            <p:nvPr/>
          </p:nvPicPr>
          <p:blipFill>
            <a:blip r:embed="rId5" cstate="print"/>
            <a:srcRect/>
            <a:stretch>
              <a:fillRect/>
            </a:stretch>
          </p:blipFill>
          <p:spPr bwMode="auto">
            <a:xfrm>
              <a:off x="5983950" y="4209318"/>
              <a:ext cx="2200275" cy="971550"/>
            </a:xfrm>
            <a:prstGeom prst="rect">
              <a:avLst/>
            </a:prstGeom>
            <a:solidFill>
              <a:srgbClr val="FF0000"/>
            </a:solidFill>
            <a:ln w="19050">
              <a:solidFill>
                <a:srgbClr val="FF0000"/>
              </a:solidFill>
              <a:miter lim="800000"/>
              <a:headEnd/>
              <a:tailEnd/>
            </a:ln>
          </p:spPr>
        </p:pic>
        <p:sp>
          <p:nvSpPr>
            <p:cNvPr id="11" name="Rectangle 10">
              <a:extLst>
                <a:ext uri="{FF2B5EF4-FFF2-40B4-BE49-F238E27FC236}">
                  <a16:creationId xmlns="" xmlns:a16="http://schemas.microsoft.com/office/drawing/2014/main" id="{B4A7BF5F-828C-4985-9DE0-3B319E62923B}"/>
                </a:ext>
              </a:extLst>
            </p:cNvPr>
            <p:cNvSpPr/>
            <p:nvPr/>
          </p:nvSpPr>
          <p:spPr>
            <a:xfrm>
              <a:off x="6611815" y="2843683"/>
              <a:ext cx="2220685" cy="100483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 xmlns:p14="http://schemas.microsoft.com/office/powerpoint/2010/main" val="9295661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a:extLst>
              <a:ext uri="{FF2B5EF4-FFF2-40B4-BE49-F238E27FC236}">
                <a16:creationId xmlns="" xmlns:a16="http://schemas.microsoft.com/office/drawing/2014/main" id="{77512AA9-F0C6-44CA-8BD0-C745A9057DE3}"/>
              </a:ext>
            </a:extLst>
          </p:cNvPr>
          <p:cNvSpPr>
            <a:spLocks noChangeArrowheads="1"/>
          </p:cNvSpPr>
          <p:nvPr/>
        </p:nvSpPr>
        <p:spPr bwMode="auto">
          <a:xfrm>
            <a:off x="6253840" y="1815298"/>
            <a:ext cx="19463754"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6" name="Picture 2"/>
          <p:cNvPicPr>
            <a:picLocks noChangeAspect="1" noChangeArrowheads="1"/>
          </p:cNvPicPr>
          <p:nvPr/>
        </p:nvPicPr>
        <p:blipFill>
          <a:blip r:embed="rId3" cstate="print"/>
          <a:srcRect l="17871" t="3784" r="13210" b="11929"/>
          <a:stretch>
            <a:fillRect/>
          </a:stretch>
        </p:blipFill>
        <p:spPr bwMode="auto">
          <a:xfrm>
            <a:off x="58771" y="626534"/>
            <a:ext cx="9058335" cy="6231466"/>
          </a:xfrm>
          <a:prstGeom prst="rect">
            <a:avLst/>
          </a:prstGeom>
          <a:noFill/>
          <a:ln w="9525">
            <a:noFill/>
            <a:miter lim="800000"/>
            <a:headEnd/>
            <a:tailEnd/>
          </a:ln>
        </p:spPr>
      </p:pic>
      <p:sp>
        <p:nvSpPr>
          <p:cNvPr id="7" name="Rectangle 6"/>
          <p:cNvSpPr>
            <a:spLocks noChangeArrowheads="1"/>
          </p:cNvSpPr>
          <p:nvPr/>
        </p:nvSpPr>
        <p:spPr bwMode="auto">
          <a:xfrm>
            <a:off x="0" y="1"/>
            <a:ext cx="9144000" cy="523220"/>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sz="2800" b="1" dirty="0">
                <a:solidFill>
                  <a:srgbClr val="FF0000"/>
                </a:solidFill>
                <a:latin typeface="Arial" charset="0"/>
              </a:rPr>
              <a:t>“Save to </a:t>
            </a:r>
            <a:r>
              <a:rPr lang="en-US" sz="2800" b="1" dirty="0" err="1">
                <a:solidFill>
                  <a:srgbClr val="FF0000"/>
                </a:solidFill>
                <a:latin typeface="Arial" charset="0"/>
              </a:rPr>
              <a:t>BenMAP</a:t>
            </a:r>
            <a:r>
              <a:rPr lang="en-US" sz="2800" b="1" dirty="0">
                <a:solidFill>
                  <a:srgbClr val="FF0000"/>
                </a:solidFill>
                <a:latin typeface="Arial" charset="0"/>
              </a:rPr>
              <a:t>/SMAT” </a:t>
            </a:r>
            <a:r>
              <a:rPr lang="en-US" sz="2800" b="1" dirty="0">
                <a:latin typeface="Arial" charset="0"/>
              </a:rPr>
              <a:t>&amp;</a:t>
            </a:r>
            <a:r>
              <a:rPr lang="en-US" sz="2800" b="1" dirty="0">
                <a:solidFill>
                  <a:srgbClr val="FF0000"/>
                </a:solidFill>
                <a:latin typeface="Arial" charset="0"/>
              </a:rPr>
              <a:t>  “Adjust Color/Scale”</a:t>
            </a:r>
            <a:endParaRPr lang="en-US" altLang="zh-CN" sz="2800" dirty="0">
              <a:latin typeface="Arial" charset="0"/>
              <a:ea typeface="宋体" panose="02010600030101010101" pitchFamily="2" charset="-122"/>
            </a:endParaRPr>
          </a:p>
        </p:txBody>
      </p:sp>
      <p:pic>
        <p:nvPicPr>
          <p:cNvPr id="3074" name="Picture 2"/>
          <p:cNvPicPr>
            <a:picLocks noChangeAspect="1" noChangeArrowheads="1"/>
          </p:cNvPicPr>
          <p:nvPr/>
        </p:nvPicPr>
        <p:blipFill>
          <a:blip r:embed="rId4" cstate="print"/>
          <a:srcRect l="58254" t="47266" r="26825" b="37073"/>
          <a:stretch>
            <a:fillRect/>
          </a:stretch>
        </p:blipFill>
        <p:spPr bwMode="auto">
          <a:xfrm>
            <a:off x="4081448" y="4709423"/>
            <a:ext cx="2728685" cy="1611085"/>
          </a:xfrm>
          <a:prstGeom prst="rect">
            <a:avLst/>
          </a:prstGeom>
          <a:noFill/>
          <a:ln w="9525">
            <a:noFill/>
            <a:miter lim="800000"/>
            <a:headEnd/>
            <a:tailEnd/>
          </a:ln>
        </p:spPr>
      </p:pic>
      <p:sp>
        <p:nvSpPr>
          <p:cNvPr id="15" name="Rectangle 14">
            <a:extLst>
              <a:ext uri="{FF2B5EF4-FFF2-40B4-BE49-F238E27FC236}">
                <a16:creationId xmlns="" xmlns:a16="http://schemas.microsoft.com/office/drawing/2014/main" id="{B4A7BF5F-828C-4985-9DE0-3B319E62923B}"/>
              </a:ext>
            </a:extLst>
          </p:cNvPr>
          <p:cNvSpPr/>
          <p:nvPr/>
        </p:nvSpPr>
        <p:spPr>
          <a:xfrm>
            <a:off x="4092913" y="4717553"/>
            <a:ext cx="2716450" cy="159569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Speech Bubble: Rectangle with Corners Rounded 4">
            <a:extLst>
              <a:ext uri="{FF2B5EF4-FFF2-40B4-BE49-F238E27FC236}">
                <a16:creationId xmlns="" xmlns:a16="http://schemas.microsoft.com/office/drawing/2014/main" id="{080F4A70-13A5-4D63-9D89-7F7E4B0E0A40}"/>
              </a:ext>
            </a:extLst>
          </p:cNvPr>
          <p:cNvSpPr/>
          <p:nvPr/>
        </p:nvSpPr>
        <p:spPr>
          <a:xfrm>
            <a:off x="165370" y="5194570"/>
            <a:ext cx="3472774" cy="1047107"/>
          </a:xfrm>
          <a:prstGeom prst="wedgeRoundRectCallout">
            <a:avLst>
              <a:gd name="adj1" fmla="val 61098"/>
              <a:gd name="adj2" fmla="val -77450"/>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FF"/>
                </a:solidFill>
                <a:effectLst/>
                <a:uLnTx/>
                <a:uFillTx/>
                <a:latin typeface="Calibri"/>
                <a:ea typeface="+mn-ea"/>
                <a:cs typeface="+mn-cs"/>
              </a:rPr>
              <a:t>A simple “Right click” to</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srgbClr val="0000FF"/>
                </a:solidFill>
                <a:effectLst/>
                <a:uLnTx/>
                <a:uFillTx/>
                <a:latin typeface="Calibri"/>
                <a:ea typeface="+mn-ea"/>
                <a:cs typeface="+mn-cs"/>
              </a:rPr>
              <a:t>save image (copy &amp; paste)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600" b="1" dirty="0">
                <a:solidFill>
                  <a:srgbClr val="FF0000"/>
                </a:solidFill>
                <a:latin typeface="Calibri"/>
              </a:rPr>
              <a:t>Save to </a:t>
            </a:r>
            <a:r>
              <a:rPr lang="en-US" sz="1600" b="1" dirty="0" err="1">
                <a:solidFill>
                  <a:srgbClr val="FF0000"/>
                </a:solidFill>
                <a:latin typeface="Calibri"/>
              </a:rPr>
              <a:t>BenMAP</a:t>
            </a:r>
            <a:r>
              <a:rPr lang="en-US" sz="1600" b="1" dirty="0">
                <a:solidFill>
                  <a:srgbClr val="FF0000"/>
                </a:solidFill>
                <a:latin typeface="Calibri"/>
              </a:rPr>
              <a:t> or SMAT format</a:t>
            </a:r>
            <a:endParaRPr kumimoji="0" lang="en-US" sz="1600" b="1" i="0" u="none" strike="noStrike" kern="1200" cap="none" spc="0" normalizeH="0" baseline="0" noProof="0" dirty="0">
              <a:ln>
                <a:noFill/>
              </a:ln>
              <a:solidFill>
                <a:srgbClr val="FF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600" b="0" i="0" u="none" strike="noStrike" kern="1200" cap="none" spc="0" normalizeH="0" baseline="0" noProof="0" dirty="0">
              <a:ln>
                <a:noFill/>
              </a:ln>
              <a:solidFill>
                <a:srgbClr val="0000FF"/>
              </a:solidFill>
              <a:effectLst/>
              <a:uLnTx/>
              <a:uFillTx/>
              <a:latin typeface="Calibri"/>
              <a:ea typeface="+mn-ea"/>
              <a:cs typeface="+mn-cs"/>
            </a:endParaRPr>
          </a:p>
        </p:txBody>
      </p:sp>
      <p:pic>
        <p:nvPicPr>
          <p:cNvPr id="4098" name="Picture 2"/>
          <p:cNvPicPr>
            <a:picLocks noChangeAspect="1" noChangeArrowheads="1"/>
          </p:cNvPicPr>
          <p:nvPr/>
        </p:nvPicPr>
        <p:blipFill>
          <a:blip r:embed="rId5" cstate="print"/>
          <a:srcRect/>
          <a:stretch>
            <a:fillRect/>
          </a:stretch>
        </p:blipFill>
        <p:spPr bwMode="auto">
          <a:xfrm>
            <a:off x="5608869" y="700390"/>
            <a:ext cx="2237265" cy="3550598"/>
          </a:xfrm>
          <a:prstGeom prst="rect">
            <a:avLst/>
          </a:prstGeom>
          <a:noFill/>
          <a:ln w="9525">
            <a:noFill/>
            <a:miter lim="800000"/>
            <a:headEnd/>
            <a:tailEnd/>
          </a:ln>
        </p:spPr>
      </p:pic>
      <p:sp>
        <p:nvSpPr>
          <p:cNvPr id="18" name="Rectangle 17">
            <a:extLst>
              <a:ext uri="{FF2B5EF4-FFF2-40B4-BE49-F238E27FC236}">
                <a16:creationId xmlns="" xmlns:a16="http://schemas.microsoft.com/office/drawing/2014/main" id="{B4A7BF5F-828C-4985-9DE0-3B319E62923B}"/>
              </a:ext>
            </a:extLst>
          </p:cNvPr>
          <p:cNvSpPr/>
          <p:nvPr/>
        </p:nvSpPr>
        <p:spPr>
          <a:xfrm>
            <a:off x="7976680" y="2438400"/>
            <a:ext cx="642025" cy="37140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Speech Bubble: Rectangle with Corners Rounded 4">
            <a:extLst>
              <a:ext uri="{FF2B5EF4-FFF2-40B4-BE49-F238E27FC236}">
                <a16:creationId xmlns="" xmlns:a16="http://schemas.microsoft.com/office/drawing/2014/main" id="{080F4A70-13A5-4D63-9D89-7F7E4B0E0A40}"/>
              </a:ext>
            </a:extLst>
          </p:cNvPr>
          <p:cNvSpPr/>
          <p:nvPr/>
        </p:nvSpPr>
        <p:spPr>
          <a:xfrm>
            <a:off x="2471895" y="2256304"/>
            <a:ext cx="3053056" cy="613117"/>
          </a:xfrm>
          <a:prstGeom prst="wedgeRoundRectCallout">
            <a:avLst>
              <a:gd name="adj1" fmla="val 141001"/>
              <a:gd name="adj2" fmla="val 101399"/>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FF"/>
                </a:solidFill>
                <a:effectLst/>
                <a:uLnTx/>
                <a:uFillTx/>
                <a:latin typeface="Calibri"/>
                <a:ea typeface="+mn-ea"/>
                <a:cs typeface="+mn-cs"/>
              </a:rPr>
              <a:t>A simple “click” to</a:t>
            </a:r>
            <a:r>
              <a:rPr kumimoji="0" lang="en-US" b="0" i="0" u="none" strike="noStrike" kern="1200" cap="none" spc="0" normalizeH="0" noProof="0" dirty="0">
                <a:ln>
                  <a:noFill/>
                </a:ln>
                <a:solidFill>
                  <a:srgbClr val="0000FF"/>
                </a:solidFill>
                <a:effectLst/>
                <a:uLnTx/>
                <a:uFillTx/>
                <a:latin typeface="Calibri"/>
                <a:ea typeface="+mn-ea"/>
                <a:cs typeface="+mn-cs"/>
              </a:rPr>
              <a:t> open “color/scale/legend” </a:t>
            </a:r>
            <a:r>
              <a:rPr lang="en-US" dirty="0">
                <a:solidFill>
                  <a:srgbClr val="0000FF"/>
                </a:solidFill>
                <a:latin typeface="Calibri"/>
              </a:rPr>
              <a:t>window</a:t>
            </a:r>
            <a:endParaRPr kumimoji="0" lang="en-US" b="0" i="0" u="none" strike="noStrike" kern="1200" cap="none" spc="0" normalizeH="0" baseline="0" noProof="0" dirty="0">
              <a:ln>
                <a:noFill/>
              </a:ln>
              <a:solidFill>
                <a:srgbClr val="0000FF"/>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a:defRPr/>
            </a:pPr>
            <a:fld id="{6EF97FA5-94DB-459B-8E5D-031A45794050}" type="slidenum">
              <a:rPr lang="en-US" smtClean="0">
                <a:solidFill>
                  <a:prstClr val="black">
                    <a:tint val="75000"/>
                  </a:prstClr>
                </a:solidFill>
                <a:latin typeface="Arial" pitchFamily="34" charset="0"/>
              </a:rPr>
              <a:pPr>
                <a:defRPr/>
              </a:pPr>
              <a:t>15</a:t>
            </a:fld>
            <a:endParaRPr lang="en-US" dirty="0">
              <a:solidFill>
                <a:prstClr val="black">
                  <a:tint val="75000"/>
                </a:prstClr>
              </a:solidFill>
              <a:latin typeface="Arial" pitchFamily="34" charset="0"/>
            </a:endParaRPr>
          </a:p>
        </p:txBody>
      </p:sp>
    </p:spTree>
    <p:extLst>
      <p:ext uri="{BB962C8B-B14F-4D97-AF65-F5344CB8AC3E}">
        <p14:creationId xmlns="" xmlns:p14="http://schemas.microsoft.com/office/powerpoint/2010/main" val="9295661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854110"/>
            <a:ext cx="9144000" cy="6134520"/>
          </a:xfrm>
          <a:prstGeom prst="rect">
            <a:avLst/>
          </a:prstGeom>
          <a:noFill/>
          <a:ln w="9525">
            <a:noFill/>
            <a:miter lim="800000"/>
            <a:headEnd/>
            <a:tailEnd/>
          </a:ln>
        </p:spPr>
      </p:pic>
      <p:sp>
        <p:nvSpPr>
          <p:cNvPr id="17" name="Rectangle 16">
            <a:extLst>
              <a:ext uri="{FF2B5EF4-FFF2-40B4-BE49-F238E27FC236}">
                <a16:creationId xmlns="" xmlns:a16="http://schemas.microsoft.com/office/drawing/2014/main" id="{B4A7BF5F-828C-4985-9DE0-3B319E62923B}"/>
              </a:ext>
            </a:extLst>
          </p:cNvPr>
          <p:cNvSpPr/>
          <p:nvPr/>
        </p:nvSpPr>
        <p:spPr>
          <a:xfrm>
            <a:off x="3588937" y="2071635"/>
            <a:ext cx="772049" cy="31987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27" name="Picture 3"/>
          <p:cNvPicPr>
            <a:picLocks noChangeAspect="1" noChangeArrowheads="1"/>
          </p:cNvPicPr>
          <p:nvPr/>
        </p:nvPicPr>
        <p:blipFill>
          <a:blip r:embed="rId4" cstate="print"/>
          <a:srcRect/>
          <a:stretch>
            <a:fillRect/>
          </a:stretch>
        </p:blipFill>
        <p:spPr bwMode="auto">
          <a:xfrm>
            <a:off x="-19929" y="854111"/>
            <a:ext cx="9163929" cy="6148440"/>
          </a:xfrm>
          <a:prstGeom prst="rect">
            <a:avLst/>
          </a:prstGeom>
          <a:noFill/>
          <a:ln w="9525">
            <a:noFill/>
            <a:miter lim="800000"/>
            <a:headEnd/>
            <a:tailEnd/>
          </a:ln>
        </p:spPr>
      </p:pic>
      <p:sp>
        <p:nvSpPr>
          <p:cNvPr id="7" name="Rectangle 6">
            <a:extLst>
              <a:ext uri="{FF2B5EF4-FFF2-40B4-BE49-F238E27FC236}">
                <a16:creationId xmlns="" xmlns:a16="http://schemas.microsoft.com/office/drawing/2014/main" id="{B4A7BF5F-828C-4985-9DE0-3B319E62923B}"/>
              </a:ext>
            </a:extLst>
          </p:cNvPr>
          <p:cNvSpPr/>
          <p:nvPr/>
        </p:nvSpPr>
        <p:spPr>
          <a:xfrm>
            <a:off x="4340888" y="2059912"/>
            <a:ext cx="723481" cy="3416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1">
            <a:extLst>
              <a:ext uri="{FF2B5EF4-FFF2-40B4-BE49-F238E27FC236}">
                <a16:creationId xmlns="" xmlns:a16="http://schemas.microsoft.com/office/drawing/2014/main" id="{77512AA9-F0C6-44CA-8BD0-C745A9057DE3}"/>
              </a:ext>
            </a:extLst>
          </p:cNvPr>
          <p:cNvSpPr>
            <a:spLocks noChangeArrowheads="1"/>
          </p:cNvSpPr>
          <p:nvPr/>
        </p:nvSpPr>
        <p:spPr bwMode="auto">
          <a:xfrm>
            <a:off x="6253840" y="1815298"/>
            <a:ext cx="19463754"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Slide Number Placeholder 3"/>
          <p:cNvSpPr>
            <a:spLocks noGrp="1"/>
          </p:cNvSpPr>
          <p:nvPr>
            <p:ph type="sldNum" sz="quarter" idx="12"/>
          </p:nvPr>
        </p:nvSpPr>
        <p:spPr/>
        <p:txBody>
          <a:bodyPr/>
          <a:lstStyle/>
          <a:p>
            <a:pPr>
              <a:defRPr/>
            </a:pPr>
            <a:fld id="{6EF97FA5-94DB-459B-8E5D-031A45794050}" type="slidenum">
              <a:rPr lang="en-US" smtClean="0">
                <a:solidFill>
                  <a:prstClr val="black">
                    <a:tint val="75000"/>
                  </a:prstClr>
                </a:solidFill>
                <a:latin typeface="Arial" pitchFamily="34" charset="0"/>
              </a:rPr>
              <a:pPr>
                <a:defRPr/>
              </a:pPr>
              <a:t>16</a:t>
            </a:fld>
            <a:endParaRPr lang="en-US">
              <a:solidFill>
                <a:prstClr val="black">
                  <a:tint val="75000"/>
                </a:prstClr>
              </a:solidFill>
              <a:latin typeface="Arial" pitchFamily="34" charset="0"/>
            </a:endParaRPr>
          </a:p>
        </p:txBody>
      </p:sp>
      <p:sp>
        <p:nvSpPr>
          <p:cNvPr id="5" name="Rectangle 4"/>
          <p:cNvSpPr>
            <a:spLocks noChangeArrowheads="1"/>
          </p:cNvSpPr>
          <p:nvPr/>
        </p:nvSpPr>
        <p:spPr bwMode="auto">
          <a:xfrm>
            <a:off x="0" y="1"/>
            <a:ext cx="9144000" cy="646331"/>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sz="3600" b="1" dirty="0">
                <a:solidFill>
                  <a:srgbClr val="FF0000"/>
                </a:solidFill>
                <a:latin typeface="Arial" charset="0"/>
              </a:rPr>
              <a:t>QA/Validation Module: </a:t>
            </a:r>
            <a:r>
              <a:rPr lang="en-US" sz="3600" b="1" dirty="0">
                <a:solidFill>
                  <a:srgbClr val="0000FF"/>
                </a:solidFill>
                <a:latin typeface="Arial" charset="0"/>
              </a:rPr>
              <a:t>ACE O</a:t>
            </a:r>
            <a:r>
              <a:rPr lang="en-US" sz="3200" b="1" dirty="0">
                <a:solidFill>
                  <a:srgbClr val="0000FF"/>
                </a:solidFill>
                <a:latin typeface="Arial" charset="0"/>
              </a:rPr>
              <a:t>3</a:t>
            </a:r>
            <a:r>
              <a:rPr lang="en-US" sz="3600" b="1" dirty="0">
                <a:solidFill>
                  <a:srgbClr val="0000FF"/>
                </a:solidFill>
                <a:latin typeface="Arial" charset="0"/>
              </a:rPr>
              <a:t> Cases</a:t>
            </a:r>
            <a:endParaRPr lang="en-US" altLang="zh-CN" sz="3600" dirty="0">
              <a:solidFill>
                <a:srgbClr val="0000FF"/>
              </a:solidFill>
              <a:latin typeface="Arial" charset="0"/>
              <a:ea typeface="宋体" panose="02010600030101010101" pitchFamily="2" charset="-122"/>
            </a:endParaRPr>
          </a:p>
        </p:txBody>
      </p:sp>
      <p:sp>
        <p:nvSpPr>
          <p:cNvPr id="8" name="Rectangle 7">
            <a:extLst>
              <a:ext uri="{FF2B5EF4-FFF2-40B4-BE49-F238E27FC236}">
                <a16:creationId xmlns="" xmlns:a16="http://schemas.microsoft.com/office/drawing/2014/main" id="{B4A7BF5F-828C-4985-9DE0-3B319E62923B}"/>
              </a:ext>
            </a:extLst>
          </p:cNvPr>
          <p:cNvSpPr/>
          <p:nvPr/>
        </p:nvSpPr>
        <p:spPr>
          <a:xfrm>
            <a:off x="4154235" y="1609411"/>
            <a:ext cx="829747" cy="3098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rot="16200000">
            <a:off x="3563502" y="2999100"/>
            <a:ext cx="891591" cy="276999"/>
          </a:xfrm>
          <a:prstGeom prst="rect">
            <a:avLst/>
          </a:prstGeom>
        </p:spPr>
        <p:txBody>
          <a:bodyPr wrap="none">
            <a:spAutoFit/>
          </a:bodyPr>
          <a:lstStyle/>
          <a:p>
            <a:r>
              <a:rPr lang="en-US" sz="1200" b="1" dirty="0">
                <a:solidFill>
                  <a:srgbClr val="FF0000"/>
                </a:solidFill>
                <a:latin typeface="Arial" charset="0"/>
              </a:rPr>
              <a:t>ACE 2025</a:t>
            </a:r>
            <a:endParaRPr lang="en-US" sz="1200" dirty="0"/>
          </a:p>
        </p:txBody>
      </p:sp>
      <p:sp>
        <p:nvSpPr>
          <p:cNvPr id="11" name="Rectangle 10"/>
          <p:cNvSpPr/>
          <p:nvPr/>
        </p:nvSpPr>
        <p:spPr>
          <a:xfrm rot="16200000">
            <a:off x="6248089" y="2960583"/>
            <a:ext cx="891591" cy="276999"/>
          </a:xfrm>
          <a:prstGeom prst="rect">
            <a:avLst/>
          </a:prstGeom>
        </p:spPr>
        <p:txBody>
          <a:bodyPr wrap="none">
            <a:spAutoFit/>
          </a:bodyPr>
          <a:lstStyle/>
          <a:p>
            <a:r>
              <a:rPr lang="en-US" sz="1200" b="1" dirty="0">
                <a:solidFill>
                  <a:srgbClr val="FF0000"/>
                </a:solidFill>
                <a:latin typeface="Arial" charset="0"/>
              </a:rPr>
              <a:t>ACE 2030</a:t>
            </a:r>
            <a:endParaRPr lang="en-US" sz="1200" dirty="0"/>
          </a:p>
        </p:txBody>
      </p:sp>
      <p:sp>
        <p:nvSpPr>
          <p:cNvPr id="12" name="Rectangle 11"/>
          <p:cNvSpPr/>
          <p:nvPr/>
        </p:nvSpPr>
        <p:spPr>
          <a:xfrm rot="16200000">
            <a:off x="3575229" y="5141073"/>
            <a:ext cx="891591" cy="276999"/>
          </a:xfrm>
          <a:prstGeom prst="rect">
            <a:avLst/>
          </a:prstGeom>
        </p:spPr>
        <p:txBody>
          <a:bodyPr wrap="none">
            <a:spAutoFit/>
          </a:bodyPr>
          <a:lstStyle/>
          <a:p>
            <a:r>
              <a:rPr lang="en-US" sz="1200" b="1" dirty="0">
                <a:solidFill>
                  <a:srgbClr val="FF0000"/>
                </a:solidFill>
                <a:latin typeface="Arial" charset="0"/>
              </a:rPr>
              <a:t>ACE 2035</a:t>
            </a:r>
            <a:endParaRPr lang="en-US" sz="1200" dirty="0"/>
          </a:p>
        </p:txBody>
      </p:sp>
      <p:sp>
        <p:nvSpPr>
          <p:cNvPr id="14" name="Rectangle 13"/>
          <p:cNvSpPr/>
          <p:nvPr/>
        </p:nvSpPr>
        <p:spPr>
          <a:xfrm>
            <a:off x="4127882" y="4045800"/>
            <a:ext cx="1217706" cy="276999"/>
          </a:xfrm>
          <a:prstGeom prst="rect">
            <a:avLst/>
          </a:prstGeom>
        </p:spPr>
        <p:txBody>
          <a:bodyPr wrap="none">
            <a:spAutoFit/>
          </a:bodyPr>
          <a:lstStyle/>
          <a:p>
            <a:r>
              <a:rPr lang="en-US" sz="1200" b="1" dirty="0">
                <a:solidFill>
                  <a:srgbClr val="FF0000"/>
                </a:solidFill>
                <a:latin typeface="Arial" charset="0"/>
              </a:rPr>
              <a:t>FAST-CE 2025</a:t>
            </a:r>
            <a:endParaRPr lang="en-US" sz="1200" dirty="0"/>
          </a:p>
        </p:txBody>
      </p:sp>
      <p:sp>
        <p:nvSpPr>
          <p:cNvPr id="15" name="Rectangle 14"/>
          <p:cNvSpPr/>
          <p:nvPr/>
        </p:nvSpPr>
        <p:spPr>
          <a:xfrm>
            <a:off x="4109460" y="6157629"/>
            <a:ext cx="1217706" cy="276999"/>
          </a:xfrm>
          <a:prstGeom prst="rect">
            <a:avLst/>
          </a:prstGeom>
        </p:spPr>
        <p:txBody>
          <a:bodyPr wrap="none">
            <a:spAutoFit/>
          </a:bodyPr>
          <a:lstStyle/>
          <a:p>
            <a:r>
              <a:rPr lang="en-US" sz="1200" b="1" dirty="0">
                <a:solidFill>
                  <a:srgbClr val="FF0000"/>
                </a:solidFill>
                <a:latin typeface="Arial" charset="0"/>
              </a:rPr>
              <a:t>FAST-CE 2035</a:t>
            </a:r>
            <a:endParaRPr lang="en-US" sz="1200" dirty="0"/>
          </a:p>
        </p:txBody>
      </p:sp>
      <p:sp>
        <p:nvSpPr>
          <p:cNvPr id="16" name="Rectangle 15"/>
          <p:cNvSpPr/>
          <p:nvPr/>
        </p:nvSpPr>
        <p:spPr>
          <a:xfrm>
            <a:off x="6792371" y="4007279"/>
            <a:ext cx="1217706" cy="276999"/>
          </a:xfrm>
          <a:prstGeom prst="rect">
            <a:avLst/>
          </a:prstGeom>
        </p:spPr>
        <p:txBody>
          <a:bodyPr wrap="none">
            <a:spAutoFit/>
          </a:bodyPr>
          <a:lstStyle/>
          <a:p>
            <a:r>
              <a:rPr lang="en-US" sz="1200" b="1" dirty="0">
                <a:solidFill>
                  <a:srgbClr val="FF0000"/>
                </a:solidFill>
                <a:latin typeface="Arial" charset="0"/>
              </a:rPr>
              <a:t>FAST-CE 2030</a:t>
            </a:r>
            <a:endParaRPr lang="en-US" sz="1200" dirty="0"/>
          </a:p>
        </p:txBody>
      </p:sp>
      <p:sp>
        <p:nvSpPr>
          <p:cNvPr id="18" name="Rectangle 17">
            <a:extLst>
              <a:ext uri="{FF2B5EF4-FFF2-40B4-BE49-F238E27FC236}">
                <a16:creationId xmlns="" xmlns:a16="http://schemas.microsoft.com/office/drawing/2014/main" id="{B4A7BF5F-828C-4985-9DE0-3B319E62923B}"/>
              </a:ext>
            </a:extLst>
          </p:cNvPr>
          <p:cNvSpPr/>
          <p:nvPr/>
        </p:nvSpPr>
        <p:spPr>
          <a:xfrm>
            <a:off x="5096191" y="3687742"/>
            <a:ext cx="723481" cy="18254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 xmlns:p14="http://schemas.microsoft.com/office/powerpoint/2010/main" val="9295661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blinds(horizontal)">
                                      <p:cBhvr>
                                        <p:cTn id="10" dur="500"/>
                                        <p:tgtEl>
                                          <p:spTgt spid="1027"/>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linds(horizontal)">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0" y="764646"/>
            <a:ext cx="9144000" cy="6093354"/>
          </a:xfrm>
          <a:prstGeom prst="rect">
            <a:avLst/>
          </a:prstGeom>
          <a:noFill/>
          <a:ln w="9525">
            <a:noFill/>
            <a:miter lim="800000"/>
            <a:headEnd/>
            <a:tailEnd/>
          </a:ln>
        </p:spPr>
      </p:pic>
      <p:sp>
        <p:nvSpPr>
          <p:cNvPr id="17" name="Rectangle 16">
            <a:extLst>
              <a:ext uri="{FF2B5EF4-FFF2-40B4-BE49-F238E27FC236}">
                <a16:creationId xmlns="" xmlns:a16="http://schemas.microsoft.com/office/drawing/2014/main" id="{B4A7BF5F-828C-4985-9DE0-3B319E62923B}"/>
              </a:ext>
            </a:extLst>
          </p:cNvPr>
          <p:cNvSpPr/>
          <p:nvPr/>
        </p:nvSpPr>
        <p:spPr>
          <a:xfrm>
            <a:off x="3830097" y="2021394"/>
            <a:ext cx="772049" cy="31987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29" name="Picture 5"/>
          <p:cNvPicPr>
            <a:picLocks noChangeAspect="1" noChangeArrowheads="1"/>
          </p:cNvPicPr>
          <p:nvPr/>
        </p:nvPicPr>
        <p:blipFill>
          <a:blip r:embed="rId4" cstate="print"/>
          <a:srcRect/>
          <a:stretch>
            <a:fillRect/>
          </a:stretch>
        </p:blipFill>
        <p:spPr bwMode="auto">
          <a:xfrm>
            <a:off x="0" y="763674"/>
            <a:ext cx="9144000" cy="6084278"/>
          </a:xfrm>
          <a:prstGeom prst="rect">
            <a:avLst/>
          </a:prstGeom>
          <a:noFill/>
          <a:ln w="9525">
            <a:noFill/>
            <a:miter lim="800000"/>
            <a:headEnd/>
            <a:tailEnd/>
          </a:ln>
        </p:spPr>
      </p:pic>
      <p:sp>
        <p:nvSpPr>
          <p:cNvPr id="7" name="Rectangle 6">
            <a:extLst>
              <a:ext uri="{FF2B5EF4-FFF2-40B4-BE49-F238E27FC236}">
                <a16:creationId xmlns="" xmlns:a16="http://schemas.microsoft.com/office/drawing/2014/main" id="{B4A7BF5F-828C-4985-9DE0-3B319E62923B}"/>
              </a:ext>
            </a:extLst>
          </p:cNvPr>
          <p:cNvSpPr/>
          <p:nvPr/>
        </p:nvSpPr>
        <p:spPr>
          <a:xfrm>
            <a:off x="4632290" y="2009671"/>
            <a:ext cx="723481" cy="3416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1">
            <a:extLst>
              <a:ext uri="{FF2B5EF4-FFF2-40B4-BE49-F238E27FC236}">
                <a16:creationId xmlns="" xmlns:a16="http://schemas.microsoft.com/office/drawing/2014/main" id="{77512AA9-F0C6-44CA-8BD0-C745A9057DE3}"/>
              </a:ext>
            </a:extLst>
          </p:cNvPr>
          <p:cNvSpPr>
            <a:spLocks noChangeArrowheads="1"/>
          </p:cNvSpPr>
          <p:nvPr/>
        </p:nvSpPr>
        <p:spPr bwMode="auto">
          <a:xfrm>
            <a:off x="6253840" y="1815298"/>
            <a:ext cx="19463754"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Slide Number Placeholder 3"/>
          <p:cNvSpPr>
            <a:spLocks noGrp="1"/>
          </p:cNvSpPr>
          <p:nvPr>
            <p:ph type="sldNum" sz="quarter" idx="12"/>
          </p:nvPr>
        </p:nvSpPr>
        <p:spPr/>
        <p:txBody>
          <a:bodyPr/>
          <a:lstStyle/>
          <a:p>
            <a:pPr>
              <a:defRPr/>
            </a:pPr>
            <a:fld id="{6EF97FA5-94DB-459B-8E5D-031A45794050}" type="slidenum">
              <a:rPr lang="en-US" smtClean="0">
                <a:solidFill>
                  <a:prstClr val="black">
                    <a:tint val="75000"/>
                  </a:prstClr>
                </a:solidFill>
                <a:latin typeface="Arial" pitchFamily="34" charset="0"/>
              </a:rPr>
              <a:pPr>
                <a:defRPr/>
              </a:pPr>
              <a:t>17</a:t>
            </a:fld>
            <a:endParaRPr lang="en-US">
              <a:solidFill>
                <a:prstClr val="black">
                  <a:tint val="75000"/>
                </a:prstClr>
              </a:solidFill>
              <a:latin typeface="Arial" pitchFamily="34" charset="0"/>
            </a:endParaRPr>
          </a:p>
        </p:txBody>
      </p:sp>
      <p:sp>
        <p:nvSpPr>
          <p:cNvPr id="5" name="Rectangle 4"/>
          <p:cNvSpPr>
            <a:spLocks noChangeArrowheads="1"/>
          </p:cNvSpPr>
          <p:nvPr/>
        </p:nvSpPr>
        <p:spPr bwMode="auto">
          <a:xfrm>
            <a:off x="0" y="1"/>
            <a:ext cx="9144000" cy="646331"/>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sz="3600" b="1" dirty="0">
                <a:solidFill>
                  <a:srgbClr val="FF0000"/>
                </a:solidFill>
                <a:latin typeface="Arial" charset="0"/>
              </a:rPr>
              <a:t>QA/Validation Module: </a:t>
            </a:r>
            <a:r>
              <a:rPr lang="en-US" sz="3600" b="1" dirty="0">
                <a:solidFill>
                  <a:srgbClr val="0000FF"/>
                </a:solidFill>
                <a:latin typeface="Arial" charset="0"/>
              </a:rPr>
              <a:t>ACE </a:t>
            </a:r>
            <a:r>
              <a:rPr lang="en-US" sz="3600" b="1" u="sng" dirty="0">
                <a:solidFill>
                  <a:srgbClr val="0000FF"/>
                </a:solidFill>
                <a:latin typeface="Arial" charset="0"/>
              </a:rPr>
              <a:t>PM2.5</a:t>
            </a:r>
            <a:r>
              <a:rPr lang="en-US" sz="3600" b="1" dirty="0">
                <a:solidFill>
                  <a:srgbClr val="0000FF"/>
                </a:solidFill>
                <a:latin typeface="Arial" charset="0"/>
              </a:rPr>
              <a:t> Cases</a:t>
            </a:r>
            <a:endParaRPr lang="en-US" altLang="zh-CN" sz="3600" dirty="0">
              <a:solidFill>
                <a:srgbClr val="0000FF"/>
              </a:solidFill>
              <a:latin typeface="Arial" charset="0"/>
              <a:ea typeface="宋体" panose="02010600030101010101" pitchFamily="2" charset="-122"/>
            </a:endParaRPr>
          </a:p>
        </p:txBody>
      </p:sp>
      <p:sp>
        <p:nvSpPr>
          <p:cNvPr id="10" name="Rectangle 9"/>
          <p:cNvSpPr/>
          <p:nvPr/>
        </p:nvSpPr>
        <p:spPr>
          <a:xfrm rot="16200000">
            <a:off x="3814709" y="2918713"/>
            <a:ext cx="891591" cy="276999"/>
          </a:xfrm>
          <a:prstGeom prst="rect">
            <a:avLst/>
          </a:prstGeom>
        </p:spPr>
        <p:txBody>
          <a:bodyPr wrap="none">
            <a:spAutoFit/>
          </a:bodyPr>
          <a:lstStyle/>
          <a:p>
            <a:r>
              <a:rPr lang="en-US" sz="1200" b="1" dirty="0">
                <a:solidFill>
                  <a:srgbClr val="FF0000"/>
                </a:solidFill>
                <a:latin typeface="Arial" charset="0"/>
              </a:rPr>
              <a:t>ACE 2025</a:t>
            </a:r>
            <a:endParaRPr lang="en-US" sz="1200" dirty="0"/>
          </a:p>
        </p:txBody>
      </p:sp>
      <p:sp>
        <p:nvSpPr>
          <p:cNvPr id="11" name="Rectangle 10"/>
          <p:cNvSpPr/>
          <p:nvPr/>
        </p:nvSpPr>
        <p:spPr>
          <a:xfrm rot="16200000">
            <a:off x="6408861" y="2930439"/>
            <a:ext cx="891591" cy="276999"/>
          </a:xfrm>
          <a:prstGeom prst="rect">
            <a:avLst/>
          </a:prstGeom>
        </p:spPr>
        <p:txBody>
          <a:bodyPr wrap="none">
            <a:spAutoFit/>
          </a:bodyPr>
          <a:lstStyle/>
          <a:p>
            <a:r>
              <a:rPr lang="en-US" sz="1200" b="1" dirty="0">
                <a:solidFill>
                  <a:srgbClr val="FF0000"/>
                </a:solidFill>
                <a:latin typeface="Arial" charset="0"/>
              </a:rPr>
              <a:t>ACE 2030</a:t>
            </a:r>
            <a:endParaRPr lang="en-US" sz="1200" dirty="0"/>
          </a:p>
        </p:txBody>
      </p:sp>
      <p:sp>
        <p:nvSpPr>
          <p:cNvPr id="12" name="Rectangle 11"/>
          <p:cNvSpPr/>
          <p:nvPr/>
        </p:nvSpPr>
        <p:spPr>
          <a:xfrm rot="16200000">
            <a:off x="3846536" y="5090829"/>
            <a:ext cx="891591" cy="276999"/>
          </a:xfrm>
          <a:prstGeom prst="rect">
            <a:avLst/>
          </a:prstGeom>
        </p:spPr>
        <p:txBody>
          <a:bodyPr wrap="none">
            <a:spAutoFit/>
          </a:bodyPr>
          <a:lstStyle/>
          <a:p>
            <a:r>
              <a:rPr lang="en-US" sz="1200" b="1" dirty="0">
                <a:solidFill>
                  <a:srgbClr val="FF0000"/>
                </a:solidFill>
                <a:latin typeface="Arial" charset="0"/>
              </a:rPr>
              <a:t>ACE 2035</a:t>
            </a:r>
            <a:endParaRPr lang="en-US" sz="1200" dirty="0"/>
          </a:p>
        </p:txBody>
      </p:sp>
      <p:sp>
        <p:nvSpPr>
          <p:cNvPr id="14" name="Rectangle 13"/>
          <p:cNvSpPr/>
          <p:nvPr/>
        </p:nvSpPr>
        <p:spPr>
          <a:xfrm>
            <a:off x="4348946" y="3945318"/>
            <a:ext cx="1217706" cy="276999"/>
          </a:xfrm>
          <a:prstGeom prst="rect">
            <a:avLst/>
          </a:prstGeom>
        </p:spPr>
        <p:txBody>
          <a:bodyPr wrap="none">
            <a:spAutoFit/>
          </a:bodyPr>
          <a:lstStyle/>
          <a:p>
            <a:r>
              <a:rPr lang="en-US" sz="1200" b="1" dirty="0">
                <a:solidFill>
                  <a:srgbClr val="FF0000"/>
                </a:solidFill>
                <a:latin typeface="Arial" charset="0"/>
              </a:rPr>
              <a:t>FAST-CE 2025</a:t>
            </a:r>
            <a:endParaRPr lang="en-US" sz="1200" dirty="0"/>
          </a:p>
        </p:txBody>
      </p:sp>
      <p:sp>
        <p:nvSpPr>
          <p:cNvPr id="15" name="Rectangle 14"/>
          <p:cNvSpPr/>
          <p:nvPr/>
        </p:nvSpPr>
        <p:spPr>
          <a:xfrm>
            <a:off x="4320476" y="6067200"/>
            <a:ext cx="1217706" cy="276999"/>
          </a:xfrm>
          <a:prstGeom prst="rect">
            <a:avLst/>
          </a:prstGeom>
        </p:spPr>
        <p:txBody>
          <a:bodyPr wrap="none">
            <a:spAutoFit/>
          </a:bodyPr>
          <a:lstStyle/>
          <a:p>
            <a:r>
              <a:rPr lang="en-US" sz="1200" b="1" dirty="0">
                <a:solidFill>
                  <a:srgbClr val="FF0000"/>
                </a:solidFill>
                <a:latin typeface="Arial" charset="0"/>
              </a:rPr>
              <a:t>FAST-CE 2035</a:t>
            </a:r>
            <a:endParaRPr lang="en-US" sz="1200" dirty="0"/>
          </a:p>
        </p:txBody>
      </p:sp>
      <p:sp>
        <p:nvSpPr>
          <p:cNvPr id="16" name="Rectangle 15"/>
          <p:cNvSpPr/>
          <p:nvPr/>
        </p:nvSpPr>
        <p:spPr>
          <a:xfrm>
            <a:off x="6912951" y="3946996"/>
            <a:ext cx="1217706" cy="276999"/>
          </a:xfrm>
          <a:prstGeom prst="rect">
            <a:avLst/>
          </a:prstGeom>
        </p:spPr>
        <p:txBody>
          <a:bodyPr wrap="none">
            <a:spAutoFit/>
          </a:bodyPr>
          <a:lstStyle/>
          <a:p>
            <a:r>
              <a:rPr lang="en-US" sz="1200" b="1" dirty="0">
                <a:solidFill>
                  <a:srgbClr val="FF0000"/>
                </a:solidFill>
                <a:latin typeface="Arial" charset="0"/>
              </a:rPr>
              <a:t>FAST-CE 2030</a:t>
            </a:r>
            <a:endParaRPr lang="en-US" sz="1200" dirty="0"/>
          </a:p>
        </p:txBody>
      </p:sp>
      <p:sp>
        <p:nvSpPr>
          <p:cNvPr id="20" name="Rectangle 19">
            <a:extLst>
              <a:ext uri="{FF2B5EF4-FFF2-40B4-BE49-F238E27FC236}">
                <a16:creationId xmlns="" xmlns:a16="http://schemas.microsoft.com/office/drawing/2014/main" id="{B4A7BF5F-828C-4985-9DE0-3B319E62923B}"/>
              </a:ext>
            </a:extLst>
          </p:cNvPr>
          <p:cNvSpPr/>
          <p:nvPr/>
        </p:nvSpPr>
        <p:spPr>
          <a:xfrm>
            <a:off x="5156479" y="3617406"/>
            <a:ext cx="723481" cy="18254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 xmlns:p14="http://schemas.microsoft.com/office/powerpoint/2010/main" val="9295661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29"/>
                                        </p:tgtEl>
                                        <p:attrNameLst>
                                          <p:attrName>style.visibility</p:attrName>
                                        </p:attrNameLst>
                                      </p:cBhvr>
                                      <p:to>
                                        <p:strVal val="visible"/>
                                      </p:to>
                                    </p:set>
                                    <p:animEffect transition="in" filter="blinds(horizontal)">
                                      <p:cBhvr>
                                        <p:cTn id="11" dur="500"/>
                                        <p:tgtEl>
                                          <p:spTgt spid="1029"/>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linds(horizont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a:stretch>
            <a:fillRect/>
          </a:stretch>
        </p:blipFill>
        <p:spPr bwMode="auto">
          <a:xfrm>
            <a:off x="20096" y="623925"/>
            <a:ext cx="9144000" cy="6234075"/>
          </a:xfrm>
          <a:prstGeom prst="rect">
            <a:avLst/>
          </a:prstGeom>
          <a:noFill/>
          <a:ln w="9525">
            <a:noFill/>
            <a:miter lim="800000"/>
            <a:headEnd/>
            <a:tailEnd/>
          </a:ln>
        </p:spPr>
      </p:pic>
      <p:sp>
        <p:nvSpPr>
          <p:cNvPr id="9" name="Rectangle 1">
            <a:extLst>
              <a:ext uri="{FF2B5EF4-FFF2-40B4-BE49-F238E27FC236}">
                <a16:creationId xmlns="" xmlns:a16="http://schemas.microsoft.com/office/drawing/2014/main" id="{77512AA9-F0C6-44CA-8BD0-C745A9057DE3}"/>
              </a:ext>
            </a:extLst>
          </p:cNvPr>
          <p:cNvSpPr>
            <a:spLocks noChangeArrowheads="1"/>
          </p:cNvSpPr>
          <p:nvPr/>
        </p:nvSpPr>
        <p:spPr bwMode="auto">
          <a:xfrm>
            <a:off x="6253840" y="1815298"/>
            <a:ext cx="19463754"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Slide Number Placeholder 3"/>
          <p:cNvSpPr>
            <a:spLocks noGrp="1"/>
          </p:cNvSpPr>
          <p:nvPr>
            <p:ph type="sldNum" sz="quarter" idx="12"/>
          </p:nvPr>
        </p:nvSpPr>
        <p:spPr/>
        <p:txBody>
          <a:bodyPr/>
          <a:lstStyle/>
          <a:p>
            <a:pPr>
              <a:defRPr/>
            </a:pPr>
            <a:fld id="{6EF97FA5-94DB-459B-8E5D-031A45794050}" type="slidenum">
              <a:rPr lang="en-US" smtClean="0">
                <a:solidFill>
                  <a:prstClr val="black">
                    <a:tint val="75000"/>
                  </a:prstClr>
                </a:solidFill>
                <a:latin typeface="Arial" pitchFamily="34" charset="0"/>
              </a:rPr>
              <a:pPr>
                <a:defRPr/>
              </a:pPr>
              <a:t>18</a:t>
            </a:fld>
            <a:endParaRPr lang="en-US">
              <a:solidFill>
                <a:prstClr val="black">
                  <a:tint val="75000"/>
                </a:prstClr>
              </a:solidFill>
              <a:latin typeface="Arial" pitchFamily="34" charset="0"/>
            </a:endParaRPr>
          </a:p>
        </p:txBody>
      </p:sp>
      <p:sp>
        <p:nvSpPr>
          <p:cNvPr id="7" name="Rectangle 6"/>
          <p:cNvSpPr>
            <a:spLocks noChangeArrowheads="1"/>
          </p:cNvSpPr>
          <p:nvPr/>
        </p:nvSpPr>
        <p:spPr bwMode="auto">
          <a:xfrm>
            <a:off x="0" y="15471"/>
            <a:ext cx="9144000" cy="461665"/>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sz="2400" b="1" dirty="0" err="1">
                <a:solidFill>
                  <a:srgbClr val="0000FF"/>
                </a:solidFill>
                <a:latin typeface="Arial" charset="0"/>
              </a:rPr>
              <a:t>CAMx</a:t>
            </a:r>
            <a:r>
              <a:rPr lang="en-US" sz="2400" b="1" dirty="0">
                <a:solidFill>
                  <a:srgbClr val="0000FF"/>
                </a:solidFill>
                <a:latin typeface="Arial" charset="0"/>
              </a:rPr>
              <a:t>/PSAT</a:t>
            </a:r>
            <a:r>
              <a:rPr lang="en-US" sz="2400" b="1" dirty="0">
                <a:latin typeface="Arial" charset="0"/>
              </a:rPr>
              <a:t> </a:t>
            </a:r>
            <a:r>
              <a:rPr lang="en-US" sz="2400" b="1" dirty="0">
                <a:solidFill>
                  <a:srgbClr val="0000FF"/>
                </a:solidFill>
                <a:latin typeface="Arial" charset="0"/>
              </a:rPr>
              <a:t>PM2.5 </a:t>
            </a:r>
            <a:r>
              <a:rPr lang="en-US" sz="2400" b="1" dirty="0">
                <a:latin typeface="Arial" charset="0"/>
              </a:rPr>
              <a:t>example case:</a:t>
            </a:r>
            <a:r>
              <a:rPr lang="en-US" sz="2400" b="1" dirty="0">
                <a:solidFill>
                  <a:srgbClr val="FF0000"/>
                </a:solidFill>
                <a:latin typeface="Arial" charset="0"/>
              </a:rPr>
              <a:t> </a:t>
            </a:r>
            <a:r>
              <a:rPr lang="en-US" sz="2000" b="1" dirty="0">
                <a:solidFill>
                  <a:srgbClr val="FF0000"/>
                </a:solidFill>
                <a:latin typeface="Arial" charset="0"/>
              </a:rPr>
              <a:t>“</a:t>
            </a:r>
            <a:r>
              <a:rPr lang="en-US" sz="2000" b="1" dirty="0" err="1">
                <a:solidFill>
                  <a:srgbClr val="FF0000"/>
                </a:solidFill>
                <a:latin typeface="Arial" charset="0"/>
              </a:rPr>
              <a:t>KB_case_use_species.proj</a:t>
            </a:r>
            <a:r>
              <a:rPr lang="en-US" sz="2000" b="1" dirty="0">
                <a:solidFill>
                  <a:srgbClr val="FF0000"/>
                </a:solidFill>
                <a:latin typeface="Arial" charset="0"/>
              </a:rPr>
              <a:t>”</a:t>
            </a:r>
            <a:endParaRPr lang="en-US" altLang="zh-CN" sz="2000" dirty="0">
              <a:latin typeface="Arial" charset="0"/>
              <a:ea typeface="宋体" panose="02010600030101010101" pitchFamily="2" charset="-122"/>
            </a:endParaRPr>
          </a:p>
        </p:txBody>
      </p:sp>
      <p:sp>
        <p:nvSpPr>
          <p:cNvPr id="12" name="Rectangle 11">
            <a:extLst>
              <a:ext uri="{FF2B5EF4-FFF2-40B4-BE49-F238E27FC236}">
                <a16:creationId xmlns="" xmlns:a16="http://schemas.microsoft.com/office/drawing/2014/main" id="{B4A7BF5F-828C-4985-9DE0-3B319E62923B}"/>
              </a:ext>
            </a:extLst>
          </p:cNvPr>
          <p:cNvSpPr/>
          <p:nvPr/>
        </p:nvSpPr>
        <p:spPr>
          <a:xfrm>
            <a:off x="7626698" y="1791420"/>
            <a:ext cx="673239" cy="26849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 xmlns:a16="http://schemas.microsoft.com/office/drawing/2014/main" id="{B4A7BF5F-828C-4985-9DE0-3B319E62923B}"/>
              </a:ext>
            </a:extLst>
          </p:cNvPr>
          <p:cNvSpPr/>
          <p:nvPr/>
        </p:nvSpPr>
        <p:spPr>
          <a:xfrm>
            <a:off x="2615300" y="2434216"/>
            <a:ext cx="1353798" cy="33435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Speech Bubble: Rectangle with Corners Rounded 4">
            <a:extLst>
              <a:ext uri="{FF2B5EF4-FFF2-40B4-BE49-F238E27FC236}">
                <a16:creationId xmlns="" xmlns:a16="http://schemas.microsoft.com/office/drawing/2014/main" id="{080F4A70-13A5-4D63-9D89-7F7E4B0E0A40}"/>
              </a:ext>
            </a:extLst>
          </p:cNvPr>
          <p:cNvSpPr/>
          <p:nvPr/>
        </p:nvSpPr>
        <p:spPr>
          <a:xfrm>
            <a:off x="140280" y="4652387"/>
            <a:ext cx="2351711" cy="1183969"/>
          </a:xfrm>
          <a:prstGeom prst="wedgeRoundRectCallout">
            <a:avLst>
              <a:gd name="adj1" fmla="val 51147"/>
              <a:gd name="adj2" fmla="val -107364"/>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FF"/>
                </a:solidFill>
                <a:latin typeface="Calibri"/>
              </a:rPr>
              <a:t>Three </a:t>
            </a:r>
            <a:r>
              <a:rPr kumimoji="0" lang="en-US" b="0" i="0" u="none" strike="noStrike" kern="1200" cap="none" spc="0" normalizeH="0" baseline="0" noProof="0" dirty="0">
                <a:ln>
                  <a:noFill/>
                </a:ln>
                <a:solidFill>
                  <a:srgbClr val="0000FF"/>
                </a:solidFill>
                <a:effectLst/>
                <a:uLnTx/>
                <a:uFillTx/>
                <a:latin typeface="Calibri"/>
                <a:ea typeface="+mn-ea"/>
                <a:cs typeface="+mn-cs"/>
              </a:rPr>
              <a:t>Sectors: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a:solidFill>
                  <a:srgbClr val="0000FF"/>
                </a:solidFill>
                <a:latin typeface="Calibri"/>
              </a:rPr>
              <a:t>Cement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b="0" i="0" u="none" strike="noStrike" kern="1200" cap="none" spc="0" normalizeH="0" baseline="0" noProof="0" dirty="0">
                <a:ln>
                  <a:noFill/>
                </a:ln>
                <a:solidFill>
                  <a:srgbClr val="0000FF"/>
                </a:solidFill>
                <a:effectLst/>
                <a:uLnTx/>
                <a:uFillTx/>
                <a:latin typeface="Calibri"/>
                <a:ea typeface="+mn-ea"/>
                <a:cs typeface="+mn-cs"/>
              </a:rPr>
              <a:t>Pulp &amp; paper</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a:solidFill>
                  <a:srgbClr val="0000FF"/>
                </a:solidFill>
                <a:latin typeface="Calibri"/>
              </a:rPr>
              <a:t>Refinery</a:t>
            </a:r>
            <a:endParaRPr kumimoji="0" lang="en-US" b="0" i="0" u="none" strike="noStrike" kern="1200" cap="none" spc="0" normalizeH="0" baseline="0" noProof="0" dirty="0">
              <a:ln>
                <a:noFill/>
              </a:ln>
              <a:solidFill>
                <a:srgbClr val="0000FF"/>
              </a:solidFill>
              <a:effectLst/>
              <a:uLnTx/>
              <a:uFillTx/>
              <a:latin typeface="Calibri"/>
              <a:ea typeface="+mn-ea"/>
              <a:cs typeface="+mn-cs"/>
            </a:endParaRPr>
          </a:p>
        </p:txBody>
      </p:sp>
    </p:spTree>
    <p:extLst>
      <p:ext uri="{BB962C8B-B14F-4D97-AF65-F5344CB8AC3E}">
        <p14:creationId xmlns="" xmlns:p14="http://schemas.microsoft.com/office/powerpoint/2010/main" val="929566164"/>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0" y="708611"/>
            <a:ext cx="9144000" cy="6149389"/>
          </a:xfrm>
          <a:prstGeom prst="rect">
            <a:avLst/>
          </a:prstGeom>
          <a:noFill/>
          <a:ln w="9525">
            <a:noFill/>
            <a:miter lim="800000"/>
            <a:headEnd/>
            <a:tailEnd/>
          </a:ln>
        </p:spPr>
      </p:pic>
      <p:sp>
        <p:nvSpPr>
          <p:cNvPr id="9" name="Rectangle 1">
            <a:extLst>
              <a:ext uri="{FF2B5EF4-FFF2-40B4-BE49-F238E27FC236}">
                <a16:creationId xmlns="" xmlns:a16="http://schemas.microsoft.com/office/drawing/2014/main" id="{77512AA9-F0C6-44CA-8BD0-C745A9057DE3}"/>
              </a:ext>
            </a:extLst>
          </p:cNvPr>
          <p:cNvSpPr>
            <a:spLocks noChangeArrowheads="1"/>
          </p:cNvSpPr>
          <p:nvPr/>
        </p:nvSpPr>
        <p:spPr bwMode="auto">
          <a:xfrm>
            <a:off x="6253840" y="1815298"/>
            <a:ext cx="19463754"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Slide Number Placeholder 3"/>
          <p:cNvSpPr>
            <a:spLocks noGrp="1"/>
          </p:cNvSpPr>
          <p:nvPr>
            <p:ph type="sldNum" sz="quarter" idx="12"/>
          </p:nvPr>
        </p:nvSpPr>
        <p:spPr/>
        <p:txBody>
          <a:bodyPr/>
          <a:lstStyle/>
          <a:p>
            <a:pPr>
              <a:defRPr/>
            </a:pPr>
            <a:fld id="{6EF97FA5-94DB-459B-8E5D-031A45794050}" type="slidenum">
              <a:rPr lang="en-US" smtClean="0">
                <a:solidFill>
                  <a:prstClr val="black">
                    <a:tint val="75000"/>
                  </a:prstClr>
                </a:solidFill>
                <a:latin typeface="Arial" pitchFamily="34" charset="0"/>
              </a:rPr>
              <a:pPr>
                <a:defRPr/>
              </a:pPr>
              <a:t>19</a:t>
            </a:fld>
            <a:endParaRPr lang="en-US">
              <a:solidFill>
                <a:prstClr val="black">
                  <a:tint val="75000"/>
                </a:prstClr>
              </a:solidFill>
              <a:latin typeface="Arial" pitchFamily="34" charset="0"/>
            </a:endParaRPr>
          </a:p>
        </p:txBody>
      </p:sp>
      <p:sp>
        <p:nvSpPr>
          <p:cNvPr id="7" name="Rectangle 6"/>
          <p:cNvSpPr>
            <a:spLocks noChangeArrowheads="1"/>
          </p:cNvSpPr>
          <p:nvPr/>
        </p:nvSpPr>
        <p:spPr bwMode="auto">
          <a:xfrm>
            <a:off x="0" y="15471"/>
            <a:ext cx="9144000" cy="584775"/>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sz="3200" b="1" dirty="0">
                <a:solidFill>
                  <a:srgbClr val="FF0000"/>
                </a:solidFill>
                <a:latin typeface="Arial" charset="0"/>
              </a:rPr>
              <a:t>Receptor Analysis: </a:t>
            </a:r>
            <a:r>
              <a:rPr lang="en-US" sz="3200" b="1" dirty="0">
                <a:solidFill>
                  <a:srgbClr val="0000FF"/>
                </a:solidFill>
                <a:latin typeface="Arial" charset="0"/>
              </a:rPr>
              <a:t>Emission Control #1 </a:t>
            </a:r>
            <a:endParaRPr lang="en-US" altLang="zh-CN" sz="3200" dirty="0">
              <a:latin typeface="Arial" charset="0"/>
              <a:ea typeface="宋体" panose="02010600030101010101" pitchFamily="2" charset="-122"/>
            </a:endParaRPr>
          </a:p>
        </p:txBody>
      </p:sp>
      <p:sp>
        <p:nvSpPr>
          <p:cNvPr id="12" name="Rectangle 11">
            <a:extLst>
              <a:ext uri="{FF2B5EF4-FFF2-40B4-BE49-F238E27FC236}">
                <a16:creationId xmlns="" xmlns:a16="http://schemas.microsoft.com/office/drawing/2014/main" id="{B4A7BF5F-828C-4985-9DE0-3B319E62923B}"/>
              </a:ext>
            </a:extLst>
          </p:cNvPr>
          <p:cNvSpPr/>
          <p:nvPr/>
        </p:nvSpPr>
        <p:spPr>
          <a:xfrm>
            <a:off x="3235568" y="1419631"/>
            <a:ext cx="1165610" cy="24839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 xmlns:a16="http://schemas.microsoft.com/office/drawing/2014/main" id="{B4A7BF5F-828C-4985-9DE0-3B319E62923B}"/>
              </a:ext>
            </a:extLst>
          </p:cNvPr>
          <p:cNvSpPr/>
          <p:nvPr/>
        </p:nvSpPr>
        <p:spPr>
          <a:xfrm>
            <a:off x="2562330" y="2291024"/>
            <a:ext cx="1446962" cy="256233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Speech Bubble: Rectangle with Corners Rounded 4">
            <a:extLst>
              <a:ext uri="{FF2B5EF4-FFF2-40B4-BE49-F238E27FC236}">
                <a16:creationId xmlns="" xmlns:a16="http://schemas.microsoft.com/office/drawing/2014/main" id="{080F4A70-13A5-4D63-9D89-7F7E4B0E0A40}"/>
              </a:ext>
            </a:extLst>
          </p:cNvPr>
          <p:cNvSpPr/>
          <p:nvPr/>
        </p:nvSpPr>
        <p:spPr>
          <a:xfrm>
            <a:off x="120187" y="2230735"/>
            <a:ext cx="2351711" cy="703384"/>
          </a:xfrm>
          <a:prstGeom prst="wedgeRoundRectCallout">
            <a:avLst>
              <a:gd name="adj1" fmla="val 51147"/>
              <a:gd name="adj2" fmla="val -107364"/>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FF"/>
                </a:solidFill>
                <a:latin typeface="Calibri"/>
              </a:rPr>
              <a:t>Receptor Analysis: four types of display</a:t>
            </a:r>
            <a:endParaRPr kumimoji="0" lang="en-US" b="0" i="0" u="none" strike="noStrike" kern="1200" cap="none" spc="0" normalizeH="0" baseline="0" noProof="0" dirty="0">
              <a:ln>
                <a:noFill/>
              </a:ln>
              <a:solidFill>
                <a:srgbClr val="0000FF"/>
              </a:solidFill>
              <a:effectLst/>
              <a:uLnTx/>
              <a:uFillTx/>
              <a:latin typeface="Calibri"/>
              <a:ea typeface="+mn-ea"/>
              <a:cs typeface="+mn-cs"/>
            </a:endParaRPr>
          </a:p>
        </p:txBody>
      </p:sp>
      <p:sp>
        <p:nvSpPr>
          <p:cNvPr id="10" name="Rectangle 9">
            <a:extLst>
              <a:ext uri="{FF2B5EF4-FFF2-40B4-BE49-F238E27FC236}">
                <a16:creationId xmlns="" xmlns:a16="http://schemas.microsoft.com/office/drawing/2014/main" id="{B4A7BF5F-828C-4985-9DE0-3B319E62923B}"/>
              </a:ext>
            </a:extLst>
          </p:cNvPr>
          <p:cNvSpPr/>
          <p:nvPr/>
        </p:nvSpPr>
        <p:spPr>
          <a:xfrm>
            <a:off x="2543906" y="1682562"/>
            <a:ext cx="1053404" cy="24839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 xmlns:p14="http://schemas.microsoft.com/office/powerpoint/2010/main" val="9295661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 y="247045"/>
            <a:ext cx="9144000" cy="962025"/>
          </a:xfrm>
        </p:spPr>
        <p:txBody>
          <a:bodyPr>
            <a:normAutofit fontScale="90000"/>
          </a:bodyPr>
          <a:lstStyle/>
          <a:p>
            <a:r>
              <a:rPr lang="en-US" altLang="zh-CN" sz="3600" dirty="0">
                <a:solidFill>
                  <a:srgbClr val="FF0000"/>
                </a:solidFill>
                <a:effectLst/>
              </a:rPr>
              <a:t/>
            </a:r>
            <a:br>
              <a:rPr lang="en-US" altLang="zh-CN" sz="3600" dirty="0">
                <a:solidFill>
                  <a:srgbClr val="FF0000"/>
                </a:solidFill>
                <a:effectLst/>
              </a:rPr>
            </a:br>
            <a:r>
              <a:rPr lang="en-US" altLang="zh-CN" sz="4400" dirty="0">
                <a:solidFill>
                  <a:srgbClr val="FF0000"/>
                </a:solidFill>
                <a:effectLst>
                  <a:outerShdw blurRad="38100" dist="38100" dir="2700000" algn="tl">
                    <a:srgbClr val="000000">
                      <a:alpha val="43137"/>
                    </a:srgbClr>
                  </a:outerShdw>
                </a:effectLst>
              </a:rPr>
              <a:t>“</a:t>
            </a:r>
            <a:r>
              <a:rPr lang="en-US" altLang="zh-CN" sz="4400" i="1" dirty="0">
                <a:solidFill>
                  <a:srgbClr val="FF0000"/>
                </a:solidFill>
                <a:effectLst>
                  <a:outerShdw blurRad="38100" dist="38100" dir="2700000" algn="tl">
                    <a:srgbClr val="000000">
                      <a:alpha val="43137"/>
                    </a:srgbClr>
                  </a:outerShdw>
                </a:effectLst>
              </a:rPr>
              <a:t>FAST-CE” Prototype: </a:t>
            </a:r>
            <a:r>
              <a:rPr lang="en-US" altLang="zh-CN" sz="4400" i="1" dirty="0">
                <a:solidFill>
                  <a:srgbClr val="0000FF"/>
                </a:solidFill>
                <a:effectLst>
                  <a:outerShdw blurRad="38100" dist="38100" dir="2700000" algn="tl">
                    <a:srgbClr val="000000">
                      <a:alpha val="43137"/>
                    </a:srgbClr>
                  </a:outerShdw>
                </a:effectLst>
              </a:rPr>
              <a:t>Demo </a:t>
            </a:r>
            <a:r>
              <a:rPr lang="en-US" altLang="zh-CN" i="1" dirty="0">
                <a:solidFill>
                  <a:srgbClr val="0000FF"/>
                </a:solidFill>
                <a:effectLst/>
              </a:rPr>
              <a:t/>
            </a:r>
            <a:br>
              <a:rPr lang="en-US" altLang="zh-CN" i="1" dirty="0">
                <a:solidFill>
                  <a:srgbClr val="0000FF"/>
                </a:solidFill>
                <a:effectLst/>
              </a:rPr>
            </a:br>
            <a:r>
              <a:rPr lang="en-US" sz="2200" i="1" dirty="0">
                <a:effectLst/>
              </a:rPr>
              <a:t>(FAST-CE: Flexible Air Quality Scenario Tool – Community Edition)</a:t>
            </a:r>
            <a:r>
              <a:rPr lang="en-US" altLang="zh-CN" sz="3600" dirty="0">
                <a:effectLst/>
              </a:rPr>
              <a:t/>
            </a:r>
            <a:br>
              <a:rPr lang="en-US" altLang="zh-CN" sz="3600" dirty="0">
                <a:effectLst/>
              </a:rPr>
            </a:br>
            <a:endParaRPr lang="zh-CN" altLang="en-US" sz="3600" dirty="0">
              <a:effectLst/>
            </a:endParaRPr>
          </a:p>
        </p:txBody>
      </p:sp>
      <p:pic>
        <p:nvPicPr>
          <p:cNvPr id="18" name="Picture 17">
            <a:extLst>
              <a:ext uri="{FF2B5EF4-FFF2-40B4-BE49-F238E27FC236}">
                <a16:creationId xmlns="" xmlns:a16="http://schemas.microsoft.com/office/drawing/2014/main" id="{22903108-E1E3-44DE-8EDC-3C3230B330E1}"/>
              </a:ext>
            </a:extLst>
          </p:cNvPr>
          <p:cNvPicPr>
            <a:picLocks noChangeAspect="1"/>
          </p:cNvPicPr>
          <p:nvPr/>
        </p:nvPicPr>
        <p:blipFill>
          <a:blip r:embed="rId3" cstate="print"/>
          <a:stretch>
            <a:fillRect/>
          </a:stretch>
        </p:blipFill>
        <p:spPr>
          <a:xfrm>
            <a:off x="668403" y="3795771"/>
            <a:ext cx="3613158" cy="2253337"/>
          </a:xfrm>
          <a:prstGeom prst="rect">
            <a:avLst/>
          </a:prstGeom>
          <a:ln>
            <a:solidFill>
              <a:schemeClr val="tx1"/>
            </a:solidFill>
          </a:ln>
        </p:spPr>
      </p:pic>
      <p:sp>
        <p:nvSpPr>
          <p:cNvPr id="19" name="Title 2">
            <a:extLst>
              <a:ext uri="{FF2B5EF4-FFF2-40B4-BE49-F238E27FC236}">
                <a16:creationId xmlns="" xmlns:a16="http://schemas.microsoft.com/office/drawing/2014/main" id="{94659536-070F-46F7-851D-AB6BFA25E890}"/>
              </a:ext>
            </a:extLst>
          </p:cNvPr>
          <p:cNvSpPr txBox="1">
            <a:spLocks/>
          </p:cNvSpPr>
          <p:nvPr/>
        </p:nvSpPr>
        <p:spPr bwMode="auto">
          <a:xfrm>
            <a:off x="1281727" y="6173714"/>
            <a:ext cx="6580544" cy="669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r>
              <a:rPr lang="en-US" sz="2000" b="0" i="1" kern="0" dirty="0">
                <a:solidFill>
                  <a:schemeClr val="tx1"/>
                </a:solidFill>
              </a:rPr>
              <a:t>Carey Jang, OAQPS/AQAD/AQMG, 6/02/2020</a:t>
            </a:r>
          </a:p>
        </p:txBody>
      </p:sp>
      <p:pic>
        <p:nvPicPr>
          <p:cNvPr id="21" name="Picture 20">
            <a:extLst>
              <a:ext uri="{FF2B5EF4-FFF2-40B4-BE49-F238E27FC236}">
                <a16:creationId xmlns="" xmlns:a16="http://schemas.microsoft.com/office/drawing/2014/main" id="{55FE4224-C499-4342-9527-B162E148630E}"/>
              </a:ext>
            </a:extLst>
          </p:cNvPr>
          <p:cNvPicPr>
            <a:picLocks noChangeAspect="1"/>
          </p:cNvPicPr>
          <p:nvPr/>
        </p:nvPicPr>
        <p:blipFill>
          <a:blip r:embed="rId4" cstate="print"/>
          <a:stretch>
            <a:fillRect/>
          </a:stretch>
        </p:blipFill>
        <p:spPr>
          <a:xfrm>
            <a:off x="4998116" y="3763106"/>
            <a:ext cx="3328199" cy="2295903"/>
          </a:xfrm>
          <a:prstGeom prst="rect">
            <a:avLst/>
          </a:prstGeom>
          <a:ln>
            <a:solidFill>
              <a:schemeClr val="tx1"/>
            </a:solidFill>
          </a:ln>
        </p:spPr>
      </p:pic>
      <p:sp>
        <p:nvSpPr>
          <p:cNvPr id="2" name="Rectangle 1">
            <a:extLst>
              <a:ext uri="{FF2B5EF4-FFF2-40B4-BE49-F238E27FC236}">
                <a16:creationId xmlns="" xmlns:a16="http://schemas.microsoft.com/office/drawing/2014/main" id="{E66C7638-979F-4416-823C-9BEC39CDD2B8}"/>
              </a:ext>
            </a:extLst>
          </p:cNvPr>
          <p:cNvSpPr/>
          <p:nvPr/>
        </p:nvSpPr>
        <p:spPr>
          <a:xfrm>
            <a:off x="2338754" y="1402041"/>
            <a:ext cx="3903784" cy="584775"/>
          </a:xfrm>
          <a:prstGeom prst="rect">
            <a:avLst/>
          </a:prstGeom>
        </p:spPr>
        <p:txBody>
          <a:bodyPr wrap="square">
            <a:spAutoFit/>
          </a:bodyPr>
          <a:lstStyle/>
          <a:p>
            <a:r>
              <a:rPr lang="en-US" altLang="zh-CN" sz="3200" b="1" i="1" dirty="0">
                <a:solidFill>
                  <a:srgbClr val="0000FF"/>
                </a:solidFill>
              </a:rPr>
              <a:t>For Ozone and PM2.5</a:t>
            </a:r>
            <a:endParaRPr lang="en-US" sz="3200" b="1" dirty="0"/>
          </a:p>
        </p:txBody>
      </p:sp>
      <p:sp>
        <p:nvSpPr>
          <p:cNvPr id="7" name="Rectangle 6"/>
          <p:cNvSpPr/>
          <p:nvPr/>
        </p:nvSpPr>
        <p:spPr>
          <a:xfrm>
            <a:off x="351692" y="2206678"/>
            <a:ext cx="8519746" cy="923330"/>
          </a:xfrm>
          <a:prstGeom prst="rect">
            <a:avLst/>
          </a:prstGeom>
        </p:spPr>
        <p:txBody>
          <a:bodyPr wrap="square">
            <a:spAutoFit/>
          </a:bodyPr>
          <a:lstStyle/>
          <a:p>
            <a:pPr fontAlgn="base"/>
            <a:r>
              <a:rPr lang="en-US" dirty="0"/>
              <a:t>The FAST-CE 1.6 package (“FAST-CE 1.6.exe” &amp; “FAST-CE 1.6 Data.exe”: run both to install) is available at the Google Drive (or EPA’s ScienceFTP2 site upon request) at:</a:t>
            </a:r>
          </a:p>
          <a:p>
            <a:pPr fontAlgn="base"/>
            <a:r>
              <a:rPr lang="en-US" dirty="0"/>
              <a:t>          </a:t>
            </a:r>
            <a:r>
              <a:rPr lang="en-US" i="1" u="sng" dirty="0">
                <a:solidFill>
                  <a:srgbClr val="0000FF"/>
                </a:solidFill>
              </a:rPr>
              <a:t> https://drive.google.com/open?id=1Xl3VqtlRXeBt_FrfHpuCZYumxjqMR9hL</a:t>
            </a:r>
          </a:p>
        </p:txBody>
      </p:sp>
      <p:sp>
        <p:nvSpPr>
          <p:cNvPr id="8" name="TextBox 7"/>
          <p:cNvSpPr txBox="1"/>
          <p:nvPr/>
        </p:nvSpPr>
        <p:spPr>
          <a:xfrm>
            <a:off x="1749671" y="3459146"/>
            <a:ext cx="1537922" cy="369332"/>
          </a:xfrm>
          <a:prstGeom prst="rect">
            <a:avLst/>
          </a:prstGeom>
          <a:noFill/>
        </p:spPr>
        <p:txBody>
          <a:bodyPr wrap="none" rtlCol="0">
            <a:spAutoFit/>
          </a:bodyPr>
          <a:lstStyle/>
          <a:p>
            <a:r>
              <a:rPr lang="en-US" b="1" dirty="0">
                <a:solidFill>
                  <a:srgbClr val="FF0000"/>
                </a:solidFill>
              </a:rPr>
              <a:t>Concentration</a:t>
            </a:r>
          </a:p>
        </p:txBody>
      </p:sp>
      <p:sp>
        <p:nvSpPr>
          <p:cNvPr id="9" name="TextBox 8"/>
          <p:cNvSpPr txBox="1"/>
          <p:nvPr/>
        </p:nvSpPr>
        <p:spPr>
          <a:xfrm>
            <a:off x="6175132" y="3426908"/>
            <a:ext cx="1094980" cy="369332"/>
          </a:xfrm>
          <a:prstGeom prst="rect">
            <a:avLst/>
          </a:prstGeom>
          <a:noFill/>
        </p:spPr>
        <p:txBody>
          <a:bodyPr wrap="none" rtlCol="0">
            <a:spAutoFit/>
          </a:bodyPr>
          <a:lstStyle/>
          <a:p>
            <a:r>
              <a:rPr lang="en-US" b="1" dirty="0">
                <a:solidFill>
                  <a:srgbClr val="FF0000"/>
                </a:solidFill>
              </a:rPr>
              <a:t>Response</a:t>
            </a:r>
          </a:p>
        </p:txBody>
      </p:sp>
      <p:sp>
        <p:nvSpPr>
          <p:cNvPr id="10" name="Slide Number Placeholder 9"/>
          <p:cNvSpPr>
            <a:spLocks noGrp="1"/>
          </p:cNvSpPr>
          <p:nvPr>
            <p:ph type="sldNum" sz="quarter" idx="12"/>
          </p:nvPr>
        </p:nvSpPr>
        <p:spPr/>
        <p:txBody>
          <a:bodyPr/>
          <a:lstStyle/>
          <a:p>
            <a:fld id="{03A847EA-A0F8-42E4-AF47-D5B896815B88}" type="slidenum">
              <a:rPr lang="zh-CN" altLang="en-US" smtClean="0"/>
              <a:pPr/>
              <a:t>2</a:t>
            </a:fld>
            <a:endParaRPr lang="zh-CN" altLang="en-US" dirty="0"/>
          </a:p>
        </p:txBody>
      </p:sp>
    </p:spTree>
    <p:extLst>
      <p:ext uri="{BB962C8B-B14F-4D97-AF65-F5344CB8AC3E}">
        <p14:creationId xmlns="" xmlns:p14="http://schemas.microsoft.com/office/powerpoint/2010/main" val="1444463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cstate="print"/>
          <a:srcRect/>
          <a:stretch>
            <a:fillRect/>
          </a:stretch>
        </p:blipFill>
        <p:spPr bwMode="auto">
          <a:xfrm>
            <a:off x="0" y="708611"/>
            <a:ext cx="9144000" cy="6149389"/>
          </a:xfrm>
          <a:prstGeom prst="rect">
            <a:avLst/>
          </a:prstGeom>
          <a:noFill/>
          <a:ln w="9525">
            <a:noFill/>
            <a:miter lim="800000"/>
            <a:headEnd/>
            <a:tailEnd/>
          </a:ln>
        </p:spPr>
      </p:pic>
      <p:pic>
        <p:nvPicPr>
          <p:cNvPr id="6146" name="Picture 2"/>
          <p:cNvPicPr>
            <a:picLocks noChangeAspect="1" noChangeArrowheads="1"/>
          </p:cNvPicPr>
          <p:nvPr/>
        </p:nvPicPr>
        <p:blipFill>
          <a:blip r:embed="rId4" cstate="print"/>
          <a:srcRect/>
          <a:stretch>
            <a:fillRect/>
          </a:stretch>
        </p:blipFill>
        <p:spPr bwMode="auto">
          <a:xfrm>
            <a:off x="-1" y="771057"/>
            <a:ext cx="9144001" cy="6084969"/>
          </a:xfrm>
          <a:prstGeom prst="rect">
            <a:avLst/>
          </a:prstGeom>
          <a:noFill/>
          <a:ln w="9525">
            <a:noFill/>
            <a:miter lim="800000"/>
            <a:headEnd/>
            <a:tailEnd/>
          </a:ln>
        </p:spPr>
      </p:pic>
      <p:sp>
        <p:nvSpPr>
          <p:cNvPr id="9" name="Rectangle 1">
            <a:extLst>
              <a:ext uri="{FF2B5EF4-FFF2-40B4-BE49-F238E27FC236}">
                <a16:creationId xmlns="" xmlns:a16="http://schemas.microsoft.com/office/drawing/2014/main" id="{77512AA9-F0C6-44CA-8BD0-C745A9057DE3}"/>
              </a:ext>
            </a:extLst>
          </p:cNvPr>
          <p:cNvSpPr>
            <a:spLocks noChangeArrowheads="1"/>
          </p:cNvSpPr>
          <p:nvPr/>
        </p:nvSpPr>
        <p:spPr bwMode="auto">
          <a:xfrm>
            <a:off x="6253840" y="1815298"/>
            <a:ext cx="19463754"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Slide Number Placeholder 3"/>
          <p:cNvSpPr>
            <a:spLocks noGrp="1"/>
          </p:cNvSpPr>
          <p:nvPr>
            <p:ph type="sldNum" sz="quarter" idx="12"/>
          </p:nvPr>
        </p:nvSpPr>
        <p:spPr/>
        <p:txBody>
          <a:bodyPr/>
          <a:lstStyle/>
          <a:p>
            <a:pPr>
              <a:defRPr/>
            </a:pPr>
            <a:fld id="{6EF97FA5-94DB-459B-8E5D-031A45794050}" type="slidenum">
              <a:rPr lang="en-US" smtClean="0">
                <a:solidFill>
                  <a:prstClr val="black">
                    <a:tint val="75000"/>
                  </a:prstClr>
                </a:solidFill>
                <a:latin typeface="Arial" pitchFamily="34" charset="0"/>
              </a:rPr>
              <a:pPr>
                <a:defRPr/>
              </a:pPr>
              <a:t>20</a:t>
            </a:fld>
            <a:endParaRPr lang="en-US">
              <a:solidFill>
                <a:prstClr val="black">
                  <a:tint val="75000"/>
                </a:prstClr>
              </a:solidFill>
              <a:latin typeface="Arial" pitchFamily="34" charset="0"/>
            </a:endParaRPr>
          </a:p>
        </p:txBody>
      </p:sp>
      <p:sp>
        <p:nvSpPr>
          <p:cNvPr id="7" name="Rectangle 6"/>
          <p:cNvSpPr>
            <a:spLocks noChangeArrowheads="1"/>
          </p:cNvSpPr>
          <p:nvPr/>
        </p:nvSpPr>
        <p:spPr bwMode="auto">
          <a:xfrm>
            <a:off x="0" y="15471"/>
            <a:ext cx="9144000" cy="584775"/>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sz="3200" b="1" dirty="0">
                <a:solidFill>
                  <a:srgbClr val="FF0000"/>
                </a:solidFill>
                <a:latin typeface="Arial" charset="0"/>
              </a:rPr>
              <a:t>Customize Receptor Regions/Areas</a:t>
            </a:r>
            <a:endParaRPr lang="en-US" altLang="zh-CN" sz="3200" dirty="0">
              <a:latin typeface="Arial" charset="0"/>
              <a:ea typeface="宋体" panose="02010600030101010101" pitchFamily="2" charset="-122"/>
            </a:endParaRPr>
          </a:p>
        </p:txBody>
      </p:sp>
      <p:sp>
        <p:nvSpPr>
          <p:cNvPr id="12" name="Rectangle 11">
            <a:extLst>
              <a:ext uri="{FF2B5EF4-FFF2-40B4-BE49-F238E27FC236}">
                <a16:creationId xmlns="" xmlns:a16="http://schemas.microsoft.com/office/drawing/2014/main" id="{B4A7BF5F-828C-4985-9DE0-3B319E62923B}"/>
              </a:ext>
            </a:extLst>
          </p:cNvPr>
          <p:cNvSpPr/>
          <p:nvPr/>
        </p:nvSpPr>
        <p:spPr>
          <a:xfrm>
            <a:off x="2632667" y="5730374"/>
            <a:ext cx="1336432" cy="24839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Speech Bubble: Rectangle with Corners Rounded 4">
            <a:extLst>
              <a:ext uri="{FF2B5EF4-FFF2-40B4-BE49-F238E27FC236}">
                <a16:creationId xmlns="" xmlns:a16="http://schemas.microsoft.com/office/drawing/2014/main" id="{080F4A70-13A5-4D63-9D89-7F7E4B0E0A40}"/>
              </a:ext>
            </a:extLst>
          </p:cNvPr>
          <p:cNvSpPr/>
          <p:nvPr/>
        </p:nvSpPr>
        <p:spPr>
          <a:xfrm>
            <a:off x="160381" y="4139922"/>
            <a:ext cx="2432094" cy="703384"/>
          </a:xfrm>
          <a:prstGeom prst="wedgeRoundRectCallout">
            <a:avLst>
              <a:gd name="adj1" fmla="val 54565"/>
              <a:gd name="adj2" fmla="val 172637"/>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FF"/>
                </a:solidFill>
                <a:latin typeface="Calibri"/>
              </a:rPr>
              <a:t>Click here to customize the receptor regions</a:t>
            </a:r>
            <a:endParaRPr kumimoji="0" lang="en-US" b="0" i="0" u="none" strike="noStrike" kern="1200" cap="none" spc="0" normalizeH="0" baseline="0" noProof="0" dirty="0">
              <a:ln>
                <a:noFill/>
              </a:ln>
              <a:solidFill>
                <a:srgbClr val="0000FF"/>
              </a:solidFill>
              <a:effectLst/>
              <a:uLnTx/>
              <a:uFillTx/>
              <a:latin typeface="Calibri"/>
              <a:ea typeface="+mn-ea"/>
              <a:cs typeface="+mn-cs"/>
            </a:endParaRPr>
          </a:p>
        </p:txBody>
      </p:sp>
      <p:sp>
        <p:nvSpPr>
          <p:cNvPr id="10" name="Rectangle 9">
            <a:extLst>
              <a:ext uri="{FF2B5EF4-FFF2-40B4-BE49-F238E27FC236}">
                <a16:creationId xmlns="" xmlns:a16="http://schemas.microsoft.com/office/drawing/2014/main" id="{B4A7BF5F-828C-4985-9DE0-3B319E62923B}"/>
              </a:ext>
            </a:extLst>
          </p:cNvPr>
          <p:cNvSpPr/>
          <p:nvPr/>
        </p:nvSpPr>
        <p:spPr>
          <a:xfrm>
            <a:off x="4704301" y="6103837"/>
            <a:ext cx="3967426" cy="28691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147" name="Picture 3"/>
          <p:cNvPicPr>
            <a:picLocks noChangeAspect="1" noChangeArrowheads="1"/>
          </p:cNvPicPr>
          <p:nvPr/>
        </p:nvPicPr>
        <p:blipFill>
          <a:blip r:embed="rId5" cstate="print"/>
          <a:srcRect/>
          <a:stretch>
            <a:fillRect/>
          </a:stretch>
        </p:blipFill>
        <p:spPr bwMode="auto">
          <a:xfrm>
            <a:off x="2776067" y="1045422"/>
            <a:ext cx="5111890" cy="3716482"/>
          </a:xfrm>
          <a:prstGeom prst="rect">
            <a:avLst/>
          </a:prstGeom>
          <a:noFill/>
          <a:ln w="9525">
            <a:noFill/>
            <a:miter lim="800000"/>
            <a:headEnd/>
            <a:tailEnd/>
          </a:ln>
        </p:spPr>
      </p:pic>
    </p:spTree>
    <p:extLst>
      <p:ext uri="{BB962C8B-B14F-4D97-AF65-F5344CB8AC3E}">
        <p14:creationId xmlns="" xmlns:p14="http://schemas.microsoft.com/office/powerpoint/2010/main" val="9295661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subTnLst>
                                    <p:set>
                                      <p:cBhvr override="childStyle">
                                        <p:cTn dur="1" fill="hold" display="0" masterRel="nextClick" afterEffect="1"/>
                                        <p:tgtEl>
                                          <p:spTgt spid="614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a:off x="1" y="622998"/>
            <a:ext cx="9144000" cy="6235001"/>
          </a:xfrm>
          <a:prstGeom prst="rect">
            <a:avLst/>
          </a:prstGeom>
          <a:noFill/>
          <a:ln w="9525">
            <a:noFill/>
            <a:miter lim="800000"/>
            <a:headEnd/>
            <a:tailEnd/>
          </a:ln>
        </p:spPr>
      </p:pic>
      <p:sp>
        <p:nvSpPr>
          <p:cNvPr id="9" name="Rectangle 1">
            <a:extLst>
              <a:ext uri="{FF2B5EF4-FFF2-40B4-BE49-F238E27FC236}">
                <a16:creationId xmlns="" xmlns:a16="http://schemas.microsoft.com/office/drawing/2014/main" id="{77512AA9-F0C6-44CA-8BD0-C745A9057DE3}"/>
              </a:ext>
            </a:extLst>
          </p:cNvPr>
          <p:cNvSpPr>
            <a:spLocks noChangeArrowheads="1"/>
          </p:cNvSpPr>
          <p:nvPr/>
        </p:nvSpPr>
        <p:spPr bwMode="auto">
          <a:xfrm>
            <a:off x="6253840" y="1815298"/>
            <a:ext cx="19463754"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Slide Number Placeholder 3"/>
          <p:cNvSpPr>
            <a:spLocks noGrp="1"/>
          </p:cNvSpPr>
          <p:nvPr>
            <p:ph type="sldNum" sz="quarter" idx="12"/>
          </p:nvPr>
        </p:nvSpPr>
        <p:spPr/>
        <p:txBody>
          <a:bodyPr/>
          <a:lstStyle/>
          <a:p>
            <a:pPr>
              <a:defRPr/>
            </a:pPr>
            <a:fld id="{6EF97FA5-94DB-459B-8E5D-031A45794050}" type="slidenum">
              <a:rPr lang="en-US" smtClean="0">
                <a:solidFill>
                  <a:prstClr val="black">
                    <a:tint val="75000"/>
                  </a:prstClr>
                </a:solidFill>
                <a:latin typeface="Arial" pitchFamily="34" charset="0"/>
              </a:rPr>
              <a:pPr>
                <a:defRPr/>
              </a:pPr>
              <a:t>21</a:t>
            </a:fld>
            <a:endParaRPr lang="en-US">
              <a:solidFill>
                <a:prstClr val="black">
                  <a:tint val="75000"/>
                </a:prstClr>
              </a:solidFill>
              <a:latin typeface="Arial" pitchFamily="34" charset="0"/>
            </a:endParaRPr>
          </a:p>
        </p:txBody>
      </p:sp>
      <p:sp>
        <p:nvSpPr>
          <p:cNvPr id="13" name="Rectangle 12">
            <a:extLst>
              <a:ext uri="{FF2B5EF4-FFF2-40B4-BE49-F238E27FC236}">
                <a16:creationId xmlns="" xmlns:a16="http://schemas.microsoft.com/office/drawing/2014/main" id="{B4A7BF5F-828C-4985-9DE0-3B319E62923B}"/>
              </a:ext>
            </a:extLst>
          </p:cNvPr>
          <p:cNvSpPr/>
          <p:nvPr/>
        </p:nvSpPr>
        <p:spPr>
          <a:xfrm>
            <a:off x="2532185" y="2250833"/>
            <a:ext cx="1477107" cy="5124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Speech Bubble: Rectangle with Corners Rounded 4">
            <a:extLst>
              <a:ext uri="{FF2B5EF4-FFF2-40B4-BE49-F238E27FC236}">
                <a16:creationId xmlns="" xmlns:a16="http://schemas.microsoft.com/office/drawing/2014/main" id="{080F4A70-13A5-4D63-9D89-7F7E4B0E0A40}"/>
              </a:ext>
            </a:extLst>
          </p:cNvPr>
          <p:cNvSpPr/>
          <p:nvPr/>
        </p:nvSpPr>
        <p:spPr>
          <a:xfrm>
            <a:off x="6963508" y="2592475"/>
            <a:ext cx="2049863" cy="703384"/>
          </a:xfrm>
          <a:prstGeom prst="wedgeRoundRectCallout">
            <a:avLst>
              <a:gd name="adj1" fmla="val -32926"/>
              <a:gd name="adj2" fmla="val -101650"/>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FF"/>
                </a:solidFill>
                <a:latin typeface="Calibri"/>
              </a:rPr>
              <a:t>PM2.5 responses to Emissions cut % </a:t>
            </a:r>
            <a:endParaRPr kumimoji="0" lang="en-US" b="0" i="0" u="none" strike="noStrike" kern="1200" cap="none" spc="0" normalizeH="0" baseline="0" noProof="0" dirty="0">
              <a:ln>
                <a:noFill/>
              </a:ln>
              <a:solidFill>
                <a:srgbClr val="0000FF"/>
              </a:solidFill>
              <a:effectLst/>
              <a:uLnTx/>
              <a:uFillTx/>
              <a:latin typeface="Calibri"/>
              <a:ea typeface="+mn-ea"/>
              <a:cs typeface="+mn-cs"/>
            </a:endParaRPr>
          </a:p>
        </p:txBody>
      </p:sp>
      <p:sp>
        <p:nvSpPr>
          <p:cNvPr id="10" name="Rectangle 9">
            <a:extLst>
              <a:ext uri="{FF2B5EF4-FFF2-40B4-BE49-F238E27FC236}">
                <a16:creationId xmlns="" xmlns:a16="http://schemas.microsoft.com/office/drawing/2014/main" id="{B4A7BF5F-828C-4985-9DE0-3B319E62923B}"/>
              </a:ext>
            </a:extLst>
          </p:cNvPr>
          <p:cNvSpPr/>
          <p:nvPr/>
        </p:nvSpPr>
        <p:spPr>
          <a:xfrm>
            <a:off x="3568839" y="1602175"/>
            <a:ext cx="1053404" cy="24839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a:spLocks noChangeArrowheads="1"/>
          </p:cNvSpPr>
          <p:nvPr/>
        </p:nvSpPr>
        <p:spPr bwMode="auto">
          <a:xfrm>
            <a:off x="0" y="15471"/>
            <a:ext cx="9144000" cy="584775"/>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sz="3200" b="1" dirty="0">
                <a:solidFill>
                  <a:srgbClr val="FF0000"/>
                </a:solidFill>
                <a:latin typeface="Arial" charset="0"/>
              </a:rPr>
              <a:t>Receptor Analysis: </a:t>
            </a:r>
            <a:r>
              <a:rPr lang="en-US" sz="3200" b="1" dirty="0">
                <a:solidFill>
                  <a:srgbClr val="0000FF"/>
                </a:solidFill>
                <a:latin typeface="Arial" charset="0"/>
              </a:rPr>
              <a:t>Emission Control #2 </a:t>
            </a:r>
            <a:endParaRPr lang="en-US" altLang="zh-CN" sz="3200" dirty="0">
              <a:latin typeface="Arial" charset="0"/>
              <a:ea typeface="宋体" panose="02010600030101010101" pitchFamily="2" charset="-122"/>
            </a:endParaRPr>
          </a:p>
        </p:txBody>
      </p:sp>
      <p:sp>
        <p:nvSpPr>
          <p:cNvPr id="15" name="Rectangle 14">
            <a:extLst>
              <a:ext uri="{FF2B5EF4-FFF2-40B4-BE49-F238E27FC236}">
                <a16:creationId xmlns="" xmlns:a16="http://schemas.microsoft.com/office/drawing/2014/main" id="{B4A7BF5F-828C-4985-9DE0-3B319E62923B}"/>
              </a:ext>
            </a:extLst>
          </p:cNvPr>
          <p:cNvSpPr/>
          <p:nvPr/>
        </p:nvSpPr>
        <p:spPr>
          <a:xfrm>
            <a:off x="2533860" y="2775023"/>
            <a:ext cx="1477107" cy="5124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 xmlns:a16="http://schemas.microsoft.com/office/drawing/2014/main" id="{B4A7BF5F-828C-4985-9DE0-3B319E62923B}"/>
              </a:ext>
            </a:extLst>
          </p:cNvPr>
          <p:cNvSpPr/>
          <p:nvPr/>
        </p:nvSpPr>
        <p:spPr>
          <a:xfrm>
            <a:off x="2545585" y="3470034"/>
            <a:ext cx="1477107" cy="3784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Speech Bubble: Rectangle with Corners Rounded 4">
            <a:extLst>
              <a:ext uri="{FF2B5EF4-FFF2-40B4-BE49-F238E27FC236}">
                <a16:creationId xmlns="" xmlns:a16="http://schemas.microsoft.com/office/drawing/2014/main" id="{080F4A70-13A5-4D63-9D89-7F7E4B0E0A40}"/>
              </a:ext>
            </a:extLst>
          </p:cNvPr>
          <p:cNvSpPr/>
          <p:nvPr/>
        </p:nvSpPr>
        <p:spPr>
          <a:xfrm>
            <a:off x="180871" y="4283949"/>
            <a:ext cx="2662812" cy="810566"/>
          </a:xfrm>
          <a:prstGeom prst="wedgeRoundRectCallout">
            <a:avLst>
              <a:gd name="adj1" fmla="val 36876"/>
              <a:gd name="adj2" fmla="val -120154"/>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FF"/>
                </a:solidFill>
                <a:latin typeface="Calibri"/>
              </a:rPr>
              <a:t>Select 25%, 50%, 75%, 100% SO2 Refinery Emissions cut </a:t>
            </a:r>
            <a:endParaRPr kumimoji="0" lang="en-US" sz="1600" b="1" i="0" u="none" strike="noStrike" kern="1200" cap="none" spc="0" normalizeH="0" baseline="0" noProof="0" dirty="0">
              <a:ln>
                <a:noFill/>
              </a:ln>
              <a:solidFill>
                <a:srgbClr val="0000FF"/>
              </a:solidFill>
              <a:effectLst/>
              <a:uLnTx/>
              <a:uFillTx/>
              <a:latin typeface="Calibri"/>
              <a:ea typeface="+mn-ea"/>
              <a:cs typeface="+mn-cs"/>
            </a:endParaRPr>
          </a:p>
        </p:txBody>
      </p:sp>
    </p:spTree>
    <p:extLst>
      <p:ext uri="{BB962C8B-B14F-4D97-AF65-F5344CB8AC3E}">
        <p14:creationId xmlns="" xmlns:p14="http://schemas.microsoft.com/office/powerpoint/2010/main" val="929566164"/>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0" y="733530"/>
            <a:ext cx="9144000" cy="6124470"/>
          </a:xfrm>
          <a:prstGeom prst="rect">
            <a:avLst/>
          </a:prstGeom>
          <a:noFill/>
          <a:ln w="9525">
            <a:noFill/>
            <a:miter lim="800000"/>
            <a:headEnd/>
            <a:tailEnd/>
          </a:ln>
        </p:spPr>
      </p:pic>
      <p:sp>
        <p:nvSpPr>
          <p:cNvPr id="9" name="Rectangle 1">
            <a:extLst>
              <a:ext uri="{FF2B5EF4-FFF2-40B4-BE49-F238E27FC236}">
                <a16:creationId xmlns="" xmlns:a16="http://schemas.microsoft.com/office/drawing/2014/main" id="{77512AA9-F0C6-44CA-8BD0-C745A9057DE3}"/>
              </a:ext>
            </a:extLst>
          </p:cNvPr>
          <p:cNvSpPr>
            <a:spLocks noChangeArrowheads="1"/>
          </p:cNvSpPr>
          <p:nvPr/>
        </p:nvSpPr>
        <p:spPr bwMode="auto">
          <a:xfrm>
            <a:off x="6253840" y="1815298"/>
            <a:ext cx="19463754"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Slide Number Placeholder 3"/>
          <p:cNvSpPr>
            <a:spLocks noGrp="1"/>
          </p:cNvSpPr>
          <p:nvPr>
            <p:ph type="sldNum" sz="quarter" idx="12"/>
          </p:nvPr>
        </p:nvSpPr>
        <p:spPr/>
        <p:txBody>
          <a:bodyPr/>
          <a:lstStyle/>
          <a:p>
            <a:pPr>
              <a:defRPr/>
            </a:pPr>
            <a:fld id="{6EF97FA5-94DB-459B-8E5D-031A45794050}" type="slidenum">
              <a:rPr lang="en-US" smtClean="0">
                <a:solidFill>
                  <a:prstClr val="black">
                    <a:tint val="75000"/>
                  </a:prstClr>
                </a:solidFill>
                <a:latin typeface="Arial" pitchFamily="34" charset="0"/>
              </a:rPr>
              <a:pPr>
                <a:defRPr/>
              </a:pPr>
              <a:t>22</a:t>
            </a:fld>
            <a:endParaRPr lang="en-US">
              <a:solidFill>
                <a:prstClr val="black">
                  <a:tint val="75000"/>
                </a:prstClr>
              </a:solidFill>
              <a:latin typeface="Arial" pitchFamily="34" charset="0"/>
            </a:endParaRPr>
          </a:p>
        </p:txBody>
      </p:sp>
      <p:sp>
        <p:nvSpPr>
          <p:cNvPr id="13" name="Rectangle 12">
            <a:extLst>
              <a:ext uri="{FF2B5EF4-FFF2-40B4-BE49-F238E27FC236}">
                <a16:creationId xmlns="" xmlns:a16="http://schemas.microsoft.com/office/drawing/2014/main" id="{B4A7BF5F-828C-4985-9DE0-3B319E62923B}"/>
              </a:ext>
            </a:extLst>
          </p:cNvPr>
          <p:cNvSpPr/>
          <p:nvPr/>
        </p:nvSpPr>
        <p:spPr>
          <a:xfrm>
            <a:off x="2572378" y="1929285"/>
            <a:ext cx="1477107" cy="6832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Speech Bubble: Rectangle with Corners Rounded 4">
            <a:extLst>
              <a:ext uri="{FF2B5EF4-FFF2-40B4-BE49-F238E27FC236}">
                <a16:creationId xmlns="" xmlns:a16="http://schemas.microsoft.com/office/drawing/2014/main" id="{080F4A70-13A5-4D63-9D89-7F7E4B0E0A40}"/>
              </a:ext>
            </a:extLst>
          </p:cNvPr>
          <p:cNvSpPr/>
          <p:nvPr/>
        </p:nvSpPr>
        <p:spPr>
          <a:xfrm>
            <a:off x="4431324" y="2381460"/>
            <a:ext cx="2471894" cy="783770"/>
          </a:xfrm>
          <a:prstGeom prst="wedgeRoundRectCallout">
            <a:avLst>
              <a:gd name="adj1" fmla="val -23046"/>
              <a:gd name="adj2" fmla="val -101650"/>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FF0000"/>
                </a:solidFill>
                <a:latin typeface="Calibri"/>
              </a:rPr>
              <a:t>Total</a:t>
            </a:r>
            <a:r>
              <a:rPr lang="en-US" sz="2000" dirty="0">
                <a:solidFill>
                  <a:srgbClr val="0000FF"/>
                </a:solidFill>
                <a:latin typeface="Calibri"/>
              </a:rPr>
              <a:t> </a:t>
            </a:r>
            <a:r>
              <a:rPr lang="en-US" dirty="0">
                <a:solidFill>
                  <a:srgbClr val="0000FF"/>
                </a:solidFill>
                <a:latin typeface="Calibri"/>
              </a:rPr>
              <a:t>Contribution of emissions reduction</a:t>
            </a:r>
            <a:endParaRPr kumimoji="0" lang="en-US" b="0" i="0" u="none" strike="noStrike" kern="1200" cap="none" spc="0" normalizeH="0" baseline="0" noProof="0" dirty="0">
              <a:ln>
                <a:noFill/>
              </a:ln>
              <a:solidFill>
                <a:srgbClr val="0000FF"/>
              </a:solidFill>
              <a:effectLst/>
              <a:uLnTx/>
              <a:uFillTx/>
              <a:latin typeface="Calibri"/>
              <a:ea typeface="+mn-ea"/>
              <a:cs typeface="+mn-cs"/>
            </a:endParaRPr>
          </a:p>
        </p:txBody>
      </p:sp>
      <p:sp>
        <p:nvSpPr>
          <p:cNvPr id="10" name="Rectangle 9">
            <a:extLst>
              <a:ext uri="{FF2B5EF4-FFF2-40B4-BE49-F238E27FC236}">
                <a16:creationId xmlns="" xmlns:a16="http://schemas.microsoft.com/office/drawing/2014/main" id="{B4A7BF5F-828C-4985-9DE0-3B319E62923B}"/>
              </a:ext>
            </a:extLst>
          </p:cNvPr>
          <p:cNvSpPr/>
          <p:nvPr/>
        </p:nvSpPr>
        <p:spPr>
          <a:xfrm>
            <a:off x="4583723" y="1702659"/>
            <a:ext cx="1173982" cy="24839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a:spLocks noChangeArrowheads="1"/>
          </p:cNvSpPr>
          <p:nvPr/>
        </p:nvSpPr>
        <p:spPr bwMode="auto">
          <a:xfrm>
            <a:off x="0" y="15471"/>
            <a:ext cx="9144000" cy="584775"/>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sz="3200" b="1" dirty="0">
                <a:solidFill>
                  <a:srgbClr val="FF0000"/>
                </a:solidFill>
                <a:latin typeface="Arial" charset="0"/>
              </a:rPr>
              <a:t>Receptor Analysis: </a:t>
            </a:r>
            <a:r>
              <a:rPr lang="en-US" sz="3200" b="1" dirty="0">
                <a:solidFill>
                  <a:srgbClr val="0000FF"/>
                </a:solidFill>
                <a:latin typeface="Arial" charset="0"/>
              </a:rPr>
              <a:t>Source Contribution #1 </a:t>
            </a:r>
            <a:endParaRPr lang="en-US" altLang="zh-CN" sz="3200" dirty="0">
              <a:latin typeface="Arial" charset="0"/>
              <a:ea typeface="宋体" panose="02010600030101010101" pitchFamily="2" charset="-122"/>
            </a:endParaRPr>
          </a:p>
        </p:txBody>
      </p:sp>
    </p:spTree>
    <p:extLst>
      <p:ext uri="{BB962C8B-B14F-4D97-AF65-F5344CB8AC3E}">
        <p14:creationId xmlns="" xmlns:p14="http://schemas.microsoft.com/office/powerpoint/2010/main" val="929566164"/>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0" y="733530"/>
            <a:ext cx="9144000" cy="6124470"/>
          </a:xfrm>
          <a:prstGeom prst="rect">
            <a:avLst/>
          </a:prstGeom>
          <a:noFill/>
          <a:ln w="9525">
            <a:noFill/>
            <a:miter lim="800000"/>
            <a:headEnd/>
            <a:tailEnd/>
          </a:ln>
        </p:spPr>
      </p:pic>
      <p:sp>
        <p:nvSpPr>
          <p:cNvPr id="9" name="Rectangle 1">
            <a:extLst>
              <a:ext uri="{FF2B5EF4-FFF2-40B4-BE49-F238E27FC236}">
                <a16:creationId xmlns="" xmlns:a16="http://schemas.microsoft.com/office/drawing/2014/main" id="{77512AA9-F0C6-44CA-8BD0-C745A9057DE3}"/>
              </a:ext>
            </a:extLst>
          </p:cNvPr>
          <p:cNvSpPr>
            <a:spLocks noChangeArrowheads="1"/>
          </p:cNvSpPr>
          <p:nvPr/>
        </p:nvSpPr>
        <p:spPr bwMode="auto">
          <a:xfrm>
            <a:off x="6253840" y="1815298"/>
            <a:ext cx="19463754"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Slide Number Placeholder 3"/>
          <p:cNvSpPr>
            <a:spLocks noGrp="1"/>
          </p:cNvSpPr>
          <p:nvPr>
            <p:ph type="sldNum" sz="quarter" idx="12"/>
          </p:nvPr>
        </p:nvSpPr>
        <p:spPr/>
        <p:txBody>
          <a:bodyPr/>
          <a:lstStyle/>
          <a:p>
            <a:pPr>
              <a:defRPr/>
            </a:pPr>
            <a:fld id="{6EF97FA5-94DB-459B-8E5D-031A45794050}" type="slidenum">
              <a:rPr lang="en-US" smtClean="0">
                <a:solidFill>
                  <a:prstClr val="black">
                    <a:tint val="75000"/>
                  </a:prstClr>
                </a:solidFill>
                <a:latin typeface="Arial" pitchFamily="34" charset="0"/>
              </a:rPr>
              <a:pPr>
                <a:defRPr/>
              </a:pPr>
              <a:t>23</a:t>
            </a:fld>
            <a:endParaRPr lang="en-US">
              <a:solidFill>
                <a:prstClr val="black">
                  <a:tint val="75000"/>
                </a:prstClr>
              </a:solidFill>
              <a:latin typeface="Arial" pitchFamily="34" charset="0"/>
            </a:endParaRPr>
          </a:p>
        </p:txBody>
      </p:sp>
      <p:sp>
        <p:nvSpPr>
          <p:cNvPr id="13" name="Rectangle 12">
            <a:extLst>
              <a:ext uri="{FF2B5EF4-FFF2-40B4-BE49-F238E27FC236}">
                <a16:creationId xmlns="" xmlns:a16="http://schemas.microsoft.com/office/drawing/2014/main" id="{B4A7BF5F-828C-4985-9DE0-3B319E62923B}"/>
              </a:ext>
            </a:extLst>
          </p:cNvPr>
          <p:cNvSpPr/>
          <p:nvPr/>
        </p:nvSpPr>
        <p:spPr>
          <a:xfrm>
            <a:off x="4803112" y="4732775"/>
            <a:ext cx="1175657" cy="3014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Speech Bubble: Rectangle with Corners Rounded 4">
            <a:extLst>
              <a:ext uri="{FF2B5EF4-FFF2-40B4-BE49-F238E27FC236}">
                <a16:creationId xmlns="" xmlns:a16="http://schemas.microsoft.com/office/drawing/2014/main" id="{080F4A70-13A5-4D63-9D89-7F7E4B0E0A40}"/>
              </a:ext>
            </a:extLst>
          </p:cNvPr>
          <p:cNvSpPr/>
          <p:nvPr/>
        </p:nvSpPr>
        <p:spPr>
          <a:xfrm>
            <a:off x="4943790" y="2893925"/>
            <a:ext cx="2692958" cy="582804"/>
          </a:xfrm>
          <a:prstGeom prst="wedgeRoundRectCallout">
            <a:avLst>
              <a:gd name="adj1" fmla="val 17772"/>
              <a:gd name="adj2" fmla="val -208502"/>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FF0000"/>
                </a:solidFill>
                <a:latin typeface="Calibri"/>
              </a:rPr>
              <a:t>Individual</a:t>
            </a:r>
            <a:r>
              <a:rPr lang="en-US" sz="2000" dirty="0">
                <a:solidFill>
                  <a:srgbClr val="0000FF"/>
                </a:solidFill>
                <a:latin typeface="Calibri"/>
              </a:rPr>
              <a:t> </a:t>
            </a:r>
            <a:r>
              <a:rPr lang="en-US" dirty="0">
                <a:solidFill>
                  <a:srgbClr val="0000FF"/>
                </a:solidFill>
                <a:latin typeface="Calibri"/>
              </a:rPr>
              <a:t>Contributions of emissions reduction</a:t>
            </a:r>
            <a:endParaRPr kumimoji="0" lang="en-US" b="0" i="0" u="none" strike="noStrike" kern="1200" cap="none" spc="0" normalizeH="0" baseline="0" noProof="0" dirty="0">
              <a:ln>
                <a:noFill/>
              </a:ln>
              <a:solidFill>
                <a:srgbClr val="0000FF"/>
              </a:solidFill>
              <a:effectLst/>
              <a:uLnTx/>
              <a:uFillTx/>
              <a:latin typeface="Calibri"/>
              <a:ea typeface="+mn-ea"/>
              <a:cs typeface="+mn-cs"/>
            </a:endParaRPr>
          </a:p>
        </p:txBody>
      </p:sp>
      <p:sp>
        <p:nvSpPr>
          <p:cNvPr id="10" name="Rectangle 9">
            <a:extLst>
              <a:ext uri="{FF2B5EF4-FFF2-40B4-BE49-F238E27FC236}">
                <a16:creationId xmlns="" xmlns:a16="http://schemas.microsoft.com/office/drawing/2014/main" id="{B4A7BF5F-828C-4985-9DE0-3B319E62923B}"/>
              </a:ext>
            </a:extLst>
          </p:cNvPr>
          <p:cNvSpPr/>
          <p:nvPr/>
        </p:nvSpPr>
        <p:spPr>
          <a:xfrm>
            <a:off x="5749331" y="1692610"/>
            <a:ext cx="1173982" cy="24839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a:spLocks noChangeArrowheads="1"/>
          </p:cNvSpPr>
          <p:nvPr/>
        </p:nvSpPr>
        <p:spPr bwMode="auto">
          <a:xfrm>
            <a:off x="0" y="15471"/>
            <a:ext cx="9144000" cy="584775"/>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sz="3200" b="1" dirty="0">
                <a:solidFill>
                  <a:srgbClr val="FF0000"/>
                </a:solidFill>
                <a:latin typeface="Arial" charset="0"/>
              </a:rPr>
              <a:t>Receptor Analysis: </a:t>
            </a:r>
            <a:r>
              <a:rPr lang="en-US" sz="3200" b="1" dirty="0">
                <a:solidFill>
                  <a:srgbClr val="0000FF"/>
                </a:solidFill>
                <a:latin typeface="Arial" charset="0"/>
              </a:rPr>
              <a:t>Source Contribution </a:t>
            </a:r>
            <a:r>
              <a:rPr lang="en-US" sz="3200" b="1" dirty="0">
                <a:solidFill>
                  <a:srgbClr val="FF0000"/>
                </a:solidFill>
                <a:latin typeface="Arial" charset="0"/>
              </a:rPr>
              <a:t>#2</a:t>
            </a:r>
            <a:r>
              <a:rPr lang="en-US" sz="3200" b="1" dirty="0">
                <a:solidFill>
                  <a:srgbClr val="0000FF"/>
                </a:solidFill>
                <a:latin typeface="Arial" charset="0"/>
              </a:rPr>
              <a:t> </a:t>
            </a:r>
            <a:endParaRPr lang="en-US" altLang="zh-CN" sz="3200" dirty="0">
              <a:latin typeface="Arial" charset="0"/>
              <a:ea typeface="宋体" panose="02010600030101010101" pitchFamily="2" charset="-122"/>
            </a:endParaRPr>
          </a:p>
        </p:txBody>
      </p:sp>
      <p:sp>
        <p:nvSpPr>
          <p:cNvPr id="12" name="Rectangle 11">
            <a:extLst>
              <a:ext uri="{FF2B5EF4-FFF2-40B4-BE49-F238E27FC236}">
                <a16:creationId xmlns="" xmlns:a16="http://schemas.microsoft.com/office/drawing/2014/main" id="{B4A7BF5F-828C-4985-9DE0-3B319E62923B}"/>
              </a:ext>
            </a:extLst>
          </p:cNvPr>
          <p:cNvSpPr/>
          <p:nvPr/>
        </p:nvSpPr>
        <p:spPr>
          <a:xfrm>
            <a:off x="2572378" y="1929285"/>
            <a:ext cx="1477107" cy="67323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 xmlns:p14="http://schemas.microsoft.com/office/powerpoint/2010/main" val="929566164"/>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0" y="711030"/>
            <a:ext cx="9144000" cy="6146970"/>
          </a:xfrm>
          <a:prstGeom prst="rect">
            <a:avLst/>
          </a:prstGeom>
          <a:noFill/>
          <a:ln w="9525">
            <a:noFill/>
            <a:miter lim="800000"/>
            <a:headEnd/>
            <a:tailEnd/>
          </a:ln>
        </p:spPr>
      </p:pic>
      <p:pic>
        <p:nvPicPr>
          <p:cNvPr id="11269" name="Picture 5"/>
          <p:cNvPicPr>
            <a:picLocks noChangeAspect="1" noChangeArrowheads="1"/>
          </p:cNvPicPr>
          <p:nvPr/>
        </p:nvPicPr>
        <p:blipFill>
          <a:blip r:embed="rId4" cstate="print"/>
          <a:srcRect/>
          <a:stretch>
            <a:fillRect/>
          </a:stretch>
        </p:blipFill>
        <p:spPr bwMode="auto">
          <a:xfrm>
            <a:off x="150725" y="3999245"/>
            <a:ext cx="2381459" cy="2244174"/>
          </a:xfrm>
          <a:prstGeom prst="rect">
            <a:avLst/>
          </a:prstGeom>
          <a:noFill/>
          <a:ln w="9525">
            <a:solidFill>
              <a:schemeClr val="tx1"/>
            </a:solidFill>
            <a:miter lim="800000"/>
            <a:headEnd/>
            <a:tailEnd/>
          </a:ln>
        </p:spPr>
      </p:pic>
      <p:sp>
        <p:nvSpPr>
          <p:cNvPr id="9" name="Rectangle 1">
            <a:extLst>
              <a:ext uri="{FF2B5EF4-FFF2-40B4-BE49-F238E27FC236}">
                <a16:creationId xmlns="" xmlns:a16="http://schemas.microsoft.com/office/drawing/2014/main" id="{77512AA9-F0C6-44CA-8BD0-C745A9057DE3}"/>
              </a:ext>
            </a:extLst>
          </p:cNvPr>
          <p:cNvSpPr>
            <a:spLocks noChangeArrowheads="1"/>
          </p:cNvSpPr>
          <p:nvPr/>
        </p:nvSpPr>
        <p:spPr bwMode="auto">
          <a:xfrm>
            <a:off x="6253840" y="1815298"/>
            <a:ext cx="19463754"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Slide Number Placeholder 3"/>
          <p:cNvSpPr>
            <a:spLocks noGrp="1"/>
          </p:cNvSpPr>
          <p:nvPr>
            <p:ph type="sldNum" sz="quarter" idx="12"/>
          </p:nvPr>
        </p:nvSpPr>
        <p:spPr/>
        <p:txBody>
          <a:bodyPr/>
          <a:lstStyle/>
          <a:p>
            <a:pPr>
              <a:defRPr/>
            </a:pPr>
            <a:fld id="{6EF97FA5-94DB-459B-8E5D-031A45794050}" type="slidenum">
              <a:rPr lang="en-US" smtClean="0">
                <a:solidFill>
                  <a:prstClr val="black">
                    <a:tint val="75000"/>
                  </a:prstClr>
                </a:solidFill>
                <a:latin typeface="Arial" pitchFamily="34" charset="0"/>
              </a:rPr>
              <a:pPr>
                <a:defRPr/>
              </a:pPr>
              <a:t>24</a:t>
            </a:fld>
            <a:endParaRPr lang="en-US">
              <a:solidFill>
                <a:prstClr val="black">
                  <a:tint val="75000"/>
                </a:prstClr>
              </a:solidFill>
              <a:latin typeface="Arial" pitchFamily="34" charset="0"/>
            </a:endParaRPr>
          </a:p>
        </p:txBody>
      </p:sp>
      <p:sp>
        <p:nvSpPr>
          <p:cNvPr id="7" name="Rectangle 6"/>
          <p:cNvSpPr>
            <a:spLocks noChangeArrowheads="1"/>
          </p:cNvSpPr>
          <p:nvPr/>
        </p:nvSpPr>
        <p:spPr bwMode="auto">
          <a:xfrm>
            <a:off x="0" y="15471"/>
            <a:ext cx="9144000" cy="523220"/>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sz="2800" b="1" dirty="0">
                <a:solidFill>
                  <a:srgbClr val="0000FF"/>
                </a:solidFill>
                <a:latin typeface="Arial" charset="0"/>
              </a:rPr>
              <a:t>RSM EUS cases: </a:t>
            </a:r>
            <a:r>
              <a:rPr lang="en-US" sz="2800" b="1" dirty="0">
                <a:solidFill>
                  <a:srgbClr val="FF0000"/>
                </a:solidFill>
                <a:latin typeface="Arial" charset="0"/>
              </a:rPr>
              <a:t>“PM</a:t>
            </a:r>
            <a:r>
              <a:rPr lang="en-US" sz="2800" b="1" dirty="0">
                <a:latin typeface="Arial" charset="0"/>
              </a:rPr>
              <a:t>[O3]</a:t>
            </a:r>
            <a:r>
              <a:rPr lang="en-US" sz="2800" b="1" dirty="0">
                <a:solidFill>
                  <a:srgbClr val="FF0000"/>
                </a:solidFill>
                <a:latin typeface="Arial" charset="0"/>
              </a:rPr>
              <a:t>_</a:t>
            </a:r>
            <a:r>
              <a:rPr lang="en-US" sz="2800" b="1" dirty="0" err="1">
                <a:solidFill>
                  <a:srgbClr val="FF0000"/>
                </a:solidFill>
                <a:latin typeface="Arial" charset="0"/>
              </a:rPr>
              <a:t>RSM_Jan</a:t>
            </a:r>
            <a:r>
              <a:rPr lang="en-US" sz="2800" b="1" dirty="0">
                <a:latin typeface="Arial" charset="0"/>
              </a:rPr>
              <a:t>[Jul]</a:t>
            </a:r>
            <a:r>
              <a:rPr lang="en-US" sz="2800" b="1" dirty="0">
                <a:solidFill>
                  <a:srgbClr val="FF0000"/>
                </a:solidFill>
                <a:latin typeface="Arial" charset="0"/>
              </a:rPr>
              <a:t>.</a:t>
            </a:r>
            <a:r>
              <a:rPr lang="en-US" sz="2800" b="1" dirty="0" err="1">
                <a:solidFill>
                  <a:srgbClr val="FF0000"/>
                </a:solidFill>
                <a:latin typeface="Arial" charset="0"/>
              </a:rPr>
              <a:t>proj</a:t>
            </a:r>
            <a:r>
              <a:rPr lang="en-US" sz="2800" b="1" dirty="0">
                <a:solidFill>
                  <a:srgbClr val="FF0000"/>
                </a:solidFill>
                <a:latin typeface="Arial" charset="0"/>
              </a:rPr>
              <a:t>”</a:t>
            </a:r>
            <a:endParaRPr lang="en-US" altLang="zh-CN" sz="2800" dirty="0">
              <a:latin typeface="Arial" charset="0"/>
              <a:ea typeface="宋体" panose="02010600030101010101" pitchFamily="2" charset="-122"/>
            </a:endParaRPr>
          </a:p>
        </p:txBody>
      </p:sp>
      <p:sp>
        <p:nvSpPr>
          <p:cNvPr id="12" name="Rectangle 11">
            <a:extLst>
              <a:ext uri="{FF2B5EF4-FFF2-40B4-BE49-F238E27FC236}">
                <a16:creationId xmlns="" xmlns:a16="http://schemas.microsoft.com/office/drawing/2014/main" id="{B4A7BF5F-828C-4985-9DE0-3B319E62923B}"/>
              </a:ext>
            </a:extLst>
          </p:cNvPr>
          <p:cNvSpPr/>
          <p:nvPr/>
        </p:nvSpPr>
        <p:spPr>
          <a:xfrm>
            <a:off x="30144" y="2484757"/>
            <a:ext cx="2160397" cy="8211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 xmlns:a16="http://schemas.microsoft.com/office/drawing/2014/main" id="{B4A7BF5F-828C-4985-9DE0-3B319E62923B}"/>
              </a:ext>
            </a:extLst>
          </p:cNvPr>
          <p:cNvSpPr/>
          <p:nvPr/>
        </p:nvSpPr>
        <p:spPr>
          <a:xfrm>
            <a:off x="2766024" y="2464361"/>
            <a:ext cx="1393994" cy="34038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Speech Bubble: Rectangle with Corners Rounded 4">
            <a:extLst>
              <a:ext uri="{FF2B5EF4-FFF2-40B4-BE49-F238E27FC236}">
                <a16:creationId xmlns="" xmlns:a16="http://schemas.microsoft.com/office/drawing/2014/main" id="{080F4A70-13A5-4D63-9D89-7F7E4B0E0A40}"/>
              </a:ext>
            </a:extLst>
          </p:cNvPr>
          <p:cNvSpPr/>
          <p:nvPr/>
        </p:nvSpPr>
        <p:spPr>
          <a:xfrm>
            <a:off x="4209862" y="5189974"/>
            <a:ext cx="2351711" cy="1668026"/>
          </a:xfrm>
          <a:prstGeom prst="wedgeRoundRectCallout">
            <a:avLst>
              <a:gd name="adj1" fmla="val -50118"/>
              <a:gd name="adj2" fmla="val -79653"/>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solidFill>
                  <a:srgbClr val="0000FF"/>
                </a:solidFill>
                <a:latin typeface="Calibri"/>
              </a:rPr>
              <a:t>Five Climate Regions</a:t>
            </a:r>
            <a:r>
              <a:rPr kumimoji="0" lang="en-US" b="0" i="0" u="none" strike="noStrike" kern="1200" cap="none" spc="0" normalizeH="0" baseline="0" noProof="0" dirty="0">
                <a:ln>
                  <a:noFill/>
                </a:ln>
                <a:solidFill>
                  <a:srgbClr val="0000FF"/>
                </a:solidFill>
                <a:effectLst/>
                <a:uLnTx/>
                <a:uFillTx/>
                <a:latin typeface="Calibri"/>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a:solidFill>
                  <a:srgbClr val="0000FF"/>
                </a:solidFill>
                <a:latin typeface="Calibri"/>
              </a:rPr>
              <a:t>NE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a:solidFill>
                  <a:srgbClr val="0000FF"/>
                </a:solidFill>
                <a:latin typeface="Calibri"/>
              </a:rPr>
              <a:t>SE</a:t>
            </a:r>
            <a:endParaRPr kumimoji="0" lang="en-US" b="0" i="0" u="none" strike="noStrike" kern="1200" cap="none" spc="0" normalizeH="0" baseline="0" noProof="0" dirty="0">
              <a:ln>
                <a:noFill/>
              </a:ln>
              <a:solidFill>
                <a:srgbClr val="0000FF"/>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noProof="0" dirty="0" err="1">
                <a:solidFill>
                  <a:srgbClr val="0000FF"/>
                </a:solidFill>
                <a:latin typeface="Calibri"/>
              </a:rPr>
              <a:t>Cen</a:t>
            </a:r>
            <a:endParaRPr lang="en-US" noProof="0" dirty="0">
              <a:solidFill>
                <a:srgbClr val="0000FF"/>
              </a:solidFill>
              <a:latin typeface="Calibri"/>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b="0" i="0" u="none" strike="noStrike" kern="1200" cap="none" spc="0" normalizeH="0" baseline="0" dirty="0" err="1">
                <a:ln>
                  <a:noFill/>
                </a:ln>
                <a:solidFill>
                  <a:srgbClr val="0000FF"/>
                </a:solidFill>
                <a:effectLst/>
                <a:uLnTx/>
                <a:uFillTx/>
                <a:latin typeface="Calibri"/>
                <a:ea typeface="+mn-ea"/>
                <a:cs typeface="+mn-cs"/>
              </a:rPr>
              <a:t>Up_MW</a:t>
            </a:r>
            <a:endParaRPr kumimoji="0" lang="en-US" b="0" i="0" u="none" strike="noStrike" kern="1200" cap="none" spc="0" normalizeH="0" baseline="0" dirty="0">
              <a:ln>
                <a:noFill/>
              </a:ln>
              <a:solidFill>
                <a:srgbClr val="0000FF"/>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noProof="0" dirty="0">
                <a:solidFill>
                  <a:srgbClr val="0000FF"/>
                </a:solidFill>
                <a:latin typeface="Calibri"/>
              </a:rPr>
              <a:t>Other</a:t>
            </a:r>
            <a:endParaRPr kumimoji="0" lang="en-US" b="0" i="0" u="none" strike="noStrike" kern="1200" cap="none" spc="0" normalizeH="0" baseline="0" noProof="0" dirty="0">
              <a:ln>
                <a:noFill/>
              </a:ln>
              <a:solidFill>
                <a:srgbClr val="0000FF"/>
              </a:solidFill>
              <a:effectLst/>
              <a:uLnTx/>
              <a:uFillTx/>
              <a:latin typeface="Calibri"/>
              <a:ea typeface="+mn-ea"/>
              <a:cs typeface="+mn-cs"/>
            </a:endParaRPr>
          </a:p>
        </p:txBody>
      </p:sp>
    </p:spTree>
    <p:extLst>
      <p:ext uri="{BB962C8B-B14F-4D97-AF65-F5344CB8AC3E}">
        <p14:creationId xmlns="" xmlns:p14="http://schemas.microsoft.com/office/powerpoint/2010/main" val="9295661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childTnLst>
                                </p:cTn>
                              </p:par>
                            </p:childTnLst>
                          </p:cTn>
                        </p:par>
                        <p:par>
                          <p:cTn id="7" fill="hold">
                            <p:stCondLst>
                              <p:cond delay="0"/>
                            </p:stCondLst>
                            <p:childTnLst>
                              <p:par>
                                <p:cTn id="8" presetID="3" presetClass="entr" presetSubtype="10"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0" y="649005"/>
            <a:ext cx="9144000" cy="6208995"/>
          </a:xfrm>
          <a:prstGeom prst="rect">
            <a:avLst/>
          </a:prstGeom>
          <a:noFill/>
          <a:ln w="9525">
            <a:noFill/>
            <a:miter lim="800000"/>
            <a:headEnd/>
            <a:tailEnd/>
          </a:ln>
        </p:spPr>
      </p:pic>
      <p:sp>
        <p:nvSpPr>
          <p:cNvPr id="9" name="Rectangle 1">
            <a:extLst>
              <a:ext uri="{FF2B5EF4-FFF2-40B4-BE49-F238E27FC236}">
                <a16:creationId xmlns="" xmlns:a16="http://schemas.microsoft.com/office/drawing/2014/main" id="{77512AA9-F0C6-44CA-8BD0-C745A9057DE3}"/>
              </a:ext>
            </a:extLst>
          </p:cNvPr>
          <p:cNvSpPr>
            <a:spLocks noChangeArrowheads="1"/>
          </p:cNvSpPr>
          <p:nvPr/>
        </p:nvSpPr>
        <p:spPr bwMode="auto">
          <a:xfrm>
            <a:off x="6253840" y="1815298"/>
            <a:ext cx="19463754"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Slide Number Placeholder 3"/>
          <p:cNvSpPr>
            <a:spLocks noGrp="1"/>
          </p:cNvSpPr>
          <p:nvPr>
            <p:ph type="sldNum" sz="quarter" idx="12"/>
          </p:nvPr>
        </p:nvSpPr>
        <p:spPr/>
        <p:txBody>
          <a:bodyPr/>
          <a:lstStyle/>
          <a:p>
            <a:pPr>
              <a:defRPr/>
            </a:pPr>
            <a:fld id="{6EF97FA5-94DB-459B-8E5D-031A45794050}" type="slidenum">
              <a:rPr lang="en-US" smtClean="0">
                <a:solidFill>
                  <a:prstClr val="black">
                    <a:tint val="75000"/>
                  </a:prstClr>
                </a:solidFill>
                <a:latin typeface="Arial" pitchFamily="34" charset="0"/>
              </a:rPr>
              <a:pPr>
                <a:defRPr/>
              </a:pPr>
              <a:t>25</a:t>
            </a:fld>
            <a:endParaRPr lang="en-US">
              <a:solidFill>
                <a:prstClr val="black">
                  <a:tint val="75000"/>
                </a:prstClr>
              </a:solidFill>
              <a:latin typeface="Arial" pitchFamily="34" charset="0"/>
            </a:endParaRPr>
          </a:p>
        </p:txBody>
      </p:sp>
      <p:sp>
        <p:nvSpPr>
          <p:cNvPr id="13" name="Rectangle 12">
            <a:extLst>
              <a:ext uri="{FF2B5EF4-FFF2-40B4-BE49-F238E27FC236}">
                <a16:creationId xmlns="" xmlns:a16="http://schemas.microsoft.com/office/drawing/2014/main" id="{B4A7BF5F-828C-4985-9DE0-3B319E62923B}"/>
              </a:ext>
            </a:extLst>
          </p:cNvPr>
          <p:cNvSpPr/>
          <p:nvPr/>
        </p:nvSpPr>
        <p:spPr>
          <a:xfrm>
            <a:off x="2522137" y="1838851"/>
            <a:ext cx="1477107" cy="6330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 xmlns:a16="http://schemas.microsoft.com/office/drawing/2014/main" id="{B4A7BF5F-828C-4985-9DE0-3B319E62923B}"/>
              </a:ext>
            </a:extLst>
          </p:cNvPr>
          <p:cNvSpPr/>
          <p:nvPr/>
        </p:nvSpPr>
        <p:spPr>
          <a:xfrm>
            <a:off x="3568839" y="1602175"/>
            <a:ext cx="1053404" cy="24839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a:spLocks noChangeArrowheads="1"/>
          </p:cNvSpPr>
          <p:nvPr/>
        </p:nvSpPr>
        <p:spPr bwMode="auto">
          <a:xfrm>
            <a:off x="0" y="15471"/>
            <a:ext cx="9144000" cy="523220"/>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sz="2800" b="1" dirty="0">
                <a:solidFill>
                  <a:srgbClr val="0000FF"/>
                </a:solidFill>
                <a:latin typeface="Arial" charset="0"/>
              </a:rPr>
              <a:t>RSM example: </a:t>
            </a:r>
            <a:r>
              <a:rPr lang="en-US" sz="2800" b="1" dirty="0">
                <a:solidFill>
                  <a:srgbClr val="FF0000"/>
                </a:solidFill>
                <a:latin typeface="Arial" charset="0"/>
              </a:rPr>
              <a:t>O3 &amp; PM_SO4 non-linear chemistry</a:t>
            </a:r>
            <a:endParaRPr lang="en-US" altLang="zh-CN" sz="2800" dirty="0">
              <a:solidFill>
                <a:srgbClr val="FF0000"/>
              </a:solidFill>
              <a:latin typeface="Arial" charset="0"/>
              <a:ea typeface="宋体" panose="02010600030101010101" pitchFamily="2" charset="-122"/>
            </a:endParaRPr>
          </a:p>
        </p:txBody>
      </p:sp>
      <p:sp>
        <p:nvSpPr>
          <p:cNvPr id="15" name="Rectangle 14">
            <a:extLst>
              <a:ext uri="{FF2B5EF4-FFF2-40B4-BE49-F238E27FC236}">
                <a16:creationId xmlns="" xmlns:a16="http://schemas.microsoft.com/office/drawing/2014/main" id="{B4A7BF5F-828C-4985-9DE0-3B319E62923B}"/>
              </a:ext>
            </a:extLst>
          </p:cNvPr>
          <p:cNvSpPr/>
          <p:nvPr/>
        </p:nvSpPr>
        <p:spPr>
          <a:xfrm>
            <a:off x="2533860" y="2473572"/>
            <a:ext cx="1477107" cy="5124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 xmlns:a16="http://schemas.microsoft.com/office/drawing/2014/main" id="{B4A7BF5F-828C-4985-9DE0-3B319E62923B}"/>
              </a:ext>
            </a:extLst>
          </p:cNvPr>
          <p:cNvSpPr/>
          <p:nvPr/>
        </p:nvSpPr>
        <p:spPr>
          <a:xfrm>
            <a:off x="2545584" y="3570517"/>
            <a:ext cx="1477107" cy="3784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Speech Bubble: Rectangle with Corners Rounded 4">
            <a:extLst>
              <a:ext uri="{FF2B5EF4-FFF2-40B4-BE49-F238E27FC236}">
                <a16:creationId xmlns="" xmlns:a16="http://schemas.microsoft.com/office/drawing/2014/main" id="{080F4A70-13A5-4D63-9D89-7F7E4B0E0A40}"/>
              </a:ext>
            </a:extLst>
          </p:cNvPr>
          <p:cNvSpPr/>
          <p:nvPr/>
        </p:nvSpPr>
        <p:spPr>
          <a:xfrm>
            <a:off x="6812782" y="2532185"/>
            <a:ext cx="2331218" cy="673239"/>
          </a:xfrm>
          <a:prstGeom prst="wedgeRoundRectCallout">
            <a:avLst>
              <a:gd name="adj1" fmla="val -21719"/>
              <a:gd name="adj2" fmla="val -97172"/>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FF"/>
                </a:solidFill>
                <a:latin typeface="Calibri"/>
              </a:rPr>
              <a:t>Jan. O3 responses to </a:t>
            </a:r>
            <a:r>
              <a:rPr lang="en-US" b="1" dirty="0" err="1">
                <a:solidFill>
                  <a:srgbClr val="0000FF"/>
                </a:solidFill>
                <a:latin typeface="Calibri"/>
              </a:rPr>
              <a:t>NOx</a:t>
            </a:r>
            <a:r>
              <a:rPr lang="en-US" b="1" dirty="0">
                <a:solidFill>
                  <a:srgbClr val="0000FF"/>
                </a:solidFill>
                <a:latin typeface="Calibri"/>
              </a:rPr>
              <a:t> Emissions cut % </a:t>
            </a:r>
            <a:endParaRPr kumimoji="0" lang="en-US" b="1" i="0" u="none" strike="noStrike" kern="1200" cap="none" spc="0" normalizeH="0" baseline="0" noProof="0" dirty="0">
              <a:ln>
                <a:noFill/>
              </a:ln>
              <a:solidFill>
                <a:srgbClr val="0000FF"/>
              </a:solidFill>
              <a:effectLst/>
              <a:uLnTx/>
              <a:uFillTx/>
              <a:latin typeface="Calibri"/>
              <a:ea typeface="+mn-ea"/>
              <a:cs typeface="+mn-cs"/>
            </a:endParaRPr>
          </a:p>
        </p:txBody>
      </p:sp>
      <p:sp>
        <p:nvSpPr>
          <p:cNvPr id="17" name="Rectangle 16"/>
          <p:cNvSpPr/>
          <p:nvPr/>
        </p:nvSpPr>
        <p:spPr>
          <a:xfrm>
            <a:off x="5605638" y="2651481"/>
            <a:ext cx="857927" cy="338554"/>
          </a:xfrm>
          <a:prstGeom prst="rect">
            <a:avLst/>
          </a:prstGeom>
        </p:spPr>
        <p:txBody>
          <a:bodyPr wrap="none">
            <a:spAutoFit/>
          </a:bodyPr>
          <a:lstStyle/>
          <a:p>
            <a:r>
              <a:rPr lang="en-US" sz="1600" b="1" dirty="0">
                <a:solidFill>
                  <a:srgbClr val="FF0000"/>
                </a:solidFill>
                <a:latin typeface="Arial" charset="0"/>
              </a:rPr>
              <a:t>benefit</a:t>
            </a:r>
            <a:endParaRPr lang="en-US" sz="1600" dirty="0"/>
          </a:p>
        </p:txBody>
      </p:sp>
      <p:sp>
        <p:nvSpPr>
          <p:cNvPr id="18" name="Rectangle 17"/>
          <p:cNvSpPr/>
          <p:nvPr/>
        </p:nvSpPr>
        <p:spPr>
          <a:xfrm>
            <a:off x="5145098" y="4934134"/>
            <a:ext cx="1154483" cy="338554"/>
          </a:xfrm>
          <a:prstGeom prst="rect">
            <a:avLst/>
          </a:prstGeom>
        </p:spPr>
        <p:txBody>
          <a:bodyPr wrap="none">
            <a:spAutoFit/>
          </a:bodyPr>
          <a:lstStyle/>
          <a:p>
            <a:r>
              <a:rPr lang="en-US" sz="1600" b="1" dirty="0" err="1">
                <a:solidFill>
                  <a:srgbClr val="FF0000"/>
                </a:solidFill>
                <a:latin typeface="Arial" charset="0"/>
              </a:rPr>
              <a:t>disbenefit</a:t>
            </a:r>
            <a:endParaRPr lang="en-US" sz="1600" dirty="0"/>
          </a:p>
        </p:txBody>
      </p:sp>
      <p:sp>
        <p:nvSpPr>
          <p:cNvPr id="20" name="Rectangle 19"/>
          <p:cNvSpPr/>
          <p:nvPr/>
        </p:nvSpPr>
        <p:spPr>
          <a:xfrm>
            <a:off x="5285768" y="4481952"/>
            <a:ext cx="455574" cy="253916"/>
          </a:xfrm>
          <a:prstGeom prst="rect">
            <a:avLst/>
          </a:prstGeom>
        </p:spPr>
        <p:txBody>
          <a:bodyPr wrap="none">
            <a:spAutoFit/>
          </a:bodyPr>
          <a:lstStyle/>
          <a:p>
            <a:r>
              <a:rPr lang="en-US" sz="1050" b="1" dirty="0">
                <a:latin typeface="Arial" charset="0"/>
              </a:rPr>
              <a:t>25%</a:t>
            </a:r>
            <a:endParaRPr lang="en-US" sz="1050" dirty="0"/>
          </a:p>
        </p:txBody>
      </p:sp>
      <p:sp>
        <p:nvSpPr>
          <p:cNvPr id="21" name="Rectangle 20"/>
          <p:cNvSpPr/>
          <p:nvPr/>
        </p:nvSpPr>
        <p:spPr>
          <a:xfrm>
            <a:off x="5484780" y="4741537"/>
            <a:ext cx="466794" cy="261610"/>
          </a:xfrm>
          <a:prstGeom prst="rect">
            <a:avLst/>
          </a:prstGeom>
        </p:spPr>
        <p:txBody>
          <a:bodyPr wrap="none">
            <a:spAutoFit/>
          </a:bodyPr>
          <a:lstStyle/>
          <a:p>
            <a:r>
              <a:rPr lang="en-US" sz="1100" b="1" dirty="0">
                <a:latin typeface="Arial" charset="0"/>
              </a:rPr>
              <a:t>50%</a:t>
            </a:r>
            <a:endParaRPr lang="en-US" sz="1100" dirty="0"/>
          </a:p>
        </p:txBody>
      </p:sp>
      <p:sp>
        <p:nvSpPr>
          <p:cNvPr id="22" name="Rectangle 21"/>
          <p:cNvSpPr/>
          <p:nvPr/>
        </p:nvSpPr>
        <p:spPr>
          <a:xfrm>
            <a:off x="5707518" y="4512100"/>
            <a:ext cx="466794" cy="261610"/>
          </a:xfrm>
          <a:prstGeom prst="rect">
            <a:avLst/>
          </a:prstGeom>
        </p:spPr>
        <p:txBody>
          <a:bodyPr wrap="none">
            <a:spAutoFit/>
          </a:bodyPr>
          <a:lstStyle/>
          <a:p>
            <a:r>
              <a:rPr lang="en-US" sz="1100" b="1" dirty="0">
                <a:latin typeface="Arial" charset="0"/>
              </a:rPr>
              <a:t>75%</a:t>
            </a:r>
            <a:endParaRPr lang="en-US" sz="1100" dirty="0"/>
          </a:p>
        </p:txBody>
      </p:sp>
      <p:sp>
        <p:nvSpPr>
          <p:cNvPr id="23" name="Rectangle 22"/>
          <p:cNvSpPr/>
          <p:nvPr/>
        </p:nvSpPr>
        <p:spPr>
          <a:xfrm>
            <a:off x="5506551" y="2904365"/>
            <a:ext cx="545342" cy="261610"/>
          </a:xfrm>
          <a:prstGeom prst="rect">
            <a:avLst/>
          </a:prstGeom>
        </p:spPr>
        <p:txBody>
          <a:bodyPr wrap="none">
            <a:spAutoFit/>
          </a:bodyPr>
          <a:lstStyle/>
          <a:p>
            <a:r>
              <a:rPr lang="en-US" sz="1100" b="1" dirty="0">
                <a:latin typeface="Arial" charset="0"/>
              </a:rPr>
              <a:t>100%</a:t>
            </a:r>
            <a:endParaRPr lang="en-US" sz="1100" dirty="0"/>
          </a:p>
        </p:txBody>
      </p:sp>
      <p:sp>
        <p:nvSpPr>
          <p:cNvPr id="24" name="Speech Bubble: Rectangle with Corners Rounded 4">
            <a:extLst>
              <a:ext uri="{FF2B5EF4-FFF2-40B4-BE49-F238E27FC236}">
                <a16:creationId xmlns="" xmlns:a16="http://schemas.microsoft.com/office/drawing/2014/main" id="{080F4A70-13A5-4D63-9D89-7F7E4B0E0A40}"/>
              </a:ext>
            </a:extLst>
          </p:cNvPr>
          <p:cNvSpPr/>
          <p:nvPr/>
        </p:nvSpPr>
        <p:spPr>
          <a:xfrm>
            <a:off x="291401" y="3086519"/>
            <a:ext cx="2270927" cy="390211"/>
          </a:xfrm>
          <a:prstGeom prst="wedgeRoundRectCallout">
            <a:avLst>
              <a:gd name="adj1" fmla="val 45690"/>
              <a:gd name="adj2" fmla="val -132551"/>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err="1">
                <a:solidFill>
                  <a:srgbClr val="0000FF"/>
                </a:solidFill>
                <a:latin typeface="Calibri"/>
              </a:rPr>
              <a:t>NOx</a:t>
            </a:r>
            <a:r>
              <a:rPr lang="en-US" sz="1600" b="1" dirty="0">
                <a:solidFill>
                  <a:srgbClr val="0000FF"/>
                </a:solidFill>
                <a:latin typeface="Calibri"/>
              </a:rPr>
              <a:t> Emissions cut only </a:t>
            </a:r>
            <a:endParaRPr kumimoji="0" lang="en-US" sz="1600" b="1" i="0" u="none" strike="noStrike" kern="1200" cap="none" spc="0" normalizeH="0" baseline="0" noProof="0" dirty="0">
              <a:ln>
                <a:noFill/>
              </a:ln>
              <a:solidFill>
                <a:srgbClr val="0000FF"/>
              </a:solidFill>
              <a:effectLst/>
              <a:uLnTx/>
              <a:uFillTx/>
              <a:latin typeface="Calibri"/>
              <a:ea typeface="+mn-ea"/>
              <a:cs typeface="+mn-cs"/>
            </a:endParaRPr>
          </a:p>
        </p:txBody>
      </p:sp>
      <p:sp>
        <p:nvSpPr>
          <p:cNvPr id="25" name="Speech Bubble: Rectangle with Corners Rounded 4">
            <a:extLst>
              <a:ext uri="{FF2B5EF4-FFF2-40B4-BE49-F238E27FC236}">
                <a16:creationId xmlns="" xmlns:a16="http://schemas.microsoft.com/office/drawing/2014/main" id="{080F4A70-13A5-4D63-9D89-7F7E4B0E0A40}"/>
              </a:ext>
            </a:extLst>
          </p:cNvPr>
          <p:cNvSpPr/>
          <p:nvPr/>
        </p:nvSpPr>
        <p:spPr>
          <a:xfrm>
            <a:off x="30144" y="4555253"/>
            <a:ext cx="2883877" cy="1182355"/>
          </a:xfrm>
          <a:prstGeom prst="wedgeRoundRectCallout">
            <a:avLst>
              <a:gd name="adj1" fmla="val 36180"/>
              <a:gd name="adj2" fmla="val -101956"/>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FF"/>
                </a:solidFill>
                <a:latin typeface="Calibri"/>
              </a:rPr>
              <a:t>Select 25%, 50%, 75%, 100% </a:t>
            </a:r>
            <a:r>
              <a:rPr lang="en-US" sz="1600" b="1" dirty="0" err="1">
                <a:solidFill>
                  <a:srgbClr val="0000FF"/>
                </a:solidFill>
                <a:latin typeface="Calibri"/>
              </a:rPr>
              <a:t>NOx</a:t>
            </a:r>
            <a:r>
              <a:rPr lang="en-US" sz="1600" b="1" dirty="0">
                <a:solidFill>
                  <a:srgbClr val="0000FF"/>
                </a:solidFill>
                <a:latin typeface="Calibri"/>
              </a:rPr>
              <a:t> Emissions cut only </a:t>
            </a:r>
            <a:r>
              <a:rPr lang="en-US" sz="1600" b="1" dirty="0">
                <a:solidFill>
                  <a:schemeClr val="tx1"/>
                </a:solidFill>
                <a:latin typeface="Calibri"/>
              </a:rPr>
              <a:t>(corresponding CMAQ results provided in Appendix)</a:t>
            </a:r>
            <a:endParaRPr kumimoji="0" lang="en-US" sz="1600" b="1"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 xmlns:p14="http://schemas.microsoft.com/office/powerpoint/2010/main" val="929566164"/>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p:cNvPicPr>
            <a:picLocks noChangeAspect="1" noChangeArrowheads="1"/>
          </p:cNvPicPr>
          <p:nvPr/>
        </p:nvPicPr>
        <p:blipFill>
          <a:blip r:embed="rId3" cstate="print"/>
          <a:srcRect/>
          <a:stretch>
            <a:fillRect/>
          </a:stretch>
        </p:blipFill>
        <p:spPr bwMode="auto">
          <a:xfrm>
            <a:off x="4933741" y="3956503"/>
            <a:ext cx="3778180" cy="2697530"/>
          </a:xfrm>
          <a:prstGeom prst="rect">
            <a:avLst/>
          </a:prstGeom>
          <a:noFill/>
          <a:ln w="9525">
            <a:noFill/>
            <a:miter lim="800000"/>
            <a:headEnd/>
            <a:tailEnd/>
          </a:ln>
        </p:spPr>
      </p:pic>
      <p:sp>
        <p:nvSpPr>
          <p:cNvPr id="9" name="Rectangle 1">
            <a:extLst>
              <a:ext uri="{FF2B5EF4-FFF2-40B4-BE49-F238E27FC236}">
                <a16:creationId xmlns="" xmlns:a16="http://schemas.microsoft.com/office/drawing/2014/main" id="{77512AA9-F0C6-44CA-8BD0-C745A9057DE3}"/>
              </a:ext>
            </a:extLst>
          </p:cNvPr>
          <p:cNvSpPr>
            <a:spLocks noChangeArrowheads="1"/>
          </p:cNvSpPr>
          <p:nvPr/>
        </p:nvSpPr>
        <p:spPr bwMode="auto">
          <a:xfrm>
            <a:off x="6253840" y="1815298"/>
            <a:ext cx="19463754"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Slide Number Placeholder 3"/>
          <p:cNvSpPr>
            <a:spLocks noGrp="1"/>
          </p:cNvSpPr>
          <p:nvPr>
            <p:ph type="sldNum" sz="quarter" idx="12"/>
          </p:nvPr>
        </p:nvSpPr>
        <p:spPr>
          <a:xfrm>
            <a:off x="6889824" y="6462731"/>
            <a:ext cx="2133600" cy="365125"/>
          </a:xfrm>
        </p:spPr>
        <p:txBody>
          <a:bodyPr/>
          <a:lstStyle/>
          <a:p>
            <a:pPr>
              <a:defRPr/>
            </a:pPr>
            <a:fld id="{6EF97FA5-94DB-459B-8E5D-031A45794050}" type="slidenum">
              <a:rPr lang="en-US" smtClean="0">
                <a:solidFill>
                  <a:prstClr val="black">
                    <a:tint val="75000"/>
                  </a:prstClr>
                </a:solidFill>
                <a:latin typeface="Arial" pitchFamily="34" charset="0"/>
              </a:rPr>
              <a:pPr>
                <a:defRPr/>
              </a:pPr>
              <a:t>26</a:t>
            </a:fld>
            <a:endParaRPr lang="en-US" dirty="0">
              <a:solidFill>
                <a:prstClr val="black">
                  <a:tint val="75000"/>
                </a:prstClr>
              </a:solidFill>
              <a:latin typeface="Arial" pitchFamily="34" charset="0"/>
            </a:endParaRPr>
          </a:p>
        </p:txBody>
      </p:sp>
      <p:pic>
        <p:nvPicPr>
          <p:cNvPr id="10242" name="Picture 2"/>
          <p:cNvPicPr>
            <a:picLocks noChangeAspect="1" noChangeArrowheads="1"/>
          </p:cNvPicPr>
          <p:nvPr/>
        </p:nvPicPr>
        <p:blipFill>
          <a:blip r:embed="rId4" cstate="print"/>
          <a:srcRect/>
          <a:stretch>
            <a:fillRect/>
          </a:stretch>
        </p:blipFill>
        <p:spPr bwMode="auto">
          <a:xfrm>
            <a:off x="398951" y="456364"/>
            <a:ext cx="3962033" cy="3030420"/>
          </a:xfrm>
          <a:prstGeom prst="rect">
            <a:avLst/>
          </a:prstGeom>
          <a:noFill/>
          <a:ln w="9525">
            <a:noFill/>
            <a:miter lim="800000"/>
            <a:headEnd/>
            <a:tailEnd/>
          </a:ln>
        </p:spPr>
      </p:pic>
      <p:sp>
        <p:nvSpPr>
          <p:cNvPr id="7" name="Rectangle 6"/>
          <p:cNvSpPr/>
          <p:nvPr/>
        </p:nvSpPr>
        <p:spPr>
          <a:xfrm>
            <a:off x="424019" y="48963"/>
            <a:ext cx="3965573" cy="461665"/>
          </a:xfrm>
          <a:prstGeom prst="rect">
            <a:avLst/>
          </a:prstGeom>
        </p:spPr>
        <p:txBody>
          <a:bodyPr wrap="none">
            <a:spAutoFit/>
          </a:bodyPr>
          <a:lstStyle/>
          <a:p>
            <a:r>
              <a:rPr lang="en-US" sz="2400" b="1" dirty="0">
                <a:solidFill>
                  <a:srgbClr val="FF0000"/>
                </a:solidFill>
              </a:rPr>
              <a:t>Jan. O3 </a:t>
            </a:r>
            <a:r>
              <a:rPr lang="en-US" sz="2400" b="1" dirty="0">
                <a:solidFill>
                  <a:srgbClr val="0000FF"/>
                </a:solidFill>
              </a:rPr>
              <a:t>responses to </a:t>
            </a:r>
            <a:r>
              <a:rPr lang="en-US" sz="2400" b="1" dirty="0" err="1">
                <a:solidFill>
                  <a:srgbClr val="0000FF"/>
                </a:solidFill>
              </a:rPr>
              <a:t>NOx</a:t>
            </a:r>
            <a:r>
              <a:rPr lang="en-US" sz="2400" b="1" dirty="0">
                <a:solidFill>
                  <a:srgbClr val="0000FF"/>
                </a:solidFill>
              </a:rPr>
              <a:t> cut </a:t>
            </a:r>
            <a:endParaRPr lang="en-US" sz="2400" dirty="0">
              <a:solidFill>
                <a:srgbClr val="0000FF"/>
              </a:solidFill>
            </a:endParaRPr>
          </a:p>
        </p:txBody>
      </p:sp>
      <p:pic>
        <p:nvPicPr>
          <p:cNvPr id="10243" name="Picture 3"/>
          <p:cNvPicPr>
            <a:picLocks noChangeAspect="1" noChangeArrowheads="1"/>
          </p:cNvPicPr>
          <p:nvPr/>
        </p:nvPicPr>
        <p:blipFill>
          <a:blip r:embed="rId5" cstate="print"/>
          <a:srcRect/>
          <a:stretch>
            <a:fillRect/>
          </a:stretch>
        </p:blipFill>
        <p:spPr bwMode="auto">
          <a:xfrm>
            <a:off x="4869246" y="432087"/>
            <a:ext cx="3812530" cy="3090694"/>
          </a:xfrm>
          <a:prstGeom prst="rect">
            <a:avLst/>
          </a:prstGeom>
          <a:noFill/>
          <a:ln w="9525">
            <a:noFill/>
            <a:miter lim="800000"/>
            <a:headEnd/>
            <a:tailEnd/>
          </a:ln>
        </p:spPr>
      </p:pic>
      <p:cxnSp>
        <p:nvCxnSpPr>
          <p:cNvPr id="10" name="Straight Connector 9"/>
          <p:cNvCxnSpPr/>
          <p:nvPr/>
        </p:nvCxnSpPr>
        <p:spPr>
          <a:xfrm>
            <a:off x="4572000" y="-7"/>
            <a:ext cx="20097" cy="6858007"/>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836920" y="20493"/>
            <a:ext cx="3952749" cy="461665"/>
          </a:xfrm>
          <a:prstGeom prst="rect">
            <a:avLst/>
          </a:prstGeom>
        </p:spPr>
        <p:txBody>
          <a:bodyPr wrap="none">
            <a:spAutoFit/>
          </a:bodyPr>
          <a:lstStyle/>
          <a:p>
            <a:r>
              <a:rPr lang="en-US" sz="2400" b="1" dirty="0">
                <a:solidFill>
                  <a:srgbClr val="FF0000"/>
                </a:solidFill>
              </a:rPr>
              <a:t>July O3 </a:t>
            </a:r>
            <a:r>
              <a:rPr lang="en-US" sz="2400" b="1" dirty="0">
                <a:solidFill>
                  <a:srgbClr val="0000FF"/>
                </a:solidFill>
              </a:rPr>
              <a:t>responses to </a:t>
            </a:r>
            <a:r>
              <a:rPr lang="en-US" sz="2400" b="1" dirty="0" err="1">
                <a:solidFill>
                  <a:srgbClr val="0000FF"/>
                </a:solidFill>
              </a:rPr>
              <a:t>NOx</a:t>
            </a:r>
            <a:r>
              <a:rPr lang="en-US" sz="2400" b="1" dirty="0">
                <a:solidFill>
                  <a:srgbClr val="0000FF"/>
                </a:solidFill>
              </a:rPr>
              <a:t> cut </a:t>
            </a:r>
            <a:endParaRPr lang="en-US" sz="2400" dirty="0">
              <a:solidFill>
                <a:srgbClr val="0000FF"/>
              </a:solidFill>
            </a:endParaRPr>
          </a:p>
        </p:txBody>
      </p:sp>
      <p:sp>
        <p:nvSpPr>
          <p:cNvPr id="12" name="Rectangle 11"/>
          <p:cNvSpPr/>
          <p:nvPr/>
        </p:nvSpPr>
        <p:spPr>
          <a:xfrm>
            <a:off x="40192" y="3537420"/>
            <a:ext cx="4698146" cy="461665"/>
          </a:xfrm>
          <a:prstGeom prst="rect">
            <a:avLst/>
          </a:prstGeom>
        </p:spPr>
        <p:txBody>
          <a:bodyPr wrap="none">
            <a:spAutoFit/>
          </a:bodyPr>
          <a:lstStyle/>
          <a:p>
            <a:r>
              <a:rPr lang="en-US" sz="2400" b="1" dirty="0">
                <a:solidFill>
                  <a:srgbClr val="FF0000"/>
                </a:solidFill>
              </a:rPr>
              <a:t>Jan. PM_SO4 </a:t>
            </a:r>
            <a:r>
              <a:rPr lang="en-US" sz="2400" b="1" dirty="0">
                <a:solidFill>
                  <a:srgbClr val="0000FF"/>
                </a:solidFill>
              </a:rPr>
              <a:t>responses to </a:t>
            </a:r>
            <a:r>
              <a:rPr lang="en-US" sz="2400" b="1" dirty="0" err="1">
                <a:solidFill>
                  <a:srgbClr val="0000FF"/>
                </a:solidFill>
              </a:rPr>
              <a:t>NOx</a:t>
            </a:r>
            <a:r>
              <a:rPr lang="en-US" sz="2400" b="1" dirty="0">
                <a:solidFill>
                  <a:srgbClr val="0000FF"/>
                </a:solidFill>
              </a:rPr>
              <a:t> cut </a:t>
            </a:r>
            <a:endParaRPr lang="en-US" sz="2400" dirty="0">
              <a:solidFill>
                <a:srgbClr val="0000FF"/>
              </a:solidFill>
            </a:endParaRPr>
          </a:p>
        </p:txBody>
      </p:sp>
      <p:sp>
        <p:nvSpPr>
          <p:cNvPr id="14" name="Rectangle 13"/>
          <p:cNvSpPr/>
          <p:nvPr/>
        </p:nvSpPr>
        <p:spPr>
          <a:xfrm>
            <a:off x="4589302" y="3549146"/>
            <a:ext cx="4685322" cy="461665"/>
          </a:xfrm>
          <a:prstGeom prst="rect">
            <a:avLst/>
          </a:prstGeom>
        </p:spPr>
        <p:txBody>
          <a:bodyPr wrap="none">
            <a:spAutoFit/>
          </a:bodyPr>
          <a:lstStyle/>
          <a:p>
            <a:r>
              <a:rPr lang="en-US" sz="2400" b="1" dirty="0">
                <a:solidFill>
                  <a:srgbClr val="FF0000"/>
                </a:solidFill>
              </a:rPr>
              <a:t>July PM_SO4 </a:t>
            </a:r>
            <a:r>
              <a:rPr lang="en-US" sz="2400" b="1" dirty="0">
                <a:solidFill>
                  <a:srgbClr val="0000FF"/>
                </a:solidFill>
              </a:rPr>
              <a:t>responses to </a:t>
            </a:r>
            <a:r>
              <a:rPr lang="en-US" sz="2400" b="1" dirty="0" err="1">
                <a:solidFill>
                  <a:srgbClr val="0000FF"/>
                </a:solidFill>
              </a:rPr>
              <a:t>NOx</a:t>
            </a:r>
            <a:r>
              <a:rPr lang="en-US" sz="2400" b="1" dirty="0">
                <a:solidFill>
                  <a:srgbClr val="0000FF"/>
                </a:solidFill>
              </a:rPr>
              <a:t> cut </a:t>
            </a:r>
            <a:endParaRPr lang="en-US" sz="2400" dirty="0">
              <a:solidFill>
                <a:srgbClr val="0000FF"/>
              </a:solidFill>
            </a:endParaRPr>
          </a:p>
        </p:txBody>
      </p:sp>
      <p:pic>
        <p:nvPicPr>
          <p:cNvPr id="10244" name="Picture 4"/>
          <p:cNvPicPr>
            <a:picLocks noChangeAspect="1" noChangeArrowheads="1"/>
          </p:cNvPicPr>
          <p:nvPr/>
        </p:nvPicPr>
        <p:blipFill>
          <a:blip r:embed="rId6" cstate="print"/>
          <a:srcRect/>
          <a:stretch>
            <a:fillRect/>
          </a:stretch>
        </p:blipFill>
        <p:spPr bwMode="auto">
          <a:xfrm>
            <a:off x="398952" y="3947697"/>
            <a:ext cx="3951984" cy="2910303"/>
          </a:xfrm>
          <a:prstGeom prst="rect">
            <a:avLst/>
          </a:prstGeom>
          <a:noFill/>
          <a:ln w="9525">
            <a:noFill/>
            <a:miter lim="800000"/>
            <a:headEnd/>
            <a:tailEnd/>
          </a:ln>
        </p:spPr>
      </p:pic>
    </p:spTree>
    <p:extLst>
      <p:ext uri="{BB962C8B-B14F-4D97-AF65-F5344CB8AC3E}">
        <p14:creationId xmlns="" xmlns:p14="http://schemas.microsoft.com/office/powerpoint/2010/main" val="929566164"/>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a:extLst>
              <a:ext uri="{FF2B5EF4-FFF2-40B4-BE49-F238E27FC236}">
                <a16:creationId xmlns="" xmlns:a16="http://schemas.microsoft.com/office/drawing/2014/main" id="{77512AA9-F0C6-44CA-8BD0-C745A9057DE3}"/>
              </a:ext>
            </a:extLst>
          </p:cNvPr>
          <p:cNvSpPr>
            <a:spLocks noChangeArrowheads="1"/>
          </p:cNvSpPr>
          <p:nvPr/>
        </p:nvSpPr>
        <p:spPr bwMode="auto">
          <a:xfrm>
            <a:off x="6253840" y="1815298"/>
            <a:ext cx="19463754"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1303700" y="2209046"/>
            <a:ext cx="6497484" cy="1569660"/>
          </a:xfrm>
          <a:prstGeom prst="rect">
            <a:avLst/>
          </a:prstGeom>
          <a:noFill/>
        </p:spPr>
        <p:txBody>
          <a:bodyPr wrap="none" rtlCol="0">
            <a:spAutoFit/>
          </a:bodyPr>
          <a:lstStyle/>
          <a:p>
            <a:r>
              <a:rPr lang="en-US" sz="9600" b="1" dirty="0">
                <a:solidFill>
                  <a:srgbClr val="0000FF"/>
                </a:solidFill>
                <a:latin typeface="Arial Black" pitchFamily="34" charset="0"/>
              </a:rPr>
              <a:t>Appendix</a:t>
            </a:r>
          </a:p>
        </p:txBody>
      </p:sp>
      <p:sp>
        <p:nvSpPr>
          <p:cNvPr id="4" name="Slide Number Placeholder 3"/>
          <p:cNvSpPr>
            <a:spLocks noGrp="1"/>
          </p:cNvSpPr>
          <p:nvPr>
            <p:ph type="sldNum" sz="quarter" idx="12"/>
          </p:nvPr>
        </p:nvSpPr>
        <p:spPr/>
        <p:txBody>
          <a:bodyPr/>
          <a:lstStyle/>
          <a:p>
            <a:pPr>
              <a:defRPr/>
            </a:pPr>
            <a:fld id="{6EF97FA5-94DB-459B-8E5D-031A45794050}" type="slidenum">
              <a:rPr lang="en-US" smtClean="0">
                <a:solidFill>
                  <a:prstClr val="black">
                    <a:tint val="75000"/>
                  </a:prstClr>
                </a:solidFill>
                <a:latin typeface="Arial" pitchFamily="34" charset="0"/>
              </a:rPr>
              <a:pPr>
                <a:defRPr/>
              </a:pPr>
              <a:t>27</a:t>
            </a:fld>
            <a:endParaRPr lang="en-US">
              <a:solidFill>
                <a:prstClr val="black">
                  <a:tint val="75000"/>
                </a:prstClr>
              </a:solidFill>
              <a:latin typeface="Arial" pitchFamily="34" charset="0"/>
            </a:endParaRPr>
          </a:p>
        </p:txBody>
      </p:sp>
    </p:spTree>
    <p:extLst>
      <p:ext uri="{BB962C8B-B14F-4D97-AF65-F5344CB8AC3E}">
        <p14:creationId xmlns="" xmlns:p14="http://schemas.microsoft.com/office/powerpoint/2010/main" val="929566164"/>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629728" y="38049"/>
            <a:ext cx="7936302" cy="523220"/>
          </a:xfrm>
          <a:prstGeom prst="rect">
            <a:avLst/>
          </a:prstGeom>
          <a:noFill/>
          <a:ln w="9525">
            <a:solidFill>
              <a:schemeClr val="accent1"/>
            </a:solidFill>
            <a:miter lim="800000"/>
            <a:headEnd/>
            <a:tailEnd/>
          </a:ln>
          <a:effectLst/>
        </p:spPr>
        <p:txBody>
          <a:bodyPr wrap="square">
            <a:spAutoFit/>
          </a:bodyPr>
          <a:lstStyle/>
          <a:p>
            <a:pPr algn="ctr" fontAlgn="base">
              <a:spcBef>
                <a:spcPct val="0"/>
              </a:spcBef>
              <a:spcAft>
                <a:spcPts val="1800"/>
              </a:spcAft>
              <a:defRPr/>
            </a:pPr>
            <a:r>
              <a:rPr lang="en-US" sz="2800" b="1" i="1" dirty="0">
                <a:solidFill>
                  <a:srgbClr val="FF0000"/>
                </a:solidFill>
                <a:effectLst>
                  <a:outerShdw blurRad="38100" dist="38100" dir="2700000" algn="tl">
                    <a:srgbClr val="000000">
                      <a:alpha val="43137"/>
                    </a:srgbClr>
                  </a:outerShdw>
                </a:effectLst>
                <a:latin typeface="Arial" charset="0"/>
              </a:rPr>
              <a:t>ACE PM2.5/O3 Benefit Modeling </a:t>
            </a:r>
            <a:r>
              <a:rPr lang="en-US" sz="2400" i="1" dirty="0">
                <a:latin typeface="Arial" charset="0"/>
              </a:rPr>
              <a:t>(August 2018)</a:t>
            </a:r>
            <a:endParaRPr lang="en-US" altLang="zh-CN" sz="3200" i="1" dirty="0">
              <a:latin typeface="Arial" charset="0"/>
              <a:ea typeface="宋体" panose="02010600030101010101" pitchFamily="2" charset="-122"/>
            </a:endParaRPr>
          </a:p>
        </p:txBody>
      </p:sp>
      <p:sp>
        <p:nvSpPr>
          <p:cNvPr id="3" name="TextBox 2">
            <a:extLst>
              <a:ext uri="{FF2B5EF4-FFF2-40B4-BE49-F238E27FC236}">
                <a16:creationId xmlns="" xmlns:a16="http://schemas.microsoft.com/office/drawing/2014/main" id="{01CF3EE6-36E8-40E7-8F5A-4752A56C96FD}"/>
              </a:ext>
            </a:extLst>
          </p:cNvPr>
          <p:cNvSpPr txBox="1"/>
          <p:nvPr/>
        </p:nvSpPr>
        <p:spPr>
          <a:xfrm>
            <a:off x="4319644" y="4617908"/>
            <a:ext cx="2203770" cy="584775"/>
          </a:xfrm>
          <a:prstGeom prst="rect">
            <a:avLst/>
          </a:prstGeom>
          <a:solidFill>
            <a:schemeClr val="bg1">
              <a:lumMod val="85000"/>
            </a:schemeClr>
          </a:solidFill>
          <a:ln>
            <a:solidFill>
              <a:schemeClr val="tx1"/>
            </a:solidFill>
          </a:ln>
        </p:spPr>
        <p:txBody>
          <a:bodyPr wrap="square" rtlCol="0">
            <a:spAutoFit/>
          </a:bodyPr>
          <a:lstStyle/>
          <a:p>
            <a:pPr algn="ctr"/>
            <a:r>
              <a:rPr lang="en-US" sz="1600" b="1" dirty="0">
                <a:solidFill>
                  <a:srgbClr val="0000FF"/>
                </a:solidFill>
              </a:rPr>
              <a:t>2011 CAMx base year IOAPI Surfaces</a:t>
            </a:r>
            <a:endParaRPr lang="en-US" sz="1600" b="1" dirty="0"/>
          </a:p>
        </p:txBody>
      </p:sp>
      <p:sp>
        <p:nvSpPr>
          <p:cNvPr id="5" name="TextBox 4">
            <a:extLst>
              <a:ext uri="{FF2B5EF4-FFF2-40B4-BE49-F238E27FC236}">
                <a16:creationId xmlns="" xmlns:a16="http://schemas.microsoft.com/office/drawing/2014/main" id="{2034000C-35AD-4EB8-BFA8-95E75C3B1186}"/>
              </a:ext>
            </a:extLst>
          </p:cNvPr>
          <p:cNvSpPr txBox="1"/>
          <p:nvPr/>
        </p:nvSpPr>
        <p:spPr>
          <a:xfrm>
            <a:off x="1253764" y="1902329"/>
            <a:ext cx="3644522" cy="892552"/>
          </a:xfrm>
          <a:prstGeom prst="rect">
            <a:avLst/>
          </a:prstGeom>
          <a:solidFill>
            <a:schemeClr val="bg1">
              <a:lumMod val="85000"/>
            </a:schemeClr>
          </a:solidFill>
          <a:ln>
            <a:solidFill>
              <a:schemeClr val="tx1"/>
            </a:solidFill>
          </a:ln>
        </p:spPr>
        <p:txBody>
          <a:bodyPr wrap="square" rtlCol="0">
            <a:spAutoFit/>
          </a:bodyPr>
          <a:lstStyle/>
          <a:p>
            <a:pPr algn="ctr"/>
            <a:r>
              <a:rPr lang="en-US" b="1" dirty="0">
                <a:solidFill>
                  <a:srgbClr val="0000FF"/>
                </a:solidFill>
              </a:rPr>
              <a:t>2023 </a:t>
            </a:r>
            <a:r>
              <a:rPr lang="en-US" b="1" dirty="0" err="1">
                <a:solidFill>
                  <a:srgbClr val="0000FF"/>
                </a:solidFill>
              </a:rPr>
              <a:t>CAMx</a:t>
            </a:r>
            <a:r>
              <a:rPr lang="en-US" b="1" dirty="0">
                <a:solidFill>
                  <a:srgbClr val="0000FF"/>
                </a:solidFill>
              </a:rPr>
              <a:t> APCA </a:t>
            </a:r>
          </a:p>
          <a:p>
            <a:pPr algn="ctr"/>
            <a:r>
              <a:rPr lang="en-US" b="1" dirty="0">
                <a:solidFill>
                  <a:srgbClr val="0000FF"/>
                </a:solidFill>
              </a:rPr>
              <a:t>IOAPI Modeling Results</a:t>
            </a:r>
          </a:p>
          <a:p>
            <a:pPr algn="ctr"/>
            <a:r>
              <a:rPr lang="en-US" sz="1600" b="1" dirty="0"/>
              <a:t>(Tagged EGUs by State/Fuel/Pollutant)</a:t>
            </a:r>
          </a:p>
        </p:txBody>
      </p:sp>
      <p:cxnSp>
        <p:nvCxnSpPr>
          <p:cNvPr id="10" name="Straight Arrow Connector 9">
            <a:extLst>
              <a:ext uri="{FF2B5EF4-FFF2-40B4-BE49-F238E27FC236}">
                <a16:creationId xmlns="" xmlns:a16="http://schemas.microsoft.com/office/drawing/2014/main" id="{E0FEFA88-0FDE-4937-B565-7480ABB22FF6}"/>
              </a:ext>
            </a:extLst>
          </p:cNvPr>
          <p:cNvCxnSpPr>
            <a:cxnSpLocks/>
          </p:cNvCxnSpPr>
          <p:nvPr/>
        </p:nvCxnSpPr>
        <p:spPr>
          <a:xfrm flipV="1">
            <a:off x="4898286" y="2304801"/>
            <a:ext cx="1192680" cy="4345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10FE6321-4034-48A7-B947-0B39BAD49595}"/>
              </a:ext>
            </a:extLst>
          </p:cNvPr>
          <p:cNvSpPr txBox="1"/>
          <p:nvPr/>
        </p:nvSpPr>
        <p:spPr>
          <a:xfrm>
            <a:off x="1253764" y="2871043"/>
            <a:ext cx="3644522" cy="892552"/>
          </a:xfrm>
          <a:prstGeom prst="rect">
            <a:avLst/>
          </a:prstGeom>
          <a:solidFill>
            <a:schemeClr val="bg1">
              <a:lumMod val="85000"/>
            </a:schemeClr>
          </a:solidFill>
          <a:ln>
            <a:solidFill>
              <a:schemeClr val="tx1"/>
            </a:solidFill>
          </a:ln>
        </p:spPr>
        <p:txBody>
          <a:bodyPr wrap="square" rtlCol="0">
            <a:spAutoFit/>
          </a:bodyPr>
          <a:lstStyle/>
          <a:p>
            <a:pPr algn="ctr"/>
            <a:r>
              <a:rPr lang="en-US" b="1" dirty="0">
                <a:solidFill>
                  <a:srgbClr val="0000FF"/>
                </a:solidFill>
              </a:rPr>
              <a:t>2023 &amp; 2025/2030/2035 Annual EGU Emissions (from IPM)</a:t>
            </a:r>
          </a:p>
          <a:p>
            <a:pPr algn="ctr"/>
            <a:r>
              <a:rPr lang="en-US" sz="1600" b="1" dirty="0"/>
              <a:t>(</a:t>
            </a:r>
            <a:r>
              <a:rPr lang="en-US" sz="1600" b="1" dirty="0" err="1"/>
              <a:t>Emis</a:t>
            </a:r>
            <a:r>
              <a:rPr lang="en-US" sz="1600" b="1" dirty="0"/>
              <a:t> grouped by State/Fuel/Pollutant)</a:t>
            </a:r>
            <a:endParaRPr lang="en-US" b="1" dirty="0"/>
          </a:p>
        </p:txBody>
      </p:sp>
      <p:cxnSp>
        <p:nvCxnSpPr>
          <p:cNvPr id="17" name="Straight Arrow Connector 16">
            <a:extLst>
              <a:ext uri="{FF2B5EF4-FFF2-40B4-BE49-F238E27FC236}">
                <a16:creationId xmlns="" xmlns:a16="http://schemas.microsoft.com/office/drawing/2014/main" id="{75F4B00D-C545-4FEA-80BD-9A0DD9F2E136}"/>
              </a:ext>
            </a:extLst>
          </p:cNvPr>
          <p:cNvCxnSpPr>
            <a:cxnSpLocks/>
            <a:endCxn id="26" idx="1"/>
          </p:cNvCxnSpPr>
          <p:nvPr/>
        </p:nvCxnSpPr>
        <p:spPr>
          <a:xfrm flipV="1">
            <a:off x="4898286" y="2532538"/>
            <a:ext cx="1172314" cy="80868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54C29F68-4C09-45A1-9D6E-8A1D8030F7E3}"/>
              </a:ext>
            </a:extLst>
          </p:cNvPr>
          <p:cNvSpPr txBox="1"/>
          <p:nvPr/>
        </p:nvSpPr>
        <p:spPr>
          <a:xfrm>
            <a:off x="5915321" y="3839757"/>
            <a:ext cx="3165894" cy="646331"/>
          </a:xfrm>
          <a:prstGeom prst="rect">
            <a:avLst/>
          </a:prstGeom>
          <a:solidFill>
            <a:schemeClr val="bg1">
              <a:lumMod val="85000"/>
            </a:schemeClr>
          </a:solidFill>
          <a:ln>
            <a:solidFill>
              <a:schemeClr val="tx1"/>
            </a:solidFill>
          </a:ln>
        </p:spPr>
        <p:txBody>
          <a:bodyPr wrap="square" rtlCol="0">
            <a:spAutoFit/>
          </a:bodyPr>
          <a:lstStyle/>
          <a:p>
            <a:pPr algn="ctr"/>
            <a:r>
              <a:rPr lang="en-US" b="1" dirty="0">
                <a:solidFill>
                  <a:srgbClr val="0000FF"/>
                </a:solidFill>
              </a:rPr>
              <a:t>Base &amp; ACE 2025/2030/2035 IOAPI  Surfaces</a:t>
            </a:r>
          </a:p>
        </p:txBody>
      </p:sp>
      <p:sp>
        <p:nvSpPr>
          <p:cNvPr id="21" name="TextBox 20">
            <a:extLst>
              <a:ext uri="{FF2B5EF4-FFF2-40B4-BE49-F238E27FC236}">
                <a16:creationId xmlns="" xmlns:a16="http://schemas.microsoft.com/office/drawing/2014/main" id="{BA82A6C0-14C2-45F0-8BE0-E16DF94C8F3D}"/>
              </a:ext>
            </a:extLst>
          </p:cNvPr>
          <p:cNvSpPr txBox="1"/>
          <p:nvPr/>
        </p:nvSpPr>
        <p:spPr>
          <a:xfrm>
            <a:off x="2571673" y="1532997"/>
            <a:ext cx="2491259" cy="369332"/>
          </a:xfrm>
          <a:prstGeom prst="rect">
            <a:avLst/>
          </a:prstGeom>
          <a:noFill/>
        </p:spPr>
        <p:txBody>
          <a:bodyPr wrap="none" rtlCol="0">
            <a:spAutoFit/>
          </a:bodyPr>
          <a:lstStyle/>
          <a:p>
            <a:r>
              <a:rPr lang="en-US" dirty="0">
                <a:solidFill>
                  <a:srgbClr val="00B050"/>
                </a:solidFill>
              </a:rPr>
              <a:t>~300 GB daily Input data</a:t>
            </a:r>
          </a:p>
        </p:txBody>
      </p:sp>
      <p:sp>
        <p:nvSpPr>
          <p:cNvPr id="26" name="TextBox 25">
            <a:extLst>
              <a:ext uri="{FF2B5EF4-FFF2-40B4-BE49-F238E27FC236}">
                <a16:creationId xmlns="" xmlns:a16="http://schemas.microsoft.com/office/drawing/2014/main" id="{2F63293A-FFEC-4015-840C-7A3C5341271E}"/>
              </a:ext>
            </a:extLst>
          </p:cNvPr>
          <p:cNvSpPr txBox="1"/>
          <p:nvPr/>
        </p:nvSpPr>
        <p:spPr>
          <a:xfrm>
            <a:off x="6070600" y="1747708"/>
            <a:ext cx="3010615" cy="1569660"/>
          </a:xfrm>
          <a:prstGeom prst="rect">
            <a:avLst/>
          </a:prstGeom>
          <a:noFill/>
          <a:ln>
            <a:solidFill>
              <a:srgbClr val="00B0F0"/>
            </a:solidFill>
          </a:ln>
        </p:spPr>
        <p:txBody>
          <a:bodyPr wrap="square" rtlCol="0">
            <a:spAutoFit/>
          </a:bodyPr>
          <a:lstStyle/>
          <a:p>
            <a:pPr marL="342900" indent="-342900">
              <a:buAutoNum type="arabicParenBoth"/>
            </a:pPr>
            <a:r>
              <a:rPr lang="en-US" sz="1400" b="1" dirty="0">
                <a:solidFill>
                  <a:srgbClr val="0000FF"/>
                </a:solidFill>
              </a:rPr>
              <a:t>R scripts to calculate emissions ratios (ER): 2023/scenario</a:t>
            </a:r>
          </a:p>
          <a:p>
            <a:pPr marL="342900" indent="-342900">
              <a:buFontTx/>
              <a:buAutoNum type="arabicParenBoth"/>
            </a:pPr>
            <a:r>
              <a:rPr lang="en-US" sz="1400" b="1" dirty="0">
                <a:solidFill>
                  <a:srgbClr val="0000FF"/>
                </a:solidFill>
              </a:rPr>
              <a:t>Species Definition files </a:t>
            </a:r>
          </a:p>
          <a:p>
            <a:pPr marL="342900" indent="-342900">
              <a:buAutoNum type="arabicParenBoth"/>
            </a:pPr>
            <a:r>
              <a:rPr lang="en-US" sz="1400" b="1" dirty="0">
                <a:solidFill>
                  <a:srgbClr val="0000FF"/>
                </a:solidFill>
              </a:rPr>
              <a:t>Combine utility program</a:t>
            </a:r>
          </a:p>
          <a:p>
            <a:r>
              <a:rPr lang="en-US" sz="1000" dirty="0"/>
              <a:t>O3N tags multiplied by summer NO2 ER;</a:t>
            </a:r>
          </a:p>
          <a:p>
            <a:r>
              <a:rPr lang="en-US" sz="1000" dirty="0"/>
              <a:t>sulfate tags multiplied by SO2 ER; </a:t>
            </a:r>
          </a:p>
          <a:p>
            <a:r>
              <a:rPr lang="en-US" sz="1000" dirty="0"/>
              <a:t>nitrate tags multiplied by NO2 ER; </a:t>
            </a:r>
          </a:p>
          <a:p>
            <a:r>
              <a:rPr lang="en-US" sz="1000" dirty="0"/>
              <a:t>PM tag multiplied by PM ER </a:t>
            </a:r>
          </a:p>
        </p:txBody>
      </p:sp>
      <p:cxnSp>
        <p:nvCxnSpPr>
          <p:cNvPr id="27" name="Straight Arrow Connector 26">
            <a:extLst>
              <a:ext uri="{FF2B5EF4-FFF2-40B4-BE49-F238E27FC236}">
                <a16:creationId xmlns="" xmlns:a16="http://schemas.microsoft.com/office/drawing/2014/main" id="{2FDEB04C-CD94-40F0-A7CB-D8AC85CBF358}"/>
              </a:ext>
            </a:extLst>
          </p:cNvPr>
          <p:cNvCxnSpPr>
            <a:cxnSpLocks/>
          </p:cNvCxnSpPr>
          <p:nvPr/>
        </p:nvCxnSpPr>
        <p:spPr>
          <a:xfrm flipH="1">
            <a:off x="7573994" y="3327265"/>
            <a:ext cx="1" cy="48435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 xmlns:a16="http://schemas.microsoft.com/office/drawing/2014/main" id="{432FCF4A-46FE-4F1E-AFDB-03270737E5D4}"/>
              </a:ext>
            </a:extLst>
          </p:cNvPr>
          <p:cNvSpPr/>
          <p:nvPr/>
        </p:nvSpPr>
        <p:spPr>
          <a:xfrm>
            <a:off x="-79670" y="2640210"/>
            <a:ext cx="1380506" cy="461665"/>
          </a:xfrm>
          <a:prstGeom prst="rect">
            <a:avLst/>
          </a:prstGeom>
        </p:spPr>
        <p:txBody>
          <a:bodyPr wrap="none">
            <a:spAutoFit/>
          </a:bodyPr>
          <a:lstStyle/>
          <a:p>
            <a:r>
              <a:rPr lang="en-US" sz="2400" b="1" i="1" dirty="0">
                <a:solidFill>
                  <a:srgbClr val="FF0000"/>
                </a:solidFill>
                <a:effectLst>
                  <a:outerShdw blurRad="38100" dist="38100" dir="2700000" algn="tl">
                    <a:srgbClr val="000000">
                      <a:alpha val="43137"/>
                    </a:srgbClr>
                  </a:outerShdw>
                </a:effectLst>
                <a:latin typeface="Arial" charset="0"/>
              </a:rPr>
              <a:t>Method:</a:t>
            </a:r>
            <a:endParaRPr lang="en-US" sz="2400" dirty="0"/>
          </a:p>
        </p:txBody>
      </p:sp>
      <p:sp>
        <p:nvSpPr>
          <p:cNvPr id="34" name="TextBox 33">
            <a:extLst>
              <a:ext uri="{FF2B5EF4-FFF2-40B4-BE49-F238E27FC236}">
                <a16:creationId xmlns="" xmlns:a16="http://schemas.microsoft.com/office/drawing/2014/main" id="{A7E5321A-C80F-422B-A687-44585965E98C}"/>
              </a:ext>
            </a:extLst>
          </p:cNvPr>
          <p:cNvSpPr txBox="1"/>
          <p:nvPr/>
        </p:nvSpPr>
        <p:spPr>
          <a:xfrm>
            <a:off x="2129124" y="5528075"/>
            <a:ext cx="2907101" cy="830997"/>
          </a:xfrm>
          <a:prstGeom prst="rect">
            <a:avLst/>
          </a:prstGeom>
          <a:solidFill>
            <a:schemeClr val="bg1">
              <a:lumMod val="85000"/>
            </a:schemeClr>
          </a:solidFill>
          <a:ln>
            <a:solidFill>
              <a:schemeClr val="tx1"/>
            </a:solidFill>
          </a:ln>
        </p:spPr>
        <p:txBody>
          <a:bodyPr wrap="square" rtlCol="0">
            <a:spAutoFit/>
          </a:bodyPr>
          <a:lstStyle/>
          <a:p>
            <a:pPr algn="ctr"/>
            <a:r>
              <a:rPr lang="en-US" sz="1600" b="1" dirty="0" err="1">
                <a:solidFill>
                  <a:srgbClr val="0000FF"/>
                </a:solidFill>
              </a:rPr>
              <a:t>BenMAP</a:t>
            </a:r>
            <a:r>
              <a:rPr lang="en-US" sz="1600" b="1" dirty="0">
                <a:solidFill>
                  <a:srgbClr val="0000FF"/>
                </a:solidFill>
              </a:rPr>
              <a:t>-CE input files for</a:t>
            </a:r>
          </a:p>
          <a:p>
            <a:pPr algn="ctr"/>
            <a:r>
              <a:rPr lang="en-US" sz="1600" b="1" dirty="0">
                <a:solidFill>
                  <a:srgbClr val="0000FF"/>
                </a:solidFill>
              </a:rPr>
              <a:t>base vs. ACE (2025/2030/2035)</a:t>
            </a:r>
          </a:p>
          <a:p>
            <a:pPr algn="ctr"/>
            <a:r>
              <a:rPr lang="en-US" sz="1600" b="1" dirty="0">
                <a:solidFill>
                  <a:srgbClr val="0000FF"/>
                </a:solidFill>
              </a:rPr>
              <a:t>Benefit Assessment</a:t>
            </a:r>
          </a:p>
        </p:txBody>
      </p:sp>
      <p:sp>
        <p:nvSpPr>
          <p:cNvPr id="41" name="Rectangle 40">
            <a:extLst>
              <a:ext uri="{FF2B5EF4-FFF2-40B4-BE49-F238E27FC236}">
                <a16:creationId xmlns="" xmlns:a16="http://schemas.microsoft.com/office/drawing/2014/main" id="{71EA2740-FB9D-42C0-812E-ADAF8D14D35E}"/>
              </a:ext>
            </a:extLst>
          </p:cNvPr>
          <p:cNvSpPr/>
          <p:nvPr/>
        </p:nvSpPr>
        <p:spPr>
          <a:xfrm>
            <a:off x="6572328" y="1451373"/>
            <a:ext cx="1787669" cy="369332"/>
          </a:xfrm>
          <a:prstGeom prst="rect">
            <a:avLst/>
          </a:prstGeom>
        </p:spPr>
        <p:txBody>
          <a:bodyPr wrap="none">
            <a:spAutoFit/>
          </a:bodyPr>
          <a:lstStyle/>
          <a:p>
            <a:r>
              <a:rPr lang="en-US" b="1" i="1" dirty="0">
                <a:solidFill>
                  <a:srgbClr val="7030A0"/>
                </a:solidFill>
                <a:effectLst>
                  <a:outerShdw blurRad="38100" dist="38100" dir="2700000" algn="tl">
                    <a:srgbClr val="000000">
                      <a:alpha val="43137"/>
                    </a:srgbClr>
                  </a:outerShdw>
                </a:effectLst>
                <a:latin typeface="Arial" charset="0"/>
              </a:rPr>
              <a:t>Linux platform</a:t>
            </a:r>
            <a:endParaRPr lang="en-US" dirty="0">
              <a:solidFill>
                <a:srgbClr val="7030A0"/>
              </a:solidFill>
            </a:endParaRPr>
          </a:p>
        </p:txBody>
      </p:sp>
      <p:sp>
        <p:nvSpPr>
          <p:cNvPr id="42" name="Rectangle 41">
            <a:extLst>
              <a:ext uri="{FF2B5EF4-FFF2-40B4-BE49-F238E27FC236}">
                <a16:creationId xmlns="" xmlns:a16="http://schemas.microsoft.com/office/drawing/2014/main" id="{DB452A1F-FFE6-46A3-A106-B8C9E89AF8BE}"/>
              </a:ext>
            </a:extLst>
          </p:cNvPr>
          <p:cNvSpPr/>
          <p:nvPr/>
        </p:nvSpPr>
        <p:spPr>
          <a:xfrm>
            <a:off x="7676603" y="4842257"/>
            <a:ext cx="1107996" cy="646331"/>
          </a:xfrm>
          <a:prstGeom prst="rect">
            <a:avLst/>
          </a:prstGeom>
        </p:spPr>
        <p:txBody>
          <a:bodyPr wrap="none">
            <a:spAutoFit/>
          </a:bodyPr>
          <a:lstStyle/>
          <a:p>
            <a:r>
              <a:rPr lang="en-US" b="1" i="1" dirty="0">
                <a:solidFill>
                  <a:srgbClr val="7030A0"/>
                </a:solidFill>
                <a:effectLst>
                  <a:outerShdw blurRad="38100" dist="38100" dir="2700000" algn="tl">
                    <a:srgbClr val="000000">
                      <a:alpha val="43137"/>
                    </a:srgbClr>
                  </a:outerShdw>
                </a:effectLst>
                <a:latin typeface="Arial" charset="0"/>
              </a:rPr>
              <a:t>WIN-OS </a:t>
            </a:r>
          </a:p>
          <a:p>
            <a:r>
              <a:rPr lang="en-US" b="1" i="1" dirty="0">
                <a:solidFill>
                  <a:srgbClr val="7030A0"/>
                </a:solidFill>
                <a:effectLst>
                  <a:outerShdw blurRad="38100" dist="38100" dir="2700000" algn="tl">
                    <a:srgbClr val="000000">
                      <a:alpha val="43137"/>
                    </a:srgbClr>
                  </a:outerShdw>
                </a:effectLst>
                <a:latin typeface="Arial" charset="0"/>
              </a:rPr>
              <a:t>platform</a:t>
            </a:r>
            <a:endParaRPr lang="en-US" dirty="0">
              <a:solidFill>
                <a:srgbClr val="7030A0"/>
              </a:solidFill>
            </a:endParaRPr>
          </a:p>
        </p:txBody>
      </p:sp>
      <p:sp>
        <p:nvSpPr>
          <p:cNvPr id="43" name="TextBox 42">
            <a:extLst>
              <a:ext uri="{FF2B5EF4-FFF2-40B4-BE49-F238E27FC236}">
                <a16:creationId xmlns="" xmlns:a16="http://schemas.microsoft.com/office/drawing/2014/main" id="{76B37404-014A-432D-B810-085C8BEC91D6}"/>
              </a:ext>
            </a:extLst>
          </p:cNvPr>
          <p:cNvSpPr txBox="1"/>
          <p:nvPr/>
        </p:nvSpPr>
        <p:spPr>
          <a:xfrm>
            <a:off x="5817061" y="5620408"/>
            <a:ext cx="3264155" cy="892552"/>
          </a:xfrm>
          <a:prstGeom prst="rect">
            <a:avLst/>
          </a:prstGeom>
          <a:noFill/>
          <a:ln>
            <a:solidFill>
              <a:srgbClr val="00B0F0"/>
            </a:solidFill>
          </a:ln>
        </p:spPr>
        <p:txBody>
          <a:bodyPr wrap="square" rtlCol="0">
            <a:spAutoFit/>
          </a:bodyPr>
          <a:lstStyle/>
          <a:p>
            <a:pPr algn="ctr"/>
            <a:r>
              <a:rPr lang="en-US" b="1" dirty="0">
                <a:solidFill>
                  <a:srgbClr val="0000FF"/>
                </a:solidFill>
              </a:rPr>
              <a:t>Run SMAT-CE for each ACE year </a:t>
            </a:r>
            <a:r>
              <a:rPr lang="en-US" sz="1600" b="1" dirty="0">
                <a:solidFill>
                  <a:srgbClr val="0000FF"/>
                </a:solidFill>
              </a:rPr>
              <a:t>(for each PM2.5, MDA8, MDA1) </a:t>
            </a:r>
          </a:p>
          <a:p>
            <a:pPr algn="ctr"/>
            <a:r>
              <a:rPr lang="en-US" sz="1600" b="1" dirty="0">
                <a:solidFill>
                  <a:srgbClr val="0000FF"/>
                </a:solidFill>
              </a:rPr>
              <a:t>(3 x 3 = 9 cases)</a:t>
            </a:r>
            <a:endParaRPr lang="en-US" b="1" dirty="0">
              <a:solidFill>
                <a:srgbClr val="0000FF"/>
              </a:solidFill>
            </a:endParaRPr>
          </a:p>
        </p:txBody>
      </p:sp>
      <p:cxnSp>
        <p:nvCxnSpPr>
          <p:cNvPr id="48" name="Straight Arrow Connector 47">
            <a:extLst>
              <a:ext uri="{FF2B5EF4-FFF2-40B4-BE49-F238E27FC236}">
                <a16:creationId xmlns="" xmlns:a16="http://schemas.microsoft.com/office/drawing/2014/main" id="{307BBF26-AE97-45A4-AB34-A6075A10B7B8}"/>
              </a:ext>
            </a:extLst>
          </p:cNvPr>
          <p:cNvCxnSpPr>
            <a:cxnSpLocks/>
          </p:cNvCxnSpPr>
          <p:nvPr/>
        </p:nvCxnSpPr>
        <p:spPr>
          <a:xfrm flipH="1">
            <a:off x="7498268" y="4486088"/>
            <a:ext cx="12217" cy="113432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 xmlns:a16="http://schemas.microsoft.com/office/drawing/2014/main" id="{10AC654E-41BA-499E-8D30-7A81490CA931}"/>
              </a:ext>
            </a:extLst>
          </p:cNvPr>
          <p:cNvCxnSpPr>
            <a:cxnSpLocks/>
            <a:endCxn id="34" idx="3"/>
          </p:cNvCxnSpPr>
          <p:nvPr/>
        </p:nvCxnSpPr>
        <p:spPr>
          <a:xfrm flipH="1" flipV="1">
            <a:off x="5036225" y="5943574"/>
            <a:ext cx="780836" cy="14212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 xmlns:a16="http://schemas.microsoft.com/office/drawing/2014/main" id="{FE72A601-9F53-432E-8BDB-DAAC0A28EDE3}"/>
              </a:ext>
            </a:extLst>
          </p:cNvPr>
          <p:cNvSpPr txBox="1"/>
          <p:nvPr/>
        </p:nvSpPr>
        <p:spPr>
          <a:xfrm>
            <a:off x="-83247" y="4734142"/>
            <a:ext cx="4131324" cy="646331"/>
          </a:xfrm>
          <a:prstGeom prst="rect">
            <a:avLst/>
          </a:prstGeom>
          <a:noFill/>
        </p:spPr>
        <p:txBody>
          <a:bodyPr wrap="none" rtlCol="0">
            <a:spAutoFit/>
          </a:bodyPr>
          <a:lstStyle/>
          <a:p>
            <a:pPr algn="ctr"/>
            <a:r>
              <a:rPr lang="en-US" b="1" u="sng" dirty="0">
                <a:solidFill>
                  <a:srgbClr val="FF0000"/>
                </a:solidFill>
              </a:rPr>
              <a:t>Major issues</a:t>
            </a:r>
            <a:r>
              <a:rPr lang="en-US" b="1" dirty="0">
                <a:solidFill>
                  <a:srgbClr val="FF0000"/>
                </a:solidFill>
              </a:rPr>
              <a:t>: </a:t>
            </a:r>
            <a:r>
              <a:rPr lang="en-US" b="1" dirty="0">
                <a:solidFill>
                  <a:srgbClr val="00B050"/>
                </a:solidFill>
              </a:rPr>
              <a:t>create only one AQ surface,</a:t>
            </a:r>
          </a:p>
          <a:p>
            <a:pPr algn="ctr"/>
            <a:r>
              <a:rPr lang="en-US" b="1" dirty="0">
                <a:solidFill>
                  <a:srgbClr val="00B050"/>
                </a:solidFill>
              </a:rPr>
              <a:t>No flexibility, each case takes &gt; one hour</a:t>
            </a:r>
          </a:p>
        </p:txBody>
      </p:sp>
      <p:sp>
        <p:nvSpPr>
          <p:cNvPr id="2" name="TextBox 1">
            <a:extLst>
              <a:ext uri="{FF2B5EF4-FFF2-40B4-BE49-F238E27FC236}">
                <a16:creationId xmlns="" xmlns:a16="http://schemas.microsoft.com/office/drawing/2014/main" id="{E2332404-0677-4B0C-A8AB-277A75C842E5}"/>
              </a:ext>
            </a:extLst>
          </p:cNvPr>
          <p:cNvSpPr txBox="1"/>
          <p:nvPr/>
        </p:nvSpPr>
        <p:spPr>
          <a:xfrm>
            <a:off x="2586722" y="661944"/>
            <a:ext cx="6427882" cy="830997"/>
          </a:xfrm>
          <a:prstGeom prst="rect">
            <a:avLst/>
          </a:prstGeom>
          <a:noFill/>
        </p:spPr>
        <p:txBody>
          <a:bodyPr wrap="square" rtlCol="0">
            <a:spAutoFit/>
          </a:bodyPr>
          <a:lstStyle/>
          <a:p>
            <a:pPr algn="r"/>
            <a:r>
              <a:rPr lang="en-US" sz="1600" b="1" u="sng" dirty="0"/>
              <a:t>Note</a:t>
            </a:r>
            <a:r>
              <a:rPr lang="en-US" sz="1600" dirty="0"/>
              <a:t>: ACE benefit modeling includes only: 1) EGU point sources split out by fuel type and state ; </a:t>
            </a:r>
            <a:r>
              <a:rPr lang="en-US" sz="1600" dirty="0">
                <a:solidFill>
                  <a:srgbClr val="FF0000"/>
                </a:solidFill>
              </a:rPr>
              <a:t>all other sectors lumped into a single tag</a:t>
            </a:r>
            <a:endParaRPr lang="en-US" sz="1600" dirty="0"/>
          </a:p>
          <a:p>
            <a:pPr algn="r"/>
            <a:r>
              <a:rPr lang="en-US" sz="1600" dirty="0"/>
              <a:t>	2) NOx, SO2 &amp; primary PM, and </a:t>
            </a:r>
            <a:r>
              <a:rPr lang="en-US" sz="1600" dirty="0">
                <a:solidFill>
                  <a:srgbClr val="FF0000"/>
                </a:solidFill>
              </a:rPr>
              <a:t>no VOC </a:t>
            </a:r>
            <a:r>
              <a:rPr lang="en-US" sz="1600" dirty="0"/>
              <a:t>emissions</a:t>
            </a:r>
          </a:p>
        </p:txBody>
      </p:sp>
      <p:cxnSp>
        <p:nvCxnSpPr>
          <p:cNvPr id="33" name="Straight Arrow Connector 32">
            <a:extLst>
              <a:ext uri="{FF2B5EF4-FFF2-40B4-BE49-F238E27FC236}">
                <a16:creationId xmlns="" xmlns:a16="http://schemas.microsoft.com/office/drawing/2014/main" id="{67AD82AD-29F5-4307-8EC9-64FEC8D20D8E}"/>
              </a:ext>
            </a:extLst>
          </p:cNvPr>
          <p:cNvCxnSpPr>
            <a:cxnSpLocks/>
          </p:cNvCxnSpPr>
          <p:nvPr/>
        </p:nvCxnSpPr>
        <p:spPr>
          <a:xfrm>
            <a:off x="5425019" y="5251959"/>
            <a:ext cx="1506163" cy="36844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Slide Number Placeholder 21"/>
          <p:cNvSpPr>
            <a:spLocks noGrp="1"/>
          </p:cNvSpPr>
          <p:nvPr>
            <p:ph type="sldNum" sz="quarter" idx="12"/>
          </p:nvPr>
        </p:nvSpPr>
        <p:spPr/>
        <p:txBody>
          <a:bodyPr/>
          <a:lstStyle/>
          <a:p>
            <a:pPr>
              <a:defRPr/>
            </a:pPr>
            <a:fld id="{6EF97FA5-94DB-459B-8E5D-031A45794050}" type="slidenum">
              <a:rPr lang="en-US" smtClean="0">
                <a:solidFill>
                  <a:prstClr val="black">
                    <a:tint val="75000"/>
                  </a:prstClr>
                </a:solidFill>
                <a:latin typeface="Arial" pitchFamily="34" charset="0"/>
              </a:rPr>
              <a:pPr>
                <a:defRPr/>
              </a:pPr>
              <a:t>28</a:t>
            </a:fld>
            <a:endParaRPr lang="en-US">
              <a:solidFill>
                <a:prstClr val="black">
                  <a:tint val="75000"/>
                </a:prstClr>
              </a:solidFill>
              <a:latin typeface="Arial" pitchFamily="34" charset="0"/>
            </a:endParaRPr>
          </a:p>
        </p:txBody>
      </p:sp>
    </p:spTree>
    <p:extLst>
      <p:ext uri="{BB962C8B-B14F-4D97-AF65-F5344CB8AC3E}">
        <p14:creationId xmlns="" xmlns:p14="http://schemas.microsoft.com/office/powerpoint/2010/main" val="1917753738"/>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2B91135E-E66F-4249-A8C9-E4076C9A1BB4}"/>
              </a:ext>
            </a:extLst>
          </p:cNvPr>
          <p:cNvSpPr txBox="1"/>
          <p:nvPr/>
        </p:nvSpPr>
        <p:spPr>
          <a:xfrm>
            <a:off x="433874" y="223936"/>
            <a:ext cx="8378530" cy="430887"/>
          </a:xfrm>
          <a:prstGeom prst="rect">
            <a:avLst/>
          </a:prstGeom>
          <a:noFill/>
        </p:spPr>
        <p:txBody>
          <a:bodyPr wrap="square" rtlCol="0">
            <a:spAutoFit/>
          </a:bodyPr>
          <a:lstStyle/>
          <a:p>
            <a:r>
              <a:rPr lang="en-US" sz="2200" dirty="0"/>
              <a:t>Delta O3 for 20-100 percent reductions in anthropogenic </a:t>
            </a:r>
            <a:r>
              <a:rPr lang="en-US" sz="2200" dirty="0" err="1"/>
              <a:t>NOx</a:t>
            </a:r>
            <a:r>
              <a:rPr lang="en-US" sz="2200" dirty="0"/>
              <a:t> emissions</a:t>
            </a:r>
          </a:p>
        </p:txBody>
      </p:sp>
      <p:pic>
        <p:nvPicPr>
          <p:cNvPr id="3" name="Picture 2">
            <a:extLst>
              <a:ext uri="{FF2B5EF4-FFF2-40B4-BE49-F238E27FC236}">
                <a16:creationId xmlns="" xmlns:a16="http://schemas.microsoft.com/office/drawing/2014/main" id="{D9AA0414-6704-4760-B31D-0CE5E3EDAA4A}"/>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20778" r="21663"/>
          <a:stretch/>
        </p:blipFill>
        <p:spPr>
          <a:xfrm>
            <a:off x="4638367" y="914395"/>
            <a:ext cx="4294618" cy="5029210"/>
          </a:xfrm>
          <a:prstGeom prst="rect">
            <a:avLst/>
          </a:prstGeom>
        </p:spPr>
      </p:pic>
      <p:pic>
        <p:nvPicPr>
          <p:cNvPr id="7" name="Picture 6">
            <a:extLst>
              <a:ext uri="{FF2B5EF4-FFF2-40B4-BE49-F238E27FC236}">
                <a16:creationId xmlns="" xmlns:a16="http://schemas.microsoft.com/office/drawing/2014/main" id="{5DA134A8-810E-4CFE-B663-F4B5900A4E96}"/>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l="21031" r="21411"/>
          <a:stretch/>
        </p:blipFill>
        <p:spPr>
          <a:xfrm>
            <a:off x="508819" y="914395"/>
            <a:ext cx="4294618" cy="5029210"/>
          </a:xfrm>
          <a:prstGeom prst="rect">
            <a:avLst/>
          </a:prstGeom>
        </p:spPr>
      </p:pic>
      <p:sp>
        <p:nvSpPr>
          <p:cNvPr id="8" name="TextBox 7">
            <a:extLst>
              <a:ext uri="{FF2B5EF4-FFF2-40B4-BE49-F238E27FC236}">
                <a16:creationId xmlns="" xmlns:a16="http://schemas.microsoft.com/office/drawing/2014/main" id="{6F580A27-9A78-436E-BC63-02DA8458FAC1}"/>
              </a:ext>
            </a:extLst>
          </p:cNvPr>
          <p:cNvSpPr txBox="1"/>
          <p:nvPr/>
        </p:nvSpPr>
        <p:spPr>
          <a:xfrm>
            <a:off x="2415656" y="816293"/>
            <a:ext cx="1231895" cy="400110"/>
          </a:xfrm>
          <a:prstGeom prst="rect">
            <a:avLst/>
          </a:prstGeom>
          <a:noFill/>
        </p:spPr>
        <p:txBody>
          <a:bodyPr wrap="square" rtlCol="0">
            <a:spAutoFit/>
          </a:bodyPr>
          <a:lstStyle/>
          <a:p>
            <a:r>
              <a:rPr lang="en-US" sz="2000" b="1" dirty="0">
                <a:solidFill>
                  <a:srgbClr val="FF0000"/>
                </a:solidFill>
              </a:rPr>
              <a:t>January </a:t>
            </a:r>
          </a:p>
        </p:txBody>
      </p:sp>
      <p:sp>
        <p:nvSpPr>
          <p:cNvPr id="9" name="TextBox 8">
            <a:extLst>
              <a:ext uri="{FF2B5EF4-FFF2-40B4-BE49-F238E27FC236}">
                <a16:creationId xmlns="" xmlns:a16="http://schemas.microsoft.com/office/drawing/2014/main" id="{8FEAE280-131E-4966-AB43-313B9CE68991}"/>
              </a:ext>
            </a:extLst>
          </p:cNvPr>
          <p:cNvSpPr txBox="1"/>
          <p:nvPr/>
        </p:nvSpPr>
        <p:spPr>
          <a:xfrm>
            <a:off x="6503917" y="836390"/>
            <a:ext cx="1231895" cy="400110"/>
          </a:xfrm>
          <a:prstGeom prst="rect">
            <a:avLst/>
          </a:prstGeom>
          <a:noFill/>
        </p:spPr>
        <p:txBody>
          <a:bodyPr wrap="square" rtlCol="0">
            <a:spAutoFit/>
          </a:bodyPr>
          <a:lstStyle/>
          <a:p>
            <a:r>
              <a:rPr lang="en-US" sz="2000" b="1" dirty="0">
                <a:solidFill>
                  <a:srgbClr val="FF0000"/>
                </a:solidFill>
              </a:rPr>
              <a:t>July </a:t>
            </a:r>
          </a:p>
        </p:txBody>
      </p:sp>
      <p:sp>
        <p:nvSpPr>
          <p:cNvPr id="10" name="TextBox 9"/>
          <p:cNvSpPr txBox="1"/>
          <p:nvPr/>
        </p:nvSpPr>
        <p:spPr>
          <a:xfrm>
            <a:off x="7124282" y="6199833"/>
            <a:ext cx="1269899" cy="369332"/>
          </a:xfrm>
          <a:prstGeom prst="rect">
            <a:avLst/>
          </a:prstGeom>
          <a:noFill/>
        </p:spPr>
        <p:txBody>
          <a:bodyPr wrap="none" rtlCol="0">
            <a:spAutoFit/>
          </a:bodyPr>
          <a:lstStyle/>
          <a:p>
            <a:r>
              <a:rPr lang="en-US" dirty="0"/>
              <a:t>By Jim Kelly</a:t>
            </a:r>
          </a:p>
        </p:txBody>
      </p:sp>
      <p:sp>
        <p:nvSpPr>
          <p:cNvPr id="11" name="Slide Number Placeholder 10"/>
          <p:cNvSpPr>
            <a:spLocks noGrp="1"/>
          </p:cNvSpPr>
          <p:nvPr>
            <p:ph type="sldNum" sz="quarter" idx="12"/>
          </p:nvPr>
        </p:nvSpPr>
        <p:spPr/>
        <p:txBody>
          <a:bodyPr/>
          <a:lstStyle/>
          <a:p>
            <a:pPr>
              <a:defRPr/>
            </a:pPr>
            <a:fld id="{4FDF2277-96DB-49E8-92A0-ADEF130412BD}" type="slidenum">
              <a:rPr lang="en-US" smtClean="0">
                <a:solidFill>
                  <a:prstClr val="black">
                    <a:tint val="75000"/>
                  </a:prstClr>
                </a:solidFill>
                <a:latin typeface="Arial" pitchFamily="34" charset="0"/>
              </a:rPr>
              <a:pPr>
                <a:defRPr/>
              </a:pPr>
              <a:t>29</a:t>
            </a:fld>
            <a:endParaRPr lang="en-US">
              <a:solidFill>
                <a:prstClr val="black">
                  <a:tint val="75000"/>
                </a:prstClr>
              </a:solidFill>
              <a:latin typeface="Arial" pitchFamily="34" charset="0"/>
            </a:endParaRPr>
          </a:p>
        </p:txBody>
      </p:sp>
    </p:spTree>
    <p:extLst>
      <p:ext uri="{BB962C8B-B14F-4D97-AF65-F5344CB8AC3E}">
        <p14:creationId xmlns="" xmlns:p14="http://schemas.microsoft.com/office/powerpoint/2010/main" val="3172068158"/>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Rectangle 5"/>
          <p:cNvSpPr>
            <a:spLocks noChangeArrowheads="1"/>
          </p:cNvSpPr>
          <p:nvPr/>
        </p:nvSpPr>
        <p:spPr bwMode="auto">
          <a:xfrm>
            <a:off x="-1" y="4753"/>
            <a:ext cx="9144000" cy="707886"/>
          </a:xfrm>
          <a:prstGeom prst="rect">
            <a:avLst/>
          </a:prstGeom>
          <a:noFill/>
          <a:ln w="9525">
            <a:solidFill>
              <a:schemeClr val="tx1"/>
            </a:solidFill>
            <a:miter lim="800000"/>
            <a:headEnd/>
            <a:tailEnd/>
          </a:ln>
          <a:effectLst/>
        </p:spPr>
        <p:txBody>
          <a:bodyPr wrap="square">
            <a:spAutoFit/>
          </a:bodyPr>
          <a:lstStyle/>
          <a:p>
            <a:pPr algn="ctr" fontAlgn="base">
              <a:spcBef>
                <a:spcPct val="0"/>
              </a:spcBef>
              <a:spcAft>
                <a:spcPts val="1800"/>
              </a:spcAft>
              <a:defRPr/>
            </a:pPr>
            <a:r>
              <a:rPr lang="en-US" sz="4000" b="1" dirty="0">
                <a:solidFill>
                  <a:srgbClr val="FF0000"/>
                </a:solidFill>
                <a:effectLst>
                  <a:outerShdw blurRad="38100" dist="38100" dir="2700000" algn="tl">
                    <a:srgbClr val="000000">
                      <a:alpha val="43137"/>
                    </a:srgbClr>
                  </a:outerShdw>
                </a:effectLst>
                <a:latin typeface="Arial" charset="0"/>
              </a:rPr>
              <a:t>“FAST-CE”: </a:t>
            </a:r>
            <a:r>
              <a:rPr lang="en-US" sz="2000" i="1" dirty="0"/>
              <a:t>Flexible Air Quality Scenario Tool – Community Edition)</a:t>
            </a:r>
          </a:p>
        </p:txBody>
      </p:sp>
      <p:sp>
        <p:nvSpPr>
          <p:cNvPr id="5" name="Content Placeholder 6">
            <a:extLst>
              <a:ext uri="{FF2B5EF4-FFF2-40B4-BE49-F238E27FC236}">
                <a16:creationId xmlns="" xmlns:a16="http://schemas.microsoft.com/office/drawing/2014/main" id="{ACC6DC6C-2EF9-42A5-AB06-BF5D5FBEA395}"/>
              </a:ext>
            </a:extLst>
          </p:cNvPr>
          <p:cNvSpPr>
            <a:spLocks noGrp="1"/>
          </p:cNvSpPr>
          <p:nvPr>
            <p:ph idx="1"/>
          </p:nvPr>
        </p:nvSpPr>
        <p:spPr>
          <a:xfrm>
            <a:off x="0" y="725709"/>
            <a:ext cx="9048750" cy="6127538"/>
          </a:xfrm>
          <a:ln>
            <a:noFill/>
          </a:ln>
        </p:spPr>
        <p:txBody>
          <a:bodyPr>
            <a:noAutofit/>
          </a:bodyPr>
          <a:lstStyle/>
          <a:p>
            <a:pPr marL="461963" lvl="2" indent="-119063">
              <a:lnSpc>
                <a:spcPct val="120000"/>
              </a:lnSpc>
              <a:spcBef>
                <a:spcPts val="300"/>
              </a:spcBef>
              <a:buNone/>
            </a:pPr>
            <a:r>
              <a:rPr lang="en-US" b="1" dirty="0">
                <a:solidFill>
                  <a:srgbClr val="0000FF"/>
                </a:solidFill>
                <a:effectLst>
                  <a:outerShdw blurRad="38100" dist="38100" dir="2700000" algn="tl">
                    <a:srgbClr val="000000">
                      <a:alpha val="43137"/>
                    </a:srgbClr>
                  </a:outerShdw>
                </a:effectLst>
              </a:rPr>
              <a:t>Motivation:</a:t>
            </a:r>
          </a:p>
          <a:p>
            <a:pPr marL="747713" lvl="2" indent="-285750">
              <a:lnSpc>
                <a:spcPct val="120000"/>
              </a:lnSpc>
              <a:spcBef>
                <a:spcPts val="300"/>
              </a:spcBef>
            </a:pPr>
            <a:r>
              <a:rPr lang="en-US" sz="1800" b="1" dirty="0"/>
              <a:t>As part of next phase “Reduced Form Modeling” (RFM) project with OMB/HEID, AQAD/AQMG is pursuing the development of a reduced form tool that provides real-time and credible impacts of O3 and PM2.5 to emissions changes.  </a:t>
            </a:r>
          </a:p>
          <a:p>
            <a:pPr marL="747713" lvl="2" indent="-285750">
              <a:lnSpc>
                <a:spcPct val="120000"/>
              </a:lnSpc>
              <a:spcBef>
                <a:spcPts val="300"/>
              </a:spcBef>
            </a:pPr>
            <a:r>
              <a:rPr lang="en-US" sz="1800" b="1" dirty="0"/>
              <a:t>“FAST-CE” is designed as an user-friendly tool to provide flexible and timely assessments of O3 and PM2.5 responses to any given emission scenarios.  </a:t>
            </a:r>
          </a:p>
          <a:p>
            <a:pPr marL="747713" lvl="2" indent="-285750">
              <a:lnSpc>
                <a:spcPct val="120000"/>
              </a:lnSpc>
              <a:spcBef>
                <a:spcPts val="300"/>
              </a:spcBef>
            </a:pPr>
            <a:r>
              <a:rPr lang="en-US" sz="1800" b="1" dirty="0"/>
              <a:t>The FAST-CE prototype was initially built based on the </a:t>
            </a:r>
            <a:r>
              <a:rPr lang="en-US" sz="1800" b="1" i="1" dirty="0"/>
              <a:t>ACE</a:t>
            </a:r>
            <a:r>
              <a:rPr lang="en-US" sz="1800" b="1" dirty="0"/>
              <a:t> rule methodology with source apportionment modeling of EGUs, and now is being expanded with additional Source Apportionment and Response Surface Model (RSM) cases.</a:t>
            </a:r>
          </a:p>
          <a:p>
            <a:pPr marL="461963" lvl="2" indent="-119063">
              <a:lnSpc>
                <a:spcPct val="120000"/>
              </a:lnSpc>
              <a:spcBef>
                <a:spcPts val="300"/>
              </a:spcBef>
              <a:buNone/>
            </a:pPr>
            <a:r>
              <a:rPr lang="en-US" b="1" dirty="0">
                <a:solidFill>
                  <a:srgbClr val="0000FF"/>
                </a:solidFill>
                <a:effectLst>
                  <a:outerShdw blurRad="38100" dist="38100" dir="2700000" algn="tl">
                    <a:srgbClr val="000000">
                      <a:alpha val="43137"/>
                    </a:srgbClr>
                  </a:outerShdw>
                </a:effectLst>
              </a:rPr>
              <a:t>Available cases and data for this FAST-CE demo:</a:t>
            </a:r>
          </a:p>
          <a:p>
            <a:pPr marL="804862" lvl="2" indent="-342900">
              <a:lnSpc>
                <a:spcPct val="120000"/>
              </a:lnSpc>
              <a:spcBef>
                <a:spcPts val="300"/>
              </a:spcBef>
              <a:buAutoNum type="arabicPeriod"/>
            </a:pPr>
            <a:r>
              <a:rPr lang="en-US" sz="1800" b="1" dirty="0">
                <a:solidFill>
                  <a:srgbClr val="FF0000"/>
                </a:solidFill>
              </a:rPr>
              <a:t>ACE rule case </a:t>
            </a:r>
            <a:r>
              <a:rPr lang="en-US" sz="1800" b="1" dirty="0"/>
              <a:t>for O3 and PM2.5: </a:t>
            </a:r>
            <a:r>
              <a:rPr lang="en-US" sz="1800" b="1" dirty="0" err="1"/>
              <a:t>CAMx</a:t>
            </a:r>
            <a:r>
              <a:rPr lang="en-US" sz="1800" b="1" dirty="0"/>
              <a:t> source apportionment (APCA) modeling results (dataset provided by Heather S., further details see Appendix)</a:t>
            </a:r>
          </a:p>
          <a:p>
            <a:pPr marL="804862" lvl="2" indent="-342900">
              <a:lnSpc>
                <a:spcPct val="120000"/>
              </a:lnSpc>
              <a:spcBef>
                <a:spcPts val="300"/>
              </a:spcBef>
              <a:buAutoNum type="arabicPeriod"/>
            </a:pPr>
            <a:r>
              <a:rPr lang="en-US" sz="1800" b="1" dirty="0">
                <a:solidFill>
                  <a:srgbClr val="FF0000"/>
                </a:solidFill>
              </a:rPr>
              <a:t>RFM test case </a:t>
            </a:r>
            <a:r>
              <a:rPr lang="en-US" sz="1800" b="1" dirty="0"/>
              <a:t>for O3 and PM2.5: </a:t>
            </a:r>
            <a:r>
              <a:rPr lang="en-US" sz="1800" b="1" dirty="0" err="1"/>
              <a:t>CAMx</a:t>
            </a:r>
            <a:r>
              <a:rPr lang="en-US" sz="1800" b="1" dirty="0"/>
              <a:t> SA (OSAT &amp; PSAT) modeling results (dataset provided by Kirk B.)</a:t>
            </a:r>
          </a:p>
          <a:p>
            <a:pPr marL="804862" lvl="2" indent="-342900">
              <a:lnSpc>
                <a:spcPct val="120000"/>
              </a:lnSpc>
              <a:spcBef>
                <a:spcPts val="300"/>
              </a:spcBef>
              <a:buFont typeface="Arial" pitchFamily="34" charset="0"/>
              <a:buAutoNum type="arabicPeriod"/>
            </a:pPr>
            <a:r>
              <a:rPr lang="en-US" sz="1800" b="1" dirty="0">
                <a:solidFill>
                  <a:srgbClr val="FF0000"/>
                </a:solidFill>
              </a:rPr>
              <a:t>RSM test case </a:t>
            </a:r>
            <a:r>
              <a:rPr lang="en-US" sz="1800" b="1" dirty="0"/>
              <a:t>for O3 and PM2.5: Response Surface Modeling results (dataset provided by Carey J. and Jim K.)</a:t>
            </a:r>
          </a:p>
          <a:p>
            <a:pPr marL="804862" lvl="2" indent="-342900">
              <a:lnSpc>
                <a:spcPct val="120000"/>
              </a:lnSpc>
              <a:spcBef>
                <a:spcPts val="300"/>
              </a:spcBef>
              <a:buAutoNum type="arabicPeriod"/>
            </a:pPr>
            <a:endParaRPr lang="en-US" sz="1800" b="1" dirty="0"/>
          </a:p>
          <a:p>
            <a:pPr marL="804862" lvl="2" indent="-342900">
              <a:lnSpc>
                <a:spcPct val="120000"/>
              </a:lnSpc>
              <a:spcBef>
                <a:spcPts val="300"/>
              </a:spcBef>
              <a:buAutoNum type="arabicPeriod"/>
            </a:pPr>
            <a:endParaRPr lang="en-US" sz="1800" b="1" dirty="0"/>
          </a:p>
          <a:p>
            <a:pPr marL="461963" lvl="2" indent="0">
              <a:lnSpc>
                <a:spcPct val="120000"/>
              </a:lnSpc>
              <a:spcBef>
                <a:spcPts val="300"/>
              </a:spcBef>
              <a:buNone/>
            </a:pPr>
            <a:r>
              <a:rPr lang="en-US" sz="1600" b="1" dirty="0"/>
              <a:t>	</a:t>
            </a:r>
            <a:endParaRPr lang="en-US" sz="1800" b="1" dirty="0"/>
          </a:p>
        </p:txBody>
      </p:sp>
      <p:sp>
        <p:nvSpPr>
          <p:cNvPr id="4" name="Slide Number Placeholder 3"/>
          <p:cNvSpPr>
            <a:spLocks noGrp="1"/>
          </p:cNvSpPr>
          <p:nvPr>
            <p:ph type="sldNum" sz="quarter" idx="12"/>
          </p:nvPr>
        </p:nvSpPr>
        <p:spPr/>
        <p:txBody>
          <a:bodyPr/>
          <a:lstStyle/>
          <a:p>
            <a:pPr>
              <a:defRPr/>
            </a:pPr>
            <a:fld id="{6EF97FA5-94DB-459B-8E5D-031A45794050}" type="slidenum">
              <a:rPr lang="en-US" smtClean="0">
                <a:solidFill>
                  <a:prstClr val="black">
                    <a:tint val="75000"/>
                  </a:prstClr>
                </a:solidFill>
                <a:latin typeface="Arial" pitchFamily="34" charset="0"/>
              </a:rPr>
              <a:pPr>
                <a:defRPr/>
              </a:pPr>
              <a:t>3</a:t>
            </a:fld>
            <a:endParaRPr lang="en-US">
              <a:solidFill>
                <a:prstClr val="black">
                  <a:tint val="75000"/>
                </a:prstClr>
              </a:solidFill>
              <a:latin typeface="Arial" pitchFamily="34" charset="0"/>
            </a:endParaRPr>
          </a:p>
        </p:txBody>
      </p:sp>
    </p:spTree>
    <p:extLst>
      <p:ext uri="{BB962C8B-B14F-4D97-AF65-F5344CB8AC3E}">
        <p14:creationId xmlns="" xmlns:p14="http://schemas.microsoft.com/office/powerpoint/2010/main" val="1284077615"/>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2B91135E-E66F-4249-A8C9-E4076C9A1BB4}"/>
              </a:ext>
            </a:extLst>
          </p:cNvPr>
          <p:cNvSpPr txBox="1"/>
          <p:nvPr/>
        </p:nvSpPr>
        <p:spPr>
          <a:xfrm>
            <a:off x="433874" y="223936"/>
            <a:ext cx="8398627" cy="430887"/>
          </a:xfrm>
          <a:prstGeom prst="rect">
            <a:avLst/>
          </a:prstGeom>
          <a:noFill/>
        </p:spPr>
        <p:txBody>
          <a:bodyPr wrap="square" rtlCol="0">
            <a:spAutoFit/>
          </a:bodyPr>
          <a:lstStyle/>
          <a:p>
            <a:r>
              <a:rPr lang="en-US" sz="2200" dirty="0"/>
              <a:t>Delta PM for 20-100 percent reductions in anthropogenic </a:t>
            </a:r>
            <a:r>
              <a:rPr lang="en-US" sz="2200" dirty="0" err="1"/>
              <a:t>NOx</a:t>
            </a:r>
            <a:r>
              <a:rPr lang="en-US" sz="2200" dirty="0"/>
              <a:t> emissions</a:t>
            </a:r>
          </a:p>
        </p:txBody>
      </p:sp>
      <p:pic>
        <p:nvPicPr>
          <p:cNvPr id="5" name="Picture 4">
            <a:extLst>
              <a:ext uri="{FF2B5EF4-FFF2-40B4-BE49-F238E27FC236}">
                <a16:creationId xmlns="" xmlns:a16="http://schemas.microsoft.com/office/drawing/2014/main" id="{78F6E143-773B-460C-A79C-56F37FC4A17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6933" y="690465"/>
            <a:ext cx="6889172" cy="5943600"/>
          </a:xfrm>
          <a:prstGeom prst="rect">
            <a:avLst/>
          </a:prstGeom>
        </p:spPr>
      </p:pic>
      <p:sp>
        <p:nvSpPr>
          <p:cNvPr id="10" name="TextBox 9">
            <a:extLst>
              <a:ext uri="{FF2B5EF4-FFF2-40B4-BE49-F238E27FC236}">
                <a16:creationId xmlns="" xmlns:a16="http://schemas.microsoft.com/office/drawing/2014/main" id="{1F997C40-6C67-46C8-B617-787FFCD48107}"/>
              </a:ext>
            </a:extLst>
          </p:cNvPr>
          <p:cNvSpPr txBox="1"/>
          <p:nvPr/>
        </p:nvSpPr>
        <p:spPr>
          <a:xfrm>
            <a:off x="4225088" y="943250"/>
            <a:ext cx="1251264" cy="400110"/>
          </a:xfrm>
          <a:prstGeom prst="rect">
            <a:avLst/>
          </a:prstGeom>
          <a:noFill/>
        </p:spPr>
        <p:txBody>
          <a:bodyPr wrap="square" rtlCol="0">
            <a:spAutoFit/>
          </a:bodyPr>
          <a:lstStyle/>
          <a:p>
            <a:pPr algn="ctr"/>
            <a:r>
              <a:rPr lang="en-US" sz="2000" b="1" dirty="0">
                <a:solidFill>
                  <a:srgbClr val="FF0000"/>
                </a:solidFill>
              </a:rPr>
              <a:t>January </a:t>
            </a:r>
          </a:p>
        </p:txBody>
      </p:sp>
      <p:sp>
        <p:nvSpPr>
          <p:cNvPr id="6" name="TextBox 5"/>
          <p:cNvSpPr txBox="1"/>
          <p:nvPr/>
        </p:nvSpPr>
        <p:spPr>
          <a:xfrm>
            <a:off x="7124282" y="6199833"/>
            <a:ext cx="1269899" cy="369332"/>
          </a:xfrm>
          <a:prstGeom prst="rect">
            <a:avLst/>
          </a:prstGeom>
          <a:noFill/>
        </p:spPr>
        <p:txBody>
          <a:bodyPr wrap="none" rtlCol="0">
            <a:spAutoFit/>
          </a:bodyPr>
          <a:lstStyle/>
          <a:p>
            <a:r>
              <a:rPr lang="en-US" dirty="0"/>
              <a:t>By Jim Kelly</a:t>
            </a:r>
          </a:p>
        </p:txBody>
      </p:sp>
      <p:sp>
        <p:nvSpPr>
          <p:cNvPr id="7" name="Slide Number Placeholder 6"/>
          <p:cNvSpPr>
            <a:spLocks noGrp="1"/>
          </p:cNvSpPr>
          <p:nvPr>
            <p:ph type="sldNum" sz="quarter" idx="12"/>
          </p:nvPr>
        </p:nvSpPr>
        <p:spPr/>
        <p:txBody>
          <a:bodyPr/>
          <a:lstStyle/>
          <a:p>
            <a:pPr>
              <a:defRPr/>
            </a:pPr>
            <a:fld id="{4FDF2277-96DB-49E8-92A0-ADEF130412BD}" type="slidenum">
              <a:rPr lang="en-US" smtClean="0">
                <a:solidFill>
                  <a:prstClr val="black">
                    <a:tint val="75000"/>
                  </a:prstClr>
                </a:solidFill>
                <a:latin typeface="Arial" pitchFamily="34" charset="0"/>
              </a:rPr>
              <a:pPr>
                <a:defRPr/>
              </a:pPr>
              <a:t>30</a:t>
            </a:fld>
            <a:endParaRPr lang="en-US">
              <a:solidFill>
                <a:prstClr val="black">
                  <a:tint val="75000"/>
                </a:prstClr>
              </a:solidFill>
              <a:latin typeface="Arial" pitchFamily="34" charset="0"/>
            </a:endParaRPr>
          </a:p>
        </p:txBody>
      </p:sp>
    </p:spTree>
    <p:extLst>
      <p:ext uri="{BB962C8B-B14F-4D97-AF65-F5344CB8AC3E}">
        <p14:creationId xmlns="" xmlns:p14="http://schemas.microsoft.com/office/powerpoint/2010/main" val="1942873792"/>
      </p:ext>
    </p:ext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 xmlns:a16="http://schemas.microsoft.com/office/drawing/2014/main" id="{1B72A3C0-EB3D-49B0-A217-AF9C144DA685}"/>
              </a:ext>
            </a:extLst>
          </p:cNvPr>
          <p:cNvSpPr>
            <a:spLocks noChangeArrowheads="1"/>
          </p:cNvSpPr>
          <p:nvPr/>
        </p:nvSpPr>
        <p:spPr bwMode="auto">
          <a:xfrm>
            <a:off x="-1" y="152806"/>
            <a:ext cx="9144000" cy="707886"/>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sz="4000" b="1" dirty="0">
                <a:solidFill>
                  <a:srgbClr val="FF0000"/>
                </a:solidFill>
                <a:effectLst>
                  <a:outerShdw blurRad="38100" dist="38100" dir="2700000" algn="tl">
                    <a:srgbClr val="000000">
                      <a:alpha val="43137"/>
                    </a:srgbClr>
                  </a:outerShdw>
                </a:effectLst>
                <a:latin typeface="Arial" charset="0"/>
              </a:rPr>
              <a:t>“FAST-CE” Demo</a:t>
            </a:r>
            <a:r>
              <a:rPr lang="en-US" sz="3200" b="1" dirty="0">
                <a:effectLst>
                  <a:outerShdw blurRad="38100" dist="38100" dir="2700000" algn="tl">
                    <a:srgbClr val="000000">
                      <a:alpha val="43137"/>
                    </a:srgbClr>
                  </a:outerShdw>
                </a:effectLst>
                <a:latin typeface="Arial" charset="0"/>
              </a:rPr>
              <a:t>	</a:t>
            </a:r>
            <a:r>
              <a:rPr lang="en-US" altLang="zh-CN" sz="3600" b="1" dirty="0">
                <a:latin typeface="Arial" charset="0"/>
                <a:ea typeface="宋体" panose="02010600030101010101" pitchFamily="2" charset="-122"/>
              </a:rPr>
              <a:t>   </a:t>
            </a:r>
          </a:p>
        </p:txBody>
      </p:sp>
      <p:sp>
        <p:nvSpPr>
          <p:cNvPr id="5" name="Content Placeholder 6">
            <a:extLst>
              <a:ext uri="{FF2B5EF4-FFF2-40B4-BE49-F238E27FC236}">
                <a16:creationId xmlns="" xmlns:a16="http://schemas.microsoft.com/office/drawing/2014/main" id="{D6497A62-7866-4557-8397-48E609C6CC35}"/>
              </a:ext>
            </a:extLst>
          </p:cNvPr>
          <p:cNvSpPr>
            <a:spLocks noGrp="1"/>
          </p:cNvSpPr>
          <p:nvPr>
            <p:ph idx="1"/>
          </p:nvPr>
        </p:nvSpPr>
        <p:spPr>
          <a:xfrm>
            <a:off x="178525" y="913994"/>
            <a:ext cx="4393475" cy="5791200"/>
          </a:xfrm>
          <a:ln>
            <a:solidFill>
              <a:schemeClr val="tx1"/>
            </a:solidFill>
          </a:ln>
        </p:spPr>
        <p:txBody>
          <a:bodyPr numCol="1">
            <a:noAutofit/>
          </a:bodyPr>
          <a:lstStyle/>
          <a:p>
            <a:pPr marL="400050" lvl="2" indent="-339725">
              <a:spcBef>
                <a:spcPts val="600"/>
              </a:spcBef>
              <a:buNone/>
            </a:pPr>
            <a:r>
              <a:rPr lang="en-US" sz="1800" b="1" dirty="0">
                <a:solidFill>
                  <a:srgbClr val="FF0000"/>
                </a:solidFill>
              </a:rPr>
              <a:t>GUI:</a:t>
            </a:r>
            <a:endParaRPr lang="en-US" sz="1600" b="1" dirty="0">
              <a:solidFill>
                <a:srgbClr val="FF0000"/>
              </a:solidFill>
            </a:endParaRPr>
          </a:p>
          <a:p>
            <a:pPr marL="400050" lvl="2" indent="-339725">
              <a:spcBef>
                <a:spcPts val="600"/>
              </a:spcBef>
              <a:buFont typeface="+mj-lt"/>
              <a:buAutoNum type="arabicPeriod"/>
            </a:pPr>
            <a:r>
              <a:rPr lang="en-US" sz="1600" dirty="0">
                <a:solidFill>
                  <a:srgbClr val="0000FF"/>
                </a:solidFill>
              </a:rPr>
              <a:t>Run O</a:t>
            </a:r>
            <a:r>
              <a:rPr lang="en-US" sz="1400" dirty="0">
                <a:solidFill>
                  <a:srgbClr val="0000FF"/>
                </a:solidFill>
              </a:rPr>
              <a:t>3</a:t>
            </a:r>
            <a:r>
              <a:rPr lang="en-US" sz="1600" dirty="0">
                <a:solidFill>
                  <a:srgbClr val="0000FF"/>
                </a:solidFill>
              </a:rPr>
              <a:t> case (load/show PM case next)</a:t>
            </a:r>
          </a:p>
          <a:p>
            <a:pPr marL="400050" lvl="2" indent="-339725">
              <a:spcBef>
                <a:spcPts val="600"/>
              </a:spcBef>
              <a:buFont typeface="+mj-lt"/>
              <a:buAutoNum type="arabicPeriod"/>
            </a:pPr>
            <a:r>
              <a:rPr lang="en-US" sz="1600" dirty="0">
                <a:solidFill>
                  <a:srgbClr val="0000FF"/>
                </a:solidFill>
              </a:rPr>
              <a:t>Go thru PPT slides</a:t>
            </a:r>
          </a:p>
          <a:p>
            <a:pPr marL="400050" lvl="2" indent="-339725">
              <a:spcBef>
                <a:spcPts val="600"/>
              </a:spcBef>
              <a:buFont typeface="+mj-lt"/>
              <a:buAutoNum type="arabicPeriod"/>
            </a:pPr>
            <a:r>
              <a:rPr lang="en-US" sz="1600" dirty="0">
                <a:solidFill>
                  <a:srgbClr val="0000FF"/>
                </a:solidFill>
              </a:rPr>
              <a:t>Main GUI -&gt; File/Analysis/View</a:t>
            </a:r>
          </a:p>
          <a:p>
            <a:pPr marL="400050" lvl="2" indent="-339725">
              <a:spcBef>
                <a:spcPts val="600"/>
              </a:spcBef>
              <a:buFont typeface="+mj-lt"/>
              <a:buAutoNum type="arabicPeriod"/>
            </a:pPr>
            <a:r>
              <a:rPr lang="en-US" sz="1600" dirty="0">
                <a:solidFill>
                  <a:srgbClr val="0000FF"/>
                </a:solidFill>
              </a:rPr>
              <a:t>Menu: MAP/RA/QA/</a:t>
            </a:r>
            <a:r>
              <a:rPr lang="en-US" sz="1600" dirty="0" err="1">
                <a:solidFill>
                  <a:srgbClr val="0000FF"/>
                </a:solidFill>
              </a:rPr>
              <a:t>Log&amp;Msg</a:t>
            </a:r>
            <a:endParaRPr lang="en-US" sz="1600" dirty="0">
              <a:solidFill>
                <a:srgbClr val="0000FF"/>
              </a:solidFill>
            </a:endParaRPr>
          </a:p>
          <a:p>
            <a:pPr marL="400050" lvl="2" indent="-339725">
              <a:spcBef>
                <a:spcPts val="600"/>
              </a:spcBef>
              <a:buFont typeface="+mj-lt"/>
              <a:buAutoNum type="arabicPeriod"/>
            </a:pPr>
            <a:r>
              <a:rPr lang="en-US" sz="1600" dirty="0">
                <a:solidFill>
                  <a:srgbClr val="0000FF"/>
                </a:solidFill>
              </a:rPr>
              <a:t>Traffic Light: Each module &amp; input files</a:t>
            </a:r>
          </a:p>
          <a:p>
            <a:pPr marL="400050" lvl="2" indent="-339725">
              <a:spcBef>
                <a:spcPts val="600"/>
              </a:spcBef>
              <a:buNone/>
            </a:pPr>
            <a:endParaRPr lang="en-US" sz="1600" dirty="0">
              <a:solidFill>
                <a:srgbClr val="0000FF"/>
              </a:solidFill>
            </a:endParaRPr>
          </a:p>
          <a:p>
            <a:pPr marL="400050" lvl="2" indent="-339725">
              <a:spcBef>
                <a:spcPts val="600"/>
              </a:spcBef>
              <a:buNone/>
            </a:pPr>
            <a:r>
              <a:rPr lang="en-US" sz="1800" b="1" dirty="0">
                <a:solidFill>
                  <a:srgbClr val="FF0000"/>
                </a:solidFill>
              </a:rPr>
              <a:t>MAP:</a:t>
            </a:r>
            <a:endParaRPr lang="en-US" sz="1600" b="1" dirty="0">
              <a:solidFill>
                <a:srgbClr val="FF0000"/>
              </a:solidFill>
            </a:endParaRPr>
          </a:p>
          <a:p>
            <a:pPr marL="400050" lvl="2" indent="-339725">
              <a:spcBef>
                <a:spcPts val="600"/>
              </a:spcBef>
              <a:buFont typeface="+mj-lt"/>
              <a:buAutoNum type="arabicPeriod"/>
            </a:pPr>
            <a:r>
              <a:rPr lang="en-US" sz="1600" dirty="0">
                <a:solidFill>
                  <a:srgbClr val="0000FF"/>
                </a:solidFill>
              </a:rPr>
              <a:t>MAP -&gt;  each ACE case (use 2030)</a:t>
            </a:r>
          </a:p>
          <a:p>
            <a:pPr marL="400050" lvl="2" indent="-339725">
              <a:spcBef>
                <a:spcPts val="600"/>
              </a:spcBef>
              <a:buFont typeface="+mj-lt"/>
              <a:buAutoNum type="arabicPeriod"/>
            </a:pPr>
            <a:r>
              <a:rPr lang="en-US" sz="1600" dirty="0">
                <a:solidFill>
                  <a:srgbClr val="0000FF"/>
                </a:solidFill>
              </a:rPr>
              <a:t>Conc./Response toggle &amp; Reset</a:t>
            </a:r>
          </a:p>
          <a:p>
            <a:pPr marL="400050" lvl="2" indent="-339725">
              <a:spcBef>
                <a:spcPts val="600"/>
              </a:spcBef>
              <a:buFont typeface="+mj-lt"/>
              <a:buAutoNum type="arabicPeriod"/>
            </a:pPr>
            <a:r>
              <a:rPr lang="en-US" sz="1600" dirty="0">
                <a:solidFill>
                  <a:srgbClr val="0000FF"/>
                </a:solidFill>
              </a:rPr>
              <a:t>Multiple plots &amp; 3D</a:t>
            </a:r>
          </a:p>
          <a:p>
            <a:pPr marL="400050" lvl="2" indent="-339725">
              <a:spcBef>
                <a:spcPts val="600"/>
              </a:spcBef>
              <a:buFont typeface="+mj-lt"/>
              <a:buAutoNum type="arabicPeriod"/>
            </a:pPr>
            <a:r>
              <a:rPr lang="en-US" sz="1600" dirty="0">
                <a:solidFill>
                  <a:srgbClr val="0000FF"/>
                </a:solidFill>
              </a:rPr>
              <a:t>Output to SMAT/</a:t>
            </a:r>
            <a:r>
              <a:rPr lang="en-US" sz="1600" dirty="0" err="1">
                <a:solidFill>
                  <a:srgbClr val="0000FF"/>
                </a:solidFill>
              </a:rPr>
              <a:t>BenMAP</a:t>
            </a:r>
            <a:r>
              <a:rPr lang="en-US" sz="1600" dirty="0">
                <a:solidFill>
                  <a:srgbClr val="0000FF"/>
                </a:solidFill>
              </a:rPr>
              <a:t>/CSV &amp; color legend</a:t>
            </a:r>
          </a:p>
          <a:p>
            <a:pPr marL="400050" lvl="2" indent="-339725">
              <a:spcBef>
                <a:spcPts val="600"/>
              </a:spcBef>
              <a:buFont typeface="+mj-lt"/>
              <a:buAutoNum type="arabicPeriod"/>
            </a:pPr>
            <a:r>
              <a:rPr lang="en-US" sz="1600" dirty="0">
                <a:solidFill>
                  <a:srgbClr val="0000FF"/>
                </a:solidFill>
              </a:rPr>
              <a:t>Radio button: Control %: Set &amp; Reset</a:t>
            </a:r>
          </a:p>
          <a:p>
            <a:pPr marL="400050" lvl="2" indent="-339725">
              <a:spcBef>
                <a:spcPts val="600"/>
              </a:spcBef>
              <a:buFont typeface="+mj-lt"/>
              <a:buAutoNum type="arabicPeriod"/>
            </a:pPr>
            <a:r>
              <a:rPr lang="en-US" sz="1600" dirty="0">
                <a:solidFill>
                  <a:srgbClr val="0000FF"/>
                </a:solidFill>
              </a:rPr>
              <a:t>Region/Pollutant/Sector: </a:t>
            </a:r>
          </a:p>
          <a:p>
            <a:pPr marL="688975" lvl="3" indent="-171450">
              <a:spcBef>
                <a:spcPts val="600"/>
              </a:spcBef>
            </a:pPr>
            <a:r>
              <a:rPr lang="en-US" sz="1200" dirty="0">
                <a:solidFill>
                  <a:srgbClr val="0000FF"/>
                </a:solidFill>
              </a:rPr>
              <a:t>RETIRE &amp; TB &amp; IL/OH/PA</a:t>
            </a:r>
          </a:p>
          <a:p>
            <a:pPr marL="688975" lvl="3" indent="-171450">
              <a:spcBef>
                <a:spcPts val="600"/>
              </a:spcBef>
            </a:pPr>
            <a:r>
              <a:rPr lang="en-US" sz="1200" dirty="0">
                <a:solidFill>
                  <a:srgbClr val="0000FF"/>
                </a:solidFill>
              </a:rPr>
              <a:t>NOx/VOC &amp; Coal/</a:t>
            </a:r>
            <a:r>
              <a:rPr lang="en-US" sz="1200" dirty="0" err="1">
                <a:solidFill>
                  <a:srgbClr val="0000FF"/>
                </a:solidFill>
              </a:rPr>
              <a:t>NonCoal</a:t>
            </a:r>
            <a:endParaRPr lang="en-US" sz="1200" dirty="0">
              <a:solidFill>
                <a:srgbClr val="0000FF"/>
              </a:solidFill>
            </a:endParaRPr>
          </a:p>
          <a:p>
            <a:pPr marL="400050" lvl="2" indent="-339725">
              <a:spcBef>
                <a:spcPts val="600"/>
              </a:spcBef>
              <a:buFont typeface="+mj-lt"/>
              <a:buAutoNum type="arabicPeriod"/>
            </a:pPr>
            <a:r>
              <a:rPr lang="en-US" sz="1600" dirty="0">
                <a:solidFill>
                  <a:srgbClr val="0000FF"/>
                </a:solidFill>
              </a:rPr>
              <a:t>Select/Combine Factors -&gt;</a:t>
            </a:r>
            <a:endParaRPr lang="en-US" sz="1600" dirty="0"/>
          </a:p>
        </p:txBody>
      </p:sp>
      <p:sp>
        <p:nvSpPr>
          <p:cNvPr id="6" name="Content Placeholder 6">
            <a:extLst>
              <a:ext uri="{FF2B5EF4-FFF2-40B4-BE49-F238E27FC236}">
                <a16:creationId xmlns="" xmlns:a16="http://schemas.microsoft.com/office/drawing/2014/main" id="{E97E85A9-9E82-4083-9199-2E7E7FF04F1C}"/>
              </a:ext>
            </a:extLst>
          </p:cNvPr>
          <p:cNvSpPr txBox="1">
            <a:spLocks/>
          </p:cNvSpPr>
          <p:nvPr/>
        </p:nvSpPr>
        <p:spPr>
          <a:xfrm>
            <a:off x="4689566" y="896171"/>
            <a:ext cx="4393475" cy="5791200"/>
          </a:xfrm>
          <a:prstGeom prst="rect">
            <a:avLst/>
          </a:prstGeom>
          <a:ln>
            <a:solidFill>
              <a:schemeClr val="tx1"/>
            </a:solidFill>
          </a:ln>
        </p:spPr>
        <p:txBody>
          <a:bodyPr vert="horz" lIns="91440" tIns="45720" rIns="91440" bIns="45720" numCol="1"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1963" lvl="2" indent="-349250">
              <a:spcBef>
                <a:spcPts val="600"/>
              </a:spcBef>
              <a:buFont typeface="Arial" pitchFamily="34" charset="0"/>
              <a:buNone/>
            </a:pPr>
            <a:r>
              <a:rPr lang="en-US" sz="1800" b="1" dirty="0">
                <a:solidFill>
                  <a:srgbClr val="FF0000"/>
                </a:solidFill>
              </a:rPr>
              <a:t>Receptor Analysis</a:t>
            </a:r>
            <a:endParaRPr lang="en-US" sz="1600" b="1" dirty="0">
              <a:solidFill>
                <a:srgbClr val="FF0000"/>
              </a:solidFill>
            </a:endParaRPr>
          </a:p>
          <a:p>
            <a:pPr marL="461963" lvl="2" indent="-349250">
              <a:spcBef>
                <a:spcPts val="600"/>
              </a:spcBef>
              <a:buFont typeface="+mj-lt"/>
              <a:buAutoNum type="arabicPeriod"/>
            </a:pPr>
            <a:r>
              <a:rPr lang="en-US" sz="1600" dirty="0">
                <a:solidFill>
                  <a:srgbClr val="0000FF"/>
                </a:solidFill>
              </a:rPr>
              <a:t>Emissions Control 1&amp; 2</a:t>
            </a:r>
          </a:p>
          <a:p>
            <a:pPr marL="687388" lvl="3" indent="-225425">
              <a:spcBef>
                <a:spcPts val="600"/>
              </a:spcBef>
            </a:pPr>
            <a:r>
              <a:rPr lang="en-US" sz="1200" dirty="0">
                <a:solidFill>
                  <a:srgbClr val="0000FF"/>
                </a:solidFill>
              </a:rPr>
              <a:t>1) Pollutant/Sector</a:t>
            </a:r>
          </a:p>
          <a:p>
            <a:pPr marL="687388" lvl="3" indent="-225425">
              <a:spcBef>
                <a:spcPts val="600"/>
              </a:spcBef>
            </a:pPr>
            <a:r>
              <a:rPr lang="en-US" sz="1200" dirty="0">
                <a:solidFill>
                  <a:srgbClr val="0000FF"/>
                </a:solidFill>
              </a:rPr>
              <a:t>1) Select receptor regions &amp; Set New Receptor Regions</a:t>
            </a:r>
          </a:p>
          <a:p>
            <a:pPr marL="687388" lvl="3" indent="-225425">
              <a:spcBef>
                <a:spcPts val="600"/>
              </a:spcBef>
            </a:pPr>
            <a:r>
              <a:rPr lang="en-US" sz="1200" dirty="0">
                <a:solidFill>
                  <a:srgbClr val="0000FF"/>
                </a:solidFill>
              </a:rPr>
              <a:t>2) NOx: 20/40/60/80/100</a:t>
            </a:r>
          </a:p>
          <a:p>
            <a:pPr marL="461963" lvl="2" indent="-349250">
              <a:spcBef>
                <a:spcPts val="600"/>
              </a:spcBef>
              <a:buFont typeface="+mj-lt"/>
              <a:buAutoNum type="arabicPeriod"/>
            </a:pPr>
            <a:r>
              <a:rPr lang="en-US" sz="1600" dirty="0">
                <a:solidFill>
                  <a:srgbClr val="0000FF"/>
                </a:solidFill>
              </a:rPr>
              <a:t>Source Contribution 1 &amp;2</a:t>
            </a:r>
          </a:p>
          <a:p>
            <a:pPr marL="461963" lvl="2" indent="-349250">
              <a:spcBef>
                <a:spcPts val="600"/>
              </a:spcBef>
              <a:buFont typeface="Arial" pitchFamily="34" charset="0"/>
              <a:buNone/>
            </a:pPr>
            <a:r>
              <a:rPr lang="en-US" sz="1800" b="1" dirty="0">
                <a:solidFill>
                  <a:srgbClr val="FF0000"/>
                </a:solidFill>
              </a:rPr>
              <a:t>QA/Validation:</a:t>
            </a:r>
            <a:endParaRPr lang="en-US" sz="1600" b="1" dirty="0">
              <a:solidFill>
                <a:srgbClr val="FF0000"/>
              </a:solidFill>
            </a:endParaRPr>
          </a:p>
          <a:p>
            <a:pPr marL="461963" lvl="2" indent="-349250">
              <a:spcBef>
                <a:spcPts val="600"/>
              </a:spcBef>
              <a:buFont typeface="+mj-lt"/>
              <a:buAutoNum type="arabicPeriod"/>
            </a:pPr>
            <a:r>
              <a:rPr lang="en-US" sz="1600" dirty="0">
                <a:solidFill>
                  <a:srgbClr val="0000FF"/>
                </a:solidFill>
              </a:rPr>
              <a:t>Conc./Response toggle</a:t>
            </a:r>
          </a:p>
          <a:p>
            <a:pPr marL="461963" lvl="2" indent="-349250">
              <a:spcBef>
                <a:spcPts val="600"/>
              </a:spcBef>
              <a:buFont typeface="+mj-lt"/>
              <a:buAutoNum type="arabicPeriod"/>
            </a:pPr>
            <a:r>
              <a:rPr lang="en-US" sz="1600" dirty="0">
                <a:solidFill>
                  <a:srgbClr val="0000FF"/>
                </a:solidFill>
              </a:rPr>
              <a:t>Multiple plots</a:t>
            </a:r>
          </a:p>
          <a:p>
            <a:pPr marL="461963" lvl="2" indent="-349250">
              <a:spcBef>
                <a:spcPts val="600"/>
              </a:spcBef>
              <a:buFont typeface="+mj-lt"/>
              <a:buAutoNum type="arabicPeriod"/>
            </a:pPr>
            <a:r>
              <a:rPr lang="en-US" sz="1600" dirty="0">
                <a:solidFill>
                  <a:srgbClr val="0000FF"/>
                </a:solidFill>
              </a:rPr>
              <a:t>Color Density</a:t>
            </a:r>
          </a:p>
          <a:p>
            <a:pPr marL="461963" lvl="2" indent="-349250">
              <a:spcBef>
                <a:spcPts val="600"/>
              </a:spcBef>
              <a:buNone/>
            </a:pPr>
            <a:r>
              <a:rPr lang="en-US" sz="1600" b="1" dirty="0">
                <a:solidFill>
                  <a:srgbClr val="FF0000"/>
                </a:solidFill>
              </a:rPr>
              <a:t>PM Module:</a:t>
            </a:r>
            <a:endParaRPr lang="en-US" sz="1400" b="1" dirty="0">
              <a:solidFill>
                <a:srgbClr val="FF0000"/>
              </a:solidFill>
            </a:endParaRPr>
          </a:p>
          <a:p>
            <a:pPr marL="461963" lvl="2" indent="-349250">
              <a:spcBef>
                <a:spcPts val="0"/>
              </a:spcBef>
              <a:buFont typeface="+mj-lt"/>
              <a:buAutoNum type="arabicPeriod"/>
            </a:pPr>
            <a:r>
              <a:rPr lang="en-US" sz="1600" dirty="0">
                <a:solidFill>
                  <a:srgbClr val="0000FF"/>
                </a:solidFill>
              </a:rPr>
              <a:t>Load PM project, longer </a:t>
            </a:r>
          </a:p>
          <a:p>
            <a:pPr marL="919163" lvl="3" indent="-349250">
              <a:spcBef>
                <a:spcPts val="0"/>
              </a:spcBef>
              <a:buFont typeface="+mj-lt"/>
              <a:buAutoNum type="arabicPeriod"/>
            </a:pPr>
            <a:r>
              <a:rPr lang="en-US" sz="1200" dirty="0">
                <a:solidFill>
                  <a:srgbClr val="0000FF"/>
                </a:solidFill>
              </a:rPr>
              <a:t>monthly PM</a:t>
            </a:r>
          </a:p>
          <a:p>
            <a:pPr marL="919163" lvl="3" indent="-349250">
              <a:spcBef>
                <a:spcPts val="0"/>
              </a:spcBef>
              <a:buFont typeface="+mj-lt"/>
              <a:buAutoNum type="arabicPeriod"/>
            </a:pPr>
            <a:r>
              <a:rPr lang="en-US" sz="1200" dirty="0">
                <a:solidFill>
                  <a:srgbClr val="0000FF"/>
                </a:solidFill>
              </a:rPr>
              <a:t>SMAT adjustment for PM species</a:t>
            </a:r>
          </a:p>
          <a:p>
            <a:pPr marL="461963" lvl="2" indent="-349250">
              <a:spcBef>
                <a:spcPts val="0"/>
              </a:spcBef>
              <a:buFont typeface="+mj-lt"/>
              <a:buAutoNum type="arabicPeriod"/>
            </a:pPr>
            <a:r>
              <a:rPr lang="en-US" sz="1600" dirty="0">
                <a:solidFill>
                  <a:srgbClr val="0000FF"/>
                </a:solidFill>
              </a:rPr>
              <a:t>MAP:  Each ACE case &amp; Conc./Response</a:t>
            </a:r>
          </a:p>
          <a:p>
            <a:pPr marL="400050" lvl="2" indent="-339725">
              <a:spcBef>
                <a:spcPts val="0"/>
              </a:spcBef>
              <a:buFont typeface="+mj-lt"/>
              <a:buAutoNum type="arabicPeriod"/>
            </a:pPr>
            <a:r>
              <a:rPr lang="en-US" sz="1600" dirty="0">
                <a:solidFill>
                  <a:srgbClr val="0000FF"/>
                </a:solidFill>
              </a:rPr>
              <a:t>Region/Pollutant/Sector: </a:t>
            </a:r>
          </a:p>
          <a:p>
            <a:pPr marL="688975" lvl="3" indent="-171450">
              <a:spcBef>
                <a:spcPts val="0"/>
              </a:spcBef>
            </a:pPr>
            <a:r>
              <a:rPr lang="en-US" sz="1200" dirty="0">
                <a:solidFill>
                  <a:srgbClr val="0000FF"/>
                </a:solidFill>
              </a:rPr>
              <a:t>SO2/NOx/PM &amp; Coal/</a:t>
            </a:r>
            <a:r>
              <a:rPr lang="en-US" sz="1200" dirty="0" err="1">
                <a:solidFill>
                  <a:srgbClr val="0000FF"/>
                </a:solidFill>
              </a:rPr>
              <a:t>NonCoal</a:t>
            </a:r>
            <a:endParaRPr lang="en-US" sz="1200" dirty="0">
              <a:solidFill>
                <a:srgbClr val="0000FF"/>
              </a:solidFill>
            </a:endParaRPr>
          </a:p>
          <a:p>
            <a:pPr marL="688975" lvl="3" indent="-171450">
              <a:spcBef>
                <a:spcPts val="0"/>
              </a:spcBef>
            </a:pPr>
            <a:r>
              <a:rPr lang="en-US" sz="1200" dirty="0">
                <a:solidFill>
                  <a:srgbClr val="0000FF"/>
                </a:solidFill>
              </a:rPr>
              <a:t>RETIRE &amp; TB</a:t>
            </a:r>
          </a:p>
          <a:p>
            <a:pPr marL="461963" lvl="2" indent="-349250">
              <a:spcBef>
                <a:spcPts val="0"/>
              </a:spcBef>
              <a:buFont typeface="+mj-lt"/>
              <a:buAutoNum type="arabicPeriod"/>
            </a:pPr>
            <a:r>
              <a:rPr lang="en-US" sz="1600" dirty="0">
                <a:solidFill>
                  <a:srgbClr val="0000FF"/>
                </a:solidFill>
              </a:rPr>
              <a:t>Receptor Analysis</a:t>
            </a:r>
          </a:p>
          <a:p>
            <a:pPr marL="687388" lvl="3" indent="-225425">
              <a:spcBef>
                <a:spcPts val="0"/>
              </a:spcBef>
            </a:pPr>
            <a:r>
              <a:rPr lang="en-US" sz="1200" dirty="0">
                <a:solidFill>
                  <a:srgbClr val="0000FF"/>
                </a:solidFill>
              </a:rPr>
              <a:t>Source Contribution 2: NOx </a:t>
            </a:r>
            <a:r>
              <a:rPr lang="en-US" sz="1200" dirty="0" err="1">
                <a:solidFill>
                  <a:srgbClr val="0000FF"/>
                </a:solidFill>
              </a:rPr>
              <a:t>disbenfit</a:t>
            </a:r>
            <a:endParaRPr lang="en-US" sz="1200" dirty="0">
              <a:solidFill>
                <a:srgbClr val="0000FF"/>
              </a:solidFill>
            </a:endParaRPr>
          </a:p>
          <a:p>
            <a:pPr marL="461963" lvl="2" indent="-349250">
              <a:spcBef>
                <a:spcPts val="0"/>
              </a:spcBef>
              <a:buFont typeface="+mj-lt"/>
              <a:buAutoNum type="arabicPeriod"/>
            </a:pPr>
            <a:r>
              <a:rPr lang="en-US" sz="1600" dirty="0">
                <a:solidFill>
                  <a:srgbClr val="0000FF"/>
                </a:solidFill>
              </a:rPr>
              <a:t>QA/Validate</a:t>
            </a:r>
          </a:p>
          <a:p>
            <a:pPr marL="801688" lvl="2" indent="-339725">
              <a:lnSpc>
                <a:spcPct val="120000"/>
              </a:lnSpc>
              <a:spcBef>
                <a:spcPts val="600"/>
              </a:spcBef>
              <a:buFont typeface="+mj-lt"/>
              <a:buAutoNum type="arabicPeriod"/>
            </a:pPr>
            <a:endParaRPr lang="en-US" sz="1600" dirty="0"/>
          </a:p>
        </p:txBody>
      </p:sp>
      <p:sp>
        <p:nvSpPr>
          <p:cNvPr id="7" name="Slide Number Placeholder 6"/>
          <p:cNvSpPr>
            <a:spLocks noGrp="1"/>
          </p:cNvSpPr>
          <p:nvPr>
            <p:ph type="sldNum" sz="quarter" idx="12"/>
          </p:nvPr>
        </p:nvSpPr>
        <p:spPr/>
        <p:txBody>
          <a:bodyPr/>
          <a:lstStyle/>
          <a:p>
            <a:pPr>
              <a:defRPr/>
            </a:pPr>
            <a:fld id="{6EF97FA5-94DB-459B-8E5D-031A45794050}" type="slidenum">
              <a:rPr lang="en-US" smtClean="0">
                <a:solidFill>
                  <a:prstClr val="black">
                    <a:tint val="75000"/>
                  </a:prstClr>
                </a:solidFill>
                <a:latin typeface="Arial" pitchFamily="34" charset="0"/>
              </a:rPr>
              <a:pPr>
                <a:defRPr/>
              </a:pPr>
              <a:t>31</a:t>
            </a:fld>
            <a:endParaRPr lang="en-US">
              <a:solidFill>
                <a:prstClr val="black">
                  <a:tint val="75000"/>
                </a:prstClr>
              </a:solidFill>
              <a:latin typeface="Arial" pitchFamily="34" charset="0"/>
            </a:endParaRPr>
          </a:p>
        </p:txBody>
      </p:sp>
    </p:spTree>
    <p:extLst>
      <p:ext uri="{BB962C8B-B14F-4D97-AF65-F5344CB8AC3E}">
        <p14:creationId xmlns="" xmlns:p14="http://schemas.microsoft.com/office/powerpoint/2010/main" val="1919083720"/>
      </p:ext>
    </p:extLst>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a:extLst>
              <a:ext uri="{FF2B5EF4-FFF2-40B4-BE49-F238E27FC236}">
                <a16:creationId xmlns="" xmlns:a16="http://schemas.microsoft.com/office/drawing/2014/main" id="{77512AA9-F0C6-44CA-8BD0-C745A9057DE3}"/>
              </a:ext>
            </a:extLst>
          </p:cNvPr>
          <p:cNvSpPr>
            <a:spLocks noChangeArrowheads="1"/>
          </p:cNvSpPr>
          <p:nvPr/>
        </p:nvSpPr>
        <p:spPr bwMode="auto">
          <a:xfrm>
            <a:off x="6253840" y="1815298"/>
            <a:ext cx="19463754"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3485585" y="2417276"/>
            <a:ext cx="2715808" cy="1569660"/>
          </a:xfrm>
          <a:prstGeom prst="rect">
            <a:avLst/>
          </a:prstGeom>
          <a:noFill/>
        </p:spPr>
        <p:txBody>
          <a:bodyPr wrap="none" rtlCol="0">
            <a:spAutoFit/>
          </a:bodyPr>
          <a:lstStyle/>
          <a:p>
            <a:r>
              <a:rPr lang="en-US" sz="9600" b="1" dirty="0">
                <a:solidFill>
                  <a:srgbClr val="0000FF"/>
                </a:solidFill>
                <a:latin typeface="Arial Black" pitchFamily="34" charset="0"/>
              </a:rPr>
              <a:t>End</a:t>
            </a:r>
          </a:p>
        </p:txBody>
      </p:sp>
      <p:sp>
        <p:nvSpPr>
          <p:cNvPr id="7" name="Slide Number Placeholder 6"/>
          <p:cNvSpPr>
            <a:spLocks noGrp="1"/>
          </p:cNvSpPr>
          <p:nvPr>
            <p:ph type="sldNum" sz="quarter" idx="12"/>
          </p:nvPr>
        </p:nvSpPr>
        <p:spPr/>
        <p:txBody>
          <a:bodyPr/>
          <a:lstStyle/>
          <a:p>
            <a:pPr>
              <a:defRPr/>
            </a:pPr>
            <a:fld id="{6EF97FA5-94DB-459B-8E5D-031A45794050}" type="slidenum">
              <a:rPr lang="en-US" smtClean="0">
                <a:solidFill>
                  <a:prstClr val="black">
                    <a:tint val="75000"/>
                  </a:prstClr>
                </a:solidFill>
                <a:latin typeface="Arial" pitchFamily="34" charset="0"/>
              </a:rPr>
              <a:pPr>
                <a:defRPr/>
              </a:pPr>
              <a:t>32</a:t>
            </a:fld>
            <a:endParaRPr lang="en-US">
              <a:solidFill>
                <a:prstClr val="black">
                  <a:tint val="75000"/>
                </a:prstClr>
              </a:solidFill>
              <a:latin typeface="Arial" pitchFamily="34" charset="0"/>
            </a:endParaRPr>
          </a:p>
        </p:txBody>
      </p:sp>
    </p:spTree>
    <p:extLst>
      <p:ext uri="{BB962C8B-B14F-4D97-AF65-F5344CB8AC3E}">
        <p14:creationId xmlns="" xmlns:p14="http://schemas.microsoft.com/office/powerpoint/2010/main" val="929566164"/>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 xmlns:a16="http://schemas.microsoft.com/office/drawing/2014/main" id="{1B72A3C0-EB3D-49B0-A217-AF9C144DA685}"/>
              </a:ext>
            </a:extLst>
          </p:cNvPr>
          <p:cNvSpPr>
            <a:spLocks noChangeArrowheads="1"/>
          </p:cNvSpPr>
          <p:nvPr/>
        </p:nvSpPr>
        <p:spPr bwMode="auto">
          <a:xfrm>
            <a:off x="150724" y="135050"/>
            <a:ext cx="9144000" cy="523220"/>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sz="2800" b="1" dirty="0">
                <a:solidFill>
                  <a:srgbClr val="7030A0"/>
                </a:solidFill>
                <a:effectLst>
                  <a:outerShdw blurRad="38100" dist="38100" dir="2700000" algn="tl">
                    <a:srgbClr val="000000">
                      <a:alpha val="43137"/>
                    </a:srgbClr>
                  </a:outerShdw>
                </a:effectLst>
                <a:latin typeface="Arial" charset="0"/>
              </a:rPr>
              <a:t>Current/Planned Modeling Cases in FAST-CE</a:t>
            </a:r>
            <a:r>
              <a:rPr lang="en-US" sz="2000" b="1" dirty="0">
                <a:solidFill>
                  <a:srgbClr val="7030A0"/>
                </a:solidFill>
                <a:effectLst>
                  <a:outerShdw blurRad="38100" dist="38100" dir="2700000" algn="tl">
                    <a:srgbClr val="000000">
                      <a:alpha val="43137"/>
                    </a:srgbClr>
                  </a:outerShdw>
                </a:effectLst>
                <a:latin typeface="Arial" charset="0"/>
              </a:rPr>
              <a:t>	</a:t>
            </a:r>
            <a:r>
              <a:rPr lang="en-US" altLang="zh-CN" sz="2400" b="1" dirty="0">
                <a:solidFill>
                  <a:srgbClr val="7030A0"/>
                </a:solidFill>
                <a:latin typeface="Arial" charset="0"/>
                <a:ea typeface="宋体" panose="02010600030101010101" pitchFamily="2" charset="-122"/>
              </a:rPr>
              <a:t>   </a:t>
            </a:r>
          </a:p>
        </p:txBody>
      </p:sp>
      <p:sp>
        <p:nvSpPr>
          <p:cNvPr id="9" name="Rectangle 1">
            <a:extLst>
              <a:ext uri="{FF2B5EF4-FFF2-40B4-BE49-F238E27FC236}">
                <a16:creationId xmlns="" xmlns:a16="http://schemas.microsoft.com/office/drawing/2014/main" id="{77512AA9-F0C6-44CA-8BD0-C745A9057DE3}"/>
              </a:ext>
            </a:extLst>
          </p:cNvPr>
          <p:cNvSpPr>
            <a:spLocks noChangeArrowheads="1"/>
          </p:cNvSpPr>
          <p:nvPr/>
        </p:nvSpPr>
        <p:spPr bwMode="auto">
          <a:xfrm>
            <a:off x="6253840" y="1815298"/>
            <a:ext cx="19463754"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 name="Table 5">
            <a:extLst>
              <a:ext uri="{FF2B5EF4-FFF2-40B4-BE49-F238E27FC236}">
                <a16:creationId xmlns="" xmlns:a16="http://schemas.microsoft.com/office/drawing/2014/main" id="{4FD6AFC8-B8D2-4E55-8898-36E8238FA57E}"/>
              </a:ext>
            </a:extLst>
          </p:cNvPr>
          <p:cNvGraphicFramePr>
            <a:graphicFrameLocks noGrp="1"/>
          </p:cNvGraphicFramePr>
          <p:nvPr>
            <p:extLst>
              <p:ext uri="{D42A27DB-BD31-4B8C-83A1-F6EECF244321}">
                <p14:modId xmlns="" xmlns:p14="http://schemas.microsoft.com/office/powerpoint/2010/main" val="2413650023"/>
              </p:ext>
            </p:extLst>
          </p:nvPr>
        </p:nvGraphicFramePr>
        <p:xfrm>
          <a:off x="369169" y="968720"/>
          <a:ext cx="8247357" cy="5423660"/>
        </p:xfrm>
        <a:graphic>
          <a:graphicData uri="http://schemas.openxmlformats.org/drawingml/2006/table">
            <a:tbl>
              <a:tblPr firstRow="1" bandRow="1">
                <a:tableStyleId>{7DF18680-E054-41AD-8BC1-D1AEF772440D}</a:tableStyleId>
              </a:tblPr>
              <a:tblGrid>
                <a:gridCol w="1758395">
                  <a:extLst>
                    <a:ext uri="{9D8B030D-6E8A-4147-A177-3AD203B41FA5}">
                      <a16:colId xmlns="" xmlns:a16="http://schemas.microsoft.com/office/drawing/2014/main" val="2008470103"/>
                    </a:ext>
                  </a:extLst>
                </a:gridCol>
                <a:gridCol w="1195058">
                  <a:extLst>
                    <a:ext uri="{9D8B030D-6E8A-4147-A177-3AD203B41FA5}">
                      <a16:colId xmlns="" xmlns:a16="http://schemas.microsoft.com/office/drawing/2014/main" val="2468054943"/>
                    </a:ext>
                  </a:extLst>
                </a:gridCol>
                <a:gridCol w="1204111">
                  <a:extLst>
                    <a:ext uri="{9D8B030D-6E8A-4147-A177-3AD203B41FA5}">
                      <a16:colId xmlns="" xmlns:a16="http://schemas.microsoft.com/office/drawing/2014/main" val="4000740675"/>
                    </a:ext>
                  </a:extLst>
                </a:gridCol>
                <a:gridCol w="1307223">
                  <a:extLst>
                    <a:ext uri="{9D8B030D-6E8A-4147-A177-3AD203B41FA5}">
                      <a16:colId xmlns="" xmlns:a16="http://schemas.microsoft.com/office/drawing/2014/main" val="487913559"/>
                    </a:ext>
                  </a:extLst>
                </a:gridCol>
                <a:gridCol w="1816222">
                  <a:extLst>
                    <a:ext uri="{9D8B030D-6E8A-4147-A177-3AD203B41FA5}">
                      <a16:colId xmlns="" xmlns:a16="http://schemas.microsoft.com/office/drawing/2014/main" val="3168272893"/>
                    </a:ext>
                  </a:extLst>
                </a:gridCol>
                <a:gridCol w="966348">
                  <a:extLst>
                    <a:ext uri="{9D8B030D-6E8A-4147-A177-3AD203B41FA5}">
                      <a16:colId xmlns="" xmlns:a16="http://schemas.microsoft.com/office/drawing/2014/main" val="1893011988"/>
                    </a:ext>
                  </a:extLst>
                </a:gridCol>
              </a:tblGrid>
              <a:tr h="943079">
                <a:tc>
                  <a:txBody>
                    <a:bodyPr/>
                    <a:lstStyle/>
                    <a:p>
                      <a:pPr algn="ctr"/>
                      <a:r>
                        <a:rPr lang="en-US" sz="2000" dirty="0"/>
                        <a:t>Projects</a:t>
                      </a:r>
                    </a:p>
                  </a:txBody>
                  <a:tcPr anchor="ctr"/>
                </a:tc>
                <a:tc>
                  <a:txBody>
                    <a:bodyPr/>
                    <a:lstStyle/>
                    <a:p>
                      <a:pPr algn="ctr"/>
                      <a:r>
                        <a:rPr lang="en-US" sz="2000" dirty="0"/>
                        <a:t>Modeling Year</a:t>
                      </a:r>
                    </a:p>
                  </a:txBody>
                  <a:tcPr anchor="ctr"/>
                </a:tc>
                <a:tc>
                  <a:txBody>
                    <a:bodyPr/>
                    <a:lstStyle/>
                    <a:p>
                      <a:pPr algn="ctr"/>
                      <a:r>
                        <a:rPr lang="en-US" sz="2000" dirty="0"/>
                        <a:t>SA Method</a:t>
                      </a:r>
                    </a:p>
                  </a:txBody>
                  <a:tcPr anchor="ctr"/>
                </a:tc>
                <a:tc>
                  <a:txBody>
                    <a:bodyPr/>
                    <a:lstStyle/>
                    <a:p>
                      <a:pPr algn="ctr"/>
                      <a:r>
                        <a:rPr lang="en-US" sz="2000" dirty="0"/>
                        <a:t>Pollutants of interest</a:t>
                      </a:r>
                    </a:p>
                  </a:txBody>
                  <a:tcPr anchor="ctr"/>
                </a:tc>
                <a:tc>
                  <a:txBody>
                    <a:bodyPr/>
                    <a:lstStyle/>
                    <a:p>
                      <a:pPr algn="ctr"/>
                      <a:r>
                        <a:rPr lang="en-US" sz="2000" dirty="0"/>
                        <a:t>Region/</a:t>
                      </a:r>
                      <a:r>
                        <a:rPr lang="en-US" sz="2000" dirty="0" err="1"/>
                        <a:t>Sectorof</a:t>
                      </a:r>
                      <a:r>
                        <a:rPr lang="en-US" sz="2000" dirty="0"/>
                        <a:t> interest</a:t>
                      </a:r>
                    </a:p>
                  </a:txBody>
                  <a:tcPr anchor="ctr"/>
                </a:tc>
                <a:tc>
                  <a:txBody>
                    <a:bodyPr/>
                    <a:lstStyle/>
                    <a:p>
                      <a:pPr algn="ctr"/>
                      <a:r>
                        <a:rPr lang="en-US" sz="2000" dirty="0"/>
                        <a:t>Lead</a:t>
                      </a:r>
                    </a:p>
                  </a:txBody>
                  <a:tcPr anchor="ctr"/>
                </a:tc>
                <a:extLst>
                  <a:ext uri="{0D108BD9-81ED-4DB2-BD59-A6C34878D82A}">
                    <a16:rowId xmlns="" xmlns:a16="http://schemas.microsoft.com/office/drawing/2014/main" val="3211565500"/>
                  </a:ext>
                </a:extLst>
              </a:tr>
              <a:tr h="1088676">
                <a:tc>
                  <a:txBody>
                    <a:bodyPr/>
                    <a:lstStyle/>
                    <a:p>
                      <a:pPr algn="ctr"/>
                      <a:r>
                        <a:rPr lang="en-US" dirty="0">
                          <a:solidFill>
                            <a:srgbClr val="0000FF"/>
                          </a:solidFill>
                        </a:rPr>
                        <a:t>ACE Rule</a:t>
                      </a:r>
                      <a:r>
                        <a:rPr lang="en-US" baseline="0" dirty="0">
                          <a:solidFill>
                            <a:srgbClr val="0000FF"/>
                          </a:solidFill>
                        </a:rPr>
                        <a:t> </a:t>
                      </a:r>
                    </a:p>
                    <a:p>
                      <a:pPr algn="ctr"/>
                      <a:r>
                        <a:rPr lang="en-US" dirty="0">
                          <a:solidFill>
                            <a:srgbClr val="0000FF"/>
                          </a:solidFill>
                        </a:rPr>
                        <a:t>SA Modeling</a:t>
                      </a:r>
                    </a:p>
                    <a:p>
                      <a:pPr algn="ctr"/>
                      <a:r>
                        <a:rPr lang="en-US" sz="1600" dirty="0">
                          <a:solidFill>
                            <a:srgbClr val="0000FF"/>
                          </a:solidFill>
                        </a:rPr>
                        <a:t>(2025/2030/2035)</a:t>
                      </a:r>
                    </a:p>
                  </a:txBody>
                  <a:tcPr anchor="ctr"/>
                </a:tc>
                <a:tc>
                  <a:txBody>
                    <a:bodyPr/>
                    <a:lstStyle/>
                    <a:p>
                      <a:pPr algn="ctr"/>
                      <a:r>
                        <a:rPr lang="en-US" dirty="0"/>
                        <a:t>2011 </a:t>
                      </a:r>
                    </a:p>
                    <a:p>
                      <a:pPr algn="ctr"/>
                      <a:r>
                        <a:rPr lang="en-US" dirty="0"/>
                        <a:t> </a:t>
                      </a:r>
                      <a:r>
                        <a:rPr lang="en-US" dirty="0" err="1"/>
                        <a:t>CAMx</a:t>
                      </a:r>
                      <a:endParaRPr lang="en-US" dirty="0"/>
                    </a:p>
                  </a:txBody>
                  <a:tcPr anchor="ctr"/>
                </a:tc>
                <a:tc>
                  <a:txBody>
                    <a:bodyPr/>
                    <a:lstStyle/>
                    <a:p>
                      <a:pPr algn="ctr"/>
                      <a:r>
                        <a:rPr lang="en-US" dirty="0"/>
                        <a:t>APCA</a:t>
                      </a:r>
                    </a:p>
                  </a:txBody>
                  <a:tcPr anchor="ctr"/>
                </a:tc>
                <a:tc>
                  <a:txBody>
                    <a:bodyPr/>
                    <a:lstStyle/>
                    <a:p>
                      <a:pPr algn="ctr"/>
                      <a:r>
                        <a:rPr lang="en-US" dirty="0">
                          <a:solidFill>
                            <a:srgbClr val="FF0000"/>
                          </a:solidFill>
                        </a:rPr>
                        <a:t>O3 </a:t>
                      </a:r>
                    </a:p>
                    <a:p>
                      <a:pPr algn="ctr"/>
                      <a:r>
                        <a:rPr lang="en-US" dirty="0">
                          <a:solidFill>
                            <a:srgbClr val="FF0000"/>
                          </a:solidFill>
                        </a:rPr>
                        <a:t> PM2.5</a:t>
                      </a:r>
                    </a:p>
                  </a:txBody>
                  <a:tcPr anchor="ctr"/>
                </a:tc>
                <a:tc>
                  <a:txBody>
                    <a:bodyPr/>
                    <a:lstStyle/>
                    <a:p>
                      <a:pPr algn="ctr"/>
                      <a:r>
                        <a:rPr lang="en-US" dirty="0"/>
                        <a:t>States w/ EGU Tags (National)</a:t>
                      </a:r>
                    </a:p>
                  </a:txBody>
                  <a:tcPr anchor="ctr"/>
                </a:tc>
                <a:tc>
                  <a:txBody>
                    <a:bodyPr/>
                    <a:lstStyle/>
                    <a:p>
                      <a:pPr algn="ctr"/>
                      <a:r>
                        <a:rPr lang="en-US" dirty="0"/>
                        <a:t>Heather</a:t>
                      </a:r>
                    </a:p>
                  </a:txBody>
                  <a:tcPr anchor="ctr"/>
                </a:tc>
                <a:extLst>
                  <a:ext uri="{0D108BD9-81ED-4DB2-BD59-A6C34878D82A}">
                    <a16:rowId xmlns="" xmlns:a16="http://schemas.microsoft.com/office/drawing/2014/main" val="2020013330"/>
                  </a:ext>
                </a:extLst>
              </a:tr>
              <a:tr h="1088676">
                <a:tc>
                  <a:txBody>
                    <a:bodyPr/>
                    <a:lstStyle/>
                    <a:p>
                      <a:pPr algn="ctr"/>
                      <a:r>
                        <a:rPr lang="en-US" dirty="0">
                          <a:solidFill>
                            <a:srgbClr val="0000FF"/>
                          </a:solidFill>
                        </a:rPr>
                        <a:t>Reduced Form Modeling</a:t>
                      </a:r>
                    </a:p>
                  </a:txBody>
                  <a:tcPr anchor="ctr"/>
                </a:tc>
                <a:tc>
                  <a:txBody>
                    <a:bodyPr/>
                    <a:lstStyle/>
                    <a:p>
                      <a:pPr algn="ctr"/>
                      <a:r>
                        <a:rPr lang="en-US" dirty="0"/>
                        <a:t>2011</a:t>
                      </a:r>
                    </a:p>
                    <a:p>
                      <a:pPr algn="ctr"/>
                      <a:r>
                        <a:rPr lang="en-US" dirty="0" err="1"/>
                        <a:t>CAMx</a:t>
                      </a:r>
                      <a:endParaRPr lang="en-US" dirty="0"/>
                    </a:p>
                  </a:txBody>
                  <a:tcPr anchor="ctr"/>
                </a:tc>
                <a:tc>
                  <a:txBody>
                    <a:bodyPr/>
                    <a:lstStyle/>
                    <a:p>
                      <a:pPr algn="ctr"/>
                      <a:r>
                        <a:rPr lang="en-US" dirty="0"/>
                        <a:t>OSAT/PSAT</a:t>
                      </a:r>
                    </a:p>
                  </a:txBody>
                  <a:tcPr anchor="ctr"/>
                </a:tc>
                <a:tc>
                  <a:txBody>
                    <a:bodyPr/>
                    <a:lstStyle/>
                    <a:p>
                      <a:pPr algn="ctr"/>
                      <a:r>
                        <a:rPr lang="en-US" dirty="0">
                          <a:solidFill>
                            <a:srgbClr val="FF0000"/>
                          </a:solidFill>
                        </a:rPr>
                        <a:t>O3 </a:t>
                      </a:r>
                    </a:p>
                    <a:p>
                      <a:pPr algn="ctr"/>
                      <a:r>
                        <a:rPr lang="en-US" dirty="0">
                          <a:solidFill>
                            <a:srgbClr val="FF0000"/>
                          </a:solidFill>
                        </a:rPr>
                        <a:t> PM2.5</a:t>
                      </a:r>
                    </a:p>
                  </a:txBody>
                  <a:tcPr anchor="ctr"/>
                </a:tc>
                <a:tc>
                  <a:txBody>
                    <a:bodyPr/>
                    <a:lstStyle/>
                    <a:p>
                      <a:pPr algn="ctr"/>
                      <a:r>
                        <a:rPr lang="en-US" dirty="0"/>
                        <a:t>3 Sectors</a:t>
                      </a:r>
                    </a:p>
                    <a:p>
                      <a:pPr algn="ctr"/>
                      <a:r>
                        <a:rPr lang="en-US" dirty="0"/>
                        <a:t>(National)</a:t>
                      </a:r>
                    </a:p>
                  </a:txBody>
                  <a:tcPr anchor="ctr"/>
                </a:tc>
                <a:tc>
                  <a:txBody>
                    <a:bodyPr/>
                    <a:lstStyle/>
                    <a:p>
                      <a:pPr algn="ctr"/>
                      <a:r>
                        <a:rPr lang="en-US" dirty="0"/>
                        <a:t>Kirk</a:t>
                      </a:r>
                    </a:p>
                  </a:txBody>
                  <a:tcPr anchor="ctr"/>
                </a:tc>
                <a:extLst>
                  <a:ext uri="{0D108BD9-81ED-4DB2-BD59-A6C34878D82A}">
                    <a16:rowId xmlns="" xmlns:a16="http://schemas.microsoft.com/office/drawing/2014/main" val="1621602255"/>
                  </a:ext>
                </a:extLst>
              </a:tr>
              <a:tr h="1088676">
                <a:tc>
                  <a:txBody>
                    <a:bodyPr/>
                    <a:lstStyle/>
                    <a:p>
                      <a:pPr algn="ctr"/>
                      <a:r>
                        <a:rPr lang="en-US" dirty="0">
                          <a:solidFill>
                            <a:srgbClr val="0000FF"/>
                          </a:solidFill>
                        </a:rPr>
                        <a:t>Response</a:t>
                      </a:r>
                      <a:r>
                        <a:rPr lang="en-US" baseline="0" dirty="0">
                          <a:solidFill>
                            <a:srgbClr val="0000FF"/>
                          </a:solidFill>
                        </a:rPr>
                        <a:t> Surface Modeling</a:t>
                      </a:r>
                      <a:endParaRPr lang="en-US" dirty="0">
                        <a:solidFill>
                          <a:srgbClr val="0000FF"/>
                        </a:solidFill>
                      </a:endParaRPr>
                    </a:p>
                  </a:txBody>
                  <a:tcPr anchor="ctr"/>
                </a:tc>
                <a:tc>
                  <a:txBody>
                    <a:bodyPr/>
                    <a:lstStyle/>
                    <a:p>
                      <a:pPr algn="ctr"/>
                      <a:r>
                        <a:rPr lang="en-US" dirty="0"/>
                        <a:t>2016 </a:t>
                      </a:r>
                    </a:p>
                    <a:p>
                      <a:pPr algn="ctr"/>
                      <a:r>
                        <a:rPr lang="en-US" dirty="0"/>
                        <a:t>CMAQ</a:t>
                      </a:r>
                    </a:p>
                  </a:txBody>
                  <a:tcPr anchor="ctr"/>
                </a:tc>
                <a:tc>
                  <a:txBody>
                    <a:bodyPr/>
                    <a:lstStyle/>
                    <a:p>
                      <a:pPr algn="ctr"/>
                      <a:r>
                        <a:rPr lang="en-US" dirty="0" err="1"/>
                        <a:t>pf</a:t>
                      </a:r>
                      <a:r>
                        <a:rPr lang="en-US" dirty="0"/>
                        <a:t>-RSM</a:t>
                      </a:r>
                    </a:p>
                  </a:txBody>
                  <a:tcPr anchor="ctr"/>
                </a:tc>
                <a:tc>
                  <a:txBody>
                    <a:bodyPr/>
                    <a:lstStyle/>
                    <a:p>
                      <a:pPr algn="ctr"/>
                      <a:r>
                        <a:rPr lang="en-US" dirty="0">
                          <a:solidFill>
                            <a:srgbClr val="FF0000"/>
                          </a:solidFill>
                        </a:rPr>
                        <a:t>O3 </a:t>
                      </a:r>
                    </a:p>
                    <a:p>
                      <a:pPr algn="ctr"/>
                      <a:r>
                        <a:rPr lang="en-US" dirty="0">
                          <a:solidFill>
                            <a:srgbClr val="FF0000"/>
                          </a:solidFill>
                        </a:rPr>
                        <a:t> PM2.5 &amp; Species</a:t>
                      </a:r>
                    </a:p>
                  </a:txBody>
                  <a:tcPr anchor="ctr"/>
                </a:tc>
                <a:tc>
                  <a:txBody>
                    <a:bodyPr/>
                    <a:lstStyle/>
                    <a:p>
                      <a:pPr algn="ctr"/>
                      <a:r>
                        <a:rPr lang="en-US" dirty="0"/>
                        <a:t>5 Climate Regions </a:t>
                      </a:r>
                    </a:p>
                    <a:p>
                      <a:pPr algn="ctr"/>
                      <a:r>
                        <a:rPr lang="en-US" dirty="0"/>
                        <a:t>(East</a:t>
                      </a:r>
                      <a:r>
                        <a:rPr lang="en-US" baseline="0" dirty="0"/>
                        <a:t> </a:t>
                      </a:r>
                      <a:r>
                        <a:rPr lang="en-US" dirty="0"/>
                        <a:t>US)</a:t>
                      </a:r>
                    </a:p>
                  </a:txBody>
                  <a:tcPr anchor="ctr"/>
                </a:tc>
                <a:tc>
                  <a:txBody>
                    <a:bodyPr/>
                    <a:lstStyle/>
                    <a:p>
                      <a:pPr algn="ctr"/>
                      <a:r>
                        <a:rPr lang="en-US" dirty="0"/>
                        <a:t>Carey</a:t>
                      </a:r>
                      <a:r>
                        <a:rPr lang="en-US" baseline="0" dirty="0"/>
                        <a:t> &amp; Jim</a:t>
                      </a:r>
                      <a:endParaRPr lang="en-US" dirty="0"/>
                    </a:p>
                  </a:txBody>
                  <a:tcPr anchor="ctr"/>
                </a:tc>
                <a:extLst>
                  <a:ext uri="{0D108BD9-81ED-4DB2-BD59-A6C34878D82A}">
                    <a16:rowId xmlns="" xmlns:a16="http://schemas.microsoft.com/office/drawing/2014/main" val="4249309967"/>
                  </a:ext>
                </a:extLst>
              </a:tr>
              <a:tr h="1214553">
                <a:tc>
                  <a:txBody>
                    <a:bodyPr/>
                    <a:lstStyle/>
                    <a:p>
                      <a:pPr algn="ctr"/>
                      <a:r>
                        <a:rPr lang="en-US" dirty="0">
                          <a:solidFill>
                            <a:srgbClr val="00B0F0"/>
                          </a:solidFill>
                        </a:rPr>
                        <a:t>2016 Platform SA Modeling </a:t>
                      </a:r>
                      <a:r>
                        <a:rPr lang="en-US" sz="1600" dirty="0">
                          <a:solidFill>
                            <a:srgbClr val="00B0F0"/>
                          </a:solidFill>
                        </a:rPr>
                        <a:t>(not implemented</a:t>
                      </a:r>
                      <a:r>
                        <a:rPr lang="en-US" sz="1600" baseline="0" dirty="0">
                          <a:solidFill>
                            <a:srgbClr val="00B0F0"/>
                          </a:solidFill>
                        </a:rPr>
                        <a:t> yet)</a:t>
                      </a:r>
                      <a:endParaRPr lang="en-US" dirty="0">
                        <a:solidFill>
                          <a:srgbClr val="00B0F0"/>
                        </a:solidFill>
                      </a:endParaRPr>
                    </a:p>
                  </a:txBody>
                  <a:tcPr anchor="ctr"/>
                </a:tc>
                <a:tc>
                  <a:txBody>
                    <a:bodyPr/>
                    <a:lstStyle/>
                    <a:p>
                      <a:pPr algn="ctr"/>
                      <a:r>
                        <a:rPr lang="en-US" dirty="0"/>
                        <a:t>2016 </a:t>
                      </a:r>
                    </a:p>
                    <a:p>
                      <a:pPr algn="ctr"/>
                      <a:r>
                        <a:rPr lang="en-US" dirty="0" err="1"/>
                        <a:t>CAMx</a:t>
                      </a:r>
                      <a:endParaRPr lang="en-US" dirty="0"/>
                    </a:p>
                  </a:txBody>
                  <a:tcPr anchor="ctr"/>
                </a:tc>
                <a:tc>
                  <a:txBody>
                    <a:bodyPr/>
                    <a:lstStyle/>
                    <a:p>
                      <a:pPr algn="ctr"/>
                      <a:r>
                        <a:rPr lang="en-US" dirty="0"/>
                        <a:t>APCA</a:t>
                      </a:r>
                    </a:p>
                  </a:txBody>
                  <a:tcPr anchor="ctr"/>
                </a:tc>
                <a:tc>
                  <a:txBody>
                    <a:bodyPr/>
                    <a:lstStyle/>
                    <a:p>
                      <a:pPr algn="ctr"/>
                      <a:r>
                        <a:rPr lang="en-US" dirty="0"/>
                        <a:t>O3 </a:t>
                      </a:r>
                    </a:p>
                    <a:p>
                      <a:pPr algn="ctr"/>
                      <a:r>
                        <a:rPr lang="en-US" dirty="0"/>
                        <a:t> PM2.5</a:t>
                      </a:r>
                    </a:p>
                  </a:txBody>
                  <a:tcPr anchor="ctr"/>
                </a:tc>
                <a:tc>
                  <a:txBody>
                    <a:bodyPr/>
                    <a:lstStyle/>
                    <a:p>
                      <a:pPr algn="ctr"/>
                      <a:r>
                        <a:rPr lang="en-US" dirty="0"/>
                        <a:t>41 Source Tags</a:t>
                      </a:r>
                    </a:p>
                    <a:p>
                      <a:pPr algn="ctr"/>
                      <a:r>
                        <a:rPr lang="en-US" dirty="0"/>
                        <a:t>(National)</a:t>
                      </a:r>
                    </a:p>
                  </a:txBody>
                  <a:tcPr anchor="ctr"/>
                </a:tc>
                <a:tc>
                  <a:txBody>
                    <a:bodyPr/>
                    <a:lstStyle/>
                    <a:p>
                      <a:pPr algn="ctr"/>
                      <a:r>
                        <a:rPr lang="en-US" dirty="0"/>
                        <a:t>Norm</a:t>
                      </a:r>
                    </a:p>
                  </a:txBody>
                  <a:tcPr anchor="ctr"/>
                </a:tc>
                <a:extLst>
                  <a:ext uri="{0D108BD9-81ED-4DB2-BD59-A6C34878D82A}">
                    <a16:rowId xmlns="" xmlns:a16="http://schemas.microsoft.com/office/drawing/2014/main" val="992454991"/>
                  </a:ext>
                </a:extLst>
              </a:tr>
            </a:tbl>
          </a:graphicData>
        </a:graphic>
      </p:graphicFrame>
      <p:sp>
        <p:nvSpPr>
          <p:cNvPr id="5" name="Slide Number Placeholder 4"/>
          <p:cNvSpPr>
            <a:spLocks noGrp="1"/>
          </p:cNvSpPr>
          <p:nvPr>
            <p:ph type="sldNum" sz="quarter" idx="12"/>
          </p:nvPr>
        </p:nvSpPr>
        <p:spPr/>
        <p:txBody>
          <a:bodyPr/>
          <a:lstStyle/>
          <a:p>
            <a:pPr>
              <a:defRPr/>
            </a:pPr>
            <a:fld id="{6EF97FA5-94DB-459B-8E5D-031A45794050}" type="slidenum">
              <a:rPr lang="en-US" smtClean="0">
                <a:solidFill>
                  <a:prstClr val="black">
                    <a:tint val="75000"/>
                  </a:prstClr>
                </a:solidFill>
                <a:latin typeface="Arial" pitchFamily="34" charset="0"/>
              </a:rPr>
              <a:pPr>
                <a:defRPr/>
              </a:pPr>
              <a:t>4</a:t>
            </a:fld>
            <a:endParaRPr lang="en-US">
              <a:solidFill>
                <a:prstClr val="black">
                  <a:tint val="75000"/>
                </a:prstClr>
              </a:solidFill>
              <a:latin typeface="Arial" pitchFamily="34" charset="0"/>
            </a:endParaRPr>
          </a:p>
        </p:txBody>
      </p:sp>
    </p:spTree>
    <p:extLst>
      <p:ext uri="{BB962C8B-B14F-4D97-AF65-F5344CB8AC3E}">
        <p14:creationId xmlns="" xmlns:p14="http://schemas.microsoft.com/office/powerpoint/2010/main" val="588928774"/>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22617" y="66360"/>
            <a:ext cx="8927869" cy="892837"/>
          </a:xfrm>
          <a:solidFill>
            <a:schemeClr val="accent3">
              <a:lumMod val="95000"/>
            </a:schemeClr>
          </a:solidFill>
          <a:ln w="19050">
            <a:solidFill>
              <a:schemeClr val="tx1"/>
            </a:solidFill>
          </a:ln>
        </p:spPr>
        <p:txBody>
          <a:bodyPr/>
          <a:lstStyle/>
          <a:p>
            <a:r>
              <a:rPr lang="en-US" sz="2800" dirty="0">
                <a:solidFill>
                  <a:srgbClr val="FF0000"/>
                </a:solidFill>
              </a:rPr>
              <a:t>FAST-CE: </a:t>
            </a:r>
            <a:r>
              <a:rPr lang="en-US" sz="2800" dirty="0">
                <a:solidFill>
                  <a:srgbClr val="0000FF"/>
                </a:solidFill>
              </a:rPr>
              <a:t>“</a:t>
            </a:r>
            <a:r>
              <a:rPr lang="en-US" sz="2400" dirty="0">
                <a:solidFill>
                  <a:srgbClr val="0000FF"/>
                </a:solidFill>
              </a:rPr>
              <a:t>Flexible Air Quality Scenario Tool – Community Edition”(2020)</a:t>
            </a:r>
          </a:p>
        </p:txBody>
      </p:sp>
      <p:grpSp>
        <p:nvGrpSpPr>
          <p:cNvPr id="2" name="组合 14"/>
          <p:cNvGrpSpPr/>
          <p:nvPr/>
        </p:nvGrpSpPr>
        <p:grpSpPr>
          <a:xfrm>
            <a:off x="587028" y="1261538"/>
            <a:ext cx="8306500" cy="5046036"/>
            <a:chOff x="569611" y="1087582"/>
            <a:chExt cx="8306500" cy="5046036"/>
          </a:xfrm>
        </p:grpSpPr>
        <p:sp>
          <p:nvSpPr>
            <p:cNvPr id="337" name="圆角矩形 1">
              <a:extLst>
                <a:ext uri="{FF2B5EF4-FFF2-40B4-BE49-F238E27FC236}">
                  <a16:creationId xmlns="" xmlns:a16="http://schemas.microsoft.com/office/drawing/2014/main" id="{E61E1FB7-9931-4FC1-BEE3-BF340ECFD392}"/>
                </a:ext>
              </a:extLst>
            </p:cNvPr>
            <p:cNvSpPr/>
            <p:nvPr/>
          </p:nvSpPr>
          <p:spPr>
            <a:xfrm>
              <a:off x="961450" y="1087582"/>
              <a:ext cx="1882114" cy="1463495"/>
            </a:xfrm>
            <a:prstGeom prst="roundRect">
              <a:avLst/>
            </a:prstGeom>
            <a:noFill/>
            <a:ln w="19050" cap="flat" cmpd="sng" algn="ctr">
              <a:solidFill>
                <a:srgbClr val="FF0000"/>
              </a:solidFill>
              <a:prstDash val="dash"/>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38" name="圆角矩形 1">
              <a:extLst>
                <a:ext uri="{FF2B5EF4-FFF2-40B4-BE49-F238E27FC236}">
                  <a16:creationId xmlns="" xmlns:a16="http://schemas.microsoft.com/office/drawing/2014/main" id="{E61E1FB7-9931-4FC1-BEE3-BF340ECFD392}"/>
                </a:ext>
              </a:extLst>
            </p:cNvPr>
            <p:cNvSpPr/>
            <p:nvPr/>
          </p:nvSpPr>
          <p:spPr>
            <a:xfrm>
              <a:off x="5885661" y="1091780"/>
              <a:ext cx="1795761" cy="1463495"/>
            </a:xfrm>
            <a:prstGeom prst="roundRect">
              <a:avLst/>
            </a:prstGeom>
            <a:noFill/>
            <a:ln w="19050" cap="flat" cmpd="sng" algn="ctr">
              <a:solidFill>
                <a:srgbClr val="FF0000"/>
              </a:solidFill>
              <a:prstDash val="dash"/>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4" name="组合 13"/>
            <p:cNvGrpSpPr/>
            <p:nvPr/>
          </p:nvGrpSpPr>
          <p:grpSpPr>
            <a:xfrm>
              <a:off x="569611" y="1153766"/>
              <a:ext cx="8306500" cy="4979852"/>
              <a:chOff x="569611" y="1153766"/>
              <a:chExt cx="8306500" cy="4979852"/>
            </a:xfrm>
          </p:grpSpPr>
          <p:sp>
            <p:nvSpPr>
              <p:cNvPr id="291" name="Rectangle 131">
                <a:extLst>
                  <a:ext uri="{FF2B5EF4-FFF2-40B4-BE49-F238E27FC236}">
                    <a16:creationId xmlns="" xmlns:a16="http://schemas.microsoft.com/office/drawing/2014/main" id="{D28E25B4-63AB-4EA4-9C35-771A0C171F5A}"/>
                  </a:ext>
                </a:extLst>
              </p:cNvPr>
              <p:cNvSpPr>
                <a:spLocks noChangeArrowheads="1"/>
              </p:cNvSpPr>
              <p:nvPr/>
            </p:nvSpPr>
            <p:spPr bwMode="auto">
              <a:xfrm>
                <a:off x="5979365" y="3061130"/>
                <a:ext cx="1633151" cy="408623"/>
              </a:xfrm>
              <a:prstGeom prst="roundRect">
                <a:avLst/>
              </a:prstGeom>
              <a:solidFill>
                <a:srgbClr val="FDEADA"/>
              </a:solidFill>
              <a:ln w="19050">
                <a:solidFill>
                  <a:srgbClr val="000000"/>
                </a:solidFill>
                <a:miter lim="800000"/>
                <a:headEnd/>
                <a:tailEnd/>
              </a:ln>
            </p:spPr>
            <p:txBody>
              <a:bodyPr rot="0" vert="horz" wrap="square" lIns="0" tIns="0" rIns="0" bIns="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DengXian"/>
                    <a:cs typeface="Times New Roman" panose="02020603050405020304" pitchFamily="18" charset="0"/>
                  </a:rPr>
                  <a:t>Source Apportionment Modeling</a:t>
                </a:r>
              </a:p>
            </p:txBody>
          </p:sp>
          <p:sp>
            <p:nvSpPr>
              <p:cNvPr id="292" name="Rectangle 141">
                <a:extLst>
                  <a:ext uri="{FF2B5EF4-FFF2-40B4-BE49-F238E27FC236}">
                    <a16:creationId xmlns="" xmlns:a16="http://schemas.microsoft.com/office/drawing/2014/main" id="{0E83189A-38BC-4F32-9D09-142AFC15BBA3}"/>
                  </a:ext>
                </a:extLst>
              </p:cNvPr>
              <p:cNvSpPr/>
              <p:nvPr/>
            </p:nvSpPr>
            <p:spPr>
              <a:xfrm>
                <a:off x="2333750" y="4560457"/>
                <a:ext cx="4463755" cy="715089"/>
              </a:xfrm>
              <a:prstGeom prst="roundRect">
                <a:avLst/>
              </a:prstGeom>
              <a:solidFill>
                <a:srgbClr val="FDEADA"/>
              </a:solidFill>
              <a:ln w="19050">
                <a:solidFill>
                  <a:sysClr val="windowText" lastClr="000000"/>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Flexible &amp; </a:t>
                </a:r>
                <a:r>
                  <a:rPr lang="en-US" altLang="zh-CN" b="1" kern="0" dirty="0">
                    <a:solidFill>
                      <a:srgbClr val="0000FF"/>
                    </a:solidFill>
                    <a:latin typeface="Times New Roman" panose="02020603050405020304" pitchFamily="18" charset="0"/>
                    <a:ea typeface="宋体" panose="02010600030101010101" pitchFamily="2" charset="-122"/>
                  </a:rPr>
                  <a:t>Real-time </a:t>
                </a:r>
                <a:r>
                  <a:rPr kumimoji="0" lang="en-US" altLang="zh-CN" sz="1800" b="1"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AQ Scenarios &amp; Source Contribution Assessment</a:t>
                </a:r>
                <a:endParaRPr kumimoji="0" lang="en-US" altLang="zh-CN" sz="1600" b="1" i="0" u="none" strike="noStrike" kern="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endParaRPr>
              </a:p>
            </p:txBody>
          </p:sp>
          <p:sp>
            <p:nvSpPr>
              <p:cNvPr id="293" name="矩形 292">
                <a:extLst>
                  <a:ext uri="{FF2B5EF4-FFF2-40B4-BE49-F238E27FC236}">
                    <a16:creationId xmlns="" xmlns:a16="http://schemas.microsoft.com/office/drawing/2014/main" id="{B6F57F74-C394-4960-AFDA-969575046A2E}"/>
                  </a:ext>
                </a:extLst>
              </p:cNvPr>
              <p:cNvSpPr/>
              <p:nvPr/>
            </p:nvSpPr>
            <p:spPr>
              <a:xfrm>
                <a:off x="5903472" y="2855786"/>
                <a:ext cx="1756766" cy="1929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vert="horz" wrap="square" lIns="0" tIns="0" rIns="0" bIns="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450"/>
                  </a:spcAft>
                  <a:buClrTx/>
                  <a:buSzTx/>
                  <a:buFontTx/>
                  <a:buNone/>
                  <a:tabLst/>
                  <a:defRPr/>
                </a:pPr>
                <a:r>
                  <a:rPr kumimoji="0" lang="en-US" altLang="zh-CN" sz="1050" b="1" i="0" u="none" strike="noStrike" kern="1200" cap="none" spc="0" normalizeH="0" baseline="0" noProof="0" dirty="0">
                    <a:ln>
                      <a:noFill/>
                    </a:ln>
                    <a:solidFill>
                      <a:srgbClr val="FF0000"/>
                    </a:solidFill>
                    <a:effectLst/>
                    <a:uLnTx/>
                    <a:uFillTx/>
                    <a:latin typeface="Times New Roman" panose="02020603050405020304" pitchFamily="18" charset="0"/>
                    <a:ea typeface="DengXian"/>
                    <a:cs typeface="Times New Roman" panose="02020603050405020304" pitchFamily="18" charset="0"/>
                  </a:rPr>
                  <a:t>Chemical approximation</a:t>
                </a:r>
                <a:endParaRPr kumimoji="0" lang="zh-CN" altLang="en-US" sz="1050" b="1" i="0" u="none" strike="noStrike" kern="1200" cap="none" spc="0" normalizeH="0" baseline="0" noProof="0" dirty="0">
                  <a:ln>
                    <a:noFill/>
                  </a:ln>
                  <a:solidFill>
                    <a:srgbClr val="FF0000"/>
                  </a:solidFill>
                  <a:effectLst/>
                  <a:uLnTx/>
                  <a:uFillTx/>
                  <a:latin typeface="Times New Roman" panose="02020603050405020304" pitchFamily="18" charset="0"/>
                  <a:ea typeface="DengXian"/>
                  <a:cs typeface="Times New Roman" panose="02020603050405020304" pitchFamily="18" charset="0"/>
                </a:endParaRPr>
              </a:p>
            </p:txBody>
          </p:sp>
          <p:sp>
            <p:nvSpPr>
              <p:cNvPr id="294" name="矩形 293">
                <a:extLst>
                  <a:ext uri="{FF2B5EF4-FFF2-40B4-BE49-F238E27FC236}">
                    <a16:creationId xmlns="" xmlns:a16="http://schemas.microsoft.com/office/drawing/2014/main" id="{332850F2-ADC2-4C2D-80C2-DBF1E074B5BE}"/>
                  </a:ext>
                </a:extLst>
              </p:cNvPr>
              <p:cNvSpPr/>
              <p:nvPr/>
            </p:nvSpPr>
            <p:spPr>
              <a:xfrm>
                <a:off x="749828" y="2855786"/>
                <a:ext cx="2376866" cy="1611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vert="horz" wrap="square" lIns="0" tIns="0" rIns="0" bIns="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450"/>
                  </a:spcAft>
                  <a:buClrTx/>
                  <a:buSzTx/>
                  <a:buFontTx/>
                  <a:buNone/>
                  <a:tabLst/>
                  <a:defRPr/>
                </a:pPr>
                <a:r>
                  <a:rPr kumimoji="0" lang="en-US" altLang="zh-CN" sz="1050" b="1" i="0" u="none" strike="noStrike" kern="1200" cap="none" spc="0" normalizeH="0" baseline="0" noProof="0" dirty="0">
                    <a:ln>
                      <a:noFill/>
                    </a:ln>
                    <a:solidFill>
                      <a:srgbClr val="FF0000"/>
                    </a:solidFill>
                    <a:effectLst/>
                    <a:uLnTx/>
                    <a:uFillTx/>
                    <a:latin typeface="Times New Roman" panose="02020603050405020304" pitchFamily="18" charset="0"/>
                    <a:ea typeface="DengXian"/>
                    <a:cs typeface="Times New Roman" panose="02020603050405020304" pitchFamily="18" charset="0"/>
                  </a:rPr>
                  <a:t>Math. &amp; Chemical approximation</a:t>
                </a:r>
              </a:p>
            </p:txBody>
          </p:sp>
          <p:sp>
            <p:nvSpPr>
              <p:cNvPr id="295" name="Rectangle 141">
                <a:extLst>
                  <a:ext uri="{FF2B5EF4-FFF2-40B4-BE49-F238E27FC236}">
                    <a16:creationId xmlns="" xmlns:a16="http://schemas.microsoft.com/office/drawing/2014/main" id="{ADF62A83-0DD7-40FC-AC52-7D8B68284F26}"/>
                  </a:ext>
                </a:extLst>
              </p:cNvPr>
              <p:cNvSpPr/>
              <p:nvPr/>
            </p:nvSpPr>
            <p:spPr>
              <a:xfrm>
                <a:off x="2713844" y="3824658"/>
                <a:ext cx="3621891" cy="562630"/>
              </a:xfrm>
              <a:prstGeom prst="ellipse">
                <a:avLst/>
              </a:prstGeom>
              <a:solidFill>
                <a:srgbClr val="FFFF00"/>
              </a:solidFill>
              <a:ln w="19050">
                <a:solidFill>
                  <a:sysClr val="windowText" lastClr="000000"/>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 Black" panose="020B0A04020102020204" pitchFamily="34" charset="0"/>
                    <a:ea typeface="宋体" panose="02010600030101010101" pitchFamily="2" charset="-122"/>
                    <a:cs typeface="+mn-cs"/>
                  </a:rPr>
                  <a:t>FAST-CE</a:t>
                </a:r>
              </a:p>
            </p:txBody>
          </p:sp>
          <p:sp>
            <p:nvSpPr>
              <p:cNvPr id="296" name="Text Box 53">
                <a:extLst>
                  <a:ext uri="{FF2B5EF4-FFF2-40B4-BE49-F238E27FC236}">
                    <a16:creationId xmlns="" xmlns:a16="http://schemas.microsoft.com/office/drawing/2014/main" id="{4DA6175A-FEA2-4891-93DD-E74A9027611E}"/>
                  </a:ext>
                </a:extLst>
              </p:cNvPr>
              <p:cNvSpPr txBox="1">
                <a:spLocks noChangeArrowheads="1"/>
              </p:cNvSpPr>
              <p:nvPr/>
            </p:nvSpPr>
            <p:spPr bwMode="auto">
              <a:xfrm>
                <a:off x="3527978" y="3429547"/>
                <a:ext cx="1015690" cy="463807"/>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2100" b="1" i="1" u="none" strike="noStrike" kern="1200" cap="none" spc="0" normalizeH="0" baseline="0" noProof="0" dirty="0">
                    <a:ln>
                      <a:noFill/>
                    </a:ln>
                    <a:solidFill>
                      <a:srgbClr val="0000FF"/>
                    </a:solidFill>
                    <a:effectLst>
                      <a:outerShdw blurRad="38100" dist="38100" dir="2700000" algn="tl">
                        <a:srgbClr val="C0C0C0"/>
                      </a:outerShdw>
                    </a:effectLst>
                    <a:uLnTx/>
                    <a:uFillTx/>
                    <a:latin typeface="Times New Roman" panose="02020603050405020304" pitchFamily="18" charset="0"/>
                    <a:ea typeface="宋体" pitchFamily="2" charset="-122"/>
                    <a:cs typeface="Times New Roman" panose="02020603050405020304" pitchFamily="18" charset="0"/>
                  </a:rPr>
                  <a:t>DDM</a:t>
                </a:r>
              </a:p>
            </p:txBody>
          </p:sp>
          <p:sp>
            <p:nvSpPr>
              <p:cNvPr id="297" name="Text Box 53">
                <a:extLst>
                  <a:ext uri="{FF2B5EF4-FFF2-40B4-BE49-F238E27FC236}">
                    <a16:creationId xmlns="" xmlns:a16="http://schemas.microsoft.com/office/drawing/2014/main" id="{C53D20AD-BA2E-4086-8F6B-F29688D8142B}"/>
                  </a:ext>
                </a:extLst>
              </p:cNvPr>
              <p:cNvSpPr txBox="1">
                <a:spLocks noChangeArrowheads="1"/>
              </p:cNvSpPr>
              <p:nvPr/>
            </p:nvSpPr>
            <p:spPr bwMode="auto">
              <a:xfrm>
                <a:off x="1550806" y="3445221"/>
                <a:ext cx="929167" cy="463807"/>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2100" b="1" i="1" u="none" strike="noStrike" kern="1200" cap="none" spc="0" normalizeH="0" baseline="0" noProof="0" dirty="0">
                    <a:ln>
                      <a:noFill/>
                    </a:ln>
                    <a:solidFill>
                      <a:srgbClr val="0000FF"/>
                    </a:solidFill>
                    <a:effectLst>
                      <a:outerShdw blurRad="38100" dist="38100" dir="2700000" algn="tl">
                        <a:srgbClr val="C0C0C0"/>
                      </a:outerShdw>
                    </a:effectLst>
                    <a:uLnTx/>
                    <a:uFillTx/>
                    <a:latin typeface="Times New Roman" panose="02020603050405020304" pitchFamily="18" charset="0"/>
                    <a:ea typeface="宋体" pitchFamily="2" charset="-122"/>
                    <a:cs typeface="Times New Roman" panose="02020603050405020304" pitchFamily="18" charset="0"/>
                  </a:rPr>
                  <a:t>RSM</a:t>
                </a:r>
              </a:p>
            </p:txBody>
          </p:sp>
          <p:sp>
            <p:nvSpPr>
              <p:cNvPr id="298" name="矩形 297">
                <a:extLst>
                  <a:ext uri="{FF2B5EF4-FFF2-40B4-BE49-F238E27FC236}">
                    <a16:creationId xmlns="" xmlns:a16="http://schemas.microsoft.com/office/drawing/2014/main" id="{A9C4063A-0FD5-4A71-A18F-2B3063CABC67}"/>
                  </a:ext>
                </a:extLst>
              </p:cNvPr>
              <p:cNvSpPr/>
              <p:nvPr/>
            </p:nvSpPr>
            <p:spPr>
              <a:xfrm>
                <a:off x="3383835" y="2855786"/>
                <a:ext cx="1994551" cy="1929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vert="horz" wrap="square" lIns="0" tIns="0" rIns="0" bIns="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450"/>
                  </a:spcAft>
                  <a:buClrTx/>
                  <a:buSzTx/>
                  <a:buFontTx/>
                  <a:buNone/>
                  <a:tabLst/>
                  <a:defRPr/>
                </a:pPr>
                <a:r>
                  <a:rPr kumimoji="0" lang="en-US" altLang="zh-CN" sz="1050" b="1" i="0" u="none" strike="noStrike" kern="1200" cap="none" spc="0" normalizeH="0" baseline="0" noProof="0" dirty="0">
                    <a:ln>
                      <a:noFill/>
                    </a:ln>
                    <a:solidFill>
                      <a:srgbClr val="FF0000"/>
                    </a:solidFill>
                    <a:effectLst/>
                    <a:uLnTx/>
                    <a:uFillTx/>
                    <a:latin typeface="Times New Roman" panose="02020603050405020304" pitchFamily="18" charset="0"/>
                    <a:ea typeface="DengXian"/>
                    <a:cs typeface="Times New Roman" panose="02020603050405020304" pitchFamily="18" charset="0"/>
                  </a:rPr>
                  <a:t>Math. approximation</a:t>
                </a:r>
              </a:p>
            </p:txBody>
          </p:sp>
          <p:sp>
            <p:nvSpPr>
              <p:cNvPr id="299" name="Rectangle 131">
                <a:extLst>
                  <a:ext uri="{FF2B5EF4-FFF2-40B4-BE49-F238E27FC236}">
                    <a16:creationId xmlns="" xmlns:a16="http://schemas.microsoft.com/office/drawing/2014/main" id="{835A40A2-7A65-4E7E-9AA3-AE2C46451321}"/>
                  </a:ext>
                </a:extLst>
              </p:cNvPr>
              <p:cNvSpPr>
                <a:spLocks noChangeArrowheads="1"/>
              </p:cNvSpPr>
              <p:nvPr/>
            </p:nvSpPr>
            <p:spPr bwMode="auto">
              <a:xfrm>
                <a:off x="3625320" y="3061130"/>
                <a:ext cx="1652713" cy="408623"/>
              </a:xfrm>
              <a:prstGeom prst="roundRect">
                <a:avLst/>
              </a:prstGeom>
              <a:solidFill>
                <a:srgbClr val="FDEADA"/>
              </a:solidFill>
              <a:ln w="19050">
                <a:solidFill>
                  <a:srgbClr val="000000"/>
                </a:solidFill>
                <a:miter lim="800000"/>
                <a:headEnd/>
                <a:tailEnd/>
              </a:ln>
            </p:spPr>
            <p:txBody>
              <a:bodyPr rot="0" vert="horz" wrap="square" lIns="0" tIns="0" rIns="0" bIns="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DengXian"/>
                    <a:cs typeface="Times New Roman" panose="02020603050405020304" pitchFamily="18" charset="0"/>
                  </a:rPr>
                  <a:t>Source/Receptor Sensitivity Modeling</a:t>
                </a:r>
              </a:p>
            </p:txBody>
          </p:sp>
          <p:grpSp>
            <p:nvGrpSpPr>
              <p:cNvPr id="5" name="Group 128">
                <a:extLst>
                  <a:ext uri="{FF2B5EF4-FFF2-40B4-BE49-F238E27FC236}">
                    <a16:creationId xmlns="" xmlns:a16="http://schemas.microsoft.com/office/drawing/2014/main" id="{A34F1F1A-E4B7-4DFE-AA8E-BAF7E0ABE778}"/>
                  </a:ext>
                </a:extLst>
              </p:cNvPr>
              <p:cNvGrpSpPr/>
              <p:nvPr/>
            </p:nvGrpSpPr>
            <p:grpSpPr>
              <a:xfrm>
                <a:off x="1113008" y="3061130"/>
                <a:ext cx="1581170" cy="394411"/>
                <a:chOff x="5719792" y="4188333"/>
                <a:chExt cx="2512214" cy="581164"/>
              </a:xfrm>
              <a:solidFill>
                <a:srgbClr val="FDEADA"/>
              </a:solidFill>
            </p:grpSpPr>
            <p:sp>
              <p:nvSpPr>
                <p:cNvPr id="301" name="Freeform 19">
                  <a:extLst>
                    <a:ext uri="{FF2B5EF4-FFF2-40B4-BE49-F238E27FC236}">
                      <a16:creationId xmlns="" xmlns:a16="http://schemas.microsoft.com/office/drawing/2014/main" id="{593EE6B9-158F-43B4-A510-81DF201730F4}"/>
                    </a:ext>
                  </a:extLst>
                </p:cNvPr>
                <p:cNvSpPr>
                  <a:spLocks/>
                </p:cNvSpPr>
                <p:nvPr/>
              </p:nvSpPr>
              <p:spPr bwMode="auto">
                <a:xfrm>
                  <a:off x="5719792" y="4188333"/>
                  <a:ext cx="2512214" cy="581164"/>
                </a:xfrm>
                <a:custGeom>
                  <a:avLst/>
                  <a:gdLst>
                    <a:gd name="T0" fmla="*/ 0 w 8704"/>
                    <a:gd name="T1" fmla="*/ 387 h 2320"/>
                    <a:gd name="T2" fmla="*/ 387 w 8704"/>
                    <a:gd name="T3" fmla="*/ 0 h 2320"/>
                    <a:gd name="T4" fmla="*/ 8318 w 8704"/>
                    <a:gd name="T5" fmla="*/ 0 h 2320"/>
                    <a:gd name="T6" fmla="*/ 8704 w 8704"/>
                    <a:gd name="T7" fmla="*/ 387 h 2320"/>
                    <a:gd name="T8" fmla="*/ 8704 w 8704"/>
                    <a:gd name="T9" fmla="*/ 1934 h 2320"/>
                    <a:gd name="T10" fmla="*/ 8318 w 8704"/>
                    <a:gd name="T11" fmla="*/ 2320 h 2320"/>
                    <a:gd name="T12" fmla="*/ 387 w 8704"/>
                    <a:gd name="T13" fmla="*/ 2320 h 2320"/>
                    <a:gd name="T14" fmla="*/ 0 w 8704"/>
                    <a:gd name="T15" fmla="*/ 1934 h 2320"/>
                    <a:gd name="T16" fmla="*/ 0 w 8704"/>
                    <a:gd name="T17" fmla="*/ 387 h 2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04" h="2320">
                      <a:moveTo>
                        <a:pt x="0" y="387"/>
                      </a:moveTo>
                      <a:cubicBezTo>
                        <a:pt x="0" y="174"/>
                        <a:pt x="174" y="0"/>
                        <a:pt x="387" y="0"/>
                      </a:cubicBezTo>
                      <a:lnTo>
                        <a:pt x="8318" y="0"/>
                      </a:lnTo>
                      <a:cubicBezTo>
                        <a:pt x="8531" y="0"/>
                        <a:pt x="8704" y="174"/>
                        <a:pt x="8704" y="387"/>
                      </a:cubicBezTo>
                      <a:lnTo>
                        <a:pt x="8704" y="1934"/>
                      </a:lnTo>
                      <a:cubicBezTo>
                        <a:pt x="8704" y="2147"/>
                        <a:pt x="8531" y="2320"/>
                        <a:pt x="8318" y="2320"/>
                      </a:cubicBezTo>
                      <a:lnTo>
                        <a:pt x="387" y="2320"/>
                      </a:lnTo>
                      <a:cubicBezTo>
                        <a:pt x="174" y="2320"/>
                        <a:pt x="0" y="2147"/>
                        <a:pt x="0" y="1934"/>
                      </a:cubicBezTo>
                      <a:lnTo>
                        <a:pt x="0" y="387"/>
                      </a:lnTo>
                      <a:close/>
                    </a:path>
                  </a:pathLst>
                </a:custGeom>
                <a:grpFill/>
                <a:ln w="19050">
                  <a:solidFill>
                    <a:srgbClr val="000000"/>
                  </a:solidFill>
                  <a:prstDash val="solid"/>
                  <a:round/>
                  <a:headEnd/>
                  <a:tailEnd/>
                </a:ln>
              </p:spPr>
              <p:txBody>
                <a:bodyPr rot="0" vert="horz" wrap="square" lIns="51435" tIns="25718" rIns="51435" bIns="25718" anchor="t" anchorCtr="0" upright="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75" b="1" i="0" u="none" strike="noStrike" kern="1200" cap="none" spc="0" normalizeH="0" baseline="0" noProof="0">
                    <a:ln>
                      <a:noFill/>
                    </a:ln>
                    <a:solidFill>
                      <a:prstClr val="black"/>
                    </a:solidFill>
                    <a:effectLst/>
                    <a:uLnTx/>
                    <a:uFillTx/>
                    <a:latin typeface="Calibri"/>
                    <a:ea typeface="微软雅黑"/>
                    <a:cs typeface="+mn-cs"/>
                  </a:endParaRPr>
                </a:p>
              </p:txBody>
            </p:sp>
            <p:sp>
              <p:nvSpPr>
                <p:cNvPr id="302" name="Rectangle 131">
                  <a:extLst>
                    <a:ext uri="{FF2B5EF4-FFF2-40B4-BE49-F238E27FC236}">
                      <a16:creationId xmlns="" xmlns:a16="http://schemas.microsoft.com/office/drawing/2014/main" id="{3FD447B5-B497-4936-9DE6-D9B9EFF5FC3A}"/>
                    </a:ext>
                  </a:extLst>
                </p:cNvPr>
                <p:cNvSpPr>
                  <a:spLocks noChangeArrowheads="1"/>
                </p:cNvSpPr>
                <p:nvPr/>
              </p:nvSpPr>
              <p:spPr bwMode="auto">
                <a:xfrm>
                  <a:off x="5846652" y="4220846"/>
                  <a:ext cx="2279925" cy="54421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rot="0" vert="horz" wrap="square" lIns="0" tIns="0" rIns="0" bIns="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DengXian"/>
                      <a:cs typeface="Times New Roman" panose="02020603050405020304" pitchFamily="18" charset="0"/>
                    </a:rPr>
                    <a:t>Response Surface Modeling</a:t>
                  </a:r>
                </a:p>
              </p:txBody>
            </p:sp>
          </p:grpSp>
          <p:sp>
            <p:nvSpPr>
              <p:cNvPr id="303" name="Text Box 53">
                <a:extLst>
                  <a:ext uri="{FF2B5EF4-FFF2-40B4-BE49-F238E27FC236}">
                    <a16:creationId xmlns="" xmlns:a16="http://schemas.microsoft.com/office/drawing/2014/main" id="{0218664F-EE3A-4FB9-927E-9B5C66D40F26}"/>
                  </a:ext>
                </a:extLst>
              </p:cNvPr>
              <p:cNvSpPr txBox="1">
                <a:spLocks noChangeArrowheads="1"/>
              </p:cNvSpPr>
              <p:nvPr/>
            </p:nvSpPr>
            <p:spPr bwMode="auto">
              <a:xfrm>
                <a:off x="6797505" y="3419009"/>
                <a:ext cx="2078606" cy="646331"/>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1800" b="1" i="1" u="none" strike="noStrike" kern="1200" cap="none" spc="0" normalizeH="0" baseline="0" noProof="0" dirty="0">
                    <a:ln>
                      <a:noFill/>
                    </a:ln>
                    <a:solidFill>
                      <a:srgbClr val="0000FF"/>
                    </a:solidFill>
                    <a:effectLst>
                      <a:outerShdw blurRad="38100" dist="38100" dir="2700000" algn="tl">
                        <a:srgbClr val="C0C0C0"/>
                      </a:outerShdw>
                    </a:effectLst>
                    <a:uLnTx/>
                    <a:uFillTx/>
                    <a:latin typeface="Times New Roman" panose="02020603050405020304" pitchFamily="18" charset="0"/>
                    <a:ea typeface="宋体" pitchFamily="2" charset="-122"/>
                    <a:cs typeface="Times New Roman" panose="02020603050405020304" pitchFamily="18" charset="0"/>
                  </a:rPr>
                  <a:t>APCA/OSAT/PSAT &amp; ISAM</a:t>
                </a:r>
              </a:p>
            </p:txBody>
          </p:sp>
          <p:sp>
            <p:nvSpPr>
              <p:cNvPr id="309" name="Rectangle 141">
                <a:extLst>
                  <a:ext uri="{FF2B5EF4-FFF2-40B4-BE49-F238E27FC236}">
                    <a16:creationId xmlns="" xmlns:a16="http://schemas.microsoft.com/office/drawing/2014/main" id="{AFF423ED-0025-475D-9E40-077394C74C04}"/>
                  </a:ext>
                </a:extLst>
              </p:cNvPr>
              <p:cNvSpPr/>
              <p:nvPr/>
            </p:nvSpPr>
            <p:spPr>
              <a:xfrm>
                <a:off x="2586383" y="5629094"/>
                <a:ext cx="2077873" cy="461665"/>
              </a:xfrm>
              <a:prstGeom prst="rect">
                <a:avLst/>
              </a:prstGeom>
              <a:solidFill>
                <a:srgbClr val="F79646">
                  <a:lumMod val="20000"/>
                  <a:lumOff val="80000"/>
                </a:srgbClr>
              </a:solidFill>
              <a:ln>
                <a:solidFill>
                  <a:srgbClr val="7030A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a:ln>
                      <a:noFill/>
                    </a:ln>
                    <a:solidFill>
                      <a:srgbClr val="7030A0"/>
                    </a:solidFill>
                    <a:effectLst/>
                    <a:uLnTx/>
                    <a:uFillTx/>
                    <a:latin typeface="Times New Roman" panose="02020603050405020304" pitchFamily="18" charset="0"/>
                    <a:ea typeface="宋体" panose="02010600030101010101" pitchFamily="2" charset="-122"/>
                    <a:cs typeface="+mn-cs"/>
                  </a:rPr>
                  <a:t>Attainment assessment tool (SMAT-CE)</a:t>
                </a:r>
              </a:p>
            </p:txBody>
          </p:sp>
          <p:sp>
            <p:nvSpPr>
              <p:cNvPr id="310" name="Rectangle 105">
                <a:extLst>
                  <a:ext uri="{FF2B5EF4-FFF2-40B4-BE49-F238E27FC236}">
                    <a16:creationId xmlns="" xmlns:a16="http://schemas.microsoft.com/office/drawing/2014/main" id="{0E6CCE46-B8D1-4C90-BB59-A9F8D600F92D}"/>
                  </a:ext>
                </a:extLst>
              </p:cNvPr>
              <p:cNvSpPr>
                <a:spLocks noChangeArrowheads="1"/>
              </p:cNvSpPr>
              <p:nvPr/>
            </p:nvSpPr>
            <p:spPr bwMode="auto">
              <a:xfrm>
                <a:off x="4790198" y="5627174"/>
                <a:ext cx="2012247" cy="461665"/>
              </a:xfrm>
              <a:prstGeom prst="rect">
                <a:avLst/>
              </a:prstGeom>
              <a:solidFill>
                <a:srgbClr val="F79646">
                  <a:lumMod val="20000"/>
                  <a:lumOff val="80000"/>
                </a:srgbClr>
              </a:solidFill>
              <a:ln>
                <a:solidFill>
                  <a:srgbClr val="7030A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7030A0"/>
                    </a:solidFill>
                    <a:effectLst/>
                    <a:uLnTx/>
                    <a:uFillTx/>
                    <a:latin typeface="Times New Roman" panose="02020603050405020304" pitchFamily="18" charset="0"/>
                    <a:ea typeface="微软雅黑"/>
                    <a:cs typeface="+mn-cs"/>
                  </a:rPr>
                  <a:t>Health benefit tool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7030A0"/>
                    </a:solidFill>
                    <a:effectLst/>
                    <a:uLnTx/>
                    <a:uFillTx/>
                    <a:latin typeface="Times New Roman" panose="02020603050405020304" pitchFamily="18" charset="0"/>
                    <a:ea typeface="微软雅黑"/>
                    <a:cs typeface="+mn-cs"/>
                  </a:rPr>
                  <a:t>(BenMAP-CE)</a:t>
                </a:r>
              </a:p>
            </p:txBody>
          </p:sp>
          <p:sp>
            <p:nvSpPr>
              <p:cNvPr id="311" name="圆角矩形 310"/>
              <p:cNvSpPr/>
              <p:nvPr/>
            </p:nvSpPr>
            <p:spPr>
              <a:xfrm>
                <a:off x="2479973" y="5573216"/>
                <a:ext cx="4463755" cy="560402"/>
              </a:xfrm>
              <a:prstGeom prst="roundRect">
                <a:avLst/>
              </a:prstGeom>
              <a:noFill/>
              <a:ln w="25400" cap="flat" cmpd="sng" algn="ctr">
                <a:solidFill>
                  <a:srgbClr val="4F81BD">
                    <a:shade val="50000"/>
                  </a:srgbClr>
                </a:solidFill>
                <a:prstDash val="sys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312" name="矩形 311"/>
              <p:cNvSpPr/>
              <p:nvPr/>
            </p:nvSpPr>
            <p:spPr>
              <a:xfrm>
                <a:off x="2390203" y="5305397"/>
                <a:ext cx="4463754"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Assessment of health &amp; economic benefit and attainment benefit</a:t>
                </a:r>
                <a:endParaRPr kumimoji="0" lang="zh-CN" altLang="en-US" sz="12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313" name="下箭头 126">
                <a:extLst>
                  <a:ext uri="{FF2B5EF4-FFF2-40B4-BE49-F238E27FC236}">
                    <a16:creationId xmlns="" xmlns:a16="http://schemas.microsoft.com/office/drawing/2014/main" id="{B96EE947-3EF7-4BA4-BCBE-777F9199275C}"/>
                  </a:ext>
                </a:extLst>
              </p:cNvPr>
              <p:cNvSpPr/>
              <p:nvPr/>
            </p:nvSpPr>
            <p:spPr>
              <a:xfrm rot="1748445">
                <a:off x="6348119" y="3561512"/>
                <a:ext cx="399168" cy="252419"/>
              </a:xfrm>
              <a:prstGeom prst="downArrow">
                <a:avLst/>
              </a:prstGeom>
              <a:solidFill>
                <a:srgbClr val="4BACC6">
                  <a:lumMod val="50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zh-CN" altLang="en-US" sz="788" b="0" i="0" u="none" strike="noStrike" kern="0" cap="none" spc="0" normalizeH="0" baseline="0" noProof="0">
                  <a:ln>
                    <a:noFill/>
                  </a:ln>
                  <a:solidFill>
                    <a:prstClr val="white"/>
                  </a:solidFill>
                  <a:effectLst/>
                  <a:uLnTx/>
                  <a:uFillTx/>
                  <a:latin typeface="Arial"/>
                  <a:ea typeface="黑体"/>
                  <a:cs typeface="+mn-cs"/>
                </a:endParaRPr>
              </a:p>
            </p:txBody>
          </p:sp>
          <p:sp>
            <p:nvSpPr>
              <p:cNvPr id="314" name="Rectangle 172">
                <a:extLst>
                  <a:ext uri="{FF2B5EF4-FFF2-40B4-BE49-F238E27FC236}">
                    <a16:creationId xmlns="" xmlns:a16="http://schemas.microsoft.com/office/drawing/2014/main" id="{38393D69-3DBB-47D4-955D-439E4F35C13C}"/>
                  </a:ext>
                </a:extLst>
              </p:cNvPr>
              <p:cNvSpPr>
                <a:spLocks noChangeArrowheads="1"/>
              </p:cNvSpPr>
              <p:nvPr/>
            </p:nvSpPr>
            <p:spPr bwMode="auto">
              <a:xfrm>
                <a:off x="1027123" y="2064573"/>
                <a:ext cx="1694477" cy="381899"/>
              </a:xfrm>
              <a:prstGeom prst="rect">
                <a:avLst/>
              </a:prstGeom>
              <a:solidFill>
                <a:srgbClr val="FFC000"/>
              </a:solidFill>
              <a:ln w="9525" cap="flat" cmpd="sng" algn="ctr">
                <a:solidFill>
                  <a:srgbClr val="FFC000"/>
                </a:solidFill>
                <a:prstDash val="solid"/>
              </a:ln>
              <a:effectLst>
                <a:outerShdw blurRad="40000" dist="20000" dir="5400000" rotWithShape="0">
                  <a:srgbClr val="000000">
                    <a:alpha val="38000"/>
                  </a:srgbClr>
                </a:outerShdw>
              </a:effectLst>
            </p:spPr>
            <p:txBody>
              <a:bodyPr rot="0" vert="horz" wrap="square" lIns="0" tIns="0" rIns="0" bIns="0" anchor="t" anchorCtr="0">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Times New Roman" panose="02020603050405020304" pitchFamily="18" charset="0"/>
                  </a:rPr>
                  <a:t>Photochemical model (CMAQ/</a:t>
                </a:r>
                <a:r>
                  <a:rPr kumimoji="0" lang="en-US" altLang="zh-CN" sz="1200" b="1" i="0" u="none" strike="noStrike" kern="1200" cap="none" spc="0" normalizeH="0" baseline="0" noProof="0" dirty="0" err="1">
                    <a:ln>
                      <a:noFill/>
                    </a:ln>
                    <a:solidFill>
                      <a:srgbClr val="000000"/>
                    </a:solidFill>
                    <a:effectLst/>
                    <a:uLnTx/>
                    <a:uFillTx/>
                    <a:latin typeface="Times New Roman" panose="02020603050405020304" pitchFamily="18" charset="0"/>
                    <a:ea typeface="DengXian"/>
                    <a:cs typeface="Times New Roman" panose="02020603050405020304" pitchFamily="18" charset="0"/>
                  </a:rPr>
                  <a:t>CAMx</a:t>
                </a:r>
                <a:r>
                  <a:rPr kumimoji="0" lang="en-US" altLang="zh-CN" sz="1200" b="1"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Times New Roman" panose="02020603050405020304" pitchFamily="18" charset="0"/>
                  </a:rPr>
                  <a:t>)</a:t>
                </a:r>
                <a:endPar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Times New Roman" panose="02020603050405020304" pitchFamily="18" charset="0"/>
                </a:endParaRPr>
              </a:p>
            </p:txBody>
          </p:sp>
          <p:sp>
            <p:nvSpPr>
              <p:cNvPr id="315" name="下箭头 126">
                <a:extLst>
                  <a:ext uri="{FF2B5EF4-FFF2-40B4-BE49-F238E27FC236}">
                    <a16:creationId xmlns="" xmlns:a16="http://schemas.microsoft.com/office/drawing/2014/main" id="{B96EE947-3EF7-4BA4-BCBE-777F9199275C}"/>
                  </a:ext>
                </a:extLst>
              </p:cNvPr>
              <p:cNvSpPr/>
              <p:nvPr/>
            </p:nvSpPr>
            <p:spPr>
              <a:xfrm>
                <a:off x="4321911" y="3516724"/>
                <a:ext cx="399168" cy="252419"/>
              </a:xfrm>
              <a:prstGeom prst="downArrow">
                <a:avLst/>
              </a:prstGeom>
              <a:solidFill>
                <a:srgbClr val="4BACC6">
                  <a:lumMod val="50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zh-CN" altLang="en-US" sz="788" b="0" i="0" u="none" strike="noStrike" kern="0" cap="none" spc="0" normalizeH="0" baseline="0" noProof="0">
                  <a:ln>
                    <a:noFill/>
                  </a:ln>
                  <a:solidFill>
                    <a:prstClr val="white"/>
                  </a:solidFill>
                  <a:effectLst/>
                  <a:uLnTx/>
                  <a:uFillTx/>
                  <a:latin typeface="Arial"/>
                  <a:ea typeface="黑体"/>
                  <a:cs typeface="+mn-cs"/>
                </a:endParaRPr>
              </a:p>
            </p:txBody>
          </p:sp>
          <p:sp>
            <p:nvSpPr>
              <p:cNvPr id="316" name="下箭头 126">
                <a:extLst>
                  <a:ext uri="{FF2B5EF4-FFF2-40B4-BE49-F238E27FC236}">
                    <a16:creationId xmlns="" xmlns:a16="http://schemas.microsoft.com/office/drawing/2014/main" id="{B96EE947-3EF7-4BA4-BCBE-777F9199275C}"/>
                  </a:ext>
                </a:extLst>
              </p:cNvPr>
              <p:cNvSpPr/>
              <p:nvPr/>
            </p:nvSpPr>
            <p:spPr>
              <a:xfrm rot="20492651">
                <a:off x="2377613" y="3552577"/>
                <a:ext cx="399168" cy="252419"/>
              </a:xfrm>
              <a:prstGeom prst="downArrow">
                <a:avLst/>
              </a:prstGeom>
              <a:solidFill>
                <a:srgbClr val="4BACC6">
                  <a:lumMod val="50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zh-CN" altLang="en-US" sz="788" b="0" i="0" u="none" strike="noStrike" kern="0" cap="none" spc="0" normalizeH="0" baseline="0" noProof="0">
                  <a:ln w="0"/>
                  <a:solidFill>
                    <a:prstClr val="black"/>
                  </a:solidFill>
                  <a:effectLst>
                    <a:outerShdw blurRad="38100" dist="19050" dir="2700000" algn="tl" rotWithShape="0">
                      <a:prstClr val="black">
                        <a:alpha val="40000"/>
                      </a:prstClr>
                    </a:outerShdw>
                  </a:effectLst>
                  <a:uLnTx/>
                  <a:uFillTx/>
                  <a:latin typeface="Arial"/>
                  <a:ea typeface="黑体"/>
                  <a:cs typeface="+mn-cs"/>
                </a:endParaRPr>
              </a:p>
            </p:txBody>
          </p:sp>
          <p:sp>
            <p:nvSpPr>
              <p:cNvPr id="320" name="下箭头 126">
                <a:extLst>
                  <a:ext uri="{FF2B5EF4-FFF2-40B4-BE49-F238E27FC236}">
                    <a16:creationId xmlns="" xmlns:a16="http://schemas.microsoft.com/office/drawing/2014/main" id="{B96EE947-3EF7-4BA4-BCBE-777F9199275C}"/>
                  </a:ext>
                </a:extLst>
              </p:cNvPr>
              <p:cNvSpPr/>
              <p:nvPr/>
            </p:nvSpPr>
            <p:spPr>
              <a:xfrm>
                <a:off x="1695661" y="2611777"/>
                <a:ext cx="399168" cy="252419"/>
              </a:xfrm>
              <a:prstGeom prst="downArrow">
                <a:avLst/>
              </a:prstGeom>
              <a:solidFill>
                <a:srgbClr val="AB8100"/>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zh-CN" altLang="en-US" sz="788" b="0" i="0" u="none" strike="noStrike" kern="0" cap="none" spc="0" normalizeH="0" baseline="0" noProof="0">
                  <a:ln>
                    <a:noFill/>
                  </a:ln>
                  <a:solidFill>
                    <a:prstClr val="white"/>
                  </a:solidFill>
                  <a:effectLst/>
                  <a:uLnTx/>
                  <a:uFillTx/>
                  <a:latin typeface="Arial"/>
                  <a:ea typeface="黑体"/>
                  <a:cs typeface="+mn-cs"/>
                </a:endParaRPr>
              </a:p>
            </p:txBody>
          </p:sp>
          <p:sp>
            <p:nvSpPr>
              <p:cNvPr id="321" name="下箭头 126">
                <a:extLst>
                  <a:ext uri="{FF2B5EF4-FFF2-40B4-BE49-F238E27FC236}">
                    <a16:creationId xmlns="" xmlns:a16="http://schemas.microsoft.com/office/drawing/2014/main" id="{B96EE947-3EF7-4BA4-BCBE-777F9199275C}"/>
                  </a:ext>
                </a:extLst>
              </p:cNvPr>
              <p:cNvSpPr/>
              <p:nvPr/>
            </p:nvSpPr>
            <p:spPr>
              <a:xfrm>
                <a:off x="6595758" y="2616308"/>
                <a:ext cx="399168" cy="252419"/>
              </a:xfrm>
              <a:prstGeom prst="downArrow">
                <a:avLst/>
              </a:prstGeom>
              <a:solidFill>
                <a:srgbClr val="00B050"/>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zh-CN" altLang="en-US" sz="788" b="0" i="0" u="none" strike="noStrike" kern="0" cap="none" spc="0" normalizeH="0" baseline="0" noProof="0">
                  <a:ln>
                    <a:noFill/>
                  </a:ln>
                  <a:solidFill>
                    <a:prstClr val="white"/>
                  </a:solidFill>
                  <a:effectLst/>
                  <a:uLnTx/>
                  <a:uFillTx/>
                  <a:latin typeface="Arial"/>
                  <a:ea typeface="黑体"/>
                  <a:cs typeface="+mn-cs"/>
                </a:endParaRPr>
              </a:p>
            </p:txBody>
          </p:sp>
          <p:cxnSp>
            <p:nvCxnSpPr>
              <p:cNvPr id="322" name="Straight Arrow Connector 162">
                <a:extLst>
                  <a:ext uri="{FF2B5EF4-FFF2-40B4-BE49-F238E27FC236}">
                    <a16:creationId xmlns="" xmlns:a16="http://schemas.microsoft.com/office/drawing/2014/main" id="{ECF93C62-3B9D-4F57-AFA1-F39D7579BB36}"/>
                  </a:ext>
                </a:extLst>
              </p:cNvPr>
              <p:cNvCxnSpPr>
                <a:cxnSpLocks/>
                <a:stCxn id="325" idx="3"/>
                <a:endCxn id="295" idx="2"/>
              </p:cNvCxnSpPr>
              <p:nvPr/>
            </p:nvCxnSpPr>
            <p:spPr>
              <a:xfrm flipV="1">
                <a:off x="1941812" y="4105973"/>
                <a:ext cx="772032" cy="10862"/>
              </a:xfrm>
              <a:prstGeom prst="straightConnector1">
                <a:avLst/>
              </a:prstGeom>
              <a:noFill/>
              <a:ln w="28575" cap="flat" cmpd="sng" algn="ctr">
                <a:solidFill>
                  <a:sysClr val="windowText" lastClr="000000"/>
                </a:solidFill>
                <a:prstDash val="solid"/>
                <a:tailEnd type="triangle"/>
              </a:ln>
              <a:effectLst/>
            </p:spPr>
          </p:cxnSp>
          <p:sp>
            <p:nvSpPr>
              <p:cNvPr id="325" name="矩形 324">
                <a:extLst>
                  <a:ext uri="{FF2B5EF4-FFF2-40B4-BE49-F238E27FC236}">
                    <a16:creationId xmlns="" xmlns:a16="http://schemas.microsoft.com/office/drawing/2014/main" id="{76BFCBBD-943C-49EE-B8E5-BFD93C6F1ABC}"/>
                  </a:ext>
                </a:extLst>
              </p:cNvPr>
              <p:cNvSpPr/>
              <p:nvPr/>
            </p:nvSpPr>
            <p:spPr>
              <a:xfrm>
                <a:off x="569611" y="3886002"/>
                <a:ext cx="1372201" cy="461665"/>
              </a:xfrm>
              <a:prstGeom prst="rect">
                <a:avLst/>
              </a:prstGeom>
              <a:noFill/>
              <a:ln w="9525" cap="flat" cmpd="sng" algn="ctr">
                <a:solidFill>
                  <a:sysClr val="windowText" lastClr="000000"/>
                </a:solidFill>
                <a:prstDash val="solid"/>
              </a:ln>
              <a:effectLst>
                <a:outerShdw blurRad="40000" dist="20000" dir="5400000" rotWithShape="0">
                  <a:srgbClr val="000000">
                    <a:alpha val="38000"/>
                  </a:srgbClr>
                </a:outerShdw>
              </a:effectLst>
            </p:spPr>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w="0"/>
                    <a:solidFill>
                      <a:prstClr val="black"/>
                    </a:solidFill>
                    <a:effectLst/>
                    <a:uLnTx/>
                    <a:uFillTx/>
                    <a:latin typeface="Times New Roman" panose="02020603050405020304" pitchFamily="18" charset="0"/>
                    <a:ea typeface="宋体" panose="02010600030101010101" pitchFamily="2" charset="-122"/>
                    <a:cs typeface="+mn-cs"/>
                  </a:rPr>
                  <a:t>Dynamic control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w="0"/>
                    <a:solidFill>
                      <a:prstClr val="black"/>
                    </a:solidFill>
                    <a:effectLst/>
                    <a:uLnTx/>
                    <a:uFillTx/>
                    <a:latin typeface="Times New Roman" panose="02020603050405020304" pitchFamily="18" charset="0"/>
                    <a:ea typeface="宋体" panose="02010600030101010101" pitchFamily="2" charset="-122"/>
                    <a:cs typeface="+mn-cs"/>
                  </a:rPr>
                  <a:t> strategies</a:t>
                </a:r>
                <a:endParaRPr kumimoji="0" lang="zh-CN" altLang="en-US" sz="1200" b="1" i="0" u="none" strike="noStrike" kern="1200" cap="none" spc="0" normalizeH="0" baseline="0" noProof="0" dirty="0">
                  <a:ln w="0"/>
                  <a:solidFill>
                    <a:prstClr val="black"/>
                  </a:solidFill>
                  <a:effectLst/>
                  <a:uLnTx/>
                  <a:uFillTx/>
                  <a:latin typeface="Calibri"/>
                  <a:ea typeface="宋体" panose="02010600030101010101" pitchFamily="2" charset="-122"/>
                  <a:cs typeface="+mn-cs"/>
                </a:endParaRPr>
              </a:p>
            </p:txBody>
          </p:sp>
          <p:sp>
            <p:nvSpPr>
              <p:cNvPr id="326" name="Rectangle 140">
                <a:extLst>
                  <a:ext uri="{FF2B5EF4-FFF2-40B4-BE49-F238E27FC236}">
                    <a16:creationId xmlns="" xmlns:a16="http://schemas.microsoft.com/office/drawing/2014/main" id="{87ECC811-4495-4F2D-9E80-1E97D12C9A3F}"/>
                  </a:ext>
                </a:extLst>
              </p:cNvPr>
              <p:cNvSpPr>
                <a:spLocks noChangeArrowheads="1"/>
              </p:cNvSpPr>
              <p:nvPr/>
            </p:nvSpPr>
            <p:spPr bwMode="auto">
              <a:xfrm>
                <a:off x="3362063" y="1510504"/>
                <a:ext cx="1903105" cy="641168"/>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vert="horz" wrap="square" lIns="0" tIns="0" rIns="0" bIns="0" anchor="t" anchorCtr="0">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Times New Roman" panose="02020603050405020304" pitchFamily="18" charset="0"/>
                  </a:rPr>
                  <a:t>Emission Inventory</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Times New Roman" panose="02020603050405020304" pitchFamily="18" charset="0"/>
                  </a:rPr>
                  <a:t>(regions, pollutants, sectors, etc.)</a:t>
                </a:r>
              </a:p>
            </p:txBody>
          </p:sp>
          <p:grpSp>
            <p:nvGrpSpPr>
              <p:cNvPr id="7" name="Group 169">
                <a:extLst>
                  <a:ext uri="{FF2B5EF4-FFF2-40B4-BE49-F238E27FC236}">
                    <a16:creationId xmlns="" xmlns:a16="http://schemas.microsoft.com/office/drawing/2014/main" id="{B2970E61-84EE-4557-AB18-268ABF0E8F18}"/>
                  </a:ext>
                </a:extLst>
              </p:cNvPr>
              <p:cNvGrpSpPr/>
              <p:nvPr/>
            </p:nvGrpSpPr>
            <p:grpSpPr>
              <a:xfrm>
                <a:off x="1068888" y="1153766"/>
                <a:ext cx="1652712" cy="422527"/>
                <a:chOff x="7474290" y="1613968"/>
                <a:chExt cx="2170366" cy="905868"/>
              </a:xfrm>
            </p:grpSpPr>
            <p:sp>
              <p:nvSpPr>
                <p:cNvPr id="328" name="Rectangle 170">
                  <a:extLst>
                    <a:ext uri="{FF2B5EF4-FFF2-40B4-BE49-F238E27FC236}">
                      <a16:creationId xmlns="" xmlns:a16="http://schemas.microsoft.com/office/drawing/2014/main" id="{E2BF1A65-7868-49C2-A0CE-8DF8A184CEA8}"/>
                    </a:ext>
                  </a:extLst>
                </p:cNvPr>
                <p:cNvSpPr>
                  <a:spLocks noChangeArrowheads="1"/>
                </p:cNvSpPr>
                <p:nvPr/>
              </p:nvSpPr>
              <p:spPr bwMode="auto">
                <a:xfrm>
                  <a:off x="7560960" y="1666162"/>
                  <a:ext cx="2073513" cy="382364"/>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FFC000"/>
                  </a:solidFill>
                  <a:prstDash val="solid"/>
                </a:ln>
                <a:effectLst>
                  <a:outerShdw blurRad="40000" dist="20000" dir="5400000" rotWithShape="0">
                    <a:srgbClr val="000000">
                      <a:alpha val="38000"/>
                    </a:srgbClr>
                  </a:outerShdw>
                </a:effectLst>
              </p:spPr>
              <p:txBody>
                <a:bodyPr rot="0" vert="horz" wrap="square" lIns="0" tIns="0" rIns="0" bIns="0" anchor="t" anchorCtr="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1050" b="1" i="0" u="none" strike="noStrike" kern="1200" cap="none" spc="0" normalizeH="0" baseline="0" noProof="0">
                    <a:ln>
                      <a:noFill/>
                    </a:ln>
                    <a:solidFill>
                      <a:srgbClr val="000000"/>
                    </a:solidFill>
                    <a:effectLst/>
                    <a:uLnTx/>
                    <a:uFillTx/>
                    <a:latin typeface="Times New Roman" panose="02020603050405020304" pitchFamily="18" charset="0"/>
                    <a:ea typeface="DengXian"/>
                    <a:cs typeface="Times New Roman" panose="02020603050405020304" pitchFamily="18" charset="0"/>
                  </a:endParaRPr>
                </a:p>
              </p:txBody>
            </p:sp>
            <p:sp>
              <p:nvSpPr>
                <p:cNvPr id="329" name="Rectangle 171">
                  <a:extLst>
                    <a:ext uri="{FF2B5EF4-FFF2-40B4-BE49-F238E27FC236}">
                      <a16:creationId xmlns="" xmlns:a16="http://schemas.microsoft.com/office/drawing/2014/main" id="{EFC2CA2E-1FBD-4B90-B925-E161A72CB9F8}"/>
                    </a:ext>
                  </a:extLst>
                </p:cNvPr>
                <p:cNvSpPr>
                  <a:spLocks noChangeArrowheads="1"/>
                </p:cNvSpPr>
                <p:nvPr/>
              </p:nvSpPr>
              <p:spPr bwMode="auto">
                <a:xfrm>
                  <a:off x="7474290" y="1652572"/>
                  <a:ext cx="2170366" cy="789170"/>
                </a:xfrm>
                <a:prstGeom prst="roundRect">
                  <a:avLst/>
                </a:prstGeom>
                <a:solidFill>
                  <a:srgbClr val="FFC000"/>
                </a:solidFill>
                <a:ln w="9525" cap="flat" cmpd="sng" algn="ctr">
                  <a:solidFill>
                    <a:srgbClr val="FFC000"/>
                  </a:solidFill>
                  <a:prstDash val="solid"/>
                </a:ln>
                <a:effectLst>
                  <a:outerShdw blurRad="40000" dist="20000" dir="5400000" rotWithShape="0">
                    <a:srgbClr val="000000">
                      <a:alpha val="38000"/>
                    </a:srgbClr>
                  </a:outerShdw>
                </a:effectLst>
              </p:spPr>
              <p:txBody>
                <a:bodyPr rot="0" vert="horz" wrap="square" lIns="0" tIns="0" rIns="0" bIns="0" anchor="t" anchorCtr="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1050" b="1" i="0" u="none" strike="noStrike" kern="1200" cap="none" spc="0" normalizeH="0" baseline="0" noProof="0">
                    <a:ln>
                      <a:noFill/>
                    </a:ln>
                    <a:solidFill>
                      <a:srgbClr val="000000"/>
                    </a:solidFill>
                    <a:effectLst/>
                    <a:uLnTx/>
                    <a:uFillTx/>
                    <a:latin typeface="Times New Roman" panose="02020603050405020304" pitchFamily="18" charset="0"/>
                    <a:ea typeface="DengXian"/>
                    <a:cs typeface="Times New Roman" panose="02020603050405020304" pitchFamily="18" charset="0"/>
                  </a:endParaRPr>
                </a:p>
              </p:txBody>
            </p:sp>
            <p:sp>
              <p:nvSpPr>
                <p:cNvPr id="330" name="Rectangle 172">
                  <a:extLst>
                    <a:ext uri="{FF2B5EF4-FFF2-40B4-BE49-F238E27FC236}">
                      <a16:creationId xmlns="" xmlns:a16="http://schemas.microsoft.com/office/drawing/2014/main" id="{B0D58EA3-E5BD-4B5E-9BC6-5882C19E894F}"/>
                    </a:ext>
                  </a:extLst>
                </p:cNvPr>
                <p:cNvSpPr>
                  <a:spLocks noChangeArrowheads="1"/>
                </p:cNvSpPr>
                <p:nvPr/>
              </p:nvSpPr>
              <p:spPr bwMode="auto">
                <a:xfrm>
                  <a:off x="7538496" y="1613968"/>
                  <a:ext cx="2004858" cy="905868"/>
                </a:xfrm>
                <a:prstGeom prst="roundRect">
                  <a:avLst/>
                </a:prstGeom>
                <a:solidFill>
                  <a:srgbClr val="FFC000"/>
                </a:solidFill>
                <a:ln w="9525">
                  <a:solidFill>
                    <a:srgbClr val="FFC000"/>
                  </a:solidFill>
                  <a:miter lim="800000"/>
                  <a:headEnd/>
                  <a:tailEnd/>
                </a:ln>
              </p:spPr>
              <p:txBody>
                <a:bodyPr rot="0" vert="horz" wrap="square" lIns="0" tIns="0" rIns="0" bIns="0" anchor="t" anchorCtr="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Times New Roman" panose="02020603050405020304" pitchFamily="18" charset="0"/>
                    </a:rPr>
                    <a:t>Emission control factors, etc.</a:t>
                  </a:r>
                </a:p>
              </p:txBody>
            </p:sp>
          </p:grpSp>
          <p:grpSp>
            <p:nvGrpSpPr>
              <p:cNvPr id="8" name="Group 169">
                <a:extLst>
                  <a:ext uri="{FF2B5EF4-FFF2-40B4-BE49-F238E27FC236}">
                    <a16:creationId xmlns="" xmlns:a16="http://schemas.microsoft.com/office/drawing/2014/main" id="{5FFD9C2A-5D2E-4019-B48A-61AC0BFF4849}"/>
                  </a:ext>
                </a:extLst>
              </p:cNvPr>
              <p:cNvGrpSpPr/>
              <p:nvPr/>
            </p:nvGrpSpPr>
            <p:grpSpPr>
              <a:xfrm>
                <a:off x="5979365" y="1153766"/>
                <a:ext cx="1607382" cy="422527"/>
                <a:chOff x="7686708" y="1641232"/>
                <a:chExt cx="2105705" cy="905868"/>
              </a:xfrm>
            </p:grpSpPr>
            <p:sp>
              <p:nvSpPr>
                <p:cNvPr id="332" name="Rectangle 171">
                  <a:extLst>
                    <a:ext uri="{FF2B5EF4-FFF2-40B4-BE49-F238E27FC236}">
                      <a16:creationId xmlns="" xmlns:a16="http://schemas.microsoft.com/office/drawing/2014/main" id="{C523FB03-F2EC-422E-AD56-702AE2399ECA}"/>
                    </a:ext>
                  </a:extLst>
                </p:cNvPr>
                <p:cNvSpPr>
                  <a:spLocks noChangeArrowheads="1"/>
                </p:cNvSpPr>
                <p:nvPr/>
              </p:nvSpPr>
              <p:spPr bwMode="auto">
                <a:xfrm>
                  <a:off x="7686708" y="1666162"/>
                  <a:ext cx="2105705" cy="802844"/>
                </a:xfrm>
                <a:prstGeom prst="roundRect">
                  <a:avLst/>
                </a:prstGeom>
                <a:solidFill>
                  <a:srgbClr val="A9D18E"/>
                </a:solidFill>
                <a:ln w="9525">
                  <a:solidFill>
                    <a:srgbClr val="92D050"/>
                  </a:solidFill>
                  <a:miter lim="800000"/>
                  <a:headEnd/>
                  <a:tailEnd/>
                </a:ln>
              </p:spPr>
              <p:txBody>
                <a:bodyPr rot="0" vert="horz" wrap="square" lIns="0" tIns="0" rIns="0" bIns="0" anchor="t" anchorCtr="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1050" b="1" i="0" u="none" strike="noStrike" kern="1200" cap="none" spc="0" normalizeH="0" baseline="0" noProof="0">
                    <a:ln>
                      <a:noFill/>
                    </a:ln>
                    <a:solidFill>
                      <a:srgbClr val="000000"/>
                    </a:solidFill>
                    <a:effectLst/>
                    <a:uLnTx/>
                    <a:uFillTx/>
                    <a:latin typeface="Times New Roman" panose="02020603050405020304" pitchFamily="18" charset="0"/>
                    <a:ea typeface="DengXian"/>
                    <a:cs typeface="Times New Roman" panose="02020603050405020304" pitchFamily="18" charset="0"/>
                  </a:endParaRPr>
                </a:p>
              </p:txBody>
            </p:sp>
            <p:sp>
              <p:nvSpPr>
                <p:cNvPr id="333" name="Rectangle 172">
                  <a:extLst>
                    <a:ext uri="{FF2B5EF4-FFF2-40B4-BE49-F238E27FC236}">
                      <a16:creationId xmlns="" xmlns:a16="http://schemas.microsoft.com/office/drawing/2014/main" id="{4D7B638D-B752-4775-8327-7450C2A4555D}"/>
                    </a:ext>
                  </a:extLst>
                </p:cNvPr>
                <p:cNvSpPr>
                  <a:spLocks noChangeArrowheads="1"/>
                </p:cNvSpPr>
                <p:nvPr/>
              </p:nvSpPr>
              <p:spPr bwMode="auto">
                <a:xfrm>
                  <a:off x="7802949" y="1641232"/>
                  <a:ext cx="1908294" cy="905868"/>
                </a:xfrm>
                <a:prstGeom prst="roundRect">
                  <a:avLst/>
                </a:prstGeom>
                <a:solidFill>
                  <a:srgbClr val="A9D18E"/>
                </a:solidFill>
                <a:ln w="9525">
                  <a:noFill/>
                  <a:miter lim="800000"/>
                  <a:headEnd/>
                  <a:tailEnd/>
                </a:ln>
              </p:spPr>
              <p:txBody>
                <a:bodyPr rot="0" vert="horz" wrap="square" lIns="0" tIns="0" rIns="0" bIns="0" anchor="t" anchorCtr="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Times New Roman" panose="02020603050405020304" pitchFamily="18" charset="0"/>
                    </a:rPr>
                    <a:t>Multiple tracer species</a:t>
                  </a:r>
                </a:p>
              </p:txBody>
            </p:sp>
          </p:grpSp>
          <p:grpSp>
            <p:nvGrpSpPr>
              <p:cNvPr id="9" name="Group 110">
                <a:extLst>
                  <a:ext uri="{FF2B5EF4-FFF2-40B4-BE49-F238E27FC236}">
                    <a16:creationId xmlns="" xmlns:a16="http://schemas.microsoft.com/office/drawing/2014/main" id="{389BBB44-0124-4728-8095-74241741569A}"/>
                  </a:ext>
                </a:extLst>
              </p:cNvPr>
              <p:cNvGrpSpPr/>
              <p:nvPr/>
            </p:nvGrpSpPr>
            <p:grpSpPr>
              <a:xfrm>
                <a:off x="6017865" y="2056294"/>
                <a:ext cx="1554954" cy="381899"/>
                <a:chOff x="5969688" y="3234836"/>
                <a:chExt cx="3520419" cy="670551"/>
              </a:xfrm>
            </p:grpSpPr>
            <p:sp>
              <p:nvSpPr>
                <p:cNvPr id="335" name="Rectangle 116">
                  <a:extLst>
                    <a:ext uri="{FF2B5EF4-FFF2-40B4-BE49-F238E27FC236}">
                      <a16:creationId xmlns="" xmlns:a16="http://schemas.microsoft.com/office/drawing/2014/main" id="{737CF796-2561-4C54-A346-4AD13EF44386}"/>
                    </a:ext>
                  </a:extLst>
                </p:cNvPr>
                <p:cNvSpPr>
                  <a:spLocks noChangeArrowheads="1"/>
                </p:cNvSpPr>
                <p:nvPr/>
              </p:nvSpPr>
              <p:spPr bwMode="auto">
                <a:xfrm>
                  <a:off x="5969688" y="3234836"/>
                  <a:ext cx="3520419" cy="670551"/>
                </a:xfrm>
                <a:prstGeom prst="rect">
                  <a:avLst/>
                </a:prstGeom>
                <a:solidFill>
                  <a:srgbClr val="A9D18E"/>
                </a:solidFill>
                <a:ln w="9525">
                  <a:solidFill>
                    <a:srgbClr val="92D050"/>
                  </a:solidFill>
                  <a:miter lim="800000"/>
                  <a:headEnd/>
                  <a:tailEnd/>
                </a:ln>
              </p:spPr>
              <p:txBody>
                <a:bodyPr rot="0" vert="horz" wrap="square" lIns="0" tIns="0" rIns="0" bIns="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Times New Roman" panose="02020603050405020304" pitchFamily="18" charset="0"/>
                    </a:rPr>
                    <a:t>Photochemical model (</a:t>
                  </a:r>
                  <a:r>
                    <a:rPr kumimoji="0" lang="en-US" sz="1200" b="1" i="0" u="none" strike="noStrike" kern="1200" cap="none" spc="0" normalizeH="0" baseline="0" noProof="0" dirty="0" err="1">
                      <a:ln>
                        <a:noFill/>
                      </a:ln>
                      <a:solidFill>
                        <a:srgbClr val="000000"/>
                      </a:solidFill>
                      <a:effectLst/>
                      <a:uLnTx/>
                      <a:uFillTx/>
                      <a:latin typeface="Times New Roman" panose="02020603050405020304" pitchFamily="18" charset="0"/>
                      <a:ea typeface="DengXian"/>
                      <a:cs typeface="Times New Roman" panose="02020603050405020304" pitchFamily="18" charset="0"/>
                    </a:rPr>
                    <a:t>CAMx</a:t>
                  </a:r>
                  <a:r>
                    <a:rPr kumimoji="0" 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Times New Roman" panose="02020603050405020304" pitchFamily="18" charset="0"/>
                    </a:rPr>
                    <a:t>/CMAQ)</a:t>
                  </a:r>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Times New Roman" panose="02020603050405020304" pitchFamily="18" charset="0"/>
                  </a:endParaRPr>
                </a:p>
              </p:txBody>
            </p:sp>
            <p:sp>
              <p:nvSpPr>
                <p:cNvPr id="336" name="Rectangle 124">
                  <a:extLst>
                    <a:ext uri="{FF2B5EF4-FFF2-40B4-BE49-F238E27FC236}">
                      <a16:creationId xmlns="" xmlns:a16="http://schemas.microsoft.com/office/drawing/2014/main" id="{07E353A7-732C-407D-A635-5D89AFEBD10C}"/>
                    </a:ext>
                  </a:extLst>
                </p:cNvPr>
                <p:cNvSpPr>
                  <a:spLocks noChangeArrowheads="1"/>
                </p:cNvSpPr>
                <p:nvPr/>
              </p:nvSpPr>
              <p:spPr bwMode="auto">
                <a:xfrm>
                  <a:off x="7566456" y="3402340"/>
                  <a:ext cx="172" cy="2177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450"/>
                    </a:spcAft>
                    <a:buClrTx/>
                    <a:buSzTx/>
                    <a:buFontTx/>
                    <a:buNone/>
                    <a:tabLst/>
                    <a:defRPr/>
                  </a:pPr>
                  <a:endParaRPr kumimoji="0" lang="en-US" sz="675"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Times New Roman" panose="02020603050405020304" pitchFamily="18" charset="0"/>
                  </a:endParaRPr>
                </a:p>
              </p:txBody>
            </p:sp>
          </p:grpSp>
          <p:sp>
            <p:nvSpPr>
              <p:cNvPr id="339" name="下箭头 126">
                <a:extLst>
                  <a:ext uri="{FF2B5EF4-FFF2-40B4-BE49-F238E27FC236}">
                    <a16:creationId xmlns="" xmlns:a16="http://schemas.microsoft.com/office/drawing/2014/main" id="{B96EE947-3EF7-4BA4-BCBE-777F9199275C}"/>
                  </a:ext>
                </a:extLst>
              </p:cNvPr>
              <p:cNvSpPr/>
              <p:nvPr/>
            </p:nvSpPr>
            <p:spPr>
              <a:xfrm rot="18011494">
                <a:off x="2995988" y="2352747"/>
                <a:ext cx="381765" cy="619789"/>
              </a:xfrm>
              <a:prstGeom prst="downArrow">
                <a:avLst/>
              </a:prstGeom>
              <a:solidFill>
                <a:srgbClr val="A87E00"/>
              </a:solidFill>
              <a:ln w="25400" cap="flat" cmpd="sng" algn="ctr">
                <a:noFill/>
                <a:prstDash val="solid"/>
              </a:ln>
              <a:effectLst>
                <a:outerShdw blurRad="50800" dist="38100" dir="2700000" algn="tl" rotWithShape="0">
                  <a:prstClr val="black">
                    <a:alpha val="40000"/>
                  </a:prstClr>
                </a:outerShdw>
              </a:effectLst>
              <a:scene3d>
                <a:camera prst="isometricOffAxis1Right"/>
                <a:lightRig rig="balanced" dir="t">
                  <a:rot lat="0" lon="0" rev="8700000"/>
                </a:lightRig>
              </a:scene3d>
              <a:sp3d>
                <a:bevelT w="190500" h="38100"/>
              </a:sp3d>
            </p:spPr>
            <p:txBody>
              <a:bodyPr rtlCol="0" anchor="ct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zh-CN" altLang="en-US" sz="788" b="0" i="0" u="none" strike="noStrike" kern="0" cap="none" spc="0" normalizeH="0" baseline="0" noProof="0">
                  <a:ln>
                    <a:noFill/>
                  </a:ln>
                  <a:solidFill>
                    <a:prstClr val="white"/>
                  </a:solidFill>
                  <a:effectLst/>
                  <a:uLnTx/>
                  <a:uFillTx/>
                  <a:latin typeface="Arial"/>
                  <a:ea typeface="黑体"/>
                  <a:cs typeface="+mn-cs"/>
                </a:endParaRPr>
              </a:p>
            </p:txBody>
          </p:sp>
          <p:cxnSp>
            <p:nvCxnSpPr>
              <p:cNvPr id="340" name="Straight Arrow Connector 162">
                <a:extLst>
                  <a:ext uri="{FF2B5EF4-FFF2-40B4-BE49-F238E27FC236}">
                    <a16:creationId xmlns="" xmlns:a16="http://schemas.microsoft.com/office/drawing/2014/main" id="{7B4C3A53-D5FA-4151-AB38-164F955567D4}"/>
                  </a:ext>
                </a:extLst>
              </p:cNvPr>
              <p:cNvCxnSpPr>
                <a:cxnSpLocks/>
                <a:endCxn id="314" idx="0"/>
              </p:cNvCxnSpPr>
              <p:nvPr/>
            </p:nvCxnSpPr>
            <p:spPr>
              <a:xfrm>
                <a:off x="1874362" y="1576293"/>
                <a:ext cx="0" cy="488280"/>
              </a:xfrm>
              <a:prstGeom prst="straightConnector1">
                <a:avLst/>
              </a:prstGeom>
              <a:noFill/>
              <a:ln w="28575" cap="flat" cmpd="sng" algn="ctr">
                <a:solidFill>
                  <a:sysClr val="windowText" lastClr="000000"/>
                </a:solidFill>
                <a:prstDash val="solid"/>
                <a:tailEnd type="triangle"/>
              </a:ln>
              <a:effectLst/>
            </p:spPr>
          </p:cxnSp>
          <p:cxnSp>
            <p:nvCxnSpPr>
              <p:cNvPr id="341" name="Straight Arrow Connector 162">
                <a:extLst>
                  <a:ext uri="{FF2B5EF4-FFF2-40B4-BE49-F238E27FC236}">
                    <a16:creationId xmlns="" xmlns:a16="http://schemas.microsoft.com/office/drawing/2014/main" id="{7B4C3A53-D5FA-4151-AB38-164F955567D4}"/>
                  </a:ext>
                </a:extLst>
              </p:cNvPr>
              <p:cNvCxnSpPr/>
              <p:nvPr/>
            </p:nvCxnSpPr>
            <p:spPr>
              <a:xfrm>
                <a:off x="6810608" y="1561198"/>
                <a:ext cx="0" cy="496996"/>
              </a:xfrm>
              <a:prstGeom prst="straightConnector1">
                <a:avLst/>
              </a:prstGeom>
              <a:noFill/>
              <a:ln w="28575" cap="flat" cmpd="sng" algn="ctr">
                <a:solidFill>
                  <a:sysClr val="windowText" lastClr="000000"/>
                </a:solidFill>
                <a:prstDash val="solid"/>
                <a:tailEnd type="triangle"/>
              </a:ln>
              <a:effectLst/>
            </p:spPr>
          </p:cxnSp>
          <p:cxnSp>
            <p:nvCxnSpPr>
              <p:cNvPr id="342" name="直接箭头连接符 341"/>
              <p:cNvCxnSpPr>
                <a:cxnSpLocks/>
                <a:stCxn id="326" idx="1"/>
              </p:cNvCxnSpPr>
              <p:nvPr/>
            </p:nvCxnSpPr>
            <p:spPr>
              <a:xfrm flipH="1" flipV="1">
                <a:off x="1887425" y="1811120"/>
                <a:ext cx="1474638" cy="19968"/>
              </a:xfrm>
              <a:prstGeom prst="straightConnector1">
                <a:avLst/>
              </a:prstGeom>
              <a:noFill/>
              <a:ln w="28575" cap="flat" cmpd="sng" algn="ctr">
                <a:solidFill>
                  <a:sysClr val="windowText" lastClr="000000"/>
                </a:solidFill>
                <a:prstDash val="solid"/>
                <a:headEnd type="none" w="med" len="med"/>
                <a:tailEnd type="triangle" w="med" len="med"/>
              </a:ln>
              <a:effectLst/>
            </p:spPr>
          </p:cxnSp>
          <p:cxnSp>
            <p:nvCxnSpPr>
              <p:cNvPr id="343" name="直接箭头连接符 342"/>
              <p:cNvCxnSpPr>
                <a:cxnSpLocks/>
                <a:stCxn id="326" idx="3"/>
              </p:cNvCxnSpPr>
              <p:nvPr/>
            </p:nvCxnSpPr>
            <p:spPr>
              <a:xfrm flipV="1">
                <a:off x="5265168" y="1811120"/>
                <a:ext cx="1553262" cy="19968"/>
              </a:xfrm>
              <a:prstGeom prst="straightConnector1">
                <a:avLst/>
              </a:prstGeom>
              <a:noFill/>
              <a:ln w="28575" cap="flat" cmpd="sng" algn="ctr">
                <a:solidFill>
                  <a:sysClr val="windowText" lastClr="000000"/>
                </a:solidFill>
                <a:prstDash val="solid"/>
                <a:headEnd type="none" w="med" len="med"/>
                <a:tailEnd type="triangle" w="med" len="med"/>
              </a:ln>
              <a:effectLst/>
            </p:spPr>
          </p:cxnSp>
          <p:sp>
            <p:nvSpPr>
              <p:cNvPr id="344" name="Rectangle 132">
                <a:extLst>
                  <a:ext uri="{FF2B5EF4-FFF2-40B4-BE49-F238E27FC236}">
                    <a16:creationId xmlns="" xmlns:a16="http://schemas.microsoft.com/office/drawing/2014/main" id="{253DBE58-F7C1-4A96-9517-DB5941827B20}"/>
                  </a:ext>
                </a:extLst>
              </p:cNvPr>
              <p:cNvSpPr>
                <a:spLocks noChangeArrowheads="1"/>
              </p:cNvSpPr>
              <p:nvPr/>
            </p:nvSpPr>
            <p:spPr bwMode="auto">
              <a:xfrm>
                <a:off x="3605773" y="1265454"/>
                <a:ext cx="1226434" cy="1689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vert="horz" wrap="square" lIns="0" tIns="0" rIns="0" bIns="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450"/>
                  </a:spcAft>
                  <a:buClrTx/>
                  <a:buSzTx/>
                  <a:buFontTx/>
                  <a:buNone/>
                  <a:tabLst/>
                  <a:defRPr/>
                </a:pPr>
                <a:r>
                  <a:rPr kumimoji="0" lang="en-US" altLang="zh-CN" sz="1100" b="1" i="0" u="none" strike="noStrike" kern="1200" cap="none" spc="0" normalizeH="0" baseline="0" noProof="0" dirty="0">
                    <a:ln>
                      <a:noFill/>
                    </a:ln>
                    <a:solidFill>
                      <a:srgbClr val="C00000"/>
                    </a:solidFill>
                    <a:effectLst/>
                    <a:uLnTx/>
                    <a:uFillTx/>
                    <a:latin typeface="Times New Roman" panose="02020603050405020304" pitchFamily="18" charset="0"/>
                    <a:ea typeface="DengXian"/>
                    <a:cs typeface="Times New Roman" panose="02020603050405020304" pitchFamily="18" charset="0"/>
                  </a:rPr>
                  <a:t>Input parameters</a:t>
                </a:r>
                <a:endParaRPr kumimoji="0" lang="en-US" sz="1100" b="1" i="0" u="none" strike="noStrike" kern="1200" cap="none" spc="0" normalizeH="0" baseline="0" noProof="0" dirty="0">
                  <a:ln>
                    <a:noFill/>
                  </a:ln>
                  <a:solidFill>
                    <a:srgbClr val="C00000"/>
                  </a:solidFill>
                  <a:effectLst/>
                  <a:uLnTx/>
                  <a:uFillTx/>
                  <a:latin typeface="Times New Roman" panose="02020603050405020304" pitchFamily="18" charset="0"/>
                  <a:ea typeface="DengXian"/>
                  <a:cs typeface="Times New Roman" panose="02020603050405020304" pitchFamily="18" charset="0"/>
                </a:endParaRPr>
              </a:p>
            </p:txBody>
          </p:sp>
          <p:sp>
            <p:nvSpPr>
              <p:cNvPr id="345" name="Rectangle 132">
                <a:extLst>
                  <a:ext uri="{FF2B5EF4-FFF2-40B4-BE49-F238E27FC236}">
                    <a16:creationId xmlns="" xmlns:a16="http://schemas.microsoft.com/office/drawing/2014/main" id="{60D4E5D1-FFCC-4D5E-A43C-3CEB183F8CFD}"/>
                  </a:ext>
                </a:extLst>
              </p:cNvPr>
              <p:cNvSpPr>
                <a:spLocks noChangeArrowheads="1"/>
              </p:cNvSpPr>
              <p:nvPr/>
            </p:nvSpPr>
            <p:spPr bwMode="auto">
              <a:xfrm>
                <a:off x="3218038" y="2397237"/>
                <a:ext cx="1572382" cy="184281"/>
              </a:xfrm>
              <a:prstGeom prst="rect">
                <a:avLst/>
              </a:prstGeom>
              <a:noFill/>
              <a:ln w="25400" cap="flat" cmpd="sng" algn="ctr">
                <a:noFill/>
                <a:prstDash val="solid"/>
              </a:ln>
              <a:effectLst/>
            </p:spPr>
            <p:txBody>
              <a:bodyPr rot="0" vert="horz" wrap="square" lIns="0" tIns="0" rIns="0" bIns="0" anchor="t" anchorCtr="0">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450"/>
                  </a:spcAft>
                  <a:buClrTx/>
                  <a:buSzTx/>
                  <a:buFontTx/>
                  <a:buNone/>
                  <a:tabLst/>
                  <a:defRPr/>
                </a:pPr>
                <a:r>
                  <a:rPr kumimoji="0" lang="en-US" altLang="zh-CN" sz="1200" b="1" i="0" u="none" strike="noStrike" kern="1200" cap="none" spc="0" normalizeH="0" baseline="0" noProof="0" dirty="0">
                    <a:ln>
                      <a:noFill/>
                    </a:ln>
                    <a:solidFill>
                      <a:prstClr val="black"/>
                    </a:solidFill>
                    <a:effectLst/>
                    <a:uLnTx/>
                    <a:uFillTx/>
                    <a:latin typeface="Times New Roman" panose="02020603050405020304" pitchFamily="18" charset="0"/>
                    <a:ea typeface="DengXian"/>
                    <a:cs typeface="Times New Roman" panose="02020603050405020304" pitchFamily="18" charset="0"/>
                  </a:rPr>
                  <a:t>Sensitivity coefficients</a:t>
                </a:r>
                <a:endPar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DengXian"/>
                  <a:cs typeface="Times New Roman" panose="02020603050405020304" pitchFamily="18" charset="0"/>
                </a:endParaRPr>
              </a:p>
            </p:txBody>
          </p:sp>
        </p:grpSp>
      </p:grpSp>
      <p:sp>
        <p:nvSpPr>
          <p:cNvPr id="66" name="下箭头 126">
            <a:extLst>
              <a:ext uri="{FF2B5EF4-FFF2-40B4-BE49-F238E27FC236}">
                <a16:creationId xmlns="" xmlns:a16="http://schemas.microsoft.com/office/drawing/2014/main" id="{ED930E00-F055-4D05-A35D-5635E2B0548F}"/>
              </a:ext>
            </a:extLst>
          </p:cNvPr>
          <p:cNvSpPr/>
          <p:nvPr/>
        </p:nvSpPr>
        <p:spPr>
          <a:xfrm>
            <a:off x="4381125" y="4523390"/>
            <a:ext cx="399168" cy="252419"/>
          </a:xfrm>
          <a:prstGeom prst="downArrow">
            <a:avLst/>
          </a:prstGeom>
          <a:solidFill>
            <a:srgbClr val="00B0F0"/>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zh-CN" altLang="en-US" sz="788" b="0" i="0" u="none" strike="noStrike" kern="0" cap="none" spc="0" normalizeH="0" baseline="0" noProof="0">
              <a:ln>
                <a:noFill/>
              </a:ln>
              <a:solidFill>
                <a:prstClr val="white"/>
              </a:solidFill>
              <a:effectLst/>
              <a:uLnTx/>
              <a:uFillTx/>
              <a:latin typeface="Arial"/>
              <a:ea typeface="黑体"/>
              <a:cs typeface="+mn-cs"/>
            </a:endParaRPr>
          </a:p>
        </p:txBody>
      </p:sp>
      <p:sp>
        <p:nvSpPr>
          <p:cNvPr id="67" name="下箭头 126">
            <a:extLst>
              <a:ext uri="{FF2B5EF4-FFF2-40B4-BE49-F238E27FC236}">
                <a16:creationId xmlns="" xmlns:a16="http://schemas.microsoft.com/office/drawing/2014/main" id="{DAED18BC-E579-4F74-8041-9EFC1AE57666}"/>
              </a:ext>
            </a:extLst>
          </p:cNvPr>
          <p:cNvSpPr/>
          <p:nvPr/>
        </p:nvSpPr>
        <p:spPr>
          <a:xfrm>
            <a:off x="4404113" y="5360190"/>
            <a:ext cx="399168" cy="199845"/>
          </a:xfrm>
          <a:prstGeom prst="downArrow">
            <a:avLst/>
          </a:prstGeom>
          <a:solidFill>
            <a:srgbClr val="00B0F0"/>
          </a:solidFill>
          <a:ln w="25400" cap="flat" cmpd="sng" algn="ctr">
            <a:noFill/>
            <a:prstDash val="soli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zh-CN" altLang="en-US" sz="788" b="0" i="0" u="none" strike="noStrike" kern="0" cap="none" spc="0" normalizeH="0" baseline="0" noProof="0">
              <a:ln>
                <a:noFill/>
              </a:ln>
              <a:solidFill>
                <a:prstClr val="white"/>
              </a:solidFill>
              <a:effectLst/>
              <a:uLnTx/>
              <a:uFillTx/>
              <a:latin typeface="Arial"/>
              <a:ea typeface="黑体"/>
              <a:cs typeface="+mn-cs"/>
            </a:endParaRPr>
          </a:p>
        </p:txBody>
      </p:sp>
      <p:sp>
        <p:nvSpPr>
          <p:cNvPr id="60" name="Slide Number Placeholder 6"/>
          <p:cNvSpPr txBox="1">
            <a:spLocks/>
          </p:cNvSpPr>
          <p:nvPr/>
        </p:nvSpPr>
        <p:spPr>
          <a:xfrm>
            <a:off x="6834554" y="6548518"/>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F97FA5-94DB-459B-8E5D-031A45794050}" type="slidenum">
              <a:rPr kumimoji="0" lang="en-US" sz="1800" b="0"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mn-ea"/>
              <a:cs typeface="+mn-cs"/>
            </a:endParaRPr>
          </a:p>
        </p:txBody>
      </p:sp>
    </p:spTree>
    <p:extLst>
      <p:ext uri="{BB962C8B-B14F-4D97-AF65-F5344CB8AC3E}">
        <p14:creationId xmlns="" xmlns:p14="http://schemas.microsoft.com/office/powerpoint/2010/main" val="152495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Rectangle 5"/>
          <p:cNvSpPr>
            <a:spLocks noChangeArrowheads="1"/>
          </p:cNvSpPr>
          <p:nvPr/>
        </p:nvSpPr>
        <p:spPr bwMode="auto">
          <a:xfrm>
            <a:off x="-1" y="4753"/>
            <a:ext cx="9144000" cy="707886"/>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sz="4000" b="1" dirty="0">
                <a:solidFill>
                  <a:srgbClr val="FF0000"/>
                </a:solidFill>
                <a:effectLst>
                  <a:outerShdw blurRad="38100" dist="38100" dir="2700000" algn="tl">
                    <a:srgbClr val="000000">
                      <a:alpha val="43137"/>
                    </a:srgbClr>
                  </a:outerShdw>
                </a:effectLst>
                <a:latin typeface="Arial" charset="0"/>
              </a:rPr>
              <a:t>“FAST-CE” Development Plan</a:t>
            </a:r>
            <a:r>
              <a:rPr lang="en-US" altLang="zh-CN" sz="3600" b="1" dirty="0">
                <a:latin typeface="Arial" charset="0"/>
                <a:ea typeface="宋体" panose="02010600030101010101" pitchFamily="2" charset="-122"/>
              </a:rPr>
              <a:t>   </a:t>
            </a:r>
          </a:p>
        </p:txBody>
      </p:sp>
      <p:sp>
        <p:nvSpPr>
          <p:cNvPr id="5" name="Content Placeholder 6">
            <a:extLst>
              <a:ext uri="{FF2B5EF4-FFF2-40B4-BE49-F238E27FC236}">
                <a16:creationId xmlns="" xmlns:a16="http://schemas.microsoft.com/office/drawing/2014/main" id="{ACC6DC6C-2EF9-42A5-AB06-BF5D5FBEA395}"/>
              </a:ext>
            </a:extLst>
          </p:cNvPr>
          <p:cNvSpPr>
            <a:spLocks noGrp="1"/>
          </p:cNvSpPr>
          <p:nvPr>
            <p:ph idx="1"/>
          </p:nvPr>
        </p:nvSpPr>
        <p:spPr>
          <a:xfrm>
            <a:off x="0" y="1216269"/>
            <a:ext cx="8932985" cy="5791200"/>
          </a:xfrm>
        </p:spPr>
        <p:txBody>
          <a:bodyPr>
            <a:noAutofit/>
          </a:bodyPr>
          <a:lstStyle/>
          <a:p>
            <a:pPr marL="1027113" lvl="2" indent="-565150">
              <a:lnSpc>
                <a:spcPct val="120000"/>
              </a:lnSpc>
              <a:spcBef>
                <a:spcPts val="600"/>
              </a:spcBef>
              <a:buFont typeface="+mj-lt"/>
              <a:buAutoNum type="arabicParenR"/>
            </a:pPr>
            <a:r>
              <a:rPr lang="en-US" b="1" dirty="0">
                <a:solidFill>
                  <a:srgbClr val="FF0000"/>
                </a:solidFill>
              </a:rPr>
              <a:t>Develop “FAST-CE” prototype </a:t>
            </a:r>
            <a:r>
              <a:rPr lang="en-US" b="1" dirty="0"/>
              <a:t>with user-friendly GUI to include source apportionment (SA) modeling techniques (APCA/PSAT/OSAT) used in the Affordable Clean Energy (ACE) rule (2023 baseline, 2025/2030/2035 scenarios):            </a:t>
            </a:r>
            <a:r>
              <a:rPr lang="en-US" b="1" dirty="0">
                <a:solidFill>
                  <a:srgbClr val="0000FF"/>
                </a:solidFill>
              </a:rPr>
              <a:t>(July 2019 - Jan. 2020)</a:t>
            </a:r>
            <a:endParaRPr lang="en-US" dirty="0">
              <a:solidFill>
                <a:srgbClr val="0000FF"/>
              </a:solidFill>
            </a:endParaRPr>
          </a:p>
          <a:p>
            <a:pPr marL="1027113" lvl="2" indent="-565150">
              <a:lnSpc>
                <a:spcPct val="120000"/>
              </a:lnSpc>
              <a:spcBef>
                <a:spcPts val="600"/>
              </a:spcBef>
              <a:buFont typeface="+mj-lt"/>
              <a:buAutoNum type="arabicParenR"/>
            </a:pPr>
            <a:r>
              <a:rPr lang="en-US" b="1" dirty="0">
                <a:solidFill>
                  <a:srgbClr val="FF0000"/>
                </a:solidFill>
              </a:rPr>
              <a:t>Expand FAST-CE </a:t>
            </a:r>
            <a:r>
              <a:rPr lang="en-US" b="1" dirty="0"/>
              <a:t>to include other source apportionment modeling cases and techniques (RSM, DDM, etc.) and  explore O3 non-linearity capability </a:t>
            </a:r>
            <a:r>
              <a:rPr lang="en-US" b="1" dirty="0">
                <a:solidFill>
                  <a:srgbClr val="0000FF"/>
                </a:solidFill>
              </a:rPr>
              <a:t>(Spring/Summer 2020)</a:t>
            </a:r>
            <a:endParaRPr lang="en-US" dirty="0">
              <a:solidFill>
                <a:srgbClr val="0000FF"/>
              </a:solidFill>
            </a:endParaRPr>
          </a:p>
          <a:p>
            <a:pPr marL="1027113" lvl="2" indent="-565150">
              <a:lnSpc>
                <a:spcPct val="120000"/>
              </a:lnSpc>
              <a:spcBef>
                <a:spcPts val="600"/>
              </a:spcBef>
              <a:buFont typeface="+mj-lt"/>
              <a:buAutoNum type="arabicParenR"/>
            </a:pPr>
            <a:r>
              <a:rPr lang="en-US" b="1" dirty="0">
                <a:solidFill>
                  <a:srgbClr val="FF0000"/>
                </a:solidFill>
              </a:rPr>
              <a:t>Develop a common platform </a:t>
            </a:r>
            <a:r>
              <a:rPr lang="en-US" b="1" dirty="0"/>
              <a:t>and QA/Validation module for evaluating SA, DDM, and RSM all together under a selected modeling case (e.g., Eastern U.S.): </a:t>
            </a:r>
            <a:r>
              <a:rPr lang="en-US" b="1" dirty="0">
                <a:solidFill>
                  <a:srgbClr val="0000FF"/>
                </a:solidFill>
              </a:rPr>
              <a:t>(Fall 2020)</a:t>
            </a:r>
          </a:p>
        </p:txBody>
      </p:sp>
      <p:sp>
        <p:nvSpPr>
          <p:cNvPr id="3" name="TextBox 2">
            <a:extLst>
              <a:ext uri="{FF2B5EF4-FFF2-40B4-BE49-F238E27FC236}">
                <a16:creationId xmlns="" xmlns:a16="http://schemas.microsoft.com/office/drawing/2014/main" id="{4F9A4154-F014-47C3-AA74-56956357D8CB}"/>
              </a:ext>
            </a:extLst>
          </p:cNvPr>
          <p:cNvSpPr txBox="1"/>
          <p:nvPr/>
        </p:nvSpPr>
        <p:spPr>
          <a:xfrm>
            <a:off x="635726" y="630901"/>
            <a:ext cx="8212120" cy="461665"/>
          </a:xfrm>
          <a:prstGeom prst="rect">
            <a:avLst/>
          </a:prstGeom>
          <a:noFill/>
        </p:spPr>
        <p:txBody>
          <a:bodyPr wrap="none" rtlCol="0">
            <a:spAutoFit/>
          </a:bodyPr>
          <a:lstStyle/>
          <a:p>
            <a:r>
              <a:rPr lang="en-US" sz="2400" i="1" dirty="0"/>
              <a:t>(FAST-CE: Flexible Air Quality Scenario Tool – Community Edition)</a:t>
            </a:r>
          </a:p>
        </p:txBody>
      </p:sp>
      <p:sp>
        <p:nvSpPr>
          <p:cNvPr id="7" name="Slide Number Placeholder 6"/>
          <p:cNvSpPr>
            <a:spLocks noGrp="1"/>
          </p:cNvSpPr>
          <p:nvPr>
            <p:ph type="sldNum" sz="quarter" idx="12"/>
          </p:nvPr>
        </p:nvSpPr>
        <p:spPr/>
        <p:txBody>
          <a:bodyPr/>
          <a:lstStyle/>
          <a:p>
            <a:pPr>
              <a:defRPr/>
            </a:pPr>
            <a:fld id="{6EF97FA5-94DB-459B-8E5D-031A45794050}" type="slidenum">
              <a:rPr lang="en-US" smtClean="0">
                <a:solidFill>
                  <a:prstClr val="black">
                    <a:tint val="75000"/>
                  </a:prstClr>
                </a:solidFill>
                <a:latin typeface="Arial" pitchFamily="34" charset="0"/>
              </a:rPr>
              <a:pPr>
                <a:defRPr/>
              </a:pPr>
              <a:t>6</a:t>
            </a:fld>
            <a:endParaRPr lang="en-US">
              <a:solidFill>
                <a:prstClr val="black">
                  <a:tint val="75000"/>
                </a:prstClr>
              </a:solidFill>
              <a:latin typeface="Arial" pitchFamily="34" charset="0"/>
            </a:endParaRPr>
          </a:p>
        </p:txBody>
      </p:sp>
    </p:spTree>
    <p:extLst>
      <p:ext uri="{BB962C8B-B14F-4D97-AF65-F5344CB8AC3E}">
        <p14:creationId xmlns="" xmlns:p14="http://schemas.microsoft.com/office/powerpoint/2010/main" val="2397502212"/>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595222" y="38049"/>
            <a:ext cx="8082951" cy="584775"/>
          </a:xfrm>
          <a:prstGeom prst="rect">
            <a:avLst/>
          </a:prstGeom>
          <a:noFill/>
          <a:ln w="9525">
            <a:solidFill>
              <a:schemeClr val="accent1"/>
            </a:solidFill>
            <a:miter lim="800000"/>
            <a:headEnd/>
            <a:tailEnd/>
          </a:ln>
          <a:effectLst/>
        </p:spPr>
        <p:txBody>
          <a:bodyPr wrap="square">
            <a:spAutoFit/>
          </a:bodyPr>
          <a:lstStyle/>
          <a:p>
            <a:pPr algn="ctr" fontAlgn="base">
              <a:spcBef>
                <a:spcPct val="0"/>
              </a:spcBef>
              <a:spcAft>
                <a:spcPts val="1800"/>
              </a:spcAft>
              <a:defRPr/>
            </a:pPr>
            <a:r>
              <a:rPr lang="en-US" sz="3200" b="1" i="1" dirty="0">
                <a:solidFill>
                  <a:srgbClr val="FF0000"/>
                </a:solidFill>
                <a:effectLst>
                  <a:outerShdw blurRad="38100" dist="38100" dir="2700000" algn="tl">
                    <a:srgbClr val="000000">
                      <a:alpha val="43137"/>
                    </a:srgbClr>
                  </a:outerShdw>
                </a:effectLst>
                <a:latin typeface="Arial" charset="0"/>
              </a:rPr>
              <a:t>“FAST-CE” Approach </a:t>
            </a:r>
            <a:r>
              <a:rPr lang="en-US" sz="2400" i="1" dirty="0">
                <a:latin typeface="Arial" charset="0"/>
              </a:rPr>
              <a:t>(Jan. 2020 Prototype)</a:t>
            </a:r>
            <a:endParaRPr lang="en-US" altLang="zh-CN" sz="3200" i="1" dirty="0">
              <a:latin typeface="Arial" charset="0"/>
              <a:ea typeface="宋体" panose="02010600030101010101" pitchFamily="2" charset="-122"/>
            </a:endParaRPr>
          </a:p>
        </p:txBody>
      </p:sp>
      <p:sp>
        <p:nvSpPr>
          <p:cNvPr id="3" name="TextBox 2">
            <a:extLst>
              <a:ext uri="{FF2B5EF4-FFF2-40B4-BE49-F238E27FC236}">
                <a16:creationId xmlns="" xmlns:a16="http://schemas.microsoft.com/office/drawing/2014/main" id="{01CF3EE6-36E8-40E7-8F5A-4752A56C96FD}"/>
              </a:ext>
            </a:extLst>
          </p:cNvPr>
          <p:cNvSpPr txBox="1"/>
          <p:nvPr/>
        </p:nvSpPr>
        <p:spPr>
          <a:xfrm>
            <a:off x="116460" y="910922"/>
            <a:ext cx="2212671" cy="769441"/>
          </a:xfrm>
          <a:prstGeom prst="rect">
            <a:avLst/>
          </a:prstGeom>
          <a:noFill/>
          <a:ln>
            <a:solidFill>
              <a:schemeClr val="tx1"/>
            </a:solidFill>
          </a:ln>
        </p:spPr>
        <p:txBody>
          <a:bodyPr wrap="square" rtlCol="0">
            <a:spAutoFit/>
          </a:bodyPr>
          <a:lstStyle/>
          <a:p>
            <a:pPr algn="ctr"/>
            <a:r>
              <a:rPr lang="en-US" sz="1600" b="1" dirty="0"/>
              <a:t>2011 </a:t>
            </a:r>
            <a:r>
              <a:rPr lang="en-US" sz="1600" b="1" dirty="0" err="1"/>
              <a:t>CAMx</a:t>
            </a:r>
            <a:r>
              <a:rPr lang="en-US" sz="1600" b="1" dirty="0"/>
              <a:t> Base</a:t>
            </a:r>
          </a:p>
          <a:p>
            <a:pPr algn="ctr"/>
            <a:r>
              <a:rPr lang="en-US" sz="1400" dirty="0"/>
              <a:t>(SMAT-CE &amp; </a:t>
            </a:r>
            <a:r>
              <a:rPr lang="en-US" sz="1400" dirty="0" err="1"/>
              <a:t>BenMAP</a:t>
            </a:r>
            <a:r>
              <a:rPr lang="en-US" sz="1400" dirty="0"/>
              <a:t>-CE assessment)</a:t>
            </a:r>
          </a:p>
        </p:txBody>
      </p:sp>
      <p:sp>
        <p:nvSpPr>
          <p:cNvPr id="5" name="TextBox 4">
            <a:extLst>
              <a:ext uri="{FF2B5EF4-FFF2-40B4-BE49-F238E27FC236}">
                <a16:creationId xmlns="" xmlns:a16="http://schemas.microsoft.com/office/drawing/2014/main" id="{2034000C-35AD-4EB8-BFA8-95E75C3B1186}"/>
              </a:ext>
            </a:extLst>
          </p:cNvPr>
          <p:cNvSpPr txBox="1"/>
          <p:nvPr/>
        </p:nvSpPr>
        <p:spPr>
          <a:xfrm>
            <a:off x="447185" y="2506259"/>
            <a:ext cx="2455155" cy="1138773"/>
          </a:xfrm>
          <a:prstGeom prst="rect">
            <a:avLst/>
          </a:prstGeom>
          <a:solidFill>
            <a:schemeClr val="bg2"/>
          </a:solidFill>
          <a:ln>
            <a:solidFill>
              <a:srgbClr val="00B0F0"/>
            </a:solidFill>
          </a:ln>
        </p:spPr>
        <p:txBody>
          <a:bodyPr wrap="square" rtlCol="0">
            <a:spAutoFit/>
          </a:bodyPr>
          <a:lstStyle/>
          <a:p>
            <a:pPr algn="ctr"/>
            <a:r>
              <a:rPr lang="en-US" b="1" dirty="0">
                <a:solidFill>
                  <a:srgbClr val="0000FF"/>
                </a:solidFill>
              </a:rPr>
              <a:t>2023 </a:t>
            </a:r>
            <a:r>
              <a:rPr lang="en-US" b="1" dirty="0" err="1">
                <a:solidFill>
                  <a:srgbClr val="0000FF"/>
                </a:solidFill>
              </a:rPr>
              <a:t>CAMx</a:t>
            </a:r>
            <a:r>
              <a:rPr lang="en-US" b="1" dirty="0">
                <a:solidFill>
                  <a:srgbClr val="0000FF"/>
                </a:solidFill>
              </a:rPr>
              <a:t> APCA </a:t>
            </a:r>
          </a:p>
          <a:p>
            <a:pPr algn="ctr"/>
            <a:r>
              <a:rPr lang="en-US" b="1" dirty="0">
                <a:solidFill>
                  <a:srgbClr val="0000FF"/>
                </a:solidFill>
              </a:rPr>
              <a:t>modeling results</a:t>
            </a:r>
          </a:p>
          <a:p>
            <a:pPr algn="ctr"/>
            <a:r>
              <a:rPr lang="en-US" sz="1600" b="1" dirty="0"/>
              <a:t>(“Tagged” States/Sectors/Pollutants)</a:t>
            </a:r>
          </a:p>
        </p:txBody>
      </p:sp>
      <p:sp>
        <p:nvSpPr>
          <p:cNvPr id="7" name="TextBox 6">
            <a:extLst>
              <a:ext uri="{FF2B5EF4-FFF2-40B4-BE49-F238E27FC236}">
                <a16:creationId xmlns="" xmlns:a16="http://schemas.microsoft.com/office/drawing/2014/main" id="{85ACFF13-C1C3-4E8C-9E1C-05E7CE4C28EF}"/>
              </a:ext>
            </a:extLst>
          </p:cNvPr>
          <p:cNvSpPr txBox="1"/>
          <p:nvPr/>
        </p:nvSpPr>
        <p:spPr>
          <a:xfrm>
            <a:off x="60389" y="4495335"/>
            <a:ext cx="2104836" cy="1015663"/>
          </a:xfrm>
          <a:prstGeom prst="rect">
            <a:avLst/>
          </a:prstGeom>
          <a:noFill/>
          <a:ln>
            <a:solidFill>
              <a:schemeClr val="tx1"/>
            </a:solidFill>
          </a:ln>
        </p:spPr>
        <p:txBody>
          <a:bodyPr wrap="square" rtlCol="0">
            <a:spAutoFit/>
          </a:bodyPr>
          <a:lstStyle/>
          <a:p>
            <a:pPr algn="ctr"/>
            <a:r>
              <a:rPr lang="en-US" sz="1600" b="1" dirty="0"/>
              <a:t>ACE Future “2025/2030/2035”</a:t>
            </a:r>
          </a:p>
          <a:p>
            <a:pPr algn="ctr"/>
            <a:r>
              <a:rPr lang="en-US" sz="1400" dirty="0"/>
              <a:t>(Created via 2023 </a:t>
            </a:r>
            <a:r>
              <a:rPr lang="en-US" sz="1400" dirty="0" err="1"/>
              <a:t>CAMx</a:t>
            </a:r>
            <a:r>
              <a:rPr lang="en-US" sz="1400" dirty="0"/>
              <a:t> APCA modeling results)</a:t>
            </a:r>
          </a:p>
        </p:txBody>
      </p:sp>
      <p:cxnSp>
        <p:nvCxnSpPr>
          <p:cNvPr id="8" name="Straight Connector 7">
            <a:extLst>
              <a:ext uri="{FF2B5EF4-FFF2-40B4-BE49-F238E27FC236}">
                <a16:creationId xmlns="" xmlns:a16="http://schemas.microsoft.com/office/drawing/2014/main" id="{B8CABF3A-E618-4978-B288-6B62E00CF565}"/>
              </a:ext>
            </a:extLst>
          </p:cNvPr>
          <p:cNvCxnSpPr>
            <a:cxnSpLocks/>
          </p:cNvCxnSpPr>
          <p:nvPr/>
        </p:nvCxnSpPr>
        <p:spPr>
          <a:xfrm>
            <a:off x="362312" y="1741919"/>
            <a:ext cx="0" cy="2753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 xmlns:a16="http://schemas.microsoft.com/office/drawing/2014/main" id="{E0FEFA88-0FDE-4937-B565-7480ABB22FF6}"/>
              </a:ext>
            </a:extLst>
          </p:cNvPr>
          <p:cNvCxnSpPr>
            <a:cxnSpLocks/>
          </p:cNvCxnSpPr>
          <p:nvPr/>
        </p:nvCxnSpPr>
        <p:spPr>
          <a:xfrm>
            <a:off x="2902340" y="2973206"/>
            <a:ext cx="700961" cy="147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 xmlns:a16="http://schemas.microsoft.com/office/drawing/2014/main" id="{75F4B00D-C545-4FEA-80BD-9A0DD9F2E136}"/>
              </a:ext>
            </a:extLst>
          </p:cNvPr>
          <p:cNvCxnSpPr>
            <a:cxnSpLocks/>
          </p:cNvCxnSpPr>
          <p:nvPr/>
        </p:nvCxnSpPr>
        <p:spPr>
          <a:xfrm>
            <a:off x="5437717" y="3413049"/>
            <a:ext cx="673759" cy="26524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54C29F68-4C09-45A1-9D6E-8A1D8030F7E3}"/>
              </a:ext>
            </a:extLst>
          </p:cNvPr>
          <p:cNvSpPr txBox="1"/>
          <p:nvPr/>
        </p:nvSpPr>
        <p:spPr>
          <a:xfrm>
            <a:off x="5660325" y="3698641"/>
            <a:ext cx="3395222" cy="1815882"/>
          </a:xfrm>
          <a:prstGeom prst="rect">
            <a:avLst/>
          </a:prstGeom>
          <a:noFill/>
          <a:ln w="28575">
            <a:solidFill>
              <a:srgbClr val="00B0F0"/>
            </a:solidFill>
          </a:ln>
        </p:spPr>
        <p:txBody>
          <a:bodyPr wrap="square" rtlCol="0">
            <a:spAutoFit/>
          </a:bodyPr>
          <a:lstStyle/>
          <a:p>
            <a:pPr algn="ctr"/>
            <a:r>
              <a:rPr lang="en-US" sz="1600" b="1" dirty="0">
                <a:solidFill>
                  <a:srgbClr val="0000FF"/>
                </a:solidFill>
              </a:rPr>
              <a:t>“FAST-CE” reads/processes</a:t>
            </a:r>
          </a:p>
          <a:p>
            <a:pPr algn="ctr"/>
            <a:r>
              <a:rPr lang="en-US" sz="1600" b="1" dirty="0">
                <a:solidFill>
                  <a:srgbClr val="0000FF"/>
                </a:solidFill>
              </a:rPr>
              <a:t> (1) gridded tag contribution fraction, (2) emission ratios of 2023/ACE cases (2025,2030,2035) or any other cases </a:t>
            </a:r>
            <a:r>
              <a:rPr lang="en-US" sz="1600" dirty="0">
                <a:solidFill>
                  <a:srgbClr val="0000FF"/>
                </a:solidFill>
              </a:rPr>
              <a:t>(user-defined)   </a:t>
            </a:r>
          </a:p>
          <a:p>
            <a:pPr algn="ctr"/>
            <a:r>
              <a:rPr lang="en-US" sz="1600" dirty="0"/>
              <a:t>(each grid’s “tag fraction” adjusted by static annual emissions ratio)</a:t>
            </a:r>
            <a:endParaRPr lang="en-US" dirty="0"/>
          </a:p>
        </p:txBody>
      </p:sp>
      <p:sp>
        <p:nvSpPr>
          <p:cNvPr id="24" name="TextBox 23">
            <a:extLst>
              <a:ext uri="{FF2B5EF4-FFF2-40B4-BE49-F238E27FC236}">
                <a16:creationId xmlns="" xmlns:a16="http://schemas.microsoft.com/office/drawing/2014/main" id="{55838FC7-4354-4B00-9184-0B45DF26D189}"/>
              </a:ext>
            </a:extLst>
          </p:cNvPr>
          <p:cNvSpPr txBox="1"/>
          <p:nvPr/>
        </p:nvSpPr>
        <p:spPr>
          <a:xfrm>
            <a:off x="3286123" y="3548256"/>
            <a:ext cx="2544543" cy="584775"/>
          </a:xfrm>
          <a:prstGeom prst="rect">
            <a:avLst/>
          </a:prstGeom>
          <a:noFill/>
        </p:spPr>
        <p:txBody>
          <a:bodyPr wrap="none" rtlCol="0">
            <a:spAutoFit/>
          </a:bodyPr>
          <a:lstStyle/>
          <a:p>
            <a:pPr algn="ctr"/>
            <a:r>
              <a:rPr lang="en-US" sz="1600" dirty="0">
                <a:solidFill>
                  <a:srgbClr val="00B050"/>
                </a:solidFill>
              </a:rPr>
              <a:t>Create “quarterly/seasonal” </a:t>
            </a:r>
          </a:p>
          <a:p>
            <a:pPr algn="ctr"/>
            <a:r>
              <a:rPr lang="en-US" sz="1600" dirty="0">
                <a:solidFill>
                  <a:srgbClr val="00B050"/>
                </a:solidFill>
              </a:rPr>
              <a:t>gridded SMAT-CE output</a:t>
            </a:r>
          </a:p>
        </p:txBody>
      </p:sp>
      <p:sp>
        <p:nvSpPr>
          <p:cNvPr id="26" name="TextBox 25">
            <a:extLst>
              <a:ext uri="{FF2B5EF4-FFF2-40B4-BE49-F238E27FC236}">
                <a16:creationId xmlns="" xmlns:a16="http://schemas.microsoft.com/office/drawing/2014/main" id="{2F63293A-FFEC-4015-840C-7A3C5341271E}"/>
              </a:ext>
            </a:extLst>
          </p:cNvPr>
          <p:cNvSpPr txBox="1"/>
          <p:nvPr/>
        </p:nvSpPr>
        <p:spPr>
          <a:xfrm>
            <a:off x="6134782" y="2079579"/>
            <a:ext cx="2703894" cy="1323439"/>
          </a:xfrm>
          <a:prstGeom prst="rect">
            <a:avLst/>
          </a:prstGeom>
          <a:solidFill>
            <a:schemeClr val="bg2"/>
          </a:solidFill>
          <a:ln>
            <a:solidFill>
              <a:srgbClr val="00B0F0"/>
            </a:solidFill>
          </a:ln>
        </p:spPr>
        <p:txBody>
          <a:bodyPr wrap="square" rtlCol="0">
            <a:spAutoFit/>
          </a:bodyPr>
          <a:lstStyle/>
          <a:p>
            <a:pPr algn="ctr"/>
            <a:r>
              <a:rPr lang="en-US" sz="1600" b="1" dirty="0">
                <a:solidFill>
                  <a:srgbClr val="0000FF"/>
                </a:solidFill>
              </a:rPr>
              <a:t>Pre-process </a:t>
            </a:r>
            <a:r>
              <a:rPr lang="en-US" sz="1600" b="1" dirty="0" err="1">
                <a:solidFill>
                  <a:srgbClr val="0000FF"/>
                </a:solidFill>
              </a:rPr>
              <a:t>CAMx</a:t>
            </a:r>
            <a:r>
              <a:rPr lang="en-US" sz="1600" b="1" dirty="0">
                <a:solidFill>
                  <a:srgbClr val="0000FF"/>
                </a:solidFill>
              </a:rPr>
              <a:t> APCA modeling inputs to create “quarterly/seasonal” gridded contribution fraction from each “Tag”</a:t>
            </a:r>
            <a:endParaRPr lang="en-US" sz="1600" dirty="0"/>
          </a:p>
        </p:txBody>
      </p:sp>
      <p:sp>
        <p:nvSpPr>
          <p:cNvPr id="31" name="Rectangle 30">
            <a:extLst>
              <a:ext uri="{FF2B5EF4-FFF2-40B4-BE49-F238E27FC236}">
                <a16:creationId xmlns="" xmlns:a16="http://schemas.microsoft.com/office/drawing/2014/main" id="{432FCF4A-46FE-4F1E-AFDB-03270737E5D4}"/>
              </a:ext>
            </a:extLst>
          </p:cNvPr>
          <p:cNvSpPr/>
          <p:nvPr/>
        </p:nvSpPr>
        <p:spPr>
          <a:xfrm>
            <a:off x="900706" y="2004870"/>
            <a:ext cx="1380506" cy="461665"/>
          </a:xfrm>
          <a:prstGeom prst="rect">
            <a:avLst/>
          </a:prstGeom>
        </p:spPr>
        <p:txBody>
          <a:bodyPr wrap="none">
            <a:spAutoFit/>
          </a:bodyPr>
          <a:lstStyle/>
          <a:p>
            <a:r>
              <a:rPr lang="en-US" sz="2400" b="1" i="1" dirty="0">
                <a:solidFill>
                  <a:srgbClr val="FF0000"/>
                </a:solidFill>
                <a:effectLst>
                  <a:outerShdw blurRad="38100" dist="38100" dir="2700000" algn="tl">
                    <a:srgbClr val="000000">
                      <a:alpha val="43137"/>
                    </a:srgbClr>
                  </a:outerShdw>
                </a:effectLst>
                <a:latin typeface="Arial" charset="0"/>
              </a:rPr>
              <a:t>Method:</a:t>
            </a:r>
            <a:endParaRPr lang="en-US" sz="2400" dirty="0"/>
          </a:p>
        </p:txBody>
      </p:sp>
      <p:sp>
        <p:nvSpPr>
          <p:cNvPr id="34" name="TextBox 33">
            <a:extLst>
              <a:ext uri="{FF2B5EF4-FFF2-40B4-BE49-F238E27FC236}">
                <a16:creationId xmlns="" xmlns:a16="http://schemas.microsoft.com/office/drawing/2014/main" id="{A7E5321A-C80F-422B-A687-44585965E98C}"/>
              </a:ext>
            </a:extLst>
          </p:cNvPr>
          <p:cNvSpPr txBox="1"/>
          <p:nvPr/>
        </p:nvSpPr>
        <p:spPr>
          <a:xfrm>
            <a:off x="2412276" y="5558067"/>
            <a:ext cx="3100230" cy="1200329"/>
          </a:xfrm>
          <a:prstGeom prst="rect">
            <a:avLst/>
          </a:prstGeom>
          <a:solidFill>
            <a:schemeClr val="accent6">
              <a:lumMod val="20000"/>
              <a:lumOff val="80000"/>
            </a:schemeClr>
          </a:solidFill>
          <a:ln w="38100">
            <a:solidFill>
              <a:srgbClr val="7030A0"/>
            </a:solidFill>
          </a:ln>
        </p:spPr>
        <p:txBody>
          <a:bodyPr wrap="square" rtlCol="0">
            <a:spAutoFit/>
          </a:bodyPr>
          <a:lstStyle/>
          <a:p>
            <a:pPr marL="342900" indent="-342900">
              <a:buAutoNum type="arabicParenBoth"/>
            </a:pPr>
            <a:r>
              <a:rPr lang="en-US" sz="1600" b="1" dirty="0">
                <a:solidFill>
                  <a:srgbClr val="0000FF"/>
                </a:solidFill>
              </a:rPr>
              <a:t>Validation/QA module:   </a:t>
            </a:r>
            <a:r>
              <a:rPr lang="en-US" sz="1400" b="1" dirty="0"/>
              <a:t>Comparison plots &amp; Statistics for </a:t>
            </a:r>
            <a:r>
              <a:rPr lang="en-US" sz="1400" b="1" dirty="0">
                <a:solidFill>
                  <a:srgbClr val="FF0000"/>
                </a:solidFill>
              </a:rPr>
              <a:t>“ACE” vs. FAST-CE”</a:t>
            </a:r>
            <a:endParaRPr lang="en-US" sz="1600" b="1" dirty="0">
              <a:solidFill>
                <a:srgbClr val="FF0000"/>
              </a:solidFill>
            </a:endParaRPr>
          </a:p>
          <a:p>
            <a:pPr marL="342900" indent="-342900">
              <a:buAutoNum type="arabicParenBoth"/>
            </a:pPr>
            <a:r>
              <a:rPr lang="en-US" sz="1400" b="1" dirty="0">
                <a:solidFill>
                  <a:srgbClr val="0000FF"/>
                </a:solidFill>
              </a:rPr>
              <a:t>Create SMAT/</a:t>
            </a:r>
            <a:r>
              <a:rPr lang="en-US" sz="1400" b="1" dirty="0" err="1">
                <a:solidFill>
                  <a:srgbClr val="0000FF"/>
                </a:solidFill>
              </a:rPr>
              <a:t>BenMAP</a:t>
            </a:r>
            <a:r>
              <a:rPr lang="en-US" sz="1400" b="1" dirty="0">
                <a:solidFill>
                  <a:srgbClr val="0000FF"/>
                </a:solidFill>
              </a:rPr>
              <a:t> input</a:t>
            </a:r>
            <a:r>
              <a:rPr lang="en-US" sz="1400" b="1" dirty="0"/>
              <a:t> files for 2023 vs. ACE (2025/2030/2035)</a:t>
            </a:r>
          </a:p>
        </p:txBody>
      </p:sp>
      <p:sp>
        <p:nvSpPr>
          <p:cNvPr id="41" name="Rectangle 40">
            <a:extLst>
              <a:ext uri="{FF2B5EF4-FFF2-40B4-BE49-F238E27FC236}">
                <a16:creationId xmlns="" xmlns:a16="http://schemas.microsoft.com/office/drawing/2014/main" id="{71EA2740-FB9D-42C0-812E-ADAF8D14D35E}"/>
              </a:ext>
            </a:extLst>
          </p:cNvPr>
          <p:cNvSpPr/>
          <p:nvPr/>
        </p:nvSpPr>
        <p:spPr>
          <a:xfrm>
            <a:off x="3901614" y="1979611"/>
            <a:ext cx="1210588" cy="369332"/>
          </a:xfrm>
          <a:prstGeom prst="rect">
            <a:avLst/>
          </a:prstGeom>
        </p:spPr>
        <p:txBody>
          <a:bodyPr wrap="none">
            <a:spAutoFit/>
          </a:bodyPr>
          <a:lstStyle/>
          <a:p>
            <a:r>
              <a:rPr lang="en-US" b="1" i="1" dirty="0">
                <a:solidFill>
                  <a:srgbClr val="7030A0"/>
                </a:solidFill>
                <a:effectLst>
                  <a:outerShdw blurRad="38100" dist="38100" dir="2700000" algn="tl">
                    <a:srgbClr val="000000">
                      <a:alpha val="43137"/>
                    </a:srgbClr>
                  </a:outerShdw>
                </a:effectLst>
                <a:latin typeface="Arial" charset="0"/>
              </a:rPr>
              <a:t>WIN-DOS</a:t>
            </a:r>
            <a:endParaRPr lang="en-US" dirty="0">
              <a:solidFill>
                <a:srgbClr val="7030A0"/>
              </a:solidFill>
            </a:endParaRPr>
          </a:p>
        </p:txBody>
      </p:sp>
      <p:sp>
        <p:nvSpPr>
          <p:cNvPr id="43" name="TextBox 42">
            <a:extLst>
              <a:ext uri="{FF2B5EF4-FFF2-40B4-BE49-F238E27FC236}">
                <a16:creationId xmlns="" xmlns:a16="http://schemas.microsoft.com/office/drawing/2014/main" id="{76B37404-014A-432D-B810-085C8BEC91D6}"/>
              </a:ext>
            </a:extLst>
          </p:cNvPr>
          <p:cNvSpPr txBox="1"/>
          <p:nvPr/>
        </p:nvSpPr>
        <p:spPr>
          <a:xfrm>
            <a:off x="5866190" y="5733429"/>
            <a:ext cx="3161350" cy="1077218"/>
          </a:xfrm>
          <a:prstGeom prst="rect">
            <a:avLst/>
          </a:prstGeom>
          <a:noFill/>
          <a:ln w="28575">
            <a:solidFill>
              <a:srgbClr val="FF0000"/>
            </a:solidFill>
          </a:ln>
        </p:spPr>
        <p:txBody>
          <a:bodyPr wrap="square" rtlCol="0">
            <a:spAutoFit/>
          </a:bodyPr>
          <a:lstStyle/>
          <a:p>
            <a:pPr algn="ctr"/>
            <a:r>
              <a:rPr lang="en-US" sz="1600" b="1" dirty="0">
                <a:solidFill>
                  <a:srgbClr val="0000FF"/>
                </a:solidFill>
              </a:rPr>
              <a:t>“FAST-CE” creates “SMAT-CE AQ surface”, and GUI allows to adjust any AQ scenario surface for </a:t>
            </a:r>
          </a:p>
          <a:p>
            <a:pPr algn="ctr"/>
            <a:r>
              <a:rPr lang="en-US" sz="1600" b="1" dirty="0">
                <a:solidFill>
                  <a:srgbClr val="0000FF"/>
                </a:solidFill>
              </a:rPr>
              <a:t>PM &amp; O</a:t>
            </a:r>
            <a:r>
              <a:rPr lang="en-US" sz="1200" b="1" dirty="0">
                <a:solidFill>
                  <a:srgbClr val="0000FF"/>
                </a:solidFill>
              </a:rPr>
              <a:t>3  </a:t>
            </a:r>
            <a:r>
              <a:rPr lang="en-US" sz="1400" b="1" dirty="0">
                <a:solidFill>
                  <a:srgbClr val="0000FF"/>
                </a:solidFill>
              </a:rPr>
              <a:t>(1hr &amp; 8hr)</a:t>
            </a:r>
          </a:p>
        </p:txBody>
      </p:sp>
      <p:cxnSp>
        <p:nvCxnSpPr>
          <p:cNvPr id="48" name="Straight Arrow Connector 47">
            <a:extLst>
              <a:ext uri="{FF2B5EF4-FFF2-40B4-BE49-F238E27FC236}">
                <a16:creationId xmlns="" xmlns:a16="http://schemas.microsoft.com/office/drawing/2014/main" id="{307BBF26-AE97-45A4-AB34-A6075A10B7B8}"/>
              </a:ext>
            </a:extLst>
          </p:cNvPr>
          <p:cNvCxnSpPr>
            <a:cxnSpLocks/>
          </p:cNvCxnSpPr>
          <p:nvPr/>
        </p:nvCxnSpPr>
        <p:spPr>
          <a:xfrm flipH="1">
            <a:off x="7656426" y="3331240"/>
            <a:ext cx="2" cy="3674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 xmlns:a16="http://schemas.microsoft.com/office/drawing/2014/main" id="{10AC654E-41BA-499E-8D30-7A81490CA931}"/>
              </a:ext>
            </a:extLst>
          </p:cNvPr>
          <p:cNvCxnSpPr>
            <a:cxnSpLocks/>
          </p:cNvCxnSpPr>
          <p:nvPr/>
        </p:nvCxnSpPr>
        <p:spPr>
          <a:xfrm flipH="1">
            <a:off x="5512505" y="6316973"/>
            <a:ext cx="30329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 xmlns:a16="http://schemas.microsoft.com/office/drawing/2014/main" id="{FE72A601-9F53-432E-8BDB-DAAC0A28EDE3}"/>
              </a:ext>
            </a:extLst>
          </p:cNvPr>
          <p:cNvSpPr txBox="1"/>
          <p:nvPr/>
        </p:nvSpPr>
        <p:spPr>
          <a:xfrm>
            <a:off x="2692970" y="4398242"/>
            <a:ext cx="2775991" cy="1107996"/>
          </a:xfrm>
          <a:prstGeom prst="rect">
            <a:avLst/>
          </a:prstGeom>
          <a:noFill/>
        </p:spPr>
        <p:txBody>
          <a:bodyPr wrap="square" rtlCol="0">
            <a:spAutoFit/>
          </a:bodyPr>
          <a:lstStyle/>
          <a:p>
            <a:r>
              <a:rPr lang="en-US" u="sng" dirty="0">
                <a:solidFill>
                  <a:srgbClr val="FF0000"/>
                </a:solidFill>
              </a:rPr>
              <a:t>Major advantages</a:t>
            </a:r>
            <a:r>
              <a:rPr lang="en-US" dirty="0">
                <a:solidFill>
                  <a:srgbClr val="FF0000"/>
                </a:solidFill>
              </a:rPr>
              <a:t>:  </a:t>
            </a:r>
            <a:r>
              <a:rPr lang="en-US" sz="1600" b="1" dirty="0">
                <a:solidFill>
                  <a:srgbClr val="00B050"/>
                </a:solidFill>
              </a:rPr>
              <a:t>“Flexible” &amp; “Real-time” </a:t>
            </a:r>
          </a:p>
          <a:p>
            <a:r>
              <a:rPr lang="en-US" sz="1600" b="1" dirty="0">
                <a:solidFill>
                  <a:srgbClr val="00B050"/>
                </a:solidFill>
              </a:rPr>
              <a:t>SMAT-CE AQ scenarios surface created by “FAST-CE”</a:t>
            </a:r>
          </a:p>
        </p:txBody>
      </p:sp>
      <p:sp>
        <p:nvSpPr>
          <p:cNvPr id="25" name="TextBox 24">
            <a:extLst>
              <a:ext uri="{FF2B5EF4-FFF2-40B4-BE49-F238E27FC236}">
                <a16:creationId xmlns="" xmlns:a16="http://schemas.microsoft.com/office/drawing/2014/main" id="{839CAE7B-3A07-4AD6-BC03-BF554DE08C46}"/>
              </a:ext>
            </a:extLst>
          </p:cNvPr>
          <p:cNvSpPr txBox="1"/>
          <p:nvPr/>
        </p:nvSpPr>
        <p:spPr>
          <a:xfrm>
            <a:off x="3586969" y="2373042"/>
            <a:ext cx="1839878" cy="1200329"/>
          </a:xfrm>
          <a:prstGeom prst="rect">
            <a:avLst/>
          </a:prstGeom>
          <a:noFill/>
          <a:ln>
            <a:solidFill>
              <a:srgbClr val="00B0F0"/>
            </a:solidFill>
          </a:ln>
        </p:spPr>
        <p:txBody>
          <a:bodyPr wrap="square" rtlCol="0">
            <a:spAutoFit/>
          </a:bodyPr>
          <a:lstStyle/>
          <a:p>
            <a:pPr algn="ctr"/>
            <a:r>
              <a:rPr lang="en-US" b="1" dirty="0">
                <a:solidFill>
                  <a:srgbClr val="0000FF"/>
                </a:solidFill>
              </a:rPr>
              <a:t>Run SMAT-CE first to create 2023 SMAT-CE AQ surface</a:t>
            </a:r>
          </a:p>
        </p:txBody>
      </p:sp>
      <p:graphicFrame>
        <p:nvGraphicFramePr>
          <p:cNvPr id="16" name="Table 15">
            <a:extLst>
              <a:ext uri="{FF2B5EF4-FFF2-40B4-BE49-F238E27FC236}">
                <a16:creationId xmlns="" xmlns:a16="http://schemas.microsoft.com/office/drawing/2014/main" id="{E1C8F994-3E59-4DB4-A1C0-81529D901F65}"/>
              </a:ext>
            </a:extLst>
          </p:cNvPr>
          <p:cNvGraphicFramePr>
            <a:graphicFrameLocks noGrp="1"/>
          </p:cNvGraphicFramePr>
          <p:nvPr>
            <p:extLst>
              <p:ext uri="{D42A27DB-BD31-4B8C-83A1-F6EECF244321}">
                <p14:modId xmlns="" xmlns:p14="http://schemas.microsoft.com/office/powerpoint/2010/main" val="893063343"/>
              </p:ext>
            </p:extLst>
          </p:nvPr>
        </p:nvGraphicFramePr>
        <p:xfrm>
          <a:off x="5476338" y="774480"/>
          <a:ext cx="1101585" cy="961010"/>
        </p:xfrm>
        <a:graphic>
          <a:graphicData uri="http://schemas.openxmlformats.org/drawingml/2006/table">
            <a:tbl>
              <a:tblPr firstRow="1" bandRow="1">
                <a:tableStyleId>{5940675A-B579-460E-94D1-54222C63F5DA}</a:tableStyleId>
              </a:tblPr>
              <a:tblGrid>
                <a:gridCol w="220317">
                  <a:extLst>
                    <a:ext uri="{9D8B030D-6E8A-4147-A177-3AD203B41FA5}">
                      <a16:colId xmlns="" xmlns:a16="http://schemas.microsoft.com/office/drawing/2014/main" val="3842732619"/>
                    </a:ext>
                  </a:extLst>
                </a:gridCol>
                <a:gridCol w="232354">
                  <a:extLst>
                    <a:ext uri="{9D8B030D-6E8A-4147-A177-3AD203B41FA5}">
                      <a16:colId xmlns="" xmlns:a16="http://schemas.microsoft.com/office/drawing/2014/main" val="2779904468"/>
                    </a:ext>
                  </a:extLst>
                </a:gridCol>
                <a:gridCol w="208280">
                  <a:extLst>
                    <a:ext uri="{9D8B030D-6E8A-4147-A177-3AD203B41FA5}">
                      <a16:colId xmlns="" xmlns:a16="http://schemas.microsoft.com/office/drawing/2014/main" val="2687325288"/>
                    </a:ext>
                  </a:extLst>
                </a:gridCol>
                <a:gridCol w="208280">
                  <a:extLst>
                    <a:ext uri="{9D8B030D-6E8A-4147-A177-3AD203B41FA5}">
                      <a16:colId xmlns="" xmlns:a16="http://schemas.microsoft.com/office/drawing/2014/main" val="377303520"/>
                    </a:ext>
                  </a:extLst>
                </a:gridCol>
                <a:gridCol w="232354">
                  <a:extLst>
                    <a:ext uri="{9D8B030D-6E8A-4147-A177-3AD203B41FA5}">
                      <a16:colId xmlns="" xmlns:a16="http://schemas.microsoft.com/office/drawing/2014/main" val="1951435008"/>
                    </a:ext>
                  </a:extLst>
                </a:gridCol>
              </a:tblGrid>
              <a:tr h="126555">
                <a:tc>
                  <a:txBody>
                    <a:bodyPr/>
                    <a:lstStyle/>
                    <a:p>
                      <a:r>
                        <a:rPr lang="en-US" sz="600" dirty="0"/>
                        <a:t>0.2</a:t>
                      </a:r>
                    </a:p>
                  </a:txBody>
                  <a:tcPr/>
                </a:tc>
                <a:tc>
                  <a:txBody>
                    <a:bodyPr/>
                    <a:lstStyle/>
                    <a:p>
                      <a:r>
                        <a:rPr lang="en-US" sz="600" dirty="0"/>
                        <a:t>0.1</a:t>
                      </a:r>
                    </a:p>
                  </a:txBody>
                  <a:tcPr/>
                </a:tc>
                <a:tc>
                  <a:txBody>
                    <a:bodyPr/>
                    <a:lstStyle/>
                    <a:p>
                      <a:r>
                        <a:rPr lang="en-US" sz="600" dirty="0"/>
                        <a:t>0.3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a:t>0.2</a:t>
                      </a:r>
                      <a:endParaRPr lang="en-US"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a:t>0.1</a:t>
                      </a:r>
                    </a:p>
                  </a:txBody>
                  <a:tcPr/>
                </a:tc>
                <a:extLst>
                  <a:ext uri="{0D108BD9-81ED-4DB2-BD59-A6C34878D82A}">
                    <a16:rowId xmlns="" xmlns:a16="http://schemas.microsoft.com/office/drawing/2014/main" val="3830918251"/>
                  </a:ext>
                </a:extLst>
              </a:tr>
              <a:tr h="297625">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a:p>
                  </a:txBody>
                  <a:tcPr/>
                </a:tc>
                <a:tc>
                  <a:txBody>
                    <a:bodyPr/>
                    <a:lstStyle/>
                    <a:p>
                      <a:endParaRPr lang="en-US" sz="1050"/>
                    </a:p>
                  </a:txBody>
                  <a:tcPr/>
                </a:tc>
                <a:extLst>
                  <a:ext uri="{0D108BD9-81ED-4DB2-BD59-A6C34878D82A}">
                    <a16:rowId xmlns="" xmlns:a16="http://schemas.microsoft.com/office/drawing/2014/main" val="3648849138"/>
                  </a:ext>
                </a:extLst>
              </a:tr>
              <a:tr h="297625">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a:p>
                  </a:txBody>
                  <a:tcPr/>
                </a:tc>
                <a:tc>
                  <a:txBody>
                    <a:bodyPr/>
                    <a:lstStyle/>
                    <a:p>
                      <a:endParaRPr lang="en-US" sz="1050" dirty="0"/>
                    </a:p>
                  </a:txBody>
                  <a:tcPr/>
                </a:tc>
                <a:extLst>
                  <a:ext uri="{0D108BD9-81ED-4DB2-BD59-A6C34878D82A}">
                    <a16:rowId xmlns="" xmlns:a16="http://schemas.microsoft.com/office/drawing/2014/main" val="212393553"/>
                  </a:ext>
                </a:extLst>
              </a:tr>
            </a:tbl>
          </a:graphicData>
        </a:graphic>
      </p:graphicFrame>
      <p:sp>
        <p:nvSpPr>
          <p:cNvPr id="19" name="TextBox 18">
            <a:extLst>
              <a:ext uri="{FF2B5EF4-FFF2-40B4-BE49-F238E27FC236}">
                <a16:creationId xmlns="" xmlns:a16="http://schemas.microsoft.com/office/drawing/2014/main" id="{E5E69A05-5E44-488D-BF45-249D7A428504}"/>
              </a:ext>
            </a:extLst>
          </p:cNvPr>
          <p:cNvSpPr txBox="1"/>
          <p:nvPr/>
        </p:nvSpPr>
        <p:spPr>
          <a:xfrm>
            <a:off x="6554842" y="1009737"/>
            <a:ext cx="1101584" cy="369332"/>
          </a:xfrm>
          <a:prstGeom prst="rect">
            <a:avLst/>
          </a:prstGeom>
          <a:noFill/>
        </p:spPr>
        <p:txBody>
          <a:bodyPr wrap="none" rtlCol="0">
            <a:spAutoFit/>
          </a:bodyPr>
          <a:lstStyle/>
          <a:p>
            <a:r>
              <a:rPr lang="en-US" dirty="0"/>
              <a:t>-------------</a:t>
            </a:r>
          </a:p>
        </p:txBody>
      </p:sp>
      <p:sp>
        <p:nvSpPr>
          <p:cNvPr id="22" name="TextBox 21">
            <a:extLst>
              <a:ext uri="{FF2B5EF4-FFF2-40B4-BE49-F238E27FC236}">
                <a16:creationId xmlns="" xmlns:a16="http://schemas.microsoft.com/office/drawing/2014/main" id="{8E20F008-F305-46C9-8FDB-8BA340E8B8C3}"/>
              </a:ext>
            </a:extLst>
          </p:cNvPr>
          <p:cNvSpPr txBox="1"/>
          <p:nvPr/>
        </p:nvSpPr>
        <p:spPr>
          <a:xfrm>
            <a:off x="5660324" y="1741919"/>
            <a:ext cx="668388" cy="369332"/>
          </a:xfrm>
          <a:prstGeom prst="rect">
            <a:avLst/>
          </a:prstGeom>
          <a:noFill/>
        </p:spPr>
        <p:txBody>
          <a:bodyPr wrap="none" rtlCol="0">
            <a:spAutoFit/>
          </a:bodyPr>
          <a:lstStyle/>
          <a:p>
            <a:r>
              <a:rPr lang="en-US" dirty="0"/>
              <a:t>Tag 1</a:t>
            </a:r>
          </a:p>
        </p:txBody>
      </p:sp>
      <p:graphicFrame>
        <p:nvGraphicFramePr>
          <p:cNvPr id="35" name="Table 34">
            <a:extLst>
              <a:ext uri="{FF2B5EF4-FFF2-40B4-BE49-F238E27FC236}">
                <a16:creationId xmlns="" xmlns:a16="http://schemas.microsoft.com/office/drawing/2014/main" id="{6D8F7D89-060A-44E3-BA6E-C5955ED25299}"/>
              </a:ext>
            </a:extLst>
          </p:cNvPr>
          <p:cNvGraphicFramePr>
            <a:graphicFrameLocks noGrp="1"/>
          </p:cNvGraphicFramePr>
          <p:nvPr>
            <p:extLst>
              <p:ext uri="{D42A27DB-BD31-4B8C-83A1-F6EECF244321}">
                <p14:modId xmlns="" xmlns:p14="http://schemas.microsoft.com/office/powerpoint/2010/main" val="1705591480"/>
              </p:ext>
            </p:extLst>
          </p:nvPr>
        </p:nvGraphicFramePr>
        <p:xfrm>
          <a:off x="7681076" y="762101"/>
          <a:ext cx="1041400" cy="961010"/>
        </p:xfrm>
        <a:graphic>
          <a:graphicData uri="http://schemas.openxmlformats.org/drawingml/2006/table">
            <a:tbl>
              <a:tblPr firstRow="1" bandRow="1">
                <a:tableStyleId>{5940675A-B579-460E-94D1-54222C63F5DA}</a:tableStyleId>
              </a:tblPr>
              <a:tblGrid>
                <a:gridCol w="208280">
                  <a:extLst>
                    <a:ext uri="{9D8B030D-6E8A-4147-A177-3AD203B41FA5}">
                      <a16:colId xmlns="" xmlns:a16="http://schemas.microsoft.com/office/drawing/2014/main" val="3842732619"/>
                    </a:ext>
                  </a:extLst>
                </a:gridCol>
                <a:gridCol w="208280">
                  <a:extLst>
                    <a:ext uri="{9D8B030D-6E8A-4147-A177-3AD203B41FA5}">
                      <a16:colId xmlns="" xmlns:a16="http://schemas.microsoft.com/office/drawing/2014/main" val="2779904468"/>
                    </a:ext>
                  </a:extLst>
                </a:gridCol>
                <a:gridCol w="208280">
                  <a:extLst>
                    <a:ext uri="{9D8B030D-6E8A-4147-A177-3AD203B41FA5}">
                      <a16:colId xmlns="" xmlns:a16="http://schemas.microsoft.com/office/drawing/2014/main" val="2687325288"/>
                    </a:ext>
                  </a:extLst>
                </a:gridCol>
                <a:gridCol w="208280">
                  <a:extLst>
                    <a:ext uri="{9D8B030D-6E8A-4147-A177-3AD203B41FA5}">
                      <a16:colId xmlns="" xmlns:a16="http://schemas.microsoft.com/office/drawing/2014/main" val="377303520"/>
                    </a:ext>
                  </a:extLst>
                </a:gridCol>
                <a:gridCol w="208280">
                  <a:extLst>
                    <a:ext uri="{9D8B030D-6E8A-4147-A177-3AD203B41FA5}">
                      <a16:colId xmlns="" xmlns:a16="http://schemas.microsoft.com/office/drawing/2014/main" val="1951435008"/>
                    </a:ext>
                  </a:extLst>
                </a:gridCol>
              </a:tblGrid>
              <a:tr h="297625">
                <a:tc>
                  <a:txBody>
                    <a:bodyPr/>
                    <a:lstStyle/>
                    <a:p>
                      <a:r>
                        <a:rPr lang="en-US" sz="600" dirty="0"/>
                        <a:t>0.2</a:t>
                      </a:r>
                    </a:p>
                  </a:txBody>
                  <a:tcPr/>
                </a:tc>
                <a:tc>
                  <a:txBody>
                    <a:bodyPr/>
                    <a:lstStyle/>
                    <a:p>
                      <a:r>
                        <a:rPr lang="en-US" sz="600" dirty="0"/>
                        <a:t>0.1</a:t>
                      </a:r>
                    </a:p>
                  </a:txBody>
                  <a:tcPr/>
                </a:tc>
                <a:tc>
                  <a:txBody>
                    <a:bodyPr/>
                    <a:lstStyle/>
                    <a:p>
                      <a:r>
                        <a:rPr lang="en-US" sz="600" dirty="0"/>
                        <a:t>0.3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a:t>0.2</a:t>
                      </a:r>
                      <a:endParaRPr lang="en-US"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a:t>0.1</a:t>
                      </a:r>
                    </a:p>
                  </a:txBody>
                  <a:tcPr/>
                </a:tc>
                <a:extLst>
                  <a:ext uri="{0D108BD9-81ED-4DB2-BD59-A6C34878D82A}">
                    <a16:rowId xmlns="" xmlns:a16="http://schemas.microsoft.com/office/drawing/2014/main" val="3830918251"/>
                  </a:ext>
                </a:extLst>
              </a:tr>
              <a:tr h="297625">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a:p>
                  </a:txBody>
                  <a:tcPr/>
                </a:tc>
                <a:tc>
                  <a:txBody>
                    <a:bodyPr/>
                    <a:lstStyle/>
                    <a:p>
                      <a:endParaRPr lang="en-US" sz="1050"/>
                    </a:p>
                  </a:txBody>
                  <a:tcPr/>
                </a:tc>
                <a:extLst>
                  <a:ext uri="{0D108BD9-81ED-4DB2-BD59-A6C34878D82A}">
                    <a16:rowId xmlns="" xmlns:a16="http://schemas.microsoft.com/office/drawing/2014/main" val="3648849138"/>
                  </a:ext>
                </a:extLst>
              </a:tr>
              <a:tr h="297625">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a:p>
                  </a:txBody>
                  <a:tcPr/>
                </a:tc>
                <a:tc>
                  <a:txBody>
                    <a:bodyPr/>
                    <a:lstStyle/>
                    <a:p>
                      <a:endParaRPr lang="en-US" sz="1050" dirty="0"/>
                    </a:p>
                  </a:txBody>
                  <a:tcPr/>
                </a:tc>
                <a:extLst>
                  <a:ext uri="{0D108BD9-81ED-4DB2-BD59-A6C34878D82A}">
                    <a16:rowId xmlns="" xmlns:a16="http://schemas.microsoft.com/office/drawing/2014/main" val="212393553"/>
                  </a:ext>
                </a:extLst>
              </a:tr>
            </a:tbl>
          </a:graphicData>
        </a:graphic>
      </p:graphicFrame>
      <p:sp>
        <p:nvSpPr>
          <p:cNvPr id="36" name="TextBox 35">
            <a:extLst>
              <a:ext uri="{FF2B5EF4-FFF2-40B4-BE49-F238E27FC236}">
                <a16:creationId xmlns="" xmlns:a16="http://schemas.microsoft.com/office/drawing/2014/main" id="{F788C0F2-C2E0-4C58-A66F-70553628BBF5}"/>
              </a:ext>
            </a:extLst>
          </p:cNvPr>
          <p:cNvSpPr txBox="1"/>
          <p:nvPr/>
        </p:nvSpPr>
        <p:spPr>
          <a:xfrm>
            <a:off x="7802099" y="1678676"/>
            <a:ext cx="889603" cy="369332"/>
          </a:xfrm>
          <a:prstGeom prst="rect">
            <a:avLst/>
          </a:prstGeom>
          <a:noFill/>
        </p:spPr>
        <p:txBody>
          <a:bodyPr wrap="none" rtlCol="0">
            <a:spAutoFit/>
          </a:bodyPr>
          <a:lstStyle/>
          <a:p>
            <a:r>
              <a:rPr lang="en-US" dirty="0"/>
              <a:t>Tag “N”</a:t>
            </a:r>
          </a:p>
        </p:txBody>
      </p:sp>
      <p:sp>
        <p:nvSpPr>
          <p:cNvPr id="37" name="TextBox 36">
            <a:extLst>
              <a:ext uri="{FF2B5EF4-FFF2-40B4-BE49-F238E27FC236}">
                <a16:creationId xmlns="" xmlns:a16="http://schemas.microsoft.com/office/drawing/2014/main" id="{D5838B02-0A1D-4198-BA09-DCE2B95DF966}"/>
              </a:ext>
            </a:extLst>
          </p:cNvPr>
          <p:cNvSpPr txBox="1"/>
          <p:nvPr/>
        </p:nvSpPr>
        <p:spPr>
          <a:xfrm>
            <a:off x="3667663" y="650466"/>
            <a:ext cx="1770054" cy="1169551"/>
          </a:xfrm>
          <a:prstGeom prst="rect">
            <a:avLst/>
          </a:prstGeom>
          <a:noFill/>
        </p:spPr>
        <p:txBody>
          <a:bodyPr wrap="square" rtlCol="0">
            <a:spAutoFit/>
          </a:bodyPr>
          <a:lstStyle/>
          <a:p>
            <a:pPr algn="ctr"/>
            <a:r>
              <a:rPr lang="en-US" sz="1400" dirty="0">
                <a:solidFill>
                  <a:srgbClr val="00B050"/>
                </a:solidFill>
              </a:rPr>
              <a:t>“Quarterly/seasonal” Contribution</a:t>
            </a:r>
          </a:p>
          <a:p>
            <a:pPr algn="ctr"/>
            <a:r>
              <a:rPr lang="en-US" sz="1400" dirty="0">
                <a:solidFill>
                  <a:srgbClr val="00B050"/>
                </a:solidFill>
              </a:rPr>
              <a:t>Fraction </a:t>
            </a:r>
          </a:p>
          <a:p>
            <a:pPr algn="ctr"/>
            <a:r>
              <a:rPr lang="en-US" sz="1400" dirty="0">
                <a:solidFill>
                  <a:srgbClr val="00B050"/>
                </a:solidFill>
              </a:rPr>
              <a:t>From “Tag 1”</a:t>
            </a:r>
          </a:p>
          <a:p>
            <a:pPr algn="ctr"/>
            <a:r>
              <a:rPr lang="en-US" sz="1400" dirty="0">
                <a:solidFill>
                  <a:srgbClr val="00B050"/>
                </a:solidFill>
              </a:rPr>
              <a:t>In each grid</a:t>
            </a:r>
          </a:p>
        </p:txBody>
      </p:sp>
      <p:cxnSp>
        <p:nvCxnSpPr>
          <p:cNvPr id="28" name="Straight Arrow Connector 27">
            <a:extLst>
              <a:ext uri="{FF2B5EF4-FFF2-40B4-BE49-F238E27FC236}">
                <a16:creationId xmlns="" xmlns:a16="http://schemas.microsoft.com/office/drawing/2014/main" id="{4EFB3D5A-98B0-481B-93D9-1421A9DEBA94}"/>
              </a:ext>
            </a:extLst>
          </p:cNvPr>
          <p:cNvCxnSpPr/>
          <p:nvPr/>
        </p:nvCxnSpPr>
        <p:spPr>
          <a:xfrm flipV="1">
            <a:off x="5158129" y="866291"/>
            <a:ext cx="365417" cy="2941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 xmlns:a16="http://schemas.microsoft.com/office/drawing/2014/main" id="{423D16BA-04B3-4FC6-B2C0-86E126631576}"/>
              </a:ext>
            </a:extLst>
          </p:cNvPr>
          <p:cNvCxnSpPr>
            <a:cxnSpLocks/>
          </p:cNvCxnSpPr>
          <p:nvPr/>
        </p:nvCxnSpPr>
        <p:spPr>
          <a:xfrm>
            <a:off x="7681078" y="5443268"/>
            <a:ext cx="0" cy="31663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 xmlns:a16="http://schemas.microsoft.com/office/drawing/2014/main" id="{372AEB83-CDE7-4F25-ABA4-68C3BB0630FD}"/>
              </a:ext>
            </a:extLst>
          </p:cNvPr>
          <p:cNvCxnSpPr>
            <a:cxnSpLocks/>
          </p:cNvCxnSpPr>
          <p:nvPr/>
        </p:nvCxnSpPr>
        <p:spPr>
          <a:xfrm flipV="1">
            <a:off x="7248092" y="1724534"/>
            <a:ext cx="365417" cy="359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 xmlns:a16="http://schemas.microsoft.com/office/drawing/2014/main" id="{2D10F76A-67E6-48E0-8FE3-0C96130B3D3C}"/>
              </a:ext>
            </a:extLst>
          </p:cNvPr>
          <p:cNvCxnSpPr>
            <a:cxnSpLocks/>
          </p:cNvCxnSpPr>
          <p:nvPr/>
        </p:nvCxnSpPr>
        <p:spPr>
          <a:xfrm flipH="1" flipV="1">
            <a:off x="6585693" y="1700669"/>
            <a:ext cx="446543" cy="383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 xmlns:a16="http://schemas.microsoft.com/office/drawing/2014/main" id="{64E019DC-C699-479E-B288-1BA651581D03}"/>
              </a:ext>
            </a:extLst>
          </p:cNvPr>
          <p:cNvSpPr/>
          <p:nvPr/>
        </p:nvSpPr>
        <p:spPr>
          <a:xfrm>
            <a:off x="116460" y="5941930"/>
            <a:ext cx="1984070" cy="1046440"/>
          </a:xfrm>
          <a:prstGeom prst="rect">
            <a:avLst/>
          </a:prstGeom>
        </p:spPr>
        <p:txBody>
          <a:bodyPr wrap="square">
            <a:spAutoFit/>
          </a:bodyPr>
          <a:lstStyle/>
          <a:p>
            <a:r>
              <a:rPr lang="en-US" sz="1400" b="1" u="sng" dirty="0">
                <a:solidFill>
                  <a:srgbClr val="FF0000"/>
                </a:solidFill>
              </a:rPr>
              <a:t>Note</a:t>
            </a:r>
            <a:r>
              <a:rPr lang="en-US" sz="1400" b="1" dirty="0">
                <a:solidFill>
                  <a:srgbClr val="FF0000"/>
                </a:solidFill>
              </a:rPr>
              <a:t>:</a:t>
            </a:r>
          </a:p>
          <a:p>
            <a:r>
              <a:rPr lang="en-US" sz="1200" b="1" dirty="0">
                <a:solidFill>
                  <a:srgbClr val="7030A0"/>
                </a:solidFill>
              </a:rPr>
              <a:t>  PM: Quarterly &amp; Annual</a:t>
            </a:r>
          </a:p>
          <a:p>
            <a:r>
              <a:rPr lang="en-US" sz="1200" b="1" dirty="0">
                <a:solidFill>
                  <a:srgbClr val="7030A0"/>
                </a:solidFill>
              </a:rPr>
              <a:t>  O3 MDA8: Seasonal (5-9)</a:t>
            </a:r>
          </a:p>
          <a:p>
            <a:r>
              <a:rPr lang="en-US" sz="1200" b="1" dirty="0">
                <a:solidFill>
                  <a:srgbClr val="7030A0"/>
                </a:solidFill>
              </a:rPr>
              <a:t>  O3 MDA1: Seasonal (4-10)</a:t>
            </a:r>
          </a:p>
          <a:p>
            <a:endParaRPr lang="en-US" sz="1200" b="1" dirty="0">
              <a:solidFill>
                <a:srgbClr val="7030A0"/>
              </a:solidFill>
            </a:endParaRPr>
          </a:p>
        </p:txBody>
      </p:sp>
      <p:sp>
        <p:nvSpPr>
          <p:cNvPr id="32" name="Slide Number Placeholder 31"/>
          <p:cNvSpPr>
            <a:spLocks noGrp="1"/>
          </p:cNvSpPr>
          <p:nvPr>
            <p:ph type="sldNum" sz="quarter" idx="12"/>
          </p:nvPr>
        </p:nvSpPr>
        <p:spPr/>
        <p:txBody>
          <a:bodyPr/>
          <a:lstStyle/>
          <a:p>
            <a:pPr>
              <a:defRPr/>
            </a:pPr>
            <a:fld id="{6EF97FA5-94DB-459B-8E5D-031A45794050}" type="slidenum">
              <a:rPr lang="en-US" smtClean="0">
                <a:solidFill>
                  <a:prstClr val="black">
                    <a:tint val="75000"/>
                  </a:prstClr>
                </a:solidFill>
                <a:latin typeface="Arial" pitchFamily="34" charset="0"/>
              </a:rPr>
              <a:pPr>
                <a:defRPr/>
              </a:pPr>
              <a:t>7</a:t>
            </a:fld>
            <a:endParaRPr lang="en-US">
              <a:solidFill>
                <a:prstClr val="black">
                  <a:tint val="75000"/>
                </a:prstClr>
              </a:solidFill>
              <a:latin typeface="Arial" pitchFamily="34" charset="0"/>
            </a:endParaRPr>
          </a:p>
        </p:txBody>
      </p:sp>
    </p:spTree>
    <p:extLst>
      <p:ext uri="{BB962C8B-B14F-4D97-AF65-F5344CB8AC3E}">
        <p14:creationId xmlns="" xmlns:p14="http://schemas.microsoft.com/office/powerpoint/2010/main" val="3891199802"/>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3" cstate="print"/>
          <a:srcRect t="694" r="68320"/>
          <a:stretch>
            <a:fillRect/>
          </a:stretch>
        </p:blipFill>
        <p:spPr bwMode="auto">
          <a:xfrm>
            <a:off x="3089851" y="794165"/>
            <a:ext cx="3090032" cy="5889022"/>
          </a:xfrm>
          <a:prstGeom prst="rect">
            <a:avLst/>
          </a:prstGeom>
          <a:noFill/>
          <a:ln w="9525">
            <a:solidFill>
              <a:schemeClr val="tx1"/>
            </a:solidFill>
            <a:miter lim="800000"/>
            <a:headEnd/>
            <a:tailEnd/>
          </a:ln>
        </p:spPr>
      </p:pic>
      <p:pic>
        <p:nvPicPr>
          <p:cNvPr id="5126" name="Picture 6"/>
          <p:cNvPicPr>
            <a:picLocks noChangeAspect="1" noChangeArrowheads="1"/>
          </p:cNvPicPr>
          <p:nvPr/>
        </p:nvPicPr>
        <p:blipFill>
          <a:blip r:embed="rId4" cstate="print"/>
          <a:srcRect r="68960"/>
          <a:stretch>
            <a:fillRect/>
          </a:stretch>
        </p:blipFill>
        <p:spPr bwMode="auto">
          <a:xfrm>
            <a:off x="6143340" y="793376"/>
            <a:ext cx="3027554" cy="5930153"/>
          </a:xfrm>
          <a:prstGeom prst="rect">
            <a:avLst/>
          </a:prstGeom>
          <a:noFill/>
          <a:ln w="9525">
            <a:solidFill>
              <a:schemeClr val="tx1"/>
            </a:solidFill>
            <a:miter lim="800000"/>
            <a:headEnd/>
            <a:tailEnd/>
          </a:ln>
        </p:spPr>
      </p:pic>
      <p:pic>
        <p:nvPicPr>
          <p:cNvPr id="5127" name="Picture 7"/>
          <p:cNvPicPr>
            <a:picLocks noChangeAspect="1" noChangeArrowheads="1"/>
          </p:cNvPicPr>
          <p:nvPr/>
        </p:nvPicPr>
        <p:blipFill>
          <a:blip r:embed="rId5" cstate="print"/>
          <a:srcRect t="272" r="68832"/>
          <a:stretch>
            <a:fillRect/>
          </a:stretch>
        </p:blipFill>
        <p:spPr bwMode="auto">
          <a:xfrm>
            <a:off x="-1" y="789988"/>
            <a:ext cx="3065929" cy="5964359"/>
          </a:xfrm>
          <a:prstGeom prst="rect">
            <a:avLst/>
          </a:prstGeom>
          <a:noFill/>
          <a:ln w="9525">
            <a:solidFill>
              <a:schemeClr val="tx1"/>
            </a:solidFill>
            <a:miter lim="800000"/>
            <a:headEnd/>
            <a:tailEnd/>
          </a:ln>
        </p:spPr>
      </p:pic>
      <p:sp>
        <p:nvSpPr>
          <p:cNvPr id="9" name="Rectangle 1">
            <a:extLst>
              <a:ext uri="{FF2B5EF4-FFF2-40B4-BE49-F238E27FC236}">
                <a16:creationId xmlns="" xmlns:a16="http://schemas.microsoft.com/office/drawing/2014/main" id="{77512AA9-F0C6-44CA-8BD0-C745A9057DE3}"/>
              </a:ext>
            </a:extLst>
          </p:cNvPr>
          <p:cNvSpPr>
            <a:spLocks noChangeArrowheads="1"/>
          </p:cNvSpPr>
          <p:nvPr/>
        </p:nvSpPr>
        <p:spPr bwMode="auto">
          <a:xfrm>
            <a:off x="6253840" y="1815298"/>
            <a:ext cx="19463754"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ight Arrow 9"/>
          <p:cNvSpPr/>
          <p:nvPr/>
        </p:nvSpPr>
        <p:spPr>
          <a:xfrm>
            <a:off x="2635624" y="3348318"/>
            <a:ext cx="685800" cy="36307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5840506" y="3325906"/>
            <a:ext cx="685800" cy="36307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0" y="53788"/>
            <a:ext cx="2931459" cy="707886"/>
          </a:xfrm>
          <a:prstGeom prst="rect">
            <a:avLst/>
          </a:prstGeom>
          <a:noFill/>
        </p:spPr>
        <p:txBody>
          <a:bodyPr wrap="square" rtlCol="0">
            <a:spAutoFit/>
          </a:bodyPr>
          <a:lstStyle/>
          <a:p>
            <a:pPr algn="ctr"/>
            <a:r>
              <a:rPr lang="en-US" sz="2000" b="1" dirty="0">
                <a:solidFill>
                  <a:srgbClr val="FF0000"/>
                </a:solidFill>
              </a:rPr>
              <a:t>1. Source Contribution Method Module</a:t>
            </a:r>
          </a:p>
        </p:txBody>
      </p:sp>
      <p:sp>
        <p:nvSpPr>
          <p:cNvPr id="14" name="TextBox 13"/>
          <p:cNvSpPr txBox="1"/>
          <p:nvPr/>
        </p:nvSpPr>
        <p:spPr>
          <a:xfrm>
            <a:off x="3339354" y="40341"/>
            <a:ext cx="2550459" cy="707886"/>
          </a:xfrm>
          <a:prstGeom prst="rect">
            <a:avLst/>
          </a:prstGeom>
          <a:noFill/>
        </p:spPr>
        <p:txBody>
          <a:bodyPr wrap="square" rtlCol="0">
            <a:spAutoFit/>
          </a:bodyPr>
          <a:lstStyle/>
          <a:p>
            <a:pPr algn="ctr"/>
            <a:r>
              <a:rPr lang="en-US" sz="2000" b="1" dirty="0">
                <a:solidFill>
                  <a:srgbClr val="FF0000"/>
                </a:solidFill>
              </a:rPr>
              <a:t>2. Emissions &amp; Spatial Field Input Module</a:t>
            </a:r>
          </a:p>
        </p:txBody>
      </p:sp>
      <p:sp>
        <p:nvSpPr>
          <p:cNvPr id="15" name="TextBox 14"/>
          <p:cNvSpPr txBox="1"/>
          <p:nvPr/>
        </p:nvSpPr>
        <p:spPr>
          <a:xfrm>
            <a:off x="6266329" y="40341"/>
            <a:ext cx="2702859" cy="707886"/>
          </a:xfrm>
          <a:prstGeom prst="rect">
            <a:avLst/>
          </a:prstGeom>
          <a:noFill/>
        </p:spPr>
        <p:txBody>
          <a:bodyPr wrap="square" rtlCol="0">
            <a:spAutoFit/>
          </a:bodyPr>
          <a:lstStyle/>
          <a:p>
            <a:pPr algn="ctr"/>
            <a:r>
              <a:rPr lang="en-US" sz="2000" b="1" dirty="0">
                <a:solidFill>
                  <a:srgbClr val="FF0000"/>
                </a:solidFill>
              </a:rPr>
              <a:t>3. Q/A and Validation Input Module</a:t>
            </a:r>
          </a:p>
        </p:txBody>
      </p:sp>
      <p:sp>
        <p:nvSpPr>
          <p:cNvPr id="16" name="Rectangle 15">
            <a:extLst>
              <a:ext uri="{FF2B5EF4-FFF2-40B4-BE49-F238E27FC236}">
                <a16:creationId xmlns="" xmlns:a16="http://schemas.microsoft.com/office/drawing/2014/main" id="{B4A7BF5F-828C-4985-9DE0-3B319E62923B}"/>
              </a:ext>
            </a:extLst>
          </p:cNvPr>
          <p:cNvSpPr/>
          <p:nvPr/>
        </p:nvSpPr>
        <p:spPr>
          <a:xfrm>
            <a:off x="8245870" y="6270279"/>
            <a:ext cx="830895" cy="5204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 xmlns:a16="http://schemas.microsoft.com/office/drawing/2014/main" id="{B4A7BF5F-828C-4985-9DE0-3B319E62923B}"/>
              </a:ext>
            </a:extLst>
          </p:cNvPr>
          <p:cNvSpPr/>
          <p:nvPr/>
        </p:nvSpPr>
        <p:spPr>
          <a:xfrm>
            <a:off x="5275730" y="6198562"/>
            <a:ext cx="830895" cy="5204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 xmlns:a16="http://schemas.microsoft.com/office/drawing/2014/main" id="{B4A7BF5F-828C-4985-9DE0-3B319E62923B}"/>
              </a:ext>
            </a:extLst>
          </p:cNvPr>
          <p:cNvSpPr/>
          <p:nvPr/>
        </p:nvSpPr>
        <p:spPr>
          <a:xfrm>
            <a:off x="2164977" y="6220974"/>
            <a:ext cx="830895" cy="5204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 xmlns:a16="http://schemas.microsoft.com/office/drawing/2014/main" id="{B4A7BF5F-828C-4985-9DE0-3B319E62923B}"/>
              </a:ext>
            </a:extLst>
          </p:cNvPr>
          <p:cNvSpPr/>
          <p:nvPr/>
        </p:nvSpPr>
        <p:spPr>
          <a:xfrm>
            <a:off x="2545977" y="4424082"/>
            <a:ext cx="452717" cy="12774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a:defRPr/>
            </a:pPr>
            <a:fld id="{6EF97FA5-94DB-459B-8E5D-031A45794050}" type="slidenum">
              <a:rPr lang="en-US" smtClean="0">
                <a:solidFill>
                  <a:prstClr val="black">
                    <a:tint val="75000"/>
                  </a:prstClr>
                </a:solidFill>
                <a:latin typeface="Arial" pitchFamily="34" charset="0"/>
              </a:rPr>
              <a:pPr>
                <a:defRPr/>
              </a:pPr>
              <a:t>8</a:t>
            </a:fld>
            <a:endParaRPr lang="en-US">
              <a:solidFill>
                <a:prstClr val="black">
                  <a:tint val="75000"/>
                </a:prstClr>
              </a:solidFill>
              <a:latin typeface="Arial" pitchFamily="34" charset="0"/>
            </a:endParaRPr>
          </a:p>
        </p:txBody>
      </p:sp>
      <p:sp>
        <p:nvSpPr>
          <p:cNvPr id="20" name="Slide Number Placeholder 6"/>
          <p:cNvSpPr txBox="1">
            <a:spLocks/>
          </p:cNvSpPr>
          <p:nvPr/>
        </p:nvSpPr>
        <p:spPr>
          <a:xfrm>
            <a:off x="6990304" y="6412491"/>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F97FA5-94DB-459B-8E5D-031A45794050}" type="slidenum">
              <a:rPr kumimoji="0" lang="en-US" sz="1800" b="0"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mn-ea"/>
              <a:cs typeface="+mn-cs"/>
            </a:endParaRPr>
          </a:p>
        </p:txBody>
      </p:sp>
      <p:sp>
        <p:nvSpPr>
          <p:cNvPr id="21" name="Rectangle 20"/>
          <p:cNvSpPr/>
          <p:nvPr/>
        </p:nvSpPr>
        <p:spPr>
          <a:xfrm>
            <a:off x="3655811" y="5362845"/>
            <a:ext cx="5300746" cy="461665"/>
          </a:xfrm>
          <a:prstGeom prst="rect">
            <a:avLst/>
          </a:prstGeom>
        </p:spPr>
        <p:txBody>
          <a:bodyPr wrap="none">
            <a:spAutoFit/>
          </a:bodyPr>
          <a:lstStyle/>
          <a:p>
            <a:r>
              <a:rPr lang="en-US" sz="2400" b="1" i="1" dirty="0">
                <a:solidFill>
                  <a:srgbClr val="7030A0"/>
                </a:solidFill>
                <a:latin typeface="Arial Black" pitchFamily="34" charset="0"/>
              </a:rPr>
              <a:t>Three key modules in FAST-CE</a:t>
            </a:r>
            <a:endParaRPr lang="en-US" i="1" dirty="0">
              <a:solidFill>
                <a:srgbClr val="7030A0"/>
              </a:solidFill>
              <a:latin typeface="Arial Black" pitchFamily="34" charset="0"/>
            </a:endParaRPr>
          </a:p>
        </p:txBody>
      </p:sp>
    </p:spTree>
    <p:extLst>
      <p:ext uri="{BB962C8B-B14F-4D97-AF65-F5344CB8AC3E}">
        <p14:creationId xmlns="" xmlns:p14="http://schemas.microsoft.com/office/powerpoint/2010/main" val="9295661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a:extLst>
              <a:ext uri="{FF2B5EF4-FFF2-40B4-BE49-F238E27FC236}">
                <a16:creationId xmlns="" xmlns:a16="http://schemas.microsoft.com/office/drawing/2014/main" id="{77512AA9-F0C6-44CA-8BD0-C745A9057DE3}"/>
              </a:ext>
            </a:extLst>
          </p:cNvPr>
          <p:cNvSpPr>
            <a:spLocks noChangeArrowheads="1"/>
          </p:cNvSpPr>
          <p:nvPr/>
        </p:nvSpPr>
        <p:spPr bwMode="auto">
          <a:xfrm>
            <a:off x="6253840" y="1815298"/>
            <a:ext cx="19463754"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Slide Number Placeholder 3"/>
          <p:cNvSpPr>
            <a:spLocks noGrp="1"/>
          </p:cNvSpPr>
          <p:nvPr>
            <p:ph type="sldNum" sz="quarter" idx="12"/>
          </p:nvPr>
        </p:nvSpPr>
        <p:spPr/>
        <p:txBody>
          <a:bodyPr/>
          <a:lstStyle/>
          <a:p>
            <a:pPr>
              <a:defRPr/>
            </a:pPr>
            <a:fld id="{6EF97FA5-94DB-459B-8E5D-031A45794050}" type="slidenum">
              <a:rPr lang="en-US" smtClean="0">
                <a:solidFill>
                  <a:prstClr val="black">
                    <a:tint val="75000"/>
                  </a:prstClr>
                </a:solidFill>
                <a:latin typeface="Arial" pitchFamily="34" charset="0"/>
              </a:rPr>
              <a:pPr>
                <a:defRPr/>
              </a:pPr>
              <a:t>9</a:t>
            </a:fld>
            <a:endParaRPr lang="en-US">
              <a:solidFill>
                <a:prstClr val="black">
                  <a:tint val="75000"/>
                </a:prstClr>
              </a:solidFill>
              <a:latin typeface="Arial" pitchFamily="34" charset="0"/>
            </a:endParaRPr>
          </a:p>
        </p:txBody>
      </p:sp>
      <p:pic>
        <p:nvPicPr>
          <p:cNvPr id="1026" name="Picture 2"/>
          <p:cNvPicPr>
            <a:picLocks noChangeAspect="1" noChangeArrowheads="1"/>
          </p:cNvPicPr>
          <p:nvPr/>
        </p:nvPicPr>
        <p:blipFill>
          <a:blip r:embed="rId3" cstate="print"/>
          <a:srcRect l="17871" t="3784" r="13210" b="11929"/>
          <a:stretch>
            <a:fillRect/>
          </a:stretch>
        </p:blipFill>
        <p:spPr bwMode="auto">
          <a:xfrm>
            <a:off x="85665" y="626534"/>
            <a:ext cx="9058335" cy="6231466"/>
          </a:xfrm>
          <a:prstGeom prst="rect">
            <a:avLst/>
          </a:prstGeom>
          <a:noFill/>
          <a:ln w="9525">
            <a:noFill/>
            <a:miter lim="800000"/>
            <a:headEnd/>
            <a:tailEnd/>
          </a:ln>
        </p:spPr>
      </p:pic>
      <p:sp>
        <p:nvSpPr>
          <p:cNvPr id="7" name="Rectangle 6"/>
          <p:cNvSpPr>
            <a:spLocks noChangeArrowheads="1"/>
          </p:cNvSpPr>
          <p:nvPr/>
        </p:nvSpPr>
        <p:spPr bwMode="auto">
          <a:xfrm>
            <a:off x="0" y="15471"/>
            <a:ext cx="9144000" cy="646331"/>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sz="3600" b="1" dirty="0">
                <a:latin typeface="Arial" charset="0"/>
              </a:rPr>
              <a:t>FAST-CE:  </a:t>
            </a:r>
            <a:r>
              <a:rPr lang="en-US" sz="3600" b="1" dirty="0">
                <a:solidFill>
                  <a:srgbClr val="FF0000"/>
                </a:solidFill>
                <a:latin typeface="Arial" charset="0"/>
              </a:rPr>
              <a:t>“Open Project” </a:t>
            </a:r>
            <a:r>
              <a:rPr lang="en-US" sz="3600" b="1" dirty="0">
                <a:solidFill>
                  <a:srgbClr val="0000FF"/>
                </a:solidFill>
                <a:latin typeface="Arial" charset="0"/>
              </a:rPr>
              <a:t>(ACE O</a:t>
            </a:r>
            <a:r>
              <a:rPr lang="en-US" sz="3200" b="1" dirty="0">
                <a:solidFill>
                  <a:srgbClr val="0000FF"/>
                </a:solidFill>
                <a:latin typeface="Arial" charset="0"/>
              </a:rPr>
              <a:t>3</a:t>
            </a:r>
            <a:r>
              <a:rPr lang="en-US" sz="3600" b="1" dirty="0">
                <a:solidFill>
                  <a:srgbClr val="0000FF"/>
                </a:solidFill>
                <a:latin typeface="Arial" charset="0"/>
              </a:rPr>
              <a:t> case)</a:t>
            </a:r>
            <a:endParaRPr lang="en-US" altLang="zh-CN" sz="3600" dirty="0">
              <a:solidFill>
                <a:srgbClr val="0000FF"/>
              </a:solidFill>
              <a:latin typeface="Arial" charset="0"/>
              <a:ea typeface="宋体" panose="02010600030101010101" pitchFamily="2" charset="-122"/>
            </a:endParaRPr>
          </a:p>
        </p:txBody>
      </p:sp>
      <p:sp>
        <p:nvSpPr>
          <p:cNvPr id="8" name="Rectangle 7">
            <a:extLst>
              <a:ext uri="{FF2B5EF4-FFF2-40B4-BE49-F238E27FC236}">
                <a16:creationId xmlns="" xmlns:a16="http://schemas.microsoft.com/office/drawing/2014/main" id="{B4A7BF5F-828C-4985-9DE0-3B319E62923B}"/>
              </a:ext>
            </a:extLst>
          </p:cNvPr>
          <p:cNvSpPr/>
          <p:nvPr/>
        </p:nvSpPr>
        <p:spPr>
          <a:xfrm>
            <a:off x="176267" y="1003515"/>
            <a:ext cx="963911" cy="37310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27" name="Picture 3"/>
          <p:cNvPicPr>
            <a:picLocks noChangeAspect="1" noChangeArrowheads="1"/>
          </p:cNvPicPr>
          <p:nvPr/>
        </p:nvPicPr>
        <p:blipFill>
          <a:blip r:embed="rId4" cstate="print"/>
          <a:srcRect/>
          <a:stretch>
            <a:fillRect/>
          </a:stretch>
        </p:blipFill>
        <p:spPr bwMode="auto">
          <a:xfrm>
            <a:off x="1031266" y="1603021"/>
            <a:ext cx="6306273" cy="3962401"/>
          </a:xfrm>
          <a:prstGeom prst="rect">
            <a:avLst/>
          </a:prstGeom>
          <a:noFill/>
          <a:ln w="9525">
            <a:noFill/>
            <a:miter lim="800000"/>
            <a:headEnd/>
            <a:tailEnd/>
          </a:ln>
        </p:spPr>
      </p:pic>
      <p:sp>
        <p:nvSpPr>
          <p:cNvPr id="10" name="Rectangle 9">
            <a:extLst>
              <a:ext uri="{FF2B5EF4-FFF2-40B4-BE49-F238E27FC236}">
                <a16:creationId xmlns="" xmlns:a16="http://schemas.microsoft.com/office/drawing/2014/main" id="{B4A7BF5F-828C-4985-9DE0-3B319E62923B}"/>
              </a:ext>
            </a:extLst>
          </p:cNvPr>
          <p:cNvSpPr/>
          <p:nvPr/>
        </p:nvSpPr>
        <p:spPr>
          <a:xfrm>
            <a:off x="2462267" y="2329960"/>
            <a:ext cx="1105022" cy="16324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Speech Bubble: Rectangle with Corners Rounded 4">
            <a:extLst>
              <a:ext uri="{FF2B5EF4-FFF2-40B4-BE49-F238E27FC236}">
                <a16:creationId xmlns="" xmlns:a16="http://schemas.microsoft.com/office/drawing/2014/main" id="{080F4A70-13A5-4D63-9D89-7F7E4B0E0A40}"/>
              </a:ext>
            </a:extLst>
          </p:cNvPr>
          <p:cNvSpPr/>
          <p:nvPr/>
        </p:nvSpPr>
        <p:spPr>
          <a:xfrm>
            <a:off x="4467226" y="1497904"/>
            <a:ext cx="3597004" cy="1854895"/>
          </a:xfrm>
          <a:prstGeom prst="wedgeRoundRectCallout">
            <a:avLst>
              <a:gd name="adj1" fmla="val -140412"/>
              <a:gd name="adj2" fmla="val -66340"/>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FF"/>
                </a:solidFill>
                <a:effectLst/>
                <a:uLnTx/>
                <a:uFillTx/>
                <a:latin typeface="Calibri"/>
                <a:ea typeface="+mn-ea"/>
                <a:cs typeface="+mn-cs"/>
              </a:rPr>
              <a:t>Click “Open Project” to open the pre-run</a:t>
            </a:r>
            <a:r>
              <a:rPr kumimoji="0" lang="en-US" b="0" i="0" u="none" strike="noStrike" kern="1200" cap="none" spc="0" normalizeH="0" noProof="0" dirty="0">
                <a:ln>
                  <a:noFill/>
                </a:ln>
                <a:solidFill>
                  <a:srgbClr val="0000FF"/>
                </a:solidFill>
                <a:effectLst/>
                <a:uLnTx/>
                <a:uFillTx/>
                <a:latin typeface="Calibri"/>
                <a:ea typeface="+mn-ea"/>
                <a:cs typeface="+mn-cs"/>
              </a:rPr>
              <a:t> </a:t>
            </a:r>
            <a:r>
              <a:rPr kumimoji="0" lang="en-US" b="0" i="0" u="none" strike="noStrike" kern="1200" cap="none" spc="0" normalizeH="0" baseline="0" noProof="0" dirty="0">
                <a:ln>
                  <a:noFill/>
                </a:ln>
                <a:solidFill>
                  <a:srgbClr val="0000FF"/>
                </a:solidFill>
                <a:effectLst/>
                <a:uLnTx/>
                <a:uFillTx/>
                <a:latin typeface="Calibri"/>
                <a:ea typeface="+mn-ea"/>
                <a:cs typeface="+mn-cs"/>
              </a:rPr>
              <a:t>example case projects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a:solidFill>
                  <a:srgbClr val="0000FF"/>
                </a:solidFill>
                <a:latin typeface="Calibri"/>
              </a:rPr>
              <a:t>ACE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b="0" i="0" u="none" strike="noStrike" kern="1200" cap="none" spc="0" normalizeH="0" baseline="0" noProof="0" dirty="0" err="1">
                <a:ln>
                  <a:noFill/>
                </a:ln>
                <a:solidFill>
                  <a:srgbClr val="0000FF"/>
                </a:solidFill>
                <a:effectLst/>
                <a:uLnTx/>
                <a:uFillTx/>
                <a:latin typeface="Calibri"/>
                <a:ea typeface="+mn-ea"/>
                <a:cs typeface="+mn-cs"/>
              </a:rPr>
              <a:t>KB_Case</a:t>
            </a:r>
            <a:endParaRPr kumimoji="0" lang="en-US" b="0" i="0" u="none" strike="noStrike" kern="1200" cap="none" spc="0" normalizeH="0" baseline="0" noProof="0" dirty="0">
              <a:ln>
                <a:noFill/>
              </a:ln>
              <a:solidFill>
                <a:srgbClr val="0000FF"/>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a:solidFill>
                  <a:srgbClr val="0000FF"/>
                </a:solidFill>
                <a:latin typeface="Calibri"/>
              </a:rPr>
              <a:t>RSM</a:t>
            </a:r>
            <a:endParaRPr kumimoji="0" lang="en-US" b="0" i="0" u="none" strike="noStrike" kern="1200" cap="none" spc="0" normalizeH="0" baseline="0" noProof="0" dirty="0">
              <a:ln>
                <a:noFill/>
              </a:ln>
              <a:solidFill>
                <a:srgbClr val="0000FF"/>
              </a:solidFill>
              <a:effectLst/>
              <a:uLnTx/>
              <a:uFillTx/>
              <a:latin typeface="Calibri"/>
              <a:ea typeface="+mn-ea"/>
              <a:cs typeface="+mn-cs"/>
            </a:endParaRPr>
          </a:p>
        </p:txBody>
      </p:sp>
      <p:sp>
        <p:nvSpPr>
          <p:cNvPr id="12" name="Slide Number Placeholder 6"/>
          <p:cNvSpPr txBox="1">
            <a:spLocks/>
          </p:cNvSpPr>
          <p:nvPr/>
        </p:nvSpPr>
        <p:spPr>
          <a:xfrm>
            <a:off x="6834554" y="6346302"/>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F97FA5-94DB-459B-8E5D-031A45794050}" type="slidenum">
              <a:rPr kumimoji="0" lang="en-US" sz="1800" b="0"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mn-ea"/>
              <a:cs typeface="+mn-cs"/>
            </a:endParaRPr>
          </a:p>
        </p:txBody>
      </p:sp>
    </p:spTree>
    <p:extLst>
      <p:ext uri="{BB962C8B-B14F-4D97-AF65-F5344CB8AC3E}">
        <p14:creationId xmlns="" xmlns:p14="http://schemas.microsoft.com/office/powerpoint/2010/main" val="9295661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theme/theme1.xml><?xml version="1.0" encoding="utf-8"?>
<a:theme xmlns:a="http://schemas.openxmlformats.org/drawingml/2006/main" name="2_EMPA课题组模板">
  <a:themeElements>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EMPA课题组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lnDef>
  </a:objectDefaults>
  <a:extraClrSchemeLst>
    <a:extraClrScheme>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ct:contentTypeSchema xmlns:ct="http://schemas.microsoft.com/office/2006/metadata/contentType" xmlns:ma="http://schemas.microsoft.com/office/2006/metadata/properties/metaAttributes" ct:_="" ma:_="" ma:contentTypeName="Document" ma:contentTypeID="0x0101008B33DF587F59774D9C67ADFC24F1D322" ma:contentTypeVersion="33" ma:contentTypeDescription="Create a new document." ma:contentTypeScope="" ma:versionID="fbf46d7541001571ac6bd3bb41dfdc87">
  <xsd:schema xmlns:xsd="http://www.w3.org/2001/XMLSchema" xmlns:xs="http://www.w3.org/2001/XMLSchema" xmlns:p="http://schemas.microsoft.com/office/2006/metadata/properties" xmlns:ns1="http://schemas.microsoft.com/sharepoint/v3" xmlns:ns3="4ffa91fb-a0ff-4ac5-b2db-65c790d184a4" xmlns:ns4="http://schemas.microsoft.com/sharepoint.v3" xmlns:ns5="http://schemas.microsoft.com/sharepoint/v3/fields" xmlns:ns6="5c1deef3-b27c-4e9a-b0d4-9d092d100f42" xmlns:ns7="6290be6a-0c37-488c-89d7-fa04eb7489f1" targetNamespace="http://schemas.microsoft.com/office/2006/metadata/properties" ma:root="true" ma:fieldsID="fe9ff65563307d44a935b2ab0c1a934c" ns1:_="" ns3:_="" ns4:_="" ns5:_="" ns6:_="" ns7:_="">
    <xsd:import namespace="http://schemas.microsoft.com/sharepoint/v3"/>
    <xsd:import namespace="4ffa91fb-a0ff-4ac5-b2db-65c790d184a4"/>
    <xsd:import namespace="http://schemas.microsoft.com/sharepoint.v3"/>
    <xsd:import namespace="http://schemas.microsoft.com/sharepoint/v3/fields"/>
    <xsd:import namespace="5c1deef3-b27c-4e9a-b0d4-9d092d100f42"/>
    <xsd:import namespace="6290be6a-0c37-488c-89d7-fa04eb7489f1"/>
    <xsd:element name="properties">
      <xsd:complexType>
        <xsd:sequence>
          <xsd:element name="documentManagement">
            <xsd:complexType>
              <xsd:all>
                <xsd:element ref="ns3:Document_x0020_Creation_x0020_Date" minOccurs="0"/>
                <xsd:element ref="ns3:Creator" minOccurs="0"/>
                <xsd:element ref="ns3:EPA_x0020_Office" minOccurs="0"/>
                <xsd:element ref="ns3:Record" minOccurs="0"/>
                <xsd:element ref="ns4:CategoryDescription" minOccurs="0"/>
                <xsd:element ref="ns3:Identifier" minOccurs="0"/>
                <xsd:element ref="ns3:EPA_x0020_Contributor" minOccurs="0"/>
                <xsd:element ref="ns3:External_x0020_Contributor" minOccurs="0"/>
                <xsd:element ref="ns5:_Coverage" minOccurs="0"/>
                <xsd:element ref="ns3:EPA_x0020_Related_x0020_Documents" minOccurs="0"/>
                <xsd:element ref="ns5:_Source" minOccurs="0"/>
                <xsd:element ref="ns3:Rights" minOccurs="0"/>
                <xsd:element ref="ns1:Language" minOccurs="0"/>
                <xsd:element ref="ns3:j747ac98061d40f0aa7bd47e1db5675d" minOccurs="0"/>
                <xsd:element ref="ns3:TaxKeywordTaxHTField" minOccurs="0"/>
                <xsd:element ref="ns3:TaxCatchAllLabel" minOccurs="0"/>
                <xsd:element ref="ns3:TaxCatchAll" minOccurs="0"/>
                <xsd:element ref="ns6:SharedWithUsers" minOccurs="0"/>
                <xsd:element ref="ns6:SharedWithDetails" minOccurs="0"/>
                <xsd:element ref="ns6:SharingHintHash" minOccurs="0"/>
                <xsd:element ref="ns7:MediaServiceMetadata" minOccurs="0"/>
                <xsd:element ref="ns7:MediaServiceFastMetadata" minOccurs="0"/>
                <xsd:element ref="ns6:Records_x0020_Status" minOccurs="0"/>
                <xsd:element ref="ns6:Records_x0020_Date" minOccurs="0"/>
                <xsd:element ref="ns7:MediaServiceAutoTags" minOccurs="0"/>
                <xsd:element ref="ns7:MediaServiceOCR" minOccurs="0"/>
                <xsd:element ref="ns7:MediaServiceDateTaken" minOccurs="0"/>
                <xsd:element ref="ns7:MediaServiceEventHashCode" minOccurs="0"/>
                <xsd:element ref="ns7:MediaServiceGenerationTime" minOccurs="0"/>
                <xsd:element ref="ns7:MediaServiceAutoKeyPoints" minOccurs="0"/>
                <xsd:element ref="ns7: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8c736e54-6a72-46ad-9c00-592f3cec1e75}" ma:internalName="TaxCatchAllLabel" ma:readOnly="true" ma:showField="CatchAllDataLabel" ma:web="5c1deef3-b27c-4e9a-b0d4-9d092d100f42">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8c736e54-6a72-46ad-9c00-592f3cec1e75}" ma:internalName="TaxCatchAll" ma:showField="CatchAllData" ma:web="5c1deef3-b27c-4e9a-b0d4-9d092d100f4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1deef3-b27c-4e9a-b0d4-9d092d100f42"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description="" ma:internalName="SharedWithDetails" ma:readOnly="true">
      <xsd:simpleType>
        <xsd:restriction base="dms:Note">
          <xsd:maxLength value="255"/>
        </xsd:restriction>
      </xsd:simpleType>
    </xsd:element>
    <xsd:element name="SharingHintHash" ma:index="30" nillable="true" ma:displayName="Sharing Hint Hash" ma:description="" ma:internalName="SharingHintHash" ma:readOnly="true">
      <xsd:simpleType>
        <xsd:restriction base="dms:Text"/>
      </xsd:simpleType>
    </xsd:element>
    <xsd:element name="Records_x0020_Status" ma:index="33" nillable="true" ma:displayName="Records Status" ma:default="Pending" ma:internalName="Records_x0020_Status">
      <xsd:simpleType>
        <xsd:restriction base="dms:Text"/>
      </xsd:simpleType>
    </xsd:element>
    <xsd:element name="Records_x0020_Date" ma:index="34" nillable="true" ma:displayName="Records Date" ma:hidden="true" ma:internalName="Records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290be6a-0c37-488c-89d7-fa04eb7489f1" elementFormDefault="qualified">
    <xsd:import namespace="http://schemas.microsoft.com/office/2006/documentManagement/types"/>
    <xsd:import namespace="http://schemas.microsoft.com/office/infopath/2007/PartnerControls"/>
    <xsd:element name="MediaServiceMetadata" ma:index="31" nillable="true" ma:displayName="MediaServiceMetadata" ma:description="" ma:hidden="true" ma:internalName="MediaServiceMetadata" ma:readOnly="true">
      <xsd:simpleType>
        <xsd:restriction base="dms:Note"/>
      </xsd:simpleType>
    </xsd:element>
    <xsd:element name="MediaServiceFastMetadata" ma:index="32" nillable="true" ma:displayName="MediaServiceFastMetadata" ma:description="" ma:hidden="true" ma:internalName="MediaServiceFastMetadata" ma:readOnly="true">
      <xsd:simpleType>
        <xsd:restriction base="dms:Note"/>
      </xsd:simpleType>
    </xsd:element>
    <xsd:element name="MediaServiceAutoTags" ma:index="35" nillable="true" ma:displayName="MediaServiceAutoTags" ma:internalName="MediaServiceAutoTags" ma:readOnly="true">
      <xsd:simpleType>
        <xsd:restriction base="dms:Text"/>
      </xsd:simpleType>
    </xsd:element>
    <xsd:element name="MediaServiceOCR" ma:index="36" nillable="true" ma:displayName="MediaServiceOCR" ma:internalName="MediaServiceOCR" ma:readOnly="true">
      <xsd:simpleType>
        <xsd:restriction base="dms:Note">
          <xsd:maxLength value="255"/>
        </xsd:restriction>
      </xsd:simpleType>
    </xsd:element>
    <xsd:element name="MediaServiceDateTaken" ma:index="37" nillable="true" ma:displayName="MediaServiceDateTaken" ma:hidden="true" ma:internalName="MediaServiceDateTaken"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ServiceGenerationTime" ma:index="39" nillable="true" ma:displayName="MediaServiceGenerationTime" ma:hidden="true" ma:internalName="MediaServiceGenerationTime" ma:readOnly="true">
      <xsd:simpleType>
        <xsd:restriction base="dms:Text"/>
      </xsd:simpleType>
    </xsd:element>
    <xsd:element name="MediaServiceAutoKeyPoints" ma:index="40" nillable="true" ma:displayName="MediaServiceAutoKeyPoints" ma:hidden="true" ma:internalName="MediaServiceAutoKeyPoints" ma:readOnly="true">
      <xsd:simpleType>
        <xsd:restriction base="dms:Note"/>
      </xsd:simpleType>
    </xsd:element>
    <xsd:element name="MediaServiceKeyPoints" ma:index="4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4.xml><?xml version="1.0" encoding="utf-8"?>
<EsriMapsInfo xmlns="ESRI.ArcGIS.Mapping.OfficeIntegration.PowerPointInfo">
  <Version>Version1</Version>
  <RequiresSignIn>False</RequiresSignIn>
</EsriMapsInfo>
</file>

<file path=customXml/item15.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2020-02-04T20:55:02+00:00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Records_x0020_Status xmlns="5c1deef3-b27c-4e9a-b0d4-9d092d100f42">Pending</Records_x0020_Status>
    <Records_x0020_Date xmlns="5c1deef3-b27c-4e9a-b0d4-9d092d100f42" xsi:nil="true"/>
  </documentManagement>
</p:properties>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mso-contentType ?>
<FormTemplates xmlns="http://schemas.microsoft.com/sharepoint/v3/contenttype/forms">
  <Display>DocumentLibraryForm</Display>
  <Edit>DocumentLibraryForm</Edit>
  <New>DocumentLibraryForm</New>
</FormTemplates>
</file>

<file path=customXml/item8.xml><?xml version="1.0" encoding="utf-8"?>
<?mso-contentType ?>
<SharedContentType xmlns="Microsoft.SharePoint.Taxonomy.ContentTypeSync" SourceId="29f62856-1543-49d4-a736-4569d363f533" ContentTypeId="0x0101" PreviousValue="false"/>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3CEC331A-B5C3-4C3E-BA9F-FCED4B097622}">
  <ds:schemaRefs>
    <ds:schemaRef ds:uri="ESRI.ArcGIS.Mapping.OfficeIntegration.PowerPointInfo"/>
  </ds:schemaRefs>
</ds:datastoreItem>
</file>

<file path=customXml/itemProps10.xml><?xml version="1.0" encoding="utf-8"?>
<ds:datastoreItem xmlns:ds="http://schemas.openxmlformats.org/officeDocument/2006/customXml" ds:itemID="{3C82BDDC-4EF6-4B41-A9A0-4A18F0779151}">
  <ds:schemaRefs>
    <ds:schemaRef ds:uri="ESRI.ArcGIS.Mapping.OfficeIntegration.PowerPointInfo"/>
  </ds:schemaRefs>
</ds:datastoreItem>
</file>

<file path=customXml/itemProps11.xml><?xml version="1.0" encoding="utf-8"?>
<ds:datastoreItem xmlns:ds="http://schemas.openxmlformats.org/officeDocument/2006/customXml" ds:itemID="{3BDDB063-64F9-436E-8E08-D6099D632DFA}">
  <ds:schemaRefs>
    <ds:schemaRef ds:uri="ESRI.ArcGIS.Mapping.OfficeIntegration.PowerPointInfo"/>
  </ds:schemaRefs>
</ds:datastoreItem>
</file>

<file path=customXml/itemProps12.xml><?xml version="1.0" encoding="utf-8"?>
<ds:datastoreItem xmlns:ds="http://schemas.openxmlformats.org/officeDocument/2006/customXml" ds:itemID="{82D67E67-560B-4CC4-8072-725899C6A2C8}">
  <ds:schemaRefs>
    <ds:schemaRef ds:uri="ESRI.ArcGIS.Mapping.OfficeIntegration.PowerPointInfo"/>
  </ds:schemaRefs>
</ds:datastoreItem>
</file>

<file path=customXml/itemProps13.xml><?xml version="1.0" encoding="utf-8"?>
<ds:datastoreItem xmlns:ds="http://schemas.openxmlformats.org/officeDocument/2006/customXml" ds:itemID="{72F1E77C-751E-4170-BEA2-09A8AC38D5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5c1deef3-b27c-4e9a-b0d4-9d092d100f42"/>
    <ds:schemaRef ds:uri="6290be6a-0c37-488c-89d7-fa04eb7489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4.xml><?xml version="1.0" encoding="utf-8"?>
<ds:datastoreItem xmlns:ds="http://schemas.openxmlformats.org/officeDocument/2006/customXml" ds:itemID="{76D3AC16-981A-46DB-8831-4A58C7D60C91}">
  <ds:schemaRefs>
    <ds:schemaRef ds:uri="ESRI.ArcGIS.Mapping.OfficeIntegration.PowerPointInfo"/>
  </ds:schemaRefs>
</ds:datastoreItem>
</file>

<file path=customXml/itemProps15.xml><?xml version="1.0" encoding="utf-8"?>
<ds:datastoreItem xmlns:ds="http://schemas.openxmlformats.org/officeDocument/2006/customXml" ds:itemID="{61A6E0D0-DF25-41E1-849F-4E7E9FBDD1A9}">
  <ds:schemaRefs>
    <ds:schemaRef ds:uri="http://purl.org/dc/terms/"/>
    <ds:schemaRef ds:uri="http://schemas.openxmlformats.org/package/2006/metadata/core-properties"/>
    <ds:schemaRef ds:uri="http://schemas.microsoft.com/office/2006/documentManagement/types"/>
    <ds:schemaRef ds:uri="5c1deef3-b27c-4e9a-b0d4-9d092d100f42"/>
    <ds:schemaRef ds:uri="http://schemas.microsoft.com/office/infopath/2007/PartnerControls"/>
    <ds:schemaRef ds:uri="6290be6a-0c37-488c-89d7-fa04eb7489f1"/>
    <ds:schemaRef ds:uri="http://purl.org/dc/elements/1.1/"/>
    <ds:schemaRef ds:uri="http://schemas.microsoft.com/office/2006/metadata/properties"/>
    <ds:schemaRef ds:uri="http://schemas.microsoft.com/sharepoint/v3/fields"/>
    <ds:schemaRef ds:uri="http://schemas.microsoft.com/sharepoint.v3"/>
    <ds:schemaRef ds:uri="http://schemas.microsoft.com/sharepoint/v3"/>
    <ds:schemaRef ds:uri="4ffa91fb-a0ff-4ac5-b2db-65c790d184a4"/>
    <ds:schemaRef ds:uri="http://www.w3.org/XML/1998/namespace"/>
    <ds:schemaRef ds:uri="http://purl.org/dc/dcmitype/"/>
  </ds:schemaRefs>
</ds:datastoreItem>
</file>

<file path=customXml/itemProps16.xml><?xml version="1.0" encoding="utf-8"?>
<ds:datastoreItem xmlns:ds="http://schemas.openxmlformats.org/officeDocument/2006/customXml" ds:itemID="{A136C410-5D59-45D6-9D03-3CE2CAB4D836}">
  <ds:schemaRefs>
    <ds:schemaRef ds:uri="ESRI.ArcGIS.Mapping.OfficeIntegration.PowerPointInfo"/>
  </ds:schemaRefs>
</ds:datastoreItem>
</file>

<file path=customXml/itemProps17.xml><?xml version="1.0" encoding="utf-8"?>
<ds:datastoreItem xmlns:ds="http://schemas.openxmlformats.org/officeDocument/2006/customXml" ds:itemID="{21145378-1CB6-468B-A52F-C7B70C0D9746}">
  <ds:schemaRefs>
    <ds:schemaRef ds:uri="ESRI.ArcGIS.Mapping.OfficeIntegration.PowerPointInfo"/>
  </ds:schemaRefs>
</ds:datastoreItem>
</file>

<file path=customXml/itemProps18.xml><?xml version="1.0" encoding="utf-8"?>
<ds:datastoreItem xmlns:ds="http://schemas.openxmlformats.org/officeDocument/2006/customXml" ds:itemID="{3D5F0350-8B9A-4E69-A14A-C1E48E4AD082}">
  <ds:schemaRefs>
    <ds:schemaRef ds:uri="ESRI.ArcGIS.Mapping.OfficeIntegration.PowerPointInfo"/>
  </ds:schemaRefs>
</ds:datastoreItem>
</file>

<file path=customXml/itemProps19.xml><?xml version="1.0" encoding="utf-8"?>
<ds:datastoreItem xmlns:ds="http://schemas.openxmlformats.org/officeDocument/2006/customXml" ds:itemID="{71C17364-84F1-4A4D-8D25-10A704D51633}">
  <ds:schemaRefs>
    <ds:schemaRef ds:uri="ESRI.ArcGIS.Mapping.OfficeIntegration.PowerPointInfo"/>
  </ds:schemaRefs>
</ds:datastoreItem>
</file>

<file path=customXml/itemProps2.xml><?xml version="1.0" encoding="utf-8"?>
<ds:datastoreItem xmlns:ds="http://schemas.openxmlformats.org/officeDocument/2006/customXml" ds:itemID="{51E06045-3771-42B6-8E2F-19C3A7489842}">
  <ds:schemaRefs>
    <ds:schemaRef ds:uri="ESRI.ArcGIS.Mapping.OfficeIntegration.PowerPointInfo"/>
  </ds:schemaRefs>
</ds:datastoreItem>
</file>

<file path=customXml/itemProps20.xml><?xml version="1.0" encoding="utf-8"?>
<ds:datastoreItem xmlns:ds="http://schemas.openxmlformats.org/officeDocument/2006/customXml" ds:itemID="{519F028B-7508-4C9A-98E6-5BF50E578476}">
  <ds:schemaRefs>
    <ds:schemaRef ds:uri="ESRI.ArcGIS.Mapping.OfficeIntegration.PowerPointInfo"/>
  </ds:schemaRefs>
</ds:datastoreItem>
</file>

<file path=customXml/itemProps21.xml><?xml version="1.0" encoding="utf-8"?>
<ds:datastoreItem xmlns:ds="http://schemas.openxmlformats.org/officeDocument/2006/customXml" ds:itemID="{E06F695E-7DAD-40CD-97ED-896167376D94}">
  <ds:schemaRefs>
    <ds:schemaRef ds:uri="ESRI.ArcGIS.Mapping.OfficeIntegration.PowerPointInfo"/>
  </ds:schemaRefs>
</ds:datastoreItem>
</file>

<file path=customXml/itemProps22.xml><?xml version="1.0" encoding="utf-8"?>
<ds:datastoreItem xmlns:ds="http://schemas.openxmlformats.org/officeDocument/2006/customXml" ds:itemID="{72A06C5E-7096-4965-971D-5F1E1C66263F}">
  <ds:schemaRefs>
    <ds:schemaRef ds:uri="ESRI.ArcGIS.Mapping.OfficeIntegration.PowerPointInfo"/>
  </ds:schemaRefs>
</ds:datastoreItem>
</file>

<file path=customXml/itemProps23.xml><?xml version="1.0" encoding="utf-8"?>
<ds:datastoreItem xmlns:ds="http://schemas.openxmlformats.org/officeDocument/2006/customXml" ds:itemID="{977BB35C-B0B0-43F8-B8E9-01272EF377FC}">
  <ds:schemaRefs>
    <ds:schemaRef ds:uri="ESRI.ArcGIS.Mapping.OfficeIntegration.PowerPointInfo"/>
  </ds:schemaRefs>
</ds:datastoreItem>
</file>

<file path=customXml/itemProps24.xml><?xml version="1.0" encoding="utf-8"?>
<ds:datastoreItem xmlns:ds="http://schemas.openxmlformats.org/officeDocument/2006/customXml" ds:itemID="{D2B4DD59-EC09-4CE6-ADD5-1B8014EE84FD}">
  <ds:schemaRefs>
    <ds:schemaRef ds:uri="ESRI.ArcGIS.Mapping.OfficeIntegration.PowerPointInfo"/>
  </ds:schemaRefs>
</ds:datastoreItem>
</file>

<file path=customXml/itemProps25.xml><?xml version="1.0" encoding="utf-8"?>
<ds:datastoreItem xmlns:ds="http://schemas.openxmlformats.org/officeDocument/2006/customXml" ds:itemID="{EA2C2A64-B21A-46FE-825D-E9915562D0D7}">
  <ds:schemaRefs>
    <ds:schemaRef ds:uri="ESRI.ArcGIS.Mapping.OfficeIntegration.PowerPointInfo"/>
  </ds:schemaRefs>
</ds:datastoreItem>
</file>

<file path=customXml/itemProps26.xml><?xml version="1.0" encoding="utf-8"?>
<ds:datastoreItem xmlns:ds="http://schemas.openxmlformats.org/officeDocument/2006/customXml" ds:itemID="{05EEFC2A-E018-4F40-8EA9-6DAD8B10694F}">
  <ds:schemaRefs>
    <ds:schemaRef ds:uri="ESRI.ArcGIS.Mapping.OfficeIntegration.PowerPointInfo"/>
  </ds:schemaRefs>
</ds:datastoreItem>
</file>

<file path=customXml/itemProps27.xml><?xml version="1.0" encoding="utf-8"?>
<ds:datastoreItem xmlns:ds="http://schemas.openxmlformats.org/officeDocument/2006/customXml" ds:itemID="{46870A26-E9C1-4A0E-94DB-0E579E95E976}">
  <ds:schemaRefs>
    <ds:schemaRef ds:uri="ESRI.ArcGIS.Mapping.OfficeIntegration.PowerPointInfo"/>
  </ds:schemaRefs>
</ds:datastoreItem>
</file>

<file path=customXml/itemProps28.xml><?xml version="1.0" encoding="utf-8"?>
<ds:datastoreItem xmlns:ds="http://schemas.openxmlformats.org/officeDocument/2006/customXml" ds:itemID="{6656AB6D-41EA-4FF7-A50A-C43EC880E1D6}">
  <ds:schemaRefs>
    <ds:schemaRef ds:uri="ESRI.ArcGIS.Mapping.OfficeIntegration.PowerPointInfo"/>
  </ds:schemaRefs>
</ds:datastoreItem>
</file>

<file path=customXml/itemProps3.xml><?xml version="1.0" encoding="utf-8"?>
<ds:datastoreItem xmlns:ds="http://schemas.openxmlformats.org/officeDocument/2006/customXml" ds:itemID="{630A2CFA-184F-4606-9B52-57D8DA7BA2C1}">
  <ds:schemaRefs>
    <ds:schemaRef ds:uri="ESRI.ArcGIS.Mapping.OfficeIntegration.PowerPointInfo"/>
  </ds:schemaRefs>
</ds:datastoreItem>
</file>

<file path=customXml/itemProps4.xml><?xml version="1.0" encoding="utf-8"?>
<ds:datastoreItem xmlns:ds="http://schemas.openxmlformats.org/officeDocument/2006/customXml" ds:itemID="{9A2D0A3F-69D1-465C-A763-965A3B8049B5}">
  <ds:schemaRefs>
    <ds:schemaRef ds:uri="ESRI.ArcGIS.Mapping.OfficeIntegration.PowerPointInfo"/>
  </ds:schemaRefs>
</ds:datastoreItem>
</file>

<file path=customXml/itemProps5.xml><?xml version="1.0" encoding="utf-8"?>
<ds:datastoreItem xmlns:ds="http://schemas.openxmlformats.org/officeDocument/2006/customXml" ds:itemID="{27F44FBE-2015-4FDA-8400-B9BE1887AB0D}">
  <ds:schemaRefs>
    <ds:schemaRef ds:uri="ESRI.ArcGIS.Mapping.OfficeIntegration.PowerPointInfo"/>
  </ds:schemaRefs>
</ds:datastoreItem>
</file>

<file path=customXml/itemProps6.xml><?xml version="1.0" encoding="utf-8"?>
<ds:datastoreItem xmlns:ds="http://schemas.openxmlformats.org/officeDocument/2006/customXml" ds:itemID="{8D245109-56E6-4F15-A32D-39887DB53FC2}">
  <ds:schemaRefs>
    <ds:schemaRef ds:uri="ESRI.ArcGIS.Mapping.OfficeIntegration.PowerPointInfo"/>
  </ds:schemaRefs>
</ds:datastoreItem>
</file>

<file path=customXml/itemProps7.xml><?xml version="1.0" encoding="utf-8"?>
<ds:datastoreItem xmlns:ds="http://schemas.openxmlformats.org/officeDocument/2006/customXml" ds:itemID="{5225635A-0470-4E63-B79B-6145D32D8170}">
  <ds:schemaRefs>
    <ds:schemaRef ds:uri="http://schemas.microsoft.com/sharepoint/v3/contenttype/forms"/>
  </ds:schemaRefs>
</ds:datastoreItem>
</file>

<file path=customXml/itemProps8.xml><?xml version="1.0" encoding="utf-8"?>
<ds:datastoreItem xmlns:ds="http://schemas.openxmlformats.org/officeDocument/2006/customXml" ds:itemID="{A662AB01-355C-4085-A9B6-5B211CAF778B}">
  <ds:schemaRefs>
    <ds:schemaRef ds:uri="Microsoft.SharePoint.Taxonomy.ContentTypeSync"/>
  </ds:schemaRefs>
</ds:datastoreItem>
</file>

<file path=customXml/itemProps9.xml><?xml version="1.0" encoding="utf-8"?>
<ds:datastoreItem xmlns:ds="http://schemas.openxmlformats.org/officeDocument/2006/customXml" ds:itemID="{B45B020A-ED9C-4C9D-97A3-5A44AD5A699F}">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48294</TotalTime>
  <Words>2398</Words>
  <Application>Microsoft Office PowerPoint</Application>
  <PresentationFormat>On-screen Show (4:3)</PresentationFormat>
  <Paragraphs>431</Paragraphs>
  <Slides>32</Slides>
  <Notes>29</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2_EMPA课题组模板</vt:lpstr>
      <vt:lpstr>3_Office Theme</vt:lpstr>
      <vt:lpstr>Slide 1</vt:lpstr>
      <vt:lpstr> “FAST-CE” Prototype: Demo  (FAST-CE: Flexible Air Quality Scenario Tool – Community Edition) </vt:lpstr>
      <vt:lpstr>Slide 3</vt:lpstr>
      <vt:lpstr>Slide 4</vt:lpstr>
      <vt:lpstr>FAST-CE: “Flexible Air Quality Scenario Tool – Community Edition”(2020)</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xj</dc:creator>
  <cp:lastModifiedBy>cjang</cp:lastModifiedBy>
  <cp:revision>841</cp:revision>
  <cp:lastPrinted>2020-02-19T17:26:50Z</cp:lastPrinted>
  <dcterms:created xsi:type="dcterms:W3CDTF">2016-05-30T08:23:37Z</dcterms:created>
  <dcterms:modified xsi:type="dcterms:W3CDTF">2020-06-23T18:05:41Z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0x0101008B33DF587F59774D9C67ADFC24F1D322</vt:lpwstr>
  </property>
</Properties>
</file>