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</p:sldMasterIdLst>
  <p:notesMasterIdLst>
    <p:notesMasterId r:id="rId38"/>
  </p:notesMasterIdLst>
  <p:handoutMasterIdLst>
    <p:handoutMasterId r:id="rId39"/>
  </p:handoutMasterIdLst>
  <p:sldIdLst>
    <p:sldId id="1194" r:id="rId31"/>
    <p:sldId id="1198" r:id="rId32"/>
    <p:sldId id="1199" r:id="rId33"/>
    <p:sldId id="1200" r:id="rId34"/>
    <p:sldId id="1201" r:id="rId35"/>
    <p:sldId id="1196" r:id="rId36"/>
    <p:sldId id="1202" r:id="rId37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B700"/>
    <a:srgbClr val="AB8100"/>
    <a:srgbClr val="A87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2503" autoAdjust="0"/>
  </p:normalViewPr>
  <p:slideViewPr>
    <p:cSldViewPr snapToGrid="0">
      <p:cViewPr varScale="1">
        <p:scale>
          <a:sx n="150" d="100"/>
          <a:sy n="150" d="100"/>
        </p:scale>
        <p:origin x="214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6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5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2020-08-18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Need more data info about CBSAs and corresponding counties.</a:t>
            </a:r>
            <a:endParaRPr lang="zh-CN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13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FF"/>
                </a:solidFill>
                <a:latin typeface="+mn-lt"/>
                <a:ea typeface="微软雅黑"/>
              </a:rPr>
              <a:t>The preview function requires the system to install Office Excel first.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4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Need more data info about CBSAs and corresponding counties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00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Need more data info about CBSAs and corresponding counties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09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1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0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0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0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77681" y="6453338"/>
            <a:ext cx="94644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785792" y="64533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8121" y="6453338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0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669103"/>
          </a:xfrm>
        </p:spPr>
        <p:txBody>
          <a:bodyPr>
            <a:normAutofit/>
          </a:bodyPr>
          <a:lstStyle/>
          <a:p>
            <a:r>
              <a:rPr lang="en-US" altLang="zh-CN" dirty="0"/>
              <a:t>NEXUS Tool: </a:t>
            </a:r>
            <a:r>
              <a:rPr lang="en-US" altLang="zh-CN" dirty="0">
                <a:solidFill>
                  <a:srgbClr val="FFFF00"/>
                </a:solidFill>
              </a:rPr>
              <a:t>Data Viewer Module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2715" y="63448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8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8C4AB7CA-59C5-4FCC-8982-C9C376F38217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ctr"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1ED7B95-2388-4331-81C0-DA78756A8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98180"/>
            <a:ext cx="8305313" cy="5246636"/>
          </a:xfrm>
          <a:prstGeom prst="rect">
            <a:avLst/>
          </a:prstGeom>
        </p:spPr>
      </p:pic>
      <p:sp>
        <p:nvSpPr>
          <p:cNvPr id="17" name="Speech Bubble: Rectangle with Corners Rounded 4">
            <a:extLst>
              <a:ext uri="{FF2B5EF4-FFF2-40B4-BE49-F238E27FC236}">
                <a16:creationId xmlns:a16="http://schemas.microsoft.com/office/drawing/2014/main" id="{F132949E-7F89-47B7-AE75-AE5F5AFA91D6}"/>
              </a:ext>
            </a:extLst>
          </p:cNvPr>
          <p:cNvSpPr/>
          <p:nvPr/>
        </p:nvSpPr>
        <p:spPr>
          <a:xfrm>
            <a:off x="116413" y="4357758"/>
            <a:ext cx="2325919" cy="669103"/>
          </a:xfrm>
          <a:prstGeom prst="wedgeRoundRectCallout">
            <a:avLst>
              <a:gd name="adj1" fmla="val 66970"/>
              <a:gd name="adj2" fmla="val -6527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Calibri"/>
                <a:ea typeface="微软雅黑"/>
              </a:rPr>
              <a:t>Make all “Risk top %” inverse (from “100” to “0”, still default at 10%)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6AD4D1-DF9F-4669-AE49-4CD4FADC09E3}"/>
              </a:ext>
            </a:extLst>
          </p:cNvPr>
          <p:cNvSpPr/>
          <p:nvPr/>
        </p:nvSpPr>
        <p:spPr bwMode="auto">
          <a:xfrm>
            <a:off x="2837590" y="4176552"/>
            <a:ext cx="1297858" cy="37775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774265AC-5292-4BF8-BFD3-F1D7DFC1D0D1}"/>
              </a:ext>
            </a:extLst>
          </p:cNvPr>
          <p:cNvSpPr/>
          <p:nvPr/>
        </p:nvSpPr>
        <p:spPr>
          <a:xfrm>
            <a:off x="5669279" y="5937470"/>
            <a:ext cx="2773915" cy="521209"/>
          </a:xfrm>
          <a:prstGeom prst="wedgeRoundRectCallout">
            <a:avLst>
              <a:gd name="adj1" fmla="val -54199"/>
              <a:gd name="adj2" fmla="val -11623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Fix the color position issue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2DFE70B-7808-41B4-9512-564C38BA2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205" y="2218734"/>
            <a:ext cx="1480759" cy="464812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61D3EB3F-8706-4614-BA40-4821CDAB1613}"/>
              </a:ext>
            </a:extLst>
          </p:cNvPr>
          <p:cNvSpPr/>
          <p:nvPr/>
        </p:nvSpPr>
        <p:spPr>
          <a:xfrm>
            <a:off x="6408781" y="1323488"/>
            <a:ext cx="1995718" cy="521208"/>
          </a:xfrm>
          <a:prstGeom prst="wedgeRoundRectCallout">
            <a:avLst>
              <a:gd name="adj1" fmla="val -5198"/>
              <a:gd name="adj2" fmla="val 183405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Add “Clear” under this menu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4" name="Speech Bubble: Rectangle with Corners Rounded 4">
            <a:extLst>
              <a:ext uri="{FF2B5EF4-FFF2-40B4-BE49-F238E27FC236}">
                <a16:creationId xmlns:a16="http://schemas.microsoft.com/office/drawing/2014/main" id="{F2F80693-655B-46F1-A8E6-26223B0F27B6}"/>
              </a:ext>
            </a:extLst>
          </p:cNvPr>
          <p:cNvSpPr/>
          <p:nvPr/>
        </p:nvSpPr>
        <p:spPr>
          <a:xfrm>
            <a:off x="2766797" y="2514174"/>
            <a:ext cx="2840918" cy="914826"/>
          </a:xfrm>
          <a:prstGeom prst="wedgeRoundRectCallout">
            <a:avLst>
              <a:gd name="adj1" fmla="val 53036"/>
              <a:gd name="adj2" fmla="val -8021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Develop and include the CBSA regional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analysis  function</a:t>
            </a:r>
          </a:p>
        </p:txBody>
      </p:sp>
      <p:sp>
        <p:nvSpPr>
          <p:cNvPr id="25" name="Speech Bubble: Rectangle with Corners Rounded 4">
            <a:extLst>
              <a:ext uri="{FF2B5EF4-FFF2-40B4-BE49-F238E27FC236}">
                <a16:creationId xmlns:a16="http://schemas.microsoft.com/office/drawing/2014/main" id="{CDF9F92E-798B-4D0A-AA68-27822A363FE7}"/>
              </a:ext>
            </a:extLst>
          </p:cNvPr>
          <p:cNvSpPr/>
          <p:nvPr/>
        </p:nvSpPr>
        <p:spPr>
          <a:xfrm>
            <a:off x="75713" y="5924809"/>
            <a:ext cx="1884054" cy="796666"/>
          </a:xfrm>
          <a:prstGeom prst="wedgeRoundRectCallout">
            <a:avLst>
              <a:gd name="adj1" fmla="val 64823"/>
              <a:gd name="adj2" fmla="val -31483"/>
              <a:gd name="adj3" fmla="val 16667"/>
            </a:avLst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Remove “Save” under Data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Vewer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module</a:t>
            </a:r>
          </a:p>
        </p:txBody>
      </p:sp>
    </p:spTree>
    <p:extLst>
      <p:ext uri="{BB962C8B-B14F-4D97-AF65-F5344CB8AC3E}">
        <p14:creationId xmlns:p14="http://schemas.microsoft.com/office/powerpoint/2010/main" val="37194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C4A985D-9050-4AFF-995C-F974339D8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18" y="1415844"/>
            <a:ext cx="7870844" cy="49721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AF0600-4BC4-4320-A928-D7E2D0C6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68337"/>
          </a:xfrm>
        </p:spPr>
        <p:txBody>
          <a:bodyPr>
            <a:normAutofit/>
          </a:bodyPr>
          <a:lstStyle/>
          <a:p>
            <a:r>
              <a:rPr lang="en-US" altLang="zh-CN" dirty="0"/>
              <a:t>NEXUS Tool: </a:t>
            </a:r>
            <a:r>
              <a:rPr lang="en-US" altLang="zh-CN" dirty="0">
                <a:solidFill>
                  <a:srgbClr val="FFFF00"/>
                </a:solidFill>
              </a:rPr>
              <a:t>Table Generator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Speech Bubble: Rectangle with Corners Rounded 4">
            <a:extLst>
              <a:ext uri="{FF2B5EF4-FFF2-40B4-BE49-F238E27FC236}">
                <a16:creationId xmlns:a16="http://schemas.microsoft.com/office/drawing/2014/main" id="{693A3E53-F57B-4BEF-AA37-09A0F5940FB7}"/>
              </a:ext>
            </a:extLst>
          </p:cNvPr>
          <p:cNvSpPr/>
          <p:nvPr/>
        </p:nvSpPr>
        <p:spPr>
          <a:xfrm>
            <a:off x="61075" y="3240778"/>
            <a:ext cx="1995718" cy="521208"/>
          </a:xfrm>
          <a:prstGeom prst="wedgeRoundRectCallout">
            <a:avLst>
              <a:gd name="adj1" fmla="val 21406"/>
              <a:gd name="adj2" fmla="val -114275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Select EPA Region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id="{C655971D-978E-4AE2-99FF-0C15370B98BE}"/>
              </a:ext>
            </a:extLst>
          </p:cNvPr>
          <p:cNvSpPr/>
          <p:nvPr/>
        </p:nvSpPr>
        <p:spPr>
          <a:xfrm>
            <a:off x="113185" y="4684095"/>
            <a:ext cx="1943608" cy="521208"/>
          </a:xfrm>
          <a:prstGeom prst="wedgeRoundRectCallout">
            <a:avLst>
              <a:gd name="adj1" fmla="val -2041"/>
              <a:gd name="adj2" fmla="val 1698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Click to Preview</a:t>
            </a:r>
          </a:p>
        </p:txBody>
      </p:sp>
      <p:sp>
        <p:nvSpPr>
          <p:cNvPr id="8" name="Speech Bubble: Rectangle with Corners Rounded 4">
            <a:extLst>
              <a:ext uri="{FF2B5EF4-FFF2-40B4-BE49-F238E27FC236}">
                <a16:creationId xmlns:a16="http://schemas.microsoft.com/office/drawing/2014/main" id="{EAAC448A-620C-44E1-A45A-A1586E47B928}"/>
              </a:ext>
            </a:extLst>
          </p:cNvPr>
          <p:cNvSpPr/>
          <p:nvPr/>
        </p:nvSpPr>
        <p:spPr>
          <a:xfrm>
            <a:off x="706818" y="6435500"/>
            <a:ext cx="1995718" cy="314682"/>
          </a:xfrm>
          <a:prstGeom prst="wedgeRoundRectCallout">
            <a:avLst>
              <a:gd name="adj1" fmla="val 23592"/>
              <a:gd name="adj2" fmla="val -17296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Save as excel file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8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7E930-11A8-4D05-8011-5BC1A379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2514FF-E6A0-46E9-9BF0-68914E2B7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1AA0B9-D8AF-41B0-9973-F2EC07E0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23" y="935238"/>
            <a:ext cx="7415489" cy="54111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E94B9C-36B6-4945-9B6C-6657547C8649}"/>
              </a:ext>
            </a:extLst>
          </p:cNvPr>
          <p:cNvSpPr txBox="1">
            <a:spLocks/>
          </p:cNvSpPr>
          <p:nvPr/>
        </p:nvSpPr>
        <p:spPr bwMode="auto">
          <a:xfrm>
            <a:off x="457200" y="71438"/>
            <a:ext cx="82296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kern="0" dirty="0"/>
              <a:t>NEXUS Tool: </a:t>
            </a:r>
            <a:r>
              <a:rPr lang="en-US" altLang="zh-CN" kern="0" dirty="0">
                <a:solidFill>
                  <a:srgbClr val="FFFF00"/>
                </a:solidFill>
              </a:rPr>
              <a:t>Data Query</a:t>
            </a:r>
            <a:endParaRPr lang="zh-CN" altLang="en-US" kern="0" dirty="0">
              <a:solidFill>
                <a:srgbClr val="FFFF00"/>
              </a:solidFill>
            </a:endParaRPr>
          </a:p>
        </p:txBody>
      </p:sp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id="{B3B85CCA-02D8-411A-BC6F-DF4F361503C5}"/>
              </a:ext>
            </a:extLst>
          </p:cNvPr>
          <p:cNvSpPr/>
          <p:nvPr/>
        </p:nvSpPr>
        <p:spPr>
          <a:xfrm>
            <a:off x="-2" y="2477958"/>
            <a:ext cx="1516136" cy="855792"/>
          </a:xfrm>
          <a:prstGeom prst="wedgeRoundRectCallout">
            <a:avLst>
              <a:gd name="adj1" fmla="val 29987"/>
              <a:gd name="adj2" fmla="val -78925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Include CBSA selection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Speech Bubble: Rectangle with Corners Rounded 4">
            <a:extLst>
              <a:ext uri="{FF2B5EF4-FFF2-40B4-BE49-F238E27FC236}">
                <a16:creationId xmlns:a16="http://schemas.microsoft.com/office/drawing/2014/main" id="{9404B8F0-CAA0-46F0-A040-C406AFCF85C1}"/>
              </a:ext>
            </a:extLst>
          </p:cNvPr>
          <p:cNvSpPr/>
          <p:nvPr/>
        </p:nvSpPr>
        <p:spPr>
          <a:xfrm>
            <a:off x="1780621" y="3001104"/>
            <a:ext cx="2195543" cy="855792"/>
          </a:xfrm>
          <a:prstGeom prst="wedgeRoundRectCallout">
            <a:avLst>
              <a:gd name="adj1" fmla="val 11984"/>
              <a:gd name="adj2" fmla="val -8581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Enable the Emission Sources function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3B4386EC-45F8-4B0B-89A9-A6C70DC99734}"/>
              </a:ext>
            </a:extLst>
          </p:cNvPr>
          <p:cNvSpPr/>
          <p:nvPr/>
        </p:nvSpPr>
        <p:spPr>
          <a:xfrm>
            <a:off x="5314340" y="2402894"/>
            <a:ext cx="2313526" cy="796666"/>
          </a:xfrm>
          <a:prstGeom prst="wedgeRoundRectCallout">
            <a:avLst>
              <a:gd name="adj1" fmla="val 34930"/>
              <a:gd name="adj2" fmla="val -83318"/>
              <a:gd name="adj3" fmla="val 16667"/>
            </a:avLst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Need further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development to select DV years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6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7009A7-63D4-4610-8921-AB85FF532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81395B-6E9F-4475-9972-7155539DC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980728"/>
            <a:ext cx="7816645" cy="57038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A9EB8C2-CC1F-40D6-B665-505009F56A33}"/>
              </a:ext>
            </a:extLst>
          </p:cNvPr>
          <p:cNvSpPr txBox="1">
            <a:spLocks/>
          </p:cNvSpPr>
          <p:nvPr/>
        </p:nvSpPr>
        <p:spPr bwMode="auto">
          <a:xfrm>
            <a:off x="457200" y="71438"/>
            <a:ext cx="82296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kern="0" dirty="0"/>
              <a:t>NEXUS Tool: </a:t>
            </a:r>
            <a:r>
              <a:rPr lang="en-US" altLang="zh-CN" kern="0" dirty="0">
                <a:solidFill>
                  <a:srgbClr val="FFFF00"/>
                </a:solidFill>
              </a:rPr>
              <a:t>Data Input</a:t>
            </a:r>
            <a:endParaRPr lang="zh-CN" altLang="en-US" kern="0" dirty="0">
              <a:solidFill>
                <a:srgbClr val="FFFF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B072F1C-0392-4967-BD2C-0FB35956B076}"/>
              </a:ext>
            </a:extLst>
          </p:cNvPr>
          <p:cNvSpPr/>
          <p:nvPr/>
        </p:nvSpPr>
        <p:spPr bwMode="auto">
          <a:xfrm>
            <a:off x="1480738" y="6158735"/>
            <a:ext cx="1297858" cy="37775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366E65B-0BCD-4C41-9C9B-CC69F1121435}"/>
              </a:ext>
            </a:extLst>
          </p:cNvPr>
          <p:cNvSpPr/>
          <p:nvPr/>
        </p:nvSpPr>
        <p:spPr bwMode="auto">
          <a:xfrm>
            <a:off x="7409590" y="6158735"/>
            <a:ext cx="955694" cy="37775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Speech Bubble: Rectangle with Corners Rounded 4">
            <a:extLst>
              <a:ext uri="{FF2B5EF4-FFF2-40B4-BE49-F238E27FC236}">
                <a16:creationId xmlns:a16="http://schemas.microsoft.com/office/drawing/2014/main" id="{FF13A096-8885-4102-A4CC-5BD5B1501C93}"/>
              </a:ext>
            </a:extLst>
          </p:cNvPr>
          <p:cNvSpPr/>
          <p:nvPr/>
        </p:nvSpPr>
        <p:spPr>
          <a:xfrm>
            <a:off x="595834" y="4962446"/>
            <a:ext cx="2840918" cy="914826"/>
          </a:xfrm>
          <a:prstGeom prst="wedgeRoundRectCallout">
            <a:avLst>
              <a:gd name="adj1" fmla="val -8430"/>
              <a:gd name="adj2" fmla="val 8487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Change to “Run and Save project”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2243A6C8-EB94-427D-840E-D5C215307E6D}"/>
              </a:ext>
            </a:extLst>
          </p:cNvPr>
          <p:cNvSpPr/>
          <p:nvPr/>
        </p:nvSpPr>
        <p:spPr>
          <a:xfrm>
            <a:off x="6453894" y="5374312"/>
            <a:ext cx="1636466" cy="448882"/>
          </a:xfrm>
          <a:prstGeom prst="wedgeRoundRectCallout">
            <a:avLst>
              <a:gd name="adj1" fmla="val 33101"/>
              <a:gd name="adj2" fmla="val 8487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Use bold font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9140B0C4-55B7-4B31-AE5C-D04414267DDC}"/>
              </a:ext>
            </a:extLst>
          </p:cNvPr>
          <p:cNvSpPr/>
          <p:nvPr/>
        </p:nvSpPr>
        <p:spPr>
          <a:xfrm>
            <a:off x="1574148" y="2379297"/>
            <a:ext cx="2502305" cy="796666"/>
          </a:xfrm>
          <a:prstGeom prst="wedgeRoundRectCallout">
            <a:avLst>
              <a:gd name="adj1" fmla="val 31870"/>
              <a:gd name="adj2" fmla="val -83318"/>
              <a:gd name="adj3" fmla="val 16667"/>
            </a:avLst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Need further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development to enable more filter conditions.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0369A-CDBC-4ED5-97E9-AB582687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Issues discussion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9DD884-68B7-42A5-AF6A-06C095352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7493"/>
            <a:ext cx="3473451" cy="2629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CC36856-A378-4DEB-B7DE-187C2903F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47298"/>
            <a:ext cx="3810000" cy="29415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C78F2FE-3211-47AD-BC74-D4A67BF3D874}"/>
              </a:ext>
            </a:extLst>
          </p:cNvPr>
          <p:cNvSpPr/>
          <p:nvPr/>
        </p:nvSpPr>
        <p:spPr>
          <a:xfrm>
            <a:off x="82591" y="843677"/>
            <a:ext cx="8719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PM2.5 risks (e.g., top 25%) do not show up in California. This is wrong (2014 NEXUS data has high CA PM2.5 risks)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F52012-2EE2-4F47-8746-691C0C458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720365"/>
            <a:ext cx="3810000" cy="298067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975AB6-93E5-4935-8F0F-913BC78C8E72}"/>
              </a:ext>
            </a:extLst>
          </p:cNvPr>
          <p:cNvSpPr/>
          <p:nvPr/>
        </p:nvSpPr>
        <p:spPr>
          <a:xfrm>
            <a:off x="-41234" y="4808615"/>
            <a:ext cx="44449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 may caused by wrongly using “Average” to calculate the county-level of PM2.5/O3 Mortality and Air Toxic Risk.</a:t>
            </a:r>
          </a:p>
        </p:txBody>
      </p:sp>
    </p:spTree>
    <p:extLst>
      <p:ext uri="{BB962C8B-B14F-4D97-AF65-F5344CB8AC3E}">
        <p14:creationId xmlns:p14="http://schemas.microsoft.com/office/powerpoint/2010/main" val="17478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2"/>
            <a:ext cx="8659368" cy="669103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list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6B9B68-6C28-4538-B6C1-A33DD28C542D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A49E4-8EA1-4934-8A01-E9A49E6BA965}"/>
              </a:ext>
            </a:extLst>
          </p:cNvPr>
          <p:cNvSpPr/>
          <p:nvPr/>
        </p:nvSpPr>
        <p:spPr>
          <a:xfrm>
            <a:off x="201168" y="906601"/>
            <a:ext cx="8746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1. Include CBSA as part of “Emission Sources” selection (now EPA region, State, County only)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702C13-B73D-4FA9-A9B7-9590EF2E2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49" y="2065980"/>
            <a:ext cx="5423903" cy="408509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06E2B54-E04E-4192-BBCF-A0601A743776}"/>
              </a:ext>
            </a:extLst>
          </p:cNvPr>
          <p:cNvSpPr/>
          <p:nvPr/>
        </p:nvSpPr>
        <p:spPr bwMode="auto">
          <a:xfrm>
            <a:off x="660727" y="3297739"/>
            <a:ext cx="790513" cy="13126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77B044-25BC-40DA-8963-30CE832AD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752" y="2728362"/>
            <a:ext cx="3898455" cy="276033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9C4481D-A512-4904-9A30-7AB5E171AFDB}"/>
              </a:ext>
            </a:extLst>
          </p:cNvPr>
          <p:cNvSpPr/>
          <p:nvPr/>
        </p:nvSpPr>
        <p:spPr bwMode="auto">
          <a:xfrm>
            <a:off x="4418752" y="3762805"/>
            <a:ext cx="1256427" cy="12487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183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2"/>
            <a:ext cx="8659368" cy="669103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list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6B9B68-6C28-4538-B6C1-A33DD28C542D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A49E4-8EA1-4934-8A01-E9A49E6BA965}"/>
              </a:ext>
            </a:extLst>
          </p:cNvPr>
          <p:cNvSpPr/>
          <p:nvPr/>
        </p:nvSpPr>
        <p:spPr>
          <a:xfrm>
            <a:off x="157734" y="792301"/>
            <a:ext cx="87462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2. Enable to select different DV year (2013-2018) in Data Query Module</a:t>
            </a:r>
          </a:p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3. Enable to apply more filer conditions.</a:t>
            </a:r>
          </a:p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4. fix the Poverty/disadvantage issue</a:t>
            </a:r>
          </a:p>
          <a:p>
            <a:pPr marL="173037" lvl="2">
              <a:spcBef>
                <a:spcPts val="0"/>
              </a:spcBef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lvl="2">
              <a:spcBef>
                <a:spcPts val="0"/>
              </a:spcBef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lvl="2">
              <a:spcBef>
                <a:spcPts val="0"/>
              </a:spcBef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lvl="2">
              <a:spcBef>
                <a:spcPts val="0"/>
              </a:spcBef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lvl="2">
              <a:spcBef>
                <a:spcPts val="0"/>
              </a:spcBef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lvl="2">
              <a:spcBef>
                <a:spcPts val="0"/>
              </a:spcBef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lvl="2">
              <a:spcBef>
                <a:spcPts val="0"/>
              </a:spcBef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lvl="2">
              <a:spcBef>
                <a:spcPts val="0"/>
              </a:spcBef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lvl="2">
              <a:spcBef>
                <a:spcPts val="0"/>
              </a:spcBef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lvl="2">
              <a:spcBef>
                <a:spcPts val="0"/>
              </a:spcBef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lvl="2">
              <a:spcBef>
                <a:spcPts val="0"/>
              </a:spcBef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lvl="2">
              <a:spcBef>
                <a:spcPts val="0"/>
              </a:spcBef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lvl="2">
              <a:spcBef>
                <a:spcPts val="0"/>
              </a:spcBef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5. Check the memory problem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C4E950-138C-4143-925D-BEF2D3666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" y="2256968"/>
            <a:ext cx="4787900" cy="34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13733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8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20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8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1A6E0D0-DF25-41E1-849F-4E7E9FBDD1A9}">
  <ds:schemaRefs>
    <ds:schemaRef ds:uri="5c1deef3-b27c-4e9a-b0d4-9d092d100f42"/>
    <ds:schemaRef ds:uri="4ffa91fb-a0ff-4ac5-b2db-65c790d184a4"/>
    <ds:schemaRef ds:uri="http://purl.org/dc/terms/"/>
    <ds:schemaRef ds:uri="6290be6a-0c37-488c-89d7-fa04eb7489f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schemas.microsoft.com/sharepoint.v3"/>
    <ds:schemaRef ds:uri="http://purl.org/dc/elements/1.1/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57792</TotalTime>
  <Words>285</Words>
  <Application>Microsoft Office PowerPoint</Application>
  <PresentationFormat>全屏显示(4:3)</PresentationFormat>
  <Paragraphs>53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 Unicode MS</vt:lpstr>
      <vt:lpstr>黑体</vt:lpstr>
      <vt:lpstr>宋体</vt:lpstr>
      <vt:lpstr>微软雅黑</vt:lpstr>
      <vt:lpstr>Arial</vt:lpstr>
      <vt:lpstr>Calibri</vt:lpstr>
      <vt:lpstr>Times New Roman</vt:lpstr>
      <vt:lpstr>2_EMPA课题组模板</vt:lpstr>
      <vt:lpstr>3_EMPA课题组模板</vt:lpstr>
      <vt:lpstr>NEXUS Tool: Data Viewer Module</vt:lpstr>
      <vt:lpstr>NEXUS Tool: Table Generator</vt:lpstr>
      <vt:lpstr>PowerPoint 演示文稿</vt:lpstr>
      <vt:lpstr>PowerPoint 演示文稿</vt:lpstr>
      <vt:lpstr>Issues discussion</vt:lpstr>
      <vt:lpstr>To do list</vt:lpstr>
      <vt:lpstr>To do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Wenwei Yang</cp:lastModifiedBy>
  <cp:revision>1035</cp:revision>
  <cp:lastPrinted>2020-02-19T17:26:50Z</cp:lastPrinted>
  <dcterms:created xsi:type="dcterms:W3CDTF">2016-05-30T08:23:37Z</dcterms:created>
  <dcterms:modified xsi:type="dcterms:W3CDTF">2020-08-17T18:30:56Z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