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8"/>
  </p:notesMasterIdLst>
  <p:handoutMasterIdLst>
    <p:handoutMasterId r:id="rId39"/>
  </p:handoutMasterIdLst>
  <p:sldIdLst>
    <p:sldId id="1196" r:id="rId31"/>
    <p:sldId id="1202" r:id="rId32"/>
    <p:sldId id="1204" r:id="rId33"/>
    <p:sldId id="1203" r:id="rId34"/>
    <p:sldId id="258" r:id="rId35"/>
    <p:sldId id="259" r:id="rId36"/>
    <p:sldId id="1205" r:id="rId37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2503" autoAdjust="0"/>
  </p:normalViewPr>
  <p:slideViewPr>
    <p:cSldViewPr snapToGrid="0">
      <p:cViewPr varScale="1">
        <p:scale>
          <a:sx n="106" d="100"/>
          <a:sy n="106" d="100"/>
        </p:scale>
        <p:origin x="103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0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9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Viewer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201168" y="906601"/>
            <a:ext cx="8746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 Include CBSA as part of “Emission Sources” selection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6CC3BD-2A2A-485B-A208-84ADADE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306711"/>
            <a:ext cx="6642100" cy="42138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496B5-0DAE-496D-8B0B-3960EC2C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" t="-251" r="1016" b="1930"/>
          <a:stretch/>
        </p:blipFill>
        <p:spPr>
          <a:xfrm>
            <a:off x="140016" y="1562273"/>
            <a:ext cx="4136400" cy="2929949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8143F472-14AE-4736-B700-F03C6E1C54B1}"/>
              </a:ext>
            </a:extLst>
          </p:cNvPr>
          <p:cNvSpPr/>
          <p:nvPr/>
        </p:nvSpPr>
        <p:spPr>
          <a:xfrm>
            <a:off x="5426782" y="1228230"/>
            <a:ext cx="1774118" cy="457413"/>
          </a:xfrm>
          <a:prstGeom prst="wedgeRoundRectCallout">
            <a:avLst>
              <a:gd name="adj1" fmla="val -77460"/>
              <a:gd name="adj2" fmla="val 6612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Use black color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E655A9E5-63FE-41C3-B6D9-9CBF19A580E5}"/>
              </a:ext>
            </a:extLst>
          </p:cNvPr>
          <p:cNvSpPr/>
          <p:nvPr/>
        </p:nvSpPr>
        <p:spPr>
          <a:xfrm>
            <a:off x="475174" y="2777555"/>
            <a:ext cx="1691568" cy="499383"/>
          </a:xfrm>
          <a:prstGeom prst="wedgeRoundRectCallout">
            <a:avLst>
              <a:gd name="adj1" fmla="val -37922"/>
              <a:gd name="adj2" fmla="val -14488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Enable the CBSA selection</a:t>
            </a: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6C027EA7-5F64-400F-B148-A907A0F53A8D}"/>
              </a:ext>
            </a:extLst>
          </p:cNvPr>
          <p:cNvSpPr/>
          <p:nvPr/>
        </p:nvSpPr>
        <p:spPr>
          <a:xfrm>
            <a:off x="3928336" y="4350979"/>
            <a:ext cx="1651000" cy="439448"/>
          </a:xfrm>
          <a:prstGeom prst="wedgeRoundRectCallout">
            <a:avLst>
              <a:gd name="adj1" fmla="val -16709"/>
              <a:gd name="adj2" fmla="val -1559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Add the “100” and “0” 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99D6A47-4DDD-4B2A-8CD1-6DE996271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436" y="2222499"/>
            <a:ext cx="3488464" cy="3080491"/>
          </a:xfrm>
          <a:prstGeom prst="rect">
            <a:avLst/>
          </a:prstGeom>
        </p:spPr>
      </p:pic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5E054830-2EE9-4E6E-9279-4CB815CAE04C}"/>
              </a:ext>
            </a:extLst>
          </p:cNvPr>
          <p:cNvSpPr/>
          <p:nvPr/>
        </p:nvSpPr>
        <p:spPr>
          <a:xfrm>
            <a:off x="5617436" y="5410046"/>
            <a:ext cx="1651000" cy="439448"/>
          </a:xfrm>
          <a:prstGeom prst="wedgeRoundRectCallout">
            <a:avLst>
              <a:gd name="adj1" fmla="val -2093"/>
              <a:gd name="adj2" fmla="val -13284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Calibri"/>
                <a:ea typeface="微软雅黑"/>
              </a:rPr>
              <a:t>Update the color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Query 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Enable to select different DV year (2013-2018) in Data Query Module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55EA48-1694-46B0-AEC0-A76C3D8A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623383"/>
            <a:ext cx="6884789" cy="4366569"/>
          </a:xfrm>
          <a:prstGeom prst="rect">
            <a:avLst/>
          </a:prstGeom>
        </p:spPr>
      </p:pic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8E0DFFC5-5F0A-400A-8CDC-B5C000D69286}"/>
              </a:ext>
            </a:extLst>
          </p:cNvPr>
          <p:cNvSpPr/>
          <p:nvPr/>
        </p:nvSpPr>
        <p:spPr>
          <a:xfrm>
            <a:off x="2634184" y="2841546"/>
            <a:ext cx="1626666" cy="327104"/>
          </a:xfrm>
          <a:prstGeom prst="wedgeRoundRectCallout">
            <a:avLst>
              <a:gd name="adj1" fmla="val 76526"/>
              <a:gd name="adj2" fmla="val -1079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Select DV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0F6B5413-21F9-4425-B996-11D26EAB2E5B}"/>
              </a:ext>
            </a:extLst>
          </p:cNvPr>
          <p:cNvSpPr/>
          <p:nvPr/>
        </p:nvSpPr>
        <p:spPr>
          <a:xfrm>
            <a:off x="5236282" y="2384133"/>
            <a:ext cx="1545518" cy="457413"/>
          </a:xfrm>
          <a:prstGeom prst="wedgeRoundRectCallout">
            <a:avLst>
              <a:gd name="adj1" fmla="val -1173"/>
              <a:gd name="adj2" fmla="val -9490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Apply to Map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DF6CE5-6AD3-4DAB-8A43-089B60B0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196" y="3751428"/>
            <a:ext cx="961976" cy="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639408-DD4C-476A-A8B1-769D81C87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" b="1448"/>
          <a:stretch/>
        </p:blipFill>
        <p:spPr>
          <a:xfrm>
            <a:off x="37846" y="1289564"/>
            <a:ext cx="9068308" cy="4920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Query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 Fix the Poverty/disadvantage issue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091ACB-87A8-4ED9-8167-5609DC47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6" y="4967157"/>
            <a:ext cx="543891" cy="5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B4B8BA-31C6-40C9-B563-6B1F80C0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" y="1233178"/>
            <a:ext cx="8903970" cy="56248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 err="1">
                <a:solidFill>
                  <a:srgbClr val="FFFF00"/>
                </a:solidFill>
              </a:rPr>
              <a:t>DataTable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 Enable to apply more filer conditions.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C9A33AF3-AA8A-431F-9E87-3856757E8C0B}"/>
              </a:ext>
            </a:extLst>
          </p:cNvPr>
          <p:cNvSpPr/>
          <p:nvPr/>
        </p:nvSpPr>
        <p:spPr>
          <a:xfrm>
            <a:off x="6165850" y="1590323"/>
            <a:ext cx="2273300" cy="365125"/>
          </a:xfrm>
          <a:prstGeom prst="wedgeRoundRectCallout">
            <a:avLst>
              <a:gd name="adj1" fmla="val 65230"/>
              <a:gd name="adj2" fmla="val 1250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Click to add one filter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AB1DC2FB-CD73-4BA5-BD8C-037F2FF7D70A}"/>
              </a:ext>
            </a:extLst>
          </p:cNvPr>
          <p:cNvSpPr/>
          <p:nvPr/>
        </p:nvSpPr>
        <p:spPr>
          <a:xfrm>
            <a:off x="7015807" y="2755254"/>
            <a:ext cx="1512570" cy="365125"/>
          </a:xfrm>
          <a:prstGeom prst="wedgeRoundRectCallout">
            <a:avLst>
              <a:gd name="adj1" fmla="val 67819"/>
              <a:gd name="adj2" fmla="val -9287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Remove filter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608AFD97-0A97-453B-91DD-F8E50DD596A4}"/>
              </a:ext>
            </a:extLst>
          </p:cNvPr>
          <p:cNvSpPr/>
          <p:nvPr/>
        </p:nvSpPr>
        <p:spPr>
          <a:xfrm>
            <a:off x="2687685" y="3226026"/>
            <a:ext cx="1512570" cy="365125"/>
          </a:xfrm>
          <a:prstGeom prst="wedgeRoundRectCallout">
            <a:avLst>
              <a:gd name="adj1" fmla="val -34197"/>
              <a:gd name="adj2" fmla="val -12593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“And” or “Or”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6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3CF2C8A-AC65-45D5-B759-8604C58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" y="1765665"/>
            <a:ext cx="4390562" cy="30298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D02ADC-C003-4F5E-9866-9237E7CBE190}"/>
              </a:ext>
            </a:extLst>
          </p:cNvPr>
          <p:cNvSpPr txBox="1"/>
          <p:nvPr/>
        </p:nvSpPr>
        <p:spPr>
          <a:xfrm>
            <a:off x="103974" y="1419416"/>
            <a:ext cx="3570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 16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/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PM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  <a:blipFill>
                <a:blip r:embed="rId3"/>
                <a:stretch>
                  <a:fillRect l="-48691" t="-119388" r="-38220" b="-16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BF800FE-FDB9-46BB-A6A8-28F20B8AC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88" y="1765665"/>
            <a:ext cx="4544812" cy="3029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1872B1-D011-4CAC-B3E5-DDF939D716D9}"/>
              </a:ext>
            </a:extLst>
          </p:cNvPr>
          <p:cNvSpPr txBox="1"/>
          <p:nvPr/>
        </p:nvSpPr>
        <p:spPr>
          <a:xfrm>
            <a:off x="4571999" y="1472982"/>
            <a:ext cx="4083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 24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21FA73-81D9-4596-BD6D-CB9EF153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193CE-D373-4C7A-ADE9-2E40F275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" y="1895086"/>
            <a:ext cx="4370574" cy="302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/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blipFill>
                <a:blip r:embed="rId3"/>
                <a:stretch>
                  <a:fillRect t="-87324" b="-1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87C3F5D-A394-4E94-94CD-CDFB8C845603}"/>
              </a:ext>
            </a:extLst>
          </p:cNvPr>
          <p:cNvSpPr txBox="1"/>
          <p:nvPr/>
        </p:nvSpPr>
        <p:spPr>
          <a:xfrm>
            <a:off x="47121" y="1555463"/>
            <a:ext cx="3355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85D5DA-2DFC-44B7-BAC9-EF2BF05B2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8387"/>
            <a:ext cx="4463415" cy="29812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57F4F1-EF44-4969-A444-8BC8C1074126}"/>
              </a:ext>
            </a:extLst>
          </p:cNvPr>
          <p:cNvSpPr txBox="1"/>
          <p:nvPr/>
        </p:nvSpPr>
        <p:spPr>
          <a:xfrm>
            <a:off x="4499106" y="1555463"/>
            <a:ext cx="3774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986E518-6BE8-4C92-A2EF-FEA2DCE90A4B}"/>
              </a:ext>
            </a:extLst>
          </p:cNvPr>
          <p:cNvSpPr txBox="1">
            <a:spLocks/>
          </p:cNvSpPr>
          <p:nvPr/>
        </p:nvSpPr>
        <p:spPr bwMode="auto">
          <a:xfrm>
            <a:off x="741804" y="96106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8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F21FBD-4D8F-4345-B9EE-B2F6E532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" y="1980565"/>
            <a:ext cx="4574872" cy="32000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9310FF-C8AB-4B08-920D-9C18D4677314}"/>
              </a:ext>
            </a:extLst>
          </p:cNvPr>
          <p:cNvSpPr txBox="1"/>
          <p:nvPr/>
        </p:nvSpPr>
        <p:spPr>
          <a:xfrm>
            <a:off x="50348" y="1601880"/>
            <a:ext cx="33618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/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blipFill>
                <a:blip r:embed="rId4"/>
                <a:stretch>
                  <a:fillRect l="-16460" t="-84722" r="-4348" b="-1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C1BA3C0-3283-470A-A363-E0C854C0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458" y="2056260"/>
            <a:ext cx="4439542" cy="3048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40935A-C282-450F-83A0-4CE10409B387}"/>
              </a:ext>
            </a:extLst>
          </p:cNvPr>
          <p:cNvSpPr txBox="1"/>
          <p:nvPr/>
        </p:nvSpPr>
        <p:spPr>
          <a:xfrm>
            <a:off x="4625220" y="1652723"/>
            <a:ext cx="3469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F25C63-8DB0-4DE6-96C9-F6E35A5E93F1}"/>
              </a:ext>
            </a:extLst>
          </p:cNvPr>
          <p:cNvSpPr txBox="1">
            <a:spLocks/>
          </p:cNvSpPr>
          <p:nvPr/>
        </p:nvSpPr>
        <p:spPr bwMode="auto">
          <a:xfrm>
            <a:off x="589658" y="12081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151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0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1A6E0D0-DF25-41E1-849F-4E7E9FBDD1A9}">
  <ds:schemaRefs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5c1deef3-b27c-4e9a-b0d4-9d092d100f42"/>
    <ds:schemaRef ds:uri="http://purl.org/dc/terms/"/>
    <ds:schemaRef ds:uri="4ffa91fb-a0ff-4ac5-b2db-65c790d184a4"/>
    <ds:schemaRef ds:uri="http://schemas.microsoft.com/office/2006/documentManagement/types"/>
    <ds:schemaRef ds:uri="6290be6a-0c37-488c-89d7-fa04eb7489f1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sharepoint.v3"/>
    <ds:schemaRef ds:uri="http://www.w3.org/XML/1998/namespace"/>
    <ds:schemaRef ds:uri="http://purl.org/dc/dcmitype/"/>
  </ds:schemaRefs>
</ds:datastoreItem>
</file>

<file path=customXml/itemProps28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57842</TotalTime>
  <Words>229</Words>
  <Application>Microsoft Office PowerPoint</Application>
  <PresentationFormat>On-screen Show (4:3)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黑体</vt:lpstr>
      <vt:lpstr>Arial</vt:lpstr>
      <vt:lpstr>Calibri</vt:lpstr>
      <vt:lpstr>Cambria Math</vt:lpstr>
      <vt:lpstr>2_EMPA课题组模板</vt:lpstr>
      <vt:lpstr>3_EMPA课题组模板</vt:lpstr>
      <vt:lpstr>NEXUS Tool: Data Viewer</vt:lpstr>
      <vt:lpstr>NEXUS Tool: Data Query </vt:lpstr>
      <vt:lpstr>NEXUS Tool: Data Query</vt:lpstr>
      <vt:lpstr>NEXUS Tool: DataTable</vt:lpstr>
      <vt:lpstr>Issues discussion: PM2.5 Risk problem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Long Devin</cp:lastModifiedBy>
  <cp:revision>1042</cp:revision>
  <cp:lastPrinted>2020-02-19T17:26:50Z</cp:lastPrinted>
  <dcterms:created xsi:type="dcterms:W3CDTF">2016-05-30T08:23:37Z</dcterms:created>
  <dcterms:modified xsi:type="dcterms:W3CDTF">2020-08-25T01:24:46Z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