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customXml/itemProps15.xml" ContentType="application/vnd.openxmlformats-officedocument.customXmlProperties+xml"/>
  <Override PartName="/customXml/itemProps16.xml" ContentType="application/vnd.openxmlformats-officedocument.customXmlProperties+xml"/>
  <Override PartName="/customXml/itemProps17.xml" ContentType="application/vnd.openxmlformats-officedocument.customXmlProperties+xml"/>
  <Override PartName="/customXml/itemProps18.xml" ContentType="application/vnd.openxmlformats-officedocument.customXmlProperties+xml"/>
  <Override PartName="/customXml/itemProps19.xml" ContentType="application/vnd.openxmlformats-officedocument.customXmlProperties+xml"/>
  <Override PartName="/customXml/itemProps20.xml" ContentType="application/vnd.openxmlformats-officedocument.customXmlProperties+xml"/>
  <Override PartName="/customXml/itemProps21.xml" ContentType="application/vnd.openxmlformats-officedocument.customXmlProperties+xml"/>
  <Override PartName="/customXml/itemProps22.xml" ContentType="application/vnd.openxmlformats-officedocument.customXmlProperties+xml"/>
  <Override PartName="/customXml/itemProps23.xml" ContentType="application/vnd.openxmlformats-officedocument.customXmlProperties+xml"/>
  <Override PartName="/customXml/itemProps24.xml" ContentType="application/vnd.openxmlformats-officedocument.customXmlProperties+xml"/>
  <Override PartName="/customXml/itemProps25.xml" ContentType="application/vnd.openxmlformats-officedocument.customXmlProperties+xml"/>
  <Override PartName="/customXml/itemProps26.xml" ContentType="application/vnd.openxmlformats-officedocument.customXmlProperties+xml"/>
  <Override PartName="/customXml/itemProps27.xml" ContentType="application/vnd.openxmlformats-officedocument.customXmlProperties+xml"/>
  <Override PartName="/customXml/itemProps28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29"/>
    <p:sldMasterId id="2147483808" r:id="rId30"/>
  </p:sldMasterIdLst>
  <p:notesMasterIdLst>
    <p:notesMasterId r:id="rId39"/>
  </p:notesMasterIdLst>
  <p:handoutMasterIdLst>
    <p:handoutMasterId r:id="rId40"/>
  </p:handoutMasterIdLst>
  <p:sldIdLst>
    <p:sldId id="1196" r:id="rId31"/>
    <p:sldId id="1202" r:id="rId32"/>
    <p:sldId id="1204" r:id="rId33"/>
    <p:sldId id="1203" r:id="rId34"/>
    <p:sldId id="1206" r:id="rId35"/>
    <p:sldId id="258" r:id="rId36"/>
    <p:sldId id="259" r:id="rId37"/>
    <p:sldId id="1205" r:id="rId38"/>
  </p:sldIdLst>
  <p:sldSz cx="9144000" cy="6858000" type="screen4x3"/>
  <p:notesSz cx="7010400" cy="92964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3B700"/>
    <a:srgbClr val="AB8100"/>
    <a:srgbClr val="A87E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9" autoAdjust="0"/>
    <p:restoredTop sz="96196" autoAdjust="0"/>
  </p:normalViewPr>
  <p:slideViewPr>
    <p:cSldViewPr snapToGrid="0">
      <p:cViewPr varScale="1">
        <p:scale>
          <a:sx n="105" d="100"/>
          <a:sy n="105" d="100"/>
        </p:scale>
        <p:origin x="1752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8.xml"/><Relationship Id="rId13" Type="http://schemas.openxmlformats.org/officeDocument/2006/relationships/customXml" Target="../customXml/item13.xml"/><Relationship Id="rId18" Type="http://schemas.openxmlformats.org/officeDocument/2006/relationships/customXml" Target="../customXml/item18.xml"/><Relationship Id="rId26" Type="http://schemas.openxmlformats.org/officeDocument/2006/relationships/customXml" Target="../customXml/item26.xml"/><Relationship Id="rId39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customXml" Target="../customXml/item21.xml"/><Relationship Id="rId34" Type="http://schemas.openxmlformats.org/officeDocument/2006/relationships/slide" Target="slides/slide4.xml"/><Relationship Id="rId42" Type="http://schemas.openxmlformats.org/officeDocument/2006/relationships/viewProps" Target="viewProps.xml"/><Relationship Id="rId7" Type="http://schemas.openxmlformats.org/officeDocument/2006/relationships/customXml" Target="../customXml/item7.xml"/><Relationship Id="rId12" Type="http://schemas.openxmlformats.org/officeDocument/2006/relationships/customXml" Target="../customXml/item12.xml"/><Relationship Id="rId17" Type="http://schemas.openxmlformats.org/officeDocument/2006/relationships/customXml" Target="../customXml/item17.xml"/><Relationship Id="rId25" Type="http://schemas.openxmlformats.org/officeDocument/2006/relationships/customXml" Target="../customXml/item25.xml"/><Relationship Id="rId33" Type="http://schemas.openxmlformats.org/officeDocument/2006/relationships/slide" Target="slides/slide3.xml"/><Relationship Id="rId38" Type="http://schemas.openxmlformats.org/officeDocument/2006/relationships/slide" Target="slides/slide8.xml"/><Relationship Id="rId2" Type="http://schemas.openxmlformats.org/officeDocument/2006/relationships/customXml" Target="../customXml/item2.xml"/><Relationship Id="rId16" Type="http://schemas.openxmlformats.org/officeDocument/2006/relationships/customXml" Target="../customXml/item16.xml"/><Relationship Id="rId20" Type="http://schemas.openxmlformats.org/officeDocument/2006/relationships/customXml" Target="../customXml/item20.xml"/><Relationship Id="rId29" Type="http://schemas.openxmlformats.org/officeDocument/2006/relationships/slideMaster" Target="slideMasters/slideMaster1.xml"/><Relationship Id="rId41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customXml" Target="../customXml/item11.xml"/><Relationship Id="rId24" Type="http://schemas.openxmlformats.org/officeDocument/2006/relationships/customXml" Target="../customXml/item24.xml"/><Relationship Id="rId32" Type="http://schemas.openxmlformats.org/officeDocument/2006/relationships/slide" Target="slides/slide2.xml"/><Relationship Id="rId37" Type="http://schemas.openxmlformats.org/officeDocument/2006/relationships/slide" Target="slides/slide7.xml"/><Relationship Id="rId40" Type="http://schemas.openxmlformats.org/officeDocument/2006/relationships/handoutMaster" Target="handoutMasters/handoutMaster1.xml"/><Relationship Id="rId5" Type="http://schemas.openxmlformats.org/officeDocument/2006/relationships/customXml" Target="../customXml/item5.xml"/><Relationship Id="rId15" Type="http://schemas.openxmlformats.org/officeDocument/2006/relationships/customXml" Target="../customXml/item15.xml"/><Relationship Id="rId23" Type="http://schemas.openxmlformats.org/officeDocument/2006/relationships/customXml" Target="../customXml/item23.xml"/><Relationship Id="rId28" Type="http://schemas.openxmlformats.org/officeDocument/2006/relationships/customXml" Target="../customXml/item28.xml"/><Relationship Id="rId36" Type="http://schemas.openxmlformats.org/officeDocument/2006/relationships/slide" Target="slides/slide6.xml"/><Relationship Id="rId10" Type="http://schemas.openxmlformats.org/officeDocument/2006/relationships/customXml" Target="../customXml/item10.xml"/><Relationship Id="rId19" Type="http://schemas.openxmlformats.org/officeDocument/2006/relationships/customXml" Target="../customXml/item19.xml"/><Relationship Id="rId31" Type="http://schemas.openxmlformats.org/officeDocument/2006/relationships/slide" Target="slides/slide1.xml"/><Relationship Id="rId44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4" Type="http://schemas.openxmlformats.org/officeDocument/2006/relationships/customXml" Target="../customXml/item14.xml"/><Relationship Id="rId22" Type="http://schemas.openxmlformats.org/officeDocument/2006/relationships/customXml" Target="../customXml/item22.xml"/><Relationship Id="rId27" Type="http://schemas.openxmlformats.org/officeDocument/2006/relationships/customXml" Target="../customXml/item27.xml"/><Relationship Id="rId30" Type="http://schemas.openxmlformats.org/officeDocument/2006/relationships/slideMaster" Target="slideMasters/slideMaster2.xml"/><Relationship Id="rId35" Type="http://schemas.openxmlformats.org/officeDocument/2006/relationships/slide" Target="slides/slide5.xml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AE338A-35BB-47FE-BF89-6F8F99A84EFF}" type="datetimeFigureOut">
              <a:rPr lang="en-US" smtClean="0"/>
              <a:pPr/>
              <a:t>2020-08-25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BFBDEC-75DD-451E-9F37-132C2A836F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23483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E258C87-23C0-4C8E-9188-368E61CDF4F1}" type="datetimeFigureOut">
              <a:rPr lang="zh-CN" altLang="en-US" smtClean="0"/>
              <a:pPr/>
              <a:t>2020/8/25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E9A5E68-CF20-49C0-9291-AF159256951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718057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800" dirty="0"/>
              <a:t>Need more data info about CBSAs and corresponding counties</a:t>
            </a:r>
            <a:endParaRPr lang="zh-CN" alt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9A5E68-CF20-49C0-9291-AF159256951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60084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800" dirty="0"/>
              <a:t>Need more data info about CBSAs and corresponding counties</a:t>
            </a:r>
            <a:endParaRPr lang="zh-CN" alt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9A5E68-CF20-49C0-9291-AF159256951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60997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800" dirty="0"/>
              <a:t>Need more data info about CBSAs and corresponding counties</a:t>
            </a:r>
            <a:endParaRPr lang="zh-CN" alt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9A5E68-CF20-49C0-9291-AF159256951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00611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800" dirty="0"/>
              <a:t>Need more data info about CBSAs and corresponding counties</a:t>
            </a:r>
            <a:endParaRPr lang="zh-CN" alt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9A5E68-CF20-49C0-9291-AF159256951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45494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800" dirty="0"/>
              <a:t>Need more data info about CBSAs and corresponding counties</a:t>
            </a:r>
            <a:endParaRPr lang="zh-CN" alt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9A5E68-CF20-49C0-9291-AF159256951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4351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9A5E68-CF20-49C0-9291-AF1592569517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65579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 userDrawn="1"/>
        </p:nvSpPr>
        <p:spPr bwMode="auto">
          <a:xfrm>
            <a:off x="0" y="2033587"/>
            <a:ext cx="9144000" cy="1663700"/>
          </a:xfrm>
          <a:prstGeom prst="rect">
            <a:avLst/>
          </a:prstGeom>
          <a:solidFill>
            <a:srgbClr val="333399"/>
          </a:solidFill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1200"/>
              </a:spcBef>
            </a:pPr>
            <a:endParaRPr lang="zh-CN" altLang="en-US" sz="4000" b="1" kern="0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426307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0449587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71438"/>
            <a:ext cx="2057400" cy="60547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71438"/>
            <a:ext cx="6019800" cy="60547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7552362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457200" y="71438"/>
            <a:ext cx="8229600" cy="605472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8380383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 userDrawn="1"/>
        </p:nvSpPr>
        <p:spPr bwMode="auto">
          <a:xfrm>
            <a:off x="0" y="2033587"/>
            <a:ext cx="9144000" cy="1663700"/>
          </a:xfrm>
          <a:prstGeom prst="rect">
            <a:avLst/>
          </a:prstGeom>
          <a:solidFill>
            <a:srgbClr val="333399"/>
          </a:solidFill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1200"/>
              </a:spcBef>
            </a:pPr>
            <a:endParaRPr lang="zh-CN" altLang="en-US" sz="4000" b="1" kern="0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38345821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 userDrawn="1"/>
        </p:nvSpPr>
        <p:spPr bwMode="auto">
          <a:xfrm>
            <a:off x="0" y="-1"/>
            <a:ext cx="9144000" cy="764705"/>
          </a:xfrm>
          <a:prstGeom prst="rect">
            <a:avLst/>
          </a:prstGeom>
          <a:solidFill>
            <a:srgbClr val="333399"/>
          </a:solidFill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1200"/>
              </a:spcBef>
            </a:pPr>
            <a:endParaRPr lang="zh-CN" altLang="en-US" sz="4000" b="1" kern="0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71441"/>
            <a:ext cx="8229600" cy="669103"/>
          </a:xfr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616624"/>
          </a:xfrm>
        </p:spPr>
        <p:txBody>
          <a:bodyPr/>
          <a:lstStyle>
            <a:lvl1pPr>
              <a:defRPr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3855340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6945340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0229881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40165967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3628721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16231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 userDrawn="1"/>
        </p:nvSpPr>
        <p:spPr bwMode="auto">
          <a:xfrm>
            <a:off x="0" y="-1"/>
            <a:ext cx="9144000" cy="764705"/>
          </a:xfrm>
          <a:prstGeom prst="rect">
            <a:avLst/>
          </a:prstGeom>
          <a:solidFill>
            <a:srgbClr val="333399"/>
          </a:solidFill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1200"/>
              </a:spcBef>
            </a:pPr>
            <a:endParaRPr lang="zh-CN" altLang="en-US" sz="4000" b="1" kern="0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71439"/>
            <a:ext cx="8229600" cy="669103"/>
          </a:xfr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616624"/>
          </a:xfrm>
        </p:spPr>
        <p:txBody>
          <a:bodyPr/>
          <a:lstStyle>
            <a:lvl1pPr>
              <a:defRPr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5708183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473743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1997107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5459680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71440"/>
            <a:ext cx="2057400" cy="60547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71440"/>
            <a:ext cx="6019800" cy="60547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6705650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457200" y="71440"/>
            <a:ext cx="8229600" cy="605472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24933395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1">
            <a:extLst>
              <a:ext uri="{FF2B5EF4-FFF2-40B4-BE49-F238E27FC236}">
                <a16:creationId xmlns:a16="http://schemas.microsoft.com/office/drawing/2014/main" id="{28DF711E-A957-4C9A-872B-537E488B7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5146"/>
            <a:ext cx="7886700" cy="518529"/>
          </a:xfrm>
        </p:spPr>
        <p:txBody>
          <a:bodyPr>
            <a:normAutofit/>
          </a:bodyPr>
          <a:lstStyle>
            <a:lvl1pPr algn="ctr"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72166052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1">
            <a:extLst>
              <a:ext uri="{FF2B5EF4-FFF2-40B4-BE49-F238E27FC236}">
                <a16:creationId xmlns:a16="http://schemas.microsoft.com/office/drawing/2014/main" id="{28DF711E-A957-4C9A-872B-537E488B7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5146"/>
            <a:ext cx="7886700" cy="518529"/>
          </a:xfrm>
        </p:spPr>
        <p:txBody>
          <a:bodyPr>
            <a:normAutofit/>
          </a:bodyPr>
          <a:lstStyle>
            <a:lvl1pPr algn="ctr"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420892956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1">
            <a:extLst>
              <a:ext uri="{FF2B5EF4-FFF2-40B4-BE49-F238E27FC236}">
                <a16:creationId xmlns:a16="http://schemas.microsoft.com/office/drawing/2014/main" id="{28DF711E-A957-4C9A-872B-537E488B7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5146"/>
            <a:ext cx="7886700" cy="518529"/>
          </a:xfrm>
        </p:spPr>
        <p:txBody>
          <a:bodyPr>
            <a:normAutofit/>
          </a:bodyPr>
          <a:lstStyle>
            <a:lvl1pPr algn="ctr"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83769477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777681" y="6453338"/>
            <a:ext cx="946448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5785792" y="645333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738121" y="6453338"/>
            <a:ext cx="370384" cy="36512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C00000"/>
                </a:solidFill>
                <a:effectLst>
                  <a:glow rad="685800">
                    <a:srgbClr val="FFFF99">
                      <a:alpha val="40000"/>
                    </a:srgbClr>
                  </a:glow>
                </a:effectLst>
              </a:defRPr>
            </a:lvl1pPr>
          </a:lstStyle>
          <a:p>
            <a:fld id="{03A847EA-A0F8-42E4-AF47-D5B896815B88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6" name="标题 1"/>
          <p:cNvSpPr>
            <a:spLocks noGrp="1"/>
          </p:cNvSpPr>
          <p:nvPr>
            <p:ph type="title" hasCustomPrompt="1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>
            <a:lvl1pPr>
              <a:defRPr sz="4000" b="1"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ea typeface="Arial Unicode MS" pitchFamily="34" charset="-122"/>
                <a:cs typeface="Arial" pitchFamily="34" charset="0"/>
              </a:defRPr>
            </a:lvl1pPr>
          </a:lstStyle>
          <a:p>
            <a:r>
              <a:rPr lang="en-US" altLang="zh-CN" dirty="0"/>
              <a:t>Click here to edit title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9148461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1">
            <a:extLst>
              <a:ext uri="{FF2B5EF4-FFF2-40B4-BE49-F238E27FC236}">
                <a16:creationId xmlns:a16="http://schemas.microsoft.com/office/drawing/2014/main" id="{28DF711E-A957-4C9A-872B-537E488B7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5146"/>
            <a:ext cx="7886700" cy="518529"/>
          </a:xfrm>
        </p:spPr>
        <p:txBody>
          <a:bodyPr>
            <a:normAutofit/>
          </a:bodyPr>
          <a:lstStyle>
            <a:lvl1pPr algn="ctr"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4881893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76294274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1">
            <a:extLst>
              <a:ext uri="{FF2B5EF4-FFF2-40B4-BE49-F238E27FC236}">
                <a16:creationId xmlns:a16="http://schemas.microsoft.com/office/drawing/2014/main" id="{28DF711E-A957-4C9A-872B-537E488B7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5146"/>
            <a:ext cx="7886700" cy="518529"/>
          </a:xfrm>
        </p:spPr>
        <p:txBody>
          <a:bodyPr>
            <a:normAutofit/>
          </a:bodyPr>
          <a:lstStyle>
            <a:lvl1pPr algn="ctr"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6074396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7920720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4857712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7124849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92610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8337566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6600062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 userDrawn="1"/>
        </p:nvSpPr>
        <p:spPr bwMode="auto">
          <a:xfrm>
            <a:off x="0" y="-1"/>
            <a:ext cx="9144000" cy="1368000"/>
          </a:xfrm>
          <a:prstGeom prst="rect">
            <a:avLst/>
          </a:prstGeom>
          <a:solidFill>
            <a:srgbClr val="333399"/>
          </a:solidFill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1200"/>
              </a:spcBef>
            </a:pPr>
            <a:endParaRPr lang="zh-CN" altLang="en-US" sz="4000" b="1" kern="0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052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71438"/>
            <a:ext cx="8229600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2053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583401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微软雅黑" pitchFamily="34" charset="-122"/>
          <a:ea typeface="微软雅黑" pitchFamily="34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微软雅黑" pitchFamily="34" charset="-122"/>
          <a:ea typeface="微软雅黑" pitchFamily="34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微软雅黑" pitchFamily="34" charset="-122"/>
          <a:ea typeface="微软雅黑" pitchFamily="34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微软雅黑" pitchFamily="34" charset="-122"/>
          <a:ea typeface="微软雅黑" pitchFamily="34" charset="-122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微软雅黑" pitchFamily="34" charset="-122"/>
          <a:ea typeface="微软雅黑" pitchFamily="34" charset="-122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微软雅黑" pitchFamily="34" charset="-122"/>
          <a:ea typeface="微软雅黑" pitchFamily="34" charset="-122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微软雅黑" pitchFamily="34" charset="-122"/>
          <a:ea typeface="微软雅黑" pitchFamily="34" charset="-122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微软雅黑" pitchFamily="34" charset="-122"/>
          <a:ea typeface="微软雅黑" pitchFamily="34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>
            <a:extLst>
              <a:ext uri="{FF2B5EF4-FFF2-40B4-BE49-F238E27FC236}">
                <a16:creationId xmlns:a16="http://schemas.microsoft.com/office/drawing/2014/main" id="{769C458A-EF38-4471-81F0-59810A9BD55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0" y="-1"/>
            <a:ext cx="9144000" cy="764705"/>
          </a:xfrm>
          <a:prstGeom prst="rect">
            <a:avLst/>
          </a:prstGeom>
          <a:solidFill>
            <a:srgbClr val="333399"/>
          </a:solidFill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1200"/>
              </a:spcBef>
            </a:pPr>
            <a:endParaRPr lang="zh-CN" altLang="en-US" sz="4000" b="1" kern="0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052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71440"/>
            <a:ext cx="8229600" cy="660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2053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900865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10" r:id="rId2"/>
    <p:sldLayoutId id="2147483811" r:id="rId3"/>
    <p:sldLayoutId id="2147483812" r:id="rId4"/>
    <p:sldLayoutId id="2147483813" r:id="rId5"/>
    <p:sldLayoutId id="2147483814" r:id="rId6"/>
    <p:sldLayoutId id="2147483815" r:id="rId7"/>
    <p:sldLayoutId id="2147483816" r:id="rId8"/>
    <p:sldLayoutId id="2147483817" r:id="rId9"/>
    <p:sldLayoutId id="2147483818" r:id="rId10"/>
    <p:sldLayoutId id="2147483819" r:id="rId11"/>
    <p:sldLayoutId id="2147483820" r:id="rId12"/>
    <p:sldLayoutId id="2147483821" r:id="rId13"/>
    <p:sldLayoutId id="2147483822" r:id="rId14"/>
    <p:sldLayoutId id="2147483823" r:id="rId15"/>
    <p:sldLayoutId id="2147483824" r:id="rId16"/>
    <p:sldLayoutId id="2147483825" r:id="rId17"/>
    <p:sldLayoutId id="2147483826" r:id="rId18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微软雅黑" pitchFamily="34" charset="-122"/>
          <a:ea typeface="微软雅黑" pitchFamily="34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微软雅黑" pitchFamily="34" charset="-122"/>
          <a:ea typeface="微软雅黑" pitchFamily="34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微软雅黑" pitchFamily="34" charset="-122"/>
          <a:ea typeface="微软雅黑" pitchFamily="34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微软雅黑" pitchFamily="34" charset="-122"/>
          <a:ea typeface="微软雅黑" pitchFamily="34" charset="-122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微软雅黑" pitchFamily="34" charset="-122"/>
          <a:ea typeface="微软雅黑" pitchFamily="34" charset="-122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微软雅黑" pitchFamily="34" charset="-122"/>
          <a:ea typeface="微软雅黑" pitchFamily="34" charset="-122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微软雅黑" pitchFamily="34" charset="-122"/>
          <a:ea typeface="微软雅黑" pitchFamily="34" charset="-122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微软雅黑" pitchFamily="34" charset="-122"/>
          <a:ea typeface="微软雅黑" pitchFamily="34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7C8F30A5-EF9F-4152-AE99-4D3DF80731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168" y="2"/>
            <a:ext cx="8659368" cy="669103"/>
          </a:xfrm>
        </p:spPr>
        <p:txBody>
          <a:bodyPr>
            <a:normAutofit fontScale="90000"/>
          </a:bodyPr>
          <a:lstStyle/>
          <a:p>
            <a:r>
              <a:rPr lang="en-US" altLang="zh-CN" sz="4000" dirty="0"/>
              <a:t>NEXUS Tool: </a:t>
            </a:r>
            <a:r>
              <a:rPr lang="en-US" altLang="zh-CN" sz="4000" dirty="0">
                <a:solidFill>
                  <a:srgbClr val="FFFF00"/>
                </a:solidFill>
              </a:rPr>
              <a:t>Data Viewer</a:t>
            </a:r>
            <a:endParaRPr lang="zh-CN" altLang="en-US" sz="4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826B9B68-6C28-4538-B6C1-A33DD28C542D}"/>
              </a:ext>
            </a:extLst>
          </p:cNvPr>
          <p:cNvSpPr txBox="1">
            <a:spLocks/>
          </p:cNvSpPr>
          <p:nvPr/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6EF97FA5-94DB-459B-8E5D-031A4579405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pitchFamily="34" charset="0"/>
              </a:rPr>
              <a:pPr algn="r">
                <a:defRPr/>
              </a:pPr>
              <a:t>1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81A49E4-8EA1-4934-8A01-E9A49E6BA965}"/>
              </a:ext>
            </a:extLst>
          </p:cNvPr>
          <p:cNvSpPr/>
          <p:nvPr/>
        </p:nvSpPr>
        <p:spPr>
          <a:xfrm>
            <a:off x="201168" y="906601"/>
            <a:ext cx="87462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7525" lvl="2" indent="-344488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1. Include CBSA as part of “Emission Sources” selection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426CC3BD-2A2A-485B-A208-84ADADE971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1900" y="1306711"/>
            <a:ext cx="6642100" cy="4213805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1FA496B5-0DAE-496D-8B0B-3960EC2C9AD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25" t="-251" r="1016" b="1930"/>
          <a:stretch/>
        </p:blipFill>
        <p:spPr>
          <a:xfrm>
            <a:off x="140016" y="1562273"/>
            <a:ext cx="4136400" cy="2929949"/>
          </a:xfrm>
          <a:prstGeom prst="rect">
            <a:avLst/>
          </a:prstGeom>
        </p:spPr>
      </p:pic>
      <p:sp>
        <p:nvSpPr>
          <p:cNvPr id="11" name="Speech Bubble: Rectangle with Corners Rounded 4">
            <a:extLst>
              <a:ext uri="{FF2B5EF4-FFF2-40B4-BE49-F238E27FC236}">
                <a16:creationId xmlns:a16="http://schemas.microsoft.com/office/drawing/2014/main" id="{8143F472-14AE-4736-B700-F03C6E1C54B1}"/>
              </a:ext>
            </a:extLst>
          </p:cNvPr>
          <p:cNvSpPr/>
          <p:nvPr/>
        </p:nvSpPr>
        <p:spPr>
          <a:xfrm>
            <a:off x="5426782" y="1228230"/>
            <a:ext cx="1774118" cy="457413"/>
          </a:xfrm>
          <a:prstGeom prst="wedgeRoundRectCallout">
            <a:avLst>
              <a:gd name="adj1" fmla="val -77460"/>
              <a:gd name="adj2" fmla="val 66128"/>
              <a:gd name="adj3" fmla="val 16667"/>
            </a:avLst>
          </a:prstGeom>
          <a:solidFill>
            <a:srgbClr val="FFFFC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0000FF"/>
                </a:solidFill>
                <a:latin typeface="Calibri"/>
                <a:ea typeface="微软雅黑"/>
              </a:rPr>
              <a:t>Use black color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13" name="Speech Bubble: Rectangle with Corners Rounded 4">
            <a:extLst>
              <a:ext uri="{FF2B5EF4-FFF2-40B4-BE49-F238E27FC236}">
                <a16:creationId xmlns:a16="http://schemas.microsoft.com/office/drawing/2014/main" id="{E655A9E5-63FE-41C3-B6D9-9CBF19A580E5}"/>
              </a:ext>
            </a:extLst>
          </p:cNvPr>
          <p:cNvSpPr/>
          <p:nvPr/>
        </p:nvSpPr>
        <p:spPr>
          <a:xfrm>
            <a:off x="475174" y="2777555"/>
            <a:ext cx="1691568" cy="499383"/>
          </a:xfrm>
          <a:prstGeom prst="wedgeRoundRectCallout">
            <a:avLst>
              <a:gd name="adj1" fmla="val -37922"/>
              <a:gd name="adj2" fmla="val -144884"/>
              <a:gd name="adj3" fmla="val 16667"/>
            </a:avLst>
          </a:prstGeom>
          <a:solidFill>
            <a:srgbClr val="FFFFC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t>Enable the CBSA selection</a:t>
            </a:r>
          </a:p>
        </p:txBody>
      </p:sp>
      <p:sp>
        <p:nvSpPr>
          <p:cNvPr id="14" name="Speech Bubble: Rectangle with Corners Rounded 4">
            <a:extLst>
              <a:ext uri="{FF2B5EF4-FFF2-40B4-BE49-F238E27FC236}">
                <a16:creationId xmlns:a16="http://schemas.microsoft.com/office/drawing/2014/main" id="{6C027EA7-5F64-400F-B148-A907A0F53A8D}"/>
              </a:ext>
            </a:extLst>
          </p:cNvPr>
          <p:cNvSpPr/>
          <p:nvPr/>
        </p:nvSpPr>
        <p:spPr>
          <a:xfrm>
            <a:off x="3928336" y="4350979"/>
            <a:ext cx="1651000" cy="439448"/>
          </a:xfrm>
          <a:prstGeom prst="wedgeRoundRectCallout">
            <a:avLst>
              <a:gd name="adj1" fmla="val -16709"/>
              <a:gd name="adj2" fmla="val -155964"/>
              <a:gd name="adj3" fmla="val 16667"/>
            </a:avLst>
          </a:prstGeom>
          <a:solidFill>
            <a:srgbClr val="FFFFC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t>Add the “100” and “0” label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F99D6A47-4DDD-4B2A-8CD1-6DE9962711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17436" y="2222499"/>
            <a:ext cx="3488464" cy="3080491"/>
          </a:xfrm>
          <a:prstGeom prst="rect">
            <a:avLst/>
          </a:prstGeom>
        </p:spPr>
      </p:pic>
      <p:sp>
        <p:nvSpPr>
          <p:cNvPr id="16" name="Speech Bubble: Rectangle with Corners Rounded 4">
            <a:extLst>
              <a:ext uri="{FF2B5EF4-FFF2-40B4-BE49-F238E27FC236}">
                <a16:creationId xmlns:a16="http://schemas.microsoft.com/office/drawing/2014/main" id="{5E054830-2EE9-4E6E-9279-4CB815CAE04C}"/>
              </a:ext>
            </a:extLst>
          </p:cNvPr>
          <p:cNvSpPr/>
          <p:nvPr/>
        </p:nvSpPr>
        <p:spPr>
          <a:xfrm>
            <a:off x="5617436" y="5410046"/>
            <a:ext cx="1651000" cy="439448"/>
          </a:xfrm>
          <a:prstGeom prst="wedgeRoundRectCallout">
            <a:avLst>
              <a:gd name="adj1" fmla="val -2093"/>
              <a:gd name="adj2" fmla="val -132844"/>
              <a:gd name="adj3" fmla="val 16667"/>
            </a:avLst>
          </a:prstGeom>
          <a:solidFill>
            <a:srgbClr val="FFFFC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rgbClr val="0000FF"/>
                </a:solidFill>
                <a:latin typeface="Calibri"/>
                <a:ea typeface="微软雅黑"/>
              </a:rPr>
              <a:t>Update the color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18358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7C8F30A5-EF9F-4152-AE99-4D3DF80731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168" y="2"/>
            <a:ext cx="8659368" cy="669103"/>
          </a:xfrm>
        </p:spPr>
        <p:txBody>
          <a:bodyPr>
            <a:normAutofit fontScale="90000"/>
          </a:bodyPr>
          <a:lstStyle/>
          <a:p>
            <a:r>
              <a:rPr lang="en-US" altLang="zh-CN" sz="4000" dirty="0"/>
              <a:t>NEXUS Tool: </a:t>
            </a:r>
            <a:r>
              <a:rPr lang="en-US" altLang="zh-CN" sz="4000" dirty="0">
                <a:solidFill>
                  <a:srgbClr val="FFFF00"/>
                </a:solidFill>
              </a:rPr>
              <a:t>Data Query </a:t>
            </a:r>
            <a:endParaRPr lang="zh-CN" altLang="en-US" sz="4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826B9B68-6C28-4538-B6C1-A33DD28C542D}"/>
              </a:ext>
            </a:extLst>
          </p:cNvPr>
          <p:cNvSpPr txBox="1">
            <a:spLocks/>
          </p:cNvSpPr>
          <p:nvPr/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6EF97FA5-94DB-459B-8E5D-031A4579405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pitchFamily="34" charset="0"/>
              </a:rPr>
              <a:pPr algn="r">
                <a:defRPr/>
              </a:pPr>
              <a:t>2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81A49E4-8EA1-4934-8A01-E9A49E6BA965}"/>
              </a:ext>
            </a:extLst>
          </p:cNvPr>
          <p:cNvSpPr/>
          <p:nvPr/>
        </p:nvSpPr>
        <p:spPr>
          <a:xfrm>
            <a:off x="157734" y="792301"/>
            <a:ext cx="87462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7525" lvl="2" indent="-344488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2. Enable to select different DV year (2013-2018) in Data Query Module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B455EA48-1694-46B0-AEC0-A76C3D8AA1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568" y="1623383"/>
            <a:ext cx="6884789" cy="4366569"/>
          </a:xfrm>
          <a:prstGeom prst="rect">
            <a:avLst/>
          </a:prstGeom>
        </p:spPr>
      </p:pic>
      <p:sp>
        <p:nvSpPr>
          <p:cNvPr id="8" name="Speech Bubble: Rectangle with Corners Rounded 4">
            <a:extLst>
              <a:ext uri="{FF2B5EF4-FFF2-40B4-BE49-F238E27FC236}">
                <a16:creationId xmlns:a16="http://schemas.microsoft.com/office/drawing/2014/main" id="{8E0DFFC5-5F0A-400A-8CDC-B5C000D69286}"/>
              </a:ext>
            </a:extLst>
          </p:cNvPr>
          <p:cNvSpPr/>
          <p:nvPr/>
        </p:nvSpPr>
        <p:spPr>
          <a:xfrm>
            <a:off x="2634184" y="2841546"/>
            <a:ext cx="1626666" cy="327104"/>
          </a:xfrm>
          <a:prstGeom prst="wedgeRoundRectCallout">
            <a:avLst>
              <a:gd name="adj1" fmla="val 76526"/>
              <a:gd name="adj2" fmla="val -107920"/>
              <a:gd name="adj3" fmla="val 16667"/>
            </a:avLst>
          </a:prstGeom>
          <a:solidFill>
            <a:srgbClr val="FFFFC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0000FF"/>
                </a:solidFill>
                <a:latin typeface="Calibri"/>
                <a:ea typeface="微软雅黑"/>
              </a:rPr>
              <a:t>Select DV year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9" name="Speech Bubble: Rectangle with Corners Rounded 4">
            <a:extLst>
              <a:ext uri="{FF2B5EF4-FFF2-40B4-BE49-F238E27FC236}">
                <a16:creationId xmlns:a16="http://schemas.microsoft.com/office/drawing/2014/main" id="{0F6B5413-21F9-4425-B996-11D26EAB2E5B}"/>
              </a:ext>
            </a:extLst>
          </p:cNvPr>
          <p:cNvSpPr/>
          <p:nvPr/>
        </p:nvSpPr>
        <p:spPr>
          <a:xfrm>
            <a:off x="5236282" y="2384133"/>
            <a:ext cx="1545518" cy="457413"/>
          </a:xfrm>
          <a:prstGeom prst="wedgeRoundRectCallout">
            <a:avLst>
              <a:gd name="adj1" fmla="val -1173"/>
              <a:gd name="adj2" fmla="val -94907"/>
              <a:gd name="adj3" fmla="val 16667"/>
            </a:avLst>
          </a:prstGeom>
          <a:solidFill>
            <a:srgbClr val="FFFFC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0000FF"/>
                </a:solidFill>
                <a:latin typeface="Calibri"/>
                <a:ea typeface="微软雅黑"/>
              </a:rPr>
              <a:t>Apply to Map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14DF6CE5-6AD3-4DAB-8A43-089B60B0FB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3196" y="3751428"/>
            <a:ext cx="961976" cy="923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0137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31639408-DD4C-476A-A8B1-769D81C8705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20" b="1448"/>
          <a:stretch/>
        </p:blipFill>
        <p:spPr>
          <a:xfrm>
            <a:off x="37846" y="1289564"/>
            <a:ext cx="9068308" cy="4920736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7C8F30A5-EF9F-4152-AE99-4D3DF80731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168" y="2"/>
            <a:ext cx="8659368" cy="669103"/>
          </a:xfrm>
        </p:spPr>
        <p:txBody>
          <a:bodyPr>
            <a:normAutofit fontScale="90000"/>
          </a:bodyPr>
          <a:lstStyle/>
          <a:p>
            <a:r>
              <a:rPr lang="en-US" altLang="zh-CN" sz="4000" dirty="0"/>
              <a:t>NEXUS Tool: </a:t>
            </a:r>
            <a:r>
              <a:rPr lang="en-US" altLang="zh-CN" sz="4000" dirty="0">
                <a:solidFill>
                  <a:srgbClr val="FFFF00"/>
                </a:solidFill>
              </a:rPr>
              <a:t>Data Query</a:t>
            </a:r>
            <a:endParaRPr lang="zh-CN" altLang="en-US" sz="4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826B9B68-6C28-4538-B6C1-A33DD28C542D}"/>
              </a:ext>
            </a:extLst>
          </p:cNvPr>
          <p:cNvSpPr txBox="1">
            <a:spLocks/>
          </p:cNvSpPr>
          <p:nvPr/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6EF97FA5-94DB-459B-8E5D-031A4579405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pitchFamily="34" charset="0"/>
              </a:rPr>
              <a:pPr algn="r">
                <a:defRPr/>
              </a:pPr>
              <a:t>3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81A49E4-8EA1-4934-8A01-E9A49E6BA965}"/>
              </a:ext>
            </a:extLst>
          </p:cNvPr>
          <p:cNvSpPr/>
          <p:nvPr/>
        </p:nvSpPr>
        <p:spPr>
          <a:xfrm>
            <a:off x="157734" y="792301"/>
            <a:ext cx="87462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7525" lvl="2" indent="-344488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3. Fix the Poverty/disadvantage issue</a:t>
            </a:r>
          </a:p>
          <a:p>
            <a:pPr marL="517525" lvl="2" indent="-344488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altLang="zh-CN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A8091ACB-87A8-4ED9-8167-5609DC47B4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3346" y="4967157"/>
            <a:ext cx="543891" cy="522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5332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CB4B8BA-31C6-40C9-B563-6B1F80C0BF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734" y="1233178"/>
            <a:ext cx="8903970" cy="5624820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7C8F30A5-EF9F-4152-AE99-4D3DF80731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168" y="2"/>
            <a:ext cx="8659368" cy="669103"/>
          </a:xfrm>
        </p:spPr>
        <p:txBody>
          <a:bodyPr>
            <a:normAutofit fontScale="90000"/>
          </a:bodyPr>
          <a:lstStyle/>
          <a:p>
            <a:r>
              <a:rPr lang="en-US" altLang="zh-CN" sz="4000" dirty="0"/>
              <a:t>NEXUS Tool: </a:t>
            </a:r>
            <a:r>
              <a:rPr lang="en-US" altLang="zh-CN" sz="4000" dirty="0" err="1">
                <a:solidFill>
                  <a:srgbClr val="FFFF00"/>
                </a:solidFill>
              </a:rPr>
              <a:t>DataTable</a:t>
            </a:r>
            <a:endParaRPr lang="zh-CN" altLang="en-US" sz="4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826B9B68-6C28-4538-B6C1-A33DD28C542D}"/>
              </a:ext>
            </a:extLst>
          </p:cNvPr>
          <p:cNvSpPr txBox="1">
            <a:spLocks/>
          </p:cNvSpPr>
          <p:nvPr/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6EF97FA5-94DB-459B-8E5D-031A4579405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pitchFamily="34" charset="0"/>
              </a:rPr>
              <a:pPr algn="r">
                <a:defRPr/>
              </a:pPr>
              <a:t>4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81A49E4-8EA1-4934-8A01-E9A49E6BA965}"/>
              </a:ext>
            </a:extLst>
          </p:cNvPr>
          <p:cNvSpPr/>
          <p:nvPr/>
        </p:nvSpPr>
        <p:spPr>
          <a:xfrm>
            <a:off x="157734" y="792301"/>
            <a:ext cx="87462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7525" lvl="2" indent="-344488"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4. Enable to apply more filer conditions.</a:t>
            </a:r>
          </a:p>
          <a:p>
            <a:pPr marL="517525" lvl="2" indent="-344488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altLang="zh-CN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peech Bubble: Rectangle with Corners Rounded 4">
            <a:extLst>
              <a:ext uri="{FF2B5EF4-FFF2-40B4-BE49-F238E27FC236}">
                <a16:creationId xmlns:a16="http://schemas.microsoft.com/office/drawing/2014/main" id="{C9A33AF3-AA8A-431F-9E87-3856757E8C0B}"/>
              </a:ext>
            </a:extLst>
          </p:cNvPr>
          <p:cNvSpPr/>
          <p:nvPr/>
        </p:nvSpPr>
        <p:spPr>
          <a:xfrm>
            <a:off x="6165850" y="1590323"/>
            <a:ext cx="2273300" cy="365125"/>
          </a:xfrm>
          <a:prstGeom prst="wedgeRoundRectCallout">
            <a:avLst>
              <a:gd name="adj1" fmla="val 65230"/>
              <a:gd name="adj2" fmla="val 125012"/>
              <a:gd name="adj3" fmla="val 16667"/>
            </a:avLst>
          </a:prstGeom>
          <a:solidFill>
            <a:srgbClr val="FFFFC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0000FF"/>
                </a:solidFill>
                <a:latin typeface="Calibri"/>
                <a:ea typeface="微软雅黑"/>
              </a:rPr>
              <a:t>Click to add one filter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13" name="Speech Bubble: Rectangle with Corners Rounded 4">
            <a:extLst>
              <a:ext uri="{FF2B5EF4-FFF2-40B4-BE49-F238E27FC236}">
                <a16:creationId xmlns:a16="http://schemas.microsoft.com/office/drawing/2014/main" id="{AB1DC2FB-CD73-4BA5-BD8C-037F2FF7D70A}"/>
              </a:ext>
            </a:extLst>
          </p:cNvPr>
          <p:cNvSpPr/>
          <p:nvPr/>
        </p:nvSpPr>
        <p:spPr>
          <a:xfrm>
            <a:off x="7015807" y="2755254"/>
            <a:ext cx="1512570" cy="365125"/>
          </a:xfrm>
          <a:prstGeom prst="wedgeRoundRectCallout">
            <a:avLst>
              <a:gd name="adj1" fmla="val 67819"/>
              <a:gd name="adj2" fmla="val -92879"/>
              <a:gd name="adj3" fmla="val 16667"/>
            </a:avLst>
          </a:prstGeom>
          <a:solidFill>
            <a:srgbClr val="FFFFC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0000FF"/>
                </a:solidFill>
                <a:latin typeface="Calibri"/>
                <a:ea typeface="微软雅黑"/>
              </a:rPr>
              <a:t>Remove filter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14" name="Speech Bubble: Rectangle with Corners Rounded 4">
            <a:extLst>
              <a:ext uri="{FF2B5EF4-FFF2-40B4-BE49-F238E27FC236}">
                <a16:creationId xmlns:a16="http://schemas.microsoft.com/office/drawing/2014/main" id="{608AFD97-0A97-453B-91DD-F8E50DD596A4}"/>
              </a:ext>
            </a:extLst>
          </p:cNvPr>
          <p:cNvSpPr/>
          <p:nvPr/>
        </p:nvSpPr>
        <p:spPr>
          <a:xfrm>
            <a:off x="2687685" y="3226026"/>
            <a:ext cx="1512570" cy="365125"/>
          </a:xfrm>
          <a:prstGeom prst="wedgeRoundRectCallout">
            <a:avLst>
              <a:gd name="adj1" fmla="val -34197"/>
              <a:gd name="adj2" fmla="val -125939"/>
              <a:gd name="adj3" fmla="val 16667"/>
            </a:avLst>
          </a:prstGeom>
          <a:solidFill>
            <a:srgbClr val="FFFFC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0000FF"/>
                </a:solidFill>
                <a:latin typeface="Calibri"/>
                <a:ea typeface="微软雅黑"/>
              </a:rPr>
              <a:t>“And” or “Or”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80638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BD61F15-C0E9-4361-8BAF-583D165547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13626"/>
            <a:ext cx="9144000" cy="5444372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7C8F30A5-EF9F-4152-AE99-4D3DF80731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168" y="2"/>
            <a:ext cx="8659368" cy="669103"/>
          </a:xfrm>
        </p:spPr>
        <p:txBody>
          <a:bodyPr>
            <a:normAutofit fontScale="90000"/>
          </a:bodyPr>
          <a:lstStyle/>
          <a:p>
            <a:r>
              <a:rPr lang="en-US" altLang="zh-CN" sz="4000" dirty="0"/>
              <a:t>NEXUS Tool: </a:t>
            </a:r>
            <a:r>
              <a:rPr lang="en-US" altLang="zh-CN" sz="4000" dirty="0">
                <a:solidFill>
                  <a:srgbClr val="FFFF00"/>
                </a:solidFill>
              </a:rPr>
              <a:t>Mortality Calculation</a:t>
            </a:r>
            <a:endParaRPr lang="zh-CN" altLang="en-US" sz="4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826B9B68-6C28-4538-B6C1-A33DD28C542D}"/>
              </a:ext>
            </a:extLst>
          </p:cNvPr>
          <p:cNvSpPr txBox="1">
            <a:spLocks/>
          </p:cNvSpPr>
          <p:nvPr/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6EF97FA5-94DB-459B-8E5D-031A4579405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pitchFamily="34" charset="0"/>
              </a:rPr>
              <a:pPr algn="r">
                <a:defRPr/>
              </a:pPr>
              <a:t>5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  <p:sp>
        <p:nvSpPr>
          <p:cNvPr id="11" name="Speech Bubble: Rectangle with Corners Rounded 4">
            <a:extLst>
              <a:ext uri="{FF2B5EF4-FFF2-40B4-BE49-F238E27FC236}">
                <a16:creationId xmlns:a16="http://schemas.microsoft.com/office/drawing/2014/main" id="{C9A33AF3-AA8A-431F-9E87-3856757E8C0B}"/>
              </a:ext>
            </a:extLst>
          </p:cNvPr>
          <p:cNvSpPr/>
          <p:nvPr/>
        </p:nvSpPr>
        <p:spPr>
          <a:xfrm>
            <a:off x="3826764" y="778527"/>
            <a:ext cx="2921508" cy="1148851"/>
          </a:xfrm>
          <a:prstGeom prst="wedgeRoundRectCallout">
            <a:avLst>
              <a:gd name="adj1" fmla="val 17634"/>
              <a:gd name="adj2" fmla="val 82454"/>
              <a:gd name="adj3" fmla="val 16667"/>
            </a:avLst>
          </a:prstGeom>
          <a:solidFill>
            <a:srgbClr val="FFFFC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u="sng" dirty="0">
                <a:solidFill>
                  <a:srgbClr val="0000FF"/>
                </a:solidFill>
                <a:latin typeface="Calibri"/>
                <a:ea typeface="微软雅黑"/>
              </a:rPr>
              <a:t>Q1</a:t>
            </a:r>
            <a:r>
              <a:rPr lang="en-US" dirty="0">
                <a:solidFill>
                  <a:srgbClr val="0000FF"/>
                </a:solidFill>
                <a:latin typeface="Calibri"/>
                <a:ea typeface="微软雅黑"/>
              </a:rPr>
              <a:t>: O3 &amp; PM2.5 Mortality (unit in “pop/million”)?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t>Q2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t>: How to calculate a  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t>county’s total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t>mortality?</a:t>
            </a:r>
          </a:p>
        </p:txBody>
      </p:sp>
      <p:sp>
        <p:nvSpPr>
          <p:cNvPr id="13" name="Speech Bubble: Rectangle with Corners Rounded 4">
            <a:extLst>
              <a:ext uri="{FF2B5EF4-FFF2-40B4-BE49-F238E27FC236}">
                <a16:creationId xmlns:a16="http://schemas.microsoft.com/office/drawing/2014/main" id="{AB1DC2FB-CD73-4BA5-BD8C-037F2FF7D70A}"/>
              </a:ext>
            </a:extLst>
          </p:cNvPr>
          <p:cNvSpPr/>
          <p:nvPr/>
        </p:nvSpPr>
        <p:spPr>
          <a:xfrm>
            <a:off x="292608" y="1232806"/>
            <a:ext cx="1252728" cy="504554"/>
          </a:xfrm>
          <a:prstGeom prst="wedgeRoundRectCallout">
            <a:avLst>
              <a:gd name="adj1" fmla="val 54697"/>
              <a:gd name="adj2" fmla="val 164511"/>
              <a:gd name="adj3" fmla="val 16667"/>
            </a:avLst>
          </a:prstGeom>
          <a:solidFill>
            <a:srgbClr val="FFFFC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0000FF"/>
                </a:solidFill>
                <a:latin typeface="Calibri"/>
                <a:ea typeface="微软雅黑"/>
              </a:rPr>
              <a:t>FIPS code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EFAAB06-F310-4C0D-A11D-DE08C8EFA42B}"/>
              </a:ext>
            </a:extLst>
          </p:cNvPr>
          <p:cNvSpPr/>
          <p:nvPr/>
        </p:nvSpPr>
        <p:spPr bwMode="auto">
          <a:xfrm>
            <a:off x="5212080" y="2331720"/>
            <a:ext cx="576072" cy="41148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FF3300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E6B3083-0B80-4892-898D-65F4A69DBFB6}"/>
              </a:ext>
            </a:extLst>
          </p:cNvPr>
          <p:cNvSpPr/>
          <p:nvPr/>
        </p:nvSpPr>
        <p:spPr bwMode="auto">
          <a:xfrm>
            <a:off x="5779008" y="2331720"/>
            <a:ext cx="576072" cy="4121936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FF3300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5BA04B8-E97C-4BA8-A372-71DC6DEB75D1}"/>
              </a:ext>
            </a:extLst>
          </p:cNvPr>
          <p:cNvSpPr/>
          <p:nvPr/>
        </p:nvSpPr>
        <p:spPr bwMode="auto">
          <a:xfrm>
            <a:off x="1510284" y="2338856"/>
            <a:ext cx="492252" cy="41148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FF3300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C71E810-8B9F-4AD8-8DB6-D07BFF7D857E}"/>
              </a:ext>
            </a:extLst>
          </p:cNvPr>
          <p:cNvSpPr/>
          <p:nvPr/>
        </p:nvSpPr>
        <p:spPr bwMode="auto">
          <a:xfrm>
            <a:off x="7864602" y="2338856"/>
            <a:ext cx="447294" cy="41148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FF3300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18" name="Speech Bubble: Rectangle with Corners Rounded 4">
            <a:extLst>
              <a:ext uri="{FF2B5EF4-FFF2-40B4-BE49-F238E27FC236}">
                <a16:creationId xmlns:a16="http://schemas.microsoft.com/office/drawing/2014/main" id="{2B95F1A8-0DF6-41AA-AB22-F7231509C35B}"/>
              </a:ext>
            </a:extLst>
          </p:cNvPr>
          <p:cNvSpPr/>
          <p:nvPr/>
        </p:nvSpPr>
        <p:spPr>
          <a:xfrm>
            <a:off x="1664208" y="1069848"/>
            <a:ext cx="1252728" cy="596055"/>
          </a:xfrm>
          <a:prstGeom prst="wedgeRoundRectCallout">
            <a:avLst>
              <a:gd name="adj1" fmla="val -6618"/>
              <a:gd name="adj2" fmla="val 164503"/>
              <a:gd name="adj3" fmla="val 16667"/>
            </a:avLst>
          </a:prstGeom>
          <a:solidFill>
            <a:srgbClr val="FFFFC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0000FF"/>
                </a:solidFill>
                <a:latin typeface="Calibri"/>
                <a:ea typeface="微软雅黑"/>
              </a:rPr>
              <a:t>Population (2010)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BE4ACA9-D7D4-4E95-92A4-42E48104B490}"/>
              </a:ext>
            </a:extLst>
          </p:cNvPr>
          <p:cNvSpPr/>
          <p:nvPr/>
        </p:nvSpPr>
        <p:spPr bwMode="auto">
          <a:xfrm>
            <a:off x="2002536" y="2338856"/>
            <a:ext cx="483108" cy="41148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FF3300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21" name="Speech Bubble: Rectangle with Corners Rounded 4">
            <a:extLst>
              <a:ext uri="{FF2B5EF4-FFF2-40B4-BE49-F238E27FC236}">
                <a16:creationId xmlns:a16="http://schemas.microsoft.com/office/drawing/2014/main" id="{2E6C75E4-E545-4847-8A0D-8913D81965DD}"/>
              </a:ext>
            </a:extLst>
          </p:cNvPr>
          <p:cNvSpPr/>
          <p:nvPr/>
        </p:nvSpPr>
        <p:spPr>
          <a:xfrm>
            <a:off x="7685532" y="1232806"/>
            <a:ext cx="1252728" cy="504554"/>
          </a:xfrm>
          <a:prstGeom prst="wedgeRoundRectCallout">
            <a:avLst>
              <a:gd name="adj1" fmla="val -13186"/>
              <a:gd name="adj2" fmla="val 160886"/>
              <a:gd name="adj3" fmla="val 16667"/>
            </a:avLst>
          </a:prstGeom>
          <a:solidFill>
            <a:srgbClr val="FFFFC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0000FF"/>
                </a:solidFill>
                <a:latin typeface="Calibri"/>
                <a:ea typeface="微软雅黑"/>
              </a:rPr>
              <a:t>ZIP code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38375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13CF2C8A-AC65-45D5-B759-8604C5833C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974" y="1765665"/>
            <a:ext cx="4390562" cy="3029874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8FD02ADC-C003-4F5E-9866-9237E7CBE190}"/>
              </a:ext>
            </a:extLst>
          </p:cNvPr>
          <p:cNvSpPr txBox="1"/>
          <p:nvPr/>
        </p:nvSpPr>
        <p:spPr>
          <a:xfrm>
            <a:off x="103974" y="1419416"/>
            <a:ext cx="357077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350" b="1" dirty="0">
                <a:solidFill>
                  <a:srgbClr val="FF0000"/>
                </a:solidFill>
              </a:rPr>
              <a:t>Top 4% PM2.5 Risk:  16 counties in CA</a:t>
            </a:r>
            <a:endParaRPr lang="zh-CN" altLang="en-US" sz="1350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43CAC2EA-2A1A-45C0-A3E5-62BE71446AB8}"/>
                  </a:ext>
                </a:extLst>
              </p:cNvPr>
              <p:cNvSpPr/>
              <p:nvPr/>
            </p:nvSpPr>
            <p:spPr>
              <a:xfrm>
                <a:off x="103974" y="877498"/>
                <a:ext cx="1161487" cy="59548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zh-CN" altLang="en-US" sz="135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m:rPr>
                              <m:nor/>
                            </m:rPr>
                            <a:rPr lang="en-US" altLang="zh-CN" sz="135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PM</m:t>
                          </m:r>
                          <m:r>
                            <m:rPr>
                              <m:nor/>
                            </m:rPr>
                            <a:rPr lang="en-US" altLang="zh-CN" sz="135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_</m:t>
                          </m:r>
                          <m:r>
                            <a:rPr lang="en-US" altLang="zh-CN" sz="135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𝑀𝑜𝑟</m:t>
                          </m:r>
                          <m:r>
                            <m:rPr>
                              <m:nor/>
                            </m:rPr>
                            <a:rPr lang="en-US" altLang="zh-CN" sz="135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tality</m:t>
                          </m:r>
                        </m:e>
                      </m:nary>
                    </m:oMath>
                  </m:oMathPara>
                </a14:m>
                <a:endParaRPr lang="zh-CN" altLang="en-US" sz="1350" dirty="0"/>
              </a:p>
            </p:txBody>
          </p:sp>
        </mc:Choice>
        <mc:Fallback xmlns=""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43CAC2EA-2A1A-45C0-A3E5-62BE71446A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974" y="877498"/>
                <a:ext cx="1161487" cy="595484"/>
              </a:xfrm>
              <a:prstGeom prst="rect">
                <a:avLst/>
              </a:prstGeom>
              <a:blipFill>
                <a:blip r:embed="rId3"/>
                <a:stretch>
                  <a:fillRect l="-48691" t="-119388" r="-38220" b="-1673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图片 9">
            <a:extLst>
              <a:ext uri="{FF2B5EF4-FFF2-40B4-BE49-F238E27FC236}">
                <a16:creationId xmlns:a16="http://schemas.microsoft.com/office/drawing/2014/main" id="{ABF800FE-FDB9-46BB-A6A8-28F20B8AC8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9188" y="1765665"/>
            <a:ext cx="4544812" cy="3029874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681872B1-D011-4CAC-B3E5-DDF939D716D9}"/>
              </a:ext>
            </a:extLst>
          </p:cNvPr>
          <p:cNvSpPr txBox="1"/>
          <p:nvPr/>
        </p:nvSpPr>
        <p:spPr>
          <a:xfrm>
            <a:off x="4571999" y="1472982"/>
            <a:ext cx="408304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350" b="1" dirty="0">
                <a:solidFill>
                  <a:srgbClr val="FF0000"/>
                </a:solidFill>
              </a:rPr>
              <a:t>Top 10% PM2.5 Risk:  24 counties in CA</a:t>
            </a:r>
            <a:endParaRPr lang="zh-CN" altLang="en-US" sz="1350" b="1" dirty="0">
              <a:solidFill>
                <a:srgbClr val="FF0000"/>
              </a:solidFill>
            </a:endParaRPr>
          </a:p>
        </p:txBody>
      </p:sp>
      <p:sp>
        <p:nvSpPr>
          <p:cNvPr id="8" name="标题 1">
            <a:extLst>
              <a:ext uri="{FF2B5EF4-FFF2-40B4-BE49-F238E27FC236}">
                <a16:creationId xmlns:a16="http://schemas.microsoft.com/office/drawing/2014/main" id="{4221FA73-81D9-4596-BD6D-CB9EF153A1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1439"/>
            <a:ext cx="8229600" cy="669103"/>
          </a:xfrm>
        </p:spPr>
        <p:txBody>
          <a:bodyPr/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Issues discussion: PM2.5 Risk problem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45774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9E9193CE-D373-4C7A-ADE9-2E40F275CB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21" y="1895086"/>
            <a:ext cx="4370574" cy="30245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FB224D52-3D0B-4F5A-8040-1A22E8D8708B}"/>
                  </a:ext>
                </a:extLst>
              </p:cNvPr>
              <p:cNvSpPr txBox="1"/>
              <p:nvPr/>
            </p:nvSpPr>
            <p:spPr>
              <a:xfrm>
                <a:off x="-241250" y="1015550"/>
                <a:ext cx="1966109" cy="4356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135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zh-CN" altLang="en-US" sz="135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m:rPr>
                                  <m:nor/>
                                </m:rPr>
                                <a:rPr lang="en-US" altLang="zh-CN" sz="135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PM</m:t>
                              </m:r>
                              <m:r>
                                <m:rPr>
                                  <m:nor/>
                                </m:rPr>
                                <a:rPr lang="en-US" altLang="zh-CN" sz="135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_</m:t>
                              </m:r>
                              <m:r>
                                <a:rPr lang="en-US" altLang="zh-CN" sz="135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𝑀𝑜𝑟</m:t>
                              </m:r>
                              <m:r>
                                <m:rPr>
                                  <m:nor/>
                                </m:rPr>
                                <a:rPr lang="en-US" altLang="zh-CN" sz="135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tality</m:t>
                              </m:r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zh-CN" altLang="en-US" sz="135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en-US" altLang="zh-CN" sz="135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𝑃𝑂𝑃</m:t>
                              </m:r>
                              <m:r>
                                <a:rPr lang="en-US" altLang="zh-CN" sz="135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2010</m:t>
                              </m:r>
                            </m:e>
                          </m:nary>
                        </m:den>
                      </m:f>
                    </m:oMath>
                  </m:oMathPara>
                </a14:m>
                <a:endParaRPr lang="zh-CN" altLang="en-US" sz="135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FB224D52-3D0B-4F5A-8040-1A22E8D870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41250" y="1015550"/>
                <a:ext cx="1966109" cy="435632"/>
              </a:xfrm>
              <a:prstGeom prst="rect">
                <a:avLst/>
              </a:prstGeom>
              <a:blipFill>
                <a:blip r:embed="rId3"/>
                <a:stretch>
                  <a:fillRect t="-87324" b="-12676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文本框 6">
            <a:extLst>
              <a:ext uri="{FF2B5EF4-FFF2-40B4-BE49-F238E27FC236}">
                <a16:creationId xmlns:a16="http://schemas.microsoft.com/office/drawing/2014/main" id="{A87C3F5D-A394-4E94-94CD-CDFB8C845603}"/>
              </a:ext>
            </a:extLst>
          </p:cNvPr>
          <p:cNvSpPr txBox="1"/>
          <p:nvPr/>
        </p:nvSpPr>
        <p:spPr>
          <a:xfrm>
            <a:off x="47121" y="1555463"/>
            <a:ext cx="335547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350" b="1" dirty="0">
                <a:solidFill>
                  <a:srgbClr val="FF0000"/>
                </a:solidFill>
              </a:rPr>
              <a:t>Top 4% PM2.5 Risk: 0 counties in CA</a:t>
            </a:r>
            <a:endParaRPr lang="zh-CN" altLang="en-US" sz="1350" b="1" dirty="0">
              <a:solidFill>
                <a:srgbClr val="FF0000"/>
              </a:solidFill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1885D5DA-2DFC-44B7-BAC9-EF2BF05B25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1938387"/>
            <a:ext cx="4463415" cy="2981225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BC57F4F1-EF44-4969-A444-8BC8C1074126}"/>
              </a:ext>
            </a:extLst>
          </p:cNvPr>
          <p:cNvSpPr txBox="1"/>
          <p:nvPr/>
        </p:nvSpPr>
        <p:spPr>
          <a:xfrm>
            <a:off x="4499106" y="1555463"/>
            <a:ext cx="377494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350" b="1" dirty="0">
                <a:solidFill>
                  <a:srgbClr val="FF0000"/>
                </a:solidFill>
              </a:rPr>
              <a:t>Top 10% PM2.5 Risk: 0 counties in CA</a:t>
            </a:r>
            <a:endParaRPr lang="zh-CN" altLang="en-US" sz="1350" b="1" dirty="0">
              <a:solidFill>
                <a:srgbClr val="FF0000"/>
              </a:solidFill>
            </a:endParaRPr>
          </a:p>
        </p:txBody>
      </p:sp>
      <p:sp>
        <p:nvSpPr>
          <p:cNvPr id="11" name="标题 1">
            <a:extLst>
              <a:ext uri="{FF2B5EF4-FFF2-40B4-BE49-F238E27FC236}">
                <a16:creationId xmlns:a16="http://schemas.microsoft.com/office/drawing/2014/main" id="{0986E518-6BE8-4C92-A2EF-FEA2DCE90A4B}"/>
              </a:ext>
            </a:extLst>
          </p:cNvPr>
          <p:cNvSpPr txBox="1">
            <a:spLocks/>
          </p:cNvSpPr>
          <p:nvPr/>
        </p:nvSpPr>
        <p:spPr bwMode="auto">
          <a:xfrm>
            <a:off x="741804" y="96106"/>
            <a:ext cx="8229600" cy="669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r>
              <a:rPr lang="en-US" altLang="zh-CN" kern="0" dirty="0">
                <a:latin typeface="Arial" panose="020B0604020202020204" pitchFamily="34" charset="0"/>
                <a:cs typeface="Arial" panose="020B0604020202020204" pitchFamily="34" charset="0"/>
              </a:rPr>
              <a:t>Issues discussion: PM2.5 Risk problem</a:t>
            </a:r>
            <a:endParaRPr lang="zh-CN" altLang="en-US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99846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F2F21FBD-4D8F-4345-B9EE-B2F6E53269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48" y="1980565"/>
            <a:ext cx="4574872" cy="3200099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999310FF-C8AB-4B08-920D-9C18D4677314}"/>
              </a:ext>
            </a:extLst>
          </p:cNvPr>
          <p:cNvSpPr txBox="1"/>
          <p:nvPr/>
        </p:nvSpPr>
        <p:spPr>
          <a:xfrm>
            <a:off x="50348" y="1601880"/>
            <a:ext cx="336181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350" b="1" dirty="0">
                <a:solidFill>
                  <a:srgbClr val="FF0000"/>
                </a:solidFill>
              </a:rPr>
              <a:t>Top 4% PM2.5 Risk: 0 counties in CA</a:t>
            </a:r>
            <a:endParaRPr lang="zh-CN" altLang="en-US" sz="1350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68CCBFEA-B5B8-480C-9627-68ABFB310E76}"/>
                  </a:ext>
                </a:extLst>
              </p:cNvPr>
              <p:cNvSpPr txBox="1"/>
              <p:nvPr/>
            </p:nvSpPr>
            <p:spPr>
              <a:xfrm>
                <a:off x="125257" y="1055037"/>
                <a:ext cx="1966109" cy="4356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135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zh-CN" altLang="en-US" sz="135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m:rPr>
                                  <m:nor/>
                                </m:rPr>
                                <a:rPr lang="en-US" altLang="zh-CN" sz="135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PM</m:t>
                              </m:r>
                              <m:r>
                                <m:rPr>
                                  <m:nor/>
                                </m:rPr>
                                <a:rPr lang="en-US" altLang="zh-CN" sz="135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_</m:t>
                              </m:r>
                              <m:r>
                                <a:rPr lang="en-US" altLang="zh-CN" sz="135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𝑀𝑜𝑟</m:t>
                              </m:r>
                              <m:r>
                                <m:rPr>
                                  <m:nor/>
                                </m:rPr>
                                <a:rPr lang="en-US" altLang="zh-CN" sz="135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tality</m:t>
                              </m:r>
                              <m:r>
                                <m:rPr>
                                  <m:nor/>
                                </m:rPr>
                                <a:rPr lang="en-US" altLang="zh-CN" sz="1350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en-US" altLang="zh-CN" sz="135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𝑃𝑂𝑃</m:t>
                              </m:r>
                              <m:r>
                                <a:rPr lang="en-US" altLang="zh-CN" sz="135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2010</m:t>
                              </m:r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zh-CN" altLang="en-US" sz="135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en-US" altLang="zh-CN" sz="135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𝑃𝑂𝑃</m:t>
                              </m:r>
                              <m:r>
                                <a:rPr lang="en-US" altLang="zh-CN" sz="135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2010</m:t>
                              </m:r>
                            </m:e>
                          </m:nary>
                        </m:den>
                      </m:f>
                    </m:oMath>
                  </m:oMathPara>
                </a14:m>
                <a:endParaRPr lang="zh-CN" altLang="en-US" sz="135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68CCBFEA-B5B8-480C-9627-68ABFB310E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257" y="1055037"/>
                <a:ext cx="1966109" cy="435632"/>
              </a:xfrm>
              <a:prstGeom prst="rect">
                <a:avLst/>
              </a:prstGeom>
              <a:blipFill>
                <a:blip r:embed="rId4"/>
                <a:stretch>
                  <a:fillRect l="-16460" t="-84722" r="-4348" b="-125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图片 12">
            <a:extLst>
              <a:ext uri="{FF2B5EF4-FFF2-40B4-BE49-F238E27FC236}">
                <a16:creationId xmlns:a16="http://schemas.microsoft.com/office/drawing/2014/main" id="{2C1BA3C0-3283-470A-A363-E0C854C0E0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04458" y="2056260"/>
            <a:ext cx="4439542" cy="3048708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2140935A-C282-450F-83A0-4CE10409B387}"/>
              </a:ext>
            </a:extLst>
          </p:cNvPr>
          <p:cNvSpPr txBox="1"/>
          <p:nvPr/>
        </p:nvSpPr>
        <p:spPr>
          <a:xfrm>
            <a:off x="4625220" y="1652723"/>
            <a:ext cx="346921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350" b="1" dirty="0">
                <a:solidFill>
                  <a:srgbClr val="FF0000"/>
                </a:solidFill>
              </a:rPr>
              <a:t>Top 10% PM2.5 Risk: 0 counties in CA</a:t>
            </a:r>
            <a:endParaRPr lang="zh-CN" altLang="en-US" sz="1350" b="1" dirty="0">
              <a:solidFill>
                <a:srgbClr val="FF0000"/>
              </a:solidFill>
            </a:endParaRPr>
          </a:p>
        </p:txBody>
      </p:sp>
      <p:sp>
        <p:nvSpPr>
          <p:cNvPr id="16" name="标题 1">
            <a:extLst>
              <a:ext uri="{FF2B5EF4-FFF2-40B4-BE49-F238E27FC236}">
                <a16:creationId xmlns:a16="http://schemas.microsoft.com/office/drawing/2014/main" id="{F8F25C63-8DB0-4DE6-96C9-F6E35A5E93F1}"/>
              </a:ext>
            </a:extLst>
          </p:cNvPr>
          <p:cNvSpPr txBox="1">
            <a:spLocks/>
          </p:cNvSpPr>
          <p:nvPr/>
        </p:nvSpPr>
        <p:spPr bwMode="auto">
          <a:xfrm>
            <a:off x="589658" y="12081"/>
            <a:ext cx="8229600" cy="669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r>
              <a:rPr lang="en-US" altLang="zh-CN" kern="0" dirty="0">
                <a:latin typeface="Arial" panose="020B0604020202020204" pitchFamily="34" charset="0"/>
                <a:cs typeface="Arial" panose="020B0604020202020204" pitchFamily="34" charset="0"/>
              </a:rPr>
              <a:t>Issues discussion: PM2.5 Risk problem</a:t>
            </a:r>
            <a:endParaRPr lang="zh-CN" altLang="en-US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0791518"/>
      </p:ext>
    </p:extLst>
  </p:cSld>
  <p:clrMapOvr>
    <a:masterClrMapping/>
  </p:clrMapOvr>
</p:sld>
</file>

<file path=ppt/theme/theme1.xml><?xml version="1.0" encoding="utf-8"?>
<a:theme xmlns:a="http://schemas.openxmlformats.org/drawingml/2006/main" name="2_EMPA课题组模板">
  <a:themeElements>
    <a:clrScheme name="2_EMPA课题组模板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2_EMPA课题组模板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rgbClr val="FF3300"/>
            </a:solidFill>
            <a:effectLst/>
            <a:latin typeface="Arial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rgbClr val="FF3300"/>
            </a:solidFill>
            <a:effectLst/>
            <a:latin typeface="Arial" charset="0"/>
            <a:ea typeface="宋体" pitchFamily="2" charset="-122"/>
          </a:defRPr>
        </a:defPPr>
      </a:lstStyle>
    </a:lnDef>
  </a:objectDefaults>
  <a:extraClrSchemeLst>
    <a:extraClrScheme>
      <a:clrScheme name="2_EMPA课题组模板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EMPA课题组模板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2_EMPA课题组模板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rgbClr val="FF3300"/>
            </a:solidFill>
            <a:effectLst/>
            <a:latin typeface="Arial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rgbClr val="FF3300"/>
            </a:solidFill>
            <a:effectLst/>
            <a:latin typeface="Arial" charset="0"/>
            <a:ea typeface="宋体" pitchFamily="2" charset="-122"/>
          </a:defRPr>
        </a:defPPr>
      </a:lstStyle>
    </a:lnDef>
  </a:objectDefaults>
  <a:extraClrSchemeLst>
    <a:extraClrScheme>
      <a:clrScheme name="2_EMPA课题组模板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.xml"/></Relationships>
</file>

<file path=customXml/_rels/item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.xml"/></Relationships>
</file>

<file path=customXml/_rels/item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.xml"/></Relationships>
</file>

<file path=customXml/_rels/item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.xml"/></Relationships>
</file>

<file path=customXml/_rels/item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.xml"/></Relationships>
</file>

<file path=customXml/_rels/item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.xml"/></Relationships>
</file>

<file path=customXml/_rels/item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.xml"/></Relationships>
</file>

<file path=customXml/_rels/item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.xml"/></Relationships>
</file>

<file path=customXml/_rels/item2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.xml"/></Relationships>
</file>

<file path=customXml/_rels/item2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6.xml"/></Relationships>
</file>

<file path=customXml/_rels/item2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7.xml"/></Relationships>
</file>

<file path=customXml/_rels/item2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8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EsriMapsInfo xmlns="ESRI.ArcGIS.Mapping.OfficeIntegration.PowerPointInfo">
  <Version>Version1</Version>
  <RequiresSignIn>False</RequiresSignIn>
</EsriMapsInfo>
</file>

<file path=customXml/item10.xml><?xml version="1.0" encoding="utf-8"?>
<EsriMapsInfo xmlns="ESRI.ArcGIS.Mapping.OfficeIntegration.PowerPointInfo">
  <Version>Version1</Version>
  <RequiresSignIn>False</RequiresSignIn>
</EsriMapsInfo>
</file>

<file path=customXml/item11.xml><?xml version="1.0" encoding="utf-8"?>
<EsriMapsInfo xmlns="ESRI.ArcGIS.Mapping.OfficeIntegration.PowerPointInfo">
  <Version>Version1</Version>
  <RequiresSignIn>False</RequiresSignIn>
</EsriMapsInfo>
</file>

<file path=customXml/item12.xml><?xml version="1.0" encoding="utf-8"?>
<EsriMapsInfo xmlns="ESRI.ArcGIS.Mapping.OfficeIntegration.PowerPointInfo">
  <Version>Version1</Version>
  <RequiresSignIn>False</RequiresSignIn>
</EsriMapsInfo>
</file>

<file path=customXml/item13.xml><?xml version="1.0" encoding="utf-8"?>
<EsriMapsInfo xmlns="ESRI.ArcGIS.Mapping.OfficeIntegration.PowerPointInfo">
  <Version>Version1</Version>
  <RequiresSignIn>False</RequiresSignIn>
</EsriMapsInfo>
</file>

<file path=customXml/item14.xml><?xml version="1.0" encoding="utf-8"?>
<EsriMapsInfo xmlns="ESRI.ArcGIS.Mapping.OfficeIntegration.PowerPointInfo">
  <Version>Version1</Version>
  <RequiresSignIn>False</RequiresSignIn>
</EsriMapsInfo>
</file>

<file path=customXml/item15.xml><?xml version="1.0" encoding="utf-8"?>
<EsriMapsInfo xmlns="ESRI.ArcGIS.Mapping.OfficeIntegration.PowerPointInfo">
  <Version>Version1</Version>
  <RequiresSignIn>False</RequiresSignIn>
</EsriMapsInfo>
</file>

<file path=customXml/item16.xml><?xml version="1.0" encoding="utf-8"?>
<EsriMapsInfo xmlns="ESRI.ArcGIS.Mapping.OfficeIntegration.PowerPointInfo">
  <Version>Version1</Version>
  <RequiresSignIn>False</RequiresSignIn>
</EsriMapsInfo>
</file>

<file path=customXml/item17.xml><?xml version="1.0" encoding="utf-8"?>
<EsriMapsInfo xmlns="ESRI.ArcGIS.Mapping.OfficeIntegration.PowerPointInfo">
  <Version>Version1</Version>
  <RequiresSignIn>False</RequiresSignIn>
</EsriMapsInfo>
</file>

<file path=customXml/item18.xml><?xml version="1.0" encoding="utf-8"?>
<EsriMapsInfo xmlns="ESRI.ArcGIS.Mapping.OfficeIntegration.PowerPointInfo">
  <Version>Version1</Version>
  <RequiresSignIn>False</RequiresSignIn>
</EsriMapsInfo>
</file>

<file path=customXml/item19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EsriMapsInfo xmlns="ESRI.ArcGIS.Mapping.OfficeIntegration.PowerPointInfo">
  <Version>Version1</Version>
  <RequiresSignIn>False</RequiresSignIn>
</EsriMapsInfo>
</file>

<file path=customXml/item20.xml><?xml version="1.0" encoding="utf-8"?>
<EsriMapsInfo xmlns="ESRI.ArcGIS.Mapping.OfficeIntegration.PowerPointInfo">
  <Version>Version1</Version>
  <RequiresSignIn>False</RequiresSignIn>
</EsriMapsInfo>
</file>

<file path=customXml/item21.xml><?xml version="1.0" encoding="utf-8"?>
<EsriMapsInfo xmlns="ESRI.ArcGIS.Mapping.OfficeIntegration.PowerPointInfo">
  <Version>Version1</Version>
  <RequiresSignIn>False</RequiresSignIn>
</EsriMapsInfo>
</file>

<file path=customXml/item22.xml><?xml version="1.0" encoding="utf-8"?>
<EsriMapsInfo xmlns="ESRI.ArcGIS.Mapping.OfficeIntegration.PowerPointInfo">
  <Version>Version1</Version>
  <RequiresSignIn>False</RequiresSignIn>
</EsriMapsInfo>
</file>

<file path=customXml/item23.xml><?xml version="1.0" encoding="utf-8"?>
<EsriMapsInfo xmlns="ESRI.ArcGIS.Mapping.OfficeIntegration.PowerPointInfo">
  <Version>Version1</Version>
  <RequiresSignIn>False</RequiresSignIn>
</EsriMapsInfo>
</file>

<file path=customXml/item24.xml><?xml version="1.0" encoding="utf-8"?>
<EsriMapsInfo xmlns="ESRI.ArcGIS.Mapping.OfficeIntegration.PowerPointInfo">
  <Version>Version1</Version>
  <RequiresSignIn>False</RequiresSignIn>
</EsriMapsInfo>
</file>

<file path=customXml/item25.xml><?xml version="1.0" encoding="utf-8"?>
<EsriMapsInfo xmlns="ESRI.ArcGIS.Mapping.OfficeIntegration.PowerPointInfo">
  <Version>Version1</Version>
  <RequiresSignIn>False</RequiresSignIn>
</EsriMapsInfo>
</file>

<file path=customXml/item26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B33DF587F59774D9C67ADFC24F1D322" ma:contentTypeVersion="33" ma:contentTypeDescription="Create a new document." ma:contentTypeScope="" ma:versionID="fbf46d7541001571ac6bd3bb41dfdc87">
  <xsd:schema xmlns:xsd="http://www.w3.org/2001/XMLSchema" xmlns:xs="http://www.w3.org/2001/XMLSchema" xmlns:p="http://schemas.microsoft.com/office/2006/metadata/properties" xmlns:ns1="http://schemas.microsoft.com/sharepoint/v3" xmlns:ns3="4ffa91fb-a0ff-4ac5-b2db-65c790d184a4" xmlns:ns4="http://schemas.microsoft.com/sharepoint.v3" xmlns:ns5="http://schemas.microsoft.com/sharepoint/v3/fields" xmlns:ns6="5c1deef3-b27c-4e9a-b0d4-9d092d100f42" xmlns:ns7="6290be6a-0c37-488c-89d7-fa04eb7489f1" targetNamespace="http://schemas.microsoft.com/office/2006/metadata/properties" ma:root="true" ma:fieldsID="fe9ff65563307d44a935b2ab0c1a934c" ns1:_="" ns3:_="" ns4:_="" ns5:_="" ns6:_="" ns7:_="">
    <xsd:import namespace="http://schemas.microsoft.com/sharepoint/v3"/>
    <xsd:import namespace="4ffa91fb-a0ff-4ac5-b2db-65c790d184a4"/>
    <xsd:import namespace="http://schemas.microsoft.com/sharepoint.v3"/>
    <xsd:import namespace="http://schemas.microsoft.com/sharepoint/v3/fields"/>
    <xsd:import namespace="5c1deef3-b27c-4e9a-b0d4-9d092d100f42"/>
    <xsd:import namespace="6290be6a-0c37-488c-89d7-fa04eb7489f1"/>
    <xsd:element name="properties">
      <xsd:complexType>
        <xsd:sequence>
          <xsd:element name="documentManagement">
            <xsd:complexType>
              <xsd:all>
                <xsd:element ref="ns3:Document_x0020_Creation_x0020_Date" minOccurs="0"/>
                <xsd:element ref="ns3:Creator" minOccurs="0"/>
                <xsd:element ref="ns3:EPA_x0020_Office" minOccurs="0"/>
                <xsd:element ref="ns3:Record" minOccurs="0"/>
                <xsd:element ref="ns4:CategoryDescription" minOccurs="0"/>
                <xsd:element ref="ns3:Identifier" minOccurs="0"/>
                <xsd:element ref="ns3:EPA_x0020_Contributor" minOccurs="0"/>
                <xsd:element ref="ns3:External_x0020_Contributor" minOccurs="0"/>
                <xsd:element ref="ns5:_Coverage" minOccurs="0"/>
                <xsd:element ref="ns3:EPA_x0020_Related_x0020_Documents" minOccurs="0"/>
                <xsd:element ref="ns5:_Source" minOccurs="0"/>
                <xsd:element ref="ns3:Rights" minOccurs="0"/>
                <xsd:element ref="ns1:Language" minOccurs="0"/>
                <xsd:element ref="ns3:j747ac98061d40f0aa7bd47e1db5675d" minOccurs="0"/>
                <xsd:element ref="ns3:TaxKeywordTaxHTField" minOccurs="0"/>
                <xsd:element ref="ns3:TaxCatchAllLabel" minOccurs="0"/>
                <xsd:element ref="ns3:TaxCatchAll" minOccurs="0"/>
                <xsd:element ref="ns6:SharedWithUsers" minOccurs="0"/>
                <xsd:element ref="ns6:SharedWithDetails" minOccurs="0"/>
                <xsd:element ref="ns6:SharingHintHash" minOccurs="0"/>
                <xsd:element ref="ns7:MediaServiceMetadata" minOccurs="0"/>
                <xsd:element ref="ns7:MediaServiceFastMetadata" minOccurs="0"/>
                <xsd:element ref="ns6:Records_x0020_Status" minOccurs="0"/>
                <xsd:element ref="ns6:Records_x0020_Date" minOccurs="0"/>
                <xsd:element ref="ns7:MediaServiceAutoTags" minOccurs="0"/>
                <xsd:element ref="ns7:MediaServiceOCR" minOccurs="0"/>
                <xsd:element ref="ns7:MediaServiceDateTaken" minOccurs="0"/>
                <xsd:element ref="ns7:MediaServiceEventHashCode" minOccurs="0"/>
                <xsd:element ref="ns7:MediaServiceGenerationTime" minOccurs="0"/>
                <xsd:element ref="ns7:MediaServiceAutoKeyPoints" minOccurs="0"/>
                <xsd:element ref="ns7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Language" ma:index="17" nillable="true" ma:displayName="Language" ma:default="English" ma:description="Select the document language from the drop down." ma:format="Dropdown" ma:internalName="Language" ma:readOnly="false">
      <xsd:simpleType>
        <xsd:restriction base="dms:Choice">
          <xsd:enumeration value="Arabic (Saudi Arabia)"/>
          <xsd:enumeration value="Bulgarian (Bulgaria)"/>
          <xsd:enumeration value="Chinese (Hong Kong S.A.R.)"/>
          <xsd:enumeration value="Chinese (People's Republic of China)"/>
          <xsd:enumeration value="Chinese (Taiwan)"/>
          <xsd:enumeration value="Croatian (Croatia)"/>
          <xsd:enumeration value="Czech (Czech Republic)"/>
          <xsd:enumeration value="Danish (Denmark)"/>
          <xsd:enumeration value="Dutch (Netherlands)"/>
          <xsd:enumeration value="English"/>
          <xsd:enumeration value="Estonian (Estonia)"/>
          <xsd:enumeration value="Finnish (Finland)"/>
          <xsd:enumeration value="French (France)"/>
          <xsd:enumeration value="German (Germany)"/>
          <xsd:enumeration value="Greek (Greece)"/>
          <xsd:enumeration value="Hebrew (Israel)"/>
          <xsd:enumeration value="Hindi (India)"/>
          <xsd:enumeration value="Hungarian (Hungary)"/>
          <xsd:enumeration value="Indonesian (Indonesia)"/>
          <xsd:enumeration value="Italian (Italy)"/>
          <xsd:enumeration value="Japanese (Japan)"/>
          <xsd:enumeration value="Korean (Korea)"/>
          <xsd:enumeration value="Latvian (Latvia)"/>
          <xsd:enumeration value="Lithuanian (Lithuania)"/>
          <xsd:enumeration value="Malay (Malaysia)"/>
          <xsd:enumeration value="Norwegian (Bokmal) (Norway)"/>
          <xsd:enumeration value="Polish (Poland)"/>
          <xsd:enumeration value="Portuguese (Brazil)"/>
          <xsd:enumeration value="Portuguese (Portugal)"/>
          <xsd:enumeration value="Romanian (Romania)"/>
          <xsd:enumeration value="Russian (Russia)"/>
          <xsd:enumeration value="Serbian (Latin) (Serbia)"/>
          <xsd:enumeration value="Slovak (Slovakia)"/>
          <xsd:enumeration value="Slovenian (Slovenia)"/>
          <xsd:enumeration value="Spanish (Spain)"/>
          <xsd:enumeration value="Swedish (Sweden)"/>
          <xsd:enumeration value="Thai (Thailand)"/>
          <xsd:enumeration value="Turkish (Turkey)"/>
          <xsd:enumeration value="Ukrainian (Ukraine)"/>
          <xsd:enumeration value="Urdu (Islamic Republic of Pakistan)"/>
          <xsd:enumeration value="Vietnamese (Vietnam)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fa91fb-a0ff-4ac5-b2db-65c790d184a4" elementFormDefault="qualified">
    <xsd:import namespace="http://schemas.microsoft.com/office/2006/documentManagement/types"/>
    <xsd:import namespace="http://schemas.microsoft.com/office/infopath/2007/PartnerControls"/>
    <xsd:element name="Document_x0020_Creation_x0020_Date" ma:index="2" nillable="true" ma:displayName="Document Date" ma:default="[today]" ma:description="Enter the date this document was last modified. The upload date has been entered by default." ma:format="DateOnly" ma:internalName="Document_x0020_Creation_x0020_Date" ma:readOnly="false">
      <xsd:simpleType>
        <xsd:restriction base="dms:DateTime"/>
      </xsd:simpleType>
    </xsd:element>
    <xsd:element name="Creator" ma:index="3" nillable="true" ma:displayName="Creator" ma:description="Enter the person primarily responsible for the document. The name of the person uploading the document has been entered by default." ma:list="UserInfo" ma:SharePointGroup="0" ma:internalName="Creator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PA_x0020_Office" ma:index="4" nillable="true" ma:displayName="EPA Office" ma:description="Enter the EPA organization primarily responsible for the document. The office of the person uploading the document has been entered by default." ma:internalName="EPA_x0020_Office">
      <xsd:simpleType>
        <xsd:restriction base="dms:Text">
          <xsd:maxLength value="255"/>
        </xsd:restriction>
      </xsd:simpleType>
    </xsd:element>
    <xsd:element name="Record" ma:index="5" nillable="true" ma:displayName="Record" ma:default="Shared" ma:description="For documents that provide evidence of EPA decisions and actions, select &quot;Shared&quot; (open access) or &quot;Private&quot; (restricted access)." ma:format="Dropdown" ma:internalName="Record">
      <xsd:simpleType>
        <xsd:restriction base="dms:Choice">
          <xsd:enumeration value="None"/>
          <xsd:enumeration value="Shared"/>
          <xsd:enumeration value="Private"/>
        </xsd:restriction>
      </xsd:simpleType>
    </xsd:element>
    <xsd:element name="Identifier" ma:index="9" nillable="true" ma:displayName="Identifier" ma:description="Enter all EPA identification numbers applicable to this document, one on each line." ma:internalName="Identifier" ma:readOnly="false">
      <xsd:simpleType>
        <xsd:restriction base="dms:Note">
          <xsd:maxLength value="255"/>
        </xsd:restriction>
      </xsd:simpleType>
    </xsd:element>
    <xsd:element name="EPA_x0020_Contributor" ma:index="11" nillable="true" ma:displayName="EPA Contributor" ma:description="Enter an EPA person who contributed to the creation of the document but is not the primary author." ma:list="UserInfo" ma:SharePointGroup="0" ma:internalName="EPA_x0020_Contributor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xternal_x0020_Contributor" ma:index="12" nillable="true" ma:displayName="External Contributor" ma:description="Enter a non-EPA person who contributed to the creation of the document but is not the primary author." ma:internalName="External_x0020_Contributor" ma:readOnly="false">
      <xsd:simpleType>
        <xsd:restriction base="dms:Note">
          <xsd:maxLength value="255"/>
        </xsd:restriction>
      </xsd:simpleType>
    </xsd:element>
    <xsd:element name="EPA_x0020_Related_x0020_Documents" ma:index="14" nillable="true" ma:displayName="Other Related Documents" ma:description="Enter any related document." ma:internalName="EPA_x0020_Related_x0020_Documents">
      <xsd:simpleType>
        <xsd:restriction base="dms:Note">
          <xsd:maxLength value="255"/>
        </xsd:restriction>
      </xsd:simpleType>
    </xsd:element>
    <xsd:element name="Rights" ma:index="16" nillable="true" ma:displayName="Rights" ma:description="Enter information about intellectual property rights held over the document (e.g. copyright, patent, trademark)." ma:internalName="Rights" ma:readOnly="false">
      <xsd:simpleType>
        <xsd:restriction base="dms:Note">
          <xsd:maxLength value="255"/>
        </xsd:restriction>
      </xsd:simpleType>
    </xsd:element>
    <xsd:element name="j747ac98061d40f0aa7bd47e1db5675d" ma:index="19" nillable="true" ma:taxonomy="true" ma:internalName="j747ac98061d40f0aa7bd47e1db5675d" ma:taxonomyFieldName="Document_x0020_Type" ma:displayName="Document Type" ma:readOnly="false" ma:default="" ma:fieldId="{3747ac98-061d-40f0-aa7b-d47e1db5675d}" ma:sspId="29f62856-1543-49d4-a736-4569d363f533" ma:termSetId="e06cd6a9-a175-4da0-81cb-8dba7aa394a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KeywordTaxHTField" ma:index="21" nillable="true" ma:taxonomy="true" ma:internalName="TaxKeywordTaxHTField" ma:taxonomyFieldName="TaxKeyword" ma:displayName="Enterprise Keywords" ma:readOnly="false" ma:fieldId="{23f27201-bee3-471e-b2e7-b64fd8b7ca38}" ma:taxonomyMulti="true" ma:sspId="29f62856-1543-49d4-a736-4569d363f533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Label" ma:index="23" nillable="true" ma:displayName="Taxonomy Catch All Column1" ma:hidden="true" ma:list="{8c736e54-6a72-46ad-9c00-592f3cec1e75}" ma:internalName="TaxCatchAllLabel" ma:readOnly="true" ma:showField="CatchAllDataLabel" ma:web="5c1deef3-b27c-4e9a-b0d4-9d092d100f4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" ma:index="24" nillable="true" ma:displayName="Taxonomy Catch All Column" ma:hidden="true" ma:list="{8c736e54-6a72-46ad-9c00-592f3cec1e75}" ma:internalName="TaxCatchAll" ma:showField="CatchAllData" ma:web="5c1deef3-b27c-4e9a-b0d4-9d092d100f4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.v3" elementFormDefault="qualified">
    <xsd:import namespace="http://schemas.microsoft.com/office/2006/documentManagement/types"/>
    <xsd:import namespace="http://schemas.microsoft.com/office/infopath/2007/PartnerControls"/>
    <xsd:element name="CategoryDescription" ma:index="6" nillable="true" ma:displayName="Description" ma:description="Enter a brief description." ma:internalName="CategoryDescription" ma:readOnly="fals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Coverage" ma:index="13" nillable="true" ma:displayName="Coverage" ma:description="Enter the geographic location, jurisdiction, or time period for which the document is relevant." ma:internalName="_Coverage" ma:readOnly="false">
      <xsd:simpleType>
        <xsd:restriction base="dms:Text">
          <xsd:maxLength value="255"/>
        </xsd:restriction>
      </xsd:simpleType>
    </xsd:element>
    <xsd:element name="_Source" ma:index="15" nillable="true" ma:displayName="Source" ma:description="Enter a source from which the document is derived." ma:internalName="_Source" ma:readOnly="fals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1deef3-b27c-4e9a-b0d4-9d092d100f42" elementFormDefault="qualified">
    <xsd:import namespace="http://schemas.microsoft.com/office/2006/documentManagement/types"/>
    <xsd:import namespace="http://schemas.microsoft.com/office/infopath/2007/PartnerControls"/>
    <xsd:element name="SharedWithUsers" ma:index="2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30" nillable="true" ma:displayName="Sharing Hint Hash" ma:description="" ma:internalName="SharingHintHash" ma:readOnly="true">
      <xsd:simpleType>
        <xsd:restriction base="dms:Text"/>
      </xsd:simpleType>
    </xsd:element>
    <xsd:element name="Records_x0020_Status" ma:index="33" nillable="true" ma:displayName="Records Status" ma:default="Pending" ma:internalName="Records_x0020_Status">
      <xsd:simpleType>
        <xsd:restriction base="dms:Text"/>
      </xsd:simpleType>
    </xsd:element>
    <xsd:element name="Records_x0020_Date" ma:index="34" nillable="true" ma:displayName="Records Date" ma:hidden="true" ma:internalName="Records_x0020_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90be6a-0c37-488c-89d7-fa04eb7489f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3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3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35" nillable="true" ma:displayName="MediaServiceAutoTags" ma:internalName="MediaServiceAutoTags" ma:readOnly="true">
      <xsd:simpleType>
        <xsd:restriction base="dms:Text"/>
      </xsd:simpleType>
    </xsd:element>
    <xsd:element name="MediaServiceOCR" ma:index="3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37" nillable="true" ma:displayName="MediaServiceDateTaken" ma:hidden="true" ma:internalName="MediaServiceDateTaken" ma:readOnly="true">
      <xsd:simpleType>
        <xsd:restriction base="dms:Text"/>
      </xsd:simpleType>
    </xsd:element>
    <xsd:element name="MediaServiceEventHashCode" ma:index="3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3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4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4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5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7.xml><?xml version="1.0" encoding="utf-8"?>
<EsriMapsInfo xmlns="ESRI.ArcGIS.Mapping.OfficeIntegration.PowerPointInfo">
  <Version>Version1</Version>
  <RequiresSignIn>False</RequiresSignIn>
</EsriMapsInfo>
</file>

<file path=customXml/item28.xml><?xml version="1.0" encoding="utf-8"?>
<EsriMapsInfo xmlns="ESRI.ArcGIS.Mapping.OfficeIntegration.PowerPointInfo">
  <Version>Version1</Version>
  <RequiresSignIn>False</RequiresSignIn>
</EsriMapsInfo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Source xmlns="http://schemas.microsoft.com/sharepoint/v3/fields" xsi:nil="true"/>
    <Language xmlns="http://schemas.microsoft.com/sharepoint/v3">English</Language>
    <j747ac98061d40f0aa7bd47e1db5675d xmlns="4ffa91fb-a0ff-4ac5-b2db-65c790d184a4">
      <Terms xmlns="http://schemas.microsoft.com/office/infopath/2007/PartnerControls"/>
    </j747ac98061d40f0aa7bd47e1db5675d>
    <External_x0020_Contributor xmlns="4ffa91fb-a0ff-4ac5-b2db-65c790d184a4" xsi:nil="true"/>
    <TaxKeywordTaxHTField xmlns="4ffa91fb-a0ff-4ac5-b2db-65c790d184a4">
      <Terms xmlns="http://schemas.microsoft.com/office/infopath/2007/PartnerControls"/>
    </TaxKeywordTaxHTField>
    <Record xmlns="4ffa91fb-a0ff-4ac5-b2db-65c790d184a4">Shared</Record>
    <Rights xmlns="4ffa91fb-a0ff-4ac5-b2db-65c790d184a4" xsi:nil="true"/>
    <Document_x0020_Creation_x0020_Date xmlns="4ffa91fb-a0ff-4ac5-b2db-65c790d184a4">2020-02-04T20:55:02+00:00</Document_x0020_Creation_x0020_Date>
    <EPA_x0020_Office xmlns="4ffa91fb-a0ff-4ac5-b2db-65c790d184a4" xsi:nil="true"/>
    <CategoryDescription xmlns="http://schemas.microsoft.com/sharepoint.v3" xsi:nil="true"/>
    <Identifier xmlns="4ffa91fb-a0ff-4ac5-b2db-65c790d184a4" xsi:nil="true"/>
    <_Coverage xmlns="http://schemas.microsoft.com/sharepoint/v3/fields" xsi:nil="true"/>
    <Creator xmlns="4ffa91fb-a0ff-4ac5-b2db-65c790d184a4">
      <UserInfo>
        <DisplayName/>
        <AccountId xsi:nil="true"/>
        <AccountType/>
      </UserInfo>
    </Creator>
    <EPA_x0020_Related_x0020_Documents xmlns="4ffa91fb-a0ff-4ac5-b2db-65c790d184a4" xsi:nil="true"/>
    <EPA_x0020_Contributor xmlns="4ffa91fb-a0ff-4ac5-b2db-65c790d184a4">
      <UserInfo>
        <DisplayName/>
        <AccountId xsi:nil="true"/>
        <AccountType/>
      </UserInfo>
    </EPA_x0020_Contributor>
    <TaxCatchAll xmlns="4ffa91fb-a0ff-4ac5-b2db-65c790d184a4"/>
    <Records_x0020_Status xmlns="5c1deef3-b27c-4e9a-b0d4-9d092d100f42">Pending</Records_x0020_Status>
    <Records_x0020_Date xmlns="5c1deef3-b27c-4e9a-b0d4-9d092d100f42" xsi:nil="true"/>
  </documentManagement>
</p:properties>
</file>

<file path=customXml/item4.xml><?xml version="1.0" encoding="utf-8"?>
<?mso-contentType ?>
<SharedContentType xmlns="Microsoft.SharePoint.Taxonomy.ContentTypeSync" SourceId="29f62856-1543-49d4-a736-4569d363f533" ContentTypeId="0x0101" PreviousValue="false"/>
</file>

<file path=customXml/item5.xml><?xml version="1.0" encoding="utf-8"?>
<EsriMapsInfo xmlns="ESRI.ArcGIS.Mapping.OfficeIntegration.PowerPointInfo">
  <Version>Version1</Version>
  <RequiresSignIn>False</RequiresSignIn>
</EsriMapsInfo>
</file>

<file path=customXml/item6.xml><?xml version="1.0" encoding="utf-8"?>
<EsriMapsInfo xmlns="ESRI.ArcGIS.Mapping.OfficeIntegration.PowerPointInfo">
  <Version>Version1</Version>
  <RequiresSignIn>False</RequiresSignIn>
</EsriMapsInfo>
</file>

<file path=customXml/item7.xml><?xml version="1.0" encoding="utf-8"?>
<EsriMapsInfo xmlns="ESRI.ArcGIS.Mapping.OfficeIntegration.PowerPointInfo">
  <Version>Version1</Version>
  <RequiresSignIn>False</RequiresSignIn>
</EsriMapsInfo>
</file>

<file path=customXml/item8.xml><?xml version="1.0" encoding="utf-8"?>
<EsriMapsInfo xmlns="ESRI.ArcGIS.Mapping.OfficeIntegration.PowerPointInfo">
  <Version>Version1</Version>
  <RequiresSignIn>False</RequiresSignIn>
</EsriMapsInfo>
</file>

<file path=customXml/item9.xml><?xml version="1.0" encoding="utf-8"?>
<EsriMapsInfo xmlns="ESRI.ArcGIS.Mapping.OfficeIntegration.PowerPointInfo">
  <Version>Version1</Version>
  <RequiresSignIn>False</RequiresSignIn>
</EsriMapsInfo>
</file>

<file path=customXml/itemProps1.xml><?xml version="1.0" encoding="utf-8"?>
<ds:datastoreItem xmlns:ds="http://schemas.openxmlformats.org/officeDocument/2006/customXml" ds:itemID="{76D3AC16-981A-46DB-8831-4A58C7D60C91}">
  <ds:schemaRefs>
    <ds:schemaRef ds:uri="ESRI.ArcGIS.Mapping.OfficeIntegration.PowerPointInfo"/>
  </ds:schemaRefs>
</ds:datastoreItem>
</file>

<file path=customXml/itemProps10.xml><?xml version="1.0" encoding="utf-8"?>
<ds:datastoreItem xmlns:ds="http://schemas.openxmlformats.org/officeDocument/2006/customXml" ds:itemID="{A136C410-5D59-45D6-9D03-3CE2CAB4D836}">
  <ds:schemaRefs>
    <ds:schemaRef ds:uri="ESRI.ArcGIS.Mapping.OfficeIntegration.PowerPointInfo"/>
  </ds:schemaRefs>
</ds:datastoreItem>
</file>

<file path=customXml/itemProps11.xml><?xml version="1.0" encoding="utf-8"?>
<ds:datastoreItem xmlns:ds="http://schemas.openxmlformats.org/officeDocument/2006/customXml" ds:itemID="{72A06C5E-7096-4965-971D-5F1E1C66263F}">
  <ds:schemaRefs>
    <ds:schemaRef ds:uri="ESRI.ArcGIS.Mapping.OfficeIntegration.PowerPointInfo"/>
  </ds:schemaRefs>
</ds:datastoreItem>
</file>

<file path=customXml/itemProps12.xml><?xml version="1.0" encoding="utf-8"?>
<ds:datastoreItem xmlns:ds="http://schemas.openxmlformats.org/officeDocument/2006/customXml" ds:itemID="{05EEFC2A-E018-4F40-8EA9-6DAD8B10694F}">
  <ds:schemaRefs>
    <ds:schemaRef ds:uri="ESRI.ArcGIS.Mapping.OfficeIntegration.PowerPointInfo"/>
  </ds:schemaRefs>
</ds:datastoreItem>
</file>

<file path=customXml/itemProps13.xml><?xml version="1.0" encoding="utf-8"?>
<ds:datastoreItem xmlns:ds="http://schemas.openxmlformats.org/officeDocument/2006/customXml" ds:itemID="{8D245109-56E6-4F15-A32D-39887DB53FC2}">
  <ds:schemaRefs>
    <ds:schemaRef ds:uri="ESRI.ArcGIS.Mapping.OfficeIntegration.PowerPointInfo"/>
  </ds:schemaRefs>
</ds:datastoreItem>
</file>

<file path=customXml/itemProps14.xml><?xml version="1.0" encoding="utf-8"?>
<ds:datastoreItem xmlns:ds="http://schemas.openxmlformats.org/officeDocument/2006/customXml" ds:itemID="{46870A26-E9C1-4A0E-94DB-0E579E95E976}">
  <ds:schemaRefs>
    <ds:schemaRef ds:uri="ESRI.ArcGIS.Mapping.OfficeIntegration.PowerPointInfo"/>
  </ds:schemaRefs>
</ds:datastoreItem>
</file>

<file path=customXml/itemProps15.xml><?xml version="1.0" encoding="utf-8"?>
<ds:datastoreItem xmlns:ds="http://schemas.openxmlformats.org/officeDocument/2006/customXml" ds:itemID="{EA2C2A64-B21A-46FE-825D-E9915562D0D7}">
  <ds:schemaRefs>
    <ds:schemaRef ds:uri="ESRI.ArcGIS.Mapping.OfficeIntegration.PowerPointInfo"/>
  </ds:schemaRefs>
</ds:datastoreItem>
</file>

<file path=customXml/itemProps16.xml><?xml version="1.0" encoding="utf-8"?>
<ds:datastoreItem xmlns:ds="http://schemas.openxmlformats.org/officeDocument/2006/customXml" ds:itemID="{27F44FBE-2015-4FDA-8400-B9BE1887AB0D}">
  <ds:schemaRefs>
    <ds:schemaRef ds:uri="ESRI.ArcGIS.Mapping.OfficeIntegration.PowerPointInfo"/>
  </ds:schemaRefs>
</ds:datastoreItem>
</file>

<file path=customXml/itemProps17.xml><?xml version="1.0" encoding="utf-8"?>
<ds:datastoreItem xmlns:ds="http://schemas.openxmlformats.org/officeDocument/2006/customXml" ds:itemID="{3CEC331A-B5C3-4C3E-BA9F-FCED4B097622}">
  <ds:schemaRefs>
    <ds:schemaRef ds:uri="ESRI.ArcGIS.Mapping.OfficeIntegration.PowerPointInfo"/>
  </ds:schemaRefs>
</ds:datastoreItem>
</file>

<file path=customXml/itemProps18.xml><?xml version="1.0" encoding="utf-8"?>
<ds:datastoreItem xmlns:ds="http://schemas.openxmlformats.org/officeDocument/2006/customXml" ds:itemID="{51E06045-3771-42B6-8E2F-19C3A7489842}">
  <ds:schemaRefs>
    <ds:schemaRef ds:uri="ESRI.ArcGIS.Mapping.OfficeIntegration.PowerPointInfo"/>
  </ds:schemaRefs>
</ds:datastoreItem>
</file>

<file path=customXml/itemProps19.xml><?xml version="1.0" encoding="utf-8"?>
<ds:datastoreItem xmlns:ds="http://schemas.openxmlformats.org/officeDocument/2006/customXml" ds:itemID="{5225635A-0470-4E63-B79B-6145D32D817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BDDB063-64F9-436E-8E08-D6099D632DFA}">
  <ds:schemaRefs>
    <ds:schemaRef ds:uri="ESRI.ArcGIS.Mapping.OfficeIntegration.PowerPointInfo"/>
  </ds:schemaRefs>
</ds:datastoreItem>
</file>

<file path=customXml/itemProps20.xml><?xml version="1.0" encoding="utf-8"?>
<ds:datastoreItem xmlns:ds="http://schemas.openxmlformats.org/officeDocument/2006/customXml" ds:itemID="{71C17364-84F1-4A4D-8D25-10A704D51633}">
  <ds:schemaRefs>
    <ds:schemaRef ds:uri="ESRI.ArcGIS.Mapping.OfficeIntegration.PowerPointInfo"/>
  </ds:schemaRefs>
</ds:datastoreItem>
</file>

<file path=customXml/itemProps21.xml><?xml version="1.0" encoding="utf-8"?>
<ds:datastoreItem xmlns:ds="http://schemas.openxmlformats.org/officeDocument/2006/customXml" ds:itemID="{82D67E67-560B-4CC4-8072-725899C6A2C8}">
  <ds:schemaRefs>
    <ds:schemaRef ds:uri="ESRI.ArcGIS.Mapping.OfficeIntegration.PowerPointInfo"/>
  </ds:schemaRefs>
</ds:datastoreItem>
</file>

<file path=customXml/itemProps22.xml><?xml version="1.0" encoding="utf-8"?>
<ds:datastoreItem xmlns:ds="http://schemas.openxmlformats.org/officeDocument/2006/customXml" ds:itemID="{E06F695E-7DAD-40CD-97ED-896167376D94}">
  <ds:schemaRefs>
    <ds:schemaRef ds:uri="ESRI.ArcGIS.Mapping.OfficeIntegration.PowerPointInfo"/>
  </ds:schemaRefs>
</ds:datastoreItem>
</file>

<file path=customXml/itemProps23.xml><?xml version="1.0" encoding="utf-8"?>
<ds:datastoreItem xmlns:ds="http://schemas.openxmlformats.org/officeDocument/2006/customXml" ds:itemID="{630A2CFA-184F-4606-9B52-57D8DA7BA2C1}">
  <ds:schemaRefs>
    <ds:schemaRef ds:uri="ESRI.ArcGIS.Mapping.OfficeIntegration.PowerPointInfo"/>
  </ds:schemaRefs>
</ds:datastoreItem>
</file>

<file path=customXml/itemProps24.xml><?xml version="1.0" encoding="utf-8"?>
<ds:datastoreItem xmlns:ds="http://schemas.openxmlformats.org/officeDocument/2006/customXml" ds:itemID="{3C82BDDC-4EF6-4B41-A9A0-4A18F0779151}">
  <ds:schemaRefs>
    <ds:schemaRef ds:uri="ESRI.ArcGIS.Mapping.OfficeIntegration.PowerPointInfo"/>
  </ds:schemaRefs>
</ds:datastoreItem>
</file>

<file path=customXml/itemProps25.xml><?xml version="1.0" encoding="utf-8"?>
<ds:datastoreItem xmlns:ds="http://schemas.openxmlformats.org/officeDocument/2006/customXml" ds:itemID="{3D5F0350-8B9A-4E69-A14A-C1E48E4AD082}">
  <ds:schemaRefs>
    <ds:schemaRef ds:uri="ESRI.ArcGIS.Mapping.OfficeIntegration.PowerPointInfo"/>
  </ds:schemaRefs>
</ds:datastoreItem>
</file>

<file path=customXml/itemProps26.xml><?xml version="1.0" encoding="utf-8"?>
<ds:datastoreItem xmlns:ds="http://schemas.openxmlformats.org/officeDocument/2006/customXml" ds:itemID="{72F1E77C-751E-4170-BEA2-09A8AC38D52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4ffa91fb-a0ff-4ac5-b2db-65c790d184a4"/>
    <ds:schemaRef ds:uri="http://schemas.microsoft.com/sharepoint.v3"/>
    <ds:schemaRef ds:uri="http://schemas.microsoft.com/sharepoint/v3/fields"/>
    <ds:schemaRef ds:uri="5c1deef3-b27c-4e9a-b0d4-9d092d100f42"/>
    <ds:schemaRef ds:uri="6290be6a-0c37-488c-89d7-fa04eb7489f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7.xml><?xml version="1.0" encoding="utf-8"?>
<ds:datastoreItem xmlns:ds="http://schemas.openxmlformats.org/officeDocument/2006/customXml" ds:itemID="{519F028B-7508-4C9A-98E6-5BF50E578476}">
  <ds:schemaRefs>
    <ds:schemaRef ds:uri="ESRI.ArcGIS.Mapping.OfficeIntegration.PowerPointInfo"/>
  </ds:schemaRefs>
</ds:datastoreItem>
</file>

<file path=customXml/itemProps28.xml><?xml version="1.0" encoding="utf-8"?>
<ds:datastoreItem xmlns:ds="http://schemas.openxmlformats.org/officeDocument/2006/customXml" ds:itemID="{B45B020A-ED9C-4C9D-97A3-5A44AD5A699F}">
  <ds:schemaRefs>
    <ds:schemaRef ds:uri="ESRI.ArcGIS.Mapping.OfficeIntegration.PowerPointInfo"/>
  </ds:schemaRefs>
</ds:datastoreItem>
</file>

<file path=customXml/itemProps3.xml><?xml version="1.0" encoding="utf-8"?>
<ds:datastoreItem xmlns:ds="http://schemas.openxmlformats.org/officeDocument/2006/customXml" ds:itemID="{61A6E0D0-DF25-41E1-849F-4E7E9FBDD1A9}">
  <ds:schemaRefs>
    <ds:schemaRef ds:uri="http://schemas.microsoft.com/office/2006/metadata/properties"/>
    <ds:schemaRef ds:uri="http://schemas.openxmlformats.org/package/2006/metadata/core-properties"/>
    <ds:schemaRef ds:uri="http://schemas.microsoft.com/sharepoint/v3"/>
    <ds:schemaRef ds:uri="5c1deef3-b27c-4e9a-b0d4-9d092d100f42"/>
    <ds:schemaRef ds:uri="http://purl.org/dc/terms/"/>
    <ds:schemaRef ds:uri="4ffa91fb-a0ff-4ac5-b2db-65c790d184a4"/>
    <ds:schemaRef ds:uri="http://schemas.microsoft.com/office/2006/documentManagement/types"/>
    <ds:schemaRef ds:uri="6290be6a-0c37-488c-89d7-fa04eb7489f1"/>
    <ds:schemaRef ds:uri="http://schemas.microsoft.com/office/infopath/2007/PartnerControls"/>
    <ds:schemaRef ds:uri="http://schemas.microsoft.com/sharepoint/v3/fields"/>
    <ds:schemaRef ds:uri="http://purl.org/dc/elements/1.1/"/>
    <ds:schemaRef ds:uri="http://schemas.microsoft.com/sharepoint.v3"/>
    <ds:schemaRef ds:uri="http://www.w3.org/XML/1998/namespace"/>
    <ds:schemaRef ds:uri="http://purl.org/dc/dcmitype/"/>
  </ds:schemaRefs>
</ds:datastoreItem>
</file>

<file path=customXml/itemProps4.xml><?xml version="1.0" encoding="utf-8"?>
<ds:datastoreItem xmlns:ds="http://schemas.openxmlformats.org/officeDocument/2006/customXml" ds:itemID="{A662AB01-355C-4085-A9B6-5B211CAF778B}">
  <ds:schemaRefs>
    <ds:schemaRef ds:uri="Microsoft.SharePoint.Taxonomy.ContentTypeSync"/>
  </ds:schemaRefs>
</ds:datastoreItem>
</file>

<file path=customXml/itemProps5.xml><?xml version="1.0" encoding="utf-8"?>
<ds:datastoreItem xmlns:ds="http://schemas.openxmlformats.org/officeDocument/2006/customXml" ds:itemID="{6656AB6D-41EA-4FF7-A50A-C43EC880E1D6}">
  <ds:schemaRefs>
    <ds:schemaRef ds:uri="ESRI.ArcGIS.Mapping.OfficeIntegration.PowerPointInfo"/>
  </ds:schemaRefs>
</ds:datastoreItem>
</file>

<file path=customXml/itemProps6.xml><?xml version="1.0" encoding="utf-8"?>
<ds:datastoreItem xmlns:ds="http://schemas.openxmlformats.org/officeDocument/2006/customXml" ds:itemID="{9A2D0A3F-69D1-465C-A763-965A3B8049B5}">
  <ds:schemaRefs>
    <ds:schemaRef ds:uri="ESRI.ArcGIS.Mapping.OfficeIntegration.PowerPointInfo"/>
  </ds:schemaRefs>
</ds:datastoreItem>
</file>

<file path=customXml/itemProps7.xml><?xml version="1.0" encoding="utf-8"?>
<ds:datastoreItem xmlns:ds="http://schemas.openxmlformats.org/officeDocument/2006/customXml" ds:itemID="{21145378-1CB6-468B-A52F-C7B70C0D9746}">
  <ds:schemaRefs>
    <ds:schemaRef ds:uri="ESRI.ArcGIS.Mapping.OfficeIntegration.PowerPointInfo"/>
  </ds:schemaRefs>
</ds:datastoreItem>
</file>

<file path=customXml/itemProps8.xml><?xml version="1.0" encoding="utf-8"?>
<ds:datastoreItem xmlns:ds="http://schemas.openxmlformats.org/officeDocument/2006/customXml" ds:itemID="{977BB35C-B0B0-43F8-B8E9-01272EF377FC}">
  <ds:schemaRefs>
    <ds:schemaRef ds:uri="ESRI.ArcGIS.Mapping.OfficeIntegration.PowerPointInfo"/>
  </ds:schemaRefs>
</ds:datastoreItem>
</file>

<file path=customXml/itemProps9.xml><?xml version="1.0" encoding="utf-8"?>
<ds:datastoreItem xmlns:ds="http://schemas.openxmlformats.org/officeDocument/2006/customXml" ds:itemID="{D2B4DD59-EC09-4CE6-ADD5-1B8014EE84FD}">
  <ds:schemaRefs>
    <ds:schemaRef ds:uri="ESRI.ArcGIS.Mapping.OfficeIntegration.PowerPointInfo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57859</TotalTime>
  <Words>277</Words>
  <Application>Microsoft Office PowerPoint</Application>
  <PresentationFormat>On-screen Show (4:3)</PresentationFormat>
  <Paragraphs>51</Paragraphs>
  <Slides>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微软雅黑</vt:lpstr>
      <vt:lpstr>黑体</vt:lpstr>
      <vt:lpstr>Arial</vt:lpstr>
      <vt:lpstr>Calibri</vt:lpstr>
      <vt:lpstr>Cambria Math</vt:lpstr>
      <vt:lpstr>2_EMPA课题组模板</vt:lpstr>
      <vt:lpstr>3_EMPA课题组模板</vt:lpstr>
      <vt:lpstr>NEXUS Tool: Data Viewer</vt:lpstr>
      <vt:lpstr>NEXUS Tool: Data Query </vt:lpstr>
      <vt:lpstr>NEXUS Tool: Data Query</vt:lpstr>
      <vt:lpstr>NEXUS Tool: DataTable</vt:lpstr>
      <vt:lpstr>NEXUS Tool: Mortality Calculation</vt:lpstr>
      <vt:lpstr>Issues discussion: PM2.5 Risk problem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xj</dc:creator>
  <cp:lastModifiedBy>Carey Jang</cp:lastModifiedBy>
  <cp:revision>1045</cp:revision>
  <cp:lastPrinted>2020-02-19T17:26:50Z</cp:lastPrinted>
  <dcterms:created xsi:type="dcterms:W3CDTF">2016-05-30T08:23:37Z</dcterms:created>
  <dcterms:modified xsi:type="dcterms:W3CDTF">2020-08-25T16:08:55Z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0x0101008B33DF587F59774D9C67ADFC24F1D322</vt:lpwstr>
  </property>
</Properties>
</file>