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29"/>
    <p:sldMasterId id="2147483808" r:id="rId30"/>
  </p:sldMasterIdLst>
  <p:notesMasterIdLst>
    <p:notesMasterId r:id="rId36"/>
  </p:notesMasterIdLst>
  <p:handoutMasterIdLst>
    <p:handoutMasterId r:id="rId37"/>
  </p:handoutMasterIdLst>
  <p:sldIdLst>
    <p:sldId id="1216" r:id="rId31"/>
    <p:sldId id="1253" r:id="rId32"/>
    <p:sldId id="1261" r:id="rId33"/>
    <p:sldId id="1255" r:id="rId34"/>
    <p:sldId id="1258" r:id="rId35"/>
  </p:sldIdLst>
  <p:sldSz cx="9144000" cy="6858000" type="screen4x3"/>
  <p:notesSz cx="7010400" cy="92964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3B700"/>
    <a:srgbClr val="FFFF00"/>
    <a:srgbClr val="006600"/>
    <a:srgbClr val="336600"/>
    <a:srgbClr val="AB8100"/>
    <a:srgbClr val="A87E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9" autoAdjust="0"/>
    <p:restoredTop sz="92503" autoAdjust="0"/>
  </p:normalViewPr>
  <p:slideViewPr>
    <p:cSldViewPr snapToGrid="0">
      <p:cViewPr varScale="1">
        <p:scale>
          <a:sx n="87" d="100"/>
          <a:sy n="87" d="100"/>
        </p:scale>
        <p:origin x="7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customXml" Target="../customXml/item26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customXml" Target="../customXml/item21.xml"/><Relationship Id="rId34" Type="http://schemas.openxmlformats.org/officeDocument/2006/relationships/slide" Target="slides/slide4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slide" Target="slides/slide3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customXml" Target="../customXml/item20.xml"/><Relationship Id="rId29" Type="http://schemas.openxmlformats.org/officeDocument/2006/relationships/slideMaster" Target="slideMasters/slideMaster1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slide" Target="slides/slide2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notesMaster" Target="notesMasters/notesMaster1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slide" Target="slides/slide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slideMaster" Target="slideMasters/slideMaster2.xml"/><Relationship Id="rId35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AE338A-35BB-47FE-BF89-6F8F99A84EFF}" type="datetimeFigureOut">
              <a:rPr lang="en-US" smtClean="0"/>
              <a:pPr/>
              <a:t>2021-03-17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BFBDEC-75DD-451E-9F37-132C2A836F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348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E258C87-23C0-4C8E-9188-368E61CDF4F1}" type="datetimeFigureOut">
              <a:rPr lang="zh-CN" altLang="en-US" smtClean="0"/>
              <a:pPr/>
              <a:t>2021/3/17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E9A5E68-CF20-49C0-9291-AF159256951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71805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9A5E68-CF20-49C0-9291-AF159256951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1781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9A5E68-CF20-49C0-9291-AF159256951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2545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9A5E68-CF20-49C0-9291-AF159256951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328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9A5E68-CF20-49C0-9291-AF159256951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5866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9A5E68-CF20-49C0-9291-AF159256951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8856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2033587"/>
            <a:ext cx="9144000" cy="16637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42630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044958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71438"/>
            <a:ext cx="2057400" cy="60547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71438"/>
            <a:ext cx="6019800" cy="60547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755236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71438"/>
            <a:ext cx="8229600" cy="60547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380383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2033587"/>
            <a:ext cx="9144000" cy="16637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8345821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-1"/>
            <a:ext cx="9144000" cy="764705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1441"/>
            <a:ext cx="8229600" cy="669103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3855340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6945340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0229881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165967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3628721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1623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-1"/>
            <a:ext cx="9144000" cy="764705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1439"/>
            <a:ext cx="8229600" cy="669103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708183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473743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1997107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459680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71440"/>
            <a:ext cx="2057400" cy="60547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71440"/>
            <a:ext cx="6019800" cy="60547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6705650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71440"/>
            <a:ext cx="8229600" cy="60547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2493339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28DF711E-A957-4C9A-872B-537E488B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5146"/>
            <a:ext cx="7886700" cy="518529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216605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28DF711E-A957-4C9A-872B-537E488B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5146"/>
            <a:ext cx="7886700" cy="518529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2089295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28DF711E-A957-4C9A-872B-537E488B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5146"/>
            <a:ext cx="7886700" cy="518529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376947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777681" y="6453338"/>
            <a:ext cx="946448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785792" y="645333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8121" y="6453338"/>
            <a:ext cx="370384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C00000"/>
                </a:solidFill>
                <a:effectLst>
                  <a:glow rad="685800">
                    <a:srgbClr val="FFFF99">
                      <a:alpha val="40000"/>
                    </a:srgbClr>
                  </a:glow>
                </a:effectLst>
              </a:defRPr>
            </a:lvl1pPr>
          </a:lstStyle>
          <a:p>
            <a:fld id="{03A847EA-A0F8-42E4-AF47-D5B896815B8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>
            <a:lvl1pPr>
              <a:defRPr sz="4000" b="1"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Arial Unicode MS" pitchFamily="34" charset="-122"/>
                <a:cs typeface="Arial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914846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28DF711E-A957-4C9A-872B-537E488B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5146"/>
            <a:ext cx="7886700" cy="518529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488189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7629427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28DF711E-A957-4C9A-872B-537E488B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5146"/>
            <a:ext cx="7886700" cy="518529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07439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792072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485771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712484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9261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833756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660006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 userDrawn="1"/>
        </p:nvSpPr>
        <p:spPr bwMode="auto">
          <a:xfrm>
            <a:off x="0" y="-1"/>
            <a:ext cx="9144000" cy="13680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52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71438"/>
            <a:ext cx="82296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3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583401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769C458A-EF38-4471-81F0-59810A9BD55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-1"/>
            <a:ext cx="9144000" cy="764705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52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71440"/>
            <a:ext cx="8229600" cy="66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053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900865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  <p:sldLayoutId id="2147483824" r:id="rId16"/>
    <p:sldLayoutId id="2147483825" r:id="rId17"/>
    <p:sldLayoutId id="2147483826" r:id="rId18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pn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7C8F30A5-EF9F-4152-AE99-4D3DF8073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"/>
            <a:ext cx="8229600" cy="669103"/>
          </a:xfrm>
        </p:spPr>
        <p:txBody>
          <a:bodyPr>
            <a:normAutofit/>
          </a:bodyPr>
          <a:lstStyle/>
          <a:p>
            <a:r>
              <a:rPr lang="en-US" altLang="zh-CN" dirty="0"/>
              <a:t>NEXUS 1.6 : </a:t>
            </a:r>
            <a:r>
              <a:rPr lang="en-US" altLang="zh-CN" dirty="0">
                <a:solidFill>
                  <a:srgbClr val="FFFF00"/>
                </a:solidFill>
              </a:rPr>
              <a:t>Air Toxics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2216E742-7434-490B-926C-0123DB6CA58C}"/>
              </a:ext>
            </a:extLst>
          </p:cNvPr>
          <p:cNvSpPr txBox="1">
            <a:spLocks/>
          </p:cNvSpPr>
          <p:nvPr/>
        </p:nvSpPr>
        <p:spPr>
          <a:xfrm>
            <a:off x="7010400" y="6301486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F97FA5-94DB-459B-8E5D-031A4579405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微软雅黑"/>
              <a:cs typeface="+mn-cs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96CA807-5A5C-4924-8034-68827C5BB9B1}"/>
              </a:ext>
            </a:extLst>
          </p:cNvPr>
          <p:cNvCxnSpPr/>
          <p:nvPr/>
        </p:nvCxnSpPr>
        <p:spPr bwMode="auto">
          <a:xfrm>
            <a:off x="2567930" y="4298740"/>
            <a:ext cx="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9F700348-B40D-4CE5-988E-7D71275B37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18" y="1313896"/>
            <a:ext cx="3434789" cy="17046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F06773A-E20E-4842-BAF3-19B2C6D6137E}"/>
              </a:ext>
            </a:extLst>
          </p:cNvPr>
          <p:cNvSpPr txBox="1"/>
          <p:nvPr/>
        </p:nvSpPr>
        <p:spPr>
          <a:xfrm>
            <a:off x="3630965" y="1116673"/>
            <a:ext cx="5513036" cy="2462213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defTabSz="685800"/>
            <a:r>
              <a:rPr lang="en-US" sz="14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Risk:</a:t>
            </a:r>
          </a:p>
          <a:p>
            <a:pPr defTabSz="685800"/>
            <a:r>
              <a:rPr lang="en-US" sz="14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□  Cancer Risk (max</a:t>
            </a:r>
            <a:r>
              <a:rPr lang="en-US" sz="1400" b="1" dirty="0">
                <a:solidFill>
                  <a:prstClr val="black"/>
                </a:solidFill>
                <a:latin typeface="Calibri" panose="020F0502020204030204"/>
              </a:rPr>
              <a:t> tract-level risk in the county): </a:t>
            </a:r>
            <a:r>
              <a:rPr lang="en-US" sz="1400" dirty="0">
                <a:solidFill>
                  <a:srgbClr val="0000FF"/>
                </a:solidFill>
                <a:latin typeface="Calibri" panose="020F0502020204030204"/>
              </a:rPr>
              <a:t>(default checked)</a:t>
            </a:r>
          </a:p>
          <a:p>
            <a:pPr defTabSz="685800"/>
            <a:endParaRPr lang="en-US" sz="1400" b="1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defTabSz="685800"/>
            <a:r>
              <a:rPr lang="en-US" sz="14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   o</a:t>
            </a:r>
            <a:r>
              <a:rPr lang="en-US" sz="1400" b="1" dirty="0">
                <a:solidFill>
                  <a:prstClr val="black"/>
                </a:solidFill>
                <a:latin typeface="Calibri" panose="020F0502020204030204"/>
              </a:rPr>
              <a:t> Top risk Percentile (higher than x%)     90    </a:t>
            </a:r>
            <a:r>
              <a:rPr lang="en-US" sz="1400" dirty="0">
                <a:solidFill>
                  <a:srgbClr val="0000FF"/>
                </a:solidFill>
                <a:latin typeface="Calibri" panose="020F0502020204030204"/>
              </a:rPr>
              <a:t>(Note: default checked)</a:t>
            </a:r>
          </a:p>
          <a:p>
            <a:pPr defTabSz="685800"/>
            <a:r>
              <a:rPr lang="en-US" sz="1400" b="1" dirty="0">
                <a:solidFill>
                  <a:prstClr val="black"/>
                </a:solidFill>
                <a:latin typeface="Calibri" panose="020F0502020204030204"/>
              </a:rPr>
              <a:t>     o  Risk value (x-in-1 million)  </a:t>
            </a:r>
            <a:r>
              <a:rPr lang="en-US" sz="1400" b="1" dirty="0">
                <a:solidFill>
                  <a:srgbClr val="0000FF"/>
                </a:solidFill>
                <a:latin typeface="Calibri" panose="020F0502020204030204"/>
              </a:rPr>
              <a:t> ?     </a:t>
            </a:r>
            <a:r>
              <a:rPr lang="en-US" sz="1400" dirty="0">
                <a:solidFill>
                  <a:srgbClr val="0000FF"/>
                </a:solidFill>
                <a:latin typeface="Calibri" panose="020F0502020204030204"/>
              </a:rPr>
              <a:t>(Note: use 90 %tile risk value)</a:t>
            </a:r>
            <a:endParaRPr lang="en-US" sz="1400" b="1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/>
            <a:endParaRPr lang="en-US" sz="1400" b="1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defTabSz="685800"/>
            <a:r>
              <a:rPr lang="en-US" sz="14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□  Non-cancer Hazard (</a:t>
            </a:r>
            <a:r>
              <a:rPr lang="en-US" sz="1400" b="1" dirty="0">
                <a:solidFill>
                  <a:prstClr val="black"/>
                </a:solidFill>
                <a:latin typeface="Calibri" panose="020F0502020204030204"/>
              </a:rPr>
              <a:t>max tract-level HI in the county):</a:t>
            </a:r>
            <a:endParaRPr lang="en-US" sz="1400" b="1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defTabSz="685800"/>
            <a:r>
              <a:rPr lang="en-US" sz="14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  o</a:t>
            </a:r>
            <a:r>
              <a:rPr lang="en-US" sz="1400" b="1" dirty="0">
                <a:solidFill>
                  <a:prstClr val="black"/>
                </a:solidFill>
                <a:latin typeface="Calibri" panose="020F0502020204030204"/>
              </a:rPr>
              <a:t> Top risk Percentile (higher than x%)   90   </a:t>
            </a:r>
            <a:r>
              <a:rPr lang="en-US" sz="1200" dirty="0">
                <a:solidFill>
                  <a:srgbClr val="0000FF"/>
                </a:solidFill>
                <a:latin typeface="Calibri" panose="020F0502020204030204"/>
              </a:rPr>
              <a:t>(default if above box checked) </a:t>
            </a:r>
            <a:endParaRPr lang="en-US" sz="1400" b="1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/>
            <a:r>
              <a:rPr lang="en-US" sz="1400" b="1" dirty="0">
                <a:solidFill>
                  <a:prstClr val="black"/>
                </a:solidFill>
                <a:latin typeface="Calibri" panose="020F0502020204030204"/>
              </a:rPr>
              <a:t>    o Hazard Index (HI)       </a:t>
            </a:r>
            <a:r>
              <a:rPr lang="en-US" sz="1400" b="1" dirty="0">
                <a:solidFill>
                  <a:srgbClr val="0000FF"/>
                </a:solidFill>
                <a:latin typeface="Calibri" panose="020F0502020204030204"/>
              </a:rPr>
              <a:t>?</a:t>
            </a:r>
            <a:r>
              <a:rPr lang="en-US" sz="1400" b="1" dirty="0">
                <a:solidFill>
                  <a:prstClr val="black"/>
                </a:solidFill>
                <a:latin typeface="Calibri" panose="020F0502020204030204"/>
              </a:rPr>
              <a:t>       </a:t>
            </a:r>
            <a:r>
              <a:rPr lang="en-US" sz="1200" dirty="0">
                <a:solidFill>
                  <a:srgbClr val="0000FF"/>
                </a:solidFill>
                <a:latin typeface="Calibri" panose="020F0502020204030204"/>
              </a:rPr>
              <a:t>(Note: use 90 %tile value, find a reasonable range)</a:t>
            </a:r>
            <a:endParaRPr lang="en-US" sz="1400" dirty="0">
              <a:solidFill>
                <a:srgbClr val="0000FF"/>
              </a:solidFill>
              <a:latin typeface="Calibri" panose="020F0502020204030204"/>
            </a:endParaRPr>
          </a:p>
          <a:p>
            <a:pPr defTabSz="685800"/>
            <a:r>
              <a:rPr lang="en-US" sz="1400" dirty="0">
                <a:solidFill>
                  <a:srgbClr val="0000FF"/>
                </a:solidFill>
                <a:latin typeface="Calibri" panose="020F0502020204030204"/>
              </a:rPr>
              <a:t>(</a:t>
            </a:r>
            <a:r>
              <a:rPr lang="en-US" sz="1400" b="1" dirty="0">
                <a:solidFill>
                  <a:srgbClr val="0000FF"/>
                </a:solidFill>
                <a:latin typeface="Calibri" panose="020F0502020204030204"/>
              </a:rPr>
              <a:t>Note</a:t>
            </a:r>
            <a:r>
              <a:rPr lang="en-US" sz="1400" dirty="0">
                <a:solidFill>
                  <a:srgbClr val="0000FF"/>
                </a:solidFill>
                <a:latin typeface="Calibri" panose="020F0502020204030204"/>
              </a:rPr>
              <a:t>: Add up all “HI” in “NATA_2014_Tract_HIs_FINAL” file. </a:t>
            </a:r>
          </a:p>
          <a:p>
            <a:pPr defTabSz="685800"/>
            <a:r>
              <a:rPr lang="en-US" sz="1400" dirty="0">
                <a:solidFill>
                  <a:srgbClr val="0000FF"/>
                </a:solidFill>
                <a:latin typeface="Calibri" panose="020F0502020204030204"/>
              </a:rPr>
              <a:t>          “HI” &gt; 1 means likely adverse non-cancer hazard; &lt;1 means unlikely</a:t>
            </a:r>
            <a:endParaRPr lang="en-US" sz="1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41E4DC-F739-44A2-B80A-7EF29461C076}"/>
              </a:ext>
            </a:extLst>
          </p:cNvPr>
          <p:cNvSpPr/>
          <p:nvPr/>
        </p:nvSpPr>
        <p:spPr>
          <a:xfrm>
            <a:off x="6807296" y="1826688"/>
            <a:ext cx="255985" cy="1714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400" b="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961957D-9066-4ADB-BBF0-A92370CEFCC0}"/>
              </a:ext>
            </a:extLst>
          </p:cNvPr>
          <p:cNvSpPr/>
          <p:nvPr/>
        </p:nvSpPr>
        <p:spPr>
          <a:xfrm>
            <a:off x="6037728" y="1998141"/>
            <a:ext cx="244412" cy="2203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400" b="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E239082-E09D-451D-B53A-5868B26E96DC}"/>
              </a:ext>
            </a:extLst>
          </p:cNvPr>
          <p:cNvSpPr/>
          <p:nvPr/>
        </p:nvSpPr>
        <p:spPr>
          <a:xfrm>
            <a:off x="6690877" y="2686369"/>
            <a:ext cx="244411" cy="179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400" b="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F075E0F4-CA6F-4397-9232-C3FBE971C098}"/>
              </a:ext>
            </a:extLst>
          </p:cNvPr>
          <p:cNvSpPr txBox="1">
            <a:spLocks/>
          </p:cNvSpPr>
          <p:nvPr/>
        </p:nvSpPr>
        <p:spPr>
          <a:xfrm>
            <a:off x="1085884" y="797492"/>
            <a:ext cx="1000994" cy="319889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lang="en-US" sz="2400" b="1" dirty="0">
                <a:solidFill>
                  <a:srgbClr val="FF0000"/>
                </a:solidFill>
                <a:latin typeface="Calibri Light" panose="020F0302020204030204"/>
              </a:rPr>
              <a:t>Current</a:t>
            </a:r>
            <a:endParaRPr lang="en-US" sz="1800" b="1" dirty="0">
              <a:solidFill>
                <a:srgbClr val="FF0000"/>
              </a:solidFill>
              <a:latin typeface="Calibri Light" panose="020F0302020204030204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4CE0353F-5B71-45AC-983E-AC2E5F9CA9C7}"/>
              </a:ext>
            </a:extLst>
          </p:cNvPr>
          <p:cNvSpPr txBox="1">
            <a:spLocks/>
          </p:cNvSpPr>
          <p:nvPr/>
        </p:nvSpPr>
        <p:spPr>
          <a:xfrm>
            <a:off x="5530305" y="805994"/>
            <a:ext cx="1426878" cy="319889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lang="en-US" sz="2400" b="1" dirty="0">
                <a:solidFill>
                  <a:srgbClr val="FF0000"/>
                </a:solidFill>
                <a:latin typeface="Calibri Light" panose="020F0302020204030204"/>
              </a:rPr>
              <a:t>New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DEE432A-421E-4C47-90B7-F38840261D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18" y="3848538"/>
            <a:ext cx="3438717" cy="303256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99C3754-78AE-4ADE-828C-C9E7DC930465}"/>
              </a:ext>
            </a:extLst>
          </p:cNvPr>
          <p:cNvSpPr txBox="1"/>
          <p:nvPr/>
        </p:nvSpPr>
        <p:spPr>
          <a:xfrm>
            <a:off x="3639817" y="3607003"/>
            <a:ext cx="5257954" cy="32840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1400" b="1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400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Cancer Risk (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max tract-level risk in the county):</a:t>
            </a:r>
            <a:endParaRPr lang="en-US" sz="1400" b="1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400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□  PM &amp; M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etal HAPs</a:t>
            </a:r>
          </a:p>
          <a:p>
            <a:pPr>
              <a:lnSpc>
                <a:spcPct val="150000"/>
              </a:lnSpc>
            </a:pPr>
            <a:r>
              <a:rPr lang="en-US" sz="1400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      Pollutant:       </a:t>
            </a:r>
            <a:r>
              <a:rPr lang="en-US" sz="1400" b="1" dirty="0">
                <a:highlight>
                  <a:srgbClr val="0000FF"/>
                </a:highlight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All</a:t>
            </a:r>
          </a:p>
          <a:p>
            <a:pPr>
              <a:lnSpc>
                <a:spcPct val="150000"/>
              </a:lnSpc>
            </a:pPr>
            <a:r>
              <a:rPr lang="en-US" sz="1400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      ○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 risk percentile (higher &gt; %)  90</a:t>
            </a:r>
          </a:p>
          <a:p>
            <a:pPr>
              <a:lnSpc>
                <a:spcPct val="150000"/>
              </a:lnSpc>
            </a:pP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     ○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Risk value (x-in-1 million)             ?</a:t>
            </a:r>
          </a:p>
          <a:p>
            <a:pPr>
              <a:lnSpc>
                <a:spcPct val="150000"/>
              </a:lnSpc>
            </a:pPr>
            <a:r>
              <a:rPr lang="en-US" sz="1400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□ 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Gas &amp; VOC HAPs</a:t>
            </a:r>
          </a:p>
          <a:p>
            <a:pPr>
              <a:lnSpc>
                <a:spcPct val="150000"/>
              </a:lnSpc>
            </a:pPr>
            <a:r>
              <a:rPr lang="en-US" sz="1400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      Pollutant:       </a:t>
            </a:r>
            <a:r>
              <a:rPr lang="en-US" sz="1400" b="1" dirty="0">
                <a:highlight>
                  <a:srgbClr val="0000FF"/>
                </a:highlight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All</a:t>
            </a:r>
          </a:p>
          <a:p>
            <a:pPr>
              <a:lnSpc>
                <a:spcPct val="150000"/>
              </a:lnSpc>
            </a:pPr>
            <a:r>
              <a:rPr lang="en-US" sz="1400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      ○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 risk Percentile (higher &gt; %)  90</a:t>
            </a:r>
          </a:p>
          <a:p>
            <a:pPr>
              <a:lnSpc>
                <a:spcPct val="150000"/>
              </a:lnSpc>
            </a:pP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     ○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Risk value (x-in-1 million)             ?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549A9AE-28BA-44BD-8D79-FF07DA96753A}"/>
              </a:ext>
            </a:extLst>
          </p:cNvPr>
          <p:cNvSpPr/>
          <p:nvPr/>
        </p:nvSpPr>
        <p:spPr>
          <a:xfrm>
            <a:off x="5500473" y="2894357"/>
            <a:ext cx="244411" cy="1736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400" b="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5A8FA5A-EC98-45D1-AA64-B6148829480E}"/>
              </a:ext>
            </a:extLst>
          </p:cNvPr>
          <p:cNvSpPr/>
          <p:nvPr/>
        </p:nvSpPr>
        <p:spPr>
          <a:xfrm>
            <a:off x="6882407" y="5006061"/>
            <a:ext cx="255985" cy="18178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400" b="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BE0E793-FD36-4735-8596-969DDAFD015F}"/>
              </a:ext>
            </a:extLst>
          </p:cNvPr>
          <p:cNvSpPr/>
          <p:nvPr/>
        </p:nvSpPr>
        <p:spPr>
          <a:xfrm>
            <a:off x="6894847" y="5382399"/>
            <a:ext cx="255985" cy="18178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400" b="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A7B52B1-AA6A-4E51-A977-37325DEF6415}"/>
              </a:ext>
            </a:extLst>
          </p:cNvPr>
          <p:cNvSpPr/>
          <p:nvPr/>
        </p:nvSpPr>
        <p:spPr>
          <a:xfrm>
            <a:off x="6904176" y="6259479"/>
            <a:ext cx="255985" cy="18178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400" b="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D99112D-3D2D-4E3F-8C6F-7B5F9AF350ED}"/>
              </a:ext>
            </a:extLst>
          </p:cNvPr>
          <p:cNvSpPr/>
          <p:nvPr/>
        </p:nvSpPr>
        <p:spPr>
          <a:xfrm>
            <a:off x="6916616" y="6626486"/>
            <a:ext cx="255985" cy="18178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400" b="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F2D3C33-51B9-40F9-96A0-EBE6CFDFE726}"/>
              </a:ext>
            </a:extLst>
          </p:cNvPr>
          <p:cNvSpPr/>
          <p:nvPr/>
        </p:nvSpPr>
        <p:spPr>
          <a:xfrm flipH="1">
            <a:off x="5161628" y="4632390"/>
            <a:ext cx="1593733" cy="2551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400" b="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C8436B8-BB26-42AA-AFBD-5E3C1F7EF14C}"/>
              </a:ext>
            </a:extLst>
          </p:cNvPr>
          <p:cNvSpPr/>
          <p:nvPr/>
        </p:nvSpPr>
        <p:spPr>
          <a:xfrm flipH="1">
            <a:off x="5161627" y="5924430"/>
            <a:ext cx="1593733" cy="2551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400" b="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7F8244-2F5A-48E8-A1C0-2ED9E41210EC}"/>
              </a:ext>
            </a:extLst>
          </p:cNvPr>
          <p:cNvSpPr/>
          <p:nvPr/>
        </p:nvSpPr>
        <p:spPr>
          <a:xfrm>
            <a:off x="3585135" y="3616556"/>
            <a:ext cx="20342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[ ] Advanced Options: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48400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81BC56-9C4C-4474-A57E-160FA66766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874033"/>
            <a:ext cx="9178287" cy="5792578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BD250C7-45A5-4B80-AB9B-FC1AC1CAF0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690" y="2639829"/>
            <a:ext cx="3675599" cy="26025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C8F30A5-EF9F-4152-AE99-4D3DF8073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" y="74074"/>
            <a:ext cx="8229600" cy="669103"/>
          </a:xfrm>
        </p:spPr>
        <p:txBody>
          <a:bodyPr>
            <a:noAutofit/>
          </a:bodyPr>
          <a:lstStyle/>
          <a:p>
            <a:r>
              <a:rPr lang="en-US" altLang="zh-CN" sz="2800" dirty="0">
                <a:solidFill>
                  <a:srgbClr val="FFFF00"/>
                </a:solidFill>
              </a:rPr>
              <a:t>Proximity-based Risk &amp; EJ Analysis Module</a:t>
            </a:r>
            <a:endParaRPr lang="zh-CN" altLang="en-US" sz="2800" dirty="0">
              <a:solidFill>
                <a:srgbClr val="FFFF00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96CA807-5A5C-4924-8034-68827C5BB9B1}"/>
              </a:ext>
            </a:extLst>
          </p:cNvPr>
          <p:cNvCxnSpPr/>
          <p:nvPr/>
        </p:nvCxnSpPr>
        <p:spPr bwMode="auto">
          <a:xfrm>
            <a:off x="2507747" y="5884262"/>
            <a:ext cx="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A52F0FCA-4207-4B16-9B48-8A3118377D63}"/>
              </a:ext>
            </a:extLst>
          </p:cNvPr>
          <p:cNvSpPr/>
          <p:nvPr/>
        </p:nvSpPr>
        <p:spPr bwMode="auto">
          <a:xfrm>
            <a:off x="790956" y="2224986"/>
            <a:ext cx="1837944" cy="1661214"/>
          </a:xfrm>
          <a:prstGeom prst="ellipse">
            <a:avLst/>
          </a:prstGeom>
          <a:noFill/>
          <a:ln w="38100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FF3300"/>
              </a:solidFill>
              <a:effectLst/>
              <a:latin typeface="Arial" charset="0"/>
              <a:ea typeface="宋体" pitchFamily="2" charset="-12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1D6380-9E7E-4871-8935-9D308B7AFD3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5277"/>
          <a:stretch/>
        </p:blipFill>
        <p:spPr>
          <a:xfrm>
            <a:off x="3047144" y="4229012"/>
            <a:ext cx="6106000" cy="194686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2216E742-7434-490B-926C-0123DB6CA58C}"/>
              </a:ext>
            </a:extLst>
          </p:cNvPr>
          <p:cNvSpPr txBox="1">
            <a:spLocks/>
          </p:cNvSpPr>
          <p:nvPr/>
        </p:nvSpPr>
        <p:spPr>
          <a:xfrm>
            <a:off x="7010400" y="673125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F97FA5-94DB-459B-8E5D-031A4579405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微软雅黑"/>
              <a:cs typeface="+mn-cs"/>
            </a:endParaRPr>
          </a:p>
        </p:txBody>
      </p:sp>
      <p:sp>
        <p:nvSpPr>
          <p:cNvPr id="22" name="Speech Bubble: Rectangle with Corners Rounded 4">
            <a:extLst>
              <a:ext uri="{FF2B5EF4-FFF2-40B4-BE49-F238E27FC236}">
                <a16:creationId xmlns:a16="http://schemas.microsoft.com/office/drawing/2014/main" id="{EA9D388E-2AF3-433D-8BA2-925CBFC4D149}"/>
              </a:ext>
            </a:extLst>
          </p:cNvPr>
          <p:cNvSpPr/>
          <p:nvPr/>
        </p:nvSpPr>
        <p:spPr>
          <a:xfrm>
            <a:off x="1348740" y="963988"/>
            <a:ext cx="2308860" cy="770268"/>
          </a:xfrm>
          <a:prstGeom prst="wedgeRoundRectCallout">
            <a:avLst>
              <a:gd name="adj1" fmla="val -22274"/>
              <a:gd name="adj2" fmla="val 105774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kern="100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Allow to set a flexible “Radius of Impact” for selected source/facility</a:t>
            </a:r>
            <a:endParaRPr lang="en-US" sz="160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9A7E780-77F9-4181-B85B-A26333CEB478}"/>
              </a:ext>
            </a:extLst>
          </p:cNvPr>
          <p:cNvSpPr/>
          <p:nvPr/>
        </p:nvSpPr>
        <p:spPr>
          <a:xfrm>
            <a:off x="3033822" y="4909365"/>
            <a:ext cx="608897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050" b="1" u="sng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Source</a:t>
            </a:r>
            <a:r>
              <a:rPr lang="en-US" sz="1050" b="1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: American Synthesis Rubber Co., KY                 </a:t>
            </a:r>
            <a:r>
              <a:rPr lang="en-US" sz="1050" b="1" u="sng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Sector group</a:t>
            </a:r>
            <a:r>
              <a:rPr lang="en-US" sz="1050" b="1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: Organic Chemical Manufacturing</a:t>
            </a:r>
          </a:p>
          <a:p>
            <a:r>
              <a:rPr lang="en-US" sz="300" b="1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                                                                                           </a:t>
            </a:r>
          </a:p>
          <a:p>
            <a:r>
              <a:rPr lang="en-US" sz="1050" b="1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			             [ x     Display national map for Sector group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1691BF3-5FA0-408F-A462-6B98FC7160B6}"/>
              </a:ext>
            </a:extLst>
          </p:cNvPr>
          <p:cNvSpPr/>
          <p:nvPr/>
        </p:nvSpPr>
        <p:spPr bwMode="auto">
          <a:xfrm>
            <a:off x="3019712" y="5406417"/>
            <a:ext cx="6106000" cy="1136885"/>
          </a:xfrm>
          <a:prstGeom prst="rect">
            <a:avLst/>
          </a:prstGeom>
          <a:solidFill>
            <a:schemeClr val="bg2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FF3300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8DB7AB7-225C-4AE1-B1B9-2B1069CAA46E}"/>
              </a:ext>
            </a:extLst>
          </p:cNvPr>
          <p:cNvSpPr/>
          <p:nvPr/>
        </p:nvSpPr>
        <p:spPr>
          <a:xfrm>
            <a:off x="4068978" y="6057616"/>
            <a:ext cx="1904265" cy="27699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200" b="1" kern="100" dirty="0"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Create Table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684A689-EAF8-4ED7-B733-7717143C2A70}"/>
              </a:ext>
            </a:extLst>
          </p:cNvPr>
          <p:cNvSpPr/>
          <p:nvPr/>
        </p:nvSpPr>
        <p:spPr>
          <a:xfrm>
            <a:off x="6187922" y="6050407"/>
            <a:ext cx="1821429" cy="27699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200" b="1" kern="100" dirty="0"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Create Plot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20978B-1ABA-4B95-8BB1-F4DE170A2154}"/>
              </a:ext>
            </a:extLst>
          </p:cNvPr>
          <p:cNvSpPr/>
          <p:nvPr/>
        </p:nvSpPr>
        <p:spPr>
          <a:xfrm>
            <a:off x="3028856" y="4223189"/>
            <a:ext cx="6121998" cy="369332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kern="100" dirty="0"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Proximity-based Source/Sector Multi-Pollutant Risk &amp; EJ Analysis  </a:t>
            </a:r>
            <a:r>
              <a:rPr lang="en-US" b="1" kern="100" dirty="0"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 </a:t>
            </a:r>
            <a:r>
              <a:rPr lang="en-US" sz="1400" b="1" kern="100" dirty="0"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878FB0-0D10-418A-92F6-2C4EE4AE07A5}"/>
              </a:ext>
            </a:extLst>
          </p:cNvPr>
          <p:cNvSpPr/>
          <p:nvPr/>
        </p:nvSpPr>
        <p:spPr>
          <a:xfrm>
            <a:off x="3004774" y="4600780"/>
            <a:ext cx="1823258" cy="26161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100" b="1" kern="100" dirty="0"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Source/Sector Analysis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B474655-35C0-4A1D-B93B-59DA2AC47F31}"/>
              </a:ext>
            </a:extLst>
          </p:cNvPr>
          <p:cNvSpPr/>
          <p:nvPr/>
        </p:nvSpPr>
        <p:spPr>
          <a:xfrm>
            <a:off x="4738566" y="4600780"/>
            <a:ext cx="1287329" cy="26161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100" b="1" kern="100" dirty="0"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Spatial Analysis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3DA572-D8D5-4AED-9EE8-BA1804907FB0}"/>
              </a:ext>
            </a:extLst>
          </p:cNvPr>
          <p:cNvSpPr/>
          <p:nvPr/>
        </p:nvSpPr>
        <p:spPr>
          <a:xfrm>
            <a:off x="6034913" y="4628662"/>
            <a:ext cx="1190726" cy="261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109F5D3-21DA-4064-A5FF-BA0BCF919567}"/>
              </a:ext>
            </a:extLst>
          </p:cNvPr>
          <p:cNvGrpSpPr/>
          <p:nvPr/>
        </p:nvGrpSpPr>
        <p:grpSpPr>
          <a:xfrm>
            <a:off x="6093502" y="5587255"/>
            <a:ext cx="1477387" cy="301042"/>
            <a:chOff x="4667038" y="4938031"/>
            <a:chExt cx="1477387" cy="30104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BF9F624-84B4-43D9-B118-0B28DF181BB9}"/>
                </a:ext>
              </a:extLst>
            </p:cNvPr>
            <p:cNvSpPr/>
            <p:nvPr/>
          </p:nvSpPr>
          <p:spPr>
            <a:xfrm flipH="1">
              <a:off x="4667038" y="4970871"/>
              <a:ext cx="394817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kern="100" dirty="0"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1</a:t>
              </a:r>
              <a:endParaRPr lang="en-US" sz="1100" dirty="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7629572-0C1D-4789-8A79-9741A1D6CD0F}"/>
                </a:ext>
              </a:extLst>
            </p:cNvPr>
            <p:cNvGrpSpPr/>
            <p:nvPr/>
          </p:nvGrpSpPr>
          <p:grpSpPr>
            <a:xfrm>
              <a:off x="4761458" y="4938031"/>
              <a:ext cx="1170432" cy="114009"/>
              <a:chOff x="4807178" y="4892311"/>
              <a:chExt cx="1170432" cy="114009"/>
            </a:xfrm>
          </p:grpSpPr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B448E1AA-A400-4FDB-B625-66B0EC2708F3}"/>
                  </a:ext>
                </a:extLst>
              </p:cNvPr>
              <p:cNvCxnSpPr/>
              <p:nvPr/>
            </p:nvCxnSpPr>
            <p:spPr bwMode="auto">
              <a:xfrm>
                <a:off x="4807178" y="4941727"/>
                <a:ext cx="1170432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112CEC0-27BB-4224-97B3-69A2BFAD3CDA}"/>
                  </a:ext>
                </a:extLst>
              </p:cNvPr>
              <p:cNvSpPr/>
              <p:nvPr/>
            </p:nvSpPr>
            <p:spPr bwMode="auto">
              <a:xfrm>
                <a:off x="5043680" y="4892311"/>
                <a:ext cx="45719" cy="114009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rgbClr val="FF3300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</p:grp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F7E70A6-CB09-4D14-8979-0F08697C23AE}"/>
                </a:ext>
              </a:extLst>
            </p:cNvPr>
            <p:cNvSpPr/>
            <p:nvPr/>
          </p:nvSpPr>
          <p:spPr>
            <a:xfrm>
              <a:off x="5639158" y="4977463"/>
              <a:ext cx="505267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kern="100" dirty="0"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50km</a:t>
              </a:r>
              <a:endParaRPr lang="en-US" sz="1100" dirty="0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E6DC3706-C353-463B-946A-AC7515AABABE}"/>
              </a:ext>
            </a:extLst>
          </p:cNvPr>
          <p:cNvSpPr/>
          <p:nvPr/>
        </p:nvSpPr>
        <p:spPr bwMode="auto">
          <a:xfrm>
            <a:off x="3013482" y="4590217"/>
            <a:ext cx="1725084" cy="302049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FF3300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C015334-AC65-4D69-A681-78A922DB232F}"/>
              </a:ext>
            </a:extLst>
          </p:cNvPr>
          <p:cNvGrpSpPr/>
          <p:nvPr/>
        </p:nvGrpSpPr>
        <p:grpSpPr>
          <a:xfrm>
            <a:off x="3974484" y="5510579"/>
            <a:ext cx="2112958" cy="261610"/>
            <a:chOff x="2592858" y="4893966"/>
            <a:chExt cx="2112958" cy="261610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0A7880E1-4595-4F15-832B-55E7F5DEF5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171" t="10854" r="72189" b="84137"/>
            <a:stretch/>
          </p:blipFill>
          <p:spPr>
            <a:xfrm>
              <a:off x="3129504" y="4918648"/>
              <a:ext cx="1576312" cy="21802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E9285A6-1DC7-4F6D-850A-8E60F942BF82}"/>
                </a:ext>
              </a:extLst>
            </p:cNvPr>
            <p:cNvSpPr/>
            <p:nvPr/>
          </p:nvSpPr>
          <p:spPr>
            <a:xfrm>
              <a:off x="2592858" y="4893966"/>
              <a:ext cx="1576312" cy="26161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100" b="1" kern="100" dirty="0"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Radius of  Impact</a:t>
              </a:r>
              <a:endParaRPr lang="en-US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723AD2E8-B447-408B-B0A5-0C6F7EE0F760}"/>
              </a:ext>
            </a:extLst>
          </p:cNvPr>
          <p:cNvSpPr/>
          <p:nvPr/>
        </p:nvSpPr>
        <p:spPr bwMode="auto">
          <a:xfrm>
            <a:off x="8412480" y="3483864"/>
            <a:ext cx="722376" cy="26517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FF3300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0D36652-9C01-4B4B-B051-9238FE158AB7}"/>
              </a:ext>
            </a:extLst>
          </p:cNvPr>
          <p:cNvSpPr/>
          <p:nvPr/>
        </p:nvSpPr>
        <p:spPr bwMode="auto">
          <a:xfrm>
            <a:off x="6318504" y="5176817"/>
            <a:ext cx="201168" cy="168973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FF3300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3" name="Speech Bubble: Rectangle with Corners Rounded 4">
            <a:extLst>
              <a:ext uri="{FF2B5EF4-FFF2-40B4-BE49-F238E27FC236}">
                <a16:creationId xmlns:a16="http://schemas.microsoft.com/office/drawing/2014/main" id="{57537D65-8E3A-4BC8-A02D-E79A5E8DC36A}"/>
              </a:ext>
            </a:extLst>
          </p:cNvPr>
          <p:cNvSpPr/>
          <p:nvPr/>
        </p:nvSpPr>
        <p:spPr>
          <a:xfrm>
            <a:off x="6103620" y="1746252"/>
            <a:ext cx="2043684" cy="770268"/>
          </a:xfrm>
          <a:prstGeom prst="wedgeRoundRectCallout">
            <a:avLst>
              <a:gd name="adj1" fmla="val -39700"/>
              <a:gd name="adj2" fmla="val 144949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kern="100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Add “Tribal” for listing tribal areas (All &amp; individual)</a:t>
            </a:r>
            <a:endParaRPr lang="en-US" sz="160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39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7C8F30A5-EF9F-4152-AE99-4D3DF8073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" y="74074"/>
            <a:ext cx="8229600" cy="669103"/>
          </a:xfrm>
        </p:spPr>
        <p:txBody>
          <a:bodyPr>
            <a:noAutofit/>
          </a:bodyPr>
          <a:lstStyle/>
          <a:p>
            <a:r>
              <a:rPr lang="en-US" altLang="zh-CN" sz="2800" dirty="0"/>
              <a:t>Proximity-based Module: </a:t>
            </a:r>
            <a:r>
              <a:rPr lang="en-US" altLang="zh-CN" sz="2800" dirty="0">
                <a:solidFill>
                  <a:srgbClr val="FFFF00"/>
                </a:solidFill>
              </a:rPr>
              <a:t>Example Table</a:t>
            </a:r>
            <a:endParaRPr lang="zh-CN" altLang="en-US" sz="2800" dirty="0">
              <a:solidFill>
                <a:srgbClr val="FFFF00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96CA807-5A5C-4924-8034-68827C5BB9B1}"/>
              </a:ext>
            </a:extLst>
          </p:cNvPr>
          <p:cNvCxnSpPr/>
          <p:nvPr/>
        </p:nvCxnSpPr>
        <p:spPr bwMode="auto">
          <a:xfrm>
            <a:off x="2523744" y="5167420"/>
            <a:ext cx="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2216E742-7434-490B-926C-0123DB6CA58C}"/>
              </a:ext>
            </a:extLst>
          </p:cNvPr>
          <p:cNvSpPr txBox="1">
            <a:spLocks/>
          </p:cNvSpPr>
          <p:nvPr/>
        </p:nvSpPr>
        <p:spPr>
          <a:xfrm>
            <a:off x="7010400" y="6301486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F97FA5-94DB-459B-8E5D-031A4579405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微软雅黑"/>
              <a:cs typeface="+mn-cs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13C34C6-9DB9-462C-A7DC-ADB16951A0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949300"/>
              </p:ext>
            </p:extLst>
          </p:nvPr>
        </p:nvGraphicFramePr>
        <p:xfrm>
          <a:off x="338327" y="877827"/>
          <a:ext cx="8467345" cy="590609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2282796">
                  <a:extLst>
                    <a:ext uri="{9D8B030D-6E8A-4147-A177-3AD203B41FA5}">
                      <a16:colId xmlns:a16="http://schemas.microsoft.com/office/drawing/2014/main" val="852684572"/>
                    </a:ext>
                  </a:extLst>
                </a:gridCol>
                <a:gridCol w="1187123">
                  <a:extLst>
                    <a:ext uri="{9D8B030D-6E8A-4147-A177-3AD203B41FA5}">
                      <a16:colId xmlns:a16="http://schemas.microsoft.com/office/drawing/2014/main" val="1946628416"/>
                    </a:ext>
                  </a:extLst>
                </a:gridCol>
                <a:gridCol w="931407">
                  <a:extLst>
                    <a:ext uri="{9D8B030D-6E8A-4147-A177-3AD203B41FA5}">
                      <a16:colId xmlns:a16="http://schemas.microsoft.com/office/drawing/2014/main" val="1105523904"/>
                    </a:ext>
                  </a:extLst>
                </a:gridCol>
                <a:gridCol w="846735">
                  <a:extLst>
                    <a:ext uri="{9D8B030D-6E8A-4147-A177-3AD203B41FA5}">
                      <a16:colId xmlns:a16="http://schemas.microsoft.com/office/drawing/2014/main" val="4258032098"/>
                    </a:ext>
                  </a:extLst>
                </a:gridCol>
                <a:gridCol w="861976">
                  <a:extLst>
                    <a:ext uri="{9D8B030D-6E8A-4147-A177-3AD203B41FA5}">
                      <a16:colId xmlns:a16="http://schemas.microsoft.com/office/drawing/2014/main" val="2651562353"/>
                    </a:ext>
                  </a:extLst>
                </a:gridCol>
                <a:gridCol w="762060">
                  <a:extLst>
                    <a:ext uri="{9D8B030D-6E8A-4147-A177-3AD203B41FA5}">
                      <a16:colId xmlns:a16="http://schemas.microsoft.com/office/drawing/2014/main" val="2444493016"/>
                    </a:ext>
                  </a:extLst>
                </a:gridCol>
                <a:gridCol w="1595248">
                  <a:extLst>
                    <a:ext uri="{9D8B030D-6E8A-4147-A177-3AD203B41FA5}">
                      <a16:colId xmlns:a16="http://schemas.microsoft.com/office/drawing/2014/main" val="2482584671"/>
                    </a:ext>
                  </a:extLst>
                </a:gridCol>
              </a:tblGrid>
              <a:tr h="575693"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rgbClr val="FFFF00"/>
                          </a:solidFill>
                          <a:effectLst/>
                        </a:rPr>
                        <a:t>Source Name: American Synthesis Rubber Co., Louisville, KY</a:t>
                      </a:r>
                      <a:endParaRPr lang="en-US" sz="1400" dirty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rgbClr val="FFFF00"/>
                          </a:solidFill>
                          <a:effectLst/>
                        </a:rPr>
                        <a:t>Sector Group Name: Organic Chemical Manufacturing </a:t>
                      </a:r>
                      <a:endParaRPr lang="en-US" sz="12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7258827"/>
                  </a:ext>
                </a:extLst>
              </a:tr>
              <a:tr h="37591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50" dirty="0">
                          <a:effectLst/>
                        </a:rPr>
                        <a:t> 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</a:rPr>
                        <a:t>Within Radius of Source</a:t>
                      </a:r>
                      <a:endParaRPr lang="en-US" sz="105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</a:rPr>
                        <a:t>County Avg.</a:t>
                      </a:r>
                      <a:endParaRPr lang="en-US" sz="105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</a:rPr>
                        <a:t>State  Avg.</a:t>
                      </a:r>
                      <a:endParaRPr lang="en-US" sz="105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</a:rPr>
                        <a:t>EPA Region Avg.</a:t>
                      </a:r>
                      <a:endParaRPr lang="en-US" sz="105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</a:rPr>
                        <a:t>Nation Avg.</a:t>
                      </a:r>
                      <a:endParaRPr lang="en-US" sz="105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</a:rPr>
                        <a:t>Sector Group (within radius) National avg.</a:t>
                      </a:r>
                      <a:endParaRPr lang="en-US" sz="105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extLst>
                  <a:ext uri="{0D108BD9-81ED-4DB2-BD59-A6C34878D82A}">
                    <a16:rowId xmlns:a16="http://schemas.microsoft.com/office/drawing/2014/main" val="3367745288"/>
                  </a:ext>
                </a:extLst>
              </a:tr>
              <a:tr h="3567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50" dirty="0">
                          <a:effectLst/>
                        </a:rPr>
                        <a:t>Population total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700">
                          <a:effectLst/>
                        </a:rPr>
                        <a:t>x,xxx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700">
                          <a:effectLst/>
                        </a:rPr>
                        <a:t>xx,xxx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700">
                          <a:effectLst/>
                        </a:rPr>
                        <a:t>xxx,xxx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700">
                          <a:effectLst/>
                        </a:rPr>
                        <a:t>xxx,xxx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700">
                          <a:effectLst/>
                        </a:rPr>
                        <a:t>317,xxx,xxx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700" dirty="0" err="1">
                          <a:effectLst/>
                        </a:rPr>
                        <a:t>xxx,xxx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extLst>
                  <a:ext uri="{0D108BD9-81ED-4DB2-BD59-A6C34878D82A}">
                    <a16:rowId xmlns:a16="http://schemas.microsoft.com/office/drawing/2014/main" val="3465554291"/>
                  </a:ext>
                </a:extLst>
              </a:tr>
              <a:tr h="3567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50" dirty="0">
                          <a:solidFill>
                            <a:srgbClr val="FF0000"/>
                          </a:solidFill>
                          <a:effectLst/>
                        </a:rPr>
                        <a:t>PM2.5 risk </a:t>
                      </a:r>
                      <a:r>
                        <a:rPr lang="en-US" sz="1050" dirty="0">
                          <a:effectLst/>
                        </a:rPr>
                        <a:t>(%tile)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700">
                          <a:effectLst/>
                        </a:rPr>
                        <a:t>x%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700">
                          <a:effectLst/>
                        </a:rPr>
                        <a:t>x%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700">
                          <a:effectLst/>
                        </a:rPr>
                        <a:t>x%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700">
                          <a:effectLst/>
                        </a:rPr>
                        <a:t>x%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700">
                          <a:effectLst/>
                        </a:rPr>
                        <a:t>x%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700" dirty="0">
                          <a:effectLst/>
                        </a:rPr>
                        <a:t>x%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extLst>
                  <a:ext uri="{0D108BD9-81ED-4DB2-BD59-A6C34878D82A}">
                    <a16:rowId xmlns:a16="http://schemas.microsoft.com/office/drawing/2014/main" val="344195645"/>
                  </a:ext>
                </a:extLst>
              </a:tr>
              <a:tr h="3567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50" dirty="0">
                          <a:solidFill>
                            <a:srgbClr val="FF0000"/>
                          </a:solidFill>
                          <a:effectLst/>
                        </a:rPr>
                        <a:t>Ozone risk </a:t>
                      </a:r>
                      <a:r>
                        <a:rPr lang="en-US" sz="1050" dirty="0">
                          <a:effectLst/>
                        </a:rPr>
                        <a:t>(%tile) 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700">
                          <a:effectLst/>
                        </a:rPr>
                        <a:t>x%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700">
                          <a:effectLst/>
                        </a:rPr>
                        <a:t>x%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700">
                          <a:effectLst/>
                        </a:rPr>
                        <a:t>x%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700">
                          <a:effectLst/>
                        </a:rPr>
                        <a:t>x%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700">
                          <a:effectLst/>
                        </a:rPr>
                        <a:t>x%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700" dirty="0">
                          <a:effectLst/>
                        </a:rPr>
                        <a:t>x%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extLst>
                  <a:ext uri="{0D108BD9-81ED-4DB2-BD59-A6C34878D82A}">
                    <a16:rowId xmlns:a16="http://schemas.microsoft.com/office/drawing/2014/main" val="4065310643"/>
                  </a:ext>
                </a:extLst>
              </a:tr>
              <a:tr h="3650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FF0000"/>
                          </a:solidFill>
                          <a:effectLst/>
                        </a:rPr>
                        <a:t>Air Toxics risk: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   Cancer risk (%tile)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x%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x%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x%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x%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x%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x%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extLst>
                  <a:ext uri="{0D108BD9-81ED-4DB2-BD59-A6C34878D82A}">
                    <a16:rowId xmlns:a16="http://schemas.microsoft.com/office/drawing/2014/main" val="1838136057"/>
                  </a:ext>
                </a:extLst>
              </a:tr>
              <a:tr h="3650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   Cancer risk value 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   (x in-million lifetime)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x.x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x.x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x.x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x.x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x.x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 err="1">
                          <a:effectLst/>
                        </a:rPr>
                        <a:t>x.x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extLst>
                  <a:ext uri="{0D108BD9-81ED-4DB2-BD59-A6C34878D82A}">
                    <a16:rowId xmlns:a16="http://schemas.microsoft.com/office/drawing/2014/main" val="1865901455"/>
                  </a:ext>
                </a:extLst>
              </a:tr>
              <a:tr h="3567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   Non-cancer risk (%tile)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x%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x%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x%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x%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x%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x%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extLst>
                  <a:ext uri="{0D108BD9-81ED-4DB2-BD59-A6C34878D82A}">
                    <a16:rowId xmlns:a16="http://schemas.microsoft.com/office/drawing/2014/main" val="3005797199"/>
                  </a:ext>
                </a:extLst>
              </a:tr>
              <a:tr h="3650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   Non-cancer risk 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    (Hazard Index)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700">
                          <a:effectLst/>
                        </a:rPr>
                        <a:t>x.x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700">
                          <a:effectLst/>
                        </a:rPr>
                        <a:t>x.x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700">
                          <a:effectLst/>
                        </a:rPr>
                        <a:t>x.x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700">
                          <a:effectLst/>
                        </a:rPr>
                        <a:t>x.x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700">
                          <a:effectLst/>
                        </a:rPr>
                        <a:t>x.x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700" dirty="0" err="1">
                          <a:effectLst/>
                        </a:rPr>
                        <a:t>x.x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extLst>
                  <a:ext uri="{0D108BD9-81ED-4DB2-BD59-A6C34878D82A}">
                    <a16:rowId xmlns:a16="http://schemas.microsoft.com/office/drawing/2014/main" val="2921666321"/>
                  </a:ext>
                </a:extLst>
              </a:tr>
              <a:tr h="37034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FF0000"/>
                          </a:solidFill>
                          <a:effectLst/>
                        </a:rPr>
                        <a:t>Climate risk: 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    Flood (%tile)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700" dirty="0">
                          <a:effectLst/>
                        </a:rPr>
                        <a:t>x%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700" dirty="0">
                          <a:effectLst/>
                        </a:rPr>
                        <a:t>x%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700" dirty="0">
                          <a:effectLst/>
                        </a:rPr>
                        <a:t>x%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700" dirty="0">
                          <a:effectLst/>
                        </a:rPr>
                        <a:t>x%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700">
                          <a:effectLst/>
                        </a:rPr>
                        <a:t>x%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700" dirty="0">
                          <a:effectLst/>
                        </a:rPr>
                        <a:t>x%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extLst>
                  <a:ext uri="{0D108BD9-81ED-4DB2-BD59-A6C34878D82A}">
                    <a16:rowId xmlns:a16="http://schemas.microsoft.com/office/drawing/2014/main" val="2458727103"/>
                  </a:ext>
                </a:extLst>
              </a:tr>
              <a:tr h="3480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50" dirty="0">
                          <a:effectLst/>
                        </a:rPr>
                        <a:t>   Sea level rise (%tile)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700">
                          <a:effectLst/>
                        </a:rPr>
                        <a:t>x%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700">
                          <a:effectLst/>
                        </a:rPr>
                        <a:t>x%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700">
                          <a:effectLst/>
                        </a:rPr>
                        <a:t>x%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700">
                          <a:effectLst/>
                        </a:rPr>
                        <a:t>x%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700">
                          <a:effectLst/>
                        </a:rPr>
                        <a:t>x%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700" dirty="0">
                          <a:effectLst/>
                        </a:rPr>
                        <a:t>x%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extLst>
                  <a:ext uri="{0D108BD9-81ED-4DB2-BD59-A6C34878D82A}">
                    <a16:rowId xmlns:a16="http://schemas.microsoft.com/office/drawing/2014/main" val="3168380106"/>
                  </a:ext>
                </a:extLst>
              </a:tr>
              <a:tr h="3567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50" dirty="0">
                          <a:effectLst/>
                        </a:rPr>
                        <a:t>   Fire (%tile)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700">
                          <a:effectLst/>
                        </a:rPr>
                        <a:t>x%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700">
                          <a:effectLst/>
                        </a:rPr>
                        <a:t>x%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700">
                          <a:effectLst/>
                        </a:rPr>
                        <a:t>x%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700">
                          <a:effectLst/>
                        </a:rPr>
                        <a:t>x%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700">
                          <a:effectLst/>
                        </a:rPr>
                        <a:t>x%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700" dirty="0">
                          <a:effectLst/>
                        </a:rPr>
                        <a:t>x%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extLst>
                  <a:ext uri="{0D108BD9-81ED-4DB2-BD59-A6C34878D82A}">
                    <a16:rowId xmlns:a16="http://schemas.microsoft.com/office/drawing/2014/main" val="2252252771"/>
                  </a:ext>
                </a:extLst>
              </a:tr>
              <a:tr h="3567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50" dirty="0">
                          <a:effectLst/>
                        </a:rPr>
                        <a:t>   Disease (%tile)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700">
                          <a:effectLst/>
                        </a:rPr>
                        <a:t>x%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700">
                          <a:effectLst/>
                        </a:rPr>
                        <a:t>x%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700">
                          <a:effectLst/>
                        </a:rPr>
                        <a:t>x%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700">
                          <a:effectLst/>
                        </a:rPr>
                        <a:t>x%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700">
                          <a:effectLst/>
                        </a:rPr>
                        <a:t>x%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700" dirty="0">
                          <a:effectLst/>
                        </a:rPr>
                        <a:t>x%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extLst>
                  <a:ext uri="{0D108BD9-81ED-4DB2-BD59-A6C34878D82A}">
                    <a16:rowId xmlns:a16="http://schemas.microsoft.com/office/drawing/2014/main" val="810271170"/>
                  </a:ext>
                </a:extLst>
              </a:tr>
              <a:tr h="3650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FF0000"/>
                          </a:solidFill>
                          <a:effectLst/>
                        </a:rPr>
                        <a:t>EJ Indicators: 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   Minority group (%tile)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x%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x%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x%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x%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x%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x%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extLst>
                  <a:ext uri="{0D108BD9-81ED-4DB2-BD59-A6C34878D82A}">
                    <a16:rowId xmlns:a16="http://schemas.microsoft.com/office/drawing/2014/main" val="3961439126"/>
                  </a:ext>
                </a:extLst>
              </a:tr>
              <a:tr h="2532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50" dirty="0">
                          <a:effectLst/>
                        </a:rPr>
                        <a:t>   Low-income group (%tile)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700">
                          <a:effectLst/>
                        </a:rPr>
                        <a:t>x%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700">
                          <a:effectLst/>
                        </a:rPr>
                        <a:t>x%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700">
                          <a:effectLst/>
                        </a:rPr>
                        <a:t>x%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700">
                          <a:effectLst/>
                        </a:rPr>
                        <a:t>x%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700">
                          <a:effectLst/>
                        </a:rPr>
                        <a:t>x%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700" dirty="0">
                          <a:effectLst/>
                        </a:rPr>
                        <a:t>x%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extLst>
                  <a:ext uri="{0D108BD9-81ED-4DB2-BD59-A6C34878D82A}">
                    <a16:rowId xmlns:a16="http://schemas.microsoft.com/office/drawing/2014/main" val="1974411734"/>
                  </a:ext>
                </a:extLst>
              </a:tr>
              <a:tr h="19122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50" dirty="0">
                          <a:effectLst/>
                        </a:rPr>
                        <a:t>   Demographic Index (%tile)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700">
                          <a:effectLst/>
                        </a:rPr>
                        <a:t>x%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700" dirty="0">
                          <a:effectLst/>
                        </a:rPr>
                        <a:t>x%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700">
                          <a:effectLst/>
                        </a:rPr>
                        <a:t>x%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700">
                          <a:effectLst/>
                        </a:rPr>
                        <a:t>x%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700">
                          <a:effectLst/>
                        </a:rPr>
                        <a:t>x%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700" dirty="0">
                          <a:effectLst/>
                        </a:rPr>
                        <a:t>x%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extLst>
                  <a:ext uri="{0D108BD9-81ED-4DB2-BD59-A6C34878D82A}">
                    <a16:rowId xmlns:a16="http://schemas.microsoft.com/office/drawing/2014/main" val="1375927314"/>
                  </a:ext>
                </a:extLst>
              </a:tr>
              <a:tr h="19122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50" dirty="0">
                          <a:effectLst/>
                        </a:rPr>
                        <a:t>   Linguistic Isolation (%tile)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700" dirty="0">
                          <a:effectLst/>
                        </a:rPr>
                        <a:t>x%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700" dirty="0">
                          <a:effectLst/>
                        </a:rPr>
                        <a:t>x%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700" dirty="0">
                          <a:effectLst/>
                        </a:rPr>
                        <a:t>x%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700" dirty="0">
                          <a:effectLst/>
                        </a:rPr>
                        <a:t>x%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700" dirty="0">
                          <a:effectLst/>
                        </a:rPr>
                        <a:t>x%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700" dirty="0">
                          <a:effectLst/>
                        </a:rPr>
                        <a:t>x%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extLst>
                  <a:ext uri="{0D108BD9-81ED-4DB2-BD59-A6C34878D82A}">
                    <a16:rowId xmlns:a16="http://schemas.microsoft.com/office/drawing/2014/main" val="19794677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9223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>
            <a:extLst>
              <a:ext uri="{FF2B5EF4-FFF2-40B4-BE49-F238E27FC236}">
                <a16:creationId xmlns:a16="http://schemas.microsoft.com/office/drawing/2014/main" id="{A76BD74A-0AD4-4FFB-B560-8B7E9CD3BEA4}"/>
              </a:ext>
            </a:extLst>
          </p:cNvPr>
          <p:cNvSpPr txBox="1">
            <a:spLocks/>
          </p:cNvSpPr>
          <p:nvPr/>
        </p:nvSpPr>
        <p:spPr bwMode="auto">
          <a:xfrm>
            <a:off x="539496" y="74074"/>
            <a:ext cx="8229600" cy="669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r>
              <a:rPr lang="en-US" altLang="zh-CN" sz="2800" kern="0" dirty="0"/>
              <a:t>Proximity-based Module: </a:t>
            </a:r>
            <a:r>
              <a:rPr lang="en-US" altLang="zh-CN" sz="2800" kern="0">
                <a:solidFill>
                  <a:srgbClr val="FFFF00"/>
                </a:solidFill>
              </a:rPr>
              <a:t>Example Chart</a:t>
            </a:r>
            <a:endParaRPr lang="zh-CN" altLang="en-US" sz="2800" kern="0" dirty="0">
              <a:solidFill>
                <a:srgbClr val="FFFF00"/>
              </a:solidFill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7C56059-6E73-4A41-8F01-5935C29E7BA4}"/>
              </a:ext>
            </a:extLst>
          </p:cNvPr>
          <p:cNvGrpSpPr/>
          <p:nvPr/>
        </p:nvGrpSpPr>
        <p:grpSpPr>
          <a:xfrm>
            <a:off x="1645920" y="1179575"/>
            <a:ext cx="7799832" cy="5368163"/>
            <a:chOff x="938784" y="898689"/>
            <a:chExt cx="8543544" cy="569477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DFFCA284-735A-4471-9850-FC285259D3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8784" y="937992"/>
              <a:ext cx="8066881" cy="5380512"/>
            </a:xfrm>
            <a:prstGeom prst="rect">
              <a:avLst/>
            </a:prstGeom>
          </p:spPr>
        </p:pic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96CA807-5A5C-4924-8034-68827C5BB9B1}"/>
                </a:ext>
              </a:extLst>
            </p:cNvPr>
            <p:cNvCxnSpPr/>
            <p:nvPr/>
          </p:nvCxnSpPr>
          <p:spPr bwMode="auto">
            <a:xfrm>
              <a:off x="2862072" y="5094268"/>
              <a:ext cx="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" name="Slide Number Placeholder 1">
              <a:extLst>
                <a:ext uri="{FF2B5EF4-FFF2-40B4-BE49-F238E27FC236}">
                  <a16:creationId xmlns:a16="http://schemas.microsoft.com/office/drawing/2014/main" id="{2216E742-7434-490B-926C-0123DB6CA58C}"/>
                </a:ext>
              </a:extLst>
            </p:cNvPr>
            <p:cNvSpPr txBox="1">
              <a:spLocks/>
            </p:cNvSpPr>
            <p:nvPr/>
          </p:nvSpPr>
          <p:spPr>
            <a:xfrm>
              <a:off x="7348728" y="6228334"/>
              <a:ext cx="2133600" cy="365125"/>
            </a:xfrm>
            <a:prstGeom prst="rect">
              <a:avLst/>
            </a:prstGeom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6EF97FA5-94DB-459B-8E5D-031A45794050}" type="slidenum">
                <a:rPr kumimoji="0" lang="en-US" sz="16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>
                      <a:tint val="75000"/>
                    </a:prstClr>
                  </a:solidFill>
                  <a:effectLst/>
                  <a:uLnTx/>
                  <a:uFillTx/>
                  <a:latin typeface="Arial" pitchFamily="34" charset="0"/>
                  <a:ea typeface="微软雅黑"/>
                  <a:cs typeface="+mn-cs"/>
                </a:rPr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4</a:t>
              </a:fld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微软雅黑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684A689-EAF8-4ED7-B733-7717143C2A70}"/>
                </a:ext>
              </a:extLst>
            </p:cNvPr>
            <p:cNvSpPr/>
            <p:nvPr/>
          </p:nvSpPr>
          <p:spPr>
            <a:xfrm>
              <a:off x="1435608" y="5883872"/>
              <a:ext cx="7671816" cy="489753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200" b="1" kern="100" dirty="0"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     Within Radius     County avg.         State avg.       EPA region avg.     Nation avg.     Sector Group avg.</a:t>
              </a:r>
            </a:p>
            <a:p>
              <a:r>
                <a:rPr lang="en-US" sz="1200" b="1" kern="100" dirty="0"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          of Source					   (Within Radius)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8D209C9-B360-45AD-930F-9D139956D480}"/>
                </a:ext>
              </a:extLst>
            </p:cNvPr>
            <p:cNvSpPr/>
            <p:nvPr/>
          </p:nvSpPr>
          <p:spPr>
            <a:xfrm>
              <a:off x="1435608" y="898689"/>
              <a:ext cx="7114032" cy="424453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kern="100" dirty="0">
                  <a:solidFill>
                    <a:srgbClr val="0000FF"/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Source:                          Sector Group: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47F7204-6F9D-4D2D-91CD-1762EEE3A1FB}"/>
                </a:ext>
              </a:extLst>
            </p:cNvPr>
            <p:cNvCxnSpPr/>
            <p:nvPr/>
          </p:nvCxnSpPr>
          <p:spPr bwMode="auto">
            <a:xfrm>
              <a:off x="7348728" y="1463085"/>
              <a:ext cx="0" cy="4338051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048485B-8B05-4B72-B1BC-FACA57E6C09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722120" y="3352053"/>
              <a:ext cx="6772656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CA6A4E3-64FD-4299-BDAD-F247D51F150E}"/>
                </a:ext>
              </a:extLst>
            </p:cNvPr>
            <p:cNvSpPr/>
            <p:nvPr/>
          </p:nvSpPr>
          <p:spPr>
            <a:xfrm>
              <a:off x="8369547" y="2901349"/>
              <a:ext cx="834088" cy="12407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kern="100" dirty="0">
                  <a:solidFill>
                    <a:srgbClr val="0000FF"/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Nation </a:t>
              </a:r>
            </a:p>
            <a:p>
              <a:pPr algn="ctr"/>
              <a:r>
                <a:rPr lang="en-US" sz="1400" b="1" kern="100" dirty="0">
                  <a:solidFill>
                    <a:srgbClr val="0000FF"/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avg. (%tile)</a:t>
              </a:r>
            </a:p>
            <a:p>
              <a:pPr algn="ctr"/>
              <a:endParaRPr lang="en-US" sz="14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  <a:p>
              <a:pPr algn="ctr"/>
              <a:r>
                <a:rPr lang="en-US" sz="1400" b="1" kern="100" dirty="0">
                  <a:solidFill>
                    <a:srgbClr val="0000FF"/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 </a:t>
              </a:r>
              <a:endParaRPr lang="en-US" sz="14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E7545CA-3BCF-469F-8A2B-90E4392937E5}"/>
              </a:ext>
            </a:extLst>
          </p:cNvPr>
          <p:cNvGrpSpPr/>
          <p:nvPr/>
        </p:nvGrpSpPr>
        <p:grpSpPr>
          <a:xfrm>
            <a:off x="220751" y="1022650"/>
            <a:ext cx="1785843" cy="3773904"/>
            <a:chOff x="211229" y="2168020"/>
            <a:chExt cx="1785843" cy="3773904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804190DC-9072-4E80-9CA1-B2B88D299B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9999" t="44360" r="50471" b="1"/>
            <a:stretch/>
          </p:blipFill>
          <p:spPr>
            <a:xfrm>
              <a:off x="211229" y="2186308"/>
              <a:ext cx="1785842" cy="3755616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0C66328B-508F-44E0-854C-0CC490AA48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9998" t="48194" r="60714" b="36905"/>
            <a:stretch/>
          </p:blipFill>
          <p:spPr>
            <a:xfrm>
              <a:off x="335250" y="3844626"/>
              <a:ext cx="849322" cy="1077953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F0F367D5-79C3-4147-A99C-BC2F11CD852E}"/>
                </a:ext>
              </a:extLst>
            </p:cNvPr>
            <p:cNvSpPr/>
            <p:nvPr/>
          </p:nvSpPr>
          <p:spPr>
            <a:xfrm>
              <a:off x="335250" y="3497366"/>
              <a:ext cx="1359668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Climate Risks</a:t>
              </a:r>
              <a:endParaRPr lang="en-US" sz="1400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FD7CFB3-FD85-4F6A-8A4B-8FACA434F6C9}"/>
                </a:ext>
              </a:extLst>
            </p:cNvPr>
            <p:cNvSpPr/>
            <p:nvPr/>
          </p:nvSpPr>
          <p:spPr>
            <a:xfrm>
              <a:off x="303819" y="2168020"/>
              <a:ext cx="1090363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Air Quality</a:t>
              </a:r>
              <a:endParaRPr lang="en-US" sz="1400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5B7C60C3-0234-4536-A296-CE330190A4F4}"/>
                </a:ext>
              </a:extLst>
            </p:cNvPr>
            <p:cNvSpPr/>
            <p:nvPr/>
          </p:nvSpPr>
          <p:spPr>
            <a:xfrm>
              <a:off x="544420" y="2492507"/>
              <a:ext cx="1452651" cy="9079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PM2.5 risk</a:t>
              </a:r>
            </a:p>
            <a:p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O3 risk</a:t>
              </a:r>
            </a:p>
            <a:p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Air Toxics risk</a:t>
              </a:r>
            </a:p>
            <a:p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Cancer risk</a:t>
              </a:r>
            </a:p>
            <a:p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Non-Cancer risk</a:t>
              </a:r>
              <a:endParaRPr lang="en-US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B07D0763-8501-47F5-8148-63C7764053C7}"/>
                </a:ext>
              </a:extLst>
            </p:cNvPr>
            <p:cNvSpPr/>
            <p:nvPr/>
          </p:nvSpPr>
          <p:spPr>
            <a:xfrm>
              <a:off x="668442" y="3899491"/>
              <a:ext cx="1328630" cy="11003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Flood</a:t>
              </a:r>
            </a:p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Fire</a:t>
              </a:r>
            </a:p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Sea Level Rise</a:t>
              </a:r>
            </a:p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Heat</a:t>
              </a:r>
            </a:p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Disease</a:t>
              </a:r>
            </a:p>
            <a:p>
              <a:endParaRPr lang="en-US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51945599-066D-42A8-A708-5E11AC5140A5}"/>
                </a:ext>
              </a:extLst>
            </p:cNvPr>
            <p:cNvSpPr/>
            <p:nvPr/>
          </p:nvSpPr>
          <p:spPr>
            <a:xfrm>
              <a:off x="298673" y="4932557"/>
              <a:ext cx="1661821" cy="4308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endParaRPr lang="en-US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405846C-6F17-4E5B-B164-5277B15A92FF}"/>
              </a:ext>
            </a:extLst>
          </p:cNvPr>
          <p:cNvGrpSpPr/>
          <p:nvPr/>
        </p:nvGrpSpPr>
        <p:grpSpPr>
          <a:xfrm>
            <a:off x="211229" y="2344888"/>
            <a:ext cx="1785843" cy="3773904"/>
            <a:chOff x="211229" y="2168020"/>
            <a:chExt cx="1785843" cy="3773904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45807862-E2CA-4FF0-988D-9065D79F9F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9999" t="44360" r="50471" b="1"/>
            <a:stretch/>
          </p:blipFill>
          <p:spPr>
            <a:xfrm>
              <a:off x="211229" y="2186308"/>
              <a:ext cx="1785842" cy="3755616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D82D7C09-BFDB-4417-91BA-7C49C8C6F2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9998" t="48194" r="60714" b="36905"/>
            <a:stretch/>
          </p:blipFill>
          <p:spPr>
            <a:xfrm>
              <a:off x="335250" y="3844626"/>
              <a:ext cx="849322" cy="1077953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6F80C64-677F-4EBA-9D2A-745ED16569D3}"/>
                </a:ext>
              </a:extLst>
            </p:cNvPr>
            <p:cNvSpPr/>
            <p:nvPr/>
          </p:nvSpPr>
          <p:spPr>
            <a:xfrm>
              <a:off x="335250" y="3497366"/>
              <a:ext cx="1359668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Climate Risks</a:t>
              </a:r>
              <a:endParaRPr lang="en-US" sz="1400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6814F82-A65D-43E3-8943-BAAF7F3A2E27}"/>
                </a:ext>
              </a:extLst>
            </p:cNvPr>
            <p:cNvSpPr/>
            <p:nvPr/>
          </p:nvSpPr>
          <p:spPr>
            <a:xfrm>
              <a:off x="303819" y="2168020"/>
              <a:ext cx="1308371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EJ Indicators</a:t>
              </a:r>
              <a:endParaRPr lang="en-US" sz="1400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0131B25-33C7-48AE-80F1-BBB91B8DC219}"/>
                </a:ext>
              </a:extLst>
            </p:cNvPr>
            <p:cNvSpPr/>
            <p:nvPr/>
          </p:nvSpPr>
          <p:spPr>
            <a:xfrm>
              <a:off x="544420" y="2492507"/>
              <a:ext cx="1452651" cy="938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Population</a:t>
              </a:r>
            </a:p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Minority</a:t>
              </a:r>
            </a:p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Income</a:t>
              </a:r>
            </a:p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Education</a:t>
              </a:r>
            </a:p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Language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6B0E8C25-E0B0-47EB-893E-6423A2D7DF23}"/>
                </a:ext>
              </a:extLst>
            </p:cNvPr>
            <p:cNvSpPr/>
            <p:nvPr/>
          </p:nvSpPr>
          <p:spPr>
            <a:xfrm>
              <a:off x="668442" y="3899491"/>
              <a:ext cx="1328630" cy="11003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Flood</a:t>
              </a:r>
            </a:p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Fire</a:t>
              </a:r>
            </a:p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Sea Level Rise</a:t>
              </a:r>
            </a:p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Heat</a:t>
              </a:r>
            </a:p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Disease</a:t>
              </a:r>
            </a:p>
            <a:p>
              <a:endParaRPr lang="en-US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1BA5B39-F2D1-449D-95E8-584261B518AA}"/>
                </a:ext>
              </a:extLst>
            </p:cNvPr>
            <p:cNvSpPr/>
            <p:nvPr/>
          </p:nvSpPr>
          <p:spPr>
            <a:xfrm>
              <a:off x="298673" y="4932557"/>
              <a:ext cx="1661821" cy="4308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endParaRPr lang="en-US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id="{32ACE382-F85E-474E-AAE1-93B8E979C051}"/>
              </a:ext>
            </a:extLst>
          </p:cNvPr>
          <p:cNvSpPr/>
          <p:nvPr/>
        </p:nvSpPr>
        <p:spPr>
          <a:xfrm>
            <a:off x="1993819" y="1612003"/>
            <a:ext cx="734496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600" b="1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(%tile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29887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2AD6020A-5576-4CCD-8EEB-5EFBE880AD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61" y="851314"/>
            <a:ext cx="9018253" cy="599267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C8F30A5-EF9F-4152-AE99-4D3DF8073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" y="74074"/>
            <a:ext cx="8229600" cy="669103"/>
          </a:xfrm>
        </p:spPr>
        <p:txBody>
          <a:bodyPr>
            <a:noAutofit/>
          </a:bodyPr>
          <a:lstStyle/>
          <a:p>
            <a:r>
              <a:rPr lang="en-US" altLang="zh-CN" sz="2800" dirty="0"/>
              <a:t>Proximity Analysis Module: </a:t>
            </a:r>
            <a:r>
              <a:rPr lang="en-US" altLang="zh-CN" sz="2800" dirty="0">
                <a:solidFill>
                  <a:srgbClr val="FFFF00"/>
                </a:solidFill>
              </a:rPr>
              <a:t>Spatial Analysis</a:t>
            </a:r>
            <a:endParaRPr lang="zh-CN" altLang="en-US" sz="2800" dirty="0">
              <a:solidFill>
                <a:srgbClr val="FFFF00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96CA807-5A5C-4924-8034-68827C5BB9B1}"/>
              </a:ext>
            </a:extLst>
          </p:cNvPr>
          <p:cNvCxnSpPr/>
          <p:nvPr/>
        </p:nvCxnSpPr>
        <p:spPr bwMode="auto">
          <a:xfrm>
            <a:off x="2463642" y="7152793"/>
            <a:ext cx="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A52F0FCA-4207-4B16-9B48-8A3118377D63}"/>
              </a:ext>
            </a:extLst>
          </p:cNvPr>
          <p:cNvSpPr/>
          <p:nvPr/>
        </p:nvSpPr>
        <p:spPr bwMode="auto">
          <a:xfrm>
            <a:off x="3146344" y="2032171"/>
            <a:ext cx="3182111" cy="2800906"/>
          </a:xfrm>
          <a:prstGeom prst="ellipse">
            <a:avLst/>
          </a:prstGeom>
          <a:noFill/>
          <a:ln w="38100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FF3300"/>
              </a:solidFill>
              <a:effectLst/>
              <a:latin typeface="Arial" charset="0"/>
              <a:ea typeface="宋体" pitchFamily="2" charset="-12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1D6380-9E7E-4871-8935-9D308B7AFD3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3028"/>
          <a:stretch/>
        </p:blipFill>
        <p:spPr>
          <a:xfrm>
            <a:off x="2949504" y="5122084"/>
            <a:ext cx="6106000" cy="11741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2216E742-7434-490B-926C-0123DB6CA58C}"/>
              </a:ext>
            </a:extLst>
          </p:cNvPr>
          <p:cNvSpPr txBox="1">
            <a:spLocks/>
          </p:cNvSpPr>
          <p:nvPr/>
        </p:nvSpPr>
        <p:spPr>
          <a:xfrm>
            <a:off x="7010400" y="734390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F97FA5-94DB-459B-8E5D-031A4579405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微软雅黑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1691BF3-5FA0-408F-A462-6B98FC7160B6}"/>
              </a:ext>
            </a:extLst>
          </p:cNvPr>
          <p:cNvSpPr/>
          <p:nvPr/>
        </p:nvSpPr>
        <p:spPr bwMode="auto">
          <a:xfrm flipV="1">
            <a:off x="2922072" y="6253770"/>
            <a:ext cx="6106000" cy="45719"/>
          </a:xfrm>
          <a:prstGeom prst="rect">
            <a:avLst/>
          </a:prstGeom>
          <a:solidFill>
            <a:schemeClr val="bg2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FF3300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20978B-1ABA-4B95-8BB1-F4DE170A2154}"/>
              </a:ext>
            </a:extLst>
          </p:cNvPr>
          <p:cNvSpPr/>
          <p:nvPr/>
        </p:nvSpPr>
        <p:spPr>
          <a:xfrm>
            <a:off x="2931216" y="5116261"/>
            <a:ext cx="6121998" cy="369332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kern="100" dirty="0"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Proximity-based Source/Sector Multi-Pollutant Risk &amp; EJ Analysis  </a:t>
            </a:r>
            <a:r>
              <a:rPr lang="en-US" b="1" kern="100" dirty="0"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 </a:t>
            </a:r>
            <a:r>
              <a:rPr lang="en-US" sz="1400" b="1" kern="100" dirty="0"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B474655-35C0-4A1D-B93B-59DA2AC47F31}"/>
              </a:ext>
            </a:extLst>
          </p:cNvPr>
          <p:cNvSpPr/>
          <p:nvPr/>
        </p:nvSpPr>
        <p:spPr>
          <a:xfrm>
            <a:off x="4640926" y="5493852"/>
            <a:ext cx="1287329" cy="26161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100" b="1" kern="100" dirty="0"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Spatial Analysis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0D36652-9C01-4B4B-B051-9238FE158AB7}"/>
              </a:ext>
            </a:extLst>
          </p:cNvPr>
          <p:cNvSpPr/>
          <p:nvPr/>
        </p:nvSpPr>
        <p:spPr bwMode="auto">
          <a:xfrm>
            <a:off x="6220864" y="6069889"/>
            <a:ext cx="201168" cy="168973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FF3300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CD7749-26CB-4576-8C94-FA0794EFCF1C}"/>
              </a:ext>
            </a:extLst>
          </p:cNvPr>
          <p:cNvSpPr txBox="1"/>
          <p:nvPr/>
        </p:nvSpPr>
        <p:spPr>
          <a:xfrm>
            <a:off x="2902325" y="5765056"/>
            <a:ext cx="720184" cy="53117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EJ</a:t>
            </a:r>
          </a:p>
          <a:p>
            <a:pPr algn="ctr">
              <a:lnSpc>
                <a:spcPct val="150000"/>
              </a:lnSpc>
            </a:pP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Indicators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F287EC6-8878-460E-9728-E1FCA6B30FF6}"/>
              </a:ext>
            </a:extLst>
          </p:cNvPr>
          <p:cNvSpPr txBox="1"/>
          <p:nvPr/>
        </p:nvSpPr>
        <p:spPr>
          <a:xfrm>
            <a:off x="4367502" y="5779379"/>
            <a:ext cx="666780" cy="4833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Climate</a:t>
            </a:r>
          </a:p>
          <a:p>
            <a:pPr algn="ctr">
              <a:lnSpc>
                <a:spcPct val="150000"/>
              </a:lnSpc>
            </a:pPr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Risk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E7E2E3A-F397-474A-95F9-03129425AEE4}"/>
              </a:ext>
            </a:extLst>
          </p:cNvPr>
          <p:cNvSpPr/>
          <p:nvPr/>
        </p:nvSpPr>
        <p:spPr bwMode="auto">
          <a:xfrm>
            <a:off x="3587392" y="6069889"/>
            <a:ext cx="809001" cy="20931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FF3300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0A579B7-381D-459B-9F0D-948F196E2173}"/>
              </a:ext>
            </a:extLst>
          </p:cNvPr>
          <p:cNvSpPr/>
          <p:nvPr/>
        </p:nvSpPr>
        <p:spPr bwMode="auto">
          <a:xfrm>
            <a:off x="4967829" y="6127951"/>
            <a:ext cx="960299" cy="15868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FF3300"/>
              </a:solidFill>
              <a:effectLst/>
              <a:latin typeface="Arial" charset="0"/>
              <a:ea typeface="宋体" pitchFamily="2" charset="-122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E8E3F3F9-9D75-4DEA-AE6B-0B6427C009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3412" y="1093865"/>
            <a:ext cx="1827575" cy="2573951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707FA197-7AED-4165-AE0D-5493E826BFB8}"/>
              </a:ext>
            </a:extLst>
          </p:cNvPr>
          <p:cNvGrpSpPr/>
          <p:nvPr/>
        </p:nvGrpSpPr>
        <p:grpSpPr>
          <a:xfrm>
            <a:off x="4531345" y="3228837"/>
            <a:ext cx="425089" cy="438979"/>
            <a:chOff x="5461807" y="2841435"/>
            <a:chExt cx="537827" cy="537827"/>
          </a:xfrm>
        </p:grpSpPr>
        <p:pic>
          <p:nvPicPr>
            <p:cNvPr id="37" name="Graphic 36" descr="Water">
              <a:extLst>
                <a:ext uri="{FF2B5EF4-FFF2-40B4-BE49-F238E27FC236}">
                  <a16:creationId xmlns:a16="http://schemas.microsoft.com/office/drawing/2014/main" id="{25229B63-1865-4FA4-A2EB-8216C5B5A41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0800000">
              <a:off x="5461807" y="2841435"/>
              <a:ext cx="537827" cy="537827"/>
            </a:xfrm>
            <a:prstGeom prst="rect">
              <a:avLst/>
            </a:prstGeom>
          </p:spPr>
        </p:pic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DB44E79-A456-47E5-97E5-F3B35FC70171}"/>
                </a:ext>
              </a:extLst>
            </p:cNvPr>
            <p:cNvSpPr/>
            <p:nvPr/>
          </p:nvSpPr>
          <p:spPr bwMode="auto">
            <a:xfrm>
              <a:off x="5687492" y="2989822"/>
              <a:ext cx="83472" cy="87267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solidFill>
                    <a:schemeClr val="tx1"/>
                  </a:solidFill>
                </a:ln>
                <a:solidFill>
                  <a:srgbClr val="FF3300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E6DC3706-C353-463B-946A-AC7515AABABE}"/>
              </a:ext>
            </a:extLst>
          </p:cNvPr>
          <p:cNvSpPr/>
          <p:nvPr/>
        </p:nvSpPr>
        <p:spPr bwMode="auto">
          <a:xfrm>
            <a:off x="4737400" y="5483289"/>
            <a:ext cx="1190727" cy="302049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FF3300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124B286-7F17-4812-85AE-3DB5EACA6C5F}"/>
              </a:ext>
            </a:extLst>
          </p:cNvPr>
          <p:cNvSpPr/>
          <p:nvPr/>
        </p:nvSpPr>
        <p:spPr bwMode="auto">
          <a:xfrm>
            <a:off x="5955559" y="5826638"/>
            <a:ext cx="3055839" cy="484497"/>
          </a:xfrm>
          <a:prstGeom prst="rect">
            <a:avLst/>
          </a:prstGeom>
          <a:solidFill>
            <a:schemeClr val="bg2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FF3300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ABA552D-5313-4D09-B1BB-EC878CD505B4}"/>
              </a:ext>
            </a:extLst>
          </p:cNvPr>
          <p:cNvSpPr/>
          <p:nvPr/>
        </p:nvSpPr>
        <p:spPr>
          <a:xfrm>
            <a:off x="3514240" y="5826638"/>
            <a:ext cx="699871" cy="2616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Minority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64DC6B8-05D7-4F9E-AD8E-197D8CBFF4E0}"/>
              </a:ext>
            </a:extLst>
          </p:cNvPr>
          <p:cNvSpPr/>
          <p:nvPr/>
        </p:nvSpPr>
        <p:spPr>
          <a:xfrm>
            <a:off x="4967829" y="5852018"/>
            <a:ext cx="699871" cy="2616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Fire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878FB0-0D10-418A-92F6-2C4EE4AE07A5}"/>
              </a:ext>
            </a:extLst>
          </p:cNvPr>
          <p:cNvSpPr/>
          <p:nvPr/>
        </p:nvSpPr>
        <p:spPr>
          <a:xfrm>
            <a:off x="2915842" y="5503446"/>
            <a:ext cx="1823258" cy="26161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100" b="1" kern="100" dirty="0"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Source/Sector Analysis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2B95549-029C-4C97-A540-CDEEAB26F075}"/>
              </a:ext>
            </a:extLst>
          </p:cNvPr>
          <p:cNvSpPr/>
          <p:nvPr/>
        </p:nvSpPr>
        <p:spPr>
          <a:xfrm>
            <a:off x="5964705" y="5512590"/>
            <a:ext cx="1190726" cy="261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FA1BA4EE-4580-4B13-BFA3-E732A81B472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9999" t="44360" r="50471" b="1"/>
          <a:stretch/>
        </p:blipFill>
        <p:spPr>
          <a:xfrm>
            <a:off x="452052" y="1268800"/>
            <a:ext cx="1785842" cy="375561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92E44D23-01FA-4261-92A0-7BCD46F1027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9998" t="48194" r="60714" b="36905"/>
          <a:stretch/>
        </p:blipFill>
        <p:spPr>
          <a:xfrm>
            <a:off x="576073" y="2927118"/>
            <a:ext cx="849322" cy="107795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567C5AA2-CFD3-4F84-B802-9AD34966BA1F}"/>
              </a:ext>
            </a:extLst>
          </p:cNvPr>
          <p:cNvSpPr/>
          <p:nvPr/>
        </p:nvSpPr>
        <p:spPr>
          <a:xfrm>
            <a:off x="576073" y="2579858"/>
            <a:ext cx="1359668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Climate Risks</a:t>
            </a:r>
            <a:endParaRPr lang="en-US" sz="1400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D2A064F-A030-4355-90CA-43B1EC54D468}"/>
              </a:ext>
            </a:extLst>
          </p:cNvPr>
          <p:cNvSpPr/>
          <p:nvPr/>
        </p:nvSpPr>
        <p:spPr>
          <a:xfrm>
            <a:off x="544642" y="1250512"/>
            <a:ext cx="1308371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EJ Indicators</a:t>
            </a:r>
            <a:endParaRPr lang="en-US" sz="1400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0F9BCCA-3D3E-4FC4-B0CE-210ABBD8D06D}"/>
              </a:ext>
            </a:extLst>
          </p:cNvPr>
          <p:cNvSpPr/>
          <p:nvPr/>
        </p:nvSpPr>
        <p:spPr>
          <a:xfrm>
            <a:off x="785243" y="1574999"/>
            <a:ext cx="1452651" cy="938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Demographic Index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Minority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Income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Language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67B1EF3-C131-4349-874F-8A70FB55FDB7}"/>
              </a:ext>
            </a:extLst>
          </p:cNvPr>
          <p:cNvSpPr/>
          <p:nvPr/>
        </p:nvSpPr>
        <p:spPr>
          <a:xfrm>
            <a:off x="909265" y="2981983"/>
            <a:ext cx="1328630" cy="11003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Flood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Fire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Sea Level Rise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Heat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Disease</a:t>
            </a: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3B799EC-C2C9-4263-BABD-123A2A7CE0AC}"/>
              </a:ext>
            </a:extLst>
          </p:cNvPr>
          <p:cNvSpPr/>
          <p:nvPr/>
        </p:nvSpPr>
        <p:spPr>
          <a:xfrm>
            <a:off x="539496" y="4015049"/>
            <a:ext cx="1661821" cy="4308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317216"/>
      </p:ext>
    </p:extLst>
  </p:cSld>
  <p:clrMapOvr>
    <a:masterClrMapping/>
  </p:clrMapOvr>
</p:sld>
</file>

<file path=ppt/theme/theme1.xml><?xml version="1.0" encoding="utf-8"?>
<a:theme xmlns:a="http://schemas.openxmlformats.org/drawingml/2006/main" name="2_EMPA课题组模板">
  <a:themeElements>
    <a:clrScheme name="2_EMPA课题组模板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EMPA课题组模板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2_EMPA课题组模板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EMPA课题组模板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_EMPA课题组模板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2_EMPA课题组模板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?mso-contentType ?>
<SharedContentType xmlns="Microsoft.SharePoint.Taxonomy.ContentTypeSync" SourceId="29f62856-1543-49d4-a736-4569d363f533" ContentTypeId="0x0101" PreviousValue="false"/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33DF587F59774D9C67ADFC24F1D322" ma:contentTypeVersion="33" ma:contentTypeDescription="Create a new document." ma:contentTypeScope="" ma:versionID="fbf46d7541001571ac6bd3bb41dfdc87">
  <xsd:schema xmlns:xsd="http://www.w3.org/2001/XMLSchema" xmlns:xs="http://www.w3.org/2001/XMLSchema" xmlns:p="http://schemas.microsoft.com/office/2006/metadata/properties" xmlns:ns1="http://schemas.microsoft.com/sharepoint/v3" xmlns:ns3="4ffa91fb-a0ff-4ac5-b2db-65c790d184a4" xmlns:ns4="http://schemas.microsoft.com/sharepoint.v3" xmlns:ns5="http://schemas.microsoft.com/sharepoint/v3/fields" xmlns:ns6="5c1deef3-b27c-4e9a-b0d4-9d092d100f42" xmlns:ns7="6290be6a-0c37-488c-89d7-fa04eb7489f1" targetNamespace="http://schemas.microsoft.com/office/2006/metadata/properties" ma:root="true" ma:fieldsID="fe9ff65563307d44a935b2ab0c1a934c" ns1:_="" ns3:_="" ns4:_="" ns5:_="" ns6:_="" ns7:_="">
    <xsd:import namespace="http://schemas.microsoft.com/sharepoint/v3"/>
    <xsd:import namespace="4ffa91fb-a0ff-4ac5-b2db-65c790d184a4"/>
    <xsd:import namespace="http://schemas.microsoft.com/sharepoint.v3"/>
    <xsd:import namespace="http://schemas.microsoft.com/sharepoint/v3/fields"/>
    <xsd:import namespace="5c1deef3-b27c-4e9a-b0d4-9d092d100f42"/>
    <xsd:import namespace="6290be6a-0c37-488c-89d7-fa04eb7489f1"/>
    <xsd:element name="properties">
      <xsd:complexType>
        <xsd:sequence>
          <xsd:element name="documentManagement">
            <xsd:complexType>
              <xsd:all>
                <xsd:element ref="ns3:Document_x0020_Creation_x0020_Date" minOccurs="0"/>
                <xsd:element ref="ns3:Creator" minOccurs="0"/>
                <xsd:element ref="ns3:EPA_x0020_Office" minOccurs="0"/>
                <xsd:element ref="ns3:Record" minOccurs="0"/>
                <xsd:element ref="ns4:CategoryDescription" minOccurs="0"/>
                <xsd:element ref="ns3:Identifier" minOccurs="0"/>
                <xsd:element ref="ns3:EPA_x0020_Contributor" minOccurs="0"/>
                <xsd:element ref="ns3:External_x0020_Contributor" minOccurs="0"/>
                <xsd:element ref="ns5:_Coverage" minOccurs="0"/>
                <xsd:element ref="ns3:EPA_x0020_Related_x0020_Documents" minOccurs="0"/>
                <xsd:element ref="ns5:_Source" minOccurs="0"/>
                <xsd:element ref="ns3:Rights" minOccurs="0"/>
                <xsd:element ref="ns1:Language" minOccurs="0"/>
                <xsd:element ref="ns3:j747ac98061d40f0aa7bd47e1db5675d" minOccurs="0"/>
                <xsd:element ref="ns3:TaxKeywordTaxHTField" minOccurs="0"/>
                <xsd:element ref="ns3:TaxCatchAllLabel" minOccurs="0"/>
                <xsd:element ref="ns3:TaxCatchAll" minOccurs="0"/>
                <xsd:element ref="ns6:SharedWithUsers" minOccurs="0"/>
                <xsd:element ref="ns6:SharedWithDetails" minOccurs="0"/>
                <xsd:element ref="ns6:SharingHintHash" minOccurs="0"/>
                <xsd:element ref="ns7:MediaServiceMetadata" minOccurs="0"/>
                <xsd:element ref="ns7:MediaServiceFastMetadata" minOccurs="0"/>
                <xsd:element ref="ns6:Records_x0020_Status" minOccurs="0"/>
                <xsd:element ref="ns6:Records_x0020_Date" minOccurs="0"/>
                <xsd:element ref="ns7:MediaServiceAutoTags" minOccurs="0"/>
                <xsd:element ref="ns7:MediaServiceOCR" minOccurs="0"/>
                <xsd:element ref="ns7:MediaServiceDateTaken" minOccurs="0"/>
                <xsd:element ref="ns7:MediaServiceEventHashCode" minOccurs="0"/>
                <xsd:element ref="ns7:MediaServiceGenerationTime" minOccurs="0"/>
                <xsd:element ref="ns7:MediaServiceAutoKeyPoints" minOccurs="0"/>
                <xsd:element ref="ns7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7" nillable="true" ma:displayName="Language" ma:default="English" ma:description="Select the document language from the drop down." ma:format="Dropdown" ma:internalName="Language" ma:readOnly="false">
      <xsd:simpleType>
        <xsd:restriction base="dms:Choice">
          <xsd:enumeration value="Arabic (Saudi Arabia)"/>
          <xsd:enumeration value="Bulgarian (Bulgaria)"/>
          <xsd:enumeration value="Chinese (Hong Kong S.A.R.)"/>
          <xsd:enumeration value="Chinese (People's Republic of China)"/>
          <xsd:enumeration value="Chinese (Taiwan)"/>
          <xsd:enumeration value="Croatian (Croatia)"/>
          <xsd:enumeration value="Czech (Czech Republic)"/>
          <xsd:enumeration value="Danish (Denmark)"/>
          <xsd:enumeration value="Dutch (Netherlands)"/>
          <xsd:enumeration value="English"/>
          <xsd:enumeration value="Estonian (Estonia)"/>
          <xsd:enumeration value="Finnish (Finland)"/>
          <xsd:enumeration value="French (France)"/>
          <xsd:enumeration value="German (Germany)"/>
          <xsd:enumeration value="Greek (Greece)"/>
          <xsd:enumeration value="Hebrew (Israel)"/>
          <xsd:enumeration value="Hindi (India)"/>
          <xsd:enumeration value="Hungarian (Hungary)"/>
          <xsd:enumeration value="Indonesian (Indonesia)"/>
          <xsd:enumeration value="Italian (Italy)"/>
          <xsd:enumeration value="Japanese (Japan)"/>
          <xsd:enumeration value="Korean (Korea)"/>
          <xsd:enumeration value="Latvian (Latvia)"/>
          <xsd:enumeration value="Lithuanian (Lithuania)"/>
          <xsd:enumeration value="Malay (Malaysia)"/>
          <xsd:enumeration value="Norwegian (Bokmal) (Norway)"/>
          <xsd:enumeration value="Polish (Poland)"/>
          <xsd:enumeration value="Portuguese (Brazil)"/>
          <xsd:enumeration value="Portuguese (Portugal)"/>
          <xsd:enumeration value="Romanian (Romania)"/>
          <xsd:enumeration value="Russian (Russia)"/>
          <xsd:enumeration value="Serbian (Latin) (Serbia)"/>
          <xsd:enumeration value="Slovak (Slovakia)"/>
          <xsd:enumeration value="Slovenian (Slovenia)"/>
          <xsd:enumeration value="Spanish (Spain)"/>
          <xsd:enumeration value="Swedish (Sweden)"/>
          <xsd:enumeration value="Thai (Thailand)"/>
          <xsd:enumeration value="Turkish (Turkey)"/>
          <xsd:enumeration value="Ukrainian (Ukraine)"/>
          <xsd:enumeration value="Urdu (Islamic Republic of Pakistan)"/>
          <xsd:enumeration value="Vietnamese (Vietnam)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91fb-a0ff-4ac5-b2db-65c790d184a4" elementFormDefault="qualified">
    <xsd:import namespace="http://schemas.microsoft.com/office/2006/documentManagement/types"/>
    <xsd:import namespace="http://schemas.microsoft.com/office/infopath/2007/PartnerControls"/>
    <xsd:element name="Document_x0020_Creation_x0020_Date" ma:index="2" nillable="true" ma:displayName="Document Date" ma:default="[today]" ma:description="Enter the date this document was last modified. The upload date has been entered by default." ma:format="DateOnly" ma:internalName="Document_x0020_Creation_x0020_Date" ma:readOnly="false">
      <xsd:simpleType>
        <xsd:restriction base="dms:DateTime"/>
      </xsd:simpleType>
    </xsd:element>
    <xsd:element name="Creator" ma:index="3" nillable="true" ma:displayName="Creator" ma:description="Enter the person primarily responsible for the document. The name of the person uploading the document has been entered by default." ma:list="UserInfo" ma:SharePointGroup="0" ma:internalName="Creato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PA_x0020_Office" ma:index="4" nillable="true" ma:displayName="EPA Office" ma:description="Enter the EPA organization primarily responsible for the document. The office of the person uploading the document has been entered by default." ma:internalName="EPA_x0020_Office">
      <xsd:simpleType>
        <xsd:restriction base="dms:Text">
          <xsd:maxLength value="255"/>
        </xsd:restriction>
      </xsd:simpleType>
    </xsd:element>
    <xsd:element name="Record" ma:index="5" nillable="true" ma:displayName="Record" ma:default="Shared" ma:description="For documents that provide evidence of EPA decisions and actions, select &quot;Shared&quot; (open access) or &quot;Private&quot; (restricted access)." ma:format="Dropdown" ma:internalName="Record">
      <xsd:simpleType>
        <xsd:restriction base="dms:Choice">
          <xsd:enumeration value="None"/>
          <xsd:enumeration value="Shared"/>
          <xsd:enumeration value="Private"/>
        </xsd:restriction>
      </xsd:simpleType>
    </xsd:element>
    <xsd:element name="Identifier" ma:index="9" nillable="true" ma:displayName="Identifier" ma:description="Enter all EPA identification numbers applicable to this document, one on each line." ma:internalName="Identifier" ma:readOnly="false">
      <xsd:simpleType>
        <xsd:restriction base="dms:Note">
          <xsd:maxLength value="255"/>
        </xsd:restriction>
      </xsd:simpleType>
    </xsd:element>
    <xsd:element name="EPA_x0020_Contributor" ma:index="11" nillable="true" ma:displayName="EPA Contributor" ma:description="Enter an EPA person who contributed to the creation of the document but is not the primary author." ma:list="UserInfo" ma:SharePointGroup="0" ma:internalName="EPA_x0020_Contribu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Contributor" ma:index="12" nillable="true" ma:displayName="External Contributor" ma:description="Enter a non-EPA person who contributed to the creation of the document but is not the primary author." ma:internalName="External_x0020_Contributor" ma:readOnly="false">
      <xsd:simpleType>
        <xsd:restriction base="dms:Note">
          <xsd:maxLength value="255"/>
        </xsd:restriction>
      </xsd:simpleType>
    </xsd:element>
    <xsd:element name="EPA_x0020_Related_x0020_Documents" ma:index="14" nillable="true" ma:displayName="Other Related Documents" ma:description="Enter any related document." ma:internalName="EPA_x0020_Related_x0020_Documents">
      <xsd:simpleType>
        <xsd:restriction base="dms:Note">
          <xsd:maxLength value="255"/>
        </xsd:restriction>
      </xsd:simpleType>
    </xsd:element>
    <xsd:element name="Rights" ma:index="16" nillable="true" ma:displayName="Rights" ma:description="Enter information about intellectual property rights held over the document (e.g. copyright, patent, trademark)." ma:internalName="Rights" ma:readOnly="false">
      <xsd:simpleType>
        <xsd:restriction base="dms:Note">
          <xsd:maxLength value="255"/>
        </xsd:restriction>
      </xsd:simpleType>
    </xsd:element>
    <xsd:element name="j747ac98061d40f0aa7bd47e1db5675d" ma:index="19" nillable="true" ma:taxonomy="true" ma:internalName="j747ac98061d40f0aa7bd47e1db5675d" ma:taxonomyFieldName="Document_x0020_Type" ma:displayName="Document Type" ma:readOnly="false" ma:default="" ma:fieldId="{3747ac98-061d-40f0-aa7b-d47e1db5675d}" ma:sspId="29f62856-1543-49d4-a736-4569d363f533" ma:termSetId="e06cd6a9-a175-4da0-81cb-8dba7aa394a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21" nillable="true" ma:taxonomy="true" ma:internalName="TaxKeywordTaxHTField" ma:taxonomyFieldName="TaxKeyword" ma:displayName="Enterprise Keywords" ma:readOnly="false" ma:fieldId="{23f27201-bee3-471e-b2e7-b64fd8b7ca38}" ma:taxonomyMulti="true" ma:sspId="29f62856-1543-49d4-a736-4569d363f53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Label" ma:index="23" nillable="true" ma:displayName="Taxonomy Catch All Column1" ma:hidden="true" ma:list="{8c736e54-6a72-46ad-9c00-592f3cec1e75}" ma:internalName="TaxCatchAllLabel" ma:readOnly="true" ma:showField="CatchAllDataLabel" ma:web="5c1deef3-b27c-4e9a-b0d4-9d092d100f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4" nillable="true" ma:displayName="Taxonomy Catch All Column" ma:hidden="true" ma:list="{8c736e54-6a72-46ad-9c00-592f3cec1e75}" ma:internalName="TaxCatchAll" ma:showField="CatchAllData" ma:web="5c1deef3-b27c-4e9a-b0d4-9d092d100f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description="Enter a brief description." ma:internalName="Category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Coverage" ma:index="13" nillable="true" ma:displayName="Coverage" ma:description="Enter the geographic location, jurisdiction, or time period for which the document is relevant." ma:internalName="_Coverage" ma:readOnly="false">
      <xsd:simpleType>
        <xsd:restriction base="dms:Text">
          <xsd:maxLength value="255"/>
        </xsd:restriction>
      </xsd:simpleType>
    </xsd:element>
    <xsd:element name="_Source" ma:index="15" nillable="true" ma:displayName="Source" ma:description="Enter a source from which the document is derived." ma:internalName="_Source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1deef3-b27c-4e9a-b0d4-9d092d100f42" elementFormDefault="qualified">
    <xsd:import namespace="http://schemas.microsoft.com/office/2006/documentManagement/types"/>
    <xsd:import namespace="http://schemas.microsoft.com/office/infopath/2007/PartnerControls"/>
    <xsd:element name="SharedWithUsers" ma:index="2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30" nillable="true" ma:displayName="Sharing Hint Hash" ma:description="" ma:internalName="SharingHintHash" ma:readOnly="true">
      <xsd:simpleType>
        <xsd:restriction base="dms:Text"/>
      </xsd:simpleType>
    </xsd:element>
    <xsd:element name="Records_x0020_Status" ma:index="33" nillable="true" ma:displayName="Records Status" ma:default="Pending" ma:internalName="Records_x0020_Status">
      <xsd:simpleType>
        <xsd:restriction base="dms:Text"/>
      </xsd:simpleType>
    </xsd:element>
    <xsd:element name="Records_x0020_Date" ma:index="34" nillable="true" ma:displayName="Records Date" ma:hidden="true" ma:internalName="Records_x0020_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90be6a-0c37-488c-89d7-fa04eb7489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3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3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35" nillable="true" ma:displayName="MediaServiceAutoTags" ma:internalName="MediaServiceAutoTags" ma:readOnly="true">
      <xsd:simpleType>
        <xsd:restriction base="dms:Text"/>
      </xsd:simpleType>
    </xsd:element>
    <xsd:element name="MediaServiceOCR" ma:index="3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37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3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4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Source xmlns="http://schemas.microsoft.com/sharepoint/v3/fields" xsi:nil="true"/>
    <Language xmlns="http://schemas.microsoft.com/sharepoint/v3">English</Language>
    <j747ac98061d40f0aa7bd47e1db5675d xmlns="4ffa91fb-a0ff-4ac5-b2db-65c790d184a4">
      <Terms xmlns="http://schemas.microsoft.com/office/infopath/2007/PartnerControls"/>
    </j747ac98061d40f0aa7bd47e1db5675d>
    <External_x0020_Contributor xmlns="4ffa91fb-a0ff-4ac5-b2db-65c790d184a4" xsi:nil="true"/>
    <TaxKeywordTaxHTField xmlns="4ffa91fb-a0ff-4ac5-b2db-65c790d184a4">
      <Terms xmlns="http://schemas.microsoft.com/office/infopath/2007/PartnerControls"/>
    </TaxKeywordTaxHTField>
    <Record xmlns="4ffa91fb-a0ff-4ac5-b2db-65c790d184a4">Shared</Record>
    <Rights xmlns="4ffa91fb-a0ff-4ac5-b2db-65c790d184a4" xsi:nil="true"/>
    <Document_x0020_Creation_x0020_Date xmlns="4ffa91fb-a0ff-4ac5-b2db-65c790d184a4">2020-02-04T20:55:02+00:00</Document_x0020_Creation_x0020_Date>
    <EPA_x0020_Office xmlns="4ffa91fb-a0ff-4ac5-b2db-65c790d184a4" xsi:nil="true"/>
    <CategoryDescription xmlns="http://schemas.microsoft.com/sharepoint.v3" xsi:nil="true"/>
    <Identifier xmlns="4ffa91fb-a0ff-4ac5-b2db-65c790d184a4" xsi:nil="true"/>
    <_Coverage xmlns="http://schemas.microsoft.com/sharepoint/v3/fields" xsi:nil="true"/>
    <Creator xmlns="4ffa91fb-a0ff-4ac5-b2db-65c790d184a4">
      <UserInfo>
        <DisplayName/>
        <AccountId xsi:nil="true"/>
        <AccountType/>
      </UserInfo>
    </Creator>
    <EPA_x0020_Related_x0020_Documents xmlns="4ffa91fb-a0ff-4ac5-b2db-65c790d184a4" xsi:nil="true"/>
    <EPA_x0020_Contributor xmlns="4ffa91fb-a0ff-4ac5-b2db-65c790d184a4">
      <UserInfo>
        <DisplayName/>
        <AccountId xsi:nil="true"/>
        <AccountType/>
      </UserInfo>
    </EPA_x0020_Contributor>
    <TaxCatchAll xmlns="4ffa91fb-a0ff-4ac5-b2db-65c790d184a4"/>
    <Records_x0020_Status xmlns="5c1deef3-b27c-4e9a-b0d4-9d092d100f42">Pending</Records_x0020_Status>
    <Records_x0020_Date xmlns="5c1deef3-b27c-4e9a-b0d4-9d092d100f42" xsi:nil="true"/>
  </documentManagement>
</p:properties>
</file>

<file path=customXml/itemProps1.xml><?xml version="1.0" encoding="utf-8"?>
<ds:datastoreItem xmlns:ds="http://schemas.openxmlformats.org/officeDocument/2006/customXml" ds:itemID="{A136C410-5D59-45D6-9D03-3CE2CAB4D836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D2B4DD59-EC09-4CE6-ADD5-1B8014EE84FD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21145378-1CB6-468B-A52F-C7B70C0D9746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3C82BDDC-4EF6-4B41-A9A0-4A18F0779151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82D67E67-560B-4CC4-8072-725899C6A2C8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B45B020A-ED9C-4C9D-97A3-5A44AD5A699F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3BDDB063-64F9-436E-8E08-D6099D632DFA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5225635A-0470-4E63-B79B-6145D32D8170}">
  <ds:schemaRefs>
    <ds:schemaRef ds:uri="http://schemas.microsoft.com/sharepoint/v3/contenttype/forms"/>
  </ds:schemaRefs>
</ds:datastoreItem>
</file>

<file path=customXml/itemProps17.xml><?xml version="1.0" encoding="utf-8"?>
<ds:datastoreItem xmlns:ds="http://schemas.openxmlformats.org/officeDocument/2006/customXml" ds:itemID="{630A2CFA-184F-4606-9B52-57D8DA7BA2C1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05EEFC2A-E018-4F40-8EA9-6DAD8B10694F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71C17364-84F1-4A4D-8D25-10A704D51633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27F44FBE-2015-4FDA-8400-B9BE1887AB0D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72A06C5E-7096-4965-971D-5F1E1C66263F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6656AB6D-41EA-4FF7-A50A-C43EC880E1D6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3CEC331A-B5C3-4C3E-BA9F-FCED4B097622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3D5F0350-8B9A-4E69-A14A-C1E48E4AD082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A662AB01-355C-4085-A9B6-5B211CAF778B}">
  <ds:schemaRefs>
    <ds:schemaRef ds:uri="Microsoft.SharePoint.Taxonomy.ContentTypeSync"/>
  </ds:schemaRefs>
</ds:datastoreItem>
</file>

<file path=customXml/itemProps25.xml><?xml version="1.0" encoding="utf-8"?>
<ds:datastoreItem xmlns:ds="http://schemas.openxmlformats.org/officeDocument/2006/customXml" ds:itemID="{46870A26-E9C1-4A0E-94DB-0E579E95E976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51E06045-3771-42B6-8E2F-19C3A7489842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9A2D0A3F-69D1-465C-A763-965A3B8049B5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519F028B-7508-4C9A-98E6-5BF50E578476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8D245109-56E6-4F15-A32D-39887DB53FC2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977BB35C-B0B0-43F8-B8E9-01272EF377FC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E06F695E-7DAD-40CD-97ED-896167376D94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76D3AC16-981A-46DB-8831-4A58C7D60C91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EA2C2A64-B21A-46FE-825D-E9915562D0D7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72F1E77C-751E-4170-BEA2-09A8AC38D5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ffa91fb-a0ff-4ac5-b2db-65c790d184a4"/>
    <ds:schemaRef ds:uri="http://schemas.microsoft.com/sharepoint.v3"/>
    <ds:schemaRef ds:uri="http://schemas.microsoft.com/sharepoint/v3/fields"/>
    <ds:schemaRef ds:uri="5c1deef3-b27c-4e9a-b0d4-9d092d100f42"/>
    <ds:schemaRef ds:uri="6290be6a-0c37-488c-89d7-fa04eb7489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9.xml><?xml version="1.0" encoding="utf-8"?>
<ds:datastoreItem xmlns:ds="http://schemas.openxmlformats.org/officeDocument/2006/customXml" ds:itemID="{61A6E0D0-DF25-41E1-849F-4E7E9FBDD1A9}">
  <ds:schemaRefs>
    <ds:schemaRef ds:uri="http://schemas.openxmlformats.org/package/2006/metadata/core-properties"/>
    <ds:schemaRef ds:uri="http://purl.org/dc/terms/"/>
    <ds:schemaRef ds:uri="5c1deef3-b27c-4e9a-b0d4-9d092d100f42"/>
    <ds:schemaRef ds:uri="http://schemas.microsoft.com/office/2006/documentManagement/types"/>
    <ds:schemaRef ds:uri="4ffa91fb-a0ff-4ac5-b2db-65c790d184a4"/>
    <ds:schemaRef ds:uri="http://schemas.microsoft.com/sharepoint.v3"/>
    <ds:schemaRef ds:uri="http://purl.org/dc/elements/1.1/"/>
    <ds:schemaRef ds:uri="http://schemas.microsoft.com/office/2006/metadata/properties"/>
    <ds:schemaRef ds:uri="http://schemas.microsoft.com/office/infopath/2007/PartnerControls"/>
    <ds:schemaRef ds:uri="6290be6a-0c37-488c-89d7-fa04eb7489f1"/>
    <ds:schemaRef ds:uri="http://schemas.microsoft.com/sharepoint/v3"/>
    <ds:schemaRef ds:uri="http://schemas.microsoft.com/sharepoint/v3/field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68168</TotalTime>
  <Words>801</Words>
  <Application>Microsoft Office PowerPoint</Application>
  <PresentationFormat>On-screen Show (4:3)</PresentationFormat>
  <Paragraphs>227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微软雅黑</vt:lpstr>
      <vt:lpstr>黑体</vt:lpstr>
      <vt:lpstr>Arial</vt:lpstr>
      <vt:lpstr>Calibri</vt:lpstr>
      <vt:lpstr>Calibri Light</vt:lpstr>
      <vt:lpstr>Cambria Math</vt:lpstr>
      <vt:lpstr>Times New Roman</vt:lpstr>
      <vt:lpstr>2_EMPA课题组模板</vt:lpstr>
      <vt:lpstr>3_EMPA课题组模板</vt:lpstr>
      <vt:lpstr>NEXUS 1.6 : Air Toxics</vt:lpstr>
      <vt:lpstr>Proximity-based Risk &amp; EJ Analysis Module</vt:lpstr>
      <vt:lpstr>Proximity-based Module: Example Table</vt:lpstr>
      <vt:lpstr>PowerPoint Presentation</vt:lpstr>
      <vt:lpstr>Proximity Analysis Module: Spatial Analysis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xj</dc:creator>
  <cp:lastModifiedBy>Carey Jang</cp:lastModifiedBy>
  <cp:revision>1378</cp:revision>
  <cp:lastPrinted>2020-02-19T17:26:50Z</cp:lastPrinted>
  <dcterms:created xsi:type="dcterms:W3CDTF">2016-05-30T08:23:37Z</dcterms:created>
  <dcterms:modified xsi:type="dcterms:W3CDTF">2021-03-17T05:46:46Z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0x0101008B33DF587F59774D9C67ADFC24F1D322</vt:lpwstr>
  </property>
</Properties>
</file>