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1293" r:id="rId2"/>
    <p:sldId id="1291" r:id="rId3"/>
    <p:sldId id="1270" r:id="rId4"/>
    <p:sldId id="1292" r:id="rId5"/>
    <p:sldId id="1280" r:id="rId6"/>
    <p:sldId id="1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C93EB-F717-4161-A1AA-13CC8E2C4562}"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C545-38B5-4705-959B-15499FA9701A}" type="slidenum">
              <a:rPr lang="en-US" smtClean="0"/>
              <a:t>‹#›</a:t>
            </a:fld>
            <a:endParaRPr lang="en-US"/>
          </a:p>
        </p:txBody>
      </p:sp>
    </p:spTree>
    <p:extLst>
      <p:ext uri="{BB962C8B-B14F-4D97-AF65-F5344CB8AC3E}">
        <p14:creationId xmlns:p14="http://schemas.microsoft.com/office/powerpoint/2010/main" val="224133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29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4998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5953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8306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452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352564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0749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89106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06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601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18546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36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71771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094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7176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A12B-0A34-4DA6-9BD1-2D4044AA9AD2}"/>
              </a:ext>
            </a:extLst>
          </p:cNvPr>
          <p:cNvSpPr>
            <a:spLocks noGrp="1"/>
          </p:cNvSpPr>
          <p:nvPr>
            <p:ph type="title"/>
          </p:nvPr>
        </p:nvSpPr>
        <p:spPr/>
        <p:txBody>
          <a:bodyPr/>
          <a:lstStyle/>
          <a:p>
            <a:r>
              <a:rPr lang="en-US" dirty="0"/>
              <a:t>NEXUS Tool Use for Sector Prioritization</a:t>
            </a:r>
          </a:p>
        </p:txBody>
      </p:sp>
      <p:sp>
        <p:nvSpPr>
          <p:cNvPr id="3" name="Content Placeholder 2">
            <a:extLst>
              <a:ext uri="{FF2B5EF4-FFF2-40B4-BE49-F238E27FC236}">
                <a16:creationId xmlns:a16="http://schemas.microsoft.com/office/drawing/2014/main" id="{537C05F1-5B5A-42FE-A277-0CF771FE51E6}"/>
              </a:ext>
            </a:extLst>
          </p:cNvPr>
          <p:cNvSpPr>
            <a:spLocks noGrp="1"/>
          </p:cNvSpPr>
          <p:nvPr>
            <p:ph idx="1"/>
          </p:nvPr>
        </p:nvSpPr>
        <p:spPr/>
        <p:txBody>
          <a:bodyPr/>
          <a:lstStyle/>
          <a:p>
            <a:r>
              <a:rPr lang="en-US" dirty="0"/>
              <a:t>NEXUS tool is currently oriented towards areas to identify sources/sectors contributing to multi-pollutant (O3, PM2.5, toxics) air quality issues</a:t>
            </a:r>
          </a:p>
          <a:p>
            <a:r>
              <a:rPr lang="en-US" dirty="0"/>
              <a:t>We can exercise the current version to identify sources/sectors that are most prevalent in the top 50 multi-p risk areas.</a:t>
            </a:r>
          </a:p>
          <a:p>
            <a:r>
              <a:rPr lang="en-US" dirty="0"/>
              <a:t>Working with the MP Team (HEID &amp; AQPD) to use NEXUS and generate the sector data to supplement the current spreadsheet screening and allow more information to confirm or qualify its sector rankings.</a:t>
            </a:r>
          </a:p>
        </p:txBody>
      </p:sp>
    </p:spTree>
    <p:extLst>
      <p:ext uri="{BB962C8B-B14F-4D97-AF65-F5344CB8AC3E}">
        <p14:creationId xmlns:p14="http://schemas.microsoft.com/office/powerpoint/2010/main" val="137479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C0DC-26BF-4DFA-BC57-A2964C17035F}"/>
              </a:ext>
            </a:extLst>
          </p:cNvPr>
          <p:cNvSpPr>
            <a:spLocks noGrp="1"/>
          </p:cNvSpPr>
          <p:nvPr>
            <p:ph type="title"/>
          </p:nvPr>
        </p:nvSpPr>
        <p:spPr>
          <a:xfrm>
            <a:off x="1524000" y="71440"/>
            <a:ext cx="9143999" cy="669103"/>
          </a:xfrm>
        </p:spPr>
        <p:txBody>
          <a:bodyPr/>
          <a:lstStyle/>
          <a:p>
            <a:r>
              <a:rPr lang="en-US" altLang="zh-CN" sz="2700" dirty="0">
                <a:latin typeface="Arial" panose="020B0604020202020204" pitchFamily="34" charset="0"/>
                <a:cs typeface="Arial" panose="020B0604020202020204" pitchFamily="34" charset="0"/>
              </a:rPr>
              <a:t>NEXUS Tool: </a:t>
            </a:r>
            <a:r>
              <a:rPr lang="en-US" altLang="zh-CN" sz="2700" dirty="0">
                <a:solidFill>
                  <a:srgbClr val="FFFF00"/>
                </a:solidFill>
                <a:latin typeface="Arial" panose="020B0604020202020204" pitchFamily="34" charset="0"/>
                <a:cs typeface="Arial" panose="020B0604020202020204" pitchFamily="34" charset="0"/>
              </a:rPr>
              <a:t>Complete National Rankings of Areas from Data Query Module: R5 Example</a:t>
            </a:r>
            <a:endParaRPr lang="en-US" sz="27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A6DE79E-7339-4B4B-9538-0FF01DFC46D0}"/>
              </a:ext>
            </a:extLst>
          </p:cNvPr>
          <p:cNvSpPr/>
          <p:nvPr/>
        </p:nvSpPr>
        <p:spPr>
          <a:xfrm>
            <a:off x="1524000" y="5313853"/>
            <a:ext cx="8849360" cy="1569660"/>
          </a:xfrm>
          <a:prstGeom prst="rect">
            <a:avLst/>
          </a:prstGeom>
        </p:spPr>
        <p:txBody>
          <a:bodyPr wrap="square">
            <a:spAutoFit/>
          </a:bodyPr>
          <a:lstStyle/>
          <a:p>
            <a:pPr algn="ctr"/>
            <a:r>
              <a:rPr lang="en-US" sz="1600" dirty="0">
                <a:solidFill>
                  <a:srgbClr val="000000"/>
                </a:solidFill>
                <a:latin typeface="Arial" panose="020B0604020202020204" pitchFamily="34" charset="0"/>
                <a:ea typeface="微软雅黑"/>
                <a:cs typeface="Arial" panose="020B0604020202020204" pitchFamily="34" charset="0"/>
              </a:rPr>
              <a:t>NEXUS can be used to identify highest risk areas across O</a:t>
            </a:r>
            <a:r>
              <a:rPr lang="en-US" sz="1600" baseline="-25000" dirty="0">
                <a:solidFill>
                  <a:srgbClr val="000000"/>
                </a:solidFill>
                <a:latin typeface="Arial" panose="020B0604020202020204" pitchFamily="34" charset="0"/>
                <a:ea typeface="微软雅黑"/>
                <a:cs typeface="Arial" panose="020B0604020202020204" pitchFamily="34" charset="0"/>
              </a:rPr>
              <a:t>3</a:t>
            </a:r>
            <a:r>
              <a:rPr lang="en-US" sz="1600" dirty="0">
                <a:solidFill>
                  <a:srgbClr val="000000"/>
                </a:solidFill>
                <a:latin typeface="Arial" panose="020B0604020202020204" pitchFamily="34" charset="0"/>
                <a:ea typeface="微软雅黑"/>
                <a:cs typeface="Arial" panose="020B0604020202020204" pitchFamily="34" charset="0"/>
              </a:rPr>
              <a:t>, PM</a:t>
            </a:r>
            <a:r>
              <a:rPr lang="en-US" sz="1600" baseline="-25000" dirty="0">
                <a:solidFill>
                  <a:srgbClr val="000000"/>
                </a:solidFill>
                <a:latin typeface="Arial" panose="020B0604020202020204" pitchFamily="34" charset="0"/>
                <a:ea typeface="微软雅黑"/>
                <a:cs typeface="Arial" panose="020B0604020202020204" pitchFamily="34" charset="0"/>
              </a:rPr>
              <a:t>2.5</a:t>
            </a:r>
            <a:r>
              <a:rPr lang="en-US" sz="1600" dirty="0">
                <a:solidFill>
                  <a:srgbClr val="000000"/>
                </a:solidFill>
                <a:latin typeface="Arial" panose="020B0604020202020204" pitchFamily="34" charset="0"/>
                <a:ea typeface="微软雅黑"/>
                <a:cs typeface="Arial" panose="020B0604020202020204" pitchFamily="34" charset="0"/>
              </a:rPr>
              <a:t>, and Air Toxics. Information above was generated in Data Query for Region 5 and exported into excel where rankings were applied.</a:t>
            </a:r>
          </a:p>
          <a:p>
            <a:pPr algn="ctr"/>
            <a:endParaRPr lang="en-US" sz="1600" dirty="0">
              <a:solidFill>
                <a:srgbClr val="000000"/>
              </a:solidFill>
              <a:latin typeface="Arial" panose="020B0604020202020204" pitchFamily="34" charset="0"/>
              <a:ea typeface="微软雅黑"/>
              <a:cs typeface="Arial" panose="020B0604020202020204" pitchFamily="34" charset="0"/>
            </a:endParaRPr>
          </a:p>
          <a:p>
            <a:pPr algn="ctr"/>
            <a:r>
              <a:rPr lang="en-US" sz="1600" dirty="0">
                <a:solidFill>
                  <a:srgbClr val="000000"/>
                </a:solidFill>
                <a:latin typeface="Arial" panose="020B0604020202020204" pitchFamily="34" charset="0"/>
                <a:ea typeface="微软雅黑"/>
                <a:cs typeface="Arial" panose="020B0604020202020204" pitchFamily="34" charset="0"/>
              </a:rPr>
              <a:t>Top CBSAs </a:t>
            </a:r>
            <a:r>
              <a:rPr lang="en-US" sz="1600" i="1" dirty="0">
                <a:solidFill>
                  <a:srgbClr val="000000"/>
                </a:solidFill>
                <a:latin typeface="Arial" panose="020B0604020202020204" pitchFamily="34" charset="0"/>
                <a:ea typeface="微软雅黑"/>
                <a:cs typeface="Arial" panose="020B0604020202020204" pitchFamily="34" charset="0"/>
              </a:rPr>
              <a:t>(using this approach) </a:t>
            </a:r>
            <a:r>
              <a:rPr lang="en-US" sz="1600" dirty="0">
                <a:solidFill>
                  <a:srgbClr val="000000"/>
                </a:solidFill>
                <a:latin typeface="Arial" panose="020B0604020202020204" pitchFamily="34" charset="0"/>
                <a:ea typeface="微软雅黑"/>
                <a:cs typeface="Arial" panose="020B0604020202020204" pitchFamily="34" charset="0"/>
              </a:rPr>
              <a:t>– Chicago, </a:t>
            </a:r>
            <a:r>
              <a:rPr lang="en-US" sz="1600" u="sng" dirty="0">
                <a:solidFill>
                  <a:srgbClr val="000000"/>
                </a:solidFill>
                <a:latin typeface="Arial" panose="020B0604020202020204" pitchFamily="34" charset="0"/>
                <a:ea typeface="微软雅黑"/>
                <a:cs typeface="Arial" panose="020B0604020202020204" pitchFamily="34" charset="0"/>
              </a:rPr>
              <a:t>Detroit</a:t>
            </a:r>
            <a:r>
              <a:rPr lang="en-US" sz="1600" dirty="0">
                <a:solidFill>
                  <a:srgbClr val="000000"/>
                </a:solidFill>
                <a:latin typeface="Arial" panose="020B0604020202020204" pitchFamily="34" charset="0"/>
                <a:ea typeface="微软雅黑"/>
                <a:cs typeface="Arial" panose="020B0604020202020204" pitchFamily="34" charset="0"/>
              </a:rPr>
              <a:t>, Cleveland, Columbus, Indianapolis, Cincinnati, Milwaukee, Minneapolis, Dayton &amp; Akron</a:t>
            </a:r>
          </a:p>
        </p:txBody>
      </p:sp>
      <p:sp>
        <p:nvSpPr>
          <p:cNvPr id="6" name="Slide Number Placeholder 1">
            <a:extLst>
              <a:ext uri="{FF2B5EF4-FFF2-40B4-BE49-F238E27FC236}">
                <a16:creationId xmlns:a16="http://schemas.microsoft.com/office/drawing/2014/main" id="{B227D9C5-1F9F-4B72-8DF4-9BE3F1BFA9BF}"/>
              </a:ext>
            </a:extLst>
          </p:cNvPr>
          <p:cNvSpPr txBox="1">
            <a:spLocks/>
          </p:cNvSpPr>
          <p:nvPr/>
        </p:nvSpPr>
        <p:spPr>
          <a:xfrm>
            <a:off x="8534400" y="649287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2</a:t>
            </a:fld>
            <a:endParaRPr lang="en-US" dirty="0">
              <a:solidFill>
                <a:prstClr val="black">
                  <a:tint val="75000"/>
                </a:prstClr>
              </a:solidFill>
              <a:latin typeface="Arial" pitchFamily="34" charset="0"/>
              <a:ea typeface="微软雅黑"/>
            </a:endParaRPr>
          </a:p>
        </p:txBody>
      </p:sp>
      <p:graphicFrame>
        <p:nvGraphicFramePr>
          <p:cNvPr id="8" name="Table 7">
            <a:extLst>
              <a:ext uri="{FF2B5EF4-FFF2-40B4-BE49-F238E27FC236}">
                <a16:creationId xmlns:a16="http://schemas.microsoft.com/office/drawing/2014/main" id="{68B8663A-DBA7-4C42-8A3F-26CBC884FE39}"/>
              </a:ext>
            </a:extLst>
          </p:cNvPr>
          <p:cNvGraphicFramePr>
            <a:graphicFrameLocks noGrp="1"/>
          </p:cNvGraphicFramePr>
          <p:nvPr/>
        </p:nvGraphicFramePr>
        <p:xfrm>
          <a:off x="1672856" y="915191"/>
          <a:ext cx="8700502" cy="4262863"/>
        </p:xfrm>
        <a:graphic>
          <a:graphicData uri="http://schemas.openxmlformats.org/drawingml/2006/table">
            <a:tbl>
              <a:tblPr/>
              <a:tblGrid>
                <a:gridCol w="430460">
                  <a:extLst>
                    <a:ext uri="{9D8B030D-6E8A-4147-A177-3AD203B41FA5}">
                      <a16:colId xmlns:a16="http://schemas.microsoft.com/office/drawing/2014/main" val="1354682760"/>
                    </a:ext>
                  </a:extLst>
                </a:gridCol>
                <a:gridCol w="1304423">
                  <a:extLst>
                    <a:ext uri="{9D8B030D-6E8A-4147-A177-3AD203B41FA5}">
                      <a16:colId xmlns:a16="http://schemas.microsoft.com/office/drawing/2014/main" val="1943060507"/>
                    </a:ext>
                  </a:extLst>
                </a:gridCol>
                <a:gridCol w="2621891">
                  <a:extLst>
                    <a:ext uri="{9D8B030D-6E8A-4147-A177-3AD203B41FA5}">
                      <a16:colId xmlns:a16="http://schemas.microsoft.com/office/drawing/2014/main" val="1120268394"/>
                    </a:ext>
                  </a:extLst>
                </a:gridCol>
                <a:gridCol w="704388">
                  <a:extLst>
                    <a:ext uri="{9D8B030D-6E8A-4147-A177-3AD203B41FA5}">
                      <a16:colId xmlns:a16="http://schemas.microsoft.com/office/drawing/2014/main" val="2679139287"/>
                    </a:ext>
                  </a:extLst>
                </a:gridCol>
                <a:gridCol w="704388">
                  <a:extLst>
                    <a:ext uri="{9D8B030D-6E8A-4147-A177-3AD203B41FA5}">
                      <a16:colId xmlns:a16="http://schemas.microsoft.com/office/drawing/2014/main" val="427599840"/>
                    </a:ext>
                  </a:extLst>
                </a:gridCol>
                <a:gridCol w="613079">
                  <a:extLst>
                    <a:ext uri="{9D8B030D-6E8A-4147-A177-3AD203B41FA5}">
                      <a16:colId xmlns:a16="http://schemas.microsoft.com/office/drawing/2014/main" val="3171553223"/>
                    </a:ext>
                  </a:extLst>
                </a:gridCol>
                <a:gridCol w="626123">
                  <a:extLst>
                    <a:ext uri="{9D8B030D-6E8A-4147-A177-3AD203B41FA5}">
                      <a16:colId xmlns:a16="http://schemas.microsoft.com/office/drawing/2014/main" val="849541988"/>
                    </a:ext>
                  </a:extLst>
                </a:gridCol>
                <a:gridCol w="1108760">
                  <a:extLst>
                    <a:ext uri="{9D8B030D-6E8A-4147-A177-3AD203B41FA5}">
                      <a16:colId xmlns:a16="http://schemas.microsoft.com/office/drawing/2014/main" val="347868410"/>
                    </a:ext>
                  </a:extLst>
                </a:gridCol>
                <a:gridCol w="586990">
                  <a:extLst>
                    <a:ext uri="{9D8B030D-6E8A-4147-A177-3AD203B41FA5}">
                      <a16:colId xmlns:a16="http://schemas.microsoft.com/office/drawing/2014/main" val="2250309390"/>
                    </a:ext>
                  </a:extLst>
                </a:gridCol>
              </a:tblGrid>
              <a:tr h="1065718">
                <a:tc>
                  <a:txBody>
                    <a:bodyPr/>
                    <a:lstStyle/>
                    <a:p>
                      <a:pPr algn="ctr" fontAlgn="ctr"/>
                      <a:r>
                        <a:rPr lang="en-US" sz="1100" b="1" i="0" u="none" strike="noStrike" dirty="0">
                          <a:solidFill>
                            <a:srgbClr val="000000"/>
                          </a:solidFill>
                          <a:effectLst/>
                          <a:latin typeface="Calibri" panose="020F0502020204030204" pitchFamily="34" charset="0"/>
                        </a:rPr>
                        <a:t>STATE</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COUNTY</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CBSA NAME</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PM Mortality Num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O3 Mortality Num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Total Risk Num %</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Overall Rank</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Poverty / Disadvantage</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Advance Area Type</a:t>
                      </a:r>
                    </a:p>
                  </a:txBody>
                  <a:tcPr marL="6169" marR="6169" marT="61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906755"/>
                  </a:ext>
                </a:extLst>
              </a:tr>
              <a:tr h="213143">
                <a:tc>
                  <a:txBody>
                    <a:bodyPr/>
                    <a:lstStyle/>
                    <a:p>
                      <a:pPr algn="l" fontAlgn="b"/>
                      <a:r>
                        <a:rPr lang="en-US" sz="1100" b="0" i="0" u="none" strike="noStrike" dirty="0">
                          <a:solidFill>
                            <a:srgbClr val="000000"/>
                          </a:solidFill>
                          <a:effectLst/>
                          <a:latin typeface="Calibri" panose="020F0502020204030204" pitchFamily="34" charset="0"/>
                        </a:rPr>
                        <a:t>IL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Cook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Chicago-Joliet-Naperville, IL-IN-WI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Neutral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62328277"/>
                  </a:ext>
                </a:extLst>
              </a:tr>
              <a:tr h="213143">
                <a:tc>
                  <a:txBody>
                    <a:bodyPr/>
                    <a:lstStyle/>
                    <a:p>
                      <a:pPr algn="l" fontAlgn="b"/>
                      <a:r>
                        <a:rPr lang="en-US" sz="1100" b="0" i="0" u="none" strike="noStrike" dirty="0">
                          <a:solidFill>
                            <a:srgbClr val="000000"/>
                          </a:solidFill>
                          <a:effectLst/>
                          <a:latin typeface="Calibri" panose="020F0502020204030204" pitchFamily="34" charset="0"/>
                        </a:rPr>
                        <a:t>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Wayne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Detroit-Warren-Livonia, 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8097553"/>
                  </a:ext>
                </a:extLst>
              </a:tr>
              <a:tr h="213143">
                <a:tc>
                  <a:txBody>
                    <a:bodyPr/>
                    <a:lstStyle/>
                    <a:p>
                      <a:pPr algn="l" fontAlgn="b"/>
                      <a:r>
                        <a:rPr lang="en-US" sz="1100" b="0" i="0" u="none" strike="noStrike" dirty="0">
                          <a:solidFill>
                            <a:srgbClr val="000000"/>
                          </a:solidFill>
                          <a:effectLst/>
                          <a:latin typeface="Calibri" panose="020F0502020204030204" pitchFamily="34" charset="0"/>
                        </a:rPr>
                        <a:t>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Oakland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Detroit-Warren-Livonia, 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8370832"/>
                  </a:ext>
                </a:extLst>
              </a:tr>
              <a:tr h="213143">
                <a:tc>
                  <a:txBody>
                    <a:bodyPr/>
                    <a:lstStyle/>
                    <a:p>
                      <a:pPr algn="l" fontAlgn="b"/>
                      <a:r>
                        <a:rPr lang="en-US" sz="1100" b="0" i="0" u="none" strike="noStrike" dirty="0">
                          <a:solidFill>
                            <a:srgbClr val="000000"/>
                          </a:solidFill>
                          <a:effectLst/>
                          <a:latin typeface="Calibri" panose="020F0502020204030204" pitchFamily="34" charset="0"/>
                        </a:rPr>
                        <a:t>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Cuyahoga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Cleveland-Elyria-Mentor, 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55851624"/>
                  </a:ext>
                </a:extLst>
              </a:tr>
              <a:tr h="213143">
                <a:tc>
                  <a:txBody>
                    <a:bodyPr/>
                    <a:lstStyle/>
                    <a:p>
                      <a:pPr algn="l" fontAlgn="b"/>
                      <a:r>
                        <a:rPr lang="en-US" sz="1100" b="0" i="0" u="none" strike="noStrike" dirty="0">
                          <a:solidFill>
                            <a:srgbClr val="000000"/>
                          </a:solidFill>
                          <a:effectLst/>
                          <a:latin typeface="Calibri" panose="020F0502020204030204" pitchFamily="34" charset="0"/>
                        </a:rPr>
                        <a:t>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Franklin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Columbus, 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Neutral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70846640"/>
                  </a:ext>
                </a:extLst>
              </a:tr>
              <a:tr h="213143">
                <a:tc>
                  <a:txBody>
                    <a:bodyPr/>
                    <a:lstStyle/>
                    <a:p>
                      <a:pPr algn="l" fontAlgn="b"/>
                      <a:r>
                        <a:rPr lang="en-US" sz="1100" b="0" i="0" u="none" strike="noStrike" dirty="0">
                          <a:solidFill>
                            <a:srgbClr val="000000"/>
                          </a:solidFill>
                          <a:effectLst/>
                          <a:latin typeface="Calibri" panose="020F0502020204030204" pitchFamily="34" charset="0"/>
                        </a:rPr>
                        <a:t>IN</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Marion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Indianapolis-Carmel, IN</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dirty="0">
                          <a:solidFill>
                            <a:srgbClr val="000000"/>
                          </a:solidFill>
                          <a:effectLst/>
                          <a:latin typeface="Calibri" panose="020F0502020204030204" pitchFamily="34" charset="0"/>
                        </a:rPr>
                        <a:t>3</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4765716"/>
                  </a:ext>
                </a:extLst>
              </a:tr>
              <a:tr h="213143">
                <a:tc>
                  <a:txBody>
                    <a:bodyPr/>
                    <a:lstStyle/>
                    <a:p>
                      <a:pPr algn="l" fontAlgn="b"/>
                      <a:r>
                        <a:rPr lang="en-US" sz="1100" b="0" i="0" u="none" strike="noStrike" dirty="0">
                          <a:solidFill>
                            <a:srgbClr val="000000"/>
                          </a:solidFill>
                          <a:effectLst/>
                          <a:latin typeface="Calibri" panose="020F0502020204030204" pitchFamily="34" charset="0"/>
                        </a:rPr>
                        <a:t>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Hamilton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Cincinnati-Middletown, OH-KY-IN</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43788195"/>
                  </a:ext>
                </a:extLst>
              </a:tr>
              <a:tr h="213143">
                <a:tc>
                  <a:txBody>
                    <a:bodyPr/>
                    <a:lstStyle/>
                    <a:p>
                      <a:pPr algn="l" fontAlgn="b"/>
                      <a:r>
                        <a:rPr lang="en-US" sz="1100" b="0" i="0" u="none" strike="noStrike" dirty="0">
                          <a:solidFill>
                            <a:srgbClr val="000000"/>
                          </a:solidFill>
                          <a:effectLst/>
                          <a:latin typeface="Calibri" panose="020F0502020204030204" pitchFamily="34" charset="0"/>
                        </a:rPr>
                        <a:t>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Milwaukee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Milwaukee-Waukesha-West Allis, 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PM</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3953653"/>
                  </a:ext>
                </a:extLst>
              </a:tr>
              <a:tr h="213143">
                <a:tc>
                  <a:txBody>
                    <a:bodyPr/>
                    <a:lstStyle/>
                    <a:p>
                      <a:pPr algn="l" fontAlgn="b"/>
                      <a:r>
                        <a:rPr lang="en-US" sz="1100" b="0" i="0" u="none" strike="noStrike" dirty="0">
                          <a:solidFill>
                            <a:srgbClr val="000000"/>
                          </a:solidFill>
                          <a:effectLst/>
                          <a:latin typeface="Calibri" panose="020F0502020204030204" pitchFamily="34" charset="0"/>
                        </a:rPr>
                        <a:t>MN</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Hennepin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Minneapolis-St. Paul-Bloomington, MN-WI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100" b="0" i="0" u="none" strike="noStrike" dirty="0">
                          <a:solidFill>
                            <a:srgbClr val="000000"/>
                          </a:solidFill>
                          <a:effectLst/>
                          <a:latin typeface="Calibri" panose="020F0502020204030204" pitchFamily="34" charset="0"/>
                        </a:rPr>
                        <a:t>Both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02822487"/>
                  </a:ext>
                </a:extLst>
              </a:tr>
              <a:tr h="213143">
                <a:tc>
                  <a:txBody>
                    <a:bodyPr/>
                    <a:lstStyle/>
                    <a:p>
                      <a:pPr algn="l" fontAlgn="b"/>
                      <a:r>
                        <a:rPr lang="en-US" sz="1100" b="0" i="0" u="none" strike="noStrike" dirty="0">
                          <a:solidFill>
                            <a:srgbClr val="000000"/>
                          </a:solidFill>
                          <a:effectLst/>
                          <a:latin typeface="Calibri" panose="020F0502020204030204" pitchFamily="34" charset="0"/>
                        </a:rPr>
                        <a:t>IL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DuPage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Chicago-Joliet-Naperville, IL-IN-WI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Most 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43264917"/>
                  </a:ext>
                </a:extLst>
              </a:tr>
              <a:tr h="213143">
                <a:tc>
                  <a:txBody>
                    <a:bodyPr/>
                    <a:lstStyle/>
                    <a:p>
                      <a:pPr algn="l" fontAlgn="b"/>
                      <a:r>
                        <a:rPr lang="en-US" sz="1100" b="0" i="0" u="none" strike="noStrike" dirty="0">
                          <a:solidFill>
                            <a:srgbClr val="000000"/>
                          </a:solidFill>
                          <a:effectLst/>
                          <a:latin typeface="Calibri" panose="020F0502020204030204" pitchFamily="34" charset="0"/>
                        </a:rPr>
                        <a:t>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Macomb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Detroit-Warren-Livonia, MI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64030950"/>
                  </a:ext>
                </a:extLst>
              </a:tr>
              <a:tr h="213143">
                <a:tc>
                  <a:txBody>
                    <a:bodyPr/>
                    <a:lstStyle/>
                    <a:p>
                      <a:pPr algn="l" fontAlgn="b"/>
                      <a:r>
                        <a:rPr lang="en-US" sz="1100" b="0" i="0" u="none" strike="noStrike" dirty="0">
                          <a:solidFill>
                            <a:srgbClr val="000000"/>
                          </a:solidFill>
                          <a:effectLst/>
                          <a:latin typeface="Calibri" panose="020F0502020204030204" pitchFamily="34" charset="0"/>
                        </a:rPr>
                        <a:t>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l" fontAlgn="b"/>
                      <a:r>
                        <a:rPr lang="en-US" sz="1100" b="0" i="0" u="none" strike="noStrike" dirty="0">
                          <a:solidFill>
                            <a:srgbClr val="000000"/>
                          </a:solidFill>
                          <a:effectLst/>
                          <a:latin typeface="Calibri" panose="020F0502020204030204" pitchFamily="34" charset="0"/>
                        </a:rPr>
                        <a:t>Montgomery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l" fontAlgn="b"/>
                      <a:r>
                        <a:rPr lang="en-US" sz="1100" b="0" i="0" u="none" strike="noStrike" dirty="0">
                          <a:solidFill>
                            <a:srgbClr val="000000"/>
                          </a:solidFill>
                          <a:effectLst/>
                          <a:latin typeface="Calibri" panose="020F0502020204030204" pitchFamily="34" charset="0"/>
                        </a:rPr>
                        <a:t>Dayton, 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l" fontAlgn="b"/>
                      <a:r>
                        <a:rPr lang="en-US" sz="1100" b="0" i="0" u="none" strike="noStrike" dirty="0">
                          <a:solidFill>
                            <a:srgbClr val="000000"/>
                          </a:solidFill>
                          <a:effectLst/>
                          <a:latin typeface="Calibri" panose="020F0502020204030204" pitchFamily="34" charset="0"/>
                        </a:rPr>
                        <a:t>Disadvantaged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BBFB"/>
                    </a:solidFill>
                  </a:tcPr>
                </a:tc>
                <a:extLst>
                  <a:ext uri="{0D108BD9-81ED-4DB2-BD59-A6C34878D82A}">
                    <a16:rowId xmlns:a16="http://schemas.microsoft.com/office/drawing/2014/main" val="2561265410"/>
                  </a:ext>
                </a:extLst>
              </a:tr>
              <a:tr h="213143">
                <a:tc>
                  <a:txBody>
                    <a:bodyPr/>
                    <a:lstStyle/>
                    <a:p>
                      <a:pPr algn="l" fontAlgn="b"/>
                      <a:r>
                        <a:rPr lang="en-US" sz="1100" b="0" i="0" u="none" strike="noStrike" dirty="0">
                          <a:solidFill>
                            <a:srgbClr val="000000"/>
                          </a:solidFill>
                          <a:effectLst/>
                          <a:latin typeface="Calibri" panose="020F0502020204030204" pitchFamily="34" charset="0"/>
                        </a:rPr>
                        <a:t>IN</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Lake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Chicago-Joliet-Naperville, IL-IN-WI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Neutral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extLst>
                  <a:ext uri="{0D108BD9-81ED-4DB2-BD59-A6C34878D82A}">
                    <a16:rowId xmlns:a16="http://schemas.microsoft.com/office/drawing/2014/main" val="2357281339"/>
                  </a:ext>
                </a:extLst>
              </a:tr>
              <a:tr h="213143">
                <a:tc>
                  <a:txBody>
                    <a:bodyPr/>
                    <a:lstStyle/>
                    <a:p>
                      <a:pPr algn="l" fontAlgn="b"/>
                      <a:r>
                        <a:rPr lang="en-US" sz="1100" b="0" i="0" u="none" strike="noStrike" dirty="0">
                          <a:solidFill>
                            <a:srgbClr val="000000"/>
                          </a:solidFill>
                          <a:effectLst/>
                          <a:latin typeface="Calibri" panose="020F0502020204030204" pitchFamily="34" charset="0"/>
                        </a:rPr>
                        <a:t>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Summit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Akron, OH</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Neutral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extLst>
                  <a:ext uri="{0D108BD9-81ED-4DB2-BD59-A6C34878D82A}">
                    <a16:rowId xmlns:a16="http://schemas.microsoft.com/office/drawing/2014/main" val="3810755409"/>
                  </a:ext>
                </a:extLst>
              </a:tr>
              <a:tr h="213143">
                <a:tc>
                  <a:txBody>
                    <a:bodyPr/>
                    <a:lstStyle/>
                    <a:p>
                      <a:pPr algn="l" fontAlgn="b"/>
                      <a:r>
                        <a:rPr lang="en-US" sz="1100" b="0" i="0" u="none" strike="noStrike" dirty="0">
                          <a:solidFill>
                            <a:srgbClr val="000000"/>
                          </a:solidFill>
                          <a:effectLst/>
                          <a:latin typeface="Calibri" panose="020F0502020204030204" pitchFamily="34" charset="0"/>
                        </a:rPr>
                        <a:t>IL</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Lake County</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Chicago-Joliet-Naperville, IL-IN-WI</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97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Advantaged</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169" marR="6169" marT="6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7DB"/>
                    </a:solidFill>
                  </a:tcPr>
                </a:tc>
                <a:extLst>
                  <a:ext uri="{0D108BD9-81ED-4DB2-BD59-A6C34878D82A}">
                    <a16:rowId xmlns:a16="http://schemas.microsoft.com/office/drawing/2014/main" val="1204782489"/>
                  </a:ext>
                </a:extLst>
              </a:tr>
            </a:tbl>
          </a:graphicData>
        </a:graphic>
      </p:graphicFrame>
    </p:spTree>
    <p:extLst>
      <p:ext uri="{BB962C8B-B14F-4D97-AF65-F5344CB8AC3E}">
        <p14:creationId xmlns:p14="http://schemas.microsoft.com/office/powerpoint/2010/main" val="398052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642CC-6F75-4AB6-876A-DEE192DA34BB}"/>
              </a:ext>
            </a:extLst>
          </p:cNvPr>
          <p:cNvPicPr>
            <a:picLocks noChangeAspect="1"/>
          </p:cNvPicPr>
          <p:nvPr/>
        </p:nvPicPr>
        <p:blipFill rotWithShape="1">
          <a:blip r:embed="rId2"/>
          <a:srcRect r="52289" b="12571"/>
          <a:stretch/>
        </p:blipFill>
        <p:spPr>
          <a:xfrm>
            <a:off x="1524000" y="772441"/>
            <a:ext cx="4362680" cy="4496948"/>
          </a:xfrm>
          <a:prstGeom prst="rect">
            <a:avLst/>
          </a:prstGeom>
        </p:spPr>
      </p:pic>
      <p:sp>
        <p:nvSpPr>
          <p:cNvPr id="8" name="TextBox 7">
            <a:extLst>
              <a:ext uri="{FF2B5EF4-FFF2-40B4-BE49-F238E27FC236}">
                <a16:creationId xmlns:a16="http://schemas.microsoft.com/office/drawing/2014/main" id="{236B85E4-9E9B-4AD9-B6D2-7F44A0763ADB}"/>
              </a:ext>
            </a:extLst>
          </p:cNvPr>
          <p:cNvSpPr txBox="1"/>
          <p:nvPr/>
        </p:nvSpPr>
        <p:spPr>
          <a:xfrm>
            <a:off x="5935198" y="2893013"/>
            <a:ext cx="2193554" cy="276999"/>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ea typeface="微软雅黑"/>
                <a:cs typeface="Arial" panose="020B0604020202020204" pitchFamily="34" charset="0"/>
              </a:rPr>
              <a:t>Top NOx Emission Sources</a:t>
            </a:r>
          </a:p>
        </p:txBody>
      </p:sp>
      <p:pic>
        <p:nvPicPr>
          <p:cNvPr id="14" name="Picture 13">
            <a:extLst>
              <a:ext uri="{FF2B5EF4-FFF2-40B4-BE49-F238E27FC236}">
                <a16:creationId xmlns:a16="http://schemas.microsoft.com/office/drawing/2014/main" id="{85DC8CD6-6A18-46DD-A37C-9C09224E9E86}"/>
              </a:ext>
            </a:extLst>
          </p:cNvPr>
          <p:cNvPicPr>
            <a:picLocks noChangeAspect="1"/>
          </p:cNvPicPr>
          <p:nvPr/>
        </p:nvPicPr>
        <p:blipFill>
          <a:blip r:embed="rId3"/>
          <a:stretch>
            <a:fillRect/>
          </a:stretch>
        </p:blipFill>
        <p:spPr>
          <a:xfrm>
            <a:off x="7140232" y="3253098"/>
            <a:ext cx="2083298" cy="2145106"/>
          </a:xfrm>
          <a:prstGeom prst="rect">
            <a:avLst/>
          </a:prstGeom>
        </p:spPr>
      </p:pic>
      <p:pic>
        <p:nvPicPr>
          <p:cNvPr id="16" name="Picture 15">
            <a:extLst>
              <a:ext uri="{FF2B5EF4-FFF2-40B4-BE49-F238E27FC236}">
                <a16:creationId xmlns:a16="http://schemas.microsoft.com/office/drawing/2014/main" id="{881DD37A-55AE-45B9-8329-6B02043D5EB5}"/>
              </a:ext>
            </a:extLst>
          </p:cNvPr>
          <p:cNvPicPr>
            <a:picLocks noChangeAspect="1"/>
          </p:cNvPicPr>
          <p:nvPr/>
        </p:nvPicPr>
        <p:blipFill>
          <a:blip r:embed="rId4"/>
          <a:stretch>
            <a:fillRect/>
          </a:stretch>
        </p:blipFill>
        <p:spPr>
          <a:xfrm>
            <a:off x="8385574" y="839923"/>
            <a:ext cx="2039574" cy="2060710"/>
          </a:xfrm>
          <a:prstGeom prst="rect">
            <a:avLst/>
          </a:prstGeom>
        </p:spPr>
      </p:pic>
      <p:pic>
        <p:nvPicPr>
          <p:cNvPr id="17" name="Picture 16">
            <a:extLst>
              <a:ext uri="{FF2B5EF4-FFF2-40B4-BE49-F238E27FC236}">
                <a16:creationId xmlns:a16="http://schemas.microsoft.com/office/drawing/2014/main" id="{6F2436BC-BAD6-4BDC-A771-C5869FFC01BB}"/>
              </a:ext>
            </a:extLst>
          </p:cNvPr>
          <p:cNvPicPr>
            <a:picLocks noChangeAspect="1"/>
          </p:cNvPicPr>
          <p:nvPr/>
        </p:nvPicPr>
        <p:blipFill>
          <a:blip r:embed="rId5"/>
          <a:stretch>
            <a:fillRect/>
          </a:stretch>
        </p:blipFill>
        <p:spPr>
          <a:xfrm>
            <a:off x="5989844" y="834946"/>
            <a:ext cx="2050759" cy="2071974"/>
          </a:xfrm>
          <a:prstGeom prst="rect">
            <a:avLst/>
          </a:prstGeom>
        </p:spPr>
      </p:pic>
      <p:sp>
        <p:nvSpPr>
          <p:cNvPr id="18" name="Rectangle 17">
            <a:extLst>
              <a:ext uri="{FF2B5EF4-FFF2-40B4-BE49-F238E27FC236}">
                <a16:creationId xmlns:a16="http://schemas.microsoft.com/office/drawing/2014/main" id="{E6140F13-5025-4979-9656-EF7D755B02A0}"/>
              </a:ext>
            </a:extLst>
          </p:cNvPr>
          <p:cNvSpPr/>
          <p:nvPr/>
        </p:nvSpPr>
        <p:spPr bwMode="auto">
          <a:xfrm>
            <a:off x="1627164" y="2697358"/>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19" name="Rectangle 18">
            <a:extLst>
              <a:ext uri="{FF2B5EF4-FFF2-40B4-BE49-F238E27FC236}">
                <a16:creationId xmlns:a16="http://schemas.microsoft.com/office/drawing/2014/main" id="{A7C4F88B-8E2C-4612-8F36-4C1FD3EC7C55}"/>
              </a:ext>
            </a:extLst>
          </p:cNvPr>
          <p:cNvSpPr/>
          <p:nvPr/>
        </p:nvSpPr>
        <p:spPr bwMode="auto">
          <a:xfrm>
            <a:off x="1627163" y="3059605"/>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0" name="Rectangle 19">
            <a:extLst>
              <a:ext uri="{FF2B5EF4-FFF2-40B4-BE49-F238E27FC236}">
                <a16:creationId xmlns:a16="http://schemas.microsoft.com/office/drawing/2014/main" id="{5F06F8BC-E8AA-43C0-90CC-0C5DACC33677}"/>
              </a:ext>
            </a:extLst>
          </p:cNvPr>
          <p:cNvSpPr/>
          <p:nvPr/>
        </p:nvSpPr>
        <p:spPr bwMode="auto">
          <a:xfrm>
            <a:off x="1627163" y="3788183"/>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1" name="Rectangle 20">
            <a:extLst>
              <a:ext uri="{FF2B5EF4-FFF2-40B4-BE49-F238E27FC236}">
                <a16:creationId xmlns:a16="http://schemas.microsoft.com/office/drawing/2014/main" id="{7B75E515-84A9-4F9F-BFBF-6436E9C6BCB1}"/>
              </a:ext>
            </a:extLst>
          </p:cNvPr>
          <p:cNvSpPr/>
          <p:nvPr/>
        </p:nvSpPr>
        <p:spPr bwMode="auto">
          <a:xfrm>
            <a:off x="1627163" y="4517860"/>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2" name="Rectangle 21">
            <a:extLst>
              <a:ext uri="{FF2B5EF4-FFF2-40B4-BE49-F238E27FC236}">
                <a16:creationId xmlns:a16="http://schemas.microsoft.com/office/drawing/2014/main" id="{A45322AD-3616-4286-87D7-B66535DC53B8}"/>
              </a:ext>
            </a:extLst>
          </p:cNvPr>
          <p:cNvSpPr/>
          <p:nvPr/>
        </p:nvSpPr>
        <p:spPr bwMode="auto">
          <a:xfrm>
            <a:off x="1627163" y="4886675"/>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3" name="Rectangle 22">
            <a:extLst>
              <a:ext uri="{FF2B5EF4-FFF2-40B4-BE49-F238E27FC236}">
                <a16:creationId xmlns:a16="http://schemas.microsoft.com/office/drawing/2014/main" id="{DCC2C852-7008-4003-A8F6-2E9F32C5EEF7}"/>
              </a:ext>
            </a:extLst>
          </p:cNvPr>
          <p:cNvSpPr/>
          <p:nvPr/>
        </p:nvSpPr>
        <p:spPr bwMode="auto">
          <a:xfrm>
            <a:off x="3064738" y="2699320"/>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4" name="Rectangle 23">
            <a:extLst>
              <a:ext uri="{FF2B5EF4-FFF2-40B4-BE49-F238E27FC236}">
                <a16:creationId xmlns:a16="http://schemas.microsoft.com/office/drawing/2014/main" id="{DE0740FB-0FD9-4310-833E-7B0CA015EA6D}"/>
              </a:ext>
            </a:extLst>
          </p:cNvPr>
          <p:cNvSpPr/>
          <p:nvPr/>
        </p:nvSpPr>
        <p:spPr bwMode="auto">
          <a:xfrm>
            <a:off x="3064738" y="3061580"/>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5" name="Rectangle 24">
            <a:extLst>
              <a:ext uri="{FF2B5EF4-FFF2-40B4-BE49-F238E27FC236}">
                <a16:creationId xmlns:a16="http://schemas.microsoft.com/office/drawing/2014/main" id="{9FCACC68-1DCC-41A7-BFFB-67D5B40984C3}"/>
              </a:ext>
            </a:extLst>
          </p:cNvPr>
          <p:cNvSpPr/>
          <p:nvPr/>
        </p:nvSpPr>
        <p:spPr bwMode="auto">
          <a:xfrm>
            <a:off x="3060570" y="3788183"/>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6" name="Rectangle 25">
            <a:extLst>
              <a:ext uri="{FF2B5EF4-FFF2-40B4-BE49-F238E27FC236}">
                <a16:creationId xmlns:a16="http://schemas.microsoft.com/office/drawing/2014/main" id="{332C1D27-5995-4426-9138-242A94175E9E}"/>
              </a:ext>
            </a:extLst>
          </p:cNvPr>
          <p:cNvSpPr/>
          <p:nvPr/>
        </p:nvSpPr>
        <p:spPr bwMode="auto">
          <a:xfrm>
            <a:off x="3060570" y="4156107"/>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7" name="Rectangle 26">
            <a:extLst>
              <a:ext uri="{FF2B5EF4-FFF2-40B4-BE49-F238E27FC236}">
                <a16:creationId xmlns:a16="http://schemas.microsoft.com/office/drawing/2014/main" id="{7BF432F2-74BF-41C8-B3F2-4A32B6697C20}"/>
              </a:ext>
            </a:extLst>
          </p:cNvPr>
          <p:cNvSpPr/>
          <p:nvPr/>
        </p:nvSpPr>
        <p:spPr bwMode="auto">
          <a:xfrm>
            <a:off x="3060570" y="4886675"/>
            <a:ext cx="1411459"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8" name="Rectangle 27">
            <a:extLst>
              <a:ext uri="{FF2B5EF4-FFF2-40B4-BE49-F238E27FC236}">
                <a16:creationId xmlns:a16="http://schemas.microsoft.com/office/drawing/2014/main" id="{252C2499-0D11-4137-B437-23DC67B1C0D7}"/>
              </a:ext>
            </a:extLst>
          </p:cNvPr>
          <p:cNvSpPr/>
          <p:nvPr/>
        </p:nvSpPr>
        <p:spPr bwMode="auto">
          <a:xfrm>
            <a:off x="4497623" y="2697357"/>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29" name="Rectangle 28">
            <a:extLst>
              <a:ext uri="{FF2B5EF4-FFF2-40B4-BE49-F238E27FC236}">
                <a16:creationId xmlns:a16="http://schemas.microsoft.com/office/drawing/2014/main" id="{B2BA222A-C1A2-4923-9E97-850278271B64}"/>
              </a:ext>
            </a:extLst>
          </p:cNvPr>
          <p:cNvSpPr/>
          <p:nvPr/>
        </p:nvSpPr>
        <p:spPr bwMode="auto">
          <a:xfrm>
            <a:off x="4497623" y="3059605"/>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30" name="Rectangle 29">
            <a:extLst>
              <a:ext uri="{FF2B5EF4-FFF2-40B4-BE49-F238E27FC236}">
                <a16:creationId xmlns:a16="http://schemas.microsoft.com/office/drawing/2014/main" id="{C271CDC2-561E-48A0-A0D5-35C021A97448}"/>
              </a:ext>
            </a:extLst>
          </p:cNvPr>
          <p:cNvSpPr/>
          <p:nvPr/>
        </p:nvSpPr>
        <p:spPr bwMode="auto">
          <a:xfrm>
            <a:off x="4497623" y="3421853"/>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31" name="Rectangle 30">
            <a:extLst>
              <a:ext uri="{FF2B5EF4-FFF2-40B4-BE49-F238E27FC236}">
                <a16:creationId xmlns:a16="http://schemas.microsoft.com/office/drawing/2014/main" id="{3E8FFD16-99F6-4861-B344-D51C5405E528}"/>
              </a:ext>
            </a:extLst>
          </p:cNvPr>
          <p:cNvSpPr/>
          <p:nvPr/>
        </p:nvSpPr>
        <p:spPr bwMode="auto">
          <a:xfrm>
            <a:off x="4501869" y="3788183"/>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32" name="Rectangle 31">
            <a:extLst>
              <a:ext uri="{FF2B5EF4-FFF2-40B4-BE49-F238E27FC236}">
                <a16:creationId xmlns:a16="http://schemas.microsoft.com/office/drawing/2014/main" id="{1825DCE0-3B63-464C-A6CE-B23960CDB494}"/>
              </a:ext>
            </a:extLst>
          </p:cNvPr>
          <p:cNvSpPr/>
          <p:nvPr/>
        </p:nvSpPr>
        <p:spPr bwMode="auto">
          <a:xfrm>
            <a:off x="4497623" y="4517859"/>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33" name="Rectangle 32">
            <a:extLst>
              <a:ext uri="{FF2B5EF4-FFF2-40B4-BE49-F238E27FC236}">
                <a16:creationId xmlns:a16="http://schemas.microsoft.com/office/drawing/2014/main" id="{34BC7370-6A9A-44F7-BA93-E9C08B60B01C}"/>
              </a:ext>
            </a:extLst>
          </p:cNvPr>
          <p:cNvSpPr/>
          <p:nvPr/>
        </p:nvSpPr>
        <p:spPr bwMode="auto">
          <a:xfrm>
            <a:off x="4501869" y="4886443"/>
            <a:ext cx="1388130" cy="347003"/>
          </a:xfrm>
          <a:prstGeom prst="rect">
            <a:avLst/>
          </a:prstGeom>
          <a:solidFill>
            <a:srgbClr val="00FF00">
              <a:alpha val="25000"/>
            </a:srgbClr>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FF3300"/>
              </a:solidFill>
              <a:latin typeface="Arial" charset="0"/>
              <a:ea typeface="宋体" pitchFamily="2" charset="-122"/>
            </a:endParaRPr>
          </a:p>
        </p:txBody>
      </p:sp>
      <p:sp>
        <p:nvSpPr>
          <p:cNvPr id="56" name="Title 1">
            <a:extLst>
              <a:ext uri="{FF2B5EF4-FFF2-40B4-BE49-F238E27FC236}">
                <a16:creationId xmlns:a16="http://schemas.microsoft.com/office/drawing/2014/main" id="{FEB8E6ED-AE37-4FB3-85A3-7745282EACB3}"/>
              </a:ext>
            </a:extLst>
          </p:cNvPr>
          <p:cNvSpPr>
            <a:spLocks noGrp="1"/>
          </p:cNvSpPr>
          <p:nvPr>
            <p:ph type="title"/>
          </p:nvPr>
        </p:nvSpPr>
        <p:spPr>
          <a:xfrm>
            <a:off x="1524000" y="71439"/>
            <a:ext cx="9092929" cy="668337"/>
          </a:xfrm>
        </p:spPr>
        <p:txBody>
          <a:bodyPr/>
          <a:lstStyle/>
          <a:p>
            <a:r>
              <a:rPr lang="en-US" altLang="zh-CN" sz="2700" dirty="0">
                <a:latin typeface="Arial" panose="020B0604020202020204" pitchFamily="34" charset="0"/>
                <a:cs typeface="Arial" panose="020B0604020202020204" pitchFamily="34" charset="0"/>
              </a:rPr>
              <a:t>NEXUS Tool: </a:t>
            </a:r>
            <a:r>
              <a:rPr lang="en-US" altLang="zh-CN" sz="2700" dirty="0">
                <a:solidFill>
                  <a:srgbClr val="FFFF00"/>
                </a:solidFill>
                <a:latin typeface="Arial" panose="020B0604020202020204" pitchFamily="34" charset="0"/>
                <a:cs typeface="Arial" panose="020B0604020202020204" pitchFamily="34" charset="0"/>
              </a:rPr>
              <a:t>Identify Emissions Sources in CBSAs: Detroit CBSA Example</a:t>
            </a:r>
            <a:endParaRPr lang="en-US" sz="2700" dirty="0">
              <a:latin typeface="Arial" panose="020B0604020202020204" pitchFamily="34" charset="0"/>
              <a:cs typeface="Arial" panose="020B0604020202020204" pitchFamily="34" charset="0"/>
            </a:endParaRPr>
          </a:p>
        </p:txBody>
      </p:sp>
      <p:pic>
        <p:nvPicPr>
          <p:cNvPr id="57" name="Picture 56">
            <a:extLst>
              <a:ext uri="{FF2B5EF4-FFF2-40B4-BE49-F238E27FC236}">
                <a16:creationId xmlns:a16="http://schemas.microsoft.com/office/drawing/2014/main" id="{01CD637A-C903-4836-B2C7-E2CAAD4E5829}"/>
              </a:ext>
            </a:extLst>
          </p:cNvPr>
          <p:cNvPicPr>
            <a:picLocks noChangeAspect="1"/>
          </p:cNvPicPr>
          <p:nvPr/>
        </p:nvPicPr>
        <p:blipFill>
          <a:blip r:embed="rId6"/>
          <a:stretch>
            <a:fillRect/>
          </a:stretch>
        </p:blipFill>
        <p:spPr>
          <a:xfrm>
            <a:off x="9391386" y="3712517"/>
            <a:ext cx="1112497" cy="956839"/>
          </a:xfrm>
          <a:prstGeom prst="rect">
            <a:avLst/>
          </a:prstGeom>
        </p:spPr>
      </p:pic>
      <p:sp>
        <p:nvSpPr>
          <p:cNvPr id="59" name="TextBox 58">
            <a:extLst>
              <a:ext uri="{FF2B5EF4-FFF2-40B4-BE49-F238E27FC236}">
                <a16:creationId xmlns:a16="http://schemas.microsoft.com/office/drawing/2014/main" id="{EF2C6F85-5EFC-4E9F-9B13-851BC14FE8DE}"/>
              </a:ext>
            </a:extLst>
          </p:cNvPr>
          <p:cNvSpPr txBox="1"/>
          <p:nvPr/>
        </p:nvSpPr>
        <p:spPr>
          <a:xfrm>
            <a:off x="2727591" y="2744888"/>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0" name="TextBox 59">
            <a:extLst>
              <a:ext uri="{FF2B5EF4-FFF2-40B4-BE49-F238E27FC236}">
                <a16:creationId xmlns:a16="http://schemas.microsoft.com/office/drawing/2014/main" id="{5AB0CB77-CAD1-48FA-BF21-657C6E5527AD}"/>
              </a:ext>
            </a:extLst>
          </p:cNvPr>
          <p:cNvSpPr txBox="1"/>
          <p:nvPr/>
        </p:nvSpPr>
        <p:spPr>
          <a:xfrm>
            <a:off x="2732019" y="3114600"/>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1" name="TextBox 60">
            <a:extLst>
              <a:ext uri="{FF2B5EF4-FFF2-40B4-BE49-F238E27FC236}">
                <a16:creationId xmlns:a16="http://schemas.microsoft.com/office/drawing/2014/main" id="{2D930FD9-58D9-4482-9B1E-5F3DE125B2D4}"/>
              </a:ext>
            </a:extLst>
          </p:cNvPr>
          <p:cNvSpPr txBox="1"/>
          <p:nvPr/>
        </p:nvSpPr>
        <p:spPr>
          <a:xfrm>
            <a:off x="2733245" y="3826568"/>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2" name="TextBox 61">
            <a:extLst>
              <a:ext uri="{FF2B5EF4-FFF2-40B4-BE49-F238E27FC236}">
                <a16:creationId xmlns:a16="http://schemas.microsoft.com/office/drawing/2014/main" id="{5759B691-80A6-457E-ADF3-AB96CD740AD1}"/>
              </a:ext>
            </a:extLst>
          </p:cNvPr>
          <p:cNvSpPr txBox="1"/>
          <p:nvPr/>
        </p:nvSpPr>
        <p:spPr>
          <a:xfrm>
            <a:off x="2742044" y="4560372"/>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3" name="TextBox 62">
            <a:extLst>
              <a:ext uri="{FF2B5EF4-FFF2-40B4-BE49-F238E27FC236}">
                <a16:creationId xmlns:a16="http://schemas.microsoft.com/office/drawing/2014/main" id="{3A1796DB-9A8C-4504-A4F8-75B9F9BAEAD5}"/>
              </a:ext>
            </a:extLst>
          </p:cNvPr>
          <p:cNvSpPr txBox="1"/>
          <p:nvPr/>
        </p:nvSpPr>
        <p:spPr>
          <a:xfrm>
            <a:off x="2749019" y="4940419"/>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4" name="TextBox 63">
            <a:extLst>
              <a:ext uri="{FF2B5EF4-FFF2-40B4-BE49-F238E27FC236}">
                <a16:creationId xmlns:a16="http://schemas.microsoft.com/office/drawing/2014/main" id="{60A82677-A0E3-4DCF-9840-835A94435503}"/>
              </a:ext>
            </a:extLst>
          </p:cNvPr>
          <p:cNvSpPr txBox="1"/>
          <p:nvPr/>
        </p:nvSpPr>
        <p:spPr>
          <a:xfrm>
            <a:off x="4171191" y="2734394"/>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5" name="TextBox 64">
            <a:extLst>
              <a:ext uri="{FF2B5EF4-FFF2-40B4-BE49-F238E27FC236}">
                <a16:creationId xmlns:a16="http://schemas.microsoft.com/office/drawing/2014/main" id="{6ACFF3CB-5D39-4406-B1BA-1032E37C42AA}"/>
              </a:ext>
            </a:extLst>
          </p:cNvPr>
          <p:cNvSpPr txBox="1"/>
          <p:nvPr/>
        </p:nvSpPr>
        <p:spPr>
          <a:xfrm>
            <a:off x="4160941" y="3126478"/>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6" name="TextBox 65">
            <a:extLst>
              <a:ext uri="{FF2B5EF4-FFF2-40B4-BE49-F238E27FC236}">
                <a16:creationId xmlns:a16="http://schemas.microsoft.com/office/drawing/2014/main" id="{41DBA30A-4614-4129-A5F9-404C1D1ED910}"/>
              </a:ext>
            </a:extLst>
          </p:cNvPr>
          <p:cNvSpPr txBox="1"/>
          <p:nvPr/>
        </p:nvSpPr>
        <p:spPr>
          <a:xfrm>
            <a:off x="4186969" y="3838227"/>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7" name="TextBox 66">
            <a:extLst>
              <a:ext uri="{FF2B5EF4-FFF2-40B4-BE49-F238E27FC236}">
                <a16:creationId xmlns:a16="http://schemas.microsoft.com/office/drawing/2014/main" id="{B4AA981B-7A3C-40B5-8AB1-4CE6519E6EEF}"/>
              </a:ext>
            </a:extLst>
          </p:cNvPr>
          <p:cNvSpPr txBox="1"/>
          <p:nvPr/>
        </p:nvSpPr>
        <p:spPr>
          <a:xfrm>
            <a:off x="4179801" y="4195950"/>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8" name="TextBox 67">
            <a:extLst>
              <a:ext uri="{FF2B5EF4-FFF2-40B4-BE49-F238E27FC236}">
                <a16:creationId xmlns:a16="http://schemas.microsoft.com/office/drawing/2014/main" id="{107D0A01-12A9-4DC0-BC78-4615AE161454}"/>
              </a:ext>
            </a:extLst>
          </p:cNvPr>
          <p:cNvSpPr txBox="1"/>
          <p:nvPr/>
        </p:nvSpPr>
        <p:spPr>
          <a:xfrm>
            <a:off x="4186151" y="4921273"/>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69" name="TextBox 68">
            <a:extLst>
              <a:ext uri="{FF2B5EF4-FFF2-40B4-BE49-F238E27FC236}">
                <a16:creationId xmlns:a16="http://schemas.microsoft.com/office/drawing/2014/main" id="{69005D4D-A3BA-449E-BE73-C5503FE07EF5}"/>
              </a:ext>
            </a:extLst>
          </p:cNvPr>
          <p:cNvSpPr txBox="1"/>
          <p:nvPr/>
        </p:nvSpPr>
        <p:spPr>
          <a:xfrm>
            <a:off x="5565401" y="2730943"/>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0" name="TextBox 69">
            <a:extLst>
              <a:ext uri="{FF2B5EF4-FFF2-40B4-BE49-F238E27FC236}">
                <a16:creationId xmlns:a16="http://schemas.microsoft.com/office/drawing/2014/main" id="{FE178B5F-91B9-4CBD-941F-6D461CE26492}"/>
              </a:ext>
            </a:extLst>
          </p:cNvPr>
          <p:cNvSpPr txBox="1"/>
          <p:nvPr/>
        </p:nvSpPr>
        <p:spPr>
          <a:xfrm>
            <a:off x="5569523" y="3123264"/>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1" name="TextBox 70">
            <a:extLst>
              <a:ext uri="{FF2B5EF4-FFF2-40B4-BE49-F238E27FC236}">
                <a16:creationId xmlns:a16="http://schemas.microsoft.com/office/drawing/2014/main" id="{6E751825-8FE2-4096-82B7-68B07D67C9E4}"/>
              </a:ext>
            </a:extLst>
          </p:cNvPr>
          <p:cNvSpPr txBox="1"/>
          <p:nvPr/>
        </p:nvSpPr>
        <p:spPr>
          <a:xfrm>
            <a:off x="5585882" y="3504839"/>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2" name="TextBox 71">
            <a:extLst>
              <a:ext uri="{FF2B5EF4-FFF2-40B4-BE49-F238E27FC236}">
                <a16:creationId xmlns:a16="http://schemas.microsoft.com/office/drawing/2014/main" id="{E880E2EB-0C53-483B-89D8-B758E060F791}"/>
              </a:ext>
            </a:extLst>
          </p:cNvPr>
          <p:cNvSpPr txBox="1"/>
          <p:nvPr/>
        </p:nvSpPr>
        <p:spPr>
          <a:xfrm>
            <a:off x="5580081" y="3827772"/>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3" name="TextBox 72">
            <a:extLst>
              <a:ext uri="{FF2B5EF4-FFF2-40B4-BE49-F238E27FC236}">
                <a16:creationId xmlns:a16="http://schemas.microsoft.com/office/drawing/2014/main" id="{A30FF210-3757-4354-8DE4-D6703F6B0690}"/>
              </a:ext>
            </a:extLst>
          </p:cNvPr>
          <p:cNvSpPr txBox="1"/>
          <p:nvPr/>
        </p:nvSpPr>
        <p:spPr>
          <a:xfrm>
            <a:off x="5595143" y="4552860"/>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4" name="TextBox 73">
            <a:extLst>
              <a:ext uri="{FF2B5EF4-FFF2-40B4-BE49-F238E27FC236}">
                <a16:creationId xmlns:a16="http://schemas.microsoft.com/office/drawing/2014/main" id="{53311211-CAA1-4AAD-8389-5B5CADB44146}"/>
              </a:ext>
            </a:extLst>
          </p:cNvPr>
          <p:cNvSpPr txBox="1"/>
          <p:nvPr/>
        </p:nvSpPr>
        <p:spPr>
          <a:xfrm>
            <a:off x="5574281" y="4921273"/>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76" name="TextBox 75">
            <a:extLst>
              <a:ext uri="{FF2B5EF4-FFF2-40B4-BE49-F238E27FC236}">
                <a16:creationId xmlns:a16="http://schemas.microsoft.com/office/drawing/2014/main" id="{D7F9BDA5-5528-491E-9580-3B59A0CEB84C}"/>
              </a:ext>
            </a:extLst>
          </p:cNvPr>
          <p:cNvSpPr txBox="1"/>
          <p:nvPr/>
        </p:nvSpPr>
        <p:spPr>
          <a:xfrm>
            <a:off x="2742715" y="2007296"/>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77" name="TextBox 76">
            <a:extLst>
              <a:ext uri="{FF2B5EF4-FFF2-40B4-BE49-F238E27FC236}">
                <a16:creationId xmlns:a16="http://schemas.microsoft.com/office/drawing/2014/main" id="{5FDD7408-1C41-4A1B-BD13-B0A6F87C163D}"/>
              </a:ext>
            </a:extLst>
          </p:cNvPr>
          <p:cNvSpPr txBox="1"/>
          <p:nvPr/>
        </p:nvSpPr>
        <p:spPr>
          <a:xfrm>
            <a:off x="4221078" y="4557726"/>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78" name="TextBox 77">
            <a:extLst>
              <a:ext uri="{FF2B5EF4-FFF2-40B4-BE49-F238E27FC236}">
                <a16:creationId xmlns:a16="http://schemas.microsoft.com/office/drawing/2014/main" id="{507F2AA1-0286-4104-8BED-C9EE108918A7}"/>
              </a:ext>
            </a:extLst>
          </p:cNvPr>
          <p:cNvSpPr txBox="1"/>
          <p:nvPr/>
        </p:nvSpPr>
        <p:spPr>
          <a:xfrm>
            <a:off x="5618334" y="4140322"/>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81" name="TextBox 80">
            <a:extLst>
              <a:ext uri="{FF2B5EF4-FFF2-40B4-BE49-F238E27FC236}">
                <a16:creationId xmlns:a16="http://schemas.microsoft.com/office/drawing/2014/main" id="{BA14D056-9A61-4AAD-818F-A8DD47D87A0D}"/>
              </a:ext>
            </a:extLst>
          </p:cNvPr>
          <p:cNvSpPr txBox="1"/>
          <p:nvPr/>
        </p:nvSpPr>
        <p:spPr>
          <a:xfrm>
            <a:off x="2726880" y="2357856"/>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82" name="TextBox 81">
            <a:extLst>
              <a:ext uri="{FF2B5EF4-FFF2-40B4-BE49-F238E27FC236}">
                <a16:creationId xmlns:a16="http://schemas.microsoft.com/office/drawing/2014/main" id="{08216775-C22E-4489-B8DB-08F528D0236E}"/>
              </a:ext>
            </a:extLst>
          </p:cNvPr>
          <p:cNvSpPr txBox="1"/>
          <p:nvPr/>
        </p:nvSpPr>
        <p:spPr>
          <a:xfrm>
            <a:off x="2754671" y="3459127"/>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83" name="TextBox 82">
            <a:extLst>
              <a:ext uri="{FF2B5EF4-FFF2-40B4-BE49-F238E27FC236}">
                <a16:creationId xmlns:a16="http://schemas.microsoft.com/office/drawing/2014/main" id="{4EA6BDD1-9FC8-47DC-84F1-A1C4F6FEE8FE}"/>
              </a:ext>
            </a:extLst>
          </p:cNvPr>
          <p:cNvSpPr txBox="1"/>
          <p:nvPr/>
        </p:nvSpPr>
        <p:spPr>
          <a:xfrm>
            <a:off x="2733244" y="4194910"/>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84" name="TextBox 83">
            <a:extLst>
              <a:ext uri="{FF2B5EF4-FFF2-40B4-BE49-F238E27FC236}">
                <a16:creationId xmlns:a16="http://schemas.microsoft.com/office/drawing/2014/main" id="{2429413C-40FB-4A4A-869F-878025697F4B}"/>
              </a:ext>
            </a:extLst>
          </p:cNvPr>
          <p:cNvSpPr txBox="1"/>
          <p:nvPr/>
        </p:nvSpPr>
        <p:spPr>
          <a:xfrm>
            <a:off x="5585000" y="2010055"/>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85" name="TextBox 84">
            <a:extLst>
              <a:ext uri="{FF2B5EF4-FFF2-40B4-BE49-F238E27FC236}">
                <a16:creationId xmlns:a16="http://schemas.microsoft.com/office/drawing/2014/main" id="{471BA323-A19C-4BFB-B1B9-63B98BB08DE3}"/>
              </a:ext>
            </a:extLst>
          </p:cNvPr>
          <p:cNvSpPr txBox="1"/>
          <p:nvPr/>
        </p:nvSpPr>
        <p:spPr>
          <a:xfrm>
            <a:off x="5580675" y="2366132"/>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87" name="TextBox 86">
            <a:extLst>
              <a:ext uri="{FF2B5EF4-FFF2-40B4-BE49-F238E27FC236}">
                <a16:creationId xmlns:a16="http://schemas.microsoft.com/office/drawing/2014/main" id="{8FDA5BF2-8698-4085-9F0F-B4CC0DB04512}"/>
              </a:ext>
            </a:extLst>
          </p:cNvPr>
          <p:cNvSpPr txBox="1"/>
          <p:nvPr/>
        </p:nvSpPr>
        <p:spPr>
          <a:xfrm>
            <a:off x="4113045" y="2007897"/>
            <a:ext cx="509863" cy="276999"/>
          </a:xfrm>
          <a:prstGeom prst="rect">
            <a:avLst/>
          </a:prstGeom>
          <a:noFill/>
        </p:spPr>
        <p:txBody>
          <a:bodyPr wrap="square" rtlCol="0">
            <a:spAutoFit/>
          </a:bodyPr>
          <a:lstStyle/>
          <a:p>
            <a:r>
              <a:rPr lang="en-US" sz="1200" dirty="0">
                <a:solidFill>
                  <a:srgbClr val="000000"/>
                </a:solidFill>
                <a:latin typeface="微软雅黑"/>
                <a:ea typeface="微软雅黑"/>
              </a:rPr>
              <a:t>Ma</a:t>
            </a:r>
          </a:p>
        </p:txBody>
      </p:sp>
      <p:sp>
        <p:nvSpPr>
          <p:cNvPr id="88" name="TextBox 87">
            <a:extLst>
              <a:ext uri="{FF2B5EF4-FFF2-40B4-BE49-F238E27FC236}">
                <a16:creationId xmlns:a16="http://schemas.microsoft.com/office/drawing/2014/main" id="{200EC0C1-8C88-467D-B913-31340A0780AD}"/>
              </a:ext>
            </a:extLst>
          </p:cNvPr>
          <p:cNvSpPr txBox="1"/>
          <p:nvPr/>
        </p:nvSpPr>
        <p:spPr>
          <a:xfrm>
            <a:off x="4127322" y="3463593"/>
            <a:ext cx="509863" cy="276999"/>
          </a:xfrm>
          <a:prstGeom prst="rect">
            <a:avLst/>
          </a:prstGeom>
          <a:noFill/>
        </p:spPr>
        <p:txBody>
          <a:bodyPr wrap="square" rtlCol="0">
            <a:spAutoFit/>
          </a:bodyPr>
          <a:lstStyle/>
          <a:p>
            <a:r>
              <a:rPr lang="en-US" sz="1200" dirty="0">
                <a:solidFill>
                  <a:srgbClr val="000000"/>
                </a:solidFill>
                <a:latin typeface="微软雅黑"/>
                <a:ea typeface="微软雅黑"/>
              </a:rPr>
              <a:t>Ma</a:t>
            </a:r>
          </a:p>
        </p:txBody>
      </p:sp>
      <p:sp>
        <p:nvSpPr>
          <p:cNvPr id="89" name="TextBox 88">
            <a:extLst>
              <a:ext uri="{FF2B5EF4-FFF2-40B4-BE49-F238E27FC236}">
                <a16:creationId xmlns:a16="http://schemas.microsoft.com/office/drawing/2014/main" id="{698EDF79-9762-4DC9-BAA5-F7D8A132C3D0}"/>
              </a:ext>
            </a:extLst>
          </p:cNvPr>
          <p:cNvSpPr txBox="1"/>
          <p:nvPr/>
        </p:nvSpPr>
        <p:spPr>
          <a:xfrm>
            <a:off x="1627163" y="5258818"/>
            <a:ext cx="4362680" cy="461665"/>
          </a:xfrm>
          <a:prstGeom prst="rect">
            <a:avLst/>
          </a:prstGeom>
          <a:noFill/>
        </p:spPr>
        <p:txBody>
          <a:bodyPr wrap="square" rtlCol="0">
            <a:spAutoFit/>
          </a:bodyPr>
          <a:lstStyle/>
          <a:p>
            <a:pPr algn="ctr"/>
            <a:r>
              <a:rPr lang="en-US" sz="1200" dirty="0">
                <a:solidFill>
                  <a:srgbClr val="000000"/>
                </a:solidFill>
                <a:latin typeface="微软雅黑"/>
                <a:ea typeface="微软雅黑"/>
              </a:rPr>
              <a:t>G = Genessee Co.,   Ma= Macomb Co.,   M= Monroe Co., S = St. Clair Co.,   W = Wayne Co.</a:t>
            </a:r>
          </a:p>
        </p:txBody>
      </p:sp>
      <p:sp>
        <p:nvSpPr>
          <p:cNvPr id="90" name="TextBox 89">
            <a:extLst>
              <a:ext uri="{FF2B5EF4-FFF2-40B4-BE49-F238E27FC236}">
                <a16:creationId xmlns:a16="http://schemas.microsoft.com/office/drawing/2014/main" id="{89830C66-F085-4E69-A723-F87C98E74191}"/>
              </a:ext>
            </a:extLst>
          </p:cNvPr>
          <p:cNvSpPr txBox="1"/>
          <p:nvPr/>
        </p:nvSpPr>
        <p:spPr>
          <a:xfrm>
            <a:off x="4171191" y="2365059"/>
            <a:ext cx="282383" cy="276999"/>
          </a:xfrm>
          <a:prstGeom prst="rect">
            <a:avLst/>
          </a:prstGeom>
          <a:noFill/>
        </p:spPr>
        <p:txBody>
          <a:bodyPr wrap="square" rtlCol="0">
            <a:spAutoFit/>
          </a:bodyPr>
          <a:lstStyle/>
          <a:p>
            <a:r>
              <a:rPr lang="en-US" sz="1200" dirty="0">
                <a:solidFill>
                  <a:srgbClr val="000000"/>
                </a:solidFill>
                <a:latin typeface="微软雅黑"/>
                <a:ea typeface="微软雅黑"/>
              </a:rPr>
              <a:t>G</a:t>
            </a:r>
          </a:p>
        </p:txBody>
      </p:sp>
      <p:sp>
        <p:nvSpPr>
          <p:cNvPr id="92" name="TextBox 91">
            <a:extLst>
              <a:ext uri="{FF2B5EF4-FFF2-40B4-BE49-F238E27FC236}">
                <a16:creationId xmlns:a16="http://schemas.microsoft.com/office/drawing/2014/main" id="{80AD57D2-CE12-4CDD-95A4-ED13DE643660}"/>
              </a:ext>
            </a:extLst>
          </p:cNvPr>
          <p:cNvSpPr txBox="1"/>
          <p:nvPr/>
        </p:nvSpPr>
        <p:spPr>
          <a:xfrm>
            <a:off x="7519179" y="1062367"/>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93" name="TextBox 92">
            <a:extLst>
              <a:ext uri="{FF2B5EF4-FFF2-40B4-BE49-F238E27FC236}">
                <a16:creationId xmlns:a16="http://schemas.microsoft.com/office/drawing/2014/main" id="{FACBA99E-233D-4E18-B221-0F79E8BF00F7}"/>
              </a:ext>
            </a:extLst>
          </p:cNvPr>
          <p:cNvSpPr txBox="1"/>
          <p:nvPr/>
        </p:nvSpPr>
        <p:spPr>
          <a:xfrm>
            <a:off x="9876281" y="1062367"/>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94" name="TextBox 93">
            <a:extLst>
              <a:ext uri="{FF2B5EF4-FFF2-40B4-BE49-F238E27FC236}">
                <a16:creationId xmlns:a16="http://schemas.microsoft.com/office/drawing/2014/main" id="{55A2DF3B-FFC2-4AF8-AE74-D1A1F467D540}"/>
              </a:ext>
            </a:extLst>
          </p:cNvPr>
          <p:cNvSpPr txBox="1"/>
          <p:nvPr/>
        </p:nvSpPr>
        <p:spPr>
          <a:xfrm>
            <a:off x="8644946" y="3453664"/>
            <a:ext cx="438811" cy="276999"/>
          </a:xfrm>
          <a:prstGeom prst="rect">
            <a:avLst/>
          </a:prstGeom>
          <a:noFill/>
        </p:spPr>
        <p:txBody>
          <a:bodyPr wrap="square" rtlCol="0">
            <a:spAutoFit/>
          </a:bodyPr>
          <a:lstStyle/>
          <a:p>
            <a:r>
              <a:rPr lang="en-US" sz="1200" dirty="0">
                <a:solidFill>
                  <a:srgbClr val="000000"/>
                </a:solidFill>
                <a:latin typeface="微软雅黑"/>
                <a:ea typeface="微软雅黑"/>
              </a:rPr>
              <a:t>S</a:t>
            </a:r>
          </a:p>
        </p:txBody>
      </p:sp>
      <p:sp>
        <p:nvSpPr>
          <p:cNvPr id="95" name="TextBox 94">
            <a:extLst>
              <a:ext uri="{FF2B5EF4-FFF2-40B4-BE49-F238E27FC236}">
                <a16:creationId xmlns:a16="http://schemas.microsoft.com/office/drawing/2014/main" id="{CA838155-E545-425B-B4E1-40139BB78A00}"/>
              </a:ext>
            </a:extLst>
          </p:cNvPr>
          <p:cNvSpPr txBox="1"/>
          <p:nvPr/>
        </p:nvSpPr>
        <p:spPr>
          <a:xfrm>
            <a:off x="6468696" y="946240"/>
            <a:ext cx="282383" cy="276999"/>
          </a:xfrm>
          <a:prstGeom prst="rect">
            <a:avLst/>
          </a:prstGeom>
          <a:noFill/>
        </p:spPr>
        <p:txBody>
          <a:bodyPr wrap="square" rtlCol="0">
            <a:spAutoFit/>
          </a:bodyPr>
          <a:lstStyle/>
          <a:p>
            <a:r>
              <a:rPr lang="en-US" sz="1200" dirty="0">
                <a:solidFill>
                  <a:srgbClr val="000000"/>
                </a:solidFill>
                <a:latin typeface="微软雅黑"/>
                <a:ea typeface="微软雅黑"/>
              </a:rPr>
              <a:t>G</a:t>
            </a:r>
          </a:p>
        </p:txBody>
      </p:sp>
      <p:sp>
        <p:nvSpPr>
          <p:cNvPr id="96" name="TextBox 95">
            <a:extLst>
              <a:ext uri="{FF2B5EF4-FFF2-40B4-BE49-F238E27FC236}">
                <a16:creationId xmlns:a16="http://schemas.microsoft.com/office/drawing/2014/main" id="{AA23B776-1E05-4213-99E1-EF04F84472B4}"/>
              </a:ext>
            </a:extLst>
          </p:cNvPr>
          <p:cNvSpPr txBox="1"/>
          <p:nvPr/>
        </p:nvSpPr>
        <p:spPr>
          <a:xfrm>
            <a:off x="8848545" y="935521"/>
            <a:ext cx="282383" cy="276999"/>
          </a:xfrm>
          <a:prstGeom prst="rect">
            <a:avLst/>
          </a:prstGeom>
          <a:noFill/>
        </p:spPr>
        <p:txBody>
          <a:bodyPr wrap="square" rtlCol="0">
            <a:spAutoFit/>
          </a:bodyPr>
          <a:lstStyle/>
          <a:p>
            <a:r>
              <a:rPr lang="en-US" sz="1200" dirty="0">
                <a:solidFill>
                  <a:srgbClr val="000000"/>
                </a:solidFill>
                <a:latin typeface="微软雅黑"/>
                <a:ea typeface="微软雅黑"/>
              </a:rPr>
              <a:t>G</a:t>
            </a:r>
          </a:p>
        </p:txBody>
      </p:sp>
      <p:sp>
        <p:nvSpPr>
          <p:cNvPr id="97" name="TextBox 96">
            <a:extLst>
              <a:ext uri="{FF2B5EF4-FFF2-40B4-BE49-F238E27FC236}">
                <a16:creationId xmlns:a16="http://schemas.microsoft.com/office/drawing/2014/main" id="{9D0AA61A-E276-45E9-8FC9-E9A03636CF84}"/>
              </a:ext>
            </a:extLst>
          </p:cNvPr>
          <p:cNvSpPr txBox="1"/>
          <p:nvPr/>
        </p:nvSpPr>
        <p:spPr>
          <a:xfrm>
            <a:off x="7576580" y="3369568"/>
            <a:ext cx="282383" cy="276999"/>
          </a:xfrm>
          <a:prstGeom prst="rect">
            <a:avLst/>
          </a:prstGeom>
          <a:noFill/>
        </p:spPr>
        <p:txBody>
          <a:bodyPr wrap="square" rtlCol="0">
            <a:spAutoFit/>
          </a:bodyPr>
          <a:lstStyle/>
          <a:p>
            <a:r>
              <a:rPr lang="en-US" sz="1200" dirty="0">
                <a:solidFill>
                  <a:srgbClr val="000000"/>
                </a:solidFill>
                <a:latin typeface="微软雅黑"/>
                <a:ea typeface="微软雅黑"/>
              </a:rPr>
              <a:t>G</a:t>
            </a:r>
          </a:p>
        </p:txBody>
      </p:sp>
      <p:sp>
        <p:nvSpPr>
          <p:cNvPr id="98" name="TextBox 97">
            <a:extLst>
              <a:ext uri="{FF2B5EF4-FFF2-40B4-BE49-F238E27FC236}">
                <a16:creationId xmlns:a16="http://schemas.microsoft.com/office/drawing/2014/main" id="{AD4292D7-6AAE-468F-BE30-1962360E5C25}"/>
              </a:ext>
            </a:extLst>
          </p:cNvPr>
          <p:cNvSpPr txBox="1"/>
          <p:nvPr/>
        </p:nvSpPr>
        <p:spPr>
          <a:xfrm>
            <a:off x="6815271" y="1922832"/>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99" name="TextBox 98">
            <a:extLst>
              <a:ext uri="{FF2B5EF4-FFF2-40B4-BE49-F238E27FC236}">
                <a16:creationId xmlns:a16="http://schemas.microsoft.com/office/drawing/2014/main" id="{FEA8057F-755B-49CE-8F8B-6A35953D4901}"/>
              </a:ext>
            </a:extLst>
          </p:cNvPr>
          <p:cNvSpPr txBox="1"/>
          <p:nvPr/>
        </p:nvSpPr>
        <p:spPr>
          <a:xfrm>
            <a:off x="9158071" y="1973958"/>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100" name="TextBox 99">
            <a:extLst>
              <a:ext uri="{FF2B5EF4-FFF2-40B4-BE49-F238E27FC236}">
                <a16:creationId xmlns:a16="http://schemas.microsoft.com/office/drawing/2014/main" id="{05B7ECD3-A991-405F-879A-1641FB13238E}"/>
              </a:ext>
            </a:extLst>
          </p:cNvPr>
          <p:cNvSpPr txBox="1"/>
          <p:nvPr/>
        </p:nvSpPr>
        <p:spPr>
          <a:xfrm>
            <a:off x="7950479" y="4392357"/>
            <a:ext cx="315719" cy="276999"/>
          </a:xfrm>
          <a:prstGeom prst="rect">
            <a:avLst/>
          </a:prstGeom>
          <a:noFill/>
        </p:spPr>
        <p:txBody>
          <a:bodyPr wrap="square" rtlCol="0">
            <a:spAutoFit/>
          </a:bodyPr>
          <a:lstStyle/>
          <a:p>
            <a:r>
              <a:rPr lang="en-US" sz="1200" dirty="0">
                <a:solidFill>
                  <a:srgbClr val="000000"/>
                </a:solidFill>
                <a:latin typeface="微软雅黑"/>
                <a:ea typeface="微软雅黑"/>
              </a:rPr>
              <a:t>W</a:t>
            </a:r>
          </a:p>
        </p:txBody>
      </p:sp>
      <p:sp>
        <p:nvSpPr>
          <p:cNvPr id="101" name="TextBox 100">
            <a:extLst>
              <a:ext uri="{FF2B5EF4-FFF2-40B4-BE49-F238E27FC236}">
                <a16:creationId xmlns:a16="http://schemas.microsoft.com/office/drawing/2014/main" id="{8FEFC087-B7F3-4AAF-A424-E632D52BA01C}"/>
              </a:ext>
            </a:extLst>
          </p:cNvPr>
          <p:cNvSpPr txBox="1"/>
          <p:nvPr/>
        </p:nvSpPr>
        <p:spPr>
          <a:xfrm>
            <a:off x="7890539" y="4886675"/>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102" name="TextBox 101">
            <a:extLst>
              <a:ext uri="{FF2B5EF4-FFF2-40B4-BE49-F238E27FC236}">
                <a16:creationId xmlns:a16="http://schemas.microsoft.com/office/drawing/2014/main" id="{4E53B6C5-D76B-4588-AFF6-7266A67337BF}"/>
              </a:ext>
            </a:extLst>
          </p:cNvPr>
          <p:cNvSpPr txBox="1"/>
          <p:nvPr/>
        </p:nvSpPr>
        <p:spPr>
          <a:xfrm>
            <a:off x="6663874" y="2464456"/>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103" name="TextBox 102">
            <a:extLst>
              <a:ext uri="{FF2B5EF4-FFF2-40B4-BE49-F238E27FC236}">
                <a16:creationId xmlns:a16="http://schemas.microsoft.com/office/drawing/2014/main" id="{A7DB6821-A0E6-4BB5-92CC-879050076BF1}"/>
              </a:ext>
            </a:extLst>
          </p:cNvPr>
          <p:cNvSpPr txBox="1"/>
          <p:nvPr/>
        </p:nvSpPr>
        <p:spPr>
          <a:xfrm>
            <a:off x="9073006" y="2416263"/>
            <a:ext cx="375658" cy="276999"/>
          </a:xfrm>
          <a:prstGeom prst="rect">
            <a:avLst/>
          </a:prstGeom>
          <a:noFill/>
        </p:spPr>
        <p:txBody>
          <a:bodyPr wrap="square" rtlCol="0">
            <a:spAutoFit/>
          </a:bodyPr>
          <a:lstStyle/>
          <a:p>
            <a:r>
              <a:rPr lang="en-US" sz="1200" dirty="0">
                <a:solidFill>
                  <a:srgbClr val="000000"/>
                </a:solidFill>
                <a:latin typeface="微软雅黑"/>
                <a:ea typeface="微软雅黑"/>
              </a:rPr>
              <a:t>M</a:t>
            </a:r>
          </a:p>
        </p:txBody>
      </p:sp>
      <p:sp>
        <p:nvSpPr>
          <p:cNvPr id="104" name="TextBox 103">
            <a:extLst>
              <a:ext uri="{FF2B5EF4-FFF2-40B4-BE49-F238E27FC236}">
                <a16:creationId xmlns:a16="http://schemas.microsoft.com/office/drawing/2014/main" id="{59D2E432-DB5D-4E30-9012-E291FC12FAE8}"/>
              </a:ext>
            </a:extLst>
          </p:cNvPr>
          <p:cNvSpPr txBox="1"/>
          <p:nvPr/>
        </p:nvSpPr>
        <p:spPr>
          <a:xfrm>
            <a:off x="8396018" y="3823184"/>
            <a:ext cx="509863" cy="276999"/>
          </a:xfrm>
          <a:prstGeom prst="rect">
            <a:avLst/>
          </a:prstGeom>
          <a:noFill/>
        </p:spPr>
        <p:txBody>
          <a:bodyPr wrap="square" rtlCol="0">
            <a:spAutoFit/>
          </a:bodyPr>
          <a:lstStyle/>
          <a:p>
            <a:r>
              <a:rPr lang="en-US" sz="1200" dirty="0">
                <a:solidFill>
                  <a:srgbClr val="000000"/>
                </a:solidFill>
                <a:latin typeface="微软雅黑"/>
                <a:ea typeface="微软雅黑"/>
              </a:rPr>
              <a:t>Ma</a:t>
            </a:r>
          </a:p>
        </p:txBody>
      </p:sp>
      <p:sp>
        <p:nvSpPr>
          <p:cNvPr id="105" name="TextBox 104">
            <a:extLst>
              <a:ext uri="{FF2B5EF4-FFF2-40B4-BE49-F238E27FC236}">
                <a16:creationId xmlns:a16="http://schemas.microsoft.com/office/drawing/2014/main" id="{C1934A81-0EB5-4156-BAAF-F1ED2B106751}"/>
              </a:ext>
            </a:extLst>
          </p:cNvPr>
          <p:cNvSpPr txBox="1"/>
          <p:nvPr/>
        </p:nvSpPr>
        <p:spPr>
          <a:xfrm>
            <a:off x="7224966" y="1420468"/>
            <a:ext cx="509863" cy="276999"/>
          </a:xfrm>
          <a:prstGeom prst="rect">
            <a:avLst/>
          </a:prstGeom>
          <a:noFill/>
        </p:spPr>
        <p:txBody>
          <a:bodyPr wrap="square" rtlCol="0">
            <a:spAutoFit/>
          </a:bodyPr>
          <a:lstStyle/>
          <a:p>
            <a:r>
              <a:rPr lang="en-US" sz="1200" dirty="0">
                <a:solidFill>
                  <a:srgbClr val="000000"/>
                </a:solidFill>
                <a:latin typeface="微软雅黑"/>
                <a:ea typeface="微软雅黑"/>
              </a:rPr>
              <a:t>Ma</a:t>
            </a:r>
          </a:p>
        </p:txBody>
      </p:sp>
      <p:sp>
        <p:nvSpPr>
          <p:cNvPr id="106" name="TextBox 105">
            <a:extLst>
              <a:ext uri="{FF2B5EF4-FFF2-40B4-BE49-F238E27FC236}">
                <a16:creationId xmlns:a16="http://schemas.microsoft.com/office/drawing/2014/main" id="{5C07639A-F234-4779-A50E-9ADD5183D24D}"/>
              </a:ext>
            </a:extLst>
          </p:cNvPr>
          <p:cNvSpPr txBox="1"/>
          <p:nvPr/>
        </p:nvSpPr>
        <p:spPr>
          <a:xfrm>
            <a:off x="9621349" y="1453478"/>
            <a:ext cx="509863" cy="276999"/>
          </a:xfrm>
          <a:prstGeom prst="rect">
            <a:avLst/>
          </a:prstGeom>
          <a:noFill/>
        </p:spPr>
        <p:txBody>
          <a:bodyPr wrap="square" rtlCol="0">
            <a:spAutoFit/>
          </a:bodyPr>
          <a:lstStyle/>
          <a:p>
            <a:r>
              <a:rPr lang="en-US" sz="1200" dirty="0">
                <a:solidFill>
                  <a:srgbClr val="000000"/>
                </a:solidFill>
                <a:latin typeface="微软雅黑"/>
                <a:ea typeface="微软雅黑"/>
              </a:rPr>
              <a:t>Ma</a:t>
            </a:r>
          </a:p>
        </p:txBody>
      </p:sp>
      <p:sp>
        <p:nvSpPr>
          <p:cNvPr id="107" name="TextBox 106">
            <a:extLst>
              <a:ext uri="{FF2B5EF4-FFF2-40B4-BE49-F238E27FC236}">
                <a16:creationId xmlns:a16="http://schemas.microsoft.com/office/drawing/2014/main" id="{932403CA-1A4E-48DA-8DB5-CF918483230B}"/>
              </a:ext>
            </a:extLst>
          </p:cNvPr>
          <p:cNvSpPr txBox="1"/>
          <p:nvPr/>
        </p:nvSpPr>
        <p:spPr>
          <a:xfrm>
            <a:off x="8290881" y="2907325"/>
            <a:ext cx="2193554" cy="276999"/>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ea typeface="微软雅黑"/>
                <a:cs typeface="Arial" panose="020B0604020202020204" pitchFamily="34" charset="0"/>
              </a:rPr>
              <a:t>Top VOC Emission Sources</a:t>
            </a:r>
          </a:p>
        </p:txBody>
      </p:sp>
      <p:sp>
        <p:nvSpPr>
          <p:cNvPr id="108" name="TextBox 107">
            <a:extLst>
              <a:ext uri="{FF2B5EF4-FFF2-40B4-BE49-F238E27FC236}">
                <a16:creationId xmlns:a16="http://schemas.microsoft.com/office/drawing/2014/main" id="{DC73D8EA-FD99-4079-95A1-8DF85DB62A51}"/>
              </a:ext>
            </a:extLst>
          </p:cNvPr>
          <p:cNvSpPr txBox="1"/>
          <p:nvPr/>
        </p:nvSpPr>
        <p:spPr>
          <a:xfrm>
            <a:off x="7101199" y="5375308"/>
            <a:ext cx="2193554" cy="276999"/>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ea typeface="微软雅黑"/>
                <a:cs typeface="Arial" panose="020B0604020202020204" pitchFamily="34" charset="0"/>
              </a:rPr>
              <a:t>Top PM</a:t>
            </a:r>
            <a:r>
              <a:rPr lang="en-US" sz="1200" baseline="-25000" dirty="0">
                <a:solidFill>
                  <a:srgbClr val="000000"/>
                </a:solidFill>
                <a:latin typeface="Arial" panose="020B0604020202020204" pitchFamily="34" charset="0"/>
                <a:ea typeface="微软雅黑"/>
                <a:cs typeface="Arial" panose="020B0604020202020204" pitchFamily="34" charset="0"/>
              </a:rPr>
              <a:t>2.5</a:t>
            </a:r>
            <a:r>
              <a:rPr lang="en-US" sz="1200" dirty="0">
                <a:solidFill>
                  <a:srgbClr val="000000"/>
                </a:solidFill>
                <a:latin typeface="Arial" panose="020B0604020202020204" pitchFamily="34" charset="0"/>
                <a:ea typeface="微软雅黑"/>
                <a:cs typeface="Arial" panose="020B0604020202020204" pitchFamily="34" charset="0"/>
              </a:rPr>
              <a:t> Emission Sources</a:t>
            </a:r>
          </a:p>
        </p:txBody>
      </p:sp>
      <p:sp>
        <p:nvSpPr>
          <p:cNvPr id="109" name="Rectangle 108">
            <a:extLst>
              <a:ext uri="{FF2B5EF4-FFF2-40B4-BE49-F238E27FC236}">
                <a16:creationId xmlns:a16="http://schemas.microsoft.com/office/drawing/2014/main" id="{F09F61F0-2765-4D2C-9901-4D20DFD86449}"/>
              </a:ext>
            </a:extLst>
          </p:cNvPr>
          <p:cNvSpPr/>
          <p:nvPr/>
        </p:nvSpPr>
        <p:spPr>
          <a:xfrm>
            <a:off x="1637016" y="5733479"/>
            <a:ext cx="8573785" cy="1077218"/>
          </a:xfrm>
          <a:prstGeom prst="rect">
            <a:avLst/>
          </a:prstGeom>
        </p:spPr>
        <p:txBody>
          <a:bodyPr wrap="square">
            <a:spAutoFit/>
          </a:bodyPr>
          <a:lstStyle/>
          <a:p>
            <a:pPr algn="ctr"/>
            <a:r>
              <a:rPr lang="en-US" sz="1600" dirty="0">
                <a:solidFill>
                  <a:srgbClr val="000000"/>
                </a:solidFill>
                <a:latin typeface="Arial" panose="020B0604020202020204" pitchFamily="34" charset="0"/>
                <a:ea typeface="微软雅黑"/>
                <a:cs typeface="Arial" panose="020B0604020202020204" pitchFamily="34" charset="0"/>
              </a:rPr>
              <a:t>NEXUS can be used to identify top emission sources. The information above was generated in Data Query for the Detroit CBSA . We can quickly see that the majority of the NOx, VOC &amp; PM</a:t>
            </a:r>
            <a:r>
              <a:rPr lang="en-US" sz="1600" baseline="-25000" dirty="0">
                <a:solidFill>
                  <a:srgbClr val="000000"/>
                </a:solidFill>
                <a:latin typeface="Arial" panose="020B0604020202020204" pitchFamily="34" charset="0"/>
                <a:ea typeface="微软雅黑"/>
                <a:cs typeface="Arial" panose="020B0604020202020204" pitchFamily="34" charset="0"/>
              </a:rPr>
              <a:t>2.5</a:t>
            </a:r>
            <a:r>
              <a:rPr lang="en-US" sz="1600" dirty="0">
                <a:solidFill>
                  <a:srgbClr val="000000"/>
                </a:solidFill>
                <a:latin typeface="Arial" panose="020B0604020202020204" pitchFamily="34" charset="0"/>
                <a:ea typeface="微软雅黑"/>
                <a:cs typeface="Arial" panose="020B0604020202020204" pitchFamily="34" charset="0"/>
              </a:rPr>
              <a:t> emission sources are located in Wayne County. Let’s explore the Wayne County sources further…</a:t>
            </a:r>
          </a:p>
        </p:txBody>
      </p:sp>
      <p:sp>
        <p:nvSpPr>
          <p:cNvPr id="110" name="Slide Number Placeholder 1">
            <a:extLst>
              <a:ext uri="{FF2B5EF4-FFF2-40B4-BE49-F238E27FC236}">
                <a16:creationId xmlns:a16="http://schemas.microsoft.com/office/drawing/2014/main" id="{704C998B-F6E1-46F7-885B-82F81C637D60}"/>
              </a:ext>
            </a:extLst>
          </p:cNvPr>
          <p:cNvSpPr txBox="1">
            <a:spLocks/>
          </p:cNvSpPr>
          <p:nvPr/>
        </p:nvSpPr>
        <p:spPr>
          <a:xfrm>
            <a:off x="8534400" y="649287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3</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265197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19426AD-C3A8-4B49-BF5F-BDC355816167}"/>
              </a:ext>
            </a:extLst>
          </p:cNvPr>
          <p:cNvPicPr>
            <a:picLocks noChangeAspect="1"/>
          </p:cNvPicPr>
          <p:nvPr/>
        </p:nvPicPr>
        <p:blipFill rotWithShape="1">
          <a:blip r:embed="rId2"/>
          <a:srcRect b="6146"/>
          <a:stretch/>
        </p:blipFill>
        <p:spPr>
          <a:xfrm>
            <a:off x="1524000" y="857251"/>
            <a:ext cx="9144000" cy="4827397"/>
          </a:xfrm>
          <a:prstGeom prst="rect">
            <a:avLst/>
          </a:prstGeom>
        </p:spPr>
      </p:pic>
      <p:sp>
        <p:nvSpPr>
          <p:cNvPr id="2" name="Title 1">
            <a:extLst>
              <a:ext uri="{FF2B5EF4-FFF2-40B4-BE49-F238E27FC236}">
                <a16:creationId xmlns:a16="http://schemas.microsoft.com/office/drawing/2014/main" id="{BEA40493-0B8B-4B74-BA2C-F9757606BD9A}"/>
              </a:ext>
            </a:extLst>
          </p:cNvPr>
          <p:cNvSpPr>
            <a:spLocks noGrp="1"/>
          </p:cNvSpPr>
          <p:nvPr>
            <p:ph type="title"/>
          </p:nvPr>
        </p:nvSpPr>
        <p:spPr>
          <a:xfrm>
            <a:off x="1607198" y="71440"/>
            <a:ext cx="8977604" cy="669103"/>
          </a:xfrm>
        </p:spPr>
        <p:txBody>
          <a:bodyPr/>
          <a:lstStyle/>
          <a:p>
            <a:r>
              <a:rPr lang="en-US" altLang="zh-CN" sz="2700" dirty="0">
                <a:latin typeface="Arial" panose="020B0604020202020204" pitchFamily="34" charset="0"/>
                <a:cs typeface="Arial" panose="020B0604020202020204" pitchFamily="34" charset="0"/>
              </a:rPr>
              <a:t>NEXUS Tool: </a:t>
            </a:r>
            <a:r>
              <a:rPr lang="en-US" altLang="zh-CN" sz="2700" dirty="0">
                <a:solidFill>
                  <a:srgbClr val="FFFF00"/>
                </a:solidFill>
                <a:latin typeface="Arial" panose="020B0604020202020204" pitchFamily="34" charset="0"/>
                <a:cs typeface="Arial" panose="020B0604020202020204" pitchFamily="34" charset="0"/>
              </a:rPr>
              <a:t>Identify Top Emitting Sources: Wayne County Example</a:t>
            </a:r>
            <a:endParaRPr lang="en-US" sz="27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4C460C9-2A86-4919-BCAD-2EE17C7255A0}"/>
              </a:ext>
            </a:extLst>
          </p:cNvPr>
          <p:cNvSpPr/>
          <p:nvPr/>
        </p:nvSpPr>
        <p:spPr>
          <a:xfrm>
            <a:off x="1524000" y="5874368"/>
            <a:ext cx="8849360" cy="830997"/>
          </a:xfrm>
          <a:prstGeom prst="rect">
            <a:avLst/>
          </a:prstGeom>
        </p:spPr>
        <p:txBody>
          <a:bodyPr wrap="square">
            <a:spAutoFit/>
          </a:bodyPr>
          <a:lstStyle/>
          <a:p>
            <a:pPr algn="ctr"/>
            <a:r>
              <a:rPr lang="en-US" sz="1600" dirty="0">
                <a:solidFill>
                  <a:srgbClr val="000000"/>
                </a:solidFill>
                <a:latin typeface="Arial" panose="020B0604020202020204" pitchFamily="34" charset="0"/>
                <a:ea typeface="微软雅黑"/>
                <a:cs typeface="Arial" panose="020B0604020202020204" pitchFamily="34" charset="0"/>
              </a:rPr>
              <a:t>NEXUS can be used to identify top emission sources. The information above was generated in Data Query for Wayne County, MI. This data can then be summarized by sector and pollutant in a separate spreadsheet across all areas for generating additional insights on sector rankings.</a:t>
            </a:r>
          </a:p>
        </p:txBody>
      </p:sp>
      <p:sp>
        <p:nvSpPr>
          <p:cNvPr id="7" name="Rectangle 6">
            <a:extLst>
              <a:ext uri="{FF2B5EF4-FFF2-40B4-BE49-F238E27FC236}">
                <a16:creationId xmlns:a16="http://schemas.microsoft.com/office/drawing/2014/main" id="{C3C55D91-6717-416B-B838-8403023CB83F}"/>
              </a:ext>
            </a:extLst>
          </p:cNvPr>
          <p:cNvSpPr/>
          <p:nvPr/>
        </p:nvSpPr>
        <p:spPr bwMode="auto">
          <a:xfrm>
            <a:off x="1629247" y="3146660"/>
            <a:ext cx="1403325" cy="353922"/>
          </a:xfrm>
          <a:prstGeom prst="rect">
            <a:avLst/>
          </a:prstGeom>
          <a:solidFill>
            <a:srgbClr val="0000FF">
              <a:alpha val="2000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12" name="Rectangle 11">
            <a:extLst>
              <a:ext uri="{FF2B5EF4-FFF2-40B4-BE49-F238E27FC236}">
                <a16:creationId xmlns:a16="http://schemas.microsoft.com/office/drawing/2014/main" id="{A49A2732-2B34-4811-B1E5-498EFC4DEA63}"/>
              </a:ext>
            </a:extLst>
          </p:cNvPr>
          <p:cNvSpPr/>
          <p:nvPr/>
        </p:nvSpPr>
        <p:spPr bwMode="auto">
          <a:xfrm>
            <a:off x="1636907" y="2035994"/>
            <a:ext cx="1406298" cy="357652"/>
          </a:xfrm>
          <a:prstGeom prst="rect">
            <a:avLst/>
          </a:prstGeom>
          <a:solidFill>
            <a:srgbClr val="FF00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14" name="Rectangle 13">
            <a:extLst>
              <a:ext uri="{FF2B5EF4-FFF2-40B4-BE49-F238E27FC236}">
                <a16:creationId xmlns:a16="http://schemas.microsoft.com/office/drawing/2014/main" id="{770492E7-49F7-4E3E-B762-AE03AEF61B70}"/>
              </a:ext>
            </a:extLst>
          </p:cNvPr>
          <p:cNvSpPr/>
          <p:nvPr/>
        </p:nvSpPr>
        <p:spPr bwMode="auto">
          <a:xfrm>
            <a:off x="1632414" y="2783440"/>
            <a:ext cx="1397184" cy="353922"/>
          </a:xfrm>
          <a:prstGeom prst="rect">
            <a:avLst/>
          </a:prstGeom>
          <a:solidFill>
            <a:srgbClr val="00B050">
              <a:alpha val="20000"/>
            </a:srgb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17" name="Rectangle 16">
            <a:extLst>
              <a:ext uri="{FF2B5EF4-FFF2-40B4-BE49-F238E27FC236}">
                <a16:creationId xmlns:a16="http://schemas.microsoft.com/office/drawing/2014/main" id="{345ED534-AF9C-4A78-86A8-B76D8AA92171}"/>
              </a:ext>
            </a:extLst>
          </p:cNvPr>
          <p:cNvSpPr/>
          <p:nvPr/>
        </p:nvSpPr>
        <p:spPr bwMode="auto">
          <a:xfrm>
            <a:off x="1616638" y="4985468"/>
            <a:ext cx="1406298" cy="337143"/>
          </a:xfrm>
          <a:prstGeom prst="rect">
            <a:avLst/>
          </a:prstGeom>
          <a:solidFill>
            <a:srgbClr val="FFFF00">
              <a:alpha val="20000"/>
            </a:srgb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20" name="Rectangle 19">
            <a:extLst>
              <a:ext uri="{FF2B5EF4-FFF2-40B4-BE49-F238E27FC236}">
                <a16:creationId xmlns:a16="http://schemas.microsoft.com/office/drawing/2014/main" id="{1C8B487A-C729-48AE-8C1F-E97494A43F86}"/>
              </a:ext>
            </a:extLst>
          </p:cNvPr>
          <p:cNvSpPr/>
          <p:nvPr/>
        </p:nvSpPr>
        <p:spPr bwMode="auto">
          <a:xfrm>
            <a:off x="1645504" y="2422058"/>
            <a:ext cx="1384095" cy="357652"/>
          </a:xfrm>
          <a:prstGeom prst="rect">
            <a:avLst/>
          </a:prstGeom>
          <a:solidFill>
            <a:srgbClr val="F3B700">
              <a:alpha val="20000"/>
            </a:srgbClr>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31" name="Slide Number Placeholder 1">
            <a:extLst>
              <a:ext uri="{FF2B5EF4-FFF2-40B4-BE49-F238E27FC236}">
                <a16:creationId xmlns:a16="http://schemas.microsoft.com/office/drawing/2014/main" id="{F6F65DB0-EBE6-4C19-B6D1-461D75CD0715}"/>
              </a:ext>
            </a:extLst>
          </p:cNvPr>
          <p:cNvSpPr txBox="1">
            <a:spLocks/>
          </p:cNvSpPr>
          <p:nvPr/>
        </p:nvSpPr>
        <p:spPr>
          <a:xfrm>
            <a:off x="8534400" y="649287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4</a:t>
            </a:fld>
            <a:endParaRPr lang="en-US" dirty="0">
              <a:solidFill>
                <a:prstClr val="black">
                  <a:tint val="75000"/>
                </a:prstClr>
              </a:solidFill>
              <a:latin typeface="Arial" pitchFamily="34" charset="0"/>
              <a:ea typeface="微软雅黑"/>
            </a:endParaRPr>
          </a:p>
        </p:txBody>
      </p:sp>
      <p:sp>
        <p:nvSpPr>
          <p:cNvPr id="34" name="Rectangle 33">
            <a:extLst>
              <a:ext uri="{FF2B5EF4-FFF2-40B4-BE49-F238E27FC236}">
                <a16:creationId xmlns:a16="http://schemas.microsoft.com/office/drawing/2014/main" id="{98B447CF-5AED-4D48-BBFE-BD72DEC7E0F9}"/>
              </a:ext>
            </a:extLst>
          </p:cNvPr>
          <p:cNvSpPr/>
          <p:nvPr/>
        </p:nvSpPr>
        <p:spPr bwMode="auto">
          <a:xfrm>
            <a:off x="1629246" y="4600867"/>
            <a:ext cx="1397184" cy="337143"/>
          </a:xfrm>
          <a:prstGeom prst="rect">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37" name="Rectangle 36">
            <a:extLst>
              <a:ext uri="{FF2B5EF4-FFF2-40B4-BE49-F238E27FC236}">
                <a16:creationId xmlns:a16="http://schemas.microsoft.com/office/drawing/2014/main" id="{C8684703-BC77-482E-83EB-C885D20CF5E6}"/>
              </a:ext>
            </a:extLst>
          </p:cNvPr>
          <p:cNvSpPr/>
          <p:nvPr/>
        </p:nvSpPr>
        <p:spPr bwMode="auto">
          <a:xfrm>
            <a:off x="1634257" y="3517439"/>
            <a:ext cx="1403325" cy="353922"/>
          </a:xfrm>
          <a:prstGeom prst="rect">
            <a:avLst/>
          </a:prstGeom>
          <a:solidFill>
            <a:schemeClr val="tx1">
              <a:alpha val="2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1" name="Rectangle 40">
            <a:extLst>
              <a:ext uri="{FF2B5EF4-FFF2-40B4-BE49-F238E27FC236}">
                <a16:creationId xmlns:a16="http://schemas.microsoft.com/office/drawing/2014/main" id="{ADF9AC16-7A6F-499E-9009-4D381972E01E}"/>
              </a:ext>
            </a:extLst>
          </p:cNvPr>
          <p:cNvSpPr/>
          <p:nvPr/>
        </p:nvSpPr>
        <p:spPr bwMode="auto">
          <a:xfrm>
            <a:off x="3071711" y="2040226"/>
            <a:ext cx="1390656" cy="337143"/>
          </a:xfrm>
          <a:prstGeom prst="rect">
            <a:avLst/>
          </a:prstGeom>
          <a:solidFill>
            <a:srgbClr val="00B0F0">
              <a:alpha val="20000"/>
            </a:srgbClr>
          </a:solidFill>
          <a:ln w="28575"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4" name="Rectangle 43">
            <a:extLst>
              <a:ext uri="{FF2B5EF4-FFF2-40B4-BE49-F238E27FC236}">
                <a16:creationId xmlns:a16="http://schemas.microsoft.com/office/drawing/2014/main" id="{B13EF790-2569-41B1-8D5B-C8D4F82BDCF1}"/>
              </a:ext>
            </a:extLst>
          </p:cNvPr>
          <p:cNvSpPr/>
          <p:nvPr/>
        </p:nvSpPr>
        <p:spPr bwMode="auto">
          <a:xfrm>
            <a:off x="4490874" y="2408240"/>
            <a:ext cx="1384095" cy="371470"/>
          </a:xfrm>
          <a:prstGeom prst="rect">
            <a:avLst/>
          </a:prstGeom>
          <a:solidFill>
            <a:srgbClr val="FF00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5" name="Rectangle 44">
            <a:extLst>
              <a:ext uri="{FF2B5EF4-FFF2-40B4-BE49-F238E27FC236}">
                <a16:creationId xmlns:a16="http://schemas.microsoft.com/office/drawing/2014/main" id="{ED752DDA-A107-4530-AD39-8AF9F1E4520C}"/>
              </a:ext>
            </a:extLst>
          </p:cNvPr>
          <p:cNvSpPr/>
          <p:nvPr/>
        </p:nvSpPr>
        <p:spPr bwMode="auto">
          <a:xfrm>
            <a:off x="7301413" y="3137791"/>
            <a:ext cx="1403324" cy="371470"/>
          </a:xfrm>
          <a:prstGeom prst="rect">
            <a:avLst/>
          </a:prstGeom>
          <a:solidFill>
            <a:srgbClr val="FF0000">
              <a:alpha val="2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6" name="Rectangle 45">
            <a:extLst>
              <a:ext uri="{FF2B5EF4-FFF2-40B4-BE49-F238E27FC236}">
                <a16:creationId xmlns:a16="http://schemas.microsoft.com/office/drawing/2014/main" id="{C8C8B463-BE14-4D51-8A72-1C2B51E94403}"/>
              </a:ext>
            </a:extLst>
          </p:cNvPr>
          <p:cNvSpPr/>
          <p:nvPr/>
        </p:nvSpPr>
        <p:spPr bwMode="auto">
          <a:xfrm>
            <a:off x="4490874" y="2039102"/>
            <a:ext cx="1384095" cy="357652"/>
          </a:xfrm>
          <a:prstGeom prst="rect">
            <a:avLst/>
          </a:prstGeom>
          <a:solidFill>
            <a:srgbClr val="F3B700">
              <a:alpha val="20000"/>
            </a:srgbClr>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8" name="Rectangle 47">
            <a:extLst>
              <a:ext uri="{FF2B5EF4-FFF2-40B4-BE49-F238E27FC236}">
                <a16:creationId xmlns:a16="http://schemas.microsoft.com/office/drawing/2014/main" id="{5E81B23F-D2C7-4BB5-9A60-A2CE9BDEA6F8}"/>
              </a:ext>
            </a:extLst>
          </p:cNvPr>
          <p:cNvSpPr/>
          <p:nvPr/>
        </p:nvSpPr>
        <p:spPr bwMode="auto">
          <a:xfrm>
            <a:off x="5885602" y="4254994"/>
            <a:ext cx="1384095" cy="357652"/>
          </a:xfrm>
          <a:prstGeom prst="rect">
            <a:avLst/>
          </a:prstGeom>
          <a:solidFill>
            <a:srgbClr val="F3B700">
              <a:alpha val="20000"/>
            </a:srgbClr>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49" name="Rectangle 48">
            <a:extLst>
              <a:ext uri="{FF2B5EF4-FFF2-40B4-BE49-F238E27FC236}">
                <a16:creationId xmlns:a16="http://schemas.microsoft.com/office/drawing/2014/main" id="{EE935A15-BADC-42C5-8B82-57D4D2F66FBB}"/>
              </a:ext>
            </a:extLst>
          </p:cNvPr>
          <p:cNvSpPr/>
          <p:nvPr/>
        </p:nvSpPr>
        <p:spPr bwMode="auto">
          <a:xfrm>
            <a:off x="7311028" y="2779710"/>
            <a:ext cx="1384095" cy="357652"/>
          </a:xfrm>
          <a:prstGeom prst="rect">
            <a:avLst/>
          </a:prstGeom>
          <a:solidFill>
            <a:srgbClr val="F3B700">
              <a:alpha val="20000"/>
            </a:srgbClr>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0" name="Rectangle 49">
            <a:extLst>
              <a:ext uri="{FF2B5EF4-FFF2-40B4-BE49-F238E27FC236}">
                <a16:creationId xmlns:a16="http://schemas.microsoft.com/office/drawing/2014/main" id="{D47D6E21-F5FD-4FC8-838B-2B302E8897F6}"/>
              </a:ext>
            </a:extLst>
          </p:cNvPr>
          <p:cNvSpPr/>
          <p:nvPr/>
        </p:nvSpPr>
        <p:spPr bwMode="auto">
          <a:xfrm>
            <a:off x="3061790" y="3872818"/>
            <a:ext cx="1397184" cy="353922"/>
          </a:xfrm>
          <a:prstGeom prst="rect">
            <a:avLst/>
          </a:prstGeom>
          <a:solidFill>
            <a:srgbClr val="00B050">
              <a:alpha val="20000"/>
            </a:srgb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1" name="Rectangle 50">
            <a:extLst>
              <a:ext uri="{FF2B5EF4-FFF2-40B4-BE49-F238E27FC236}">
                <a16:creationId xmlns:a16="http://schemas.microsoft.com/office/drawing/2014/main" id="{17FE1E24-CBB7-4535-A958-0BD4C142082A}"/>
              </a:ext>
            </a:extLst>
          </p:cNvPr>
          <p:cNvSpPr/>
          <p:nvPr/>
        </p:nvSpPr>
        <p:spPr bwMode="auto">
          <a:xfrm>
            <a:off x="4458974" y="4612646"/>
            <a:ext cx="1397184" cy="353922"/>
          </a:xfrm>
          <a:prstGeom prst="rect">
            <a:avLst/>
          </a:prstGeom>
          <a:solidFill>
            <a:srgbClr val="00B050">
              <a:alpha val="20000"/>
            </a:srgb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2" name="Rectangle 51">
            <a:extLst>
              <a:ext uri="{FF2B5EF4-FFF2-40B4-BE49-F238E27FC236}">
                <a16:creationId xmlns:a16="http://schemas.microsoft.com/office/drawing/2014/main" id="{929B05CD-9CAD-43CA-A7D1-642C1DD3C7D6}"/>
              </a:ext>
            </a:extLst>
          </p:cNvPr>
          <p:cNvSpPr/>
          <p:nvPr/>
        </p:nvSpPr>
        <p:spPr bwMode="auto">
          <a:xfrm>
            <a:off x="5885601" y="3509261"/>
            <a:ext cx="1397184" cy="353922"/>
          </a:xfrm>
          <a:prstGeom prst="rect">
            <a:avLst/>
          </a:prstGeom>
          <a:solidFill>
            <a:srgbClr val="00B050">
              <a:alpha val="20000"/>
            </a:srgbClr>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3" name="Rectangle 52">
            <a:extLst>
              <a:ext uri="{FF2B5EF4-FFF2-40B4-BE49-F238E27FC236}">
                <a16:creationId xmlns:a16="http://schemas.microsoft.com/office/drawing/2014/main" id="{9D06BE4B-D3CD-4895-8817-76D3AC0DC49F}"/>
              </a:ext>
            </a:extLst>
          </p:cNvPr>
          <p:cNvSpPr/>
          <p:nvPr/>
        </p:nvSpPr>
        <p:spPr bwMode="auto">
          <a:xfrm>
            <a:off x="4494556" y="2799602"/>
            <a:ext cx="1403325" cy="353922"/>
          </a:xfrm>
          <a:prstGeom prst="rect">
            <a:avLst/>
          </a:prstGeom>
          <a:solidFill>
            <a:srgbClr val="0000FF">
              <a:alpha val="2000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4" name="Rectangle 53">
            <a:extLst>
              <a:ext uri="{FF2B5EF4-FFF2-40B4-BE49-F238E27FC236}">
                <a16:creationId xmlns:a16="http://schemas.microsoft.com/office/drawing/2014/main" id="{73A0E524-1840-4832-89EB-5BAE48B6DE70}"/>
              </a:ext>
            </a:extLst>
          </p:cNvPr>
          <p:cNvSpPr/>
          <p:nvPr/>
        </p:nvSpPr>
        <p:spPr bwMode="auto">
          <a:xfrm>
            <a:off x="5885602" y="2033368"/>
            <a:ext cx="1403325" cy="353922"/>
          </a:xfrm>
          <a:prstGeom prst="rect">
            <a:avLst/>
          </a:prstGeom>
          <a:solidFill>
            <a:srgbClr val="0000FF">
              <a:alpha val="2000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5" name="Rectangle 54">
            <a:extLst>
              <a:ext uri="{FF2B5EF4-FFF2-40B4-BE49-F238E27FC236}">
                <a16:creationId xmlns:a16="http://schemas.microsoft.com/office/drawing/2014/main" id="{DC5EAD23-A01B-41B6-B9EE-AE09C1566B4B}"/>
              </a:ext>
            </a:extLst>
          </p:cNvPr>
          <p:cNvSpPr/>
          <p:nvPr/>
        </p:nvSpPr>
        <p:spPr bwMode="auto">
          <a:xfrm>
            <a:off x="7301412" y="2408240"/>
            <a:ext cx="1403325" cy="353922"/>
          </a:xfrm>
          <a:prstGeom prst="rect">
            <a:avLst/>
          </a:prstGeom>
          <a:solidFill>
            <a:srgbClr val="0000FF">
              <a:alpha val="2000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6" name="Rectangle 55">
            <a:extLst>
              <a:ext uri="{FF2B5EF4-FFF2-40B4-BE49-F238E27FC236}">
                <a16:creationId xmlns:a16="http://schemas.microsoft.com/office/drawing/2014/main" id="{038951EE-DE6D-44C9-98CE-12814D96EFEB}"/>
              </a:ext>
            </a:extLst>
          </p:cNvPr>
          <p:cNvSpPr/>
          <p:nvPr/>
        </p:nvSpPr>
        <p:spPr bwMode="auto">
          <a:xfrm>
            <a:off x="4488293" y="3170626"/>
            <a:ext cx="1403325" cy="353922"/>
          </a:xfrm>
          <a:prstGeom prst="rect">
            <a:avLst/>
          </a:prstGeom>
          <a:solidFill>
            <a:schemeClr val="tx1">
              <a:alpha val="2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7" name="Rectangle 56">
            <a:extLst>
              <a:ext uri="{FF2B5EF4-FFF2-40B4-BE49-F238E27FC236}">
                <a16:creationId xmlns:a16="http://schemas.microsoft.com/office/drawing/2014/main" id="{F7357115-0825-40E9-BB77-B50FB4CDCE96}"/>
              </a:ext>
            </a:extLst>
          </p:cNvPr>
          <p:cNvSpPr/>
          <p:nvPr/>
        </p:nvSpPr>
        <p:spPr bwMode="auto">
          <a:xfrm>
            <a:off x="5890806" y="2786542"/>
            <a:ext cx="1403325" cy="353922"/>
          </a:xfrm>
          <a:prstGeom prst="rect">
            <a:avLst/>
          </a:prstGeom>
          <a:solidFill>
            <a:schemeClr val="tx1">
              <a:alpha val="2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8" name="Rectangle 57">
            <a:extLst>
              <a:ext uri="{FF2B5EF4-FFF2-40B4-BE49-F238E27FC236}">
                <a16:creationId xmlns:a16="http://schemas.microsoft.com/office/drawing/2014/main" id="{EE0FA981-331E-4111-824D-92562E530271}"/>
              </a:ext>
            </a:extLst>
          </p:cNvPr>
          <p:cNvSpPr/>
          <p:nvPr/>
        </p:nvSpPr>
        <p:spPr bwMode="auto">
          <a:xfrm>
            <a:off x="8695123" y="2401463"/>
            <a:ext cx="1403325" cy="353922"/>
          </a:xfrm>
          <a:prstGeom prst="rect">
            <a:avLst/>
          </a:prstGeom>
          <a:solidFill>
            <a:schemeClr val="tx1">
              <a:alpha val="2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59" name="Rectangle 58">
            <a:extLst>
              <a:ext uri="{FF2B5EF4-FFF2-40B4-BE49-F238E27FC236}">
                <a16:creationId xmlns:a16="http://schemas.microsoft.com/office/drawing/2014/main" id="{45F2E017-EC21-4FAF-850C-6C7E563C033C}"/>
              </a:ext>
            </a:extLst>
          </p:cNvPr>
          <p:cNvSpPr/>
          <p:nvPr/>
        </p:nvSpPr>
        <p:spPr bwMode="auto">
          <a:xfrm>
            <a:off x="4458974" y="4242971"/>
            <a:ext cx="1397184" cy="337143"/>
          </a:xfrm>
          <a:prstGeom prst="rect">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0" name="Rectangle 59">
            <a:extLst>
              <a:ext uri="{FF2B5EF4-FFF2-40B4-BE49-F238E27FC236}">
                <a16:creationId xmlns:a16="http://schemas.microsoft.com/office/drawing/2014/main" id="{8C92F025-7925-4AA6-843E-92FCC1323D56}"/>
              </a:ext>
            </a:extLst>
          </p:cNvPr>
          <p:cNvSpPr/>
          <p:nvPr/>
        </p:nvSpPr>
        <p:spPr bwMode="auto">
          <a:xfrm>
            <a:off x="5896946" y="2425020"/>
            <a:ext cx="1397184" cy="337143"/>
          </a:xfrm>
          <a:prstGeom prst="rect">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1" name="Rectangle 60">
            <a:extLst>
              <a:ext uri="{FF2B5EF4-FFF2-40B4-BE49-F238E27FC236}">
                <a16:creationId xmlns:a16="http://schemas.microsoft.com/office/drawing/2014/main" id="{13B6A173-3C13-4130-9C15-73985D88C301}"/>
              </a:ext>
            </a:extLst>
          </p:cNvPr>
          <p:cNvSpPr/>
          <p:nvPr/>
        </p:nvSpPr>
        <p:spPr bwMode="auto">
          <a:xfrm>
            <a:off x="7294130" y="2052275"/>
            <a:ext cx="1397184" cy="337143"/>
          </a:xfrm>
          <a:prstGeom prst="rect">
            <a:avLst/>
          </a:prstGeom>
          <a:solidFill>
            <a:srgbClr val="7030A0">
              <a:alpha val="20000"/>
            </a:srgbClr>
          </a:solid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3" name="Rectangle 62">
            <a:extLst>
              <a:ext uri="{FF2B5EF4-FFF2-40B4-BE49-F238E27FC236}">
                <a16:creationId xmlns:a16="http://schemas.microsoft.com/office/drawing/2014/main" id="{533C618F-A8B9-460C-ACF5-E8915AF2BF69}"/>
              </a:ext>
            </a:extLst>
          </p:cNvPr>
          <p:cNvSpPr/>
          <p:nvPr/>
        </p:nvSpPr>
        <p:spPr bwMode="auto">
          <a:xfrm>
            <a:off x="3057086" y="2786543"/>
            <a:ext cx="1406298" cy="337143"/>
          </a:xfrm>
          <a:prstGeom prst="rect">
            <a:avLst/>
          </a:prstGeom>
          <a:solidFill>
            <a:srgbClr val="FFFF00">
              <a:alpha val="20000"/>
            </a:srgb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4" name="Rectangle 63">
            <a:extLst>
              <a:ext uri="{FF2B5EF4-FFF2-40B4-BE49-F238E27FC236}">
                <a16:creationId xmlns:a16="http://schemas.microsoft.com/office/drawing/2014/main" id="{42042B81-4DF8-4A24-878D-090DAF4B42C1}"/>
              </a:ext>
            </a:extLst>
          </p:cNvPr>
          <p:cNvSpPr/>
          <p:nvPr/>
        </p:nvSpPr>
        <p:spPr bwMode="auto">
          <a:xfrm>
            <a:off x="4453674" y="4991458"/>
            <a:ext cx="1406298" cy="337143"/>
          </a:xfrm>
          <a:prstGeom prst="rect">
            <a:avLst/>
          </a:prstGeom>
          <a:solidFill>
            <a:srgbClr val="FFFF00">
              <a:alpha val="20000"/>
            </a:srgb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5" name="Rectangle 64">
            <a:extLst>
              <a:ext uri="{FF2B5EF4-FFF2-40B4-BE49-F238E27FC236}">
                <a16:creationId xmlns:a16="http://schemas.microsoft.com/office/drawing/2014/main" id="{AEF47DE4-42FB-4AC7-BF0A-42F5EE5DACC0}"/>
              </a:ext>
            </a:extLst>
          </p:cNvPr>
          <p:cNvSpPr/>
          <p:nvPr/>
        </p:nvSpPr>
        <p:spPr bwMode="auto">
          <a:xfrm>
            <a:off x="5904729" y="3165205"/>
            <a:ext cx="1406298" cy="337143"/>
          </a:xfrm>
          <a:prstGeom prst="rect">
            <a:avLst/>
          </a:prstGeom>
          <a:solidFill>
            <a:srgbClr val="FFFF00">
              <a:alpha val="20000"/>
            </a:srgb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6" name="Rectangle 65">
            <a:extLst>
              <a:ext uri="{FF2B5EF4-FFF2-40B4-BE49-F238E27FC236}">
                <a16:creationId xmlns:a16="http://schemas.microsoft.com/office/drawing/2014/main" id="{B9CC07D5-3801-433B-83BF-A978CB6893D5}"/>
              </a:ext>
            </a:extLst>
          </p:cNvPr>
          <p:cNvSpPr/>
          <p:nvPr/>
        </p:nvSpPr>
        <p:spPr bwMode="auto">
          <a:xfrm>
            <a:off x="8714558" y="2052275"/>
            <a:ext cx="1406298" cy="337143"/>
          </a:xfrm>
          <a:prstGeom prst="rect">
            <a:avLst/>
          </a:prstGeom>
          <a:solidFill>
            <a:srgbClr val="FFFF00">
              <a:alpha val="20000"/>
            </a:srgb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7" name="Rectangle 66">
            <a:extLst>
              <a:ext uri="{FF2B5EF4-FFF2-40B4-BE49-F238E27FC236}">
                <a16:creationId xmlns:a16="http://schemas.microsoft.com/office/drawing/2014/main" id="{B0E7B631-FD2B-4624-AF3B-C7AF2772B58A}"/>
              </a:ext>
            </a:extLst>
          </p:cNvPr>
          <p:cNvSpPr/>
          <p:nvPr/>
        </p:nvSpPr>
        <p:spPr bwMode="auto">
          <a:xfrm>
            <a:off x="5904729" y="4979295"/>
            <a:ext cx="1390656" cy="337143"/>
          </a:xfrm>
          <a:prstGeom prst="rect">
            <a:avLst/>
          </a:prstGeom>
          <a:solidFill>
            <a:srgbClr val="00B0F0">
              <a:alpha val="20000"/>
            </a:srgbClr>
          </a:solidFill>
          <a:ln w="28575"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
        <p:nvSpPr>
          <p:cNvPr id="68" name="Rectangle 67">
            <a:extLst>
              <a:ext uri="{FF2B5EF4-FFF2-40B4-BE49-F238E27FC236}">
                <a16:creationId xmlns:a16="http://schemas.microsoft.com/office/drawing/2014/main" id="{1B9F39CC-8A2B-4874-9B2A-35550D08D6B6}"/>
              </a:ext>
            </a:extLst>
          </p:cNvPr>
          <p:cNvSpPr/>
          <p:nvPr/>
        </p:nvSpPr>
        <p:spPr bwMode="auto">
          <a:xfrm>
            <a:off x="8707791" y="4616363"/>
            <a:ext cx="1390656" cy="337143"/>
          </a:xfrm>
          <a:prstGeom prst="rect">
            <a:avLst/>
          </a:prstGeom>
          <a:solidFill>
            <a:srgbClr val="00B0F0">
              <a:alpha val="20000"/>
            </a:srgbClr>
          </a:solidFill>
          <a:ln w="28575"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solidFill>
                <a:srgbClr val="0000FF"/>
              </a:solidFill>
              <a:latin typeface="Arial" charset="0"/>
              <a:ea typeface="宋体" pitchFamily="2" charset="-122"/>
            </a:endParaRPr>
          </a:p>
        </p:txBody>
      </p:sp>
    </p:spTree>
    <p:extLst>
      <p:ext uri="{BB962C8B-B14F-4D97-AF65-F5344CB8AC3E}">
        <p14:creationId xmlns:p14="http://schemas.microsoft.com/office/powerpoint/2010/main" val="220031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830903-21B0-454A-BC3A-D7CACAC006F9}"/>
              </a:ext>
            </a:extLst>
          </p:cNvPr>
          <p:cNvGrpSpPr/>
          <p:nvPr/>
        </p:nvGrpSpPr>
        <p:grpSpPr>
          <a:xfrm>
            <a:off x="1597660" y="905434"/>
            <a:ext cx="8996680" cy="4020896"/>
            <a:chOff x="618565" y="2294964"/>
            <a:chExt cx="7790330" cy="3065930"/>
          </a:xfrm>
        </p:grpSpPr>
        <p:pic>
          <p:nvPicPr>
            <p:cNvPr id="4" name="Picture 3">
              <a:extLst>
                <a:ext uri="{FF2B5EF4-FFF2-40B4-BE49-F238E27FC236}">
                  <a16:creationId xmlns:a16="http://schemas.microsoft.com/office/drawing/2014/main" id="{48698C96-06EC-46AE-87A6-17758E80CCC9}"/>
                </a:ext>
              </a:extLst>
            </p:cNvPr>
            <p:cNvPicPr>
              <a:picLocks noChangeAspect="1"/>
            </p:cNvPicPr>
            <p:nvPr/>
          </p:nvPicPr>
          <p:blipFill rotWithShape="1">
            <a:blip r:embed="rId3"/>
            <a:srcRect l="53726" t="27951" r="8039" b="12440"/>
            <a:stretch/>
          </p:blipFill>
          <p:spPr>
            <a:xfrm>
              <a:off x="4912659" y="2294964"/>
              <a:ext cx="3496236" cy="3065930"/>
            </a:xfrm>
            <a:prstGeom prst="rect">
              <a:avLst/>
            </a:prstGeom>
          </p:spPr>
        </p:pic>
        <p:pic>
          <p:nvPicPr>
            <p:cNvPr id="6" name="Picture 5">
              <a:extLst>
                <a:ext uri="{FF2B5EF4-FFF2-40B4-BE49-F238E27FC236}">
                  <a16:creationId xmlns:a16="http://schemas.microsoft.com/office/drawing/2014/main" id="{46B77639-D40F-40C6-B7AD-56A10122F292}"/>
                </a:ext>
              </a:extLst>
            </p:cNvPr>
            <p:cNvPicPr>
              <a:picLocks noChangeAspect="1"/>
            </p:cNvPicPr>
            <p:nvPr/>
          </p:nvPicPr>
          <p:blipFill rotWithShape="1">
            <a:blip r:embed="rId4"/>
            <a:srcRect l="6764" t="27952" r="46276" b="12440"/>
            <a:stretch/>
          </p:blipFill>
          <p:spPr>
            <a:xfrm>
              <a:off x="618565" y="2294964"/>
              <a:ext cx="4294094" cy="3065929"/>
            </a:xfrm>
            <a:prstGeom prst="rect">
              <a:avLst/>
            </a:prstGeom>
          </p:spPr>
        </p:pic>
      </p:grpSp>
      <p:sp>
        <p:nvSpPr>
          <p:cNvPr id="8" name="TextBox 7">
            <a:extLst>
              <a:ext uri="{FF2B5EF4-FFF2-40B4-BE49-F238E27FC236}">
                <a16:creationId xmlns:a16="http://schemas.microsoft.com/office/drawing/2014/main" id="{FDAF50F2-A23F-4293-A063-57923592F430}"/>
              </a:ext>
            </a:extLst>
          </p:cNvPr>
          <p:cNvSpPr txBox="1"/>
          <p:nvPr/>
        </p:nvSpPr>
        <p:spPr>
          <a:xfrm>
            <a:off x="1597660" y="4469130"/>
            <a:ext cx="1562636" cy="369332"/>
          </a:xfrm>
          <a:prstGeom prst="rect">
            <a:avLst/>
          </a:prstGeom>
          <a:noFill/>
        </p:spPr>
        <p:txBody>
          <a:bodyPr wrap="square" rtlCol="0">
            <a:spAutoFit/>
          </a:bodyPr>
          <a:lstStyle/>
          <a:p>
            <a:pPr algn="ctr"/>
            <a:r>
              <a:rPr lang="en-US" dirty="0">
                <a:solidFill>
                  <a:srgbClr val="000000"/>
                </a:solidFill>
                <a:latin typeface="Arial" panose="020B0604020202020204" pitchFamily="34" charset="0"/>
                <a:ea typeface="微软雅黑"/>
                <a:cs typeface="Arial" panose="020B0604020202020204" pitchFamily="34" charset="0"/>
              </a:rPr>
              <a:t>AK Steel</a:t>
            </a:r>
          </a:p>
        </p:txBody>
      </p:sp>
      <p:sp>
        <p:nvSpPr>
          <p:cNvPr id="9" name="TextBox 8">
            <a:extLst>
              <a:ext uri="{FF2B5EF4-FFF2-40B4-BE49-F238E27FC236}">
                <a16:creationId xmlns:a16="http://schemas.microsoft.com/office/drawing/2014/main" id="{521FBDFC-57B4-4CCE-94D6-84CF8A6B5DF3}"/>
              </a:ext>
            </a:extLst>
          </p:cNvPr>
          <p:cNvSpPr txBox="1"/>
          <p:nvPr/>
        </p:nvSpPr>
        <p:spPr>
          <a:xfrm>
            <a:off x="8184104" y="4469130"/>
            <a:ext cx="1769008" cy="369332"/>
          </a:xfrm>
          <a:prstGeom prst="rect">
            <a:avLst/>
          </a:prstGeom>
          <a:noFill/>
        </p:spPr>
        <p:txBody>
          <a:bodyPr wrap="square" rtlCol="0">
            <a:spAutoFit/>
          </a:bodyPr>
          <a:lstStyle/>
          <a:p>
            <a:pPr algn="ctr"/>
            <a:r>
              <a:rPr lang="en-US" dirty="0">
                <a:solidFill>
                  <a:srgbClr val="000000"/>
                </a:solidFill>
                <a:latin typeface="Arial" panose="020B0604020202020204" pitchFamily="34" charset="0"/>
                <a:ea typeface="微软雅黑"/>
                <a:cs typeface="Arial" panose="020B0604020202020204" pitchFamily="34" charset="0"/>
              </a:rPr>
              <a:t>US Steel</a:t>
            </a:r>
          </a:p>
        </p:txBody>
      </p:sp>
      <p:sp>
        <p:nvSpPr>
          <p:cNvPr id="10" name="Title 1">
            <a:extLst>
              <a:ext uri="{FF2B5EF4-FFF2-40B4-BE49-F238E27FC236}">
                <a16:creationId xmlns:a16="http://schemas.microsoft.com/office/drawing/2014/main" id="{5D8C9C7C-EB18-45EF-9D20-80B7ABF06C11}"/>
              </a:ext>
            </a:extLst>
          </p:cNvPr>
          <p:cNvSpPr>
            <a:spLocks noGrp="1"/>
          </p:cNvSpPr>
          <p:nvPr>
            <p:ph type="title"/>
          </p:nvPr>
        </p:nvSpPr>
        <p:spPr>
          <a:xfrm>
            <a:off x="1981200" y="71439"/>
            <a:ext cx="8229600" cy="668337"/>
          </a:xfrm>
        </p:spPr>
        <p:txBody>
          <a:bodyPr/>
          <a:lstStyle/>
          <a:p>
            <a:r>
              <a:rPr lang="en-US" altLang="zh-CN" sz="2700" dirty="0">
                <a:latin typeface="Arial" panose="020B0604020202020204" pitchFamily="34" charset="0"/>
                <a:cs typeface="Arial" panose="020B0604020202020204" pitchFamily="34" charset="0"/>
              </a:rPr>
              <a:t>NEXUS Tool: </a:t>
            </a:r>
            <a:r>
              <a:rPr lang="en-US" altLang="zh-CN" sz="2700" dirty="0">
                <a:solidFill>
                  <a:srgbClr val="FFFF00"/>
                </a:solidFill>
                <a:latin typeface="Arial" panose="020B0604020202020204" pitchFamily="34" charset="0"/>
                <a:cs typeface="Arial" panose="020B0604020202020204" pitchFamily="34" charset="0"/>
              </a:rPr>
              <a:t>Sector Screening for EJ Purposes: Steel Mills in Wayne County</a:t>
            </a:r>
            <a:endParaRPr lang="en-US" sz="27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46A9491-B2C9-4900-BC60-E302104D06AE}"/>
              </a:ext>
            </a:extLst>
          </p:cNvPr>
          <p:cNvSpPr/>
          <p:nvPr/>
        </p:nvSpPr>
        <p:spPr>
          <a:xfrm>
            <a:off x="1671320" y="5429346"/>
            <a:ext cx="8849360" cy="1077218"/>
          </a:xfrm>
          <a:prstGeom prst="rect">
            <a:avLst/>
          </a:prstGeom>
        </p:spPr>
        <p:txBody>
          <a:bodyPr wrap="square">
            <a:spAutoFit/>
          </a:bodyPr>
          <a:lstStyle/>
          <a:p>
            <a:pPr algn="ctr"/>
            <a:r>
              <a:rPr lang="en-US" sz="1600" dirty="0">
                <a:solidFill>
                  <a:srgbClr val="000000"/>
                </a:solidFill>
                <a:latin typeface="Arial" panose="020B0604020202020204" pitchFamily="34" charset="0"/>
                <a:ea typeface="微软雅黑"/>
                <a:cs typeface="Arial" panose="020B0604020202020204" pitchFamily="34" charset="0"/>
              </a:rPr>
              <a:t>AK Steel &amp; US Steel were both identified as top emitters for NOx, SO</a:t>
            </a:r>
            <a:r>
              <a:rPr lang="en-US" sz="1600" baseline="-25000" dirty="0">
                <a:solidFill>
                  <a:srgbClr val="000000"/>
                </a:solidFill>
                <a:latin typeface="Arial" panose="020B0604020202020204" pitchFamily="34" charset="0"/>
                <a:ea typeface="微软雅黑"/>
                <a:cs typeface="Arial" panose="020B0604020202020204" pitchFamily="34" charset="0"/>
              </a:rPr>
              <a:t>2</a:t>
            </a:r>
            <a:r>
              <a:rPr lang="en-US" sz="1600" dirty="0">
                <a:solidFill>
                  <a:srgbClr val="000000"/>
                </a:solidFill>
                <a:latin typeface="Arial" panose="020B0604020202020204" pitchFamily="34" charset="0"/>
                <a:ea typeface="微软雅黑"/>
                <a:cs typeface="Arial" panose="020B0604020202020204" pitchFamily="34" charset="0"/>
              </a:rPr>
              <a:t>, PM</a:t>
            </a:r>
            <a:r>
              <a:rPr lang="en-US" sz="1600" baseline="-25000" dirty="0">
                <a:solidFill>
                  <a:srgbClr val="000000"/>
                </a:solidFill>
                <a:latin typeface="Arial" panose="020B0604020202020204" pitchFamily="34" charset="0"/>
                <a:ea typeface="微软雅黑"/>
                <a:cs typeface="Arial" panose="020B0604020202020204" pitchFamily="34" charset="0"/>
              </a:rPr>
              <a:t>2.5</a:t>
            </a:r>
            <a:r>
              <a:rPr lang="en-US" sz="1600" dirty="0">
                <a:solidFill>
                  <a:srgbClr val="000000"/>
                </a:solidFill>
                <a:latin typeface="Arial" panose="020B0604020202020204" pitchFamily="34" charset="0"/>
                <a:ea typeface="微软雅黑"/>
                <a:cs typeface="Arial" panose="020B0604020202020204" pitchFamily="34" charset="0"/>
              </a:rPr>
              <a:t> and Heavy Metal HAPs, highlighting the potential co-benefits of controls for steel mill sector. The above map was generated in NEXUS Data Query. Let’s see the proximity of these steel mills to EJ communities…</a:t>
            </a:r>
          </a:p>
        </p:txBody>
      </p:sp>
      <p:sp>
        <p:nvSpPr>
          <p:cNvPr id="13" name="Slide Number Placeholder 1">
            <a:extLst>
              <a:ext uri="{FF2B5EF4-FFF2-40B4-BE49-F238E27FC236}">
                <a16:creationId xmlns:a16="http://schemas.microsoft.com/office/drawing/2014/main" id="{EAED79FD-E739-4C71-BF76-D5C0F61A7A06}"/>
              </a:ext>
            </a:extLst>
          </p:cNvPr>
          <p:cNvSpPr txBox="1">
            <a:spLocks/>
          </p:cNvSpPr>
          <p:nvPr/>
        </p:nvSpPr>
        <p:spPr>
          <a:xfrm>
            <a:off x="8534400" y="649287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5</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121645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936ACA-445D-402D-B1B8-7B843369BC87}"/>
              </a:ext>
            </a:extLst>
          </p:cNvPr>
          <p:cNvPicPr>
            <a:picLocks noChangeAspect="1"/>
          </p:cNvPicPr>
          <p:nvPr/>
        </p:nvPicPr>
        <p:blipFill>
          <a:blip r:embed="rId2"/>
          <a:stretch>
            <a:fillRect/>
          </a:stretch>
        </p:blipFill>
        <p:spPr>
          <a:xfrm>
            <a:off x="1719163" y="4615887"/>
            <a:ext cx="2703485" cy="2047147"/>
          </a:xfrm>
          <a:prstGeom prst="rect">
            <a:avLst/>
          </a:prstGeom>
        </p:spPr>
      </p:pic>
      <p:pic>
        <p:nvPicPr>
          <p:cNvPr id="5" name="Picture 4">
            <a:extLst>
              <a:ext uri="{FF2B5EF4-FFF2-40B4-BE49-F238E27FC236}">
                <a16:creationId xmlns:a16="http://schemas.microsoft.com/office/drawing/2014/main" id="{782E0068-5A51-4E19-9B44-2CF29A10D94D}"/>
              </a:ext>
            </a:extLst>
          </p:cNvPr>
          <p:cNvPicPr>
            <a:picLocks noChangeAspect="1"/>
          </p:cNvPicPr>
          <p:nvPr/>
        </p:nvPicPr>
        <p:blipFill>
          <a:blip r:embed="rId3"/>
          <a:stretch>
            <a:fillRect/>
          </a:stretch>
        </p:blipFill>
        <p:spPr>
          <a:xfrm>
            <a:off x="4663474" y="4556853"/>
            <a:ext cx="2780480" cy="2106180"/>
          </a:xfrm>
          <a:prstGeom prst="rect">
            <a:avLst/>
          </a:prstGeom>
        </p:spPr>
      </p:pic>
      <p:pic>
        <p:nvPicPr>
          <p:cNvPr id="6" name="Picture 5">
            <a:extLst>
              <a:ext uri="{FF2B5EF4-FFF2-40B4-BE49-F238E27FC236}">
                <a16:creationId xmlns:a16="http://schemas.microsoft.com/office/drawing/2014/main" id="{63E5D31A-EE13-4E46-8498-2B5D184D0FF6}"/>
              </a:ext>
            </a:extLst>
          </p:cNvPr>
          <p:cNvPicPr>
            <a:picLocks noChangeAspect="1"/>
          </p:cNvPicPr>
          <p:nvPr/>
        </p:nvPicPr>
        <p:blipFill>
          <a:blip r:embed="rId4"/>
          <a:stretch>
            <a:fillRect/>
          </a:stretch>
        </p:blipFill>
        <p:spPr>
          <a:xfrm>
            <a:off x="7684781" y="4556853"/>
            <a:ext cx="2786884" cy="2106180"/>
          </a:xfrm>
          <a:prstGeom prst="rect">
            <a:avLst/>
          </a:prstGeom>
        </p:spPr>
      </p:pic>
      <p:sp>
        <p:nvSpPr>
          <p:cNvPr id="8" name="TextBox 7">
            <a:extLst>
              <a:ext uri="{FF2B5EF4-FFF2-40B4-BE49-F238E27FC236}">
                <a16:creationId xmlns:a16="http://schemas.microsoft.com/office/drawing/2014/main" id="{527AD974-649A-4FB5-AE42-2F7C27A8FE72}"/>
              </a:ext>
            </a:extLst>
          </p:cNvPr>
          <p:cNvSpPr txBox="1"/>
          <p:nvPr/>
        </p:nvSpPr>
        <p:spPr>
          <a:xfrm>
            <a:off x="1714565" y="4279855"/>
            <a:ext cx="2708083" cy="276999"/>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ea typeface="微软雅黑"/>
                <a:cs typeface="Arial" panose="020B0604020202020204" pitchFamily="34" charset="0"/>
              </a:rPr>
              <a:t>EJSCREEN Demographic Index</a:t>
            </a:r>
          </a:p>
        </p:txBody>
      </p:sp>
      <p:sp>
        <p:nvSpPr>
          <p:cNvPr id="9" name="TextBox 8">
            <a:extLst>
              <a:ext uri="{FF2B5EF4-FFF2-40B4-BE49-F238E27FC236}">
                <a16:creationId xmlns:a16="http://schemas.microsoft.com/office/drawing/2014/main" id="{294EF96D-6B4D-4834-8C87-393BAC492DD7}"/>
              </a:ext>
            </a:extLst>
          </p:cNvPr>
          <p:cNvSpPr txBox="1"/>
          <p:nvPr/>
        </p:nvSpPr>
        <p:spPr>
          <a:xfrm>
            <a:off x="7632541" y="4279855"/>
            <a:ext cx="2839124" cy="276999"/>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ea typeface="微软雅黑"/>
                <a:cs typeface="Arial" panose="020B0604020202020204" pitchFamily="34" charset="0"/>
              </a:rPr>
              <a:t>EJSCREEN Low Income Population</a:t>
            </a:r>
          </a:p>
        </p:txBody>
      </p:sp>
      <p:sp>
        <p:nvSpPr>
          <p:cNvPr id="10" name="TextBox 9">
            <a:extLst>
              <a:ext uri="{FF2B5EF4-FFF2-40B4-BE49-F238E27FC236}">
                <a16:creationId xmlns:a16="http://schemas.microsoft.com/office/drawing/2014/main" id="{325F2127-7F13-4B3B-8017-EA29D62C5FED}"/>
              </a:ext>
            </a:extLst>
          </p:cNvPr>
          <p:cNvSpPr txBox="1"/>
          <p:nvPr/>
        </p:nvSpPr>
        <p:spPr>
          <a:xfrm>
            <a:off x="4745604" y="4279855"/>
            <a:ext cx="2698350" cy="276999"/>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ea typeface="微软雅黑"/>
                <a:cs typeface="Arial" panose="020B0604020202020204" pitchFamily="34" charset="0"/>
              </a:rPr>
              <a:t>EJSCREEN Minority Population</a:t>
            </a:r>
          </a:p>
        </p:txBody>
      </p:sp>
      <p:pic>
        <p:nvPicPr>
          <p:cNvPr id="11" name="Picture 10">
            <a:extLst>
              <a:ext uri="{FF2B5EF4-FFF2-40B4-BE49-F238E27FC236}">
                <a16:creationId xmlns:a16="http://schemas.microsoft.com/office/drawing/2014/main" id="{76A24EBF-CF41-4031-99A4-EF94EC70F3C8}"/>
              </a:ext>
            </a:extLst>
          </p:cNvPr>
          <p:cNvPicPr>
            <a:picLocks noChangeAspect="1"/>
          </p:cNvPicPr>
          <p:nvPr/>
        </p:nvPicPr>
        <p:blipFill>
          <a:blip r:embed="rId5"/>
          <a:stretch>
            <a:fillRect/>
          </a:stretch>
        </p:blipFill>
        <p:spPr>
          <a:xfrm>
            <a:off x="8531811" y="1128321"/>
            <a:ext cx="1827575" cy="2573951"/>
          </a:xfrm>
          <a:prstGeom prst="rect">
            <a:avLst/>
          </a:prstGeom>
        </p:spPr>
      </p:pic>
      <p:grpSp>
        <p:nvGrpSpPr>
          <p:cNvPr id="12" name="Group 11">
            <a:extLst>
              <a:ext uri="{FF2B5EF4-FFF2-40B4-BE49-F238E27FC236}">
                <a16:creationId xmlns:a16="http://schemas.microsoft.com/office/drawing/2014/main" id="{6C00CA67-60A3-4647-8C7A-E4616F889DCD}"/>
              </a:ext>
            </a:extLst>
          </p:cNvPr>
          <p:cNvGrpSpPr/>
          <p:nvPr/>
        </p:nvGrpSpPr>
        <p:grpSpPr>
          <a:xfrm>
            <a:off x="1832615" y="1180591"/>
            <a:ext cx="3454410" cy="2573952"/>
            <a:chOff x="2655224" y="2707183"/>
            <a:chExt cx="3717012" cy="2653710"/>
          </a:xfrm>
        </p:grpSpPr>
        <p:pic>
          <p:nvPicPr>
            <p:cNvPr id="13" name="Picture 12">
              <a:extLst>
                <a:ext uri="{FF2B5EF4-FFF2-40B4-BE49-F238E27FC236}">
                  <a16:creationId xmlns:a16="http://schemas.microsoft.com/office/drawing/2014/main" id="{65E19587-32E2-4CE6-A4EB-80A1010C6FBB}"/>
                </a:ext>
              </a:extLst>
            </p:cNvPr>
            <p:cNvPicPr>
              <a:picLocks noChangeAspect="1"/>
            </p:cNvPicPr>
            <p:nvPr/>
          </p:nvPicPr>
          <p:blipFill rotWithShape="1">
            <a:blip r:embed="rId6"/>
            <a:srcRect l="53726" t="35966" r="30312" b="12440"/>
            <a:stretch/>
          </p:blipFill>
          <p:spPr>
            <a:xfrm>
              <a:off x="4912659" y="2707183"/>
              <a:ext cx="1459577" cy="2653710"/>
            </a:xfrm>
            <a:prstGeom prst="rect">
              <a:avLst/>
            </a:prstGeom>
          </p:spPr>
        </p:pic>
        <p:pic>
          <p:nvPicPr>
            <p:cNvPr id="14" name="Picture 13">
              <a:extLst>
                <a:ext uri="{FF2B5EF4-FFF2-40B4-BE49-F238E27FC236}">
                  <a16:creationId xmlns:a16="http://schemas.microsoft.com/office/drawing/2014/main" id="{7575926D-A317-4CBE-BBF1-F4CF6D63E8DA}"/>
                </a:ext>
              </a:extLst>
            </p:cNvPr>
            <p:cNvPicPr>
              <a:picLocks noChangeAspect="1"/>
            </p:cNvPicPr>
            <p:nvPr/>
          </p:nvPicPr>
          <p:blipFill rotWithShape="1">
            <a:blip r:embed="rId7"/>
            <a:srcRect l="29036" t="35967" r="46276" b="12439"/>
            <a:stretch/>
          </p:blipFill>
          <p:spPr>
            <a:xfrm>
              <a:off x="2655224" y="2707184"/>
              <a:ext cx="2257435" cy="2653709"/>
            </a:xfrm>
            <a:prstGeom prst="rect">
              <a:avLst/>
            </a:prstGeom>
          </p:spPr>
        </p:pic>
      </p:grpSp>
      <p:grpSp>
        <p:nvGrpSpPr>
          <p:cNvPr id="15" name="Group 14">
            <a:extLst>
              <a:ext uri="{FF2B5EF4-FFF2-40B4-BE49-F238E27FC236}">
                <a16:creationId xmlns:a16="http://schemas.microsoft.com/office/drawing/2014/main" id="{7D7E7EE9-E2B2-48B5-A6AF-82DA3A210F55}"/>
              </a:ext>
            </a:extLst>
          </p:cNvPr>
          <p:cNvGrpSpPr/>
          <p:nvPr/>
        </p:nvGrpSpPr>
        <p:grpSpPr>
          <a:xfrm>
            <a:off x="2317180" y="4905970"/>
            <a:ext cx="245207" cy="272062"/>
            <a:chOff x="5461807" y="2841435"/>
            <a:chExt cx="537827" cy="537827"/>
          </a:xfrm>
        </p:grpSpPr>
        <p:pic>
          <p:nvPicPr>
            <p:cNvPr id="16" name="Graphic 15" descr="Water">
              <a:extLst>
                <a:ext uri="{FF2B5EF4-FFF2-40B4-BE49-F238E27FC236}">
                  <a16:creationId xmlns:a16="http://schemas.microsoft.com/office/drawing/2014/main" id="{2E7ECCFC-9813-40E2-9A65-D9789821B1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17" name="Oval 16">
              <a:extLst>
                <a:ext uri="{FF2B5EF4-FFF2-40B4-BE49-F238E27FC236}">
                  <a16:creationId xmlns:a16="http://schemas.microsoft.com/office/drawing/2014/main" id="{5E838C1D-EE85-47FB-9093-B046A3F3B0DB}"/>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grpSp>
        <p:nvGrpSpPr>
          <p:cNvPr id="18" name="Group 17">
            <a:extLst>
              <a:ext uri="{FF2B5EF4-FFF2-40B4-BE49-F238E27FC236}">
                <a16:creationId xmlns:a16="http://schemas.microsoft.com/office/drawing/2014/main" id="{A09CA264-1EFD-4E99-B4FC-49059E1336B7}"/>
              </a:ext>
            </a:extLst>
          </p:cNvPr>
          <p:cNvGrpSpPr/>
          <p:nvPr/>
        </p:nvGrpSpPr>
        <p:grpSpPr>
          <a:xfrm>
            <a:off x="5287027" y="4905970"/>
            <a:ext cx="245207" cy="272062"/>
            <a:chOff x="5461807" y="2841435"/>
            <a:chExt cx="537827" cy="537827"/>
          </a:xfrm>
        </p:grpSpPr>
        <p:pic>
          <p:nvPicPr>
            <p:cNvPr id="19" name="Graphic 18" descr="Water">
              <a:extLst>
                <a:ext uri="{FF2B5EF4-FFF2-40B4-BE49-F238E27FC236}">
                  <a16:creationId xmlns:a16="http://schemas.microsoft.com/office/drawing/2014/main" id="{80645D36-0BC3-4BD7-8E15-A1A0B581BE4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20" name="Oval 19">
              <a:extLst>
                <a:ext uri="{FF2B5EF4-FFF2-40B4-BE49-F238E27FC236}">
                  <a16:creationId xmlns:a16="http://schemas.microsoft.com/office/drawing/2014/main" id="{BC23E51C-6FCE-4F63-9AF2-D5DE29630EE2}"/>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grpSp>
        <p:nvGrpSpPr>
          <p:cNvPr id="22" name="Group 21">
            <a:extLst>
              <a:ext uri="{FF2B5EF4-FFF2-40B4-BE49-F238E27FC236}">
                <a16:creationId xmlns:a16="http://schemas.microsoft.com/office/drawing/2014/main" id="{D3E63C12-6FA6-45A7-A9FD-B80201050249}"/>
              </a:ext>
            </a:extLst>
          </p:cNvPr>
          <p:cNvGrpSpPr/>
          <p:nvPr/>
        </p:nvGrpSpPr>
        <p:grpSpPr>
          <a:xfrm>
            <a:off x="8260622" y="4905970"/>
            <a:ext cx="245207" cy="272062"/>
            <a:chOff x="5461807" y="2841435"/>
            <a:chExt cx="537827" cy="537827"/>
          </a:xfrm>
        </p:grpSpPr>
        <p:pic>
          <p:nvPicPr>
            <p:cNvPr id="23" name="Graphic 22" descr="Water">
              <a:extLst>
                <a:ext uri="{FF2B5EF4-FFF2-40B4-BE49-F238E27FC236}">
                  <a16:creationId xmlns:a16="http://schemas.microsoft.com/office/drawing/2014/main" id="{0E5F976F-AC6B-461F-9190-0186FC962F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24" name="Oval 23">
              <a:extLst>
                <a:ext uri="{FF2B5EF4-FFF2-40B4-BE49-F238E27FC236}">
                  <a16:creationId xmlns:a16="http://schemas.microsoft.com/office/drawing/2014/main" id="{6286960D-54A0-44CD-A63F-7A8694E71C3B}"/>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grpSp>
        <p:nvGrpSpPr>
          <p:cNvPr id="25" name="Group 24">
            <a:extLst>
              <a:ext uri="{FF2B5EF4-FFF2-40B4-BE49-F238E27FC236}">
                <a16:creationId xmlns:a16="http://schemas.microsoft.com/office/drawing/2014/main" id="{B4CF185B-046B-4B3D-B148-94A8E3D588EC}"/>
              </a:ext>
            </a:extLst>
          </p:cNvPr>
          <p:cNvGrpSpPr/>
          <p:nvPr/>
        </p:nvGrpSpPr>
        <p:grpSpPr>
          <a:xfrm>
            <a:off x="3476970" y="5421640"/>
            <a:ext cx="245207" cy="272062"/>
            <a:chOff x="5461807" y="2841435"/>
            <a:chExt cx="537827" cy="537827"/>
          </a:xfrm>
        </p:grpSpPr>
        <p:pic>
          <p:nvPicPr>
            <p:cNvPr id="26" name="Graphic 25" descr="Water">
              <a:extLst>
                <a:ext uri="{FF2B5EF4-FFF2-40B4-BE49-F238E27FC236}">
                  <a16:creationId xmlns:a16="http://schemas.microsoft.com/office/drawing/2014/main" id="{297A03E5-28EC-4BEA-B2B9-8961327999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27" name="Oval 26">
              <a:extLst>
                <a:ext uri="{FF2B5EF4-FFF2-40B4-BE49-F238E27FC236}">
                  <a16:creationId xmlns:a16="http://schemas.microsoft.com/office/drawing/2014/main" id="{71D79E41-CB01-4CB2-A829-A6915809D7E2}"/>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grpSp>
        <p:nvGrpSpPr>
          <p:cNvPr id="28" name="Group 27">
            <a:extLst>
              <a:ext uri="{FF2B5EF4-FFF2-40B4-BE49-F238E27FC236}">
                <a16:creationId xmlns:a16="http://schemas.microsoft.com/office/drawing/2014/main" id="{95B4AE92-4F76-4082-A958-D78A7C57BE2D}"/>
              </a:ext>
            </a:extLst>
          </p:cNvPr>
          <p:cNvGrpSpPr/>
          <p:nvPr/>
        </p:nvGrpSpPr>
        <p:grpSpPr>
          <a:xfrm>
            <a:off x="6456999" y="5421640"/>
            <a:ext cx="245207" cy="272062"/>
            <a:chOff x="5461807" y="2841435"/>
            <a:chExt cx="537827" cy="537827"/>
          </a:xfrm>
        </p:grpSpPr>
        <p:pic>
          <p:nvPicPr>
            <p:cNvPr id="29" name="Graphic 28" descr="Water">
              <a:extLst>
                <a:ext uri="{FF2B5EF4-FFF2-40B4-BE49-F238E27FC236}">
                  <a16:creationId xmlns:a16="http://schemas.microsoft.com/office/drawing/2014/main" id="{643B917B-9314-49EB-8A53-80AA307C92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30" name="Oval 29">
              <a:extLst>
                <a:ext uri="{FF2B5EF4-FFF2-40B4-BE49-F238E27FC236}">
                  <a16:creationId xmlns:a16="http://schemas.microsoft.com/office/drawing/2014/main" id="{CF4B7BDC-3A66-486E-8FB8-EB7EA40DDD49}"/>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grpSp>
        <p:nvGrpSpPr>
          <p:cNvPr id="31" name="Group 30">
            <a:extLst>
              <a:ext uri="{FF2B5EF4-FFF2-40B4-BE49-F238E27FC236}">
                <a16:creationId xmlns:a16="http://schemas.microsoft.com/office/drawing/2014/main" id="{B8551483-CC15-47B4-A47F-7DB1EAA015E8}"/>
              </a:ext>
            </a:extLst>
          </p:cNvPr>
          <p:cNvGrpSpPr/>
          <p:nvPr/>
        </p:nvGrpSpPr>
        <p:grpSpPr>
          <a:xfrm>
            <a:off x="9453338" y="5421640"/>
            <a:ext cx="245207" cy="272062"/>
            <a:chOff x="5461807" y="2841435"/>
            <a:chExt cx="537827" cy="537827"/>
          </a:xfrm>
        </p:grpSpPr>
        <p:pic>
          <p:nvPicPr>
            <p:cNvPr id="32" name="Graphic 31" descr="Water">
              <a:extLst>
                <a:ext uri="{FF2B5EF4-FFF2-40B4-BE49-F238E27FC236}">
                  <a16:creationId xmlns:a16="http://schemas.microsoft.com/office/drawing/2014/main" id="{D2E8F027-51F8-49EC-A438-37C24708BCF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461807" y="2841435"/>
              <a:ext cx="537827" cy="537827"/>
            </a:xfrm>
            <a:prstGeom prst="rect">
              <a:avLst/>
            </a:prstGeom>
          </p:spPr>
        </p:pic>
        <p:sp>
          <p:nvSpPr>
            <p:cNvPr id="33" name="Oval 32">
              <a:extLst>
                <a:ext uri="{FF2B5EF4-FFF2-40B4-BE49-F238E27FC236}">
                  <a16:creationId xmlns:a16="http://schemas.microsoft.com/office/drawing/2014/main" id="{F4273C22-4304-4C92-9D60-76A287BE6481}"/>
                </a:ext>
              </a:extLst>
            </p:cNvPr>
            <p:cNvSpPr/>
            <p:nvPr/>
          </p:nvSpPr>
          <p:spPr bwMode="auto">
            <a:xfrm>
              <a:off x="5687492" y="2989822"/>
              <a:ext cx="83472" cy="872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en-US" dirty="0">
                <a:ln>
                  <a:solidFill>
                    <a:srgbClr val="000000"/>
                  </a:solidFill>
                </a:ln>
                <a:solidFill>
                  <a:srgbClr val="FF3300"/>
                </a:solidFill>
                <a:latin typeface="Arial" charset="0"/>
                <a:ea typeface="宋体" pitchFamily="2" charset="-122"/>
              </a:endParaRPr>
            </a:p>
          </p:txBody>
        </p:sp>
      </p:grpSp>
      <p:sp>
        <p:nvSpPr>
          <p:cNvPr id="34" name="TextBox 33">
            <a:extLst>
              <a:ext uri="{FF2B5EF4-FFF2-40B4-BE49-F238E27FC236}">
                <a16:creationId xmlns:a16="http://schemas.microsoft.com/office/drawing/2014/main" id="{38445AC1-50CD-4E56-8DDF-09F3562C68C4}"/>
              </a:ext>
            </a:extLst>
          </p:cNvPr>
          <p:cNvSpPr txBox="1"/>
          <p:nvPr/>
        </p:nvSpPr>
        <p:spPr>
          <a:xfrm>
            <a:off x="1524000" y="1402970"/>
            <a:ext cx="2160270" cy="276999"/>
          </a:xfrm>
          <a:prstGeom prst="rect">
            <a:avLst/>
          </a:prstGeom>
          <a:noFill/>
        </p:spPr>
        <p:txBody>
          <a:bodyPr wrap="square" rtlCol="0">
            <a:spAutoFit/>
          </a:bodyPr>
          <a:lstStyle/>
          <a:p>
            <a:pPr algn="ctr"/>
            <a:r>
              <a:rPr lang="en-US" sz="1200" dirty="0">
                <a:solidFill>
                  <a:srgbClr val="000000"/>
                </a:solidFill>
                <a:latin typeface="微软雅黑"/>
                <a:ea typeface="微软雅黑"/>
              </a:rPr>
              <a:t>AK Steel</a:t>
            </a:r>
          </a:p>
        </p:txBody>
      </p:sp>
      <p:sp>
        <p:nvSpPr>
          <p:cNvPr id="35" name="TextBox 34">
            <a:extLst>
              <a:ext uri="{FF2B5EF4-FFF2-40B4-BE49-F238E27FC236}">
                <a16:creationId xmlns:a16="http://schemas.microsoft.com/office/drawing/2014/main" id="{BDED908C-2200-4329-9AAB-664E3AC1D8D4}"/>
              </a:ext>
            </a:extLst>
          </p:cNvPr>
          <p:cNvSpPr txBox="1"/>
          <p:nvPr/>
        </p:nvSpPr>
        <p:spPr>
          <a:xfrm>
            <a:off x="3722176" y="2371699"/>
            <a:ext cx="2160270" cy="276999"/>
          </a:xfrm>
          <a:prstGeom prst="rect">
            <a:avLst/>
          </a:prstGeom>
          <a:noFill/>
        </p:spPr>
        <p:txBody>
          <a:bodyPr wrap="square" rtlCol="0">
            <a:spAutoFit/>
          </a:bodyPr>
          <a:lstStyle/>
          <a:p>
            <a:pPr algn="ctr"/>
            <a:r>
              <a:rPr lang="en-US" sz="1200" dirty="0">
                <a:solidFill>
                  <a:srgbClr val="000000"/>
                </a:solidFill>
                <a:latin typeface="微软雅黑"/>
                <a:ea typeface="微软雅黑"/>
              </a:rPr>
              <a:t>US Steel</a:t>
            </a:r>
          </a:p>
        </p:txBody>
      </p:sp>
      <p:sp>
        <p:nvSpPr>
          <p:cNvPr id="36" name="TextBox 35">
            <a:extLst>
              <a:ext uri="{FF2B5EF4-FFF2-40B4-BE49-F238E27FC236}">
                <a16:creationId xmlns:a16="http://schemas.microsoft.com/office/drawing/2014/main" id="{C702F896-E72D-48DC-A253-B91539748459}"/>
              </a:ext>
            </a:extLst>
          </p:cNvPr>
          <p:cNvSpPr txBox="1"/>
          <p:nvPr/>
        </p:nvSpPr>
        <p:spPr>
          <a:xfrm>
            <a:off x="2225823" y="876283"/>
            <a:ext cx="2708083" cy="276999"/>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ea typeface="微软雅黑"/>
                <a:cs typeface="Arial" panose="020B0604020202020204" pitchFamily="34" charset="0"/>
              </a:rPr>
              <a:t>NEXUS Map</a:t>
            </a:r>
          </a:p>
        </p:txBody>
      </p:sp>
      <p:sp>
        <p:nvSpPr>
          <p:cNvPr id="37" name="Title 1">
            <a:extLst>
              <a:ext uri="{FF2B5EF4-FFF2-40B4-BE49-F238E27FC236}">
                <a16:creationId xmlns:a16="http://schemas.microsoft.com/office/drawing/2014/main" id="{747CD4FE-EA96-4F19-94C1-0C1EC97D2649}"/>
              </a:ext>
            </a:extLst>
          </p:cNvPr>
          <p:cNvSpPr>
            <a:spLocks noGrp="1"/>
          </p:cNvSpPr>
          <p:nvPr>
            <p:ph type="title"/>
          </p:nvPr>
        </p:nvSpPr>
        <p:spPr>
          <a:xfrm>
            <a:off x="1981200" y="71439"/>
            <a:ext cx="8229600" cy="668337"/>
          </a:xfrm>
        </p:spPr>
        <p:txBody>
          <a:bodyPr/>
          <a:lstStyle/>
          <a:p>
            <a:r>
              <a:rPr lang="en-US" altLang="zh-CN" sz="2700" dirty="0">
                <a:latin typeface="Arial" panose="020B0604020202020204" pitchFamily="34" charset="0"/>
                <a:cs typeface="Arial" panose="020B0604020202020204" pitchFamily="34" charset="0"/>
              </a:rPr>
              <a:t>NEXUS Tool: </a:t>
            </a:r>
            <a:r>
              <a:rPr lang="en-US" altLang="zh-CN" sz="2700" dirty="0">
                <a:solidFill>
                  <a:srgbClr val="FFFF00"/>
                </a:solidFill>
                <a:latin typeface="Arial" panose="020B0604020202020204" pitchFamily="34" charset="0"/>
                <a:cs typeface="Arial" panose="020B0604020202020204" pitchFamily="34" charset="0"/>
              </a:rPr>
              <a:t>EJ Screening Information: Indices in Wayne County</a:t>
            </a:r>
            <a:endParaRPr lang="en-US" sz="270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2B56472-5086-48A9-8F01-1367C0F0B3DE}"/>
              </a:ext>
            </a:extLst>
          </p:cNvPr>
          <p:cNvSpPr/>
          <p:nvPr/>
        </p:nvSpPr>
        <p:spPr>
          <a:xfrm>
            <a:off x="5328973" y="984627"/>
            <a:ext cx="3012304" cy="3046988"/>
          </a:xfrm>
          <a:prstGeom prst="rect">
            <a:avLst/>
          </a:prstGeom>
        </p:spPr>
        <p:txBody>
          <a:bodyPr wrap="square">
            <a:spAutoFit/>
          </a:bodyPr>
          <a:lstStyle/>
          <a:p>
            <a:pPr algn="ctr"/>
            <a:r>
              <a:rPr lang="en-US" sz="1600" dirty="0">
                <a:solidFill>
                  <a:srgbClr val="000000"/>
                </a:solidFill>
                <a:latin typeface="Arial" panose="020B0604020202020204" pitchFamily="34" charset="0"/>
                <a:ea typeface="微软雅黑"/>
                <a:cs typeface="Arial" panose="020B0604020202020204" pitchFamily="34" charset="0"/>
              </a:rPr>
              <a:t>NEXUS can be used to determine EJ communities in areas with MP concerns. NEXUS currently includes a poverty/disadvantage index, and we plan to incorporate additional EJ metrics such as the data inputs below from EJSCREEN. These indices show the close proximity of AK Steel &amp; US Steel to EJ communities.</a:t>
            </a:r>
          </a:p>
        </p:txBody>
      </p:sp>
      <p:sp>
        <p:nvSpPr>
          <p:cNvPr id="39" name="Slide Number Placeholder 1">
            <a:extLst>
              <a:ext uri="{FF2B5EF4-FFF2-40B4-BE49-F238E27FC236}">
                <a16:creationId xmlns:a16="http://schemas.microsoft.com/office/drawing/2014/main" id="{07BF38DE-5BAB-4BCF-BA50-FA56FD124913}"/>
              </a:ext>
            </a:extLst>
          </p:cNvPr>
          <p:cNvSpPr txBox="1">
            <a:spLocks/>
          </p:cNvSpPr>
          <p:nvPr/>
        </p:nvSpPr>
        <p:spPr>
          <a:xfrm>
            <a:off x="8534400" y="649287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ea typeface="微软雅黑"/>
              </a:rPr>
              <a:pPr algn="r">
                <a:defRPr/>
              </a:pPr>
              <a:t>6</a:t>
            </a:fld>
            <a:endParaRPr lang="en-US" dirty="0">
              <a:solidFill>
                <a:prstClr val="black">
                  <a:tint val="75000"/>
                </a:prstClr>
              </a:solidFill>
              <a:latin typeface="Arial" pitchFamily="34" charset="0"/>
              <a:ea typeface="微软雅黑"/>
            </a:endParaRPr>
          </a:p>
        </p:txBody>
      </p:sp>
    </p:spTree>
    <p:extLst>
      <p:ext uri="{BB962C8B-B14F-4D97-AF65-F5344CB8AC3E}">
        <p14:creationId xmlns:p14="http://schemas.microsoft.com/office/powerpoint/2010/main" val="4000489284"/>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745</Words>
  <Application>Microsoft Office PowerPoint</Application>
  <PresentationFormat>Widescreen</PresentationFormat>
  <Paragraphs>220</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微软雅黑</vt:lpstr>
      <vt:lpstr>黑体</vt:lpstr>
      <vt:lpstr>Arial</vt:lpstr>
      <vt:lpstr>Calibri</vt:lpstr>
      <vt:lpstr>2_EMPA课题组模板</vt:lpstr>
      <vt:lpstr>NEXUS Tool Use for Sector Prioritization</vt:lpstr>
      <vt:lpstr>NEXUS Tool: Complete National Rankings of Areas from Data Query Module: R5 Example</vt:lpstr>
      <vt:lpstr>NEXUS Tool: Identify Emissions Sources in CBSAs: Detroit CBSA Example</vt:lpstr>
      <vt:lpstr>NEXUS Tool: Identify Top Emitting Sources: Wayne County Example</vt:lpstr>
      <vt:lpstr>NEXUS Tool: Sector Screening for EJ Purposes: Steel Mills in Wayne County</vt:lpstr>
      <vt:lpstr>NEXUS Tool: EJ Screening Information: Indices in Wayne County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NEXUS Tool: R5 Rankings from Data Query Module</dc:title>
  <dc:creator>Fox, Tyler</dc:creator>
  <cp:lastModifiedBy>Fox, Tyler</cp:lastModifiedBy>
  <cp:revision>3</cp:revision>
  <dcterms:created xsi:type="dcterms:W3CDTF">2021-02-18T19:42:59Z</dcterms:created>
  <dcterms:modified xsi:type="dcterms:W3CDTF">2021-02-19T03:17:42Z</dcterms:modified>
</cp:coreProperties>
</file>