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794" r:id="rId30"/>
  </p:sldMasterIdLst>
  <p:notesMasterIdLst>
    <p:notesMasterId r:id="rId43"/>
  </p:notesMasterIdLst>
  <p:handoutMasterIdLst>
    <p:handoutMasterId r:id="rId44"/>
  </p:handoutMasterIdLst>
  <p:sldIdLst>
    <p:sldId id="461" r:id="rId31"/>
    <p:sldId id="499" r:id="rId32"/>
    <p:sldId id="474" r:id="rId33"/>
    <p:sldId id="475" r:id="rId34"/>
    <p:sldId id="495" r:id="rId35"/>
    <p:sldId id="473" r:id="rId36"/>
    <p:sldId id="476" r:id="rId37"/>
    <p:sldId id="488" r:id="rId38"/>
    <p:sldId id="491" r:id="rId39"/>
    <p:sldId id="498" r:id="rId40"/>
    <p:sldId id="444" r:id="rId41"/>
    <p:sldId id="446" r:id="rId42"/>
  </p:sldIdLst>
  <p:sldSz cx="9144000" cy="6858000" type="screen4x3"/>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B8100"/>
    <a:srgbClr val="F3B700"/>
    <a:srgbClr val="A87E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2503" autoAdjust="0"/>
  </p:normalViewPr>
  <p:slideViewPr>
    <p:cSldViewPr snapToGrid="0">
      <p:cViewPr varScale="1">
        <p:scale>
          <a:sx n="105" d="100"/>
          <a:sy n="105" d="100"/>
        </p:scale>
        <p:origin x="858"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1.xml"/><Relationship Id="rId41"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2021-04-13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2021/4/13</a:t>
            </a:fld>
            <a:endParaRPr lang="zh-CN" altLang="en-US"/>
          </a:p>
        </p:txBody>
      </p:sp>
      <p:sp>
        <p:nvSpPr>
          <p:cNvPr id="4" name="幻灯片图像占位符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8922">
              <a:defRPr/>
            </a:pPr>
            <a:r>
              <a:rPr lang="en-US" altLang="zh-CN" dirty="0">
                <a:latin typeface="Times New Roman" pitchFamily="18" charset="0"/>
                <a:cs typeface="Times New Roman" pitchFamily="18" charset="0"/>
              </a:rPr>
              <a:t>spatial field: </a:t>
            </a:r>
            <a:r>
              <a:rPr lang="en-US" altLang="zh-CN" dirty="0"/>
              <a:t>A Spatial Field refers to air pollution estimates made at the center of each grid cell in a specified modeling domain. For example, MATS might calculate ozone design values for each grid cell in the modeling domain. Several types of Spatial Fields can be calculated for ozone and PM.</a:t>
            </a:r>
            <a:endParaRPr lang="zh-CN" altLang="en-US" dirty="0"/>
          </a:p>
          <a:p>
            <a:r>
              <a:rPr lang="zh-CN" altLang="en-US" dirty="0"/>
              <a:t>利用环境监测数据、模型数据（主要是</a:t>
            </a:r>
            <a:r>
              <a:rPr lang="en-US" altLang="zh-CN" dirty="0"/>
              <a:t>CMAQ</a:t>
            </a:r>
            <a:r>
              <a:rPr lang="zh-CN" altLang="en-US" dirty="0"/>
              <a:t>模拟的结果）作为模型输入，</a:t>
            </a:r>
            <a:r>
              <a:rPr lang="zh-CN" altLang="zh-CN" dirty="0">
                <a:latin typeface="+mn-lt"/>
              </a:rPr>
              <a:t>并利用优化的数理统计技术对大气复合污染状况进行模拟，实现对环境空气质量标准的达标评估。</a:t>
            </a:r>
            <a:r>
              <a:rPr lang="zh-CN" altLang="en-US" dirty="0">
                <a:latin typeface="+mn-lt"/>
              </a:rPr>
              <a:t>其中包括</a:t>
            </a:r>
            <a:r>
              <a:rPr lang="en-US" altLang="zh-CN" dirty="0">
                <a:latin typeface="+mn-lt"/>
              </a:rPr>
              <a:t>point estimate</a:t>
            </a:r>
            <a:r>
              <a:rPr lang="zh-CN" altLang="en-US" dirty="0">
                <a:latin typeface="+mn-lt"/>
              </a:rPr>
              <a:t>和</a:t>
            </a:r>
            <a:r>
              <a:rPr lang="en-US" altLang="zh-CN" dirty="0">
                <a:latin typeface="+mn-lt"/>
              </a:rPr>
              <a:t>spatial field estimate</a:t>
            </a:r>
            <a:r>
              <a:rPr lang="zh-CN" altLang="en-US" dirty="0">
                <a:latin typeface="+mn-lt"/>
              </a:rPr>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defTabSz="931774">
              <a:defRPr/>
            </a:pPr>
            <a:fld id="{FB00C573-3A4E-4463-A5AC-5FD0D596821C}" type="slidenum">
              <a:rPr lang="zh-CN" altLang="en-US" sz="1800" kern="0">
                <a:solidFill>
                  <a:prstClr val="black"/>
                </a:solidFill>
                <a:latin typeface="Arial" charset="0"/>
                <a:ea typeface="宋体" panose="02010600030101010101" pitchFamily="2" charset="-122"/>
              </a:rPr>
              <a:pPr defTabSz="931774">
                <a:defRPr/>
              </a:pPr>
              <a:t>1</a:t>
            </a:fld>
            <a:endParaRPr lang="zh-CN" altLang="en-US" sz="1800" kern="0">
              <a:solidFill>
                <a:prstClr val="black"/>
              </a:solidFill>
              <a:latin typeface="Arial" charset="0"/>
              <a:ea typeface="宋体" panose="02010600030101010101" pitchFamily="2" charset="-122"/>
            </a:endParaRPr>
          </a:p>
        </p:txBody>
      </p:sp>
    </p:spTree>
    <p:extLst>
      <p:ext uri="{BB962C8B-B14F-4D97-AF65-F5344CB8AC3E}">
        <p14:creationId xmlns:p14="http://schemas.microsoft.com/office/powerpoint/2010/main" val="210981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defTabSz="949338" fontAlgn="base">
              <a:spcBef>
                <a:spcPct val="0"/>
              </a:spcBef>
              <a:spcAft>
                <a:spcPct val="0"/>
              </a:spcAft>
              <a:defRPr/>
            </a:pPr>
            <a:fld id="{43513466-170C-4D5D-91A5-22F36A9D16AC}" type="slidenum">
              <a:rPr lang="en-US" sz="1400">
                <a:solidFill>
                  <a:prstClr val="black"/>
                </a:solidFill>
                <a:latin typeface="Arial" pitchFamily="34" charset="0"/>
              </a:rPr>
              <a:pPr defTabSz="949338" fontAlgn="base">
                <a:spcBef>
                  <a:spcPct val="0"/>
                </a:spcBef>
                <a:spcAft>
                  <a:spcPct val="0"/>
                </a:spcAft>
                <a:defRPr/>
              </a:pPr>
              <a:t>11</a:t>
            </a:fld>
            <a:endParaRPr lang="en-US" sz="1400">
              <a:solidFill>
                <a:prstClr val="black"/>
              </a:solidFill>
              <a:latin typeface="Arial" pitchFamily="34" charset="0"/>
            </a:endParaRPr>
          </a:p>
        </p:txBody>
      </p:sp>
    </p:spTree>
    <p:extLst>
      <p:ext uri="{BB962C8B-B14F-4D97-AF65-F5344CB8AC3E}">
        <p14:creationId xmlns:p14="http://schemas.microsoft.com/office/powerpoint/2010/main" val="103028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defTabSz="949338" fontAlgn="base">
              <a:spcBef>
                <a:spcPct val="0"/>
              </a:spcBef>
              <a:spcAft>
                <a:spcPct val="0"/>
              </a:spcAft>
              <a:defRPr/>
            </a:pPr>
            <a:fld id="{43513466-170C-4D5D-91A5-22F36A9D16AC}" type="slidenum">
              <a:rPr lang="en-US" sz="1400">
                <a:solidFill>
                  <a:prstClr val="black"/>
                </a:solidFill>
                <a:latin typeface="Arial" pitchFamily="34" charset="0"/>
              </a:rPr>
              <a:pPr defTabSz="949338" fontAlgn="base">
                <a:spcBef>
                  <a:spcPct val="0"/>
                </a:spcBef>
                <a:spcAft>
                  <a:spcPct val="0"/>
                </a:spcAft>
                <a:defRPr/>
              </a:pPr>
              <a:t>12</a:t>
            </a:fld>
            <a:endParaRPr lang="en-US" sz="1400">
              <a:solidFill>
                <a:prstClr val="black"/>
              </a:solidFill>
              <a:latin typeface="Arial" pitchFamily="34" charset="0"/>
            </a:endParaRPr>
          </a:p>
        </p:txBody>
      </p:sp>
    </p:spTree>
    <p:extLst>
      <p:ext uri="{BB962C8B-B14F-4D97-AF65-F5344CB8AC3E}">
        <p14:creationId xmlns:p14="http://schemas.microsoft.com/office/powerpoint/2010/main" val="266486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4029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48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48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48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4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48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48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148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9144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685800" y="2130425"/>
            <a:ext cx="77724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1438"/>
            <a:ext cx="20574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1438"/>
            <a:ext cx="60198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1438"/>
            <a:ext cx="82296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E8BBE097-8DCA-4BC6-83FB-778FA394B91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421967173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6EF97FA5-94DB-459B-8E5D-031A45794050}"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63695069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A5EEBD30-2DFF-4A5B-A3C9-D444AD2A3D1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98051389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6840DCFE-4E75-418C-8380-63B65D2FD65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86929630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9" name="Slide Number Placeholder 8"/>
          <p:cNvSpPr>
            <a:spLocks noGrp="1"/>
          </p:cNvSpPr>
          <p:nvPr>
            <p:ph type="sldNum" sz="quarter" idx="12"/>
          </p:nvPr>
        </p:nvSpPr>
        <p:spPr/>
        <p:txBody>
          <a:bodyPr/>
          <a:lstStyle/>
          <a:p>
            <a:pPr>
              <a:defRPr/>
            </a:pPr>
            <a:fld id="{C45A55F7-F89F-4A62-A1F7-0ABADECA382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6025671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5" name="Slide Number Placeholder 4"/>
          <p:cNvSpPr>
            <a:spLocks noGrp="1"/>
          </p:cNvSpPr>
          <p:nvPr>
            <p:ph type="sldNum" sz="quarter" idx="12"/>
          </p:nvPr>
        </p:nvSpPr>
        <p:spPr/>
        <p:txBody>
          <a:bodyPr/>
          <a:lstStyle/>
          <a:p>
            <a:pPr>
              <a:defRPr/>
            </a:pPr>
            <a:fld id="{1C26372E-BBC9-4A00-A587-5757EE7FB80F}"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4783318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4" name="Slide Number Placeholder 3"/>
          <p:cNvSpPr>
            <a:spLocks noGrp="1"/>
          </p:cNvSpPr>
          <p:nvPr>
            <p:ph type="sldNum" sz="quarter" idx="12"/>
          </p:nvPr>
        </p:nvSpPr>
        <p:spPr/>
        <p:txBody>
          <a:bodyPr/>
          <a:lstStyle/>
          <a:p>
            <a:pPr>
              <a:defRPr/>
            </a:pPr>
            <a:fld id="{4FDF2277-96DB-49E8-92A0-ADEF130412BD}"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42474313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9144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457200" y="71439"/>
            <a:ext cx="82296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457200" y="980728"/>
            <a:ext cx="82296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95BCB22B-4DBA-4AF2-BF00-B1087D8CE7B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57559838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15882732-16E9-446D-8733-E57A3EF6F874}"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95306271"/>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D83A1E60-9E96-4BE8-BC6F-2103B115BA9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90840189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FC57C575-40DD-4829-84AF-4B018C1AFD41}"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97530562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777680" y="6453336"/>
            <a:ext cx="946448" cy="365125"/>
          </a:xfr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5785792" y="6453336"/>
            <a:ext cx="2895600" cy="365125"/>
          </a:xfr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8120"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36955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9144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457200" y="71438"/>
            <a:ext cx="82296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CCFEF-963E-4E3A-BF2E-6581E9DB47C9}" type="slidenum">
              <a:rPr lang="en-US" smtClean="0">
                <a:solidFill>
                  <a:prstClr val="black">
                    <a:tint val="75000"/>
                  </a:prstClr>
                </a:solidFill>
                <a:latin typeface="Arial" pitchFamily="34" charset="0"/>
              </a: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99162286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18" r:id="rId12"/>
  </p:sldLayoutIdLst>
  <p:transition>
    <p:random/>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 y="247045"/>
            <a:ext cx="9144000" cy="962025"/>
          </a:xfrm>
        </p:spPr>
        <p:txBody>
          <a:bodyPr>
            <a:normAutofit fontScale="90000"/>
          </a:bodyPr>
          <a:lstStyle/>
          <a:p>
            <a:br>
              <a:rPr lang="en-US" altLang="zh-CN" sz="3600" dirty="0">
                <a:solidFill>
                  <a:srgbClr val="FF0000"/>
                </a:solidFill>
                <a:effectLst/>
              </a:rPr>
            </a:br>
            <a:r>
              <a:rPr lang="en-US" altLang="zh-CN" sz="4400" dirty="0">
                <a:solidFill>
                  <a:srgbClr val="FF0000"/>
                </a:solidFill>
                <a:effectLst>
                  <a:outerShdw blurRad="38100" dist="38100" dir="2700000" algn="tl">
                    <a:srgbClr val="000000">
                      <a:alpha val="43137"/>
                    </a:srgbClr>
                  </a:outerShdw>
                </a:effectLst>
              </a:rPr>
              <a:t>“</a:t>
            </a:r>
            <a:r>
              <a:rPr lang="en-US" altLang="zh-CN" sz="4400" i="1" dirty="0">
                <a:solidFill>
                  <a:srgbClr val="FF0000"/>
                </a:solidFill>
                <a:effectLst>
                  <a:outerShdw blurRad="38100" dist="38100" dir="2700000" algn="tl">
                    <a:srgbClr val="000000">
                      <a:alpha val="43137"/>
                    </a:srgbClr>
                  </a:outerShdw>
                </a:effectLst>
              </a:rPr>
              <a:t>FAST-CE”</a:t>
            </a:r>
            <a:r>
              <a:rPr lang="en-US" altLang="zh-CN" sz="4400" i="1" dirty="0">
                <a:solidFill>
                  <a:srgbClr val="0000FF"/>
                </a:solidFill>
                <a:effectLst>
                  <a:outerShdw blurRad="38100" dist="38100" dir="2700000" algn="tl">
                    <a:srgbClr val="000000">
                      <a:alpha val="43137"/>
                    </a:srgbClr>
                  </a:outerShdw>
                </a:effectLst>
              </a:rPr>
              <a:t> </a:t>
            </a:r>
            <a:br>
              <a:rPr lang="en-US" altLang="zh-CN" i="1" dirty="0">
                <a:solidFill>
                  <a:srgbClr val="0000FF"/>
                </a:solidFill>
                <a:effectLst/>
              </a:rPr>
            </a:br>
            <a:r>
              <a:rPr lang="en-US" sz="2200" i="1" dirty="0">
                <a:effectLst/>
              </a:rPr>
              <a:t>(FAST-CE: Flexible Air Quality Scenario Tool – Community Edition)</a:t>
            </a:r>
            <a:br>
              <a:rPr lang="en-US" altLang="zh-CN" sz="3600" dirty="0">
                <a:effectLst/>
              </a:rPr>
            </a:br>
            <a:endParaRPr lang="zh-CN" altLang="en-US" sz="3600" dirty="0">
              <a:effectLst/>
            </a:endParaRPr>
          </a:p>
        </p:txBody>
      </p:sp>
      <p:pic>
        <p:nvPicPr>
          <p:cNvPr id="18" name="Picture 17">
            <a:extLst>
              <a:ext uri="{FF2B5EF4-FFF2-40B4-BE49-F238E27FC236}">
                <a16:creationId xmlns:a16="http://schemas.microsoft.com/office/drawing/2014/main" id="{22903108-E1E3-44DE-8EDC-3C3230B330E1}"/>
              </a:ext>
            </a:extLst>
          </p:cNvPr>
          <p:cNvPicPr>
            <a:picLocks noChangeAspect="1"/>
          </p:cNvPicPr>
          <p:nvPr/>
        </p:nvPicPr>
        <p:blipFill>
          <a:blip r:embed="rId3" cstate="print"/>
          <a:stretch>
            <a:fillRect/>
          </a:stretch>
        </p:blipFill>
        <p:spPr>
          <a:xfrm>
            <a:off x="668403" y="3795771"/>
            <a:ext cx="3613158" cy="2253337"/>
          </a:xfrm>
          <a:prstGeom prst="rect">
            <a:avLst/>
          </a:prstGeom>
          <a:ln>
            <a:solidFill>
              <a:schemeClr val="tx1"/>
            </a:solidFill>
          </a:ln>
        </p:spPr>
      </p:pic>
      <p:sp>
        <p:nvSpPr>
          <p:cNvPr id="19" name="Title 2">
            <a:extLst>
              <a:ext uri="{FF2B5EF4-FFF2-40B4-BE49-F238E27FC236}">
                <a16:creationId xmlns:a16="http://schemas.microsoft.com/office/drawing/2014/main" id="{94659536-070F-46F7-851D-AB6BFA25E890}"/>
              </a:ext>
            </a:extLst>
          </p:cNvPr>
          <p:cNvSpPr txBox="1">
            <a:spLocks/>
          </p:cNvSpPr>
          <p:nvPr/>
        </p:nvSpPr>
        <p:spPr bwMode="auto">
          <a:xfrm>
            <a:off x="1281727" y="6173714"/>
            <a:ext cx="6580544" cy="669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r>
              <a:rPr lang="en-US" sz="2000" b="0" i="1" kern="0" dirty="0">
                <a:solidFill>
                  <a:schemeClr val="tx1"/>
                </a:solidFill>
              </a:rPr>
              <a:t>Carey Jang, OAQPS/AQAD/AQMG</a:t>
            </a:r>
          </a:p>
        </p:txBody>
      </p:sp>
      <p:pic>
        <p:nvPicPr>
          <p:cNvPr id="21" name="Picture 20">
            <a:extLst>
              <a:ext uri="{FF2B5EF4-FFF2-40B4-BE49-F238E27FC236}">
                <a16:creationId xmlns:a16="http://schemas.microsoft.com/office/drawing/2014/main" id="{55FE4224-C499-4342-9527-B162E148630E}"/>
              </a:ext>
            </a:extLst>
          </p:cNvPr>
          <p:cNvPicPr>
            <a:picLocks noChangeAspect="1"/>
          </p:cNvPicPr>
          <p:nvPr/>
        </p:nvPicPr>
        <p:blipFill>
          <a:blip r:embed="rId4" cstate="print"/>
          <a:stretch>
            <a:fillRect/>
          </a:stretch>
        </p:blipFill>
        <p:spPr>
          <a:xfrm>
            <a:off x="4998116" y="3763106"/>
            <a:ext cx="3328199" cy="2295903"/>
          </a:xfrm>
          <a:prstGeom prst="rect">
            <a:avLst/>
          </a:prstGeom>
          <a:ln>
            <a:solidFill>
              <a:schemeClr val="tx1"/>
            </a:solidFill>
          </a:ln>
        </p:spPr>
      </p:pic>
      <p:sp>
        <p:nvSpPr>
          <p:cNvPr id="2" name="Rectangle 1">
            <a:extLst>
              <a:ext uri="{FF2B5EF4-FFF2-40B4-BE49-F238E27FC236}">
                <a16:creationId xmlns:a16="http://schemas.microsoft.com/office/drawing/2014/main" id="{E66C7638-979F-4416-823C-9BEC39CDD2B8}"/>
              </a:ext>
            </a:extLst>
          </p:cNvPr>
          <p:cNvSpPr/>
          <p:nvPr/>
        </p:nvSpPr>
        <p:spPr>
          <a:xfrm>
            <a:off x="2338754" y="1402041"/>
            <a:ext cx="3903784" cy="584775"/>
          </a:xfrm>
          <a:prstGeom prst="rect">
            <a:avLst/>
          </a:prstGeom>
        </p:spPr>
        <p:txBody>
          <a:bodyPr wrap="square">
            <a:spAutoFit/>
          </a:bodyPr>
          <a:lstStyle/>
          <a:p>
            <a:r>
              <a:rPr lang="en-US" altLang="zh-CN" sz="3200" b="1" i="1" dirty="0">
                <a:solidFill>
                  <a:srgbClr val="0000FF"/>
                </a:solidFill>
              </a:rPr>
              <a:t>For Ozone and PM2.5</a:t>
            </a:r>
            <a:endParaRPr lang="en-US" sz="3200" b="1" dirty="0"/>
          </a:p>
        </p:txBody>
      </p:sp>
      <p:sp>
        <p:nvSpPr>
          <p:cNvPr id="7" name="Rectangle 6"/>
          <p:cNvSpPr/>
          <p:nvPr/>
        </p:nvSpPr>
        <p:spPr>
          <a:xfrm>
            <a:off x="351692" y="2206678"/>
            <a:ext cx="8519746" cy="1200329"/>
          </a:xfrm>
          <a:prstGeom prst="rect">
            <a:avLst/>
          </a:prstGeom>
        </p:spPr>
        <p:txBody>
          <a:bodyPr wrap="square">
            <a:spAutoFit/>
          </a:bodyPr>
          <a:lstStyle/>
          <a:p>
            <a:pPr fontAlgn="base"/>
            <a:r>
              <a:rPr lang="en-US" dirty="0"/>
              <a:t>The FAST-CE 2.3 package (“FAST-CE 2.3.exe” &amp; “FAST-CE 2.3 Data.exe”: run both to install) is available at EPA’s </a:t>
            </a:r>
            <a:r>
              <a:rPr lang="en-US" dirty="0" err="1"/>
              <a:t>NewFTP</a:t>
            </a:r>
            <a:r>
              <a:rPr lang="en-US" dirty="0"/>
              <a:t> site under:</a:t>
            </a:r>
          </a:p>
          <a:p>
            <a:pPr algn="ctr" fontAlgn="base"/>
            <a:r>
              <a:rPr lang="en-US" dirty="0"/>
              <a:t>          </a:t>
            </a:r>
            <a:r>
              <a:rPr lang="en-US" b="1" i="1" dirty="0">
                <a:solidFill>
                  <a:srgbClr val="0000FF"/>
                </a:solidFill>
              </a:rPr>
              <a:t>ftp://newftp.epa.gov/aqmg/cjang/FAST-CE/FAST-CE 2.3/</a:t>
            </a:r>
          </a:p>
          <a:p>
            <a:pPr fontAlgn="base"/>
            <a:endParaRPr lang="en-US" i="1" u="sng" dirty="0">
              <a:solidFill>
                <a:srgbClr val="0000FF"/>
              </a:solidFill>
            </a:endParaRPr>
          </a:p>
        </p:txBody>
      </p:sp>
      <p:sp>
        <p:nvSpPr>
          <p:cNvPr id="8" name="TextBox 7"/>
          <p:cNvSpPr txBox="1"/>
          <p:nvPr/>
        </p:nvSpPr>
        <p:spPr>
          <a:xfrm>
            <a:off x="1749671" y="3459146"/>
            <a:ext cx="1537922" cy="369332"/>
          </a:xfrm>
          <a:prstGeom prst="rect">
            <a:avLst/>
          </a:prstGeom>
          <a:noFill/>
        </p:spPr>
        <p:txBody>
          <a:bodyPr wrap="none" rtlCol="0">
            <a:spAutoFit/>
          </a:bodyPr>
          <a:lstStyle/>
          <a:p>
            <a:r>
              <a:rPr lang="en-US" b="1" dirty="0">
                <a:solidFill>
                  <a:srgbClr val="FF0000"/>
                </a:solidFill>
              </a:rPr>
              <a:t>Concentration</a:t>
            </a:r>
          </a:p>
        </p:txBody>
      </p:sp>
      <p:sp>
        <p:nvSpPr>
          <p:cNvPr id="9" name="TextBox 8"/>
          <p:cNvSpPr txBox="1"/>
          <p:nvPr/>
        </p:nvSpPr>
        <p:spPr>
          <a:xfrm>
            <a:off x="6175132" y="3426908"/>
            <a:ext cx="1094980" cy="369332"/>
          </a:xfrm>
          <a:prstGeom prst="rect">
            <a:avLst/>
          </a:prstGeom>
          <a:noFill/>
        </p:spPr>
        <p:txBody>
          <a:bodyPr wrap="none" rtlCol="0">
            <a:spAutoFit/>
          </a:bodyPr>
          <a:lstStyle/>
          <a:p>
            <a:r>
              <a:rPr lang="en-US" b="1" dirty="0">
                <a:solidFill>
                  <a:srgbClr val="FF0000"/>
                </a:solidFill>
              </a:rPr>
              <a:t>Response</a:t>
            </a:r>
          </a:p>
        </p:txBody>
      </p:sp>
      <p:sp>
        <p:nvSpPr>
          <p:cNvPr id="10" name="Slide Number Placeholder 9"/>
          <p:cNvSpPr>
            <a:spLocks noGrp="1"/>
          </p:cNvSpPr>
          <p:nvPr>
            <p:ph type="sldNum" sz="quarter" idx="12"/>
          </p:nvPr>
        </p:nvSpPr>
        <p:spPr/>
        <p:txBody>
          <a:bodyPr/>
          <a:lstStyle/>
          <a:p>
            <a:fld id="{03A847EA-A0F8-42E4-AF47-D5B896815B88}" type="slidenum">
              <a:rPr lang="zh-CN" altLang="en-US" smtClean="0"/>
              <a:pPr/>
              <a:t>1</a:t>
            </a:fld>
            <a:endParaRPr lang="zh-CN" altLang="en-US" dirty="0"/>
          </a:p>
        </p:txBody>
      </p:sp>
    </p:spTree>
    <p:extLst>
      <p:ext uri="{BB962C8B-B14F-4D97-AF65-F5344CB8AC3E}">
        <p14:creationId xmlns:p14="http://schemas.microsoft.com/office/powerpoint/2010/main" val="144446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22617" y="66360"/>
            <a:ext cx="8927869" cy="892837"/>
          </a:xfrm>
          <a:solidFill>
            <a:schemeClr val="accent3">
              <a:lumMod val="95000"/>
            </a:schemeClr>
          </a:solidFill>
          <a:ln w="19050">
            <a:solidFill>
              <a:schemeClr val="tx1"/>
            </a:solidFill>
          </a:ln>
        </p:spPr>
        <p:txBody>
          <a:bodyPr/>
          <a:lstStyle/>
          <a:p>
            <a:r>
              <a:rPr lang="en-US" sz="2800" dirty="0">
                <a:solidFill>
                  <a:srgbClr val="FF0000"/>
                </a:solidFill>
              </a:rPr>
              <a:t>FAST-CE: </a:t>
            </a:r>
            <a:r>
              <a:rPr lang="en-US" sz="2800" dirty="0">
                <a:solidFill>
                  <a:srgbClr val="0000FF"/>
                </a:solidFill>
              </a:rPr>
              <a:t>“</a:t>
            </a:r>
            <a:r>
              <a:rPr lang="en-US" sz="2400" dirty="0">
                <a:solidFill>
                  <a:srgbClr val="0000FF"/>
                </a:solidFill>
              </a:rPr>
              <a:t>Flexible Air Quality Scenario Tool – Community Edition”</a:t>
            </a:r>
          </a:p>
        </p:txBody>
      </p:sp>
      <p:grpSp>
        <p:nvGrpSpPr>
          <p:cNvPr id="2" name="组合 14"/>
          <p:cNvGrpSpPr/>
          <p:nvPr/>
        </p:nvGrpSpPr>
        <p:grpSpPr>
          <a:xfrm>
            <a:off x="587028" y="1059322"/>
            <a:ext cx="8306500" cy="5732318"/>
            <a:chOff x="569611" y="1087582"/>
            <a:chExt cx="8306500" cy="5732318"/>
          </a:xfrm>
        </p:grpSpPr>
        <p:sp>
          <p:nvSpPr>
            <p:cNvPr id="337" name="圆角矩形 1">
              <a:extLst>
                <a:ext uri="{FF2B5EF4-FFF2-40B4-BE49-F238E27FC236}">
                  <a16:creationId xmlns:a16="http://schemas.microsoft.com/office/drawing/2014/main" id="{E61E1FB7-9931-4FC1-BEE3-BF340ECFD392}"/>
                </a:ext>
              </a:extLst>
            </p:cNvPr>
            <p:cNvSpPr/>
            <p:nvPr/>
          </p:nvSpPr>
          <p:spPr>
            <a:xfrm>
              <a:off x="961450" y="1087582"/>
              <a:ext cx="1882114" cy="1463495"/>
            </a:xfrm>
            <a:prstGeom prst="roundRect">
              <a:avLst/>
            </a:prstGeom>
            <a:noFill/>
            <a:ln w="19050" cap="flat" cmpd="sng" algn="ctr">
              <a:solidFill>
                <a:srgbClr val="FF0000"/>
              </a:solidFill>
              <a:prstDash val="dash"/>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38" name="圆角矩形 1">
              <a:extLst>
                <a:ext uri="{FF2B5EF4-FFF2-40B4-BE49-F238E27FC236}">
                  <a16:creationId xmlns:a16="http://schemas.microsoft.com/office/drawing/2014/main" id="{E61E1FB7-9931-4FC1-BEE3-BF340ECFD392}"/>
                </a:ext>
              </a:extLst>
            </p:cNvPr>
            <p:cNvSpPr/>
            <p:nvPr/>
          </p:nvSpPr>
          <p:spPr>
            <a:xfrm>
              <a:off x="5885661" y="1091780"/>
              <a:ext cx="1795761" cy="1463495"/>
            </a:xfrm>
            <a:prstGeom prst="roundRect">
              <a:avLst/>
            </a:prstGeom>
            <a:noFill/>
            <a:ln w="19050" cap="flat" cmpd="sng" algn="ctr">
              <a:solidFill>
                <a:srgbClr val="FF0000"/>
              </a:solidFill>
              <a:prstDash val="dash"/>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 name="组合 13"/>
            <p:cNvGrpSpPr/>
            <p:nvPr/>
          </p:nvGrpSpPr>
          <p:grpSpPr>
            <a:xfrm>
              <a:off x="569611" y="1153766"/>
              <a:ext cx="8306500" cy="5666134"/>
              <a:chOff x="569611" y="1153766"/>
              <a:chExt cx="8306500" cy="5666134"/>
            </a:xfrm>
          </p:grpSpPr>
          <p:sp>
            <p:nvSpPr>
              <p:cNvPr id="291" name="Rectangle 131">
                <a:extLst>
                  <a:ext uri="{FF2B5EF4-FFF2-40B4-BE49-F238E27FC236}">
                    <a16:creationId xmlns:a16="http://schemas.microsoft.com/office/drawing/2014/main" id="{D28E25B4-63AB-4EA4-9C35-771A0C171F5A}"/>
                  </a:ext>
                </a:extLst>
              </p:cNvPr>
              <p:cNvSpPr>
                <a:spLocks noChangeArrowheads="1"/>
              </p:cNvSpPr>
              <p:nvPr/>
            </p:nvSpPr>
            <p:spPr bwMode="auto">
              <a:xfrm>
                <a:off x="5979365" y="3061130"/>
                <a:ext cx="1633151" cy="408623"/>
              </a:xfrm>
              <a:prstGeom prst="roundRect">
                <a:avLst/>
              </a:prstGeom>
              <a:solidFill>
                <a:srgbClr val="FDEADA"/>
              </a:solidFill>
              <a:ln w="19050">
                <a:solidFill>
                  <a:srgbClr val="000000"/>
                </a:solidFill>
                <a:miter lim="800000"/>
                <a:headEnd/>
                <a:tailEnd/>
              </a:ln>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Source Apportionment Modeling</a:t>
                </a:r>
              </a:p>
            </p:txBody>
          </p:sp>
          <p:sp>
            <p:nvSpPr>
              <p:cNvPr id="292" name="Rectangle 141">
                <a:extLst>
                  <a:ext uri="{FF2B5EF4-FFF2-40B4-BE49-F238E27FC236}">
                    <a16:creationId xmlns:a16="http://schemas.microsoft.com/office/drawing/2014/main" id="{0E83189A-38BC-4F32-9D09-142AFC15BBA3}"/>
                  </a:ext>
                </a:extLst>
              </p:cNvPr>
              <p:cNvSpPr/>
              <p:nvPr/>
            </p:nvSpPr>
            <p:spPr>
              <a:xfrm>
                <a:off x="2333750" y="4560457"/>
                <a:ext cx="4463755" cy="715089"/>
              </a:xfrm>
              <a:prstGeom prst="roundRect">
                <a:avLst/>
              </a:prstGeom>
              <a:solidFill>
                <a:srgbClr val="FDEADA"/>
              </a:solidFill>
              <a:ln w="19050">
                <a:solidFill>
                  <a:sysClr val="windowText" lastClr="00000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Flexible &amp; </a:t>
                </a:r>
                <a:r>
                  <a:rPr lang="en-US" altLang="zh-CN" b="1" kern="0" dirty="0">
                    <a:solidFill>
                      <a:srgbClr val="0000FF"/>
                    </a:solidFill>
                    <a:latin typeface="Times New Roman" panose="02020603050405020304" pitchFamily="18" charset="0"/>
                    <a:ea typeface="宋体" panose="02010600030101010101" pitchFamily="2" charset="-122"/>
                  </a:rPr>
                  <a:t>Real-time </a:t>
                </a:r>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AQ Scenarios &amp; Source Contribution Assessment</a:t>
                </a:r>
                <a:endParaRPr kumimoji="0" lang="en-US" altLang="zh-CN" sz="16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293" name="矩形 292">
                <a:extLst>
                  <a:ext uri="{FF2B5EF4-FFF2-40B4-BE49-F238E27FC236}">
                    <a16:creationId xmlns:a16="http://schemas.microsoft.com/office/drawing/2014/main" id="{B6F57F74-C394-4960-AFDA-969575046A2E}"/>
                  </a:ext>
                </a:extLst>
              </p:cNvPr>
              <p:cNvSpPr/>
              <p:nvPr/>
            </p:nvSpPr>
            <p:spPr>
              <a:xfrm>
                <a:off x="5903472" y="2855786"/>
                <a:ext cx="1756766" cy="1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rPr>
                  <a:t>Chemical approximation</a:t>
                </a:r>
                <a:endParaRPr kumimoji="0" lang="zh-CN" altLang="en-US"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endParaRPr>
              </a:p>
            </p:txBody>
          </p:sp>
          <p:sp>
            <p:nvSpPr>
              <p:cNvPr id="294" name="矩形 293">
                <a:extLst>
                  <a:ext uri="{FF2B5EF4-FFF2-40B4-BE49-F238E27FC236}">
                    <a16:creationId xmlns:a16="http://schemas.microsoft.com/office/drawing/2014/main" id="{332850F2-ADC2-4C2D-80C2-DBF1E074B5BE}"/>
                  </a:ext>
                </a:extLst>
              </p:cNvPr>
              <p:cNvSpPr/>
              <p:nvPr/>
            </p:nvSpPr>
            <p:spPr>
              <a:xfrm>
                <a:off x="749828" y="2855786"/>
                <a:ext cx="2376866" cy="16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rPr>
                  <a:t>Math. &amp; Chemical approximation</a:t>
                </a:r>
              </a:p>
            </p:txBody>
          </p:sp>
          <p:sp>
            <p:nvSpPr>
              <p:cNvPr id="295" name="Rectangle 141">
                <a:extLst>
                  <a:ext uri="{FF2B5EF4-FFF2-40B4-BE49-F238E27FC236}">
                    <a16:creationId xmlns:a16="http://schemas.microsoft.com/office/drawing/2014/main" id="{ADF62A83-0DD7-40FC-AC52-7D8B68284F26}"/>
                  </a:ext>
                </a:extLst>
              </p:cNvPr>
              <p:cNvSpPr/>
              <p:nvPr/>
            </p:nvSpPr>
            <p:spPr>
              <a:xfrm>
                <a:off x="2713844" y="3824658"/>
                <a:ext cx="3621891" cy="562630"/>
              </a:xfrm>
              <a:prstGeom prst="ellipse">
                <a:avLst/>
              </a:prstGeom>
              <a:solidFill>
                <a:srgbClr val="FFFF00"/>
              </a:solidFill>
              <a:ln w="19050">
                <a:solidFill>
                  <a:sysClr val="windowText" lastClr="00000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宋体" panose="02010600030101010101" pitchFamily="2" charset="-122"/>
                    <a:cs typeface="+mn-cs"/>
                  </a:rPr>
                  <a:t>FAST-CE</a:t>
                </a:r>
              </a:p>
            </p:txBody>
          </p:sp>
          <p:sp>
            <p:nvSpPr>
              <p:cNvPr id="296" name="Text Box 53">
                <a:extLst>
                  <a:ext uri="{FF2B5EF4-FFF2-40B4-BE49-F238E27FC236}">
                    <a16:creationId xmlns:a16="http://schemas.microsoft.com/office/drawing/2014/main" id="{4DA6175A-FEA2-4891-93DD-E74A9027611E}"/>
                  </a:ext>
                </a:extLst>
              </p:cNvPr>
              <p:cNvSpPr txBox="1">
                <a:spLocks noChangeArrowheads="1"/>
              </p:cNvSpPr>
              <p:nvPr/>
            </p:nvSpPr>
            <p:spPr bwMode="auto">
              <a:xfrm>
                <a:off x="3527978" y="3429547"/>
                <a:ext cx="1015690" cy="46380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1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itchFamily="2" charset="-122"/>
                    <a:cs typeface="Times New Roman" panose="02020603050405020304" pitchFamily="18" charset="0"/>
                  </a:rPr>
                  <a:t>DDM</a:t>
                </a:r>
              </a:p>
            </p:txBody>
          </p:sp>
          <p:sp>
            <p:nvSpPr>
              <p:cNvPr id="297" name="Text Box 53">
                <a:extLst>
                  <a:ext uri="{FF2B5EF4-FFF2-40B4-BE49-F238E27FC236}">
                    <a16:creationId xmlns:a16="http://schemas.microsoft.com/office/drawing/2014/main" id="{C53D20AD-BA2E-4086-8F6B-F29688D8142B}"/>
                  </a:ext>
                </a:extLst>
              </p:cNvPr>
              <p:cNvSpPr txBox="1">
                <a:spLocks noChangeArrowheads="1"/>
              </p:cNvSpPr>
              <p:nvPr/>
            </p:nvSpPr>
            <p:spPr bwMode="auto">
              <a:xfrm>
                <a:off x="1550806" y="3445221"/>
                <a:ext cx="929167" cy="46380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1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itchFamily="2" charset="-122"/>
                    <a:cs typeface="Times New Roman" panose="02020603050405020304" pitchFamily="18" charset="0"/>
                  </a:rPr>
                  <a:t>RSM</a:t>
                </a:r>
              </a:p>
            </p:txBody>
          </p:sp>
          <p:sp>
            <p:nvSpPr>
              <p:cNvPr id="298" name="矩形 297">
                <a:extLst>
                  <a:ext uri="{FF2B5EF4-FFF2-40B4-BE49-F238E27FC236}">
                    <a16:creationId xmlns:a16="http://schemas.microsoft.com/office/drawing/2014/main" id="{A9C4063A-0FD5-4A71-A18F-2B3063CABC67}"/>
                  </a:ext>
                </a:extLst>
              </p:cNvPr>
              <p:cNvSpPr/>
              <p:nvPr/>
            </p:nvSpPr>
            <p:spPr>
              <a:xfrm>
                <a:off x="3383835" y="2855786"/>
                <a:ext cx="1994551" cy="1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rPr>
                  <a:t>Math. approximation</a:t>
                </a:r>
              </a:p>
            </p:txBody>
          </p:sp>
          <p:sp>
            <p:nvSpPr>
              <p:cNvPr id="299" name="Rectangle 131">
                <a:extLst>
                  <a:ext uri="{FF2B5EF4-FFF2-40B4-BE49-F238E27FC236}">
                    <a16:creationId xmlns:a16="http://schemas.microsoft.com/office/drawing/2014/main" id="{835A40A2-7A65-4E7E-9AA3-AE2C46451321}"/>
                  </a:ext>
                </a:extLst>
              </p:cNvPr>
              <p:cNvSpPr>
                <a:spLocks noChangeArrowheads="1"/>
              </p:cNvSpPr>
              <p:nvPr/>
            </p:nvSpPr>
            <p:spPr bwMode="auto">
              <a:xfrm>
                <a:off x="3625320" y="3061130"/>
                <a:ext cx="1652713" cy="408623"/>
              </a:xfrm>
              <a:prstGeom prst="roundRect">
                <a:avLst/>
              </a:prstGeom>
              <a:solidFill>
                <a:srgbClr val="FDEADA"/>
              </a:solidFill>
              <a:ln w="19050">
                <a:solidFill>
                  <a:srgbClr val="000000"/>
                </a:solidFill>
                <a:miter lim="800000"/>
                <a:headEnd/>
                <a:tailEnd/>
              </a:ln>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Source/Receptor Sensitivity Modeling</a:t>
                </a:r>
              </a:p>
            </p:txBody>
          </p:sp>
          <p:grpSp>
            <p:nvGrpSpPr>
              <p:cNvPr id="5" name="Group 128">
                <a:extLst>
                  <a:ext uri="{FF2B5EF4-FFF2-40B4-BE49-F238E27FC236}">
                    <a16:creationId xmlns:a16="http://schemas.microsoft.com/office/drawing/2014/main" id="{A34F1F1A-E4B7-4DFE-AA8E-BAF7E0ABE778}"/>
                  </a:ext>
                </a:extLst>
              </p:cNvPr>
              <p:cNvGrpSpPr/>
              <p:nvPr/>
            </p:nvGrpSpPr>
            <p:grpSpPr>
              <a:xfrm>
                <a:off x="1113008" y="3061130"/>
                <a:ext cx="1581170" cy="394411"/>
                <a:chOff x="5719792" y="4188333"/>
                <a:chExt cx="2512214" cy="581164"/>
              </a:xfrm>
              <a:solidFill>
                <a:srgbClr val="FDEADA"/>
              </a:solidFill>
            </p:grpSpPr>
            <p:sp>
              <p:nvSpPr>
                <p:cNvPr id="301" name="Freeform 19">
                  <a:extLst>
                    <a:ext uri="{FF2B5EF4-FFF2-40B4-BE49-F238E27FC236}">
                      <a16:creationId xmlns:a16="http://schemas.microsoft.com/office/drawing/2014/main" id="{593EE6B9-158F-43B4-A510-81DF201730F4}"/>
                    </a:ext>
                  </a:extLst>
                </p:cNvPr>
                <p:cNvSpPr>
                  <a:spLocks/>
                </p:cNvSpPr>
                <p:nvPr/>
              </p:nvSpPr>
              <p:spPr bwMode="auto">
                <a:xfrm>
                  <a:off x="5719792" y="4188333"/>
                  <a:ext cx="2512214" cy="581164"/>
                </a:xfrm>
                <a:custGeom>
                  <a:avLst/>
                  <a:gdLst>
                    <a:gd name="T0" fmla="*/ 0 w 8704"/>
                    <a:gd name="T1" fmla="*/ 387 h 2320"/>
                    <a:gd name="T2" fmla="*/ 387 w 8704"/>
                    <a:gd name="T3" fmla="*/ 0 h 2320"/>
                    <a:gd name="T4" fmla="*/ 8318 w 8704"/>
                    <a:gd name="T5" fmla="*/ 0 h 2320"/>
                    <a:gd name="T6" fmla="*/ 8704 w 8704"/>
                    <a:gd name="T7" fmla="*/ 387 h 2320"/>
                    <a:gd name="T8" fmla="*/ 8704 w 8704"/>
                    <a:gd name="T9" fmla="*/ 1934 h 2320"/>
                    <a:gd name="T10" fmla="*/ 8318 w 8704"/>
                    <a:gd name="T11" fmla="*/ 2320 h 2320"/>
                    <a:gd name="T12" fmla="*/ 387 w 8704"/>
                    <a:gd name="T13" fmla="*/ 2320 h 2320"/>
                    <a:gd name="T14" fmla="*/ 0 w 8704"/>
                    <a:gd name="T15" fmla="*/ 1934 h 2320"/>
                    <a:gd name="T16" fmla="*/ 0 w 8704"/>
                    <a:gd name="T17" fmla="*/ 387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4" h="2320">
                      <a:moveTo>
                        <a:pt x="0" y="387"/>
                      </a:moveTo>
                      <a:cubicBezTo>
                        <a:pt x="0" y="174"/>
                        <a:pt x="174" y="0"/>
                        <a:pt x="387" y="0"/>
                      </a:cubicBezTo>
                      <a:lnTo>
                        <a:pt x="8318" y="0"/>
                      </a:lnTo>
                      <a:cubicBezTo>
                        <a:pt x="8531" y="0"/>
                        <a:pt x="8704" y="174"/>
                        <a:pt x="8704" y="387"/>
                      </a:cubicBezTo>
                      <a:lnTo>
                        <a:pt x="8704" y="1934"/>
                      </a:lnTo>
                      <a:cubicBezTo>
                        <a:pt x="8704" y="2147"/>
                        <a:pt x="8531" y="2320"/>
                        <a:pt x="8318" y="2320"/>
                      </a:cubicBezTo>
                      <a:lnTo>
                        <a:pt x="387" y="2320"/>
                      </a:lnTo>
                      <a:cubicBezTo>
                        <a:pt x="174" y="2320"/>
                        <a:pt x="0" y="2147"/>
                        <a:pt x="0" y="1934"/>
                      </a:cubicBezTo>
                      <a:lnTo>
                        <a:pt x="0" y="387"/>
                      </a:lnTo>
                      <a:close/>
                    </a:path>
                  </a:pathLst>
                </a:custGeom>
                <a:grpFill/>
                <a:ln w="19050">
                  <a:solidFill>
                    <a:srgbClr val="000000"/>
                  </a:solidFill>
                  <a:prstDash val="solid"/>
                  <a:round/>
                  <a:headEnd/>
                  <a:tailEnd/>
                </a:ln>
              </p:spPr>
              <p:txBody>
                <a:bodyPr rot="0" vert="horz" wrap="square" lIns="51435" tIns="25718" rIns="51435" bIns="25718" anchor="t" anchorCtr="0"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1" i="0" u="none" strike="noStrike" kern="1200" cap="none" spc="0" normalizeH="0" baseline="0" noProof="0">
                    <a:ln>
                      <a:noFill/>
                    </a:ln>
                    <a:solidFill>
                      <a:prstClr val="black"/>
                    </a:solidFill>
                    <a:effectLst/>
                    <a:uLnTx/>
                    <a:uFillTx/>
                    <a:latin typeface="Calibri"/>
                    <a:ea typeface="微软雅黑"/>
                    <a:cs typeface="+mn-cs"/>
                  </a:endParaRPr>
                </a:p>
              </p:txBody>
            </p:sp>
            <p:sp>
              <p:nvSpPr>
                <p:cNvPr id="302" name="Rectangle 131">
                  <a:extLst>
                    <a:ext uri="{FF2B5EF4-FFF2-40B4-BE49-F238E27FC236}">
                      <a16:creationId xmlns:a16="http://schemas.microsoft.com/office/drawing/2014/main" id="{3FD447B5-B497-4936-9DE6-D9B9EFF5FC3A}"/>
                    </a:ext>
                  </a:extLst>
                </p:cNvPr>
                <p:cNvSpPr>
                  <a:spLocks noChangeArrowheads="1"/>
                </p:cNvSpPr>
                <p:nvPr/>
              </p:nvSpPr>
              <p:spPr bwMode="auto">
                <a:xfrm>
                  <a:off x="5846652" y="4220846"/>
                  <a:ext cx="2279925" cy="5442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Response Surface Modeling</a:t>
                  </a:r>
                </a:p>
              </p:txBody>
            </p:sp>
          </p:grpSp>
          <p:sp>
            <p:nvSpPr>
              <p:cNvPr id="303" name="Text Box 53">
                <a:extLst>
                  <a:ext uri="{FF2B5EF4-FFF2-40B4-BE49-F238E27FC236}">
                    <a16:creationId xmlns:a16="http://schemas.microsoft.com/office/drawing/2014/main" id="{0218664F-EE3A-4FB9-927E-9B5C66D40F26}"/>
                  </a:ext>
                </a:extLst>
              </p:cNvPr>
              <p:cNvSpPr txBox="1">
                <a:spLocks noChangeArrowheads="1"/>
              </p:cNvSpPr>
              <p:nvPr/>
            </p:nvSpPr>
            <p:spPr bwMode="auto">
              <a:xfrm>
                <a:off x="6797505" y="3419009"/>
                <a:ext cx="2078606" cy="6463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itchFamily="2" charset="-122"/>
                    <a:cs typeface="Times New Roman" panose="02020603050405020304" pitchFamily="18" charset="0"/>
                  </a:rPr>
                  <a:t>APCA/OSAT/PSAT &amp; ISAM</a:t>
                </a:r>
              </a:p>
            </p:txBody>
          </p:sp>
          <p:grpSp>
            <p:nvGrpSpPr>
              <p:cNvPr id="6" name="Group 133">
                <a:extLst>
                  <a:ext uri="{FF2B5EF4-FFF2-40B4-BE49-F238E27FC236}">
                    <a16:creationId xmlns:a16="http://schemas.microsoft.com/office/drawing/2014/main" id="{4F32453B-30E5-427A-96A5-2AB6F557CBEB}"/>
                  </a:ext>
                </a:extLst>
              </p:cNvPr>
              <p:cNvGrpSpPr/>
              <p:nvPr/>
            </p:nvGrpSpPr>
            <p:grpSpPr>
              <a:xfrm>
                <a:off x="2887363" y="6425370"/>
                <a:ext cx="3509750" cy="394530"/>
                <a:chOff x="9011917" y="5205982"/>
                <a:chExt cx="2951774" cy="584416"/>
              </a:xfrm>
            </p:grpSpPr>
            <p:sp>
              <p:nvSpPr>
                <p:cNvPr id="305" name="Freeform 27">
                  <a:extLst>
                    <a:ext uri="{FF2B5EF4-FFF2-40B4-BE49-F238E27FC236}">
                      <a16:creationId xmlns:a16="http://schemas.microsoft.com/office/drawing/2014/main" id="{87C7763B-8F08-4B73-9017-61A6924327F5}"/>
                    </a:ext>
                  </a:extLst>
                </p:cNvPr>
                <p:cNvSpPr>
                  <a:spLocks/>
                </p:cNvSpPr>
                <p:nvPr/>
              </p:nvSpPr>
              <p:spPr bwMode="auto">
                <a:xfrm>
                  <a:off x="9012854" y="5205982"/>
                  <a:ext cx="2950837" cy="584416"/>
                </a:xfrm>
                <a:custGeom>
                  <a:avLst/>
                  <a:gdLst>
                    <a:gd name="T0" fmla="*/ 0 w 8704"/>
                    <a:gd name="T1" fmla="*/ 390 h 2336"/>
                    <a:gd name="T2" fmla="*/ 390 w 8704"/>
                    <a:gd name="T3" fmla="*/ 0 h 2336"/>
                    <a:gd name="T4" fmla="*/ 8315 w 8704"/>
                    <a:gd name="T5" fmla="*/ 0 h 2336"/>
                    <a:gd name="T6" fmla="*/ 8704 w 8704"/>
                    <a:gd name="T7" fmla="*/ 390 h 2336"/>
                    <a:gd name="T8" fmla="*/ 8704 w 8704"/>
                    <a:gd name="T9" fmla="*/ 1947 h 2336"/>
                    <a:gd name="T10" fmla="*/ 8315 w 8704"/>
                    <a:gd name="T11" fmla="*/ 2336 h 2336"/>
                    <a:gd name="T12" fmla="*/ 390 w 8704"/>
                    <a:gd name="T13" fmla="*/ 2336 h 2336"/>
                    <a:gd name="T14" fmla="*/ 0 w 8704"/>
                    <a:gd name="T15" fmla="*/ 1947 h 2336"/>
                    <a:gd name="T16" fmla="*/ 0 w 8704"/>
                    <a:gd name="T17" fmla="*/ 390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4" h="2336">
                      <a:moveTo>
                        <a:pt x="0" y="390"/>
                      </a:moveTo>
                      <a:cubicBezTo>
                        <a:pt x="0" y="175"/>
                        <a:pt x="175" y="0"/>
                        <a:pt x="390" y="0"/>
                      </a:cubicBezTo>
                      <a:lnTo>
                        <a:pt x="8315" y="0"/>
                      </a:lnTo>
                      <a:cubicBezTo>
                        <a:pt x="8530" y="0"/>
                        <a:pt x="8704" y="175"/>
                        <a:pt x="8704" y="390"/>
                      </a:cubicBezTo>
                      <a:lnTo>
                        <a:pt x="8704" y="1947"/>
                      </a:lnTo>
                      <a:cubicBezTo>
                        <a:pt x="8704" y="2162"/>
                        <a:pt x="8530" y="2336"/>
                        <a:pt x="8315" y="2336"/>
                      </a:cubicBezTo>
                      <a:lnTo>
                        <a:pt x="390" y="2336"/>
                      </a:lnTo>
                      <a:cubicBezTo>
                        <a:pt x="175" y="2336"/>
                        <a:pt x="0" y="2162"/>
                        <a:pt x="0" y="1947"/>
                      </a:cubicBezTo>
                      <a:lnTo>
                        <a:pt x="0" y="390"/>
                      </a:lnTo>
                      <a:close/>
                    </a:path>
                  </a:pathLst>
                </a:custGeom>
                <a:solidFill>
                  <a:srgbClr val="9DC3E6"/>
                </a:solidFill>
                <a:ln w="0">
                  <a:solidFill>
                    <a:srgbClr val="000000"/>
                  </a:solidFill>
                  <a:prstDash val="solid"/>
                  <a:round/>
                  <a:headEnd/>
                  <a:tailEnd/>
                </a:ln>
              </p:spPr>
              <p:txBody>
                <a:bodyPr rot="0" vert="horz" wrap="square" lIns="68580" tIns="34290" rIns="68580" bIns="3429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306" name="Freeform 28">
                  <a:extLst>
                    <a:ext uri="{FF2B5EF4-FFF2-40B4-BE49-F238E27FC236}">
                      <a16:creationId xmlns:a16="http://schemas.microsoft.com/office/drawing/2014/main" id="{D6A71927-77FC-49EF-9F7D-3A72545D9DCD}"/>
                    </a:ext>
                  </a:extLst>
                </p:cNvPr>
                <p:cNvSpPr>
                  <a:spLocks/>
                </p:cNvSpPr>
                <p:nvPr/>
              </p:nvSpPr>
              <p:spPr bwMode="auto">
                <a:xfrm>
                  <a:off x="9011917" y="5205982"/>
                  <a:ext cx="2951774" cy="584416"/>
                </a:xfrm>
                <a:custGeom>
                  <a:avLst/>
                  <a:gdLst>
                    <a:gd name="T0" fmla="*/ 0 w 8704"/>
                    <a:gd name="T1" fmla="*/ 390 h 2336"/>
                    <a:gd name="T2" fmla="*/ 390 w 8704"/>
                    <a:gd name="T3" fmla="*/ 0 h 2336"/>
                    <a:gd name="T4" fmla="*/ 8315 w 8704"/>
                    <a:gd name="T5" fmla="*/ 0 h 2336"/>
                    <a:gd name="T6" fmla="*/ 8704 w 8704"/>
                    <a:gd name="T7" fmla="*/ 390 h 2336"/>
                    <a:gd name="T8" fmla="*/ 8704 w 8704"/>
                    <a:gd name="T9" fmla="*/ 1947 h 2336"/>
                    <a:gd name="T10" fmla="*/ 8315 w 8704"/>
                    <a:gd name="T11" fmla="*/ 2336 h 2336"/>
                    <a:gd name="T12" fmla="*/ 390 w 8704"/>
                    <a:gd name="T13" fmla="*/ 2336 h 2336"/>
                    <a:gd name="T14" fmla="*/ 0 w 8704"/>
                    <a:gd name="T15" fmla="*/ 1947 h 2336"/>
                    <a:gd name="T16" fmla="*/ 0 w 8704"/>
                    <a:gd name="T17" fmla="*/ 390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4" h="2336">
                      <a:moveTo>
                        <a:pt x="0" y="390"/>
                      </a:moveTo>
                      <a:cubicBezTo>
                        <a:pt x="0" y="175"/>
                        <a:pt x="175" y="0"/>
                        <a:pt x="390" y="0"/>
                      </a:cubicBezTo>
                      <a:lnTo>
                        <a:pt x="8315" y="0"/>
                      </a:lnTo>
                      <a:cubicBezTo>
                        <a:pt x="8530" y="0"/>
                        <a:pt x="8704" y="175"/>
                        <a:pt x="8704" y="390"/>
                      </a:cubicBezTo>
                      <a:lnTo>
                        <a:pt x="8704" y="1947"/>
                      </a:lnTo>
                      <a:cubicBezTo>
                        <a:pt x="8704" y="2162"/>
                        <a:pt x="8530" y="2336"/>
                        <a:pt x="8315" y="2336"/>
                      </a:cubicBezTo>
                      <a:lnTo>
                        <a:pt x="390" y="2336"/>
                      </a:lnTo>
                      <a:cubicBezTo>
                        <a:pt x="175" y="2336"/>
                        <a:pt x="0" y="2162"/>
                        <a:pt x="0" y="1947"/>
                      </a:cubicBezTo>
                      <a:lnTo>
                        <a:pt x="0" y="390"/>
                      </a:lnTo>
                      <a:close/>
                    </a:path>
                  </a:pathLst>
                </a:cu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微软雅黑"/>
                    <a:ea typeface="微软雅黑"/>
                    <a:cs typeface="+mn-cs"/>
                  </a:endParaRPr>
                </a:p>
              </p:txBody>
            </p:sp>
            <p:sp>
              <p:nvSpPr>
                <p:cNvPr id="307" name="Rectangle 136">
                  <a:extLst>
                    <a:ext uri="{FF2B5EF4-FFF2-40B4-BE49-F238E27FC236}">
                      <a16:creationId xmlns:a16="http://schemas.microsoft.com/office/drawing/2014/main" id="{43AEAB3C-19BD-45E7-A893-6BDBA61FB08E}"/>
                    </a:ext>
                  </a:extLst>
                </p:cNvPr>
                <p:cNvSpPr>
                  <a:spLocks noChangeArrowheads="1"/>
                </p:cNvSpPr>
                <p:nvPr/>
              </p:nvSpPr>
              <p:spPr bwMode="auto">
                <a:xfrm>
                  <a:off x="9011917" y="5349540"/>
                  <a:ext cx="2900154" cy="31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rPr>
                    <a:t>Optimized Cost/Benefit Control Strategy</a:t>
                  </a:r>
                  <a:endParaRPr kumimoji="0" lang="en-US" sz="1400" b="0" i="0" u="none" strike="noStrike" kern="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endParaRPr>
                </a:p>
              </p:txBody>
            </p:sp>
          </p:grpSp>
          <p:sp>
            <p:nvSpPr>
              <p:cNvPr id="308" name="Rectangle 259">
                <a:extLst>
                  <a:ext uri="{FF2B5EF4-FFF2-40B4-BE49-F238E27FC236}">
                    <a16:creationId xmlns:a16="http://schemas.microsoft.com/office/drawing/2014/main" id="{2F0BA172-5A75-472F-BE86-063503E3F11F}"/>
                  </a:ext>
                </a:extLst>
              </p:cNvPr>
              <p:cNvSpPr/>
              <p:nvPr/>
            </p:nvSpPr>
            <p:spPr>
              <a:xfrm>
                <a:off x="2932118" y="6134460"/>
                <a:ext cx="271974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Least</a:t>
                </a:r>
                <a:r>
                  <a:rPr kumimoji="0" lang="en-US" altLang="zh-CN" sz="9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12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a:t>
                </a:r>
                <a:r>
                  <a:rPr kumimoji="0" lang="en-US" altLang="zh-CN" sz="12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ost strategies              (LE-CO)</a:t>
                </a:r>
                <a:endPar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endParaRPr>
              </a:p>
            </p:txBody>
          </p:sp>
          <p:sp>
            <p:nvSpPr>
              <p:cNvPr id="309" name="Rectangle 141">
                <a:extLst>
                  <a:ext uri="{FF2B5EF4-FFF2-40B4-BE49-F238E27FC236}">
                    <a16:creationId xmlns:a16="http://schemas.microsoft.com/office/drawing/2014/main" id="{AFF423ED-0025-475D-9E40-077394C74C04}"/>
                  </a:ext>
                </a:extLst>
              </p:cNvPr>
              <p:cNvSpPr/>
              <p:nvPr/>
            </p:nvSpPr>
            <p:spPr>
              <a:xfrm>
                <a:off x="3269849" y="5625303"/>
                <a:ext cx="2077873" cy="461665"/>
              </a:xfrm>
              <a:prstGeom prst="rect">
                <a:avLst/>
              </a:prstGeom>
              <a:solidFill>
                <a:srgbClr val="F79646">
                  <a:lumMod val="20000"/>
                  <a:lumOff val="80000"/>
                </a:srgbClr>
              </a:solidFill>
              <a:ln>
                <a:solidFill>
                  <a:srgbClr val="7030A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7030A0"/>
                    </a:solidFill>
                    <a:effectLst/>
                    <a:uLnTx/>
                    <a:uFillTx/>
                    <a:latin typeface="Times New Roman" panose="02020603050405020304" pitchFamily="18" charset="0"/>
                    <a:ea typeface="宋体" panose="02010600030101010101" pitchFamily="2" charset="-122"/>
                    <a:cs typeface="+mn-cs"/>
                  </a:rPr>
                  <a:t>Attainment assessment tool (SMAT-CE)</a:t>
                </a:r>
              </a:p>
            </p:txBody>
          </p:sp>
          <p:sp>
            <p:nvSpPr>
              <p:cNvPr id="310" name="Rectangle 105">
                <a:extLst>
                  <a:ext uri="{FF2B5EF4-FFF2-40B4-BE49-F238E27FC236}">
                    <a16:creationId xmlns:a16="http://schemas.microsoft.com/office/drawing/2014/main" id="{0E6CCE46-B8D1-4C90-BB59-A9F8D600F92D}"/>
                  </a:ext>
                </a:extLst>
              </p:cNvPr>
              <p:cNvSpPr>
                <a:spLocks noChangeArrowheads="1"/>
              </p:cNvSpPr>
              <p:nvPr/>
            </p:nvSpPr>
            <p:spPr bwMode="auto">
              <a:xfrm>
                <a:off x="5590336" y="5625304"/>
                <a:ext cx="2012247" cy="461665"/>
              </a:xfrm>
              <a:prstGeom prst="rect">
                <a:avLst/>
              </a:prstGeom>
              <a:solidFill>
                <a:srgbClr val="F79646">
                  <a:lumMod val="20000"/>
                  <a:lumOff val="80000"/>
                </a:srgbClr>
              </a:solidFill>
              <a:ln>
                <a:solidFill>
                  <a:srgbClr val="7030A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mn-cs"/>
                  </a:rPr>
                  <a:t>Health benefit tool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mn-cs"/>
                  </a:rPr>
                  <a:t>(BenMAP-CE)</a:t>
                </a:r>
              </a:p>
            </p:txBody>
          </p:sp>
          <p:sp>
            <p:nvSpPr>
              <p:cNvPr id="311" name="圆角矩形 310"/>
              <p:cNvSpPr/>
              <p:nvPr/>
            </p:nvSpPr>
            <p:spPr>
              <a:xfrm>
                <a:off x="3215028" y="5574058"/>
                <a:ext cx="4463755" cy="560402"/>
              </a:xfrm>
              <a:prstGeom prst="roundRect">
                <a:avLst/>
              </a:prstGeom>
              <a:noFill/>
              <a:ln w="25400" cap="flat" cmpd="sng" algn="ctr">
                <a:solidFill>
                  <a:srgbClr val="4F81BD">
                    <a:shade val="50000"/>
                  </a:srgbClr>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12" name="矩形 311"/>
              <p:cNvSpPr/>
              <p:nvPr/>
            </p:nvSpPr>
            <p:spPr>
              <a:xfrm>
                <a:off x="2390203" y="5305397"/>
                <a:ext cx="446375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Assessment of health &amp; economic benefit and attainment benefit</a:t>
                </a:r>
                <a:endParaRPr kumimoji="0" lang="zh-CN" altLang="en-US" sz="1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13" name="下箭头 126">
                <a:extLst>
                  <a:ext uri="{FF2B5EF4-FFF2-40B4-BE49-F238E27FC236}">
                    <a16:creationId xmlns:a16="http://schemas.microsoft.com/office/drawing/2014/main" id="{B96EE947-3EF7-4BA4-BCBE-777F9199275C}"/>
                  </a:ext>
                </a:extLst>
              </p:cNvPr>
              <p:cNvSpPr/>
              <p:nvPr/>
            </p:nvSpPr>
            <p:spPr>
              <a:xfrm rot="1748445">
                <a:off x="6348119" y="3561512"/>
                <a:ext cx="399168" cy="252419"/>
              </a:xfrm>
              <a:prstGeom prst="downArrow">
                <a:avLst/>
              </a:prstGeom>
              <a:solidFill>
                <a:srgbClr val="4BACC6">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314" name="Rectangle 172">
                <a:extLst>
                  <a:ext uri="{FF2B5EF4-FFF2-40B4-BE49-F238E27FC236}">
                    <a16:creationId xmlns:a16="http://schemas.microsoft.com/office/drawing/2014/main" id="{38393D69-3DBB-47D4-955D-439E4F35C13C}"/>
                  </a:ext>
                </a:extLst>
              </p:cNvPr>
              <p:cNvSpPr>
                <a:spLocks noChangeArrowheads="1"/>
              </p:cNvSpPr>
              <p:nvPr/>
            </p:nvSpPr>
            <p:spPr bwMode="auto">
              <a:xfrm>
                <a:off x="1027123" y="2064573"/>
                <a:ext cx="1694477" cy="381899"/>
              </a:xfrm>
              <a:prstGeom prst="rect">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Photochemical model (CMAQ/</a:t>
                </a:r>
                <a:r>
                  <a:rPr kumimoji="0" lang="en-US" altLang="zh-CN" sz="1200" b="1" i="0" u="none" strike="noStrike" kern="1200" cap="none" spc="0" normalizeH="0" baseline="0" noProof="0" dirty="0" err="1">
                    <a:ln>
                      <a:noFill/>
                    </a:ln>
                    <a:solidFill>
                      <a:srgbClr val="000000"/>
                    </a:solidFill>
                    <a:effectLst/>
                    <a:uLnTx/>
                    <a:uFillTx/>
                    <a:latin typeface="Times New Roman" panose="02020603050405020304" pitchFamily="18" charset="0"/>
                    <a:ea typeface="DengXian"/>
                    <a:cs typeface="Times New Roman" panose="02020603050405020304" pitchFamily="18" charset="0"/>
                  </a:rPr>
                  <a:t>CAMx</a:t>
                </a:r>
                <a:r>
                  <a:rPr kumimoji="0" lang="en-US" altLang="zh-CN"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15" name="下箭头 126">
                <a:extLst>
                  <a:ext uri="{FF2B5EF4-FFF2-40B4-BE49-F238E27FC236}">
                    <a16:creationId xmlns:a16="http://schemas.microsoft.com/office/drawing/2014/main" id="{B96EE947-3EF7-4BA4-BCBE-777F9199275C}"/>
                  </a:ext>
                </a:extLst>
              </p:cNvPr>
              <p:cNvSpPr/>
              <p:nvPr/>
            </p:nvSpPr>
            <p:spPr>
              <a:xfrm>
                <a:off x="4321911" y="3516724"/>
                <a:ext cx="399168" cy="252419"/>
              </a:xfrm>
              <a:prstGeom prst="downArrow">
                <a:avLst/>
              </a:prstGeom>
              <a:solidFill>
                <a:srgbClr val="4BACC6">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316" name="下箭头 126">
                <a:extLst>
                  <a:ext uri="{FF2B5EF4-FFF2-40B4-BE49-F238E27FC236}">
                    <a16:creationId xmlns:a16="http://schemas.microsoft.com/office/drawing/2014/main" id="{B96EE947-3EF7-4BA4-BCBE-777F9199275C}"/>
                  </a:ext>
                </a:extLst>
              </p:cNvPr>
              <p:cNvSpPr/>
              <p:nvPr/>
            </p:nvSpPr>
            <p:spPr>
              <a:xfrm rot="20492651">
                <a:off x="2377613" y="3552577"/>
                <a:ext cx="399168" cy="252419"/>
              </a:xfrm>
              <a:prstGeom prst="downArrow">
                <a:avLst/>
              </a:prstGeom>
              <a:solidFill>
                <a:srgbClr val="4BACC6">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w="0"/>
                  <a:solidFill>
                    <a:prstClr val="black"/>
                  </a:solidFill>
                  <a:effectLst>
                    <a:outerShdw blurRad="38100" dist="19050" dir="2700000" algn="tl" rotWithShape="0">
                      <a:prstClr val="black">
                        <a:alpha val="40000"/>
                      </a:prstClr>
                    </a:outerShdw>
                  </a:effectLst>
                  <a:uLnTx/>
                  <a:uFillTx/>
                  <a:latin typeface="Arial"/>
                  <a:ea typeface="黑体"/>
                  <a:cs typeface="+mn-cs"/>
                </a:endParaRPr>
              </a:p>
            </p:txBody>
          </p:sp>
          <p:sp>
            <p:nvSpPr>
              <p:cNvPr id="320" name="下箭头 126">
                <a:extLst>
                  <a:ext uri="{FF2B5EF4-FFF2-40B4-BE49-F238E27FC236}">
                    <a16:creationId xmlns:a16="http://schemas.microsoft.com/office/drawing/2014/main" id="{B96EE947-3EF7-4BA4-BCBE-777F9199275C}"/>
                  </a:ext>
                </a:extLst>
              </p:cNvPr>
              <p:cNvSpPr/>
              <p:nvPr/>
            </p:nvSpPr>
            <p:spPr>
              <a:xfrm>
                <a:off x="1695661" y="2611777"/>
                <a:ext cx="399168" cy="252419"/>
              </a:xfrm>
              <a:prstGeom prst="downArrow">
                <a:avLst/>
              </a:prstGeom>
              <a:solidFill>
                <a:srgbClr val="AB81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321" name="下箭头 126">
                <a:extLst>
                  <a:ext uri="{FF2B5EF4-FFF2-40B4-BE49-F238E27FC236}">
                    <a16:creationId xmlns:a16="http://schemas.microsoft.com/office/drawing/2014/main" id="{B96EE947-3EF7-4BA4-BCBE-777F9199275C}"/>
                  </a:ext>
                </a:extLst>
              </p:cNvPr>
              <p:cNvSpPr/>
              <p:nvPr/>
            </p:nvSpPr>
            <p:spPr>
              <a:xfrm>
                <a:off x="6595758" y="2616308"/>
                <a:ext cx="399168" cy="252419"/>
              </a:xfrm>
              <a:prstGeom prst="downArrow">
                <a:avLst/>
              </a:prstGeom>
              <a:solidFill>
                <a:srgbClr val="00B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cxnSp>
            <p:nvCxnSpPr>
              <p:cNvPr id="322" name="Straight Arrow Connector 162">
                <a:extLst>
                  <a:ext uri="{FF2B5EF4-FFF2-40B4-BE49-F238E27FC236}">
                    <a16:creationId xmlns:a16="http://schemas.microsoft.com/office/drawing/2014/main" id="{ECF93C62-3B9D-4F57-AFA1-F39D7579BB36}"/>
                  </a:ext>
                </a:extLst>
              </p:cNvPr>
              <p:cNvCxnSpPr>
                <a:cxnSpLocks/>
                <a:stCxn id="325" idx="3"/>
                <a:endCxn id="295" idx="2"/>
              </p:cNvCxnSpPr>
              <p:nvPr/>
            </p:nvCxnSpPr>
            <p:spPr>
              <a:xfrm flipV="1">
                <a:off x="1941812" y="4105973"/>
                <a:ext cx="772032" cy="10862"/>
              </a:xfrm>
              <a:prstGeom prst="straightConnector1">
                <a:avLst/>
              </a:prstGeom>
              <a:noFill/>
              <a:ln w="28575" cap="flat" cmpd="sng" algn="ctr">
                <a:solidFill>
                  <a:sysClr val="windowText" lastClr="000000"/>
                </a:solidFill>
                <a:prstDash val="solid"/>
                <a:tailEnd type="triangle"/>
              </a:ln>
              <a:effectLst/>
            </p:spPr>
          </p:cxnSp>
          <p:cxnSp>
            <p:nvCxnSpPr>
              <p:cNvPr id="323" name="Straight Arrow Connector 162">
                <a:extLst>
                  <a:ext uri="{FF2B5EF4-FFF2-40B4-BE49-F238E27FC236}">
                    <a16:creationId xmlns:a16="http://schemas.microsoft.com/office/drawing/2014/main" id="{ECF93C62-3B9D-4F57-AFA1-F39D7579BB36}"/>
                  </a:ext>
                </a:extLst>
              </p:cNvPr>
              <p:cNvCxnSpPr/>
              <p:nvPr/>
            </p:nvCxnSpPr>
            <p:spPr>
              <a:xfrm>
                <a:off x="2744668" y="5835365"/>
                <a:ext cx="453592" cy="0"/>
              </a:xfrm>
              <a:prstGeom prst="straightConnector1">
                <a:avLst/>
              </a:prstGeom>
              <a:noFill/>
              <a:ln w="28575" cap="flat" cmpd="sng" algn="ctr">
                <a:solidFill>
                  <a:sysClr val="windowText" lastClr="000000"/>
                </a:solidFill>
                <a:prstDash val="solid"/>
                <a:tailEnd type="triangle"/>
              </a:ln>
              <a:effectLst/>
            </p:spPr>
          </p:cxnSp>
          <p:sp>
            <p:nvSpPr>
              <p:cNvPr id="324" name="Rectangle 141">
                <a:extLst>
                  <a:ext uri="{FF2B5EF4-FFF2-40B4-BE49-F238E27FC236}">
                    <a16:creationId xmlns:a16="http://schemas.microsoft.com/office/drawing/2014/main" id="{AFF423ED-0025-475D-9E40-077394C74C04}"/>
                  </a:ext>
                </a:extLst>
              </p:cNvPr>
              <p:cNvSpPr/>
              <p:nvPr/>
            </p:nvSpPr>
            <p:spPr>
              <a:xfrm>
                <a:off x="1361978" y="5708475"/>
                <a:ext cx="1507007" cy="276999"/>
              </a:xfrm>
              <a:prstGeom prst="rect">
                <a:avLst/>
              </a:prstGeom>
              <a:solidFill>
                <a:srgbClr val="F79646">
                  <a:lumMod val="20000"/>
                  <a:lumOff val="80000"/>
                </a:srgbClr>
              </a:solidFill>
              <a:ln>
                <a:solidFill>
                  <a:srgbClr val="7030A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0" dirty="0">
                    <a:solidFill>
                      <a:srgbClr val="7030A0"/>
                    </a:solidFill>
                    <a:latin typeface="Times New Roman" panose="02020603050405020304" pitchFamily="18" charset="0"/>
                    <a:ea typeface="宋体" panose="02010600030101010101" pitchFamily="2" charset="-122"/>
                  </a:rPr>
                  <a:t>C</a:t>
                </a:r>
                <a:r>
                  <a:rPr kumimoji="0" lang="en-US" altLang="zh-CN" sz="1200" b="1" i="0" u="none" strike="noStrike" kern="0" cap="none" spc="0" normalizeH="0" baseline="0" noProof="0" dirty="0" err="1">
                    <a:ln>
                      <a:noFill/>
                    </a:ln>
                    <a:solidFill>
                      <a:srgbClr val="7030A0"/>
                    </a:solidFill>
                    <a:effectLst/>
                    <a:uLnTx/>
                    <a:uFillTx/>
                    <a:latin typeface="Times New Roman" panose="02020603050405020304" pitchFamily="18" charset="0"/>
                    <a:ea typeface="宋体" panose="02010600030101010101" pitchFamily="2" charset="-122"/>
                    <a:cs typeface="+mn-cs"/>
                  </a:rPr>
                  <a:t>ost</a:t>
                </a:r>
                <a:r>
                  <a:rPr kumimoji="0" lang="en-US" altLang="zh-CN" sz="1200" b="1" i="0" u="none" strike="noStrike" kern="0" cap="none" spc="0" normalizeH="0" baseline="0" noProof="0" dirty="0">
                    <a:ln>
                      <a:noFill/>
                    </a:ln>
                    <a:solidFill>
                      <a:srgbClr val="7030A0"/>
                    </a:solidFill>
                    <a:effectLst/>
                    <a:uLnTx/>
                    <a:uFillTx/>
                    <a:latin typeface="Times New Roman" panose="02020603050405020304" pitchFamily="18" charset="0"/>
                    <a:ea typeface="宋体" panose="02010600030101010101" pitchFamily="2" charset="-122"/>
                    <a:cs typeface="+mn-cs"/>
                  </a:rPr>
                  <a:t> estimate tool</a:t>
                </a:r>
              </a:p>
            </p:txBody>
          </p:sp>
          <p:sp>
            <p:nvSpPr>
              <p:cNvPr id="325" name="矩形 324">
                <a:extLst>
                  <a:ext uri="{FF2B5EF4-FFF2-40B4-BE49-F238E27FC236}">
                    <a16:creationId xmlns:a16="http://schemas.microsoft.com/office/drawing/2014/main" id="{76BFCBBD-943C-49EE-B8E5-BFD93C6F1ABC}"/>
                  </a:ext>
                </a:extLst>
              </p:cNvPr>
              <p:cNvSpPr/>
              <p:nvPr/>
            </p:nvSpPr>
            <p:spPr>
              <a:xfrm>
                <a:off x="569611" y="3886002"/>
                <a:ext cx="1372201" cy="461665"/>
              </a:xfrm>
              <a:prstGeom prst="rect">
                <a:avLst/>
              </a:prstGeom>
              <a:noFill/>
              <a:ln w="9525" cap="flat" cmpd="sng" algn="ctr">
                <a:solidFill>
                  <a:sysClr val="windowText" lastClr="000000"/>
                </a:solidFill>
                <a:prstDash val="solid"/>
              </a:ln>
              <a:effectLst>
                <a:outerShdw blurRad="40000" dist="20000" dir="5400000" rotWithShape="0">
                  <a:srgbClr val="000000">
                    <a:alpha val="38000"/>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w="0"/>
                    <a:solidFill>
                      <a:prstClr val="black"/>
                    </a:solidFill>
                    <a:effectLst/>
                    <a:uLnTx/>
                    <a:uFillTx/>
                    <a:latin typeface="Times New Roman" panose="02020603050405020304" pitchFamily="18" charset="0"/>
                    <a:ea typeface="宋体" panose="02010600030101010101" pitchFamily="2" charset="-122"/>
                    <a:cs typeface="+mn-cs"/>
                  </a:rPr>
                  <a:t>Dynamic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w="0"/>
                    <a:solidFill>
                      <a:prstClr val="black"/>
                    </a:solidFill>
                    <a:effectLst/>
                    <a:uLnTx/>
                    <a:uFillTx/>
                    <a:latin typeface="Times New Roman" panose="02020603050405020304" pitchFamily="18" charset="0"/>
                    <a:ea typeface="宋体" panose="02010600030101010101" pitchFamily="2" charset="-122"/>
                    <a:cs typeface="+mn-cs"/>
                  </a:rPr>
                  <a:t> strategies</a:t>
                </a:r>
                <a:endParaRPr kumimoji="0" lang="zh-CN" altLang="en-US" sz="1200" b="1" i="0" u="none" strike="noStrike" kern="1200" cap="none" spc="0" normalizeH="0" baseline="0" noProof="0" dirty="0">
                  <a:ln w="0"/>
                  <a:solidFill>
                    <a:prstClr val="black"/>
                  </a:solidFill>
                  <a:effectLst/>
                  <a:uLnTx/>
                  <a:uFillTx/>
                  <a:latin typeface="Calibri"/>
                  <a:ea typeface="宋体" panose="02010600030101010101" pitchFamily="2" charset="-122"/>
                  <a:cs typeface="+mn-cs"/>
                </a:endParaRPr>
              </a:p>
            </p:txBody>
          </p:sp>
          <p:sp>
            <p:nvSpPr>
              <p:cNvPr id="326" name="Rectangle 140">
                <a:extLst>
                  <a:ext uri="{FF2B5EF4-FFF2-40B4-BE49-F238E27FC236}">
                    <a16:creationId xmlns:a16="http://schemas.microsoft.com/office/drawing/2014/main" id="{87ECC811-4495-4F2D-9E80-1E97D12C9A3F}"/>
                  </a:ext>
                </a:extLst>
              </p:cNvPr>
              <p:cNvSpPr>
                <a:spLocks noChangeArrowheads="1"/>
              </p:cNvSpPr>
              <p:nvPr/>
            </p:nvSpPr>
            <p:spPr bwMode="auto">
              <a:xfrm>
                <a:off x="3362063" y="1510504"/>
                <a:ext cx="1903105" cy="64116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Emission Inventory</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(regions, pollutants, sectors, etc.)</a:t>
                </a:r>
              </a:p>
            </p:txBody>
          </p:sp>
          <p:grpSp>
            <p:nvGrpSpPr>
              <p:cNvPr id="7" name="Group 169">
                <a:extLst>
                  <a:ext uri="{FF2B5EF4-FFF2-40B4-BE49-F238E27FC236}">
                    <a16:creationId xmlns:a16="http://schemas.microsoft.com/office/drawing/2014/main" id="{B2970E61-84EE-4557-AB18-268ABF0E8F18}"/>
                  </a:ext>
                </a:extLst>
              </p:cNvPr>
              <p:cNvGrpSpPr/>
              <p:nvPr/>
            </p:nvGrpSpPr>
            <p:grpSpPr>
              <a:xfrm>
                <a:off x="1068888" y="1153766"/>
                <a:ext cx="1652712" cy="422527"/>
                <a:chOff x="7474290" y="1613968"/>
                <a:chExt cx="2170366" cy="905868"/>
              </a:xfrm>
            </p:grpSpPr>
            <p:sp>
              <p:nvSpPr>
                <p:cNvPr id="328" name="Rectangle 170">
                  <a:extLst>
                    <a:ext uri="{FF2B5EF4-FFF2-40B4-BE49-F238E27FC236}">
                      <a16:creationId xmlns:a16="http://schemas.microsoft.com/office/drawing/2014/main" id="{E2BF1A65-7868-49C2-A0CE-8DF8A184CEA8}"/>
                    </a:ext>
                  </a:extLst>
                </p:cNvPr>
                <p:cNvSpPr>
                  <a:spLocks noChangeArrowheads="1"/>
                </p:cNvSpPr>
                <p:nvPr/>
              </p:nvSpPr>
              <p:spPr bwMode="auto">
                <a:xfrm>
                  <a:off x="7560960" y="1666162"/>
                  <a:ext cx="2073513" cy="382364"/>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29" name="Rectangle 171">
                  <a:extLst>
                    <a:ext uri="{FF2B5EF4-FFF2-40B4-BE49-F238E27FC236}">
                      <a16:creationId xmlns:a16="http://schemas.microsoft.com/office/drawing/2014/main" id="{EFC2CA2E-1FBD-4B90-B925-E161A72CB9F8}"/>
                    </a:ext>
                  </a:extLst>
                </p:cNvPr>
                <p:cNvSpPr>
                  <a:spLocks noChangeArrowheads="1"/>
                </p:cNvSpPr>
                <p:nvPr/>
              </p:nvSpPr>
              <p:spPr bwMode="auto">
                <a:xfrm>
                  <a:off x="7474290" y="1652572"/>
                  <a:ext cx="2170366" cy="789170"/>
                </a:xfrm>
                <a:prstGeom prst="roundRect">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30" name="Rectangle 172">
                  <a:extLst>
                    <a:ext uri="{FF2B5EF4-FFF2-40B4-BE49-F238E27FC236}">
                      <a16:creationId xmlns:a16="http://schemas.microsoft.com/office/drawing/2014/main" id="{B0D58EA3-E5BD-4B5E-9BC6-5882C19E894F}"/>
                    </a:ext>
                  </a:extLst>
                </p:cNvPr>
                <p:cNvSpPr>
                  <a:spLocks noChangeArrowheads="1"/>
                </p:cNvSpPr>
                <p:nvPr/>
              </p:nvSpPr>
              <p:spPr bwMode="auto">
                <a:xfrm>
                  <a:off x="7538496" y="1613968"/>
                  <a:ext cx="2004858" cy="905868"/>
                </a:xfrm>
                <a:prstGeom prst="roundRect">
                  <a:avLst/>
                </a:prstGeom>
                <a:solidFill>
                  <a:srgbClr val="FFC000"/>
                </a:solidFill>
                <a:ln w="9525">
                  <a:solidFill>
                    <a:srgbClr val="FFC000"/>
                  </a:solidFill>
                  <a:miter lim="800000"/>
                  <a:headEnd/>
                  <a:tailEnd/>
                </a:ln>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Emission control factors, etc.</a:t>
                  </a:r>
                </a:p>
              </p:txBody>
            </p:sp>
          </p:grpSp>
          <p:grpSp>
            <p:nvGrpSpPr>
              <p:cNvPr id="8" name="Group 169">
                <a:extLst>
                  <a:ext uri="{FF2B5EF4-FFF2-40B4-BE49-F238E27FC236}">
                    <a16:creationId xmlns:a16="http://schemas.microsoft.com/office/drawing/2014/main" id="{5FFD9C2A-5D2E-4019-B48A-61AC0BFF4849}"/>
                  </a:ext>
                </a:extLst>
              </p:cNvPr>
              <p:cNvGrpSpPr/>
              <p:nvPr/>
            </p:nvGrpSpPr>
            <p:grpSpPr>
              <a:xfrm>
                <a:off x="5979365" y="1153766"/>
                <a:ext cx="1607382" cy="422527"/>
                <a:chOff x="7686708" y="1641232"/>
                <a:chExt cx="2105705" cy="905868"/>
              </a:xfrm>
            </p:grpSpPr>
            <p:sp>
              <p:nvSpPr>
                <p:cNvPr id="332" name="Rectangle 171">
                  <a:extLst>
                    <a:ext uri="{FF2B5EF4-FFF2-40B4-BE49-F238E27FC236}">
                      <a16:creationId xmlns:a16="http://schemas.microsoft.com/office/drawing/2014/main" id="{C523FB03-F2EC-422E-AD56-702AE2399ECA}"/>
                    </a:ext>
                  </a:extLst>
                </p:cNvPr>
                <p:cNvSpPr>
                  <a:spLocks noChangeArrowheads="1"/>
                </p:cNvSpPr>
                <p:nvPr/>
              </p:nvSpPr>
              <p:spPr bwMode="auto">
                <a:xfrm>
                  <a:off x="7686708" y="1666162"/>
                  <a:ext cx="2105705" cy="802844"/>
                </a:xfrm>
                <a:prstGeom prst="roundRect">
                  <a:avLst/>
                </a:prstGeom>
                <a:solidFill>
                  <a:srgbClr val="A9D18E"/>
                </a:solidFill>
                <a:ln w="9525">
                  <a:solidFill>
                    <a:srgbClr val="92D050"/>
                  </a:solidFill>
                  <a:miter lim="800000"/>
                  <a:headEnd/>
                  <a:tailEnd/>
                </a:ln>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33" name="Rectangle 172">
                  <a:extLst>
                    <a:ext uri="{FF2B5EF4-FFF2-40B4-BE49-F238E27FC236}">
                      <a16:creationId xmlns:a16="http://schemas.microsoft.com/office/drawing/2014/main" id="{4D7B638D-B752-4775-8327-7450C2A4555D}"/>
                    </a:ext>
                  </a:extLst>
                </p:cNvPr>
                <p:cNvSpPr>
                  <a:spLocks noChangeArrowheads="1"/>
                </p:cNvSpPr>
                <p:nvPr/>
              </p:nvSpPr>
              <p:spPr bwMode="auto">
                <a:xfrm>
                  <a:off x="7802949" y="1641232"/>
                  <a:ext cx="1908294" cy="905868"/>
                </a:xfrm>
                <a:prstGeom prst="roundRect">
                  <a:avLst/>
                </a:prstGeom>
                <a:solidFill>
                  <a:srgbClr val="A9D18E"/>
                </a:solidFill>
                <a:ln w="9525">
                  <a:noFill/>
                  <a:miter lim="800000"/>
                  <a:headEnd/>
                  <a:tailEnd/>
                </a:ln>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Multiple tracer species</a:t>
                  </a:r>
                </a:p>
              </p:txBody>
            </p:sp>
          </p:grpSp>
          <p:grpSp>
            <p:nvGrpSpPr>
              <p:cNvPr id="9" name="Group 110">
                <a:extLst>
                  <a:ext uri="{FF2B5EF4-FFF2-40B4-BE49-F238E27FC236}">
                    <a16:creationId xmlns:a16="http://schemas.microsoft.com/office/drawing/2014/main" id="{389BBB44-0124-4728-8095-74241741569A}"/>
                  </a:ext>
                </a:extLst>
              </p:cNvPr>
              <p:cNvGrpSpPr/>
              <p:nvPr/>
            </p:nvGrpSpPr>
            <p:grpSpPr>
              <a:xfrm>
                <a:off x="6017865" y="2056294"/>
                <a:ext cx="1554954" cy="381899"/>
                <a:chOff x="5969688" y="3234836"/>
                <a:chExt cx="3520419" cy="670551"/>
              </a:xfrm>
            </p:grpSpPr>
            <p:sp>
              <p:nvSpPr>
                <p:cNvPr id="335" name="Rectangle 116">
                  <a:extLst>
                    <a:ext uri="{FF2B5EF4-FFF2-40B4-BE49-F238E27FC236}">
                      <a16:creationId xmlns:a16="http://schemas.microsoft.com/office/drawing/2014/main" id="{737CF796-2561-4C54-A346-4AD13EF44386}"/>
                    </a:ext>
                  </a:extLst>
                </p:cNvPr>
                <p:cNvSpPr>
                  <a:spLocks noChangeArrowheads="1"/>
                </p:cNvSpPr>
                <p:nvPr/>
              </p:nvSpPr>
              <p:spPr bwMode="auto">
                <a:xfrm>
                  <a:off x="5969688" y="3234836"/>
                  <a:ext cx="3520419" cy="670551"/>
                </a:xfrm>
                <a:prstGeom prst="rect">
                  <a:avLst/>
                </a:prstGeom>
                <a:solidFill>
                  <a:srgbClr val="A9D18E"/>
                </a:solidFill>
                <a:ln w="9525">
                  <a:solidFill>
                    <a:srgbClr val="92D050"/>
                  </a:solidFill>
                  <a:miter lim="800000"/>
                  <a:headEnd/>
                  <a:tailEnd/>
                </a:ln>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Photochemical model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DengXian"/>
                      <a:cs typeface="Times New Roman" panose="02020603050405020304" pitchFamily="18" charset="0"/>
                    </a:rPr>
                    <a:t>CAMx</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/CMAQ)</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36" name="Rectangle 124">
                  <a:extLst>
                    <a:ext uri="{FF2B5EF4-FFF2-40B4-BE49-F238E27FC236}">
                      <a16:creationId xmlns:a16="http://schemas.microsoft.com/office/drawing/2014/main" id="{07E353A7-732C-407D-A635-5D89AFEBD10C}"/>
                    </a:ext>
                  </a:extLst>
                </p:cNvPr>
                <p:cNvSpPr>
                  <a:spLocks noChangeArrowheads="1"/>
                </p:cNvSpPr>
                <p:nvPr/>
              </p:nvSpPr>
              <p:spPr bwMode="auto">
                <a:xfrm>
                  <a:off x="7566456" y="3402340"/>
                  <a:ext cx="172" cy="21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450"/>
                    </a:spcAft>
                    <a:buClrTx/>
                    <a:buSzTx/>
                    <a:buFontTx/>
                    <a:buNone/>
                    <a:tabLst/>
                    <a:defRPr/>
                  </a:pPr>
                  <a:endParaRPr kumimoji="0" lang="en-US" sz="675"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grpSp>
          <p:sp>
            <p:nvSpPr>
              <p:cNvPr id="339" name="下箭头 126">
                <a:extLst>
                  <a:ext uri="{FF2B5EF4-FFF2-40B4-BE49-F238E27FC236}">
                    <a16:creationId xmlns:a16="http://schemas.microsoft.com/office/drawing/2014/main" id="{B96EE947-3EF7-4BA4-BCBE-777F9199275C}"/>
                  </a:ext>
                </a:extLst>
              </p:cNvPr>
              <p:cNvSpPr/>
              <p:nvPr/>
            </p:nvSpPr>
            <p:spPr>
              <a:xfrm rot="18011494">
                <a:off x="2995988" y="2352747"/>
                <a:ext cx="381765" cy="619789"/>
              </a:xfrm>
              <a:prstGeom prst="downArrow">
                <a:avLst/>
              </a:prstGeom>
              <a:solidFill>
                <a:srgbClr val="A87E00"/>
              </a:solidFill>
              <a:ln w="25400" cap="flat" cmpd="sng" algn="ctr">
                <a:noFill/>
                <a:prstDash val="solid"/>
              </a:ln>
              <a:effectLst>
                <a:outerShdw blurRad="50800" dist="38100" dir="2700000" algn="tl" rotWithShape="0">
                  <a:prstClr val="black">
                    <a:alpha val="40000"/>
                  </a:prstClr>
                </a:outerShdw>
              </a:effectLst>
              <a:scene3d>
                <a:camera prst="isometricOffAxis1Right"/>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cxnSp>
            <p:nvCxnSpPr>
              <p:cNvPr id="340" name="Straight Arrow Connector 162">
                <a:extLst>
                  <a:ext uri="{FF2B5EF4-FFF2-40B4-BE49-F238E27FC236}">
                    <a16:creationId xmlns:a16="http://schemas.microsoft.com/office/drawing/2014/main" id="{7B4C3A53-D5FA-4151-AB38-164F955567D4}"/>
                  </a:ext>
                </a:extLst>
              </p:cNvPr>
              <p:cNvCxnSpPr>
                <a:cxnSpLocks/>
                <a:endCxn id="314" idx="0"/>
              </p:cNvCxnSpPr>
              <p:nvPr/>
            </p:nvCxnSpPr>
            <p:spPr>
              <a:xfrm>
                <a:off x="1874362" y="1576293"/>
                <a:ext cx="0" cy="488280"/>
              </a:xfrm>
              <a:prstGeom prst="straightConnector1">
                <a:avLst/>
              </a:prstGeom>
              <a:noFill/>
              <a:ln w="28575" cap="flat" cmpd="sng" algn="ctr">
                <a:solidFill>
                  <a:sysClr val="windowText" lastClr="000000"/>
                </a:solidFill>
                <a:prstDash val="solid"/>
                <a:tailEnd type="triangle"/>
              </a:ln>
              <a:effectLst/>
            </p:spPr>
          </p:cxnSp>
          <p:cxnSp>
            <p:nvCxnSpPr>
              <p:cNvPr id="341" name="Straight Arrow Connector 162">
                <a:extLst>
                  <a:ext uri="{FF2B5EF4-FFF2-40B4-BE49-F238E27FC236}">
                    <a16:creationId xmlns:a16="http://schemas.microsoft.com/office/drawing/2014/main" id="{7B4C3A53-D5FA-4151-AB38-164F955567D4}"/>
                  </a:ext>
                </a:extLst>
              </p:cNvPr>
              <p:cNvCxnSpPr/>
              <p:nvPr/>
            </p:nvCxnSpPr>
            <p:spPr>
              <a:xfrm>
                <a:off x="6810608" y="1561198"/>
                <a:ext cx="0" cy="496996"/>
              </a:xfrm>
              <a:prstGeom prst="straightConnector1">
                <a:avLst/>
              </a:prstGeom>
              <a:noFill/>
              <a:ln w="28575" cap="flat" cmpd="sng" algn="ctr">
                <a:solidFill>
                  <a:sysClr val="windowText" lastClr="000000"/>
                </a:solidFill>
                <a:prstDash val="solid"/>
                <a:tailEnd type="triangle"/>
              </a:ln>
              <a:effectLst/>
            </p:spPr>
          </p:cxnSp>
          <p:cxnSp>
            <p:nvCxnSpPr>
              <p:cNvPr id="342" name="直接箭头连接符 341"/>
              <p:cNvCxnSpPr>
                <a:cxnSpLocks/>
                <a:stCxn id="326" idx="1"/>
              </p:cNvCxnSpPr>
              <p:nvPr/>
            </p:nvCxnSpPr>
            <p:spPr>
              <a:xfrm flipH="1" flipV="1">
                <a:off x="1887425" y="1811120"/>
                <a:ext cx="1474638" cy="19968"/>
              </a:xfrm>
              <a:prstGeom prst="straightConnector1">
                <a:avLst/>
              </a:prstGeom>
              <a:noFill/>
              <a:ln w="28575" cap="flat" cmpd="sng" algn="ctr">
                <a:solidFill>
                  <a:sysClr val="windowText" lastClr="000000"/>
                </a:solidFill>
                <a:prstDash val="solid"/>
                <a:headEnd type="none" w="med" len="med"/>
                <a:tailEnd type="triangle" w="med" len="med"/>
              </a:ln>
              <a:effectLst/>
            </p:spPr>
          </p:cxnSp>
          <p:cxnSp>
            <p:nvCxnSpPr>
              <p:cNvPr id="343" name="直接箭头连接符 342"/>
              <p:cNvCxnSpPr>
                <a:cxnSpLocks/>
                <a:stCxn id="326" idx="3"/>
              </p:cNvCxnSpPr>
              <p:nvPr/>
            </p:nvCxnSpPr>
            <p:spPr>
              <a:xfrm flipV="1">
                <a:off x="5265168" y="1811120"/>
                <a:ext cx="1553262" cy="19968"/>
              </a:xfrm>
              <a:prstGeom prst="straightConnector1">
                <a:avLst/>
              </a:prstGeom>
              <a:noFill/>
              <a:ln w="28575" cap="flat" cmpd="sng" algn="ctr">
                <a:solidFill>
                  <a:sysClr val="windowText" lastClr="000000"/>
                </a:solidFill>
                <a:prstDash val="solid"/>
                <a:headEnd type="none" w="med" len="med"/>
                <a:tailEnd type="triangle" w="med" len="med"/>
              </a:ln>
              <a:effectLst/>
            </p:spPr>
          </p:cxnSp>
          <p:sp>
            <p:nvSpPr>
              <p:cNvPr id="344" name="Rectangle 132">
                <a:extLst>
                  <a:ext uri="{FF2B5EF4-FFF2-40B4-BE49-F238E27FC236}">
                    <a16:creationId xmlns:a16="http://schemas.microsoft.com/office/drawing/2014/main" id="{253DBE58-F7C1-4A96-9517-DB5941827B20}"/>
                  </a:ext>
                </a:extLst>
              </p:cNvPr>
              <p:cNvSpPr>
                <a:spLocks noChangeArrowheads="1"/>
              </p:cNvSpPr>
              <p:nvPr/>
            </p:nvSpPr>
            <p:spPr bwMode="auto">
              <a:xfrm>
                <a:off x="3605773" y="1265454"/>
                <a:ext cx="1226434" cy="16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100" b="1" i="0" u="none" strike="noStrike" kern="1200" cap="none" spc="0" normalizeH="0" baseline="0" noProof="0" dirty="0">
                    <a:ln>
                      <a:noFill/>
                    </a:ln>
                    <a:solidFill>
                      <a:srgbClr val="C00000"/>
                    </a:solidFill>
                    <a:effectLst/>
                    <a:uLnTx/>
                    <a:uFillTx/>
                    <a:latin typeface="Times New Roman" panose="02020603050405020304" pitchFamily="18" charset="0"/>
                    <a:ea typeface="DengXian"/>
                    <a:cs typeface="Times New Roman" panose="02020603050405020304" pitchFamily="18" charset="0"/>
                  </a:rPr>
                  <a:t>Input parameters</a:t>
                </a:r>
                <a:endParaRPr kumimoji="0" lang="en-US" sz="1100" b="1" i="0" u="none" strike="noStrike" kern="1200" cap="none" spc="0" normalizeH="0" baseline="0" noProof="0" dirty="0">
                  <a:ln>
                    <a:noFill/>
                  </a:ln>
                  <a:solidFill>
                    <a:srgbClr val="C00000"/>
                  </a:solidFill>
                  <a:effectLst/>
                  <a:uLnTx/>
                  <a:uFillTx/>
                  <a:latin typeface="Times New Roman" panose="02020603050405020304" pitchFamily="18" charset="0"/>
                  <a:ea typeface="DengXian"/>
                  <a:cs typeface="Times New Roman" panose="02020603050405020304" pitchFamily="18" charset="0"/>
                </a:endParaRPr>
              </a:p>
            </p:txBody>
          </p:sp>
          <p:sp>
            <p:nvSpPr>
              <p:cNvPr id="345" name="Rectangle 132">
                <a:extLst>
                  <a:ext uri="{FF2B5EF4-FFF2-40B4-BE49-F238E27FC236}">
                    <a16:creationId xmlns:a16="http://schemas.microsoft.com/office/drawing/2014/main" id="{60D4E5D1-FFCC-4D5E-A43C-3CEB183F8CFD}"/>
                  </a:ext>
                </a:extLst>
              </p:cNvPr>
              <p:cNvSpPr>
                <a:spLocks noChangeArrowheads="1"/>
              </p:cNvSpPr>
              <p:nvPr/>
            </p:nvSpPr>
            <p:spPr bwMode="auto">
              <a:xfrm>
                <a:off x="3218038" y="2397237"/>
                <a:ext cx="1572382" cy="184281"/>
              </a:xfrm>
              <a:prstGeom prst="rect">
                <a:avLst/>
              </a:prstGeom>
              <a:noFill/>
              <a:ln w="25400" cap="flat" cmpd="sng" algn="ctr">
                <a:noFill/>
                <a:prstDash val="solid"/>
              </a:ln>
              <a:effec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Sensitivity coefficients</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endParaRPr>
              </a:p>
            </p:txBody>
          </p:sp>
        </p:grpSp>
      </p:grpSp>
      <p:sp>
        <p:nvSpPr>
          <p:cNvPr id="66" name="下箭头 126">
            <a:extLst>
              <a:ext uri="{FF2B5EF4-FFF2-40B4-BE49-F238E27FC236}">
                <a16:creationId xmlns:a16="http://schemas.microsoft.com/office/drawing/2014/main" id="{ED930E00-F055-4D05-A35D-5635E2B0548F}"/>
              </a:ext>
            </a:extLst>
          </p:cNvPr>
          <p:cNvSpPr/>
          <p:nvPr/>
        </p:nvSpPr>
        <p:spPr>
          <a:xfrm>
            <a:off x="4381125" y="4321174"/>
            <a:ext cx="399168" cy="252419"/>
          </a:xfrm>
          <a:prstGeom prst="downArrow">
            <a:avLst/>
          </a:prstGeom>
          <a:solidFill>
            <a:srgbClr val="00B0F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67" name="下箭头 126">
            <a:extLst>
              <a:ext uri="{FF2B5EF4-FFF2-40B4-BE49-F238E27FC236}">
                <a16:creationId xmlns:a16="http://schemas.microsoft.com/office/drawing/2014/main" id="{DAED18BC-E579-4F74-8041-9EFC1AE57666}"/>
              </a:ext>
            </a:extLst>
          </p:cNvPr>
          <p:cNvSpPr/>
          <p:nvPr/>
        </p:nvSpPr>
        <p:spPr>
          <a:xfrm>
            <a:off x="4404113" y="5157974"/>
            <a:ext cx="399168" cy="199845"/>
          </a:xfrm>
          <a:prstGeom prst="downArrow">
            <a:avLst/>
          </a:prstGeom>
          <a:solidFill>
            <a:srgbClr val="00B0F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68" name="下箭头 126">
            <a:extLst>
              <a:ext uri="{FF2B5EF4-FFF2-40B4-BE49-F238E27FC236}">
                <a16:creationId xmlns:a16="http://schemas.microsoft.com/office/drawing/2014/main" id="{2044EB21-6AC8-4B8E-A600-72E41853A765}"/>
              </a:ext>
            </a:extLst>
          </p:cNvPr>
          <p:cNvSpPr/>
          <p:nvPr/>
        </p:nvSpPr>
        <p:spPr>
          <a:xfrm>
            <a:off x="4432323" y="6124845"/>
            <a:ext cx="399168" cy="252419"/>
          </a:xfrm>
          <a:prstGeom prst="downArrow">
            <a:avLst/>
          </a:prstGeom>
          <a:solidFill>
            <a:srgbClr val="00B0F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60" name="Slide Number Placeholder 6"/>
          <p:cNvSpPr txBox="1">
            <a:spLocks/>
          </p:cNvSpPr>
          <p:nvPr/>
        </p:nvSpPr>
        <p:spPr>
          <a:xfrm>
            <a:off x="6834554" y="6346302"/>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5249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29728" y="38049"/>
            <a:ext cx="7936302" cy="523220"/>
          </a:xfrm>
          <a:prstGeom prst="rect">
            <a:avLst/>
          </a:prstGeom>
          <a:noFill/>
          <a:ln w="9525">
            <a:solidFill>
              <a:schemeClr val="accent1"/>
            </a:solidFill>
            <a:miter lim="800000"/>
            <a:headEnd/>
            <a:tailEnd/>
          </a:ln>
          <a:effectLst/>
        </p:spPr>
        <p:txBody>
          <a:bodyPr wrap="square">
            <a:spAutoFit/>
          </a:bodyPr>
          <a:lstStyle/>
          <a:p>
            <a:pPr algn="ctr" fontAlgn="base">
              <a:spcBef>
                <a:spcPct val="0"/>
              </a:spcBef>
              <a:spcAft>
                <a:spcPts val="1800"/>
              </a:spcAft>
              <a:defRPr/>
            </a:pPr>
            <a:r>
              <a:rPr lang="en-US" sz="2800" b="1" i="1" dirty="0">
                <a:solidFill>
                  <a:srgbClr val="FF0000"/>
                </a:solidFill>
                <a:effectLst>
                  <a:outerShdw blurRad="38100" dist="38100" dir="2700000" algn="tl">
                    <a:srgbClr val="000000">
                      <a:alpha val="43137"/>
                    </a:srgbClr>
                  </a:outerShdw>
                </a:effectLst>
                <a:latin typeface="Arial" charset="0"/>
              </a:rPr>
              <a:t>ACE PM2.5/O3 Benefit Modeling </a:t>
            </a:r>
            <a:r>
              <a:rPr lang="en-US" sz="2400" i="1" dirty="0">
                <a:latin typeface="Arial" charset="0"/>
              </a:rPr>
              <a:t>(August 2018)</a:t>
            </a:r>
            <a:endParaRPr lang="en-US" altLang="zh-CN" sz="3200" i="1" dirty="0">
              <a:latin typeface="Arial" charset="0"/>
              <a:ea typeface="宋体" panose="02010600030101010101" pitchFamily="2" charset="-122"/>
            </a:endParaRPr>
          </a:p>
        </p:txBody>
      </p:sp>
      <p:sp>
        <p:nvSpPr>
          <p:cNvPr id="3" name="TextBox 2">
            <a:extLst>
              <a:ext uri="{FF2B5EF4-FFF2-40B4-BE49-F238E27FC236}">
                <a16:creationId xmlns:a16="http://schemas.microsoft.com/office/drawing/2014/main" id="{01CF3EE6-36E8-40E7-8F5A-4752A56C96FD}"/>
              </a:ext>
            </a:extLst>
          </p:cNvPr>
          <p:cNvSpPr txBox="1"/>
          <p:nvPr/>
        </p:nvSpPr>
        <p:spPr>
          <a:xfrm>
            <a:off x="4319644" y="4617908"/>
            <a:ext cx="2203770" cy="584775"/>
          </a:xfrm>
          <a:prstGeom prst="rect">
            <a:avLst/>
          </a:prstGeom>
          <a:solidFill>
            <a:schemeClr val="bg1">
              <a:lumMod val="85000"/>
            </a:schemeClr>
          </a:solidFill>
          <a:ln>
            <a:solidFill>
              <a:schemeClr val="tx1"/>
            </a:solidFill>
          </a:ln>
        </p:spPr>
        <p:txBody>
          <a:bodyPr wrap="square" rtlCol="0">
            <a:spAutoFit/>
          </a:bodyPr>
          <a:lstStyle/>
          <a:p>
            <a:pPr algn="ctr"/>
            <a:r>
              <a:rPr lang="en-US" sz="1600" b="1" dirty="0">
                <a:solidFill>
                  <a:srgbClr val="0000FF"/>
                </a:solidFill>
              </a:rPr>
              <a:t>2011 CAMx base year IOAPI Surfaces</a:t>
            </a:r>
            <a:endParaRPr lang="en-US" sz="1600" b="1" dirty="0"/>
          </a:p>
        </p:txBody>
      </p:sp>
      <p:sp>
        <p:nvSpPr>
          <p:cNvPr id="5" name="TextBox 4">
            <a:extLst>
              <a:ext uri="{FF2B5EF4-FFF2-40B4-BE49-F238E27FC236}">
                <a16:creationId xmlns:a16="http://schemas.microsoft.com/office/drawing/2014/main" id="{2034000C-35AD-4EB8-BFA8-95E75C3B1186}"/>
              </a:ext>
            </a:extLst>
          </p:cNvPr>
          <p:cNvSpPr txBox="1"/>
          <p:nvPr/>
        </p:nvSpPr>
        <p:spPr>
          <a:xfrm>
            <a:off x="1253764" y="1902329"/>
            <a:ext cx="3644522" cy="892552"/>
          </a:xfrm>
          <a:prstGeom prst="rect">
            <a:avLst/>
          </a:prstGeom>
          <a:solidFill>
            <a:schemeClr val="bg1">
              <a:lumMod val="85000"/>
            </a:schemeClr>
          </a:solidFill>
          <a:ln>
            <a:solidFill>
              <a:schemeClr val="tx1"/>
            </a:solidFill>
          </a:ln>
        </p:spPr>
        <p:txBody>
          <a:bodyPr wrap="square" rtlCol="0">
            <a:spAutoFit/>
          </a:bodyPr>
          <a:lstStyle/>
          <a:p>
            <a:pPr algn="ctr"/>
            <a:r>
              <a:rPr lang="en-US" b="1" dirty="0">
                <a:solidFill>
                  <a:srgbClr val="0000FF"/>
                </a:solidFill>
              </a:rPr>
              <a:t>2023 </a:t>
            </a:r>
            <a:r>
              <a:rPr lang="en-US" b="1" dirty="0" err="1">
                <a:solidFill>
                  <a:srgbClr val="0000FF"/>
                </a:solidFill>
              </a:rPr>
              <a:t>CAMx</a:t>
            </a:r>
            <a:r>
              <a:rPr lang="en-US" b="1" dirty="0">
                <a:solidFill>
                  <a:srgbClr val="0000FF"/>
                </a:solidFill>
              </a:rPr>
              <a:t> APCA </a:t>
            </a:r>
          </a:p>
          <a:p>
            <a:pPr algn="ctr"/>
            <a:r>
              <a:rPr lang="en-US" b="1" dirty="0">
                <a:solidFill>
                  <a:srgbClr val="0000FF"/>
                </a:solidFill>
              </a:rPr>
              <a:t>IOAPI Modeling Results</a:t>
            </a:r>
          </a:p>
          <a:p>
            <a:pPr algn="ctr"/>
            <a:r>
              <a:rPr lang="en-US" sz="1600" b="1" dirty="0"/>
              <a:t>(Tagged EGUs by State/Fuel/Pollutant)</a:t>
            </a:r>
          </a:p>
        </p:txBody>
      </p:sp>
      <p:cxnSp>
        <p:nvCxnSpPr>
          <p:cNvPr id="10" name="Straight Arrow Connector 9">
            <a:extLst>
              <a:ext uri="{FF2B5EF4-FFF2-40B4-BE49-F238E27FC236}">
                <a16:creationId xmlns:a16="http://schemas.microsoft.com/office/drawing/2014/main" id="{E0FEFA88-0FDE-4937-B565-7480ABB22FF6}"/>
              </a:ext>
            </a:extLst>
          </p:cNvPr>
          <p:cNvCxnSpPr>
            <a:cxnSpLocks/>
          </p:cNvCxnSpPr>
          <p:nvPr/>
        </p:nvCxnSpPr>
        <p:spPr>
          <a:xfrm flipV="1">
            <a:off x="4898286" y="2304801"/>
            <a:ext cx="1192680" cy="434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0FE6321-4034-48A7-B947-0B39BAD49595}"/>
              </a:ext>
            </a:extLst>
          </p:cNvPr>
          <p:cNvSpPr txBox="1"/>
          <p:nvPr/>
        </p:nvSpPr>
        <p:spPr>
          <a:xfrm>
            <a:off x="1253764" y="2871043"/>
            <a:ext cx="3644522" cy="892552"/>
          </a:xfrm>
          <a:prstGeom prst="rect">
            <a:avLst/>
          </a:prstGeom>
          <a:solidFill>
            <a:schemeClr val="bg1">
              <a:lumMod val="85000"/>
            </a:schemeClr>
          </a:solidFill>
          <a:ln>
            <a:solidFill>
              <a:schemeClr val="tx1"/>
            </a:solidFill>
          </a:ln>
        </p:spPr>
        <p:txBody>
          <a:bodyPr wrap="square" rtlCol="0">
            <a:spAutoFit/>
          </a:bodyPr>
          <a:lstStyle/>
          <a:p>
            <a:pPr algn="ctr"/>
            <a:r>
              <a:rPr lang="en-US" b="1" dirty="0">
                <a:solidFill>
                  <a:srgbClr val="0000FF"/>
                </a:solidFill>
              </a:rPr>
              <a:t>2023 &amp; 2025/2030/2035 Annual EGU Emissions (from IPM)</a:t>
            </a:r>
          </a:p>
          <a:p>
            <a:pPr algn="ctr"/>
            <a:r>
              <a:rPr lang="en-US" sz="1600" b="1" dirty="0"/>
              <a:t>(</a:t>
            </a:r>
            <a:r>
              <a:rPr lang="en-US" sz="1600" b="1" dirty="0" err="1"/>
              <a:t>Emis</a:t>
            </a:r>
            <a:r>
              <a:rPr lang="en-US" sz="1600" b="1" dirty="0"/>
              <a:t> grouped by State/Fuel/Pollutant)</a:t>
            </a:r>
            <a:endParaRPr lang="en-US" b="1" dirty="0"/>
          </a:p>
        </p:txBody>
      </p:sp>
      <p:cxnSp>
        <p:nvCxnSpPr>
          <p:cNvPr id="17" name="Straight Arrow Connector 16">
            <a:extLst>
              <a:ext uri="{FF2B5EF4-FFF2-40B4-BE49-F238E27FC236}">
                <a16:creationId xmlns:a16="http://schemas.microsoft.com/office/drawing/2014/main" id="{75F4B00D-C545-4FEA-80BD-9A0DD9F2E136}"/>
              </a:ext>
            </a:extLst>
          </p:cNvPr>
          <p:cNvCxnSpPr>
            <a:cxnSpLocks/>
            <a:endCxn id="26" idx="1"/>
          </p:cNvCxnSpPr>
          <p:nvPr/>
        </p:nvCxnSpPr>
        <p:spPr>
          <a:xfrm flipV="1">
            <a:off x="4898286" y="2532538"/>
            <a:ext cx="1172314" cy="8086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4C29F68-4C09-45A1-9D6E-8A1D8030F7E3}"/>
              </a:ext>
            </a:extLst>
          </p:cNvPr>
          <p:cNvSpPr txBox="1"/>
          <p:nvPr/>
        </p:nvSpPr>
        <p:spPr>
          <a:xfrm>
            <a:off x="5915321" y="3839757"/>
            <a:ext cx="3165894" cy="646331"/>
          </a:xfrm>
          <a:prstGeom prst="rect">
            <a:avLst/>
          </a:prstGeom>
          <a:solidFill>
            <a:schemeClr val="bg1">
              <a:lumMod val="85000"/>
            </a:schemeClr>
          </a:solidFill>
          <a:ln>
            <a:solidFill>
              <a:schemeClr val="tx1"/>
            </a:solidFill>
          </a:ln>
        </p:spPr>
        <p:txBody>
          <a:bodyPr wrap="square" rtlCol="0">
            <a:spAutoFit/>
          </a:bodyPr>
          <a:lstStyle/>
          <a:p>
            <a:pPr algn="ctr"/>
            <a:r>
              <a:rPr lang="en-US" b="1" dirty="0">
                <a:solidFill>
                  <a:srgbClr val="0000FF"/>
                </a:solidFill>
              </a:rPr>
              <a:t>Base &amp; ACE 2025/2030/2035 IOAPI  Surfaces</a:t>
            </a:r>
          </a:p>
        </p:txBody>
      </p:sp>
      <p:sp>
        <p:nvSpPr>
          <p:cNvPr id="21" name="TextBox 20">
            <a:extLst>
              <a:ext uri="{FF2B5EF4-FFF2-40B4-BE49-F238E27FC236}">
                <a16:creationId xmlns:a16="http://schemas.microsoft.com/office/drawing/2014/main" id="{BA82A6C0-14C2-45F0-8BE0-E16DF94C8F3D}"/>
              </a:ext>
            </a:extLst>
          </p:cNvPr>
          <p:cNvSpPr txBox="1"/>
          <p:nvPr/>
        </p:nvSpPr>
        <p:spPr>
          <a:xfrm>
            <a:off x="2571673" y="1532997"/>
            <a:ext cx="2491259" cy="369332"/>
          </a:xfrm>
          <a:prstGeom prst="rect">
            <a:avLst/>
          </a:prstGeom>
          <a:noFill/>
        </p:spPr>
        <p:txBody>
          <a:bodyPr wrap="none" rtlCol="0">
            <a:spAutoFit/>
          </a:bodyPr>
          <a:lstStyle/>
          <a:p>
            <a:r>
              <a:rPr lang="en-US" dirty="0">
                <a:solidFill>
                  <a:srgbClr val="00B050"/>
                </a:solidFill>
              </a:rPr>
              <a:t>~300 GB daily Input data</a:t>
            </a:r>
          </a:p>
        </p:txBody>
      </p:sp>
      <p:sp>
        <p:nvSpPr>
          <p:cNvPr id="26" name="TextBox 25">
            <a:extLst>
              <a:ext uri="{FF2B5EF4-FFF2-40B4-BE49-F238E27FC236}">
                <a16:creationId xmlns:a16="http://schemas.microsoft.com/office/drawing/2014/main" id="{2F63293A-FFEC-4015-840C-7A3C5341271E}"/>
              </a:ext>
            </a:extLst>
          </p:cNvPr>
          <p:cNvSpPr txBox="1"/>
          <p:nvPr/>
        </p:nvSpPr>
        <p:spPr>
          <a:xfrm>
            <a:off x="6070600" y="1747708"/>
            <a:ext cx="3010615" cy="1569660"/>
          </a:xfrm>
          <a:prstGeom prst="rect">
            <a:avLst/>
          </a:prstGeom>
          <a:noFill/>
          <a:ln>
            <a:solidFill>
              <a:srgbClr val="00B0F0"/>
            </a:solidFill>
          </a:ln>
        </p:spPr>
        <p:txBody>
          <a:bodyPr wrap="square" rtlCol="0">
            <a:spAutoFit/>
          </a:bodyPr>
          <a:lstStyle/>
          <a:p>
            <a:pPr marL="342900" indent="-342900">
              <a:buAutoNum type="arabicParenBoth"/>
            </a:pPr>
            <a:r>
              <a:rPr lang="en-US" sz="1400" b="1" dirty="0">
                <a:solidFill>
                  <a:srgbClr val="0000FF"/>
                </a:solidFill>
              </a:rPr>
              <a:t>R scripts to calculate emissions ratios (ER): 2023/scenario</a:t>
            </a:r>
          </a:p>
          <a:p>
            <a:pPr marL="342900" indent="-342900">
              <a:buFontTx/>
              <a:buAutoNum type="arabicParenBoth"/>
            </a:pPr>
            <a:r>
              <a:rPr lang="en-US" sz="1400" b="1" dirty="0">
                <a:solidFill>
                  <a:srgbClr val="0000FF"/>
                </a:solidFill>
              </a:rPr>
              <a:t>Species Definition files </a:t>
            </a:r>
          </a:p>
          <a:p>
            <a:pPr marL="342900" indent="-342900">
              <a:buAutoNum type="arabicParenBoth"/>
            </a:pPr>
            <a:r>
              <a:rPr lang="en-US" sz="1400" b="1" dirty="0">
                <a:solidFill>
                  <a:srgbClr val="0000FF"/>
                </a:solidFill>
              </a:rPr>
              <a:t>Combine utility program</a:t>
            </a:r>
          </a:p>
          <a:p>
            <a:r>
              <a:rPr lang="en-US" sz="1000" dirty="0"/>
              <a:t>O3N tags multiplied by summer NO2 ER;</a:t>
            </a:r>
          </a:p>
          <a:p>
            <a:r>
              <a:rPr lang="en-US" sz="1000" dirty="0"/>
              <a:t>sulfate tags multiplied by SO2 ER; </a:t>
            </a:r>
          </a:p>
          <a:p>
            <a:r>
              <a:rPr lang="en-US" sz="1000" dirty="0"/>
              <a:t>nitrate tags multiplied by NO2 ER; </a:t>
            </a:r>
          </a:p>
          <a:p>
            <a:r>
              <a:rPr lang="en-US" sz="1000" dirty="0"/>
              <a:t>PM tag multiplied by PM ER </a:t>
            </a:r>
          </a:p>
        </p:txBody>
      </p:sp>
      <p:cxnSp>
        <p:nvCxnSpPr>
          <p:cNvPr id="27" name="Straight Arrow Connector 26">
            <a:extLst>
              <a:ext uri="{FF2B5EF4-FFF2-40B4-BE49-F238E27FC236}">
                <a16:creationId xmlns:a16="http://schemas.microsoft.com/office/drawing/2014/main" id="{2FDEB04C-CD94-40F0-A7CB-D8AC85CBF358}"/>
              </a:ext>
            </a:extLst>
          </p:cNvPr>
          <p:cNvCxnSpPr>
            <a:cxnSpLocks/>
          </p:cNvCxnSpPr>
          <p:nvPr/>
        </p:nvCxnSpPr>
        <p:spPr>
          <a:xfrm flipH="1">
            <a:off x="7573994" y="3327265"/>
            <a:ext cx="1" cy="4843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32FCF4A-46FE-4F1E-AFDB-03270737E5D4}"/>
              </a:ext>
            </a:extLst>
          </p:cNvPr>
          <p:cNvSpPr/>
          <p:nvPr/>
        </p:nvSpPr>
        <p:spPr>
          <a:xfrm>
            <a:off x="-79670" y="2640210"/>
            <a:ext cx="1380506" cy="461665"/>
          </a:xfrm>
          <a:prstGeom prst="rect">
            <a:avLst/>
          </a:prstGeom>
        </p:spPr>
        <p:txBody>
          <a:bodyPr wrap="none">
            <a:spAutoFit/>
          </a:bodyPr>
          <a:lstStyle/>
          <a:p>
            <a:r>
              <a:rPr lang="en-US" sz="2400" b="1" i="1" dirty="0">
                <a:solidFill>
                  <a:srgbClr val="FF0000"/>
                </a:solidFill>
                <a:effectLst>
                  <a:outerShdw blurRad="38100" dist="38100" dir="2700000" algn="tl">
                    <a:srgbClr val="000000">
                      <a:alpha val="43137"/>
                    </a:srgbClr>
                  </a:outerShdw>
                </a:effectLst>
                <a:latin typeface="Arial" charset="0"/>
              </a:rPr>
              <a:t>Method:</a:t>
            </a:r>
            <a:endParaRPr lang="en-US" sz="2400" dirty="0"/>
          </a:p>
        </p:txBody>
      </p:sp>
      <p:sp>
        <p:nvSpPr>
          <p:cNvPr id="34" name="TextBox 33">
            <a:extLst>
              <a:ext uri="{FF2B5EF4-FFF2-40B4-BE49-F238E27FC236}">
                <a16:creationId xmlns:a16="http://schemas.microsoft.com/office/drawing/2014/main" id="{A7E5321A-C80F-422B-A687-44585965E98C}"/>
              </a:ext>
            </a:extLst>
          </p:cNvPr>
          <p:cNvSpPr txBox="1"/>
          <p:nvPr/>
        </p:nvSpPr>
        <p:spPr>
          <a:xfrm>
            <a:off x="2129124" y="5528075"/>
            <a:ext cx="2907101" cy="830997"/>
          </a:xfrm>
          <a:prstGeom prst="rect">
            <a:avLst/>
          </a:prstGeom>
          <a:solidFill>
            <a:schemeClr val="bg1">
              <a:lumMod val="85000"/>
            </a:schemeClr>
          </a:solidFill>
          <a:ln>
            <a:solidFill>
              <a:schemeClr val="tx1"/>
            </a:solidFill>
          </a:ln>
        </p:spPr>
        <p:txBody>
          <a:bodyPr wrap="square" rtlCol="0">
            <a:spAutoFit/>
          </a:bodyPr>
          <a:lstStyle/>
          <a:p>
            <a:pPr algn="ctr"/>
            <a:r>
              <a:rPr lang="en-US" sz="1600" b="1" dirty="0" err="1">
                <a:solidFill>
                  <a:srgbClr val="0000FF"/>
                </a:solidFill>
              </a:rPr>
              <a:t>BenMAP</a:t>
            </a:r>
            <a:r>
              <a:rPr lang="en-US" sz="1600" b="1" dirty="0">
                <a:solidFill>
                  <a:srgbClr val="0000FF"/>
                </a:solidFill>
              </a:rPr>
              <a:t>-CE input files for</a:t>
            </a:r>
          </a:p>
          <a:p>
            <a:pPr algn="ctr"/>
            <a:r>
              <a:rPr lang="en-US" sz="1600" b="1" dirty="0">
                <a:solidFill>
                  <a:srgbClr val="0000FF"/>
                </a:solidFill>
              </a:rPr>
              <a:t>base vs. ACE (2025/2030/2035)</a:t>
            </a:r>
          </a:p>
          <a:p>
            <a:pPr algn="ctr"/>
            <a:r>
              <a:rPr lang="en-US" sz="1600" b="1" dirty="0">
                <a:solidFill>
                  <a:srgbClr val="0000FF"/>
                </a:solidFill>
              </a:rPr>
              <a:t>Benefit Assessment</a:t>
            </a:r>
          </a:p>
        </p:txBody>
      </p:sp>
      <p:sp>
        <p:nvSpPr>
          <p:cNvPr id="41" name="Rectangle 40">
            <a:extLst>
              <a:ext uri="{FF2B5EF4-FFF2-40B4-BE49-F238E27FC236}">
                <a16:creationId xmlns:a16="http://schemas.microsoft.com/office/drawing/2014/main" id="{71EA2740-FB9D-42C0-812E-ADAF8D14D35E}"/>
              </a:ext>
            </a:extLst>
          </p:cNvPr>
          <p:cNvSpPr/>
          <p:nvPr/>
        </p:nvSpPr>
        <p:spPr>
          <a:xfrm>
            <a:off x="6572328" y="1451373"/>
            <a:ext cx="1787669" cy="369332"/>
          </a:xfrm>
          <a:prstGeom prst="rect">
            <a:avLst/>
          </a:prstGeom>
        </p:spPr>
        <p:txBody>
          <a:bodyPr wrap="none">
            <a:spAutoFit/>
          </a:bodyPr>
          <a:lstStyle/>
          <a:p>
            <a:r>
              <a:rPr lang="en-US" b="1" i="1" dirty="0">
                <a:solidFill>
                  <a:srgbClr val="7030A0"/>
                </a:solidFill>
                <a:effectLst>
                  <a:outerShdw blurRad="38100" dist="38100" dir="2700000" algn="tl">
                    <a:srgbClr val="000000">
                      <a:alpha val="43137"/>
                    </a:srgbClr>
                  </a:outerShdw>
                </a:effectLst>
                <a:latin typeface="Arial" charset="0"/>
              </a:rPr>
              <a:t>Linux platform</a:t>
            </a:r>
            <a:endParaRPr lang="en-US" dirty="0">
              <a:solidFill>
                <a:srgbClr val="7030A0"/>
              </a:solidFill>
            </a:endParaRPr>
          </a:p>
        </p:txBody>
      </p:sp>
      <p:sp>
        <p:nvSpPr>
          <p:cNvPr id="42" name="Rectangle 41">
            <a:extLst>
              <a:ext uri="{FF2B5EF4-FFF2-40B4-BE49-F238E27FC236}">
                <a16:creationId xmlns:a16="http://schemas.microsoft.com/office/drawing/2014/main" id="{DB452A1F-FFE6-46A3-A106-B8C9E89AF8BE}"/>
              </a:ext>
            </a:extLst>
          </p:cNvPr>
          <p:cNvSpPr/>
          <p:nvPr/>
        </p:nvSpPr>
        <p:spPr>
          <a:xfrm>
            <a:off x="7676603" y="4842257"/>
            <a:ext cx="1107996" cy="646331"/>
          </a:xfrm>
          <a:prstGeom prst="rect">
            <a:avLst/>
          </a:prstGeom>
        </p:spPr>
        <p:txBody>
          <a:bodyPr wrap="none">
            <a:spAutoFit/>
          </a:bodyPr>
          <a:lstStyle/>
          <a:p>
            <a:r>
              <a:rPr lang="en-US" b="1" i="1" dirty="0">
                <a:solidFill>
                  <a:srgbClr val="7030A0"/>
                </a:solidFill>
                <a:effectLst>
                  <a:outerShdw blurRad="38100" dist="38100" dir="2700000" algn="tl">
                    <a:srgbClr val="000000">
                      <a:alpha val="43137"/>
                    </a:srgbClr>
                  </a:outerShdw>
                </a:effectLst>
                <a:latin typeface="Arial" charset="0"/>
              </a:rPr>
              <a:t>WIN-OS </a:t>
            </a:r>
          </a:p>
          <a:p>
            <a:r>
              <a:rPr lang="en-US" b="1" i="1" dirty="0">
                <a:solidFill>
                  <a:srgbClr val="7030A0"/>
                </a:solidFill>
                <a:effectLst>
                  <a:outerShdw blurRad="38100" dist="38100" dir="2700000" algn="tl">
                    <a:srgbClr val="000000">
                      <a:alpha val="43137"/>
                    </a:srgbClr>
                  </a:outerShdw>
                </a:effectLst>
                <a:latin typeface="Arial" charset="0"/>
              </a:rPr>
              <a:t>platform</a:t>
            </a:r>
            <a:endParaRPr lang="en-US" dirty="0">
              <a:solidFill>
                <a:srgbClr val="7030A0"/>
              </a:solidFill>
            </a:endParaRPr>
          </a:p>
        </p:txBody>
      </p:sp>
      <p:sp>
        <p:nvSpPr>
          <p:cNvPr id="43" name="TextBox 42">
            <a:extLst>
              <a:ext uri="{FF2B5EF4-FFF2-40B4-BE49-F238E27FC236}">
                <a16:creationId xmlns:a16="http://schemas.microsoft.com/office/drawing/2014/main" id="{76B37404-014A-432D-B810-085C8BEC91D6}"/>
              </a:ext>
            </a:extLst>
          </p:cNvPr>
          <p:cNvSpPr txBox="1"/>
          <p:nvPr/>
        </p:nvSpPr>
        <p:spPr>
          <a:xfrm>
            <a:off x="5817061" y="5620408"/>
            <a:ext cx="3264155" cy="892552"/>
          </a:xfrm>
          <a:prstGeom prst="rect">
            <a:avLst/>
          </a:prstGeom>
          <a:noFill/>
          <a:ln>
            <a:solidFill>
              <a:srgbClr val="00B0F0"/>
            </a:solidFill>
          </a:ln>
        </p:spPr>
        <p:txBody>
          <a:bodyPr wrap="square" rtlCol="0">
            <a:spAutoFit/>
          </a:bodyPr>
          <a:lstStyle/>
          <a:p>
            <a:pPr algn="ctr"/>
            <a:r>
              <a:rPr lang="en-US" b="1" dirty="0">
                <a:solidFill>
                  <a:srgbClr val="0000FF"/>
                </a:solidFill>
              </a:rPr>
              <a:t>Run SMAT-CE for each ACE year </a:t>
            </a:r>
            <a:r>
              <a:rPr lang="en-US" sz="1600" b="1" dirty="0">
                <a:solidFill>
                  <a:srgbClr val="0000FF"/>
                </a:solidFill>
              </a:rPr>
              <a:t>(for each PM2.5, MDA8, MDA1) </a:t>
            </a:r>
          </a:p>
          <a:p>
            <a:pPr algn="ctr"/>
            <a:r>
              <a:rPr lang="en-US" sz="1600" b="1" dirty="0">
                <a:solidFill>
                  <a:srgbClr val="0000FF"/>
                </a:solidFill>
              </a:rPr>
              <a:t>(3 x 3 = 9 cases)</a:t>
            </a:r>
            <a:endParaRPr lang="en-US" b="1" dirty="0">
              <a:solidFill>
                <a:srgbClr val="0000FF"/>
              </a:solidFill>
            </a:endParaRPr>
          </a:p>
        </p:txBody>
      </p:sp>
      <p:cxnSp>
        <p:nvCxnSpPr>
          <p:cNvPr id="48" name="Straight Arrow Connector 47">
            <a:extLst>
              <a:ext uri="{FF2B5EF4-FFF2-40B4-BE49-F238E27FC236}">
                <a16:creationId xmlns:a16="http://schemas.microsoft.com/office/drawing/2014/main" id="{307BBF26-AE97-45A4-AB34-A6075A10B7B8}"/>
              </a:ext>
            </a:extLst>
          </p:cNvPr>
          <p:cNvCxnSpPr>
            <a:cxnSpLocks/>
          </p:cNvCxnSpPr>
          <p:nvPr/>
        </p:nvCxnSpPr>
        <p:spPr>
          <a:xfrm flipH="1">
            <a:off x="7498268" y="4486088"/>
            <a:ext cx="12217" cy="11343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0AC654E-41BA-499E-8D30-7A81490CA931}"/>
              </a:ext>
            </a:extLst>
          </p:cNvPr>
          <p:cNvCxnSpPr>
            <a:cxnSpLocks/>
            <a:endCxn id="34" idx="3"/>
          </p:cNvCxnSpPr>
          <p:nvPr/>
        </p:nvCxnSpPr>
        <p:spPr>
          <a:xfrm flipH="1" flipV="1">
            <a:off x="5036225" y="5943574"/>
            <a:ext cx="780836" cy="1421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E72A601-9F53-432E-8BDB-DAAC0A28EDE3}"/>
              </a:ext>
            </a:extLst>
          </p:cNvPr>
          <p:cNvSpPr txBox="1"/>
          <p:nvPr/>
        </p:nvSpPr>
        <p:spPr>
          <a:xfrm>
            <a:off x="-83247" y="4734142"/>
            <a:ext cx="4131324" cy="646331"/>
          </a:xfrm>
          <a:prstGeom prst="rect">
            <a:avLst/>
          </a:prstGeom>
          <a:noFill/>
        </p:spPr>
        <p:txBody>
          <a:bodyPr wrap="none" rtlCol="0">
            <a:spAutoFit/>
          </a:bodyPr>
          <a:lstStyle/>
          <a:p>
            <a:pPr algn="ctr"/>
            <a:r>
              <a:rPr lang="en-US" b="1" u="sng" dirty="0">
                <a:solidFill>
                  <a:srgbClr val="FF0000"/>
                </a:solidFill>
              </a:rPr>
              <a:t>Major issues</a:t>
            </a:r>
            <a:r>
              <a:rPr lang="en-US" b="1" dirty="0">
                <a:solidFill>
                  <a:srgbClr val="FF0000"/>
                </a:solidFill>
              </a:rPr>
              <a:t>: </a:t>
            </a:r>
            <a:r>
              <a:rPr lang="en-US" b="1" dirty="0">
                <a:solidFill>
                  <a:srgbClr val="00B050"/>
                </a:solidFill>
              </a:rPr>
              <a:t>create only one AQ surface,</a:t>
            </a:r>
          </a:p>
          <a:p>
            <a:pPr algn="ctr"/>
            <a:r>
              <a:rPr lang="en-US" b="1" dirty="0">
                <a:solidFill>
                  <a:srgbClr val="00B050"/>
                </a:solidFill>
              </a:rPr>
              <a:t>No flexibility, each case takes &gt; one hour</a:t>
            </a:r>
          </a:p>
        </p:txBody>
      </p:sp>
      <p:sp>
        <p:nvSpPr>
          <p:cNvPr id="2" name="TextBox 1">
            <a:extLst>
              <a:ext uri="{FF2B5EF4-FFF2-40B4-BE49-F238E27FC236}">
                <a16:creationId xmlns:a16="http://schemas.microsoft.com/office/drawing/2014/main" id="{E2332404-0677-4B0C-A8AB-277A75C842E5}"/>
              </a:ext>
            </a:extLst>
          </p:cNvPr>
          <p:cNvSpPr txBox="1"/>
          <p:nvPr/>
        </p:nvSpPr>
        <p:spPr>
          <a:xfrm>
            <a:off x="2586722" y="661944"/>
            <a:ext cx="6427882" cy="830997"/>
          </a:xfrm>
          <a:prstGeom prst="rect">
            <a:avLst/>
          </a:prstGeom>
          <a:noFill/>
        </p:spPr>
        <p:txBody>
          <a:bodyPr wrap="square" rtlCol="0">
            <a:spAutoFit/>
          </a:bodyPr>
          <a:lstStyle/>
          <a:p>
            <a:pPr algn="r"/>
            <a:r>
              <a:rPr lang="en-US" sz="1600" b="1" u="sng" dirty="0"/>
              <a:t>Note</a:t>
            </a:r>
            <a:r>
              <a:rPr lang="en-US" sz="1600" dirty="0"/>
              <a:t>: ACE benefit modeling includes only: 1) EGU point sources split out by fuel type and state ; </a:t>
            </a:r>
            <a:r>
              <a:rPr lang="en-US" sz="1600" dirty="0">
                <a:solidFill>
                  <a:srgbClr val="FF0000"/>
                </a:solidFill>
              </a:rPr>
              <a:t>all other sectors lumped into a single tag</a:t>
            </a:r>
            <a:endParaRPr lang="en-US" sz="1600" dirty="0"/>
          </a:p>
          <a:p>
            <a:pPr algn="r"/>
            <a:r>
              <a:rPr lang="en-US" sz="1600" dirty="0"/>
              <a:t>	2) NOx, SO2 &amp; primary PM, and </a:t>
            </a:r>
            <a:r>
              <a:rPr lang="en-US" sz="1600" dirty="0">
                <a:solidFill>
                  <a:srgbClr val="FF0000"/>
                </a:solidFill>
              </a:rPr>
              <a:t>no VOC </a:t>
            </a:r>
            <a:r>
              <a:rPr lang="en-US" sz="1600" dirty="0"/>
              <a:t>emissions</a:t>
            </a:r>
          </a:p>
        </p:txBody>
      </p:sp>
      <p:cxnSp>
        <p:nvCxnSpPr>
          <p:cNvPr id="33" name="Straight Arrow Connector 32">
            <a:extLst>
              <a:ext uri="{FF2B5EF4-FFF2-40B4-BE49-F238E27FC236}">
                <a16:creationId xmlns:a16="http://schemas.microsoft.com/office/drawing/2014/main" id="{67AD82AD-29F5-4307-8EC9-64FEC8D20D8E}"/>
              </a:ext>
            </a:extLst>
          </p:cNvPr>
          <p:cNvCxnSpPr>
            <a:cxnSpLocks/>
          </p:cNvCxnSpPr>
          <p:nvPr/>
        </p:nvCxnSpPr>
        <p:spPr>
          <a:xfrm>
            <a:off x="5425019" y="5251959"/>
            <a:ext cx="1506163" cy="3684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11</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917753738"/>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95222" y="38049"/>
            <a:ext cx="8082951" cy="584775"/>
          </a:xfrm>
          <a:prstGeom prst="rect">
            <a:avLst/>
          </a:prstGeom>
          <a:noFill/>
          <a:ln w="9525">
            <a:solidFill>
              <a:schemeClr val="accent1"/>
            </a:solidFill>
            <a:miter lim="800000"/>
            <a:headEnd/>
            <a:tailEnd/>
          </a:ln>
          <a:effectLst/>
        </p:spPr>
        <p:txBody>
          <a:bodyPr wrap="square">
            <a:spAutoFit/>
          </a:bodyPr>
          <a:lstStyle/>
          <a:p>
            <a:pPr algn="ctr" fontAlgn="base">
              <a:spcBef>
                <a:spcPct val="0"/>
              </a:spcBef>
              <a:spcAft>
                <a:spcPts val="1800"/>
              </a:spcAft>
              <a:defRPr/>
            </a:pPr>
            <a:r>
              <a:rPr lang="en-US" sz="3200" b="1" i="1" dirty="0">
                <a:solidFill>
                  <a:srgbClr val="FF0000"/>
                </a:solidFill>
                <a:effectLst>
                  <a:outerShdw blurRad="38100" dist="38100" dir="2700000" algn="tl">
                    <a:srgbClr val="000000">
                      <a:alpha val="43137"/>
                    </a:srgbClr>
                  </a:outerShdw>
                </a:effectLst>
                <a:latin typeface="Arial" charset="0"/>
              </a:rPr>
              <a:t>“FAST-CE” Approach </a:t>
            </a:r>
            <a:r>
              <a:rPr lang="en-US" sz="2400" i="1" dirty="0">
                <a:latin typeface="Arial" charset="0"/>
              </a:rPr>
              <a:t>(Jan. 2020 Prototype)</a:t>
            </a:r>
            <a:endParaRPr lang="en-US" altLang="zh-CN" sz="3200" i="1" dirty="0">
              <a:latin typeface="Arial" charset="0"/>
              <a:ea typeface="宋体" panose="02010600030101010101" pitchFamily="2" charset="-122"/>
            </a:endParaRPr>
          </a:p>
        </p:txBody>
      </p:sp>
      <p:sp>
        <p:nvSpPr>
          <p:cNvPr id="3" name="TextBox 2">
            <a:extLst>
              <a:ext uri="{FF2B5EF4-FFF2-40B4-BE49-F238E27FC236}">
                <a16:creationId xmlns:a16="http://schemas.microsoft.com/office/drawing/2014/main" id="{01CF3EE6-36E8-40E7-8F5A-4752A56C96FD}"/>
              </a:ext>
            </a:extLst>
          </p:cNvPr>
          <p:cNvSpPr txBox="1"/>
          <p:nvPr/>
        </p:nvSpPr>
        <p:spPr>
          <a:xfrm>
            <a:off x="116460" y="910922"/>
            <a:ext cx="2212671" cy="769441"/>
          </a:xfrm>
          <a:prstGeom prst="rect">
            <a:avLst/>
          </a:prstGeom>
          <a:noFill/>
          <a:ln>
            <a:solidFill>
              <a:schemeClr val="tx1"/>
            </a:solidFill>
          </a:ln>
        </p:spPr>
        <p:txBody>
          <a:bodyPr wrap="square" rtlCol="0">
            <a:spAutoFit/>
          </a:bodyPr>
          <a:lstStyle/>
          <a:p>
            <a:pPr algn="ctr"/>
            <a:r>
              <a:rPr lang="en-US" sz="1600" b="1" dirty="0"/>
              <a:t>2011 </a:t>
            </a:r>
            <a:r>
              <a:rPr lang="en-US" sz="1600" b="1" dirty="0" err="1"/>
              <a:t>CAMx</a:t>
            </a:r>
            <a:r>
              <a:rPr lang="en-US" sz="1600" b="1" dirty="0"/>
              <a:t> Base</a:t>
            </a:r>
          </a:p>
          <a:p>
            <a:pPr algn="ctr"/>
            <a:r>
              <a:rPr lang="en-US" sz="1400" dirty="0"/>
              <a:t>(SMAT-CE &amp; </a:t>
            </a:r>
            <a:r>
              <a:rPr lang="en-US" sz="1400" dirty="0" err="1"/>
              <a:t>BenMAP</a:t>
            </a:r>
            <a:r>
              <a:rPr lang="en-US" sz="1400" dirty="0"/>
              <a:t>-CE assessment)</a:t>
            </a:r>
          </a:p>
        </p:txBody>
      </p:sp>
      <p:sp>
        <p:nvSpPr>
          <p:cNvPr id="5" name="TextBox 4">
            <a:extLst>
              <a:ext uri="{FF2B5EF4-FFF2-40B4-BE49-F238E27FC236}">
                <a16:creationId xmlns:a16="http://schemas.microsoft.com/office/drawing/2014/main" id="{2034000C-35AD-4EB8-BFA8-95E75C3B1186}"/>
              </a:ext>
            </a:extLst>
          </p:cNvPr>
          <p:cNvSpPr txBox="1"/>
          <p:nvPr/>
        </p:nvSpPr>
        <p:spPr>
          <a:xfrm>
            <a:off x="447185" y="2506259"/>
            <a:ext cx="2455155" cy="1138773"/>
          </a:xfrm>
          <a:prstGeom prst="rect">
            <a:avLst/>
          </a:prstGeom>
          <a:solidFill>
            <a:schemeClr val="bg2"/>
          </a:solidFill>
          <a:ln>
            <a:solidFill>
              <a:srgbClr val="00B0F0"/>
            </a:solidFill>
          </a:ln>
        </p:spPr>
        <p:txBody>
          <a:bodyPr wrap="square" rtlCol="0">
            <a:spAutoFit/>
          </a:bodyPr>
          <a:lstStyle/>
          <a:p>
            <a:pPr algn="ctr"/>
            <a:r>
              <a:rPr lang="en-US" b="1" dirty="0">
                <a:solidFill>
                  <a:srgbClr val="0000FF"/>
                </a:solidFill>
              </a:rPr>
              <a:t>2023 </a:t>
            </a:r>
            <a:r>
              <a:rPr lang="en-US" b="1" dirty="0" err="1">
                <a:solidFill>
                  <a:srgbClr val="0000FF"/>
                </a:solidFill>
              </a:rPr>
              <a:t>CAMx</a:t>
            </a:r>
            <a:r>
              <a:rPr lang="en-US" b="1" dirty="0">
                <a:solidFill>
                  <a:srgbClr val="0000FF"/>
                </a:solidFill>
              </a:rPr>
              <a:t> APCA </a:t>
            </a:r>
          </a:p>
          <a:p>
            <a:pPr algn="ctr"/>
            <a:r>
              <a:rPr lang="en-US" b="1" dirty="0">
                <a:solidFill>
                  <a:srgbClr val="0000FF"/>
                </a:solidFill>
              </a:rPr>
              <a:t>modeling results</a:t>
            </a:r>
          </a:p>
          <a:p>
            <a:pPr algn="ctr"/>
            <a:r>
              <a:rPr lang="en-US" sz="1600" b="1" dirty="0"/>
              <a:t>(“Tagged” States/Sectors/Pollutants)</a:t>
            </a:r>
          </a:p>
        </p:txBody>
      </p:sp>
      <p:sp>
        <p:nvSpPr>
          <p:cNvPr id="7" name="TextBox 6">
            <a:extLst>
              <a:ext uri="{FF2B5EF4-FFF2-40B4-BE49-F238E27FC236}">
                <a16:creationId xmlns:a16="http://schemas.microsoft.com/office/drawing/2014/main" id="{85ACFF13-C1C3-4E8C-9E1C-05E7CE4C28EF}"/>
              </a:ext>
            </a:extLst>
          </p:cNvPr>
          <p:cNvSpPr txBox="1"/>
          <p:nvPr/>
        </p:nvSpPr>
        <p:spPr>
          <a:xfrm>
            <a:off x="60389" y="4495335"/>
            <a:ext cx="2104836" cy="1015663"/>
          </a:xfrm>
          <a:prstGeom prst="rect">
            <a:avLst/>
          </a:prstGeom>
          <a:noFill/>
          <a:ln>
            <a:solidFill>
              <a:schemeClr val="tx1"/>
            </a:solidFill>
          </a:ln>
        </p:spPr>
        <p:txBody>
          <a:bodyPr wrap="square" rtlCol="0">
            <a:spAutoFit/>
          </a:bodyPr>
          <a:lstStyle/>
          <a:p>
            <a:pPr algn="ctr"/>
            <a:r>
              <a:rPr lang="en-US" sz="1600" b="1" dirty="0"/>
              <a:t>ACE Future “2025/2030/2035”</a:t>
            </a:r>
          </a:p>
          <a:p>
            <a:pPr algn="ctr"/>
            <a:r>
              <a:rPr lang="en-US" sz="1400" dirty="0"/>
              <a:t>(Created via 2023 </a:t>
            </a:r>
            <a:r>
              <a:rPr lang="en-US" sz="1400" dirty="0" err="1"/>
              <a:t>CAMx</a:t>
            </a:r>
            <a:r>
              <a:rPr lang="en-US" sz="1400" dirty="0"/>
              <a:t> APCA modeling results)</a:t>
            </a:r>
          </a:p>
        </p:txBody>
      </p:sp>
      <p:cxnSp>
        <p:nvCxnSpPr>
          <p:cNvPr id="8" name="Straight Connector 7">
            <a:extLst>
              <a:ext uri="{FF2B5EF4-FFF2-40B4-BE49-F238E27FC236}">
                <a16:creationId xmlns:a16="http://schemas.microsoft.com/office/drawing/2014/main" id="{B8CABF3A-E618-4978-B288-6B62E00CF565}"/>
              </a:ext>
            </a:extLst>
          </p:cNvPr>
          <p:cNvCxnSpPr>
            <a:cxnSpLocks/>
          </p:cNvCxnSpPr>
          <p:nvPr/>
        </p:nvCxnSpPr>
        <p:spPr>
          <a:xfrm>
            <a:off x="362312" y="1741919"/>
            <a:ext cx="0" cy="2753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0FEFA88-0FDE-4937-B565-7480ABB22FF6}"/>
              </a:ext>
            </a:extLst>
          </p:cNvPr>
          <p:cNvCxnSpPr>
            <a:cxnSpLocks/>
          </p:cNvCxnSpPr>
          <p:nvPr/>
        </p:nvCxnSpPr>
        <p:spPr>
          <a:xfrm>
            <a:off x="2902340" y="2973206"/>
            <a:ext cx="700961" cy="14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F4B00D-C545-4FEA-80BD-9A0DD9F2E136}"/>
              </a:ext>
            </a:extLst>
          </p:cNvPr>
          <p:cNvCxnSpPr>
            <a:cxnSpLocks/>
          </p:cNvCxnSpPr>
          <p:nvPr/>
        </p:nvCxnSpPr>
        <p:spPr>
          <a:xfrm>
            <a:off x="5437717" y="3413049"/>
            <a:ext cx="673759" cy="265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4C29F68-4C09-45A1-9D6E-8A1D8030F7E3}"/>
              </a:ext>
            </a:extLst>
          </p:cNvPr>
          <p:cNvSpPr txBox="1"/>
          <p:nvPr/>
        </p:nvSpPr>
        <p:spPr>
          <a:xfrm>
            <a:off x="5660325" y="3698641"/>
            <a:ext cx="3395222" cy="1815882"/>
          </a:xfrm>
          <a:prstGeom prst="rect">
            <a:avLst/>
          </a:prstGeom>
          <a:noFill/>
          <a:ln w="28575">
            <a:solidFill>
              <a:srgbClr val="00B0F0"/>
            </a:solidFill>
          </a:ln>
        </p:spPr>
        <p:txBody>
          <a:bodyPr wrap="square" rtlCol="0">
            <a:spAutoFit/>
          </a:bodyPr>
          <a:lstStyle/>
          <a:p>
            <a:pPr algn="ctr"/>
            <a:r>
              <a:rPr lang="en-US" sz="1600" b="1" dirty="0">
                <a:solidFill>
                  <a:srgbClr val="0000FF"/>
                </a:solidFill>
              </a:rPr>
              <a:t>“FAST-CE” reads/processes</a:t>
            </a:r>
          </a:p>
          <a:p>
            <a:pPr algn="ctr"/>
            <a:r>
              <a:rPr lang="en-US" sz="1600" b="1" dirty="0">
                <a:solidFill>
                  <a:srgbClr val="0000FF"/>
                </a:solidFill>
              </a:rPr>
              <a:t> (1) gridded tag contribution fraction, (2) emission ratios of 2023/ACE cases (2025,2030,2035) or any other cases </a:t>
            </a:r>
            <a:r>
              <a:rPr lang="en-US" sz="1600" dirty="0">
                <a:solidFill>
                  <a:srgbClr val="0000FF"/>
                </a:solidFill>
              </a:rPr>
              <a:t>(user-defined)   </a:t>
            </a:r>
          </a:p>
          <a:p>
            <a:pPr algn="ctr"/>
            <a:r>
              <a:rPr lang="en-US" sz="1600" dirty="0"/>
              <a:t>(each grid’s “tag fraction” adjusted by static annual emissions ratio)</a:t>
            </a:r>
            <a:endParaRPr lang="en-US" dirty="0"/>
          </a:p>
        </p:txBody>
      </p:sp>
      <p:sp>
        <p:nvSpPr>
          <p:cNvPr id="24" name="TextBox 23">
            <a:extLst>
              <a:ext uri="{FF2B5EF4-FFF2-40B4-BE49-F238E27FC236}">
                <a16:creationId xmlns:a16="http://schemas.microsoft.com/office/drawing/2014/main" id="{55838FC7-4354-4B00-9184-0B45DF26D189}"/>
              </a:ext>
            </a:extLst>
          </p:cNvPr>
          <p:cNvSpPr txBox="1"/>
          <p:nvPr/>
        </p:nvSpPr>
        <p:spPr>
          <a:xfrm>
            <a:off x="3286123" y="3548256"/>
            <a:ext cx="2544543" cy="584775"/>
          </a:xfrm>
          <a:prstGeom prst="rect">
            <a:avLst/>
          </a:prstGeom>
          <a:noFill/>
        </p:spPr>
        <p:txBody>
          <a:bodyPr wrap="none" rtlCol="0">
            <a:spAutoFit/>
          </a:bodyPr>
          <a:lstStyle/>
          <a:p>
            <a:pPr algn="ctr"/>
            <a:r>
              <a:rPr lang="en-US" sz="1600" dirty="0">
                <a:solidFill>
                  <a:srgbClr val="00B050"/>
                </a:solidFill>
              </a:rPr>
              <a:t>Create “quarterly/seasonal” </a:t>
            </a:r>
          </a:p>
          <a:p>
            <a:pPr algn="ctr"/>
            <a:r>
              <a:rPr lang="en-US" sz="1600" dirty="0">
                <a:solidFill>
                  <a:srgbClr val="00B050"/>
                </a:solidFill>
              </a:rPr>
              <a:t>gridded SMAT-CE output</a:t>
            </a:r>
          </a:p>
        </p:txBody>
      </p:sp>
      <p:sp>
        <p:nvSpPr>
          <p:cNvPr id="26" name="TextBox 25">
            <a:extLst>
              <a:ext uri="{FF2B5EF4-FFF2-40B4-BE49-F238E27FC236}">
                <a16:creationId xmlns:a16="http://schemas.microsoft.com/office/drawing/2014/main" id="{2F63293A-FFEC-4015-840C-7A3C5341271E}"/>
              </a:ext>
            </a:extLst>
          </p:cNvPr>
          <p:cNvSpPr txBox="1"/>
          <p:nvPr/>
        </p:nvSpPr>
        <p:spPr>
          <a:xfrm>
            <a:off x="6134782" y="2079579"/>
            <a:ext cx="2703894" cy="1323439"/>
          </a:xfrm>
          <a:prstGeom prst="rect">
            <a:avLst/>
          </a:prstGeom>
          <a:solidFill>
            <a:schemeClr val="bg2"/>
          </a:solidFill>
          <a:ln>
            <a:solidFill>
              <a:srgbClr val="00B0F0"/>
            </a:solidFill>
          </a:ln>
        </p:spPr>
        <p:txBody>
          <a:bodyPr wrap="square" rtlCol="0">
            <a:spAutoFit/>
          </a:bodyPr>
          <a:lstStyle/>
          <a:p>
            <a:pPr algn="ctr"/>
            <a:r>
              <a:rPr lang="en-US" sz="1600" b="1" dirty="0">
                <a:solidFill>
                  <a:srgbClr val="0000FF"/>
                </a:solidFill>
              </a:rPr>
              <a:t>Pre-process </a:t>
            </a:r>
            <a:r>
              <a:rPr lang="en-US" sz="1600" b="1" dirty="0" err="1">
                <a:solidFill>
                  <a:srgbClr val="0000FF"/>
                </a:solidFill>
              </a:rPr>
              <a:t>CAMx</a:t>
            </a:r>
            <a:r>
              <a:rPr lang="en-US" sz="1600" b="1" dirty="0">
                <a:solidFill>
                  <a:srgbClr val="0000FF"/>
                </a:solidFill>
              </a:rPr>
              <a:t> APCA modeling inputs to create “quarterly/seasonal” gridded contribution fraction from each “Tag”</a:t>
            </a:r>
            <a:endParaRPr lang="en-US" sz="1600" dirty="0"/>
          </a:p>
        </p:txBody>
      </p:sp>
      <p:sp>
        <p:nvSpPr>
          <p:cNvPr id="31" name="Rectangle 30">
            <a:extLst>
              <a:ext uri="{FF2B5EF4-FFF2-40B4-BE49-F238E27FC236}">
                <a16:creationId xmlns:a16="http://schemas.microsoft.com/office/drawing/2014/main" id="{432FCF4A-46FE-4F1E-AFDB-03270737E5D4}"/>
              </a:ext>
            </a:extLst>
          </p:cNvPr>
          <p:cNvSpPr/>
          <p:nvPr/>
        </p:nvSpPr>
        <p:spPr>
          <a:xfrm>
            <a:off x="452298" y="2013662"/>
            <a:ext cx="2098651" cy="461665"/>
          </a:xfrm>
          <a:prstGeom prst="rect">
            <a:avLst/>
          </a:prstGeom>
        </p:spPr>
        <p:txBody>
          <a:bodyPr wrap="none">
            <a:spAutoFit/>
          </a:bodyPr>
          <a:lstStyle/>
          <a:p>
            <a:r>
              <a:rPr lang="en-US" sz="2400" b="1" i="1" dirty="0">
                <a:solidFill>
                  <a:srgbClr val="FF0000"/>
                </a:solidFill>
                <a:effectLst>
                  <a:outerShdw blurRad="38100" dist="38100" dir="2700000" algn="tl">
                    <a:srgbClr val="000000">
                      <a:alpha val="43137"/>
                    </a:srgbClr>
                  </a:outerShdw>
                </a:effectLst>
                <a:latin typeface="Arial" charset="0"/>
              </a:rPr>
              <a:t>New Method:</a:t>
            </a:r>
            <a:endParaRPr lang="en-US" sz="2400" dirty="0"/>
          </a:p>
        </p:txBody>
      </p:sp>
      <p:sp>
        <p:nvSpPr>
          <p:cNvPr id="34" name="TextBox 33">
            <a:extLst>
              <a:ext uri="{FF2B5EF4-FFF2-40B4-BE49-F238E27FC236}">
                <a16:creationId xmlns:a16="http://schemas.microsoft.com/office/drawing/2014/main" id="{A7E5321A-C80F-422B-A687-44585965E98C}"/>
              </a:ext>
            </a:extLst>
          </p:cNvPr>
          <p:cNvSpPr txBox="1"/>
          <p:nvPr/>
        </p:nvSpPr>
        <p:spPr>
          <a:xfrm>
            <a:off x="2412276" y="5558067"/>
            <a:ext cx="3100230" cy="1200329"/>
          </a:xfrm>
          <a:prstGeom prst="rect">
            <a:avLst/>
          </a:prstGeom>
          <a:solidFill>
            <a:schemeClr val="accent6">
              <a:lumMod val="20000"/>
              <a:lumOff val="80000"/>
            </a:schemeClr>
          </a:solidFill>
          <a:ln w="38100">
            <a:solidFill>
              <a:srgbClr val="7030A0"/>
            </a:solidFill>
          </a:ln>
        </p:spPr>
        <p:txBody>
          <a:bodyPr wrap="square" rtlCol="0">
            <a:spAutoFit/>
          </a:bodyPr>
          <a:lstStyle/>
          <a:p>
            <a:pPr marL="342900" indent="-342900">
              <a:buAutoNum type="arabicParenBoth"/>
            </a:pPr>
            <a:r>
              <a:rPr lang="en-US" sz="1600" b="1" dirty="0">
                <a:solidFill>
                  <a:srgbClr val="0000FF"/>
                </a:solidFill>
              </a:rPr>
              <a:t>Validation/QA module:   </a:t>
            </a:r>
            <a:r>
              <a:rPr lang="en-US" sz="1400" b="1" dirty="0"/>
              <a:t>Comparison plots &amp; Statistics for </a:t>
            </a:r>
            <a:r>
              <a:rPr lang="en-US" sz="1400" b="1" dirty="0">
                <a:solidFill>
                  <a:srgbClr val="FF0000"/>
                </a:solidFill>
              </a:rPr>
              <a:t>“ACE” vs. FAST-CE”</a:t>
            </a:r>
            <a:endParaRPr lang="en-US" sz="1600" b="1" dirty="0">
              <a:solidFill>
                <a:srgbClr val="FF0000"/>
              </a:solidFill>
            </a:endParaRPr>
          </a:p>
          <a:p>
            <a:pPr marL="342900" indent="-342900">
              <a:buAutoNum type="arabicParenBoth"/>
            </a:pPr>
            <a:r>
              <a:rPr lang="en-US" sz="1400" b="1" dirty="0">
                <a:solidFill>
                  <a:srgbClr val="0000FF"/>
                </a:solidFill>
              </a:rPr>
              <a:t>Create SMAT/</a:t>
            </a:r>
            <a:r>
              <a:rPr lang="en-US" sz="1400" b="1" dirty="0" err="1">
                <a:solidFill>
                  <a:srgbClr val="0000FF"/>
                </a:solidFill>
              </a:rPr>
              <a:t>BenMAP</a:t>
            </a:r>
            <a:r>
              <a:rPr lang="en-US" sz="1400" b="1" dirty="0">
                <a:solidFill>
                  <a:srgbClr val="0000FF"/>
                </a:solidFill>
              </a:rPr>
              <a:t> input</a:t>
            </a:r>
            <a:r>
              <a:rPr lang="en-US" sz="1400" b="1" dirty="0"/>
              <a:t> files for 2023 vs. ACE (2025/2030/2035)</a:t>
            </a:r>
          </a:p>
        </p:txBody>
      </p:sp>
      <p:sp>
        <p:nvSpPr>
          <p:cNvPr id="41" name="Rectangle 40">
            <a:extLst>
              <a:ext uri="{FF2B5EF4-FFF2-40B4-BE49-F238E27FC236}">
                <a16:creationId xmlns:a16="http://schemas.microsoft.com/office/drawing/2014/main" id="{71EA2740-FB9D-42C0-812E-ADAF8D14D35E}"/>
              </a:ext>
            </a:extLst>
          </p:cNvPr>
          <p:cNvSpPr/>
          <p:nvPr/>
        </p:nvSpPr>
        <p:spPr>
          <a:xfrm>
            <a:off x="3901614" y="1979611"/>
            <a:ext cx="1210588" cy="369332"/>
          </a:xfrm>
          <a:prstGeom prst="rect">
            <a:avLst/>
          </a:prstGeom>
        </p:spPr>
        <p:txBody>
          <a:bodyPr wrap="none">
            <a:spAutoFit/>
          </a:bodyPr>
          <a:lstStyle/>
          <a:p>
            <a:r>
              <a:rPr lang="en-US" b="1" i="1" dirty="0">
                <a:solidFill>
                  <a:srgbClr val="7030A0"/>
                </a:solidFill>
                <a:effectLst>
                  <a:outerShdw blurRad="38100" dist="38100" dir="2700000" algn="tl">
                    <a:srgbClr val="000000">
                      <a:alpha val="43137"/>
                    </a:srgbClr>
                  </a:outerShdw>
                </a:effectLst>
                <a:latin typeface="Arial" charset="0"/>
              </a:rPr>
              <a:t>WIN-DOS</a:t>
            </a:r>
            <a:endParaRPr lang="en-US" dirty="0">
              <a:solidFill>
                <a:srgbClr val="7030A0"/>
              </a:solidFill>
            </a:endParaRPr>
          </a:p>
        </p:txBody>
      </p:sp>
      <p:sp>
        <p:nvSpPr>
          <p:cNvPr id="43" name="TextBox 42">
            <a:extLst>
              <a:ext uri="{FF2B5EF4-FFF2-40B4-BE49-F238E27FC236}">
                <a16:creationId xmlns:a16="http://schemas.microsoft.com/office/drawing/2014/main" id="{76B37404-014A-432D-B810-085C8BEC91D6}"/>
              </a:ext>
            </a:extLst>
          </p:cNvPr>
          <p:cNvSpPr txBox="1"/>
          <p:nvPr/>
        </p:nvSpPr>
        <p:spPr>
          <a:xfrm>
            <a:off x="5866190" y="5733429"/>
            <a:ext cx="3161350" cy="1077218"/>
          </a:xfrm>
          <a:prstGeom prst="rect">
            <a:avLst/>
          </a:prstGeom>
          <a:noFill/>
          <a:ln w="28575">
            <a:solidFill>
              <a:srgbClr val="FF0000"/>
            </a:solidFill>
          </a:ln>
        </p:spPr>
        <p:txBody>
          <a:bodyPr wrap="square" rtlCol="0">
            <a:spAutoFit/>
          </a:bodyPr>
          <a:lstStyle/>
          <a:p>
            <a:pPr algn="ctr"/>
            <a:r>
              <a:rPr lang="en-US" sz="1600" b="1" dirty="0">
                <a:solidFill>
                  <a:srgbClr val="0000FF"/>
                </a:solidFill>
              </a:rPr>
              <a:t>“FAST-CE” creates “SMAT-CE AQ surface”, and GUI allows to adjust any AQ scenario surface for </a:t>
            </a:r>
          </a:p>
          <a:p>
            <a:pPr algn="ctr"/>
            <a:r>
              <a:rPr lang="en-US" sz="1600" b="1" dirty="0">
                <a:solidFill>
                  <a:srgbClr val="0000FF"/>
                </a:solidFill>
              </a:rPr>
              <a:t>PM &amp; O</a:t>
            </a:r>
            <a:r>
              <a:rPr lang="en-US" sz="1200" b="1" dirty="0">
                <a:solidFill>
                  <a:srgbClr val="0000FF"/>
                </a:solidFill>
              </a:rPr>
              <a:t>3  </a:t>
            </a:r>
            <a:r>
              <a:rPr lang="en-US" sz="1400" b="1" dirty="0">
                <a:solidFill>
                  <a:srgbClr val="0000FF"/>
                </a:solidFill>
              </a:rPr>
              <a:t>(1hr &amp; 8hr)</a:t>
            </a:r>
          </a:p>
        </p:txBody>
      </p:sp>
      <p:cxnSp>
        <p:nvCxnSpPr>
          <p:cNvPr id="48" name="Straight Arrow Connector 47">
            <a:extLst>
              <a:ext uri="{FF2B5EF4-FFF2-40B4-BE49-F238E27FC236}">
                <a16:creationId xmlns:a16="http://schemas.microsoft.com/office/drawing/2014/main" id="{307BBF26-AE97-45A4-AB34-A6075A10B7B8}"/>
              </a:ext>
            </a:extLst>
          </p:cNvPr>
          <p:cNvCxnSpPr>
            <a:cxnSpLocks/>
          </p:cNvCxnSpPr>
          <p:nvPr/>
        </p:nvCxnSpPr>
        <p:spPr>
          <a:xfrm flipH="1">
            <a:off x="7656426" y="3331240"/>
            <a:ext cx="2" cy="36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0AC654E-41BA-499E-8D30-7A81490CA931}"/>
              </a:ext>
            </a:extLst>
          </p:cNvPr>
          <p:cNvCxnSpPr>
            <a:cxnSpLocks/>
          </p:cNvCxnSpPr>
          <p:nvPr/>
        </p:nvCxnSpPr>
        <p:spPr>
          <a:xfrm flipH="1">
            <a:off x="5512505" y="6316973"/>
            <a:ext cx="3032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E72A601-9F53-432E-8BDB-DAAC0A28EDE3}"/>
              </a:ext>
            </a:extLst>
          </p:cNvPr>
          <p:cNvSpPr txBox="1"/>
          <p:nvPr/>
        </p:nvSpPr>
        <p:spPr>
          <a:xfrm>
            <a:off x="2692970" y="4398242"/>
            <a:ext cx="2775991" cy="1107996"/>
          </a:xfrm>
          <a:prstGeom prst="rect">
            <a:avLst/>
          </a:prstGeom>
          <a:noFill/>
        </p:spPr>
        <p:txBody>
          <a:bodyPr wrap="square" rtlCol="0">
            <a:spAutoFit/>
          </a:bodyPr>
          <a:lstStyle/>
          <a:p>
            <a:r>
              <a:rPr lang="en-US" u="sng" dirty="0">
                <a:solidFill>
                  <a:srgbClr val="FF0000"/>
                </a:solidFill>
              </a:rPr>
              <a:t>Major advantages</a:t>
            </a:r>
            <a:r>
              <a:rPr lang="en-US" dirty="0">
                <a:solidFill>
                  <a:srgbClr val="FF0000"/>
                </a:solidFill>
              </a:rPr>
              <a:t>:  </a:t>
            </a:r>
            <a:r>
              <a:rPr lang="en-US" sz="1600" b="1" dirty="0">
                <a:solidFill>
                  <a:srgbClr val="00B050"/>
                </a:solidFill>
              </a:rPr>
              <a:t>“Flexible” &amp; “Real-time” </a:t>
            </a:r>
          </a:p>
          <a:p>
            <a:r>
              <a:rPr lang="en-US" sz="1600" b="1" dirty="0">
                <a:solidFill>
                  <a:srgbClr val="00B050"/>
                </a:solidFill>
              </a:rPr>
              <a:t>SMAT-CE AQ scenarios surface created by “FAST-CE”</a:t>
            </a:r>
          </a:p>
        </p:txBody>
      </p:sp>
      <p:sp>
        <p:nvSpPr>
          <p:cNvPr id="25" name="TextBox 24">
            <a:extLst>
              <a:ext uri="{FF2B5EF4-FFF2-40B4-BE49-F238E27FC236}">
                <a16:creationId xmlns:a16="http://schemas.microsoft.com/office/drawing/2014/main" id="{839CAE7B-3A07-4AD6-BC03-BF554DE08C46}"/>
              </a:ext>
            </a:extLst>
          </p:cNvPr>
          <p:cNvSpPr txBox="1"/>
          <p:nvPr/>
        </p:nvSpPr>
        <p:spPr>
          <a:xfrm>
            <a:off x="3586969" y="2373042"/>
            <a:ext cx="1839878" cy="1200329"/>
          </a:xfrm>
          <a:prstGeom prst="rect">
            <a:avLst/>
          </a:prstGeom>
          <a:noFill/>
          <a:ln>
            <a:solidFill>
              <a:srgbClr val="00B0F0"/>
            </a:solidFill>
          </a:ln>
        </p:spPr>
        <p:txBody>
          <a:bodyPr wrap="square" rtlCol="0">
            <a:spAutoFit/>
          </a:bodyPr>
          <a:lstStyle/>
          <a:p>
            <a:pPr algn="ctr"/>
            <a:r>
              <a:rPr lang="en-US" b="1" dirty="0">
                <a:solidFill>
                  <a:srgbClr val="0000FF"/>
                </a:solidFill>
              </a:rPr>
              <a:t>Run SMAT-CE first to create 2023 SMAT-CE AQ surface</a:t>
            </a:r>
          </a:p>
        </p:txBody>
      </p:sp>
      <p:graphicFrame>
        <p:nvGraphicFramePr>
          <p:cNvPr id="16" name="Table 15">
            <a:extLst>
              <a:ext uri="{FF2B5EF4-FFF2-40B4-BE49-F238E27FC236}">
                <a16:creationId xmlns:a16="http://schemas.microsoft.com/office/drawing/2014/main" id="{E1C8F994-3E59-4DB4-A1C0-81529D901F65}"/>
              </a:ext>
            </a:extLst>
          </p:cNvPr>
          <p:cNvGraphicFramePr>
            <a:graphicFrameLocks noGrp="1"/>
          </p:cNvGraphicFramePr>
          <p:nvPr>
            <p:extLst>
              <p:ext uri="{D42A27DB-BD31-4B8C-83A1-F6EECF244321}">
                <p14:modId xmlns:p14="http://schemas.microsoft.com/office/powerpoint/2010/main" val="893063343"/>
              </p:ext>
            </p:extLst>
          </p:nvPr>
        </p:nvGraphicFramePr>
        <p:xfrm>
          <a:off x="5476338" y="774480"/>
          <a:ext cx="1101585" cy="961010"/>
        </p:xfrm>
        <a:graphic>
          <a:graphicData uri="http://schemas.openxmlformats.org/drawingml/2006/table">
            <a:tbl>
              <a:tblPr firstRow="1" bandRow="1">
                <a:tableStyleId>{5940675A-B579-460E-94D1-54222C63F5DA}</a:tableStyleId>
              </a:tblPr>
              <a:tblGrid>
                <a:gridCol w="220317">
                  <a:extLst>
                    <a:ext uri="{9D8B030D-6E8A-4147-A177-3AD203B41FA5}">
                      <a16:colId xmlns:a16="http://schemas.microsoft.com/office/drawing/2014/main" val="3842732619"/>
                    </a:ext>
                  </a:extLst>
                </a:gridCol>
                <a:gridCol w="232354">
                  <a:extLst>
                    <a:ext uri="{9D8B030D-6E8A-4147-A177-3AD203B41FA5}">
                      <a16:colId xmlns:a16="http://schemas.microsoft.com/office/drawing/2014/main" val="2779904468"/>
                    </a:ext>
                  </a:extLst>
                </a:gridCol>
                <a:gridCol w="208280">
                  <a:extLst>
                    <a:ext uri="{9D8B030D-6E8A-4147-A177-3AD203B41FA5}">
                      <a16:colId xmlns:a16="http://schemas.microsoft.com/office/drawing/2014/main" val="2687325288"/>
                    </a:ext>
                  </a:extLst>
                </a:gridCol>
                <a:gridCol w="208280">
                  <a:extLst>
                    <a:ext uri="{9D8B030D-6E8A-4147-A177-3AD203B41FA5}">
                      <a16:colId xmlns:a16="http://schemas.microsoft.com/office/drawing/2014/main" val="377303520"/>
                    </a:ext>
                  </a:extLst>
                </a:gridCol>
                <a:gridCol w="232354">
                  <a:extLst>
                    <a:ext uri="{9D8B030D-6E8A-4147-A177-3AD203B41FA5}">
                      <a16:colId xmlns:a16="http://schemas.microsoft.com/office/drawing/2014/main" val="1951435008"/>
                    </a:ext>
                  </a:extLst>
                </a:gridCol>
              </a:tblGrid>
              <a:tr h="126555">
                <a:tc>
                  <a:txBody>
                    <a:bodyPr/>
                    <a:lstStyle/>
                    <a:p>
                      <a:r>
                        <a:rPr lang="en-US" sz="600" dirty="0"/>
                        <a:t>0.2</a:t>
                      </a:r>
                    </a:p>
                  </a:txBody>
                  <a:tcPr/>
                </a:tc>
                <a:tc>
                  <a:txBody>
                    <a:bodyPr/>
                    <a:lstStyle/>
                    <a:p>
                      <a:r>
                        <a:rPr lang="en-US" sz="600" dirty="0"/>
                        <a:t>0.1</a:t>
                      </a:r>
                    </a:p>
                  </a:txBody>
                  <a:tcPr/>
                </a:tc>
                <a:tc>
                  <a:txBody>
                    <a:bodyPr/>
                    <a:lstStyle/>
                    <a:p>
                      <a:r>
                        <a:rPr lang="en-US" sz="600" dirty="0"/>
                        <a:t>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0.2</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0.1</a:t>
                      </a:r>
                    </a:p>
                  </a:txBody>
                  <a:tcPr/>
                </a:tc>
                <a:extLst>
                  <a:ext uri="{0D108BD9-81ED-4DB2-BD59-A6C34878D82A}">
                    <a16:rowId xmlns:a16="http://schemas.microsoft.com/office/drawing/2014/main" val="3830918251"/>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val="3648849138"/>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dirty="0"/>
                    </a:p>
                  </a:txBody>
                  <a:tcPr/>
                </a:tc>
                <a:extLst>
                  <a:ext uri="{0D108BD9-81ED-4DB2-BD59-A6C34878D82A}">
                    <a16:rowId xmlns:a16="http://schemas.microsoft.com/office/drawing/2014/main" val="212393553"/>
                  </a:ext>
                </a:extLst>
              </a:tr>
            </a:tbl>
          </a:graphicData>
        </a:graphic>
      </p:graphicFrame>
      <p:sp>
        <p:nvSpPr>
          <p:cNvPr id="19" name="TextBox 18">
            <a:extLst>
              <a:ext uri="{FF2B5EF4-FFF2-40B4-BE49-F238E27FC236}">
                <a16:creationId xmlns:a16="http://schemas.microsoft.com/office/drawing/2014/main" id="{E5E69A05-5E44-488D-BF45-249D7A428504}"/>
              </a:ext>
            </a:extLst>
          </p:cNvPr>
          <p:cNvSpPr txBox="1"/>
          <p:nvPr/>
        </p:nvSpPr>
        <p:spPr>
          <a:xfrm>
            <a:off x="6554842" y="1009737"/>
            <a:ext cx="1101584" cy="369332"/>
          </a:xfrm>
          <a:prstGeom prst="rect">
            <a:avLst/>
          </a:prstGeom>
          <a:noFill/>
        </p:spPr>
        <p:txBody>
          <a:bodyPr wrap="none" rtlCol="0">
            <a:spAutoFit/>
          </a:bodyPr>
          <a:lstStyle/>
          <a:p>
            <a:r>
              <a:rPr lang="en-US" dirty="0"/>
              <a:t>-------------</a:t>
            </a:r>
          </a:p>
        </p:txBody>
      </p:sp>
      <p:sp>
        <p:nvSpPr>
          <p:cNvPr id="22" name="TextBox 21">
            <a:extLst>
              <a:ext uri="{FF2B5EF4-FFF2-40B4-BE49-F238E27FC236}">
                <a16:creationId xmlns:a16="http://schemas.microsoft.com/office/drawing/2014/main" id="{8E20F008-F305-46C9-8FDB-8BA340E8B8C3}"/>
              </a:ext>
            </a:extLst>
          </p:cNvPr>
          <p:cNvSpPr txBox="1"/>
          <p:nvPr/>
        </p:nvSpPr>
        <p:spPr>
          <a:xfrm>
            <a:off x="5660324" y="1741919"/>
            <a:ext cx="668388" cy="369332"/>
          </a:xfrm>
          <a:prstGeom prst="rect">
            <a:avLst/>
          </a:prstGeom>
          <a:noFill/>
        </p:spPr>
        <p:txBody>
          <a:bodyPr wrap="none" rtlCol="0">
            <a:spAutoFit/>
          </a:bodyPr>
          <a:lstStyle/>
          <a:p>
            <a:r>
              <a:rPr lang="en-US" dirty="0"/>
              <a:t>Tag 1</a:t>
            </a:r>
          </a:p>
        </p:txBody>
      </p:sp>
      <p:graphicFrame>
        <p:nvGraphicFramePr>
          <p:cNvPr id="35" name="Table 34">
            <a:extLst>
              <a:ext uri="{FF2B5EF4-FFF2-40B4-BE49-F238E27FC236}">
                <a16:creationId xmlns:a16="http://schemas.microsoft.com/office/drawing/2014/main" id="{6D8F7D89-060A-44E3-BA6E-C5955ED25299}"/>
              </a:ext>
            </a:extLst>
          </p:cNvPr>
          <p:cNvGraphicFramePr>
            <a:graphicFrameLocks noGrp="1"/>
          </p:cNvGraphicFramePr>
          <p:nvPr>
            <p:extLst>
              <p:ext uri="{D42A27DB-BD31-4B8C-83A1-F6EECF244321}">
                <p14:modId xmlns:p14="http://schemas.microsoft.com/office/powerpoint/2010/main" val="1705591480"/>
              </p:ext>
            </p:extLst>
          </p:nvPr>
        </p:nvGraphicFramePr>
        <p:xfrm>
          <a:off x="7681076" y="762101"/>
          <a:ext cx="1041400" cy="96101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842732619"/>
                    </a:ext>
                  </a:extLst>
                </a:gridCol>
                <a:gridCol w="208280">
                  <a:extLst>
                    <a:ext uri="{9D8B030D-6E8A-4147-A177-3AD203B41FA5}">
                      <a16:colId xmlns:a16="http://schemas.microsoft.com/office/drawing/2014/main" val="2779904468"/>
                    </a:ext>
                  </a:extLst>
                </a:gridCol>
                <a:gridCol w="208280">
                  <a:extLst>
                    <a:ext uri="{9D8B030D-6E8A-4147-A177-3AD203B41FA5}">
                      <a16:colId xmlns:a16="http://schemas.microsoft.com/office/drawing/2014/main" val="2687325288"/>
                    </a:ext>
                  </a:extLst>
                </a:gridCol>
                <a:gridCol w="208280">
                  <a:extLst>
                    <a:ext uri="{9D8B030D-6E8A-4147-A177-3AD203B41FA5}">
                      <a16:colId xmlns:a16="http://schemas.microsoft.com/office/drawing/2014/main" val="377303520"/>
                    </a:ext>
                  </a:extLst>
                </a:gridCol>
                <a:gridCol w="208280">
                  <a:extLst>
                    <a:ext uri="{9D8B030D-6E8A-4147-A177-3AD203B41FA5}">
                      <a16:colId xmlns:a16="http://schemas.microsoft.com/office/drawing/2014/main" val="1951435008"/>
                    </a:ext>
                  </a:extLst>
                </a:gridCol>
              </a:tblGrid>
              <a:tr h="297625">
                <a:tc>
                  <a:txBody>
                    <a:bodyPr/>
                    <a:lstStyle/>
                    <a:p>
                      <a:r>
                        <a:rPr lang="en-US" sz="600" dirty="0"/>
                        <a:t>0.2</a:t>
                      </a:r>
                    </a:p>
                  </a:txBody>
                  <a:tcPr/>
                </a:tc>
                <a:tc>
                  <a:txBody>
                    <a:bodyPr/>
                    <a:lstStyle/>
                    <a:p>
                      <a:r>
                        <a:rPr lang="en-US" sz="600" dirty="0"/>
                        <a:t>0.1</a:t>
                      </a:r>
                    </a:p>
                  </a:txBody>
                  <a:tcPr/>
                </a:tc>
                <a:tc>
                  <a:txBody>
                    <a:bodyPr/>
                    <a:lstStyle/>
                    <a:p>
                      <a:r>
                        <a:rPr lang="en-US" sz="600" dirty="0"/>
                        <a:t>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0.2</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0.1</a:t>
                      </a:r>
                    </a:p>
                  </a:txBody>
                  <a:tcPr/>
                </a:tc>
                <a:extLst>
                  <a:ext uri="{0D108BD9-81ED-4DB2-BD59-A6C34878D82A}">
                    <a16:rowId xmlns:a16="http://schemas.microsoft.com/office/drawing/2014/main" val="3830918251"/>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val="3648849138"/>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dirty="0"/>
                    </a:p>
                  </a:txBody>
                  <a:tcPr/>
                </a:tc>
                <a:extLst>
                  <a:ext uri="{0D108BD9-81ED-4DB2-BD59-A6C34878D82A}">
                    <a16:rowId xmlns:a16="http://schemas.microsoft.com/office/drawing/2014/main" val="212393553"/>
                  </a:ext>
                </a:extLst>
              </a:tr>
            </a:tbl>
          </a:graphicData>
        </a:graphic>
      </p:graphicFrame>
      <p:sp>
        <p:nvSpPr>
          <p:cNvPr id="36" name="TextBox 35">
            <a:extLst>
              <a:ext uri="{FF2B5EF4-FFF2-40B4-BE49-F238E27FC236}">
                <a16:creationId xmlns:a16="http://schemas.microsoft.com/office/drawing/2014/main" id="{F788C0F2-C2E0-4C58-A66F-70553628BBF5}"/>
              </a:ext>
            </a:extLst>
          </p:cNvPr>
          <p:cNvSpPr txBox="1"/>
          <p:nvPr/>
        </p:nvSpPr>
        <p:spPr>
          <a:xfrm>
            <a:off x="7802099" y="1678676"/>
            <a:ext cx="889603" cy="369332"/>
          </a:xfrm>
          <a:prstGeom prst="rect">
            <a:avLst/>
          </a:prstGeom>
          <a:noFill/>
        </p:spPr>
        <p:txBody>
          <a:bodyPr wrap="none" rtlCol="0">
            <a:spAutoFit/>
          </a:bodyPr>
          <a:lstStyle/>
          <a:p>
            <a:r>
              <a:rPr lang="en-US" dirty="0"/>
              <a:t>Tag “N”</a:t>
            </a:r>
          </a:p>
        </p:txBody>
      </p:sp>
      <p:sp>
        <p:nvSpPr>
          <p:cNvPr id="37" name="TextBox 36">
            <a:extLst>
              <a:ext uri="{FF2B5EF4-FFF2-40B4-BE49-F238E27FC236}">
                <a16:creationId xmlns:a16="http://schemas.microsoft.com/office/drawing/2014/main" id="{D5838B02-0A1D-4198-BA09-DCE2B95DF966}"/>
              </a:ext>
            </a:extLst>
          </p:cNvPr>
          <p:cNvSpPr txBox="1"/>
          <p:nvPr/>
        </p:nvSpPr>
        <p:spPr>
          <a:xfrm>
            <a:off x="3667663" y="650466"/>
            <a:ext cx="1770054" cy="1169551"/>
          </a:xfrm>
          <a:prstGeom prst="rect">
            <a:avLst/>
          </a:prstGeom>
          <a:noFill/>
        </p:spPr>
        <p:txBody>
          <a:bodyPr wrap="square" rtlCol="0">
            <a:spAutoFit/>
          </a:bodyPr>
          <a:lstStyle/>
          <a:p>
            <a:pPr algn="ctr"/>
            <a:r>
              <a:rPr lang="en-US" sz="1400" dirty="0">
                <a:solidFill>
                  <a:srgbClr val="00B050"/>
                </a:solidFill>
              </a:rPr>
              <a:t>“Quarterly/seasonal” Contribution</a:t>
            </a:r>
          </a:p>
          <a:p>
            <a:pPr algn="ctr"/>
            <a:r>
              <a:rPr lang="en-US" sz="1400" dirty="0">
                <a:solidFill>
                  <a:srgbClr val="00B050"/>
                </a:solidFill>
              </a:rPr>
              <a:t>Fraction </a:t>
            </a:r>
          </a:p>
          <a:p>
            <a:pPr algn="ctr"/>
            <a:r>
              <a:rPr lang="en-US" sz="1400" dirty="0">
                <a:solidFill>
                  <a:srgbClr val="00B050"/>
                </a:solidFill>
              </a:rPr>
              <a:t>From “Tag 1”</a:t>
            </a:r>
          </a:p>
          <a:p>
            <a:pPr algn="ctr"/>
            <a:r>
              <a:rPr lang="en-US" sz="1400" dirty="0">
                <a:solidFill>
                  <a:srgbClr val="00B050"/>
                </a:solidFill>
              </a:rPr>
              <a:t>In each grid</a:t>
            </a:r>
          </a:p>
        </p:txBody>
      </p:sp>
      <p:cxnSp>
        <p:nvCxnSpPr>
          <p:cNvPr id="28" name="Straight Arrow Connector 27">
            <a:extLst>
              <a:ext uri="{FF2B5EF4-FFF2-40B4-BE49-F238E27FC236}">
                <a16:creationId xmlns:a16="http://schemas.microsoft.com/office/drawing/2014/main" id="{4EFB3D5A-98B0-481B-93D9-1421A9DEBA94}"/>
              </a:ext>
            </a:extLst>
          </p:cNvPr>
          <p:cNvCxnSpPr/>
          <p:nvPr/>
        </p:nvCxnSpPr>
        <p:spPr>
          <a:xfrm flipV="1">
            <a:off x="5158129" y="866291"/>
            <a:ext cx="365417" cy="2941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23D16BA-04B3-4FC6-B2C0-86E126631576}"/>
              </a:ext>
            </a:extLst>
          </p:cNvPr>
          <p:cNvCxnSpPr>
            <a:cxnSpLocks/>
          </p:cNvCxnSpPr>
          <p:nvPr/>
        </p:nvCxnSpPr>
        <p:spPr>
          <a:xfrm>
            <a:off x="7681078" y="5443268"/>
            <a:ext cx="0" cy="3166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72AEB83-CDE7-4F25-ABA4-68C3BB0630FD}"/>
              </a:ext>
            </a:extLst>
          </p:cNvPr>
          <p:cNvCxnSpPr>
            <a:cxnSpLocks/>
          </p:cNvCxnSpPr>
          <p:nvPr/>
        </p:nvCxnSpPr>
        <p:spPr>
          <a:xfrm flipV="1">
            <a:off x="7248092" y="1724534"/>
            <a:ext cx="365417" cy="359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D10F76A-67E6-48E0-8FE3-0C96130B3D3C}"/>
              </a:ext>
            </a:extLst>
          </p:cNvPr>
          <p:cNvCxnSpPr>
            <a:cxnSpLocks/>
          </p:cNvCxnSpPr>
          <p:nvPr/>
        </p:nvCxnSpPr>
        <p:spPr>
          <a:xfrm flipH="1" flipV="1">
            <a:off x="6585693" y="1700669"/>
            <a:ext cx="446543" cy="383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4E019DC-C699-479E-B288-1BA651581D03}"/>
              </a:ext>
            </a:extLst>
          </p:cNvPr>
          <p:cNvSpPr/>
          <p:nvPr/>
        </p:nvSpPr>
        <p:spPr>
          <a:xfrm>
            <a:off x="116460" y="5941930"/>
            <a:ext cx="1984070" cy="1046440"/>
          </a:xfrm>
          <a:prstGeom prst="rect">
            <a:avLst/>
          </a:prstGeom>
        </p:spPr>
        <p:txBody>
          <a:bodyPr wrap="square">
            <a:spAutoFit/>
          </a:bodyPr>
          <a:lstStyle/>
          <a:p>
            <a:r>
              <a:rPr lang="en-US" sz="1400" b="1" u="sng" dirty="0">
                <a:solidFill>
                  <a:srgbClr val="FF0000"/>
                </a:solidFill>
              </a:rPr>
              <a:t>Note</a:t>
            </a:r>
            <a:r>
              <a:rPr lang="en-US" sz="1400" b="1" dirty="0">
                <a:solidFill>
                  <a:srgbClr val="FF0000"/>
                </a:solidFill>
              </a:rPr>
              <a:t>:</a:t>
            </a:r>
          </a:p>
          <a:p>
            <a:r>
              <a:rPr lang="en-US" sz="1200" b="1" dirty="0">
                <a:solidFill>
                  <a:srgbClr val="7030A0"/>
                </a:solidFill>
              </a:rPr>
              <a:t>  PM: Quarterly &amp; Annual</a:t>
            </a:r>
          </a:p>
          <a:p>
            <a:r>
              <a:rPr lang="en-US" sz="1200" b="1" dirty="0">
                <a:solidFill>
                  <a:srgbClr val="7030A0"/>
                </a:solidFill>
              </a:rPr>
              <a:t>  O3 MDA8: Seasonal (5-9)</a:t>
            </a:r>
          </a:p>
          <a:p>
            <a:r>
              <a:rPr lang="en-US" sz="1200" b="1" dirty="0">
                <a:solidFill>
                  <a:srgbClr val="7030A0"/>
                </a:solidFill>
              </a:rPr>
              <a:t>  O3 MDA1: Seasonal (4-10)</a:t>
            </a:r>
          </a:p>
          <a:p>
            <a:endParaRPr lang="en-US" sz="1200" b="1" dirty="0">
              <a:solidFill>
                <a:srgbClr val="7030A0"/>
              </a:solidFill>
            </a:endParaRPr>
          </a:p>
        </p:txBody>
      </p:sp>
      <p:sp>
        <p:nvSpPr>
          <p:cNvPr id="32" name="Slide Number Placeholder 31"/>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12</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89119980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3A0DB8-2B3C-47CB-BBC0-90F5619786B7}"/>
              </a:ext>
            </a:extLst>
          </p:cNvPr>
          <p:cNvPicPr>
            <a:picLocks noChangeAspect="1"/>
          </p:cNvPicPr>
          <p:nvPr/>
        </p:nvPicPr>
        <p:blipFill rotWithShape="1">
          <a:blip r:embed="rId3"/>
          <a:srcRect r="67027"/>
          <a:stretch/>
        </p:blipFill>
        <p:spPr>
          <a:xfrm>
            <a:off x="6121743" y="748225"/>
            <a:ext cx="3001230" cy="6069433"/>
          </a:xfrm>
          <a:prstGeom prst="rect">
            <a:avLst/>
          </a:prstGeom>
          <a:ln>
            <a:solidFill>
              <a:schemeClr val="tx1"/>
            </a:solidFill>
          </a:ln>
        </p:spPr>
      </p:pic>
      <p:pic>
        <p:nvPicPr>
          <p:cNvPr id="5" name="Picture 4">
            <a:extLst>
              <a:ext uri="{FF2B5EF4-FFF2-40B4-BE49-F238E27FC236}">
                <a16:creationId xmlns:a16="http://schemas.microsoft.com/office/drawing/2014/main" id="{155942E2-307B-4C1F-B98A-6BE2B6037C5B}"/>
              </a:ext>
            </a:extLst>
          </p:cNvPr>
          <p:cNvPicPr>
            <a:picLocks noChangeAspect="1"/>
          </p:cNvPicPr>
          <p:nvPr/>
        </p:nvPicPr>
        <p:blipFill rotWithShape="1">
          <a:blip r:embed="rId4"/>
          <a:srcRect r="66615"/>
          <a:stretch/>
        </p:blipFill>
        <p:spPr>
          <a:xfrm>
            <a:off x="3130791" y="748226"/>
            <a:ext cx="2837167" cy="6069432"/>
          </a:xfrm>
          <a:prstGeom prst="rect">
            <a:avLst/>
          </a:prstGeom>
          <a:ln>
            <a:solidFill>
              <a:schemeClr val="tx1"/>
            </a:solidFill>
          </a:ln>
        </p:spPr>
      </p:pic>
      <p:pic>
        <p:nvPicPr>
          <p:cNvPr id="3" name="Picture 2">
            <a:extLst>
              <a:ext uri="{FF2B5EF4-FFF2-40B4-BE49-F238E27FC236}">
                <a16:creationId xmlns:a16="http://schemas.microsoft.com/office/drawing/2014/main" id="{56F70007-6AEC-45FF-BBAB-39D17D8CADDA}"/>
              </a:ext>
            </a:extLst>
          </p:cNvPr>
          <p:cNvPicPr>
            <a:picLocks noChangeAspect="1"/>
          </p:cNvPicPr>
          <p:nvPr/>
        </p:nvPicPr>
        <p:blipFill rotWithShape="1">
          <a:blip r:embed="rId5"/>
          <a:srcRect r="66737"/>
          <a:stretch/>
        </p:blipFill>
        <p:spPr>
          <a:xfrm>
            <a:off x="39689" y="761674"/>
            <a:ext cx="2925550" cy="6029091"/>
          </a:xfrm>
          <a:prstGeom prst="rect">
            <a:avLst/>
          </a:prstGeom>
          <a:ln>
            <a:solidFill>
              <a:schemeClr val="tx1"/>
            </a:solidFill>
          </a:ln>
        </p:spPr>
      </p:pic>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ight Arrow 10"/>
          <p:cNvSpPr/>
          <p:nvPr/>
        </p:nvSpPr>
        <p:spPr>
          <a:xfrm>
            <a:off x="5568040" y="3110731"/>
            <a:ext cx="685800" cy="3630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0" y="53788"/>
            <a:ext cx="29314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Source Contribution Method Module</a:t>
            </a:r>
          </a:p>
        </p:txBody>
      </p:sp>
      <p:sp>
        <p:nvSpPr>
          <p:cNvPr id="14" name="TextBox 13"/>
          <p:cNvSpPr txBox="1"/>
          <p:nvPr/>
        </p:nvSpPr>
        <p:spPr>
          <a:xfrm>
            <a:off x="3162068" y="40341"/>
            <a:ext cx="27672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Baseline AQ Surface &amp; Emissions Input Module</a:t>
            </a:r>
          </a:p>
        </p:txBody>
      </p:sp>
      <p:sp>
        <p:nvSpPr>
          <p:cNvPr id="15" name="TextBox 14"/>
          <p:cNvSpPr txBox="1"/>
          <p:nvPr/>
        </p:nvSpPr>
        <p:spPr>
          <a:xfrm>
            <a:off x="6266329" y="40341"/>
            <a:ext cx="27028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Q/A and Compare Module</a:t>
            </a:r>
          </a:p>
        </p:txBody>
      </p:sp>
      <p:sp>
        <p:nvSpPr>
          <p:cNvPr id="16" name="Rectangle 15">
            <a:extLst>
              <a:ext uri="{FF2B5EF4-FFF2-40B4-BE49-F238E27FC236}">
                <a16:creationId xmlns:a16="http://schemas.microsoft.com/office/drawing/2014/main" id="{B4A7BF5F-828C-4985-9DE0-3B319E62923B}"/>
              </a:ext>
            </a:extLst>
          </p:cNvPr>
          <p:cNvSpPr/>
          <p:nvPr/>
        </p:nvSpPr>
        <p:spPr>
          <a:xfrm>
            <a:off x="8245870" y="6270279"/>
            <a:ext cx="830895" cy="5204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B4A7BF5F-828C-4985-9DE0-3B319E62923B}"/>
              </a:ext>
            </a:extLst>
          </p:cNvPr>
          <p:cNvSpPr/>
          <p:nvPr/>
        </p:nvSpPr>
        <p:spPr>
          <a:xfrm>
            <a:off x="5137063" y="6269496"/>
            <a:ext cx="830895" cy="5204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4A7BF5F-828C-4985-9DE0-3B319E62923B}"/>
              </a:ext>
            </a:extLst>
          </p:cNvPr>
          <p:cNvSpPr/>
          <p:nvPr/>
        </p:nvSpPr>
        <p:spPr>
          <a:xfrm>
            <a:off x="2228802" y="6278669"/>
            <a:ext cx="830895" cy="5204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B4A7BF5F-828C-4985-9DE0-3B319E62923B}"/>
              </a:ext>
            </a:extLst>
          </p:cNvPr>
          <p:cNvSpPr/>
          <p:nvPr/>
        </p:nvSpPr>
        <p:spPr>
          <a:xfrm>
            <a:off x="2489991" y="4172152"/>
            <a:ext cx="452717" cy="12774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Slide Number Placeholder 6"/>
          <p:cNvSpPr txBox="1">
            <a:spLocks/>
          </p:cNvSpPr>
          <p:nvPr/>
        </p:nvSpPr>
        <p:spPr>
          <a:xfrm>
            <a:off x="6990304" y="6412491"/>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
        <p:nvSpPr>
          <p:cNvPr id="10" name="Right Arrow 9"/>
          <p:cNvSpPr/>
          <p:nvPr/>
        </p:nvSpPr>
        <p:spPr>
          <a:xfrm>
            <a:off x="2716009" y="3065930"/>
            <a:ext cx="685800" cy="3630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153668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753035"/>
            <a:ext cx="9144000" cy="610496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0" y="753035"/>
            <a:ext cx="9143999" cy="6118779"/>
          </a:xfrm>
          <a:prstGeom prst="rect">
            <a:avLst/>
          </a:prstGeom>
          <a:noFill/>
          <a:ln w="9525">
            <a:noFill/>
            <a:miter lim="800000"/>
            <a:headEnd/>
            <a:tailEnd/>
          </a:ln>
        </p:spPr>
      </p:pic>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3</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595222" y="15471"/>
            <a:ext cx="8082951"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“Baseline” </a:t>
            </a:r>
            <a:r>
              <a:rPr lang="en-US" sz="3600" b="1" dirty="0">
                <a:latin typeface="Arial" charset="0"/>
              </a:rPr>
              <a:t>vs.</a:t>
            </a:r>
            <a:r>
              <a:rPr lang="en-US" sz="3600" b="1" dirty="0">
                <a:solidFill>
                  <a:srgbClr val="FF0000"/>
                </a:solidFill>
                <a:latin typeface="Arial" charset="0"/>
              </a:rPr>
              <a:t> “Scenarios”</a:t>
            </a:r>
            <a:endParaRPr lang="en-US" altLang="zh-CN" sz="3600" dirty="0">
              <a:latin typeface="Arial" charset="0"/>
              <a:ea typeface="宋体" panose="02010600030101010101" pitchFamily="2" charset="-122"/>
            </a:endParaRPr>
          </a:p>
        </p:txBody>
      </p:sp>
      <p:sp>
        <p:nvSpPr>
          <p:cNvPr id="12" name="Rectangle 11">
            <a:extLst>
              <a:ext uri="{FF2B5EF4-FFF2-40B4-BE49-F238E27FC236}">
                <a16:creationId xmlns:a16="http://schemas.microsoft.com/office/drawing/2014/main" id="{B4A7BF5F-828C-4985-9DE0-3B319E62923B}"/>
              </a:ext>
            </a:extLst>
          </p:cNvPr>
          <p:cNvSpPr/>
          <p:nvPr/>
        </p:nvSpPr>
        <p:spPr>
          <a:xfrm>
            <a:off x="2530001" y="1851709"/>
            <a:ext cx="2485752" cy="3132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B4A7BF5F-828C-4985-9DE0-3B319E62923B}"/>
              </a:ext>
            </a:extLst>
          </p:cNvPr>
          <p:cNvSpPr/>
          <p:nvPr/>
        </p:nvSpPr>
        <p:spPr>
          <a:xfrm>
            <a:off x="2585156" y="2514600"/>
            <a:ext cx="1298222" cy="3637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a16="http://schemas.microsoft.com/office/drawing/2014/main" id="{080F4A70-13A5-4D63-9D89-7F7E4B0E0A40}"/>
              </a:ext>
            </a:extLst>
          </p:cNvPr>
          <p:cNvSpPr/>
          <p:nvPr/>
        </p:nvSpPr>
        <p:spPr>
          <a:xfrm>
            <a:off x="140280" y="5223239"/>
            <a:ext cx="2630311" cy="613117"/>
          </a:xfrm>
          <a:prstGeom prst="wedgeRoundRectCallout">
            <a:avLst>
              <a:gd name="adj1" fmla="val 40038"/>
              <a:gd name="adj2" fmla="val -15404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Calibri"/>
                <a:ea typeface="+mn-ea"/>
                <a:cs typeface="+mn-cs"/>
              </a:rPr>
              <a:t>Adjustable radio button</a:t>
            </a:r>
          </a:p>
        </p:txBody>
      </p:sp>
      <p:sp>
        <p:nvSpPr>
          <p:cNvPr id="18" name="Rectangle 17">
            <a:extLst>
              <a:ext uri="{FF2B5EF4-FFF2-40B4-BE49-F238E27FC236}">
                <a16:creationId xmlns:a16="http://schemas.microsoft.com/office/drawing/2014/main" id="{B4A7BF5F-828C-4985-9DE0-3B319E62923B}"/>
              </a:ext>
            </a:extLst>
          </p:cNvPr>
          <p:cNvSpPr/>
          <p:nvPr/>
        </p:nvSpPr>
        <p:spPr>
          <a:xfrm>
            <a:off x="2521036" y="1466226"/>
            <a:ext cx="786940" cy="2549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4218" y="643467"/>
            <a:ext cx="9089686" cy="6214533"/>
          </a:xfrm>
          <a:prstGeom prst="rect">
            <a:avLst/>
          </a:prstGeom>
          <a:noFill/>
          <a:ln w="9525">
            <a:noFill/>
            <a:miter lim="800000"/>
            <a:headEnd/>
            <a:tailEnd/>
          </a:ln>
        </p:spPr>
      </p:pic>
      <p:sp>
        <p:nvSpPr>
          <p:cNvPr id="8" name="Rectangle 7">
            <a:extLst>
              <a:ext uri="{FF2B5EF4-FFF2-40B4-BE49-F238E27FC236}">
                <a16:creationId xmlns:a16="http://schemas.microsoft.com/office/drawing/2014/main" id="{B4A7BF5F-828C-4985-9DE0-3B319E62923B}"/>
              </a:ext>
            </a:extLst>
          </p:cNvPr>
          <p:cNvSpPr/>
          <p:nvPr/>
        </p:nvSpPr>
        <p:spPr>
          <a:xfrm>
            <a:off x="6865614" y="1727200"/>
            <a:ext cx="801277" cy="382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3"/>
          <p:cNvPicPr>
            <a:picLocks noChangeAspect="1" noChangeArrowheads="1"/>
          </p:cNvPicPr>
          <p:nvPr/>
        </p:nvPicPr>
        <p:blipFill>
          <a:blip r:embed="rId4" cstate="print"/>
          <a:srcRect/>
          <a:stretch>
            <a:fillRect/>
          </a:stretch>
        </p:blipFill>
        <p:spPr bwMode="auto">
          <a:xfrm>
            <a:off x="0" y="668157"/>
            <a:ext cx="9144000" cy="6189843"/>
          </a:xfrm>
          <a:prstGeom prst="rect">
            <a:avLst/>
          </a:prstGeom>
          <a:noFill/>
          <a:ln w="9525">
            <a:noFill/>
            <a:miter lim="800000"/>
            <a:headEnd/>
            <a:tailEnd/>
          </a:ln>
        </p:spPr>
      </p:pic>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4</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595222" y="15471"/>
            <a:ext cx="8082951"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“Concentration”  </a:t>
            </a:r>
            <a:r>
              <a:rPr lang="en-US" sz="3600" b="1" dirty="0">
                <a:latin typeface="Arial" charset="0"/>
              </a:rPr>
              <a:t>vs.</a:t>
            </a:r>
            <a:r>
              <a:rPr lang="en-US" sz="3600" b="1" dirty="0">
                <a:solidFill>
                  <a:srgbClr val="FF0000"/>
                </a:solidFill>
                <a:latin typeface="Arial" charset="0"/>
              </a:rPr>
              <a:t> “Response”</a:t>
            </a:r>
            <a:endParaRPr lang="en-US" altLang="zh-CN" sz="3600" dirty="0">
              <a:latin typeface="Arial" charset="0"/>
              <a:ea typeface="宋体" panose="02010600030101010101" pitchFamily="2" charset="-122"/>
            </a:endParaRPr>
          </a:p>
        </p:txBody>
      </p:sp>
      <p:sp>
        <p:nvSpPr>
          <p:cNvPr id="11" name="Rectangle 10">
            <a:extLst>
              <a:ext uri="{FF2B5EF4-FFF2-40B4-BE49-F238E27FC236}">
                <a16:creationId xmlns:a16="http://schemas.microsoft.com/office/drawing/2014/main" id="{B4A7BF5F-828C-4985-9DE0-3B319E62923B}"/>
              </a:ext>
            </a:extLst>
          </p:cNvPr>
          <p:cNvSpPr/>
          <p:nvPr/>
        </p:nvSpPr>
        <p:spPr>
          <a:xfrm>
            <a:off x="7636744" y="1728875"/>
            <a:ext cx="693337" cy="371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B4A7BF5F-828C-4985-9DE0-3B319E62923B}"/>
              </a:ext>
            </a:extLst>
          </p:cNvPr>
          <p:cNvSpPr/>
          <p:nvPr/>
        </p:nvSpPr>
        <p:spPr>
          <a:xfrm>
            <a:off x="3136758" y="1740598"/>
            <a:ext cx="693337" cy="371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693336"/>
            <a:ext cx="9144000" cy="6159637"/>
          </a:xfrm>
          <a:prstGeom prst="rect">
            <a:avLst/>
          </a:prstGeom>
          <a:noFill/>
          <a:ln w="9525">
            <a:noFill/>
            <a:miter lim="800000"/>
            <a:headEnd/>
            <a:tailEnd/>
          </a:ln>
        </p:spPr>
      </p:pic>
      <p:sp>
        <p:nvSpPr>
          <p:cNvPr id="13" name="Rectangle 12">
            <a:extLst>
              <a:ext uri="{FF2B5EF4-FFF2-40B4-BE49-F238E27FC236}">
                <a16:creationId xmlns:a16="http://schemas.microsoft.com/office/drawing/2014/main" id="{B4A7BF5F-828C-4985-9DE0-3B319E62923B}"/>
              </a:ext>
            </a:extLst>
          </p:cNvPr>
          <p:cNvSpPr/>
          <p:nvPr/>
        </p:nvSpPr>
        <p:spPr>
          <a:xfrm>
            <a:off x="3749736" y="1860625"/>
            <a:ext cx="621297" cy="321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7" name="Picture 3"/>
          <p:cNvPicPr>
            <a:picLocks noChangeAspect="1" noChangeArrowheads="1"/>
          </p:cNvPicPr>
          <p:nvPr/>
        </p:nvPicPr>
        <p:blipFill>
          <a:blip r:embed="rId4" cstate="print"/>
          <a:srcRect/>
          <a:stretch>
            <a:fillRect/>
          </a:stretch>
        </p:blipFill>
        <p:spPr bwMode="auto">
          <a:xfrm>
            <a:off x="0" y="683288"/>
            <a:ext cx="9144000" cy="6174712"/>
          </a:xfrm>
          <a:prstGeom prst="rect">
            <a:avLst/>
          </a:prstGeom>
          <a:noFill/>
          <a:ln w="9525">
            <a:noFill/>
            <a:miter lim="800000"/>
            <a:headEnd/>
            <a:tailEnd/>
          </a:ln>
        </p:spPr>
      </p:pic>
      <p:sp>
        <p:nvSpPr>
          <p:cNvPr id="10" name="Rectangle 9">
            <a:extLst>
              <a:ext uri="{FF2B5EF4-FFF2-40B4-BE49-F238E27FC236}">
                <a16:creationId xmlns:a16="http://schemas.microsoft.com/office/drawing/2014/main" id="{B4A7BF5F-828C-4985-9DE0-3B319E62923B}"/>
              </a:ext>
            </a:extLst>
          </p:cNvPr>
          <p:cNvSpPr/>
          <p:nvPr/>
        </p:nvSpPr>
        <p:spPr>
          <a:xfrm>
            <a:off x="4330840" y="1858945"/>
            <a:ext cx="683288" cy="321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364372" y="1835395"/>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5</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595222" y="15471"/>
            <a:ext cx="8082951"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Real-time Scenario &amp; Response</a:t>
            </a:r>
            <a:endParaRPr lang="en-US" altLang="zh-CN" sz="3600" dirty="0">
              <a:latin typeface="Arial" charset="0"/>
              <a:ea typeface="宋体" panose="02010600030101010101" pitchFamily="2" charset="-122"/>
            </a:endParaRPr>
          </a:p>
        </p:txBody>
      </p:sp>
      <p:sp>
        <p:nvSpPr>
          <p:cNvPr id="11" name="Rectangle 10">
            <a:extLst>
              <a:ext uri="{FF2B5EF4-FFF2-40B4-BE49-F238E27FC236}">
                <a16:creationId xmlns:a16="http://schemas.microsoft.com/office/drawing/2014/main" id="{B4A7BF5F-828C-4985-9DE0-3B319E62923B}"/>
              </a:ext>
            </a:extLst>
          </p:cNvPr>
          <p:cNvSpPr/>
          <p:nvPr/>
        </p:nvSpPr>
        <p:spPr>
          <a:xfrm>
            <a:off x="7576453" y="1809261"/>
            <a:ext cx="693337" cy="371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0" y="602901"/>
            <a:ext cx="9144000" cy="6255099"/>
          </a:xfrm>
          <a:prstGeom prst="rect">
            <a:avLst/>
          </a:prstGeom>
          <a:noFill/>
          <a:ln w="9525">
            <a:noFill/>
            <a:miter lim="800000"/>
            <a:headEnd/>
            <a:tailEnd/>
          </a:ln>
        </p:spPr>
      </p:pic>
      <p:sp>
        <p:nvSpPr>
          <p:cNvPr id="12" name="Rectangle 11">
            <a:extLst>
              <a:ext uri="{FF2B5EF4-FFF2-40B4-BE49-F238E27FC236}">
                <a16:creationId xmlns:a16="http://schemas.microsoft.com/office/drawing/2014/main" id="{B4A7BF5F-828C-4985-9DE0-3B319E62923B}"/>
              </a:ext>
            </a:extLst>
          </p:cNvPr>
          <p:cNvSpPr/>
          <p:nvPr/>
        </p:nvSpPr>
        <p:spPr>
          <a:xfrm>
            <a:off x="3259933" y="2754925"/>
            <a:ext cx="1523082" cy="4103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148" name="Picture 4"/>
          <p:cNvPicPr>
            <a:picLocks noChangeAspect="1" noChangeArrowheads="1"/>
          </p:cNvPicPr>
          <p:nvPr/>
        </p:nvPicPr>
        <p:blipFill>
          <a:blip r:embed="rId4" cstate="print"/>
          <a:srcRect/>
          <a:stretch>
            <a:fillRect/>
          </a:stretch>
        </p:blipFill>
        <p:spPr bwMode="auto">
          <a:xfrm>
            <a:off x="0" y="592853"/>
            <a:ext cx="9144000" cy="6265147"/>
          </a:xfrm>
          <a:prstGeom prst="rect">
            <a:avLst/>
          </a:prstGeom>
          <a:noFill/>
          <a:ln w="9525">
            <a:noFill/>
            <a:miter lim="800000"/>
            <a:headEnd/>
            <a:tailEnd/>
          </a:ln>
        </p:spPr>
      </p:pic>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6</a:t>
            </a:fld>
            <a:endParaRPr lang="en-US">
              <a:solidFill>
                <a:prstClr val="black">
                  <a:tint val="75000"/>
                </a:prstClr>
              </a:solidFill>
              <a:latin typeface="Arial" pitchFamily="34" charset="0"/>
            </a:endParaRPr>
          </a:p>
        </p:txBody>
      </p:sp>
      <p:sp>
        <p:nvSpPr>
          <p:cNvPr id="11" name="Rectangle 10">
            <a:extLst>
              <a:ext uri="{FF2B5EF4-FFF2-40B4-BE49-F238E27FC236}">
                <a16:creationId xmlns:a16="http://schemas.microsoft.com/office/drawing/2014/main" id="{B4A7BF5F-828C-4985-9DE0-3B319E62923B}"/>
              </a:ext>
            </a:extLst>
          </p:cNvPr>
          <p:cNvSpPr/>
          <p:nvPr/>
        </p:nvSpPr>
        <p:spPr>
          <a:xfrm>
            <a:off x="3228113" y="2280976"/>
            <a:ext cx="1786014" cy="4521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a:spLocks noChangeArrowheads="1"/>
          </p:cNvSpPr>
          <p:nvPr/>
        </p:nvSpPr>
        <p:spPr bwMode="auto">
          <a:xfrm>
            <a:off x="0" y="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FF0000"/>
                </a:solidFill>
                <a:latin typeface="Arial" charset="0"/>
              </a:rPr>
              <a:t>Factor Selection: “Region”/“Pollutant”/“Sector”</a:t>
            </a:r>
            <a:endParaRPr lang="en-US" altLang="zh-CN" sz="2800" dirty="0">
              <a:latin typeface="Arial" charset="0"/>
              <a:ea typeface="宋体" panose="02010600030101010101" pitchFamily="2" charset="-122"/>
            </a:endParaRPr>
          </a:p>
        </p:txBody>
      </p:sp>
      <p:sp>
        <p:nvSpPr>
          <p:cNvPr id="15" name="Rectangle 14">
            <a:extLst>
              <a:ext uri="{FF2B5EF4-FFF2-40B4-BE49-F238E27FC236}">
                <a16:creationId xmlns:a16="http://schemas.microsoft.com/office/drawing/2014/main" id="{B4A7BF5F-828C-4985-9DE0-3B319E62923B}"/>
              </a:ext>
            </a:extLst>
          </p:cNvPr>
          <p:cNvSpPr/>
          <p:nvPr/>
        </p:nvSpPr>
        <p:spPr>
          <a:xfrm>
            <a:off x="3239837" y="4402853"/>
            <a:ext cx="1786014" cy="8825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3" cstate="print"/>
          <a:srcRect l="17871" t="3784" r="13210" b="11929"/>
          <a:stretch>
            <a:fillRect/>
          </a:stretch>
        </p:blipFill>
        <p:spPr bwMode="auto">
          <a:xfrm>
            <a:off x="58771" y="626534"/>
            <a:ext cx="9058335" cy="6231466"/>
          </a:xfrm>
          <a:prstGeom prst="rect">
            <a:avLst/>
          </a:prstGeom>
          <a:noFill/>
          <a:ln w="9525">
            <a:noFill/>
            <a:miter lim="800000"/>
            <a:headEnd/>
            <a:tailEnd/>
          </a:ln>
        </p:spPr>
      </p:pic>
      <p:sp>
        <p:nvSpPr>
          <p:cNvPr id="7" name="Rectangle 6"/>
          <p:cNvSpPr>
            <a:spLocks noChangeArrowheads="1"/>
          </p:cNvSpPr>
          <p:nvPr/>
        </p:nvSpPr>
        <p:spPr bwMode="auto">
          <a:xfrm>
            <a:off x="0" y="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FF0000"/>
                </a:solidFill>
                <a:latin typeface="Arial" charset="0"/>
              </a:rPr>
              <a:t>“Save to </a:t>
            </a:r>
            <a:r>
              <a:rPr lang="en-US" sz="2800" b="1" dirty="0" err="1">
                <a:solidFill>
                  <a:srgbClr val="FF0000"/>
                </a:solidFill>
                <a:latin typeface="Arial" charset="0"/>
              </a:rPr>
              <a:t>BenMAP</a:t>
            </a:r>
            <a:r>
              <a:rPr lang="en-US" sz="2800" b="1" dirty="0">
                <a:solidFill>
                  <a:srgbClr val="FF0000"/>
                </a:solidFill>
                <a:latin typeface="Arial" charset="0"/>
              </a:rPr>
              <a:t>/SMAT” </a:t>
            </a:r>
            <a:r>
              <a:rPr lang="en-US" sz="2800" b="1" dirty="0">
                <a:latin typeface="Arial" charset="0"/>
              </a:rPr>
              <a:t>&amp;</a:t>
            </a:r>
            <a:r>
              <a:rPr lang="en-US" sz="2800" b="1" dirty="0">
                <a:solidFill>
                  <a:srgbClr val="FF0000"/>
                </a:solidFill>
                <a:latin typeface="Arial" charset="0"/>
              </a:rPr>
              <a:t>  “Adjust Color/Scale”</a:t>
            </a:r>
            <a:endParaRPr lang="en-US" altLang="zh-CN" sz="2800" dirty="0">
              <a:latin typeface="Arial" charset="0"/>
              <a:ea typeface="宋体" panose="02010600030101010101" pitchFamily="2" charset="-122"/>
            </a:endParaRPr>
          </a:p>
        </p:txBody>
      </p:sp>
      <p:pic>
        <p:nvPicPr>
          <p:cNvPr id="3074" name="Picture 2"/>
          <p:cNvPicPr>
            <a:picLocks noChangeAspect="1" noChangeArrowheads="1"/>
          </p:cNvPicPr>
          <p:nvPr/>
        </p:nvPicPr>
        <p:blipFill>
          <a:blip r:embed="rId4" cstate="print"/>
          <a:srcRect l="58254" t="47266" r="26825" b="37073"/>
          <a:stretch>
            <a:fillRect/>
          </a:stretch>
        </p:blipFill>
        <p:spPr bwMode="auto">
          <a:xfrm>
            <a:off x="4081448" y="4709423"/>
            <a:ext cx="2728685" cy="1611085"/>
          </a:xfrm>
          <a:prstGeom prst="rect">
            <a:avLst/>
          </a:prstGeom>
          <a:noFill/>
          <a:ln w="9525">
            <a:noFill/>
            <a:miter lim="800000"/>
            <a:headEnd/>
            <a:tailEnd/>
          </a:ln>
        </p:spPr>
      </p:pic>
      <p:sp>
        <p:nvSpPr>
          <p:cNvPr id="15" name="Rectangle 14">
            <a:extLst>
              <a:ext uri="{FF2B5EF4-FFF2-40B4-BE49-F238E27FC236}">
                <a16:creationId xmlns:a16="http://schemas.microsoft.com/office/drawing/2014/main" id="{B4A7BF5F-828C-4985-9DE0-3B319E62923B}"/>
              </a:ext>
            </a:extLst>
          </p:cNvPr>
          <p:cNvSpPr/>
          <p:nvPr/>
        </p:nvSpPr>
        <p:spPr>
          <a:xfrm>
            <a:off x="4092913" y="4717553"/>
            <a:ext cx="2716450" cy="1595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Speech Bubble: Rectangle with Corners Rounded 4">
            <a:extLst>
              <a:ext uri="{FF2B5EF4-FFF2-40B4-BE49-F238E27FC236}">
                <a16:creationId xmlns:a16="http://schemas.microsoft.com/office/drawing/2014/main" id="{080F4A70-13A5-4D63-9D89-7F7E4B0E0A40}"/>
              </a:ext>
            </a:extLst>
          </p:cNvPr>
          <p:cNvSpPr/>
          <p:nvPr/>
        </p:nvSpPr>
        <p:spPr>
          <a:xfrm>
            <a:off x="783770" y="4991878"/>
            <a:ext cx="2854373" cy="1249799"/>
          </a:xfrm>
          <a:prstGeom prst="wedgeRoundRectCallout">
            <a:avLst>
              <a:gd name="adj1" fmla="val 64040"/>
              <a:gd name="adj2" fmla="val -4833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a:ea typeface="+mn-ea"/>
                <a:cs typeface="+mn-cs"/>
              </a:rPr>
              <a:t>“Right click” to</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FF"/>
                </a:solidFill>
                <a:effectLst/>
                <a:uLnTx/>
                <a:uFillTx/>
                <a:latin typeface="Calibri"/>
                <a:ea typeface="+mn-ea"/>
                <a:cs typeface="+mn-cs"/>
              </a:rPr>
              <a:t>save image (copy &amp; paste)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dirty="0">
                <a:solidFill>
                  <a:srgbClr val="FF0000"/>
                </a:solidFill>
                <a:latin typeface="Calibri"/>
              </a:rPr>
              <a:t>Save to </a:t>
            </a:r>
            <a:r>
              <a:rPr lang="en-US" sz="1600" b="1" dirty="0" err="1">
                <a:solidFill>
                  <a:srgbClr val="FF0000"/>
                </a:solidFill>
                <a:latin typeface="Calibri"/>
              </a:rPr>
              <a:t>BenMAP</a:t>
            </a:r>
            <a:r>
              <a:rPr lang="en-US" sz="1600" b="1" dirty="0">
                <a:solidFill>
                  <a:srgbClr val="FF0000"/>
                </a:solidFill>
                <a:latin typeface="Calibri"/>
              </a:rPr>
              <a:t> or SMAT format</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4098" name="Picture 2"/>
          <p:cNvPicPr>
            <a:picLocks noChangeAspect="1" noChangeArrowheads="1"/>
          </p:cNvPicPr>
          <p:nvPr/>
        </p:nvPicPr>
        <p:blipFill>
          <a:blip r:embed="rId5" cstate="print"/>
          <a:srcRect/>
          <a:stretch>
            <a:fillRect/>
          </a:stretch>
        </p:blipFill>
        <p:spPr bwMode="auto">
          <a:xfrm>
            <a:off x="5382735" y="597626"/>
            <a:ext cx="2237265" cy="3550598"/>
          </a:xfrm>
          <a:prstGeom prst="rect">
            <a:avLst/>
          </a:prstGeom>
          <a:noFill/>
          <a:ln w="9525">
            <a:noFill/>
            <a:miter lim="800000"/>
            <a:headEnd/>
            <a:tailEnd/>
          </a:ln>
        </p:spPr>
      </p:pic>
      <p:sp>
        <p:nvSpPr>
          <p:cNvPr id="18" name="Rectangle 17">
            <a:extLst>
              <a:ext uri="{FF2B5EF4-FFF2-40B4-BE49-F238E27FC236}">
                <a16:creationId xmlns:a16="http://schemas.microsoft.com/office/drawing/2014/main" id="{B4A7BF5F-828C-4985-9DE0-3B319E62923B}"/>
              </a:ext>
            </a:extLst>
          </p:cNvPr>
          <p:cNvSpPr/>
          <p:nvPr/>
        </p:nvSpPr>
        <p:spPr>
          <a:xfrm>
            <a:off x="7976680" y="2438400"/>
            <a:ext cx="642025" cy="37140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a16="http://schemas.microsoft.com/office/drawing/2014/main" id="{080F4A70-13A5-4D63-9D89-7F7E4B0E0A40}"/>
              </a:ext>
            </a:extLst>
          </p:cNvPr>
          <p:cNvSpPr/>
          <p:nvPr/>
        </p:nvSpPr>
        <p:spPr>
          <a:xfrm>
            <a:off x="6553200" y="972541"/>
            <a:ext cx="2532028" cy="842757"/>
          </a:xfrm>
          <a:prstGeom prst="wedgeRoundRectCallout">
            <a:avLst>
              <a:gd name="adj1" fmla="val 21803"/>
              <a:gd name="adj2" fmla="val 113707"/>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Calibri"/>
              </a:rPr>
              <a:t>A simple </a:t>
            </a:r>
            <a:r>
              <a:rPr kumimoji="0" lang="en-US" b="0" i="0" u="none" strike="noStrike" kern="1200" cap="none" spc="0" normalizeH="0" baseline="0" noProof="0" dirty="0">
                <a:ln>
                  <a:noFill/>
                </a:ln>
                <a:solidFill>
                  <a:srgbClr val="0000FF"/>
                </a:solidFill>
                <a:effectLst/>
                <a:uLnTx/>
                <a:uFillTx/>
                <a:latin typeface="Calibri"/>
                <a:ea typeface="+mn-ea"/>
                <a:cs typeface="+mn-cs"/>
              </a:rPr>
              <a:t>“click” to</a:t>
            </a:r>
            <a:r>
              <a:rPr kumimoji="0" lang="en-US" b="0" i="0" u="none" strike="noStrike" kern="1200" cap="none" spc="0" normalizeH="0" noProof="0" dirty="0">
                <a:ln>
                  <a:noFill/>
                </a:ln>
                <a:solidFill>
                  <a:srgbClr val="0000FF"/>
                </a:solidFill>
                <a:effectLst/>
                <a:uLnTx/>
                <a:uFillTx/>
                <a:latin typeface="Calibri"/>
                <a:ea typeface="+mn-ea"/>
                <a:cs typeface="+mn-cs"/>
              </a:rPr>
              <a:t> open “color/scale/legend” </a:t>
            </a:r>
            <a:r>
              <a:rPr lang="en-US" dirty="0">
                <a:solidFill>
                  <a:srgbClr val="0000FF"/>
                </a:solidFill>
                <a:latin typeface="Calibri"/>
              </a:rPr>
              <a:t>window</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7</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733530"/>
            <a:ext cx="9144000" cy="6124470"/>
          </a:xfrm>
          <a:prstGeom prst="rect">
            <a:avLst/>
          </a:prstGeom>
          <a:noFill/>
          <a:ln w="9525">
            <a:noFill/>
            <a:miter lim="800000"/>
            <a:headEnd/>
            <a:tailEnd/>
          </a:ln>
        </p:spPr>
      </p:pic>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8</a:t>
            </a:fld>
            <a:endParaRPr lang="en-US">
              <a:solidFill>
                <a:prstClr val="black">
                  <a:tint val="75000"/>
                </a:prstClr>
              </a:solidFill>
              <a:latin typeface="Arial" pitchFamily="34" charset="0"/>
            </a:endParaRPr>
          </a:p>
        </p:txBody>
      </p:sp>
      <p:sp>
        <p:nvSpPr>
          <p:cNvPr id="13" name="Rectangle 12">
            <a:extLst>
              <a:ext uri="{FF2B5EF4-FFF2-40B4-BE49-F238E27FC236}">
                <a16:creationId xmlns:a16="http://schemas.microsoft.com/office/drawing/2014/main" id="{B4A7BF5F-828C-4985-9DE0-3B319E62923B}"/>
              </a:ext>
            </a:extLst>
          </p:cNvPr>
          <p:cNvSpPr/>
          <p:nvPr/>
        </p:nvSpPr>
        <p:spPr>
          <a:xfrm>
            <a:off x="4803112" y="4732775"/>
            <a:ext cx="1175657" cy="3014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a16="http://schemas.microsoft.com/office/drawing/2014/main" id="{080F4A70-13A5-4D63-9D89-7F7E4B0E0A40}"/>
              </a:ext>
            </a:extLst>
          </p:cNvPr>
          <p:cNvSpPr/>
          <p:nvPr/>
        </p:nvSpPr>
        <p:spPr>
          <a:xfrm>
            <a:off x="4943790" y="2893925"/>
            <a:ext cx="2692958" cy="582804"/>
          </a:xfrm>
          <a:prstGeom prst="wedgeRoundRectCallout">
            <a:avLst>
              <a:gd name="adj1" fmla="val 17772"/>
              <a:gd name="adj2" fmla="val -20850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a:rPr>
              <a:t>Individual</a:t>
            </a:r>
            <a:r>
              <a:rPr lang="en-US" sz="2000" dirty="0">
                <a:solidFill>
                  <a:srgbClr val="0000FF"/>
                </a:solidFill>
                <a:latin typeface="Calibri"/>
              </a:rPr>
              <a:t> </a:t>
            </a:r>
            <a:r>
              <a:rPr lang="en-US" dirty="0">
                <a:solidFill>
                  <a:srgbClr val="0000FF"/>
                </a:solidFill>
                <a:latin typeface="Calibri"/>
              </a:rPr>
              <a:t>Contributions of emissions reduction</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4A7BF5F-828C-4985-9DE0-3B319E62923B}"/>
              </a:ext>
            </a:extLst>
          </p:cNvPr>
          <p:cNvSpPr/>
          <p:nvPr/>
        </p:nvSpPr>
        <p:spPr>
          <a:xfrm>
            <a:off x="5749331" y="1692610"/>
            <a:ext cx="1173982"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a:spLocks noChangeArrowheads="1"/>
          </p:cNvSpPr>
          <p:nvPr/>
        </p:nvSpPr>
        <p:spPr bwMode="auto">
          <a:xfrm>
            <a:off x="0" y="15471"/>
            <a:ext cx="9144000" cy="584775"/>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200" b="1" dirty="0">
                <a:solidFill>
                  <a:srgbClr val="FF0000"/>
                </a:solidFill>
                <a:latin typeface="Arial" charset="0"/>
              </a:rPr>
              <a:t>Receptor Analysis: </a:t>
            </a:r>
            <a:r>
              <a:rPr lang="en-US" sz="3200" b="1" dirty="0">
                <a:solidFill>
                  <a:srgbClr val="0000FF"/>
                </a:solidFill>
                <a:latin typeface="Arial" charset="0"/>
              </a:rPr>
              <a:t>Source Contribution </a:t>
            </a:r>
            <a:r>
              <a:rPr lang="en-US" sz="3200" b="1" dirty="0">
                <a:solidFill>
                  <a:srgbClr val="FF0000"/>
                </a:solidFill>
                <a:latin typeface="Arial" charset="0"/>
              </a:rPr>
              <a:t>#2</a:t>
            </a:r>
            <a:r>
              <a:rPr lang="en-US" sz="3200" b="1" dirty="0">
                <a:solidFill>
                  <a:srgbClr val="0000FF"/>
                </a:solidFill>
                <a:latin typeface="Arial" charset="0"/>
              </a:rPr>
              <a:t> </a:t>
            </a:r>
            <a:endParaRPr lang="en-US" altLang="zh-CN" sz="3200" dirty="0">
              <a:latin typeface="Arial" charset="0"/>
              <a:ea typeface="宋体" panose="02010600030101010101" pitchFamily="2" charset="-122"/>
            </a:endParaRPr>
          </a:p>
        </p:txBody>
      </p:sp>
      <p:sp>
        <p:nvSpPr>
          <p:cNvPr id="12" name="Rectangle 11">
            <a:extLst>
              <a:ext uri="{FF2B5EF4-FFF2-40B4-BE49-F238E27FC236}">
                <a16:creationId xmlns:a16="http://schemas.microsoft.com/office/drawing/2014/main" id="{B4A7BF5F-828C-4985-9DE0-3B319E62923B}"/>
              </a:ext>
            </a:extLst>
          </p:cNvPr>
          <p:cNvSpPr/>
          <p:nvPr/>
        </p:nvSpPr>
        <p:spPr>
          <a:xfrm>
            <a:off x="2572378" y="1929285"/>
            <a:ext cx="1477107" cy="673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956616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711030"/>
            <a:ext cx="9144000" cy="614697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150725" y="3999245"/>
            <a:ext cx="2381459" cy="2244174"/>
          </a:xfrm>
          <a:prstGeom prst="rect">
            <a:avLst/>
          </a:prstGeom>
          <a:noFill/>
          <a:ln w="9525">
            <a:solidFill>
              <a:schemeClr val="tx1"/>
            </a:solidFill>
            <a:miter lim="800000"/>
            <a:headEnd/>
            <a:tailEnd/>
          </a:ln>
        </p:spPr>
      </p:pic>
      <p:sp>
        <p:nvSpPr>
          <p:cNvPr id="9" name="Rectangle 1">
            <a:extLst>
              <a:ext uri="{FF2B5EF4-FFF2-40B4-BE49-F238E27FC236}">
                <a16:creationId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9</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0" y="1547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0000FF"/>
                </a:solidFill>
                <a:latin typeface="Arial" charset="0"/>
              </a:rPr>
              <a:t>RSM EUS cases: </a:t>
            </a:r>
            <a:r>
              <a:rPr lang="en-US" sz="2800" b="1" dirty="0">
                <a:solidFill>
                  <a:srgbClr val="FF0000"/>
                </a:solidFill>
                <a:latin typeface="Arial" charset="0"/>
              </a:rPr>
              <a:t>“PM</a:t>
            </a:r>
            <a:r>
              <a:rPr lang="en-US" sz="2800" b="1" dirty="0">
                <a:latin typeface="Arial" charset="0"/>
              </a:rPr>
              <a:t>[O3]</a:t>
            </a:r>
            <a:r>
              <a:rPr lang="en-US" sz="2800" b="1" dirty="0">
                <a:solidFill>
                  <a:srgbClr val="FF0000"/>
                </a:solidFill>
                <a:latin typeface="Arial" charset="0"/>
              </a:rPr>
              <a:t>_</a:t>
            </a:r>
            <a:r>
              <a:rPr lang="en-US" sz="2800" b="1" dirty="0" err="1">
                <a:solidFill>
                  <a:srgbClr val="FF0000"/>
                </a:solidFill>
                <a:latin typeface="Arial" charset="0"/>
              </a:rPr>
              <a:t>RSM_Jan</a:t>
            </a:r>
            <a:r>
              <a:rPr lang="en-US" sz="2800" b="1" dirty="0">
                <a:latin typeface="Arial" charset="0"/>
              </a:rPr>
              <a:t>[Jul]</a:t>
            </a:r>
            <a:r>
              <a:rPr lang="en-US" sz="2800" b="1" dirty="0">
                <a:solidFill>
                  <a:srgbClr val="FF0000"/>
                </a:solidFill>
                <a:latin typeface="Arial" charset="0"/>
              </a:rPr>
              <a:t>.</a:t>
            </a:r>
            <a:r>
              <a:rPr lang="en-US" sz="2800" b="1" dirty="0" err="1">
                <a:solidFill>
                  <a:srgbClr val="FF0000"/>
                </a:solidFill>
                <a:latin typeface="Arial" charset="0"/>
              </a:rPr>
              <a:t>proj</a:t>
            </a:r>
            <a:r>
              <a:rPr lang="en-US" sz="2800" b="1" dirty="0">
                <a:solidFill>
                  <a:srgbClr val="FF0000"/>
                </a:solidFill>
                <a:latin typeface="Arial" charset="0"/>
              </a:rPr>
              <a:t>”</a:t>
            </a:r>
            <a:endParaRPr lang="en-US" altLang="zh-CN" sz="2800" dirty="0">
              <a:latin typeface="Arial" charset="0"/>
              <a:ea typeface="宋体" panose="02010600030101010101" pitchFamily="2" charset="-122"/>
            </a:endParaRPr>
          </a:p>
        </p:txBody>
      </p:sp>
      <p:sp>
        <p:nvSpPr>
          <p:cNvPr id="12" name="Rectangle 11">
            <a:extLst>
              <a:ext uri="{FF2B5EF4-FFF2-40B4-BE49-F238E27FC236}">
                <a16:creationId xmlns:a16="http://schemas.microsoft.com/office/drawing/2014/main" id="{B4A7BF5F-828C-4985-9DE0-3B319E62923B}"/>
              </a:ext>
            </a:extLst>
          </p:cNvPr>
          <p:cNvSpPr/>
          <p:nvPr/>
        </p:nvSpPr>
        <p:spPr>
          <a:xfrm>
            <a:off x="30144" y="2484757"/>
            <a:ext cx="2160397" cy="8211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B4A7BF5F-828C-4985-9DE0-3B319E62923B}"/>
              </a:ext>
            </a:extLst>
          </p:cNvPr>
          <p:cNvSpPr/>
          <p:nvPr/>
        </p:nvSpPr>
        <p:spPr>
          <a:xfrm>
            <a:off x="2766024" y="2464361"/>
            <a:ext cx="1393994" cy="3403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a16="http://schemas.microsoft.com/office/drawing/2014/main" id="{080F4A70-13A5-4D63-9D89-7F7E4B0E0A40}"/>
              </a:ext>
            </a:extLst>
          </p:cNvPr>
          <p:cNvSpPr/>
          <p:nvPr/>
        </p:nvSpPr>
        <p:spPr>
          <a:xfrm>
            <a:off x="4209862" y="5189974"/>
            <a:ext cx="2351711" cy="1668026"/>
          </a:xfrm>
          <a:prstGeom prst="wedgeRoundRectCallout">
            <a:avLst>
              <a:gd name="adj1" fmla="val -50118"/>
              <a:gd name="adj2" fmla="val -7965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0000FF"/>
                </a:solidFill>
                <a:latin typeface="Calibri"/>
              </a:rPr>
              <a:t>Five Climate Regions</a:t>
            </a:r>
            <a:r>
              <a:rPr kumimoji="0" lang="en-US" b="0" i="0" u="none" strike="noStrike" kern="1200" cap="none" spc="0" normalizeH="0" baseline="0" noProof="0" dirty="0">
                <a:ln>
                  <a:noFill/>
                </a:ln>
                <a:solidFill>
                  <a:srgbClr val="0000FF"/>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SE</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noProof="0" dirty="0" err="1">
                <a:solidFill>
                  <a:srgbClr val="0000FF"/>
                </a:solidFill>
                <a:latin typeface="Calibri"/>
              </a:rPr>
              <a:t>Cen</a:t>
            </a:r>
            <a:endParaRPr lang="en-US" noProof="0" dirty="0">
              <a:solidFill>
                <a:srgbClr val="0000FF"/>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dirty="0" err="1">
                <a:ln>
                  <a:noFill/>
                </a:ln>
                <a:solidFill>
                  <a:srgbClr val="0000FF"/>
                </a:solidFill>
                <a:effectLst/>
                <a:uLnTx/>
                <a:uFillTx/>
                <a:latin typeface="Calibri"/>
                <a:ea typeface="+mn-ea"/>
                <a:cs typeface="+mn-cs"/>
              </a:rPr>
              <a:t>Up_MW</a:t>
            </a:r>
            <a:endParaRPr kumimoji="0" lang="en-US" b="0" i="0" u="none" strike="noStrike" kern="1200" cap="none" spc="0" normalizeH="0" baseline="0" dirty="0">
              <a:ln>
                <a:noFill/>
              </a:ln>
              <a:solidFill>
                <a:srgbClr val="0000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noProof="0" dirty="0">
                <a:solidFill>
                  <a:srgbClr val="0000FF"/>
                </a:solidFill>
                <a:latin typeface="Calibri"/>
              </a:rPr>
              <a:t>Other</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ct:contentTypeSchema xmlns:ct="http://schemas.microsoft.com/office/2006/metadata/contentType" xmlns:ma="http://schemas.microsoft.com/office/2006/metadata/properties/metaAttributes" ct:_="" ma:_="" ma:contentTypeName="Document" ma:contentTypeID="0x010100263180824545054ABFB913E2E2357092" ma:contentTypeVersion="32" ma:contentTypeDescription="Create a new document." ma:contentTypeScope="" ma:versionID="5525d9b14d35d211332934bd46aef4d5">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f64dd469-fa4d-4c65-b5a5-4399dd77a290" xmlns:ns7="1e521a22-de82-46f3-9a76-0033fb285114" targetNamespace="http://schemas.microsoft.com/office/2006/metadata/properties" ma:root="true" ma:fieldsID="538874a1cd791d2a0e0b7054854b1cc7" ns1:_="" ns3:_="" ns4:_="" ns5:_="" ns6:_="" ns7:_="">
    <xsd:import namespace="http://schemas.microsoft.com/sharepoint/v3"/>
    <xsd:import namespace="4ffa91fb-a0ff-4ac5-b2db-65c790d184a4"/>
    <xsd:import namespace="http://schemas.microsoft.com/sharepoint.v3"/>
    <xsd:import namespace="http://schemas.microsoft.com/sharepoint/v3/fields"/>
    <xsd:import namespace="f64dd469-fa4d-4c65-b5a5-4399dd77a290"/>
    <xsd:import namespace="1e521a22-de82-46f3-9a76-0033fb285114"/>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7:MediaServiceDateTaken" minOccurs="0"/>
                <xsd:element ref="ns7:MediaServiceAutoTags" minOccurs="0"/>
                <xsd:element ref="ns7:MediaServiceOCR" minOccurs="0"/>
                <xsd:element ref="ns6:Records_x0020_Status" minOccurs="0"/>
                <xsd:element ref="ns6:Records_x0020_Date" minOccurs="0"/>
                <xsd:element ref="ns7:MediaServiceEventHashCode" minOccurs="0"/>
                <xsd:element ref="ns7:MediaServiceGenerationTime" minOccurs="0"/>
                <xsd:element ref="ns7: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dfca843e-fbcf-4955-b8fb-3fcb89dd2b1d}" ma:internalName="TaxCatchAllLabel" ma:readOnly="true" ma:showField="CatchAllDataLabel" ma:web="f64dd469-fa4d-4c65-b5a5-4399dd77a29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dfca843e-fbcf-4955-b8fb-3fcb89dd2b1d}" ma:internalName="TaxCatchAll" ma:showField="CatchAllData" ma:web="f64dd469-fa4d-4c65-b5a5-4399dd77a2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4dd469-fa4d-4c65-b5a5-4399dd77a29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6" nillable="true" ma:displayName="Records Status" ma:default="Pending" ma:internalName="Records_x0020_Status">
      <xsd:simpleType>
        <xsd:restriction base="dms:Text"/>
      </xsd:simpleType>
    </xsd:element>
    <xsd:element name="Records_x0020_Date" ma:index="37"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521a22-de82-46f3-9a76-0033fb285114"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s_x0020_Status xmlns="f64dd469-fa4d-4c65-b5a5-4399dd77a290">Pending</Records_x0020_Status>
    <Record xmlns="4ffa91fb-a0ff-4ac5-b2db-65c790d184a4">Shared</Record>
    <Rights xmlns="4ffa91fb-a0ff-4ac5-b2db-65c790d184a4" xsi:nil="true"/>
    <Records_x0020_Date xmlns="f64dd469-fa4d-4c65-b5a5-4399dd77a290"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mso-contentType ?>
<SharedContentType xmlns="Microsoft.SharePoint.Taxonomy.ContentTypeSync" SourceId="29f62856-1543-49d4-a736-4569d363f533" ContentTypeId="0x0101" PreviousValue="false"/>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10.xml><?xml version="1.0" encoding="utf-8"?>
<ds:datastoreItem xmlns:ds="http://schemas.openxmlformats.org/officeDocument/2006/customXml" ds:itemID="{48F10FF5-B81A-4082-AC64-E6E7EBC13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64dd469-fa4d-4c65-b5a5-4399dd77a290"/>
    <ds:schemaRef ds:uri="1e521a22-de82-46f3-9a76-0033fb285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1.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12.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3.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4.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15.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16.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17.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18.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19.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20.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21.xml><?xml version="1.0" encoding="utf-8"?>
<ds:datastoreItem xmlns:ds="http://schemas.openxmlformats.org/officeDocument/2006/customXml" ds:itemID="{61A6E0D0-DF25-41E1-849F-4E7E9FBDD1A9}">
  <ds:schemaRefs>
    <ds:schemaRef ds:uri="http://schemas.microsoft.com/sharepoint/v3/fields"/>
    <ds:schemaRef ds:uri="http://schemas.openxmlformats.org/package/2006/metadata/core-properties"/>
    <ds:schemaRef ds:uri="http://purl.org/dc/terms/"/>
    <ds:schemaRef ds:uri="http://schemas.microsoft.com/office/infopath/2007/PartnerControls"/>
    <ds:schemaRef ds:uri="1e521a22-de82-46f3-9a76-0033fb285114"/>
    <ds:schemaRef ds:uri="http://purl.org/dc/dcmitype/"/>
    <ds:schemaRef ds:uri="http://schemas.microsoft.com/office/2006/metadata/properties"/>
    <ds:schemaRef ds:uri="f64dd469-fa4d-4c65-b5a5-4399dd77a290"/>
    <ds:schemaRef ds:uri="http://schemas.microsoft.com/sharepoint.v3"/>
    <ds:schemaRef ds:uri="http://purl.org/dc/elements/1.1/"/>
    <ds:schemaRef ds:uri="http://schemas.microsoft.com/office/2006/documentManagement/types"/>
    <ds:schemaRef ds:uri="4ffa91fb-a0ff-4ac5-b2db-65c790d184a4"/>
    <ds:schemaRef ds:uri="http://schemas.microsoft.com/sharepoint/v3"/>
    <ds:schemaRef ds:uri="http://www.w3.org/XML/1998/namespace"/>
  </ds:schemaRefs>
</ds:datastoreItem>
</file>

<file path=customXml/itemProps22.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23.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4.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25.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26.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27.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28.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3.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4.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5.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6.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7.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8.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9.xml><?xml version="1.0" encoding="utf-8"?>
<ds:datastoreItem xmlns:ds="http://schemas.openxmlformats.org/officeDocument/2006/customXml" ds:itemID="{82D67E67-560B-4CC4-8072-725899C6A2C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74201</TotalTime>
  <Words>1188</Words>
  <Application>Microsoft Office PowerPoint</Application>
  <PresentationFormat>On-screen Show (4:3)</PresentationFormat>
  <Paragraphs>166</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微软雅黑</vt:lpstr>
      <vt:lpstr>黑体</vt:lpstr>
      <vt:lpstr>Arial</vt:lpstr>
      <vt:lpstr>Arial Black</vt:lpstr>
      <vt:lpstr>Calibri</vt:lpstr>
      <vt:lpstr>Times New Roman</vt:lpstr>
      <vt:lpstr>2_EMPA课题组模板</vt:lpstr>
      <vt:lpstr>3_Office Theme</vt:lpstr>
      <vt:lpstr> “FAST-CE”  (FAST-CE: Flexible Air Quality Scenario Tool – Community Edition)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FAST-CE: “Flexible Air Quality Scenario Tool – Community Edition”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Carey Jang</cp:lastModifiedBy>
  <cp:revision>836</cp:revision>
  <cp:lastPrinted>2020-02-19T17:26:50Z</cp:lastPrinted>
  <dcterms:created xsi:type="dcterms:W3CDTF">2016-05-30T08:23:37Z</dcterms:created>
  <dcterms:modified xsi:type="dcterms:W3CDTF">2021-04-13T17:04:37Z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0x010100263180824545054ABFB913E2E2357092</vt:lpwstr>
  </property>
</Properties>
</file>