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686" r:id="rId6"/>
    <p:sldMasterId id="2147483705" r:id="rId7"/>
  </p:sldMasterIdLst>
  <p:notesMasterIdLst>
    <p:notesMasterId r:id="rId13"/>
  </p:notesMasterIdLst>
  <p:handoutMasterIdLst>
    <p:handoutMasterId r:id="rId14"/>
  </p:handoutMasterIdLst>
  <p:sldIdLst>
    <p:sldId id="1402" r:id="rId8"/>
    <p:sldId id="1407" r:id="rId9"/>
    <p:sldId id="1408" r:id="rId10"/>
    <p:sldId id="1409" r:id="rId11"/>
    <p:sldId id="119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orient="horz" pos="1296" userDrawn="1">
          <p15:clr>
            <a:srgbClr val="A4A3A4"/>
          </p15:clr>
        </p15:guide>
        <p15:guide id="4" orient="horz" pos="1584" userDrawn="1">
          <p15:clr>
            <a:srgbClr val="A4A3A4"/>
          </p15:clr>
        </p15:guide>
        <p15:guide id="5" orient="horz" pos="1392" userDrawn="1">
          <p15:clr>
            <a:srgbClr val="A4A3A4"/>
          </p15:clr>
        </p15:guide>
        <p15:guide id="6" pos="576" userDrawn="1">
          <p15:clr>
            <a:srgbClr val="A4A3A4"/>
          </p15:clr>
        </p15:guide>
        <p15:guide id="7" pos="672" userDrawn="1">
          <p15:clr>
            <a:srgbClr val="A4A3A4"/>
          </p15:clr>
        </p15:guide>
        <p15:guide id="8" pos="768" userDrawn="1">
          <p15:clr>
            <a:srgbClr val="A4A3A4"/>
          </p15:clr>
        </p15:guide>
        <p15:guide id="9" orient="horz" pos="1488" userDrawn="1">
          <p15:clr>
            <a:srgbClr val="A4A3A4"/>
          </p15:clr>
        </p15:guide>
        <p15:guide id="10" pos="384" userDrawn="1">
          <p15:clr>
            <a:srgbClr val="A4A3A4"/>
          </p15:clr>
        </p15:guide>
        <p15:guide id="11" pos="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Tyler" initials="FT" lastIdx="1" clrIdx="0">
    <p:extLst>
      <p:ext uri="{19B8F6BF-5375-455C-9EA6-DF929625EA0E}">
        <p15:presenceInfo xmlns:p15="http://schemas.microsoft.com/office/powerpoint/2012/main" userId="S::Fox.Tyler@epa.gov::d3ca8bf6-d2c8-45ae-bf9b-8f74647f8102" providerId="AD"/>
      </p:ext>
    </p:extLst>
  </p:cmAuthor>
  <p:cmAuthor id="2" name="Scavo, Kimber" initials="SK" lastIdx="2" clrIdx="1">
    <p:extLst>
      <p:ext uri="{19B8F6BF-5375-455C-9EA6-DF929625EA0E}">
        <p15:presenceInfo xmlns:p15="http://schemas.microsoft.com/office/powerpoint/2012/main" userId="S::Scavo.Kimber@epa.gov::f2acd1a6-3918-4b31-b259-77af37031b64" providerId="AD"/>
      </p:ext>
    </p:extLst>
  </p:cmAuthor>
  <p:cmAuthor id="3" name="Landis, Elizabeth" initials="LE" lastIdx="5" clrIdx="2">
    <p:extLst>
      <p:ext uri="{19B8F6BF-5375-455C-9EA6-DF929625EA0E}">
        <p15:presenceInfo xmlns:p15="http://schemas.microsoft.com/office/powerpoint/2012/main" userId="S::Landis.Elizabeth@epa.gov::ab5a0f48-4954-4e8f-b852-9bcaf16ccf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6600FF"/>
    <a:srgbClr val="FFFF00"/>
    <a:srgbClr val="000000"/>
    <a:srgbClr val="33CC33"/>
    <a:srgbClr val="FF9900"/>
    <a:srgbClr val="FF0000"/>
    <a:srgbClr val="F5A8A8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1" autoAdjust="0"/>
    <p:restoredTop sz="96357" autoAdjust="0"/>
  </p:normalViewPr>
  <p:slideViewPr>
    <p:cSldViewPr snapToGrid="0">
      <p:cViewPr varScale="1">
        <p:scale>
          <a:sx n="96" d="100"/>
          <a:sy n="96" d="100"/>
        </p:scale>
        <p:origin x="84" y="294"/>
      </p:cViewPr>
      <p:guideLst>
        <p:guide orient="horz" pos="1680"/>
        <p:guide pos="480"/>
        <p:guide orient="horz" pos="1296"/>
        <p:guide orient="horz" pos="1584"/>
        <p:guide orient="horz" pos="1392"/>
        <p:guide pos="576"/>
        <p:guide pos="672"/>
        <p:guide pos="768"/>
        <p:guide orient="horz" pos="1488"/>
        <p:guide pos="384"/>
        <p:guide pos="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199DC5-E0E8-41DB-95ED-516A794133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7080F-ECBC-4A40-B667-F6C93C33CA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E5AED-C528-4CA2-A5F1-D8D673817344}" type="datetimeFigureOut">
              <a:rPr lang="en-US" smtClean="0"/>
              <a:t>2021-08-08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EE382-5C9D-4960-BB9C-0925524079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BB360-5525-4E44-BC5B-6DB57C670D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16EA2-F6CE-498B-A1B6-BA5BBDD3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0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B47F-577F-497A-AA60-BAA59A43D53C}" type="datetimeFigureOut">
              <a:rPr lang="en-US" smtClean="0"/>
              <a:t>2021-08-08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5932F-FBD6-4440-AC0F-3B3D67F5C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05422-1729-4581-9CB8-8AF770D43E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63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0131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4970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7141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45851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4239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65475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7810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00219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3856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9634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40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2677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42419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35649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45491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7159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1179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8325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4564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90141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370241" y="6453339"/>
            <a:ext cx="1261931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714389" y="645333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50828" y="6453339"/>
            <a:ext cx="493845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44624"/>
            <a:ext cx="109728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3499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727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74687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6869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/>
          <a:srcRect t="4126" b="30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1676400"/>
            <a:ext cx="65024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9902A6-75A9-4365-96C9-BE849B6240DA}" type="datetime1">
              <a:rPr lang="en-US" smtClean="0"/>
              <a:t>2021-08-08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248400"/>
            <a:ext cx="5080000" cy="457200"/>
          </a:xfrm>
        </p:spPr>
        <p:txBody>
          <a:bodyPr/>
          <a:lstStyle>
            <a:lvl1pPr>
              <a:defRPr sz="1400" dirty="0" smtClean="0"/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62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676A72-B18B-4FEC-8034-8DF2FFE38919}" type="datetime1">
              <a:rPr lang="en-US" smtClean="0"/>
              <a:t>2021-08-08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23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A8C7C5-BDE8-4D88-AA01-7ECEAD5FD680}" type="datetime1">
              <a:rPr lang="en-US" smtClean="0"/>
              <a:t>2021-08-08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64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667000"/>
            <a:ext cx="508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67000"/>
            <a:ext cx="508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C97617-10F5-4133-886D-2A0BD918EC55}" type="datetime1">
              <a:rPr lang="en-US" smtClean="0"/>
              <a:t>2021-08-08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30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5685298-6822-4C49-BFFC-B53CBC7215D2}" type="datetime1">
              <a:rPr lang="en-US" smtClean="0"/>
              <a:t>2021-08-08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44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4D87F6-45A6-4821-8285-6A59B4BA359D}" type="datetime1">
              <a:rPr lang="en-US" smtClean="0"/>
              <a:t>2021-08-08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01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EC184B-850C-45C6-9318-35628D0CC866}" type="datetime1">
              <a:rPr lang="en-US" smtClean="0"/>
              <a:t>2021-08-08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33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2DF4C2-7757-4520-BBA6-31319D53B30E}" type="datetime1">
              <a:rPr lang="en-US" smtClean="0"/>
              <a:t>2021-08-08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14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F1F8A2A-41DA-4A1A-9ACA-BF312A5FEAF4}" type="datetime1">
              <a:rPr lang="en-US" smtClean="0"/>
              <a:t>2021-08-08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3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48526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96D1BE-5B5A-4A64-A47C-E3F607741242}" type="datetime1">
              <a:rPr lang="en-US" smtClean="0"/>
              <a:t>2021-08-08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70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600200"/>
            <a:ext cx="2590800" cy="449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7569200" cy="4495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97DDB6-CF6E-4551-A423-7EABDDB64DA5}" type="datetime1">
              <a:rPr lang="en-US" smtClean="0"/>
              <a:t>2021-08-08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79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667000"/>
            <a:ext cx="5080000" cy="3429000"/>
          </a:xfrm>
        </p:spPr>
        <p:txBody>
          <a:bodyPr/>
          <a:lstStyle/>
          <a:p>
            <a:pPr lvl="0"/>
            <a:r>
              <a:rPr lang="en-US" noProof="0" dirty="0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667000"/>
            <a:ext cx="5080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B0EDB0-C010-442D-90EB-FFF248F442B3}" type="datetime1">
              <a:rPr lang="en-US" smtClean="0"/>
              <a:t>2021-08-08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57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667000"/>
            <a:ext cx="10363200" cy="3429000"/>
          </a:xfrm>
        </p:spPr>
        <p:txBody>
          <a:bodyPr/>
          <a:lstStyle/>
          <a:p>
            <a:pPr lvl="0"/>
            <a:r>
              <a:rPr lang="en-US" noProof="0" dirty="0"/>
              <a:t>Click icon to add SmartArt graphic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C11881-6FDC-4BB0-8C55-567665BF5DB6}" type="datetime1">
              <a:rPr lang="en-US" smtClean="0"/>
              <a:t>2021-08-08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66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667000"/>
            <a:ext cx="5080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67000"/>
            <a:ext cx="5080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BD352A-6052-4838-9239-77747836F305}" type="datetime1">
              <a:rPr lang="en-US" smtClean="0"/>
              <a:t>2021-08-08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212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1600200"/>
            <a:ext cx="103632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BD264AF-05DE-44C1-AE18-5C4E5F6793B5}" type="datetime1">
              <a:rPr lang="en-US" smtClean="0"/>
              <a:t>2021-08-08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5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5619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101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21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144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7086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7740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2563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17" cstate="print"/>
          <a:srcRect t="4126" b="30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1600200"/>
            <a:ext cx="1016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667000"/>
            <a:ext cx="1036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E0296885-9337-4A1C-9C06-497981B63DDD}" type="datetime1">
              <a:rPr lang="en-US" smtClean="0"/>
              <a:t>2021-08-08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0000" y="6248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9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52DC-5D3D-4A7E-B04E-4CB600A0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743" y="246837"/>
            <a:ext cx="5867401" cy="501827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NEXUS - Recent Improvements &amp; Planned Upgrades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144F-31E7-4ACE-833F-F707465C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57" y="1245508"/>
            <a:ext cx="10104782" cy="546340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 “1.5”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(Winter/2020)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NEXUS “1.8.6”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(Summer/2021)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New/revised Metrics (PM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Toxics &amp; EJ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New/updated data inputs and functions: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EJ/Demographic data (from EJSCREEN)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Tribal areas &amp; Advance areas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2017 emissions data (including GHG &amp; sector mapping) (updated from 2014)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“Source &amp; Sector emissions” module to support “Sector prioritization” effort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“Source Category emissions” module (point, non-point, on-road, non-road, event)</a:t>
            </a:r>
          </a:p>
          <a:p>
            <a:pPr lvl="0"/>
            <a:r>
              <a:rPr lang="en-US" dirty="0">
                <a:solidFill>
                  <a:srgbClr val="0000FF"/>
                </a:solidFill>
              </a:rPr>
              <a:t>On-going Updates and Upgrades</a:t>
            </a:r>
          </a:p>
          <a:p>
            <a:pPr lvl="1"/>
            <a:r>
              <a:rPr lang="en-US" dirty="0"/>
              <a:t>Update to 2017 fused PM</a:t>
            </a:r>
            <a:r>
              <a:rPr lang="en-US" baseline="-25000" dirty="0"/>
              <a:t>2.5</a:t>
            </a:r>
            <a:r>
              <a:rPr lang="en-US" dirty="0"/>
              <a:t> &amp; O</a:t>
            </a:r>
            <a:r>
              <a:rPr lang="en-US" baseline="-25000" dirty="0"/>
              <a:t>3</a:t>
            </a:r>
            <a:r>
              <a:rPr lang="en-US" dirty="0"/>
              <a:t> and health risk data (Sept.) and air toxic and risk data (Nov./Dec.) from current 2014 data </a:t>
            </a:r>
          </a:p>
          <a:p>
            <a:pPr lvl="1"/>
            <a:r>
              <a:rPr lang="en-US" dirty="0"/>
              <a:t>Include &amp; display monitoring sites/data (PM</a:t>
            </a:r>
            <a:r>
              <a:rPr lang="en-US" baseline="-25000" dirty="0"/>
              <a:t>2.5</a:t>
            </a:r>
            <a:r>
              <a:rPr lang="en-US" dirty="0"/>
              <a:t>, O</a:t>
            </a:r>
            <a:r>
              <a:rPr lang="en-US" baseline="-25000" dirty="0"/>
              <a:t>3</a:t>
            </a:r>
            <a:r>
              <a:rPr lang="en-US" dirty="0"/>
              <a:t> &amp; Air toxics) (Sept./Oct.)</a:t>
            </a:r>
          </a:p>
          <a:p>
            <a:pPr lvl="1"/>
            <a:r>
              <a:rPr lang="en-US" dirty="0"/>
              <a:t>Develop prototype for “Proximity and spatial analysis for MP risks and EJ” module (Nov./Dec.)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62732E9-83D3-4A6A-BDE2-0BC1B63514C6}"/>
              </a:ext>
            </a:extLst>
          </p:cNvPr>
          <p:cNvSpPr txBox="1">
            <a:spLocks/>
          </p:cNvSpPr>
          <p:nvPr/>
        </p:nvSpPr>
        <p:spPr>
          <a:xfrm>
            <a:off x="9067800" y="6434208"/>
            <a:ext cx="1600200" cy="42379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EF97FA5-94DB-459B-8E5D-031A45794050}" type="slidenum">
              <a:rPr lang="en-US" sz="135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350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3468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7801F0A6-566A-4A93-9086-46680E2A4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241"/>
            <a:ext cx="7264920" cy="50744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A1E9C0E-9559-4A6A-8873-77C563FF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1440"/>
            <a:ext cx="11258145" cy="66910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“Monitoring Data/Site” Module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(under development)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7BAAF43-FB8B-4EDC-925D-45808D6887C0}"/>
              </a:ext>
            </a:extLst>
          </p:cNvPr>
          <p:cNvCxnSpPr>
            <a:cxnSpLocks/>
            <a:endCxn id="4" idx="1"/>
          </p:cNvCxnSpPr>
          <p:nvPr/>
        </p:nvCxnSpPr>
        <p:spPr bwMode="auto">
          <a:xfrm flipV="1">
            <a:off x="4725680" y="2073265"/>
            <a:ext cx="2630213" cy="21256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1FE82BCC-AC0F-4B53-ADDC-60A225501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893" y="893153"/>
            <a:ext cx="4720448" cy="23602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1FD47A7D-7673-44DA-81E2-0EE617F4B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892" y="3380888"/>
            <a:ext cx="4781889" cy="3433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281E30-14E4-4A46-A05B-6B21C3902756}"/>
              </a:ext>
            </a:extLst>
          </p:cNvPr>
          <p:cNvSpPr txBox="1"/>
          <p:nvPr/>
        </p:nvSpPr>
        <p:spPr>
          <a:xfrm>
            <a:off x="8839778" y="3329155"/>
            <a:ext cx="2049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Monitor Site/Data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C83BE212-DE52-4DEE-9DD8-58054C651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401" y="791909"/>
            <a:ext cx="2066925" cy="876300"/>
          </a:xfrm>
          <a:prstGeom prst="rect">
            <a:avLst/>
          </a:prstGeom>
        </p:spPr>
      </p:pic>
      <p:cxnSp>
        <p:nvCxnSpPr>
          <p:cNvPr id="14" name="直接箭头连接符 6">
            <a:extLst>
              <a:ext uri="{FF2B5EF4-FFF2-40B4-BE49-F238E27FC236}">
                <a16:creationId xmlns:a16="http://schemas.microsoft.com/office/drawing/2014/main" id="{58E358B2-2235-456A-A720-4427DDB0CCD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767744" y="4309693"/>
            <a:ext cx="2649668" cy="2979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7996FAD-B5A5-4219-84CB-774F1A599FE2}"/>
              </a:ext>
            </a:extLst>
          </p:cNvPr>
          <p:cNvSpPr/>
          <p:nvPr/>
        </p:nvSpPr>
        <p:spPr bwMode="auto">
          <a:xfrm>
            <a:off x="7424257" y="4458656"/>
            <a:ext cx="1107347" cy="390181"/>
          </a:xfrm>
          <a:prstGeom prst="rect">
            <a:avLst/>
          </a:prstGeom>
          <a:solidFill>
            <a:srgbClr val="FFFF00">
              <a:alpha val="1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5D143B-B9B1-4AF2-89F1-AFFB0039B827}"/>
              </a:ext>
            </a:extLst>
          </p:cNvPr>
          <p:cNvSpPr txBox="1"/>
          <p:nvPr/>
        </p:nvSpPr>
        <p:spPr>
          <a:xfrm>
            <a:off x="6096000" y="3985202"/>
            <a:ext cx="13695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100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Click to select monitor site</a:t>
            </a:r>
          </a:p>
          <a:p>
            <a:pPr algn="ctr"/>
            <a:r>
              <a:rPr lang="en-US" sz="1600" kern="100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&amp; pollutant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F877B8-7BD5-4C8F-927C-24840B4436AD}"/>
              </a:ext>
            </a:extLst>
          </p:cNvPr>
          <p:cNvSpPr txBox="1"/>
          <p:nvPr/>
        </p:nvSpPr>
        <p:spPr>
          <a:xfrm>
            <a:off x="6040786" y="2493603"/>
            <a:ext cx="1570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100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Click to display </a:t>
            </a:r>
          </a:p>
          <a:p>
            <a:pPr algn="ctr"/>
            <a:r>
              <a:rPr lang="en-US" sz="1600" kern="100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AQ trend  at monitor site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9E6465-4E75-406A-865A-601C6CAADD27}"/>
              </a:ext>
            </a:extLst>
          </p:cNvPr>
          <p:cNvSpPr txBox="1"/>
          <p:nvPr/>
        </p:nvSpPr>
        <p:spPr>
          <a:xfrm>
            <a:off x="9076467" y="1325333"/>
            <a:ext cx="127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AQ trend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F9A10E-B642-4CD6-99F2-C3DC118C5704}"/>
              </a:ext>
            </a:extLst>
          </p:cNvPr>
          <p:cNvSpPr txBox="1"/>
          <p:nvPr/>
        </p:nvSpPr>
        <p:spPr>
          <a:xfrm>
            <a:off x="278858" y="766226"/>
            <a:ext cx="2227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Right-click to invoke 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874E61FA-EC22-4259-9C88-226559B57310}"/>
              </a:ext>
            </a:extLst>
          </p:cNvPr>
          <p:cNvSpPr txBox="1">
            <a:spLocks/>
          </p:cNvSpPr>
          <p:nvPr/>
        </p:nvSpPr>
        <p:spPr>
          <a:xfrm>
            <a:off x="9067800" y="6434208"/>
            <a:ext cx="1600200" cy="42379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EF97FA5-94DB-459B-8E5D-031A45794050}" type="slidenum">
              <a:rPr lang="en-US" sz="135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350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31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21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">
            <a:extLst>
              <a:ext uri="{FF2B5EF4-FFF2-40B4-BE49-F238E27FC236}">
                <a16:creationId xmlns:a16="http://schemas.microsoft.com/office/drawing/2014/main" id="{565FB2C4-84AA-45B2-A03F-69FECCCFB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640" y="1328300"/>
            <a:ext cx="6809360" cy="48407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1522D63-601F-4CD7-B7CE-8AAFF4C45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3" y="1379589"/>
            <a:ext cx="5379399" cy="468734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96A3DA1-263D-4ADA-99AB-11D9CB34C656}"/>
              </a:ext>
            </a:extLst>
          </p:cNvPr>
          <p:cNvCxnSpPr>
            <a:cxnSpLocks/>
          </p:cNvCxnSpPr>
          <p:nvPr/>
        </p:nvCxnSpPr>
        <p:spPr bwMode="auto">
          <a:xfrm flipV="1">
            <a:off x="3995928" y="4043339"/>
            <a:ext cx="5480401" cy="1846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标题 1">
            <a:extLst>
              <a:ext uri="{FF2B5EF4-FFF2-40B4-BE49-F238E27FC236}">
                <a16:creationId xmlns:a16="http://schemas.microsoft.com/office/drawing/2014/main" id="{439D1FBB-07E9-41F9-88F3-84C6E7C6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71438"/>
            <a:ext cx="11721829" cy="668337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“Proximity Analysis” Module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(under development)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8C209F-660E-49B6-9A60-C9397F86BDEC}"/>
              </a:ext>
            </a:extLst>
          </p:cNvPr>
          <p:cNvSpPr/>
          <p:nvPr/>
        </p:nvSpPr>
        <p:spPr bwMode="auto">
          <a:xfrm>
            <a:off x="3628417" y="4105072"/>
            <a:ext cx="505838" cy="437745"/>
          </a:xfrm>
          <a:prstGeom prst="ellipse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2" name="直接箭头连接符 22">
            <a:extLst>
              <a:ext uri="{FF2B5EF4-FFF2-40B4-BE49-F238E27FC236}">
                <a16:creationId xmlns:a16="http://schemas.microsoft.com/office/drawing/2014/main" id="{016234E7-C950-40C7-A029-9E79BE4871B9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V="1">
            <a:off x="3881336" y="2587557"/>
            <a:ext cx="5048655" cy="15175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66FF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5" name="直接箭头连接符 22">
            <a:extLst>
              <a:ext uri="{FF2B5EF4-FFF2-40B4-BE49-F238E27FC236}">
                <a16:creationId xmlns:a16="http://schemas.microsoft.com/office/drawing/2014/main" id="{92D565BD-F08C-4B7D-9DB4-303253241724}"/>
              </a:ext>
            </a:extLst>
          </p:cNvPr>
          <p:cNvCxnSpPr>
            <a:cxnSpLocks/>
          </p:cNvCxnSpPr>
          <p:nvPr/>
        </p:nvCxnSpPr>
        <p:spPr bwMode="auto">
          <a:xfrm>
            <a:off x="3881336" y="4558195"/>
            <a:ext cx="5147302" cy="1258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66FF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B35300-9EE7-4827-A567-8CA945155E98}"/>
              </a:ext>
            </a:extLst>
          </p:cNvPr>
          <p:cNvGrpSpPr/>
          <p:nvPr/>
        </p:nvGrpSpPr>
        <p:grpSpPr>
          <a:xfrm>
            <a:off x="2168664" y="689386"/>
            <a:ext cx="2066926" cy="876300"/>
            <a:chOff x="2168664" y="689386"/>
            <a:chExt cx="2066926" cy="876300"/>
          </a:xfrm>
        </p:grpSpPr>
        <p:pic>
          <p:nvPicPr>
            <p:cNvPr id="17" name="图片 6">
              <a:extLst>
                <a:ext uri="{FF2B5EF4-FFF2-40B4-BE49-F238E27FC236}">
                  <a16:creationId xmlns:a16="http://schemas.microsoft.com/office/drawing/2014/main" id="{D7765A64-90E9-4BF2-BAAC-FAEF50987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8665" y="689386"/>
              <a:ext cx="2066925" cy="8763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BB94506-F329-4E1F-8D1E-174DB4FE3845}"/>
                </a:ext>
              </a:extLst>
            </p:cNvPr>
            <p:cNvSpPr/>
            <p:nvPr/>
          </p:nvSpPr>
          <p:spPr bwMode="auto">
            <a:xfrm>
              <a:off x="2168664" y="1134777"/>
              <a:ext cx="2066925" cy="191876"/>
            </a:xfrm>
            <a:prstGeom prst="rect">
              <a:avLst/>
            </a:prstGeom>
            <a:solidFill>
              <a:srgbClr val="FFFF00">
                <a:alpha val="1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FF3300"/>
                </a:solidFill>
                <a:effectLst/>
                <a:highlight>
                  <a:srgbClr val="FFFF00"/>
                </a:highlight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3898742-4B8F-46F7-A3ED-790700E268D8}"/>
              </a:ext>
            </a:extLst>
          </p:cNvPr>
          <p:cNvSpPr txBox="1"/>
          <p:nvPr/>
        </p:nvSpPr>
        <p:spPr>
          <a:xfrm>
            <a:off x="0" y="1010257"/>
            <a:ext cx="2227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Right-click to invoke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C2839E-0F01-47F2-973D-3E11F07C0237}"/>
              </a:ext>
            </a:extLst>
          </p:cNvPr>
          <p:cNvSpPr txBox="1"/>
          <p:nvPr/>
        </p:nvSpPr>
        <p:spPr>
          <a:xfrm>
            <a:off x="788504" y="6167208"/>
            <a:ext cx="41252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County – level </a:t>
            </a:r>
            <a:r>
              <a:rPr lang="en-US" sz="28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(current) 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2B311-05AF-459C-AF39-645847AFE25E}"/>
              </a:ext>
            </a:extLst>
          </p:cNvPr>
          <p:cNvSpPr txBox="1"/>
          <p:nvPr/>
        </p:nvSpPr>
        <p:spPr>
          <a:xfrm>
            <a:off x="7779634" y="6215375"/>
            <a:ext cx="33422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Census Tract - level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176364-CB74-42E6-B5A7-EB79904C4C61}"/>
              </a:ext>
            </a:extLst>
          </p:cNvPr>
          <p:cNvSpPr txBox="1"/>
          <p:nvPr/>
        </p:nvSpPr>
        <p:spPr>
          <a:xfrm>
            <a:off x="6013174" y="828849"/>
            <a:ext cx="5961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100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Analysis for MP Risks and EJ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09BA1C20-67F9-42F2-9B43-F061EAA48A4B}"/>
              </a:ext>
            </a:extLst>
          </p:cNvPr>
          <p:cNvSpPr txBox="1">
            <a:spLocks/>
          </p:cNvSpPr>
          <p:nvPr/>
        </p:nvSpPr>
        <p:spPr>
          <a:xfrm>
            <a:off x="9803296" y="6526698"/>
            <a:ext cx="1600200" cy="42379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EF97FA5-94DB-459B-8E5D-031A45794050}" type="slidenum">
              <a:rPr lang="en-US" sz="135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350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809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8">
            <a:extLst>
              <a:ext uri="{FF2B5EF4-FFF2-40B4-BE49-F238E27FC236}">
                <a16:creationId xmlns:a16="http://schemas.microsoft.com/office/drawing/2014/main" id="{18711574-8008-4EB2-BD8E-97300418E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646" y="814806"/>
            <a:ext cx="3692482" cy="21945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27401FB-5B95-4F17-A48B-1D3F31D5A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2" y="814806"/>
            <a:ext cx="8277225" cy="5884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A0102C8-5694-4874-9E3C-03AA7A3F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81" y="51984"/>
            <a:ext cx="11828833" cy="66910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Proximity Analysis: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“Location”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“Radius”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A577CAE-1D9A-4E5D-9F54-E1514F972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6" y="3600918"/>
            <a:ext cx="3398538" cy="3060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A2F08B3-4337-4641-8290-F2D790AD4B1A}"/>
              </a:ext>
            </a:extLst>
          </p:cNvPr>
          <p:cNvSpPr/>
          <p:nvPr/>
        </p:nvSpPr>
        <p:spPr bwMode="auto">
          <a:xfrm>
            <a:off x="3080077" y="1293135"/>
            <a:ext cx="1202308" cy="22301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5F27046-1E87-47A6-957D-151C0E96FC1D}"/>
              </a:ext>
            </a:extLst>
          </p:cNvPr>
          <p:cNvCxnSpPr>
            <a:cxnSpLocks/>
          </p:cNvCxnSpPr>
          <p:nvPr/>
        </p:nvCxnSpPr>
        <p:spPr bwMode="auto">
          <a:xfrm>
            <a:off x="3835538" y="1564788"/>
            <a:ext cx="1320116" cy="24040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矩形 6">
            <a:extLst>
              <a:ext uri="{FF2B5EF4-FFF2-40B4-BE49-F238E27FC236}">
                <a16:creationId xmlns:a16="http://schemas.microsoft.com/office/drawing/2014/main" id="{DE50D4BC-D75D-4EA3-871B-AFA3ADB6F3CB}"/>
              </a:ext>
            </a:extLst>
          </p:cNvPr>
          <p:cNvSpPr/>
          <p:nvPr/>
        </p:nvSpPr>
        <p:spPr bwMode="auto">
          <a:xfrm>
            <a:off x="3041166" y="1503903"/>
            <a:ext cx="3398538" cy="223013"/>
          </a:xfrm>
          <a:prstGeom prst="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0" name="直接箭头连接符 7">
            <a:extLst>
              <a:ext uri="{FF2B5EF4-FFF2-40B4-BE49-F238E27FC236}">
                <a16:creationId xmlns:a16="http://schemas.microsoft.com/office/drawing/2014/main" id="{30D8DA10-ED60-41D7-BBD5-6BF6E63B21AF}"/>
              </a:ext>
            </a:extLst>
          </p:cNvPr>
          <p:cNvCxnSpPr>
            <a:cxnSpLocks/>
          </p:cNvCxnSpPr>
          <p:nvPr/>
        </p:nvCxnSpPr>
        <p:spPr bwMode="auto">
          <a:xfrm>
            <a:off x="6439704" y="1748251"/>
            <a:ext cx="525295" cy="13548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2" name="直接箭头连接符 7">
            <a:extLst>
              <a:ext uri="{FF2B5EF4-FFF2-40B4-BE49-F238E27FC236}">
                <a16:creationId xmlns:a16="http://schemas.microsoft.com/office/drawing/2014/main" id="{31C8C4DB-2338-4811-A51D-ECC63E28F77C}"/>
              </a:ext>
            </a:extLst>
          </p:cNvPr>
          <p:cNvCxnSpPr>
            <a:cxnSpLocks/>
          </p:cNvCxnSpPr>
          <p:nvPr/>
        </p:nvCxnSpPr>
        <p:spPr bwMode="auto">
          <a:xfrm>
            <a:off x="3041166" y="1784169"/>
            <a:ext cx="256505" cy="19026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pic>
        <p:nvPicPr>
          <p:cNvPr id="14" name="图片 2">
            <a:extLst>
              <a:ext uri="{FF2B5EF4-FFF2-40B4-BE49-F238E27FC236}">
                <a16:creationId xmlns:a16="http://schemas.microsoft.com/office/drawing/2014/main" id="{7803DBA7-B281-46EF-A951-16B0B21A6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321" y="3429000"/>
            <a:ext cx="5060679" cy="34807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直接箭头连接符 7">
            <a:extLst>
              <a:ext uri="{FF2B5EF4-FFF2-40B4-BE49-F238E27FC236}">
                <a16:creationId xmlns:a16="http://schemas.microsoft.com/office/drawing/2014/main" id="{A3B31319-73EE-4DC1-A34A-D4CBC702BE5A}"/>
              </a:ext>
            </a:extLst>
          </p:cNvPr>
          <p:cNvCxnSpPr>
            <a:cxnSpLocks/>
            <a:stCxn id="22" idx="2"/>
          </p:cNvCxnSpPr>
          <p:nvPr/>
        </p:nvCxnSpPr>
        <p:spPr bwMode="auto">
          <a:xfrm>
            <a:off x="7987730" y="1835961"/>
            <a:ext cx="940768" cy="15621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714B26C-E1D8-435E-8989-FB90B99044C8}"/>
              </a:ext>
            </a:extLst>
          </p:cNvPr>
          <p:cNvSpPr txBox="1"/>
          <p:nvPr/>
        </p:nvSpPr>
        <p:spPr>
          <a:xfrm>
            <a:off x="323822" y="3257082"/>
            <a:ext cx="2227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Choice of </a:t>
            </a:r>
          </a:p>
          <a:p>
            <a:pPr algn="ctr"/>
            <a:r>
              <a:rPr lang="en-US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Selecting a </a:t>
            </a:r>
            <a:r>
              <a:rPr lang="en-US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Location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976081-D6D6-4F6B-AD73-E30513C499E8}"/>
              </a:ext>
            </a:extLst>
          </p:cNvPr>
          <p:cNvSpPr txBox="1"/>
          <p:nvPr/>
        </p:nvSpPr>
        <p:spPr>
          <a:xfrm>
            <a:off x="4375301" y="1125743"/>
            <a:ext cx="2559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Select “Radius”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0" name="直接箭头连接符 7">
            <a:extLst>
              <a:ext uri="{FF2B5EF4-FFF2-40B4-BE49-F238E27FC236}">
                <a16:creationId xmlns:a16="http://schemas.microsoft.com/office/drawing/2014/main" id="{5040E3E5-40A3-481F-B52E-B03E859C8B69}"/>
              </a:ext>
            </a:extLst>
          </p:cNvPr>
          <p:cNvCxnSpPr>
            <a:cxnSpLocks/>
          </p:cNvCxnSpPr>
          <p:nvPr/>
        </p:nvCxnSpPr>
        <p:spPr bwMode="auto">
          <a:xfrm flipV="1">
            <a:off x="7354957" y="1293136"/>
            <a:ext cx="1390467" cy="3027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1" name="矩形 6">
            <a:extLst>
              <a:ext uri="{FF2B5EF4-FFF2-40B4-BE49-F238E27FC236}">
                <a16:creationId xmlns:a16="http://schemas.microsoft.com/office/drawing/2014/main" id="{44D0643B-7BBD-4B34-A014-8AAFE1EB6BAF}"/>
              </a:ext>
            </a:extLst>
          </p:cNvPr>
          <p:cNvSpPr/>
          <p:nvPr/>
        </p:nvSpPr>
        <p:spPr bwMode="auto">
          <a:xfrm>
            <a:off x="6786092" y="1626805"/>
            <a:ext cx="726876" cy="20584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2" name="矩形 6">
            <a:extLst>
              <a:ext uri="{FF2B5EF4-FFF2-40B4-BE49-F238E27FC236}">
                <a16:creationId xmlns:a16="http://schemas.microsoft.com/office/drawing/2014/main" id="{E534A39C-99C5-421C-A673-6A1281DF76C0}"/>
              </a:ext>
            </a:extLst>
          </p:cNvPr>
          <p:cNvSpPr/>
          <p:nvPr/>
        </p:nvSpPr>
        <p:spPr bwMode="auto">
          <a:xfrm>
            <a:off x="7624292" y="1630120"/>
            <a:ext cx="726876" cy="20584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93F40302-761B-4C37-8853-AF8B617CE150}"/>
              </a:ext>
            </a:extLst>
          </p:cNvPr>
          <p:cNvSpPr txBox="1">
            <a:spLocks/>
          </p:cNvSpPr>
          <p:nvPr/>
        </p:nvSpPr>
        <p:spPr>
          <a:xfrm>
            <a:off x="9644270" y="6579706"/>
            <a:ext cx="1600200" cy="42379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EF97FA5-94DB-459B-8E5D-031A45794050}" type="slidenum">
              <a:rPr lang="en-US" sz="135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350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968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9" grpId="0"/>
      <p:bldP spid="17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9945-A337-4EBF-B949-D3DAF6A2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Multi-Pollutant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B13AD-DF78-4C9E-A820-81DDE163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389915"/>
            <a:ext cx="1905000" cy="457200"/>
          </a:xfr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9371E7C-9DE9-4551-9371-56E9C7644D28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8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8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ABBE8D-EC56-44C3-AA13-E6AC55A10043}"/>
              </a:ext>
            </a:extLst>
          </p:cNvPr>
          <p:cNvSpPr txBox="1">
            <a:spLocks/>
          </p:cNvSpPr>
          <p:nvPr/>
        </p:nvSpPr>
        <p:spPr bwMode="auto">
          <a:xfrm>
            <a:off x="1524001" y="24788"/>
            <a:ext cx="539826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defTabSz="914400"/>
            <a:r>
              <a:rPr lang="en-US" kern="0" dirty="0">
                <a:solidFill>
                  <a:srgbClr val="FFFFFF"/>
                </a:solidFill>
                <a:latin typeface="Arial"/>
                <a:ea typeface="ＭＳ Ｐゴシック"/>
              </a:rPr>
              <a:t>Next Steps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427364-8804-437D-987A-CDE80CA64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843" y="1454227"/>
            <a:ext cx="9084365" cy="491391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Louisville</a:t>
            </a:r>
          </a:p>
          <a:p>
            <a:pPr lvl="1"/>
            <a:r>
              <a:rPr lang="en-US" dirty="0"/>
              <a:t>Refine BenMAP analysis</a:t>
            </a:r>
          </a:p>
          <a:p>
            <a:pPr lvl="1"/>
            <a:r>
              <a:rPr lang="en-US" dirty="0"/>
              <a:t>Determine control strategies</a:t>
            </a:r>
          </a:p>
          <a:p>
            <a:pPr lvl="1"/>
            <a:r>
              <a:rPr lang="en-US" dirty="0"/>
              <a:t>Develop MP AQMP</a:t>
            </a:r>
          </a:p>
          <a:p>
            <a:r>
              <a:rPr lang="en-US" dirty="0"/>
              <a:t>Based on Office wide engagements, continue to update NEXUS tool and use it to inform Multi-pollutant, Air Toxics, NAA/Advance controls, and EJ efforts as appropriate</a:t>
            </a:r>
          </a:p>
          <a:p>
            <a:r>
              <a:rPr lang="en-US" dirty="0"/>
              <a:t>Incorporate climate into MP process</a:t>
            </a:r>
          </a:p>
          <a:p>
            <a:r>
              <a:rPr lang="en-US" dirty="0"/>
              <a:t>Use NEXUS to develop packets for regions regarding MP areas of concern</a:t>
            </a:r>
          </a:p>
        </p:txBody>
      </p:sp>
    </p:spTree>
    <p:extLst>
      <p:ext uri="{BB962C8B-B14F-4D97-AF65-F5344CB8AC3E}">
        <p14:creationId xmlns:p14="http://schemas.microsoft.com/office/powerpoint/2010/main" val="1664393159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AQC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29f62856-1543-49d4-a736-4569d363f533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94B3C41D53F8439B1D80C562E243B0" ma:contentTypeVersion="32" ma:contentTypeDescription="Create a new document." ma:contentTypeScope="" ma:versionID="50907493eb13ada603a17fa441cb2d2f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e8cef94b-13a7-48be-ac9c-dbd328d0ac26" xmlns:ns7="17237250-5fc7-4924-b793-bde2ffc80e1d" targetNamespace="http://schemas.microsoft.com/office/2006/metadata/properties" ma:root="true" ma:fieldsID="481aec01929900cf2d50735c9f40f994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e8cef94b-13a7-48be-ac9c-dbd328d0ac26"/>
    <xsd:import namespace="17237250-5fc7-4924-b793-bde2ffc80e1d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7:MediaServiceDateTaken" minOccurs="0"/>
                <xsd:element ref="ns7:MediaServiceAutoTags" minOccurs="0"/>
                <xsd:element ref="ns7:MediaServiceOCR" minOccurs="0"/>
                <xsd:element ref="ns6:Records_x0020_Status" minOccurs="0"/>
                <xsd:element ref="ns6:Records_x0020_Date" minOccurs="0"/>
                <xsd:element ref="ns7:MediaServiceGenerationTime" minOccurs="0"/>
                <xsd:element ref="ns7:MediaServiceEventHashCode" minOccurs="0"/>
                <xsd:element ref="ns7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1f80bdb1-9c76-46ec-83d7-473f65bff1c4}" ma:internalName="TaxCatchAllLabel" ma:readOnly="true" ma:showField="CatchAllDataLabel" ma:web="e8cef94b-13a7-48be-ac9c-dbd328d0a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1f80bdb1-9c76-46ec-83d7-473f65bff1c4}" ma:internalName="TaxCatchAll" ma:showField="CatchAllData" ma:web="e8cef94b-13a7-48be-ac9c-dbd328d0a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ef94b-13a7-48be-ac9c-dbd328d0ac26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6" nillable="true" ma:displayName="Records Status" ma:default="Pending" ma:internalName="Records_x0020_Status">
      <xsd:simpleType>
        <xsd:restriction base="dms:Text"/>
      </xsd:simpleType>
    </xsd:element>
    <xsd:element name="Records_x0020_Date" ma:index="37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37250-5fc7-4924-b793-bde2ffc80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4" nillable="true" ma:displayName="MediaServiceAutoTags" ma:internalName="MediaServiceAutoTags" ma:readOnly="true">
      <xsd:simpleType>
        <xsd:restriction base="dms:Text"/>
      </xsd:simpleType>
    </xsd:element>
    <xsd:element name="MediaServiceOCR" ma:index="3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s_x0020_Status xmlns="e8cef94b-13a7-48be-ac9c-dbd328d0ac26">Pending</Records_x0020_Status>
    <Record xmlns="4ffa91fb-a0ff-4ac5-b2db-65c790d184a4">Shared</Record>
    <Rights xmlns="4ffa91fb-a0ff-4ac5-b2db-65c790d184a4" xsi:nil="true"/>
    <Document_x0020_Creation_x0020_Date xmlns="4ffa91fb-a0ff-4ac5-b2db-65c790d184a4">2021-04-28T15:40:31+00:00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Records_x0020_Date xmlns="e8cef94b-13a7-48be-ac9c-dbd328d0ac26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88D612-7080-4224-B840-74D647B17F9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AEB0137-4BD9-4ACE-A80F-6491EC384D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e8cef94b-13a7-48be-ac9c-dbd328d0ac26"/>
    <ds:schemaRef ds:uri="17237250-5fc7-4924-b793-bde2ffc80e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D2455C-935E-4CA1-B107-2E8E8F9C62E3}">
  <ds:schemaRefs>
    <ds:schemaRef ds:uri="http://www.w3.org/XML/1998/namespace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sharepoint.v3"/>
    <ds:schemaRef ds:uri="http://purl.org/dc/terms/"/>
    <ds:schemaRef ds:uri="17237250-5fc7-4924-b793-bde2ffc80e1d"/>
    <ds:schemaRef ds:uri="http://schemas.microsoft.com/office/2006/documentManagement/types"/>
    <ds:schemaRef ds:uri="4ffa91fb-a0ff-4ac5-b2db-65c790d184a4"/>
    <ds:schemaRef ds:uri="http://schemas.microsoft.com/office/2006/metadata/properties"/>
    <ds:schemaRef ds:uri="e8cef94b-13a7-48be-ac9c-dbd328d0ac26"/>
    <ds:schemaRef ds:uri="http://schemas.microsoft.com/sharepoint/v3/field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E5FA8BD-047F-4573-8DFD-5CA6D2A297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8019</TotalTime>
  <Words>334</Words>
  <Application>Microsoft Office PowerPoint</Application>
  <PresentationFormat>Widescreen</PresentationFormat>
  <Paragraphs>45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微软雅黑</vt:lpstr>
      <vt:lpstr>黑体</vt:lpstr>
      <vt:lpstr>Arial</vt:lpstr>
      <vt:lpstr>Calibri</vt:lpstr>
      <vt:lpstr>Times New Roman</vt:lpstr>
      <vt:lpstr>2_EMPA课题组模板</vt:lpstr>
      <vt:lpstr>3_EMPA课题组模板</vt:lpstr>
      <vt:lpstr>NAQC</vt:lpstr>
      <vt:lpstr>NEXUS - Recent Improvements &amp; Planned Upgrades </vt:lpstr>
      <vt:lpstr>New “Monitoring Data/Site” Module (under development)</vt:lpstr>
      <vt:lpstr>New “Proximity Analysis” Module (under development)</vt:lpstr>
      <vt:lpstr>Proximity Analysis: Select “Location” &amp; “Radius”</vt:lpstr>
      <vt:lpstr>Multi-Pollutant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Landis, Elizabeth</dc:creator>
  <cp:lastModifiedBy>Carey Jang</cp:lastModifiedBy>
  <cp:revision>172</cp:revision>
  <dcterms:created xsi:type="dcterms:W3CDTF">2021-03-15T14:18:19Z</dcterms:created>
  <dcterms:modified xsi:type="dcterms:W3CDTF">2021-08-09T01:57:47Z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0x0101008B94B3C41D53F8439B1D80C562E243B0</vt:lpwstr>
  </property>
</Properties>
</file>