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1350" r:id="rId2"/>
    <p:sldId id="1332" r:id="rId3"/>
    <p:sldId id="132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Tyler" initials="FT" lastIdx="1" clrIdx="0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  <p:cmAuthor id="2" name="Scavo, Kimber" initials="SK" lastIdx="2" clrIdx="1">
    <p:extLst>
      <p:ext uri="{19B8F6BF-5375-455C-9EA6-DF929625EA0E}">
        <p15:presenceInfo xmlns:p15="http://schemas.microsoft.com/office/powerpoint/2012/main" userId="S::Scavo.Kimber@epa.gov::f2acd1a6-3918-4b31-b259-77af37031b64" providerId="AD"/>
      </p:ext>
    </p:extLst>
  </p:cmAuthor>
  <p:cmAuthor id="3" name="Landis, Elizabeth" initials="LE" lastIdx="5" clrIdx="2">
    <p:extLst>
      <p:ext uri="{19B8F6BF-5375-455C-9EA6-DF929625EA0E}">
        <p15:presenceInfo xmlns:p15="http://schemas.microsoft.com/office/powerpoint/2012/main" userId="S::Landis.Elizabeth@epa.gov::ab5a0f48-4954-4e8f-b852-9bcaf16ccf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4234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1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199DC5-E0E8-41DB-95ED-516A794133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7080F-ECBC-4A40-B667-F6C93C33CA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E5AED-C528-4CA2-A5F1-D8D673817344}" type="datetimeFigureOut">
              <a:rPr lang="en-US" smtClean="0"/>
              <a:t>2021-04-12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EE382-5C9D-4960-BB9C-0925524079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BB360-5525-4E44-BC5B-6DB57C670D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16EA2-F6CE-498B-A1B6-BA5BBDD3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0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B47F-577F-497A-AA60-BAA59A43D53C}" type="datetimeFigureOut">
              <a:rPr lang="en-US" smtClean="0"/>
              <a:t>2021-04-12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5932F-FBD6-4440-AC0F-3B3D67F5C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2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42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7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0131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4970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7141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4585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267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7468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4852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5619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101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21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144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7086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7740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6A31130-AA77-4490-80C3-AB56AF4225FB}"/>
              </a:ext>
            </a:extLst>
          </p:cNvPr>
          <p:cNvGrpSpPr/>
          <p:nvPr/>
        </p:nvGrpSpPr>
        <p:grpSpPr>
          <a:xfrm>
            <a:off x="903516" y="1198575"/>
            <a:ext cx="4169664" cy="5605310"/>
            <a:chOff x="1316736" y="940500"/>
            <a:chExt cx="4055241" cy="59175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700348-B40D-4CE5-988E-7D71275B3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5376" y="1324306"/>
              <a:ext cx="4036601" cy="23168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DEE432A-421E-4C47-90B7-F38840261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5880" y="3641110"/>
              <a:ext cx="4041216" cy="32168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934A8D-DC8E-4B0E-B218-17EF7239F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41" t="20663" r="72701" b="74869"/>
            <a:stretch/>
          </p:blipFill>
          <p:spPr>
            <a:xfrm>
              <a:off x="1316736" y="940500"/>
              <a:ext cx="4055241" cy="383807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FBA3898-1A2B-4E48-9449-7E72BAEE78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71977" y="949644"/>
              <a:ext cx="0" cy="3838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018" y="54115"/>
            <a:ext cx="9057982" cy="66910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NEXUS Updates: New Air Toxics Metrics</a:t>
            </a:r>
            <a:endParaRPr lang="zh-CN" alt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4091930" y="429874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075E0F4-CA6F-4397-9232-C3FBE971C098}"/>
              </a:ext>
            </a:extLst>
          </p:cNvPr>
          <p:cNvSpPr txBox="1">
            <a:spLocks/>
          </p:cNvSpPr>
          <p:nvPr/>
        </p:nvSpPr>
        <p:spPr>
          <a:xfrm>
            <a:off x="1757022" y="900521"/>
            <a:ext cx="1642203" cy="31988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微软雅黑"/>
                <a:cs typeface="+mj-cs"/>
              </a:rPr>
              <a:t>Current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CE0353F-5B71-45AC-983E-AC2E5F9CA9C7}"/>
              </a:ext>
            </a:extLst>
          </p:cNvPr>
          <p:cNvSpPr txBox="1">
            <a:spLocks/>
          </p:cNvSpPr>
          <p:nvPr/>
        </p:nvSpPr>
        <p:spPr>
          <a:xfrm>
            <a:off x="8015683" y="914437"/>
            <a:ext cx="1720185" cy="31988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微软雅黑"/>
                <a:cs typeface="+mj-cs"/>
              </a:rPr>
              <a:t>Updated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7333AF58-682B-4071-B7C3-83621E4FBE20}"/>
              </a:ext>
            </a:extLst>
          </p:cNvPr>
          <p:cNvSpPr txBox="1">
            <a:spLocks/>
          </p:cNvSpPr>
          <p:nvPr/>
        </p:nvSpPr>
        <p:spPr>
          <a:xfrm>
            <a:off x="10058400" y="649287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05BD0-DF5F-4A62-9F44-85EDBC0167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66" t="19906" r="71815" b="13067"/>
          <a:stretch/>
        </p:blipFill>
        <p:spPr>
          <a:xfrm>
            <a:off x="6773869" y="1198575"/>
            <a:ext cx="4927911" cy="5605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6FE21B2D-6B40-4089-B501-DB1B0D935EED}"/>
              </a:ext>
            </a:extLst>
          </p:cNvPr>
          <p:cNvSpPr/>
          <p:nvPr/>
        </p:nvSpPr>
        <p:spPr bwMode="auto">
          <a:xfrm>
            <a:off x="5331751" y="3162169"/>
            <a:ext cx="1252728" cy="502769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宋体" pitchFamily="2" charset="-122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60BE3F-CCB1-4321-96C8-2511575F93FF}"/>
              </a:ext>
            </a:extLst>
          </p:cNvPr>
          <p:cNvCxnSpPr>
            <a:stCxn id="3" idx="1"/>
          </p:cNvCxnSpPr>
          <p:nvPr/>
        </p:nvCxnSpPr>
        <p:spPr bwMode="auto">
          <a:xfrm>
            <a:off x="6773869" y="4001230"/>
            <a:ext cx="4800849" cy="38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69C138FD-1B30-4D23-87A4-BD1AD66BE876}"/>
              </a:ext>
            </a:extLst>
          </p:cNvPr>
          <p:cNvSpPr/>
          <p:nvPr/>
        </p:nvSpPr>
        <p:spPr>
          <a:xfrm flipH="1">
            <a:off x="7087964" y="2601619"/>
            <a:ext cx="3217323" cy="251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F493DE-38E9-4822-A140-9065FCBB638F}"/>
              </a:ext>
            </a:extLst>
          </p:cNvPr>
          <p:cNvSpPr/>
          <p:nvPr/>
        </p:nvSpPr>
        <p:spPr>
          <a:xfrm flipH="1">
            <a:off x="7111157" y="3678359"/>
            <a:ext cx="3217323" cy="251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2A7708-241D-4ACD-A0B2-9A03D9C76DAE}"/>
              </a:ext>
            </a:extLst>
          </p:cNvPr>
          <p:cNvSpPr/>
          <p:nvPr/>
        </p:nvSpPr>
        <p:spPr>
          <a:xfrm flipH="1">
            <a:off x="7233740" y="6484500"/>
            <a:ext cx="3217323" cy="251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791F3B6-7846-48CC-8609-76B10FD2D444}"/>
              </a:ext>
            </a:extLst>
          </p:cNvPr>
          <p:cNvSpPr/>
          <p:nvPr/>
        </p:nvSpPr>
        <p:spPr>
          <a:xfrm flipH="1">
            <a:off x="7197299" y="5265309"/>
            <a:ext cx="3217323" cy="251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9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269" y="1"/>
            <a:ext cx="9696625" cy="669103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“Zoom-out” of Selected Facility to Sector Group at National Level</a:t>
            </a:r>
            <a:endParaRPr lang="zh-CN" alt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8534400" y="673125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A36A0F-022A-4C38-A19E-4EC7F4F33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00" t="12892"/>
          <a:stretch/>
        </p:blipFill>
        <p:spPr>
          <a:xfrm>
            <a:off x="1716024" y="988368"/>
            <a:ext cx="8759952" cy="56697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2" name="Speech Bubble: Rectangle with Corners Rounded 4">
            <a:extLst>
              <a:ext uri="{FF2B5EF4-FFF2-40B4-BE49-F238E27FC236}">
                <a16:creationId xmlns:a16="http://schemas.microsoft.com/office/drawing/2014/main" id="{6AAFF8A0-80F2-410B-BF5F-023255A3C589}"/>
              </a:ext>
            </a:extLst>
          </p:cNvPr>
          <p:cNvSpPr/>
          <p:nvPr/>
        </p:nvSpPr>
        <p:spPr>
          <a:xfrm>
            <a:off x="4468368" y="832919"/>
            <a:ext cx="5870448" cy="1187906"/>
          </a:xfrm>
          <a:prstGeom prst="wedgeRoundRectCallout">
            <a:avLst>
              <a:gd name="adj1" fmla="val -2378"/>
              <a:gd name="adj2" fmla="val 151231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Display all facilities within same Sector Group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Provide color scale for MP risk value (e.g., red w/ high MP risk)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Allow to “zoom-in” to individual facilities to conduct proximity analysis (i.e., back to “proximity module”)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4047744" y="516742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8534400" y="6301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AED2A5-A797-42B0-909B-73E3AD709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261078"/>
              </p:ext>
            </p:extLst>
          </p:nvPr>
        </p:nvGraphicFramePr>
        <p:xfrm>
          <a:off x="1679449" y="906119"/>
          <a:ext cx="8833103" cy="58778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441448">
                  <a:extLst>
                    <a:ext uri="{9D8B030D-6E8A-4147-A177-3AD203B41FA5}">
                      <a16:colId xmlns:a16="http://schemas.microsoft.com/office/drawing/2014/main" val="2613972110"/>
                    </a:ext>
                  </a:extLst>
                </a:gridCol>
                <a:gridCol w="706046">
                  <a:extLst>
                    <a:ext uri="{9D8B030D-6E8A-4147-A177-3AD203B41FA5}">
                      <a16:colId xmlns:a16="http://schemas.microsoft.com/office/drawing/2014/main" val="658344319"/>
                    </a:ext>
                  </a:extLst>
                </a:gridCol>
                <a:gridCol w="875250">
                  <a:extLst>
                    <a:ext uri="{9D8B030D-6E8A-4147-A177-3AD203B41FA5}">
                      <a16:colId xmlns:a16="http://schemas.microsoft.com/office/drawing/2014/main" val="596504611"/>
                    </a:ext>
                  </a:extLst>
                </a:gridCol>
                <a:gridCol w="790181">
                  <a:extLst>
                    <a:ext uri="{9D8B030D-6E8A-4147-A177-3AD203B41FA5}">
                      <a16:colId xmlns:a16="http://schemas.microsoft.com/office/drawing/2014/main" val="2399988612"/>
                    </a:ext>
                  </a:extLst>
                </a:gridCol>
                <a:gridCol w="128207">
                  <a:extLst>
                    <a:ext uri="{9D8B030D-6E8A-4147-A177-3AD203B41FA5}">
                      <a16:colId xmlns:a16="http://schemas.microsoft.com/office/drawing/2014/main" val="2352880402"/>
                    </a:ext>
                  </a:extLst>
                </a:gridCol>
                <a:gridCol w="737292">
                  <a:extLst>
                    <a:ext uri="{9D8B030D-6E8A-4147-A177-3AD203B41FA5}">
                      <a16:colId xmlns:a16="http://schemas.microsoft.com/office/drawing/2014/main" val="1717502889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3218331231"/>
                    </a:ext>
                  </a:extLst>
                </a:gridCol>
                <a:gridCol w="932688">
                  <a:extLst>
                    <a:ext uri="{9D8B030D-6E8A-4147-A177-3AD203B41FA5}">
                      <a16:colId xmlns:a16="http://schemas.microsoft.com/office/drawing/2014/main" val="1449918557"/>
                    </a:ext>
                  </a:extLst>
                </a:gridCol>
                <a:gridCol w="1161287">
                  <a:extLst>
                    <a:ext uri="{9D8B030D-6E8A-4147-A177-3AD203B41FA5}">
                      <a16:colId xmlns:a16="http://schemas.microsoft.com/office/drawing/2014/main" val="766921618"/>
                    </a:ext>
                  </a:extLst>
                </a:gridCol>
              </a:tblGrid>
              <a:tr h="756446">
                <a:tc gridSpan="5">
                  <a:txBody>
                    <a:bodyPr/>
                    <a:lstStyle/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American Synthesis Rubber Co., Louisville, KY</a:t>
                      </a:r>
                    </a:p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Polymers and Resins Production</a:t>
                      </a:r>
                    </a:p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Risk Drivers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ETO, Formaldehyde (examples)</a:t>
                      </a:r>
                    </a:p>
                  </a:txBody>
                  <a:tcPr marL="35840" marR="35840" marT="9038" marB="903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Selected Options: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5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Radius of Impact</a:t>
                      </a: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10km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5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CBSAs</a:t>
                      </a: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25 (top MP risk ranking)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50" b="1" u="sng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Risk threshold</a:t>
                      </a: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(“x”-in-a million)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932966"/>
                  </a:ext>
                </a:extLst>
              </a:tr>
              <a:tr h="689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Radius of Facility</a:t>
                      </a:r>
                      <a:endParaRPr lang="en-US" sz="105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   Avg.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   Avg.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 Region Avg.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          Avg.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 (within radius) National avg.</a:t>
                      </a:r>
                      <a:endParaRPr lang="en-US" sz="105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 (within radius) Top 25 CBSAs </a:t>
                      </a:r>
                      <a:endParaRPr lang="en-US" sz="105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extLst>
                  <a:ext uri="{0D108BD9-81ED-4DB2-BD59-A6C34878D82A}">
                    <a16:rowId xmlns:a16="http://schemas.microsoft.com/office/drawing/2014/main" val="80481039"/>
                  </a:ext>
                </a:extLst>
              </a:tr>
              <a:tr h="3545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total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317,xxx,xxx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43555090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PM2.5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561375175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(%tile) 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138028524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risk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Cancer risk (%tile)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473100024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risk value </a:t>
                      </a:r>
                      <a:endParaRPr lang="en-US" sz="105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(“x”-in-a million))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233302832"/>
                  </a:ext>
                </a:extLst>
              </a:tr>
              <a:tr h="355810">
                <a:tc>
                  <a:txBody>
                    <a:bodyPr/>
                    <a:lstStyle/>
                    <a:p>
                      <a:pPr marL="92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risk value above selected threshold</a:t>
                      </a:r>
                      <a:r>
                        <a:rPr lang="en-US" sz="105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(population 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704781743"/>
                  </a:ext>
                </a:extLst>
              </a:tr>
              <a:tr h="2452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Non-cancer risk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26981042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Non-cancer risk </a:t>
                      </a:r>
                      <a:endParaRPr lang="en-US" sz="105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(Hazard Index)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5216490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risks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Flood (%tile)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525827612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Sea level rise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332158204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Fire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096746375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Disease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185528427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EJ/Demographics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Minority group (%tile)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684270920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Low-income group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454435688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Demographic Index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99430170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Linguistic Isolation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2846131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F0F47D8-9A2D-405A-9386-DE44BF3D7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297" y="71440"/>
            <a:ext cx="8906254" cy="669103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Screening Proximity Analysis in NEXUS: 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Tabular Data Summary</a:t>
            </a:r>
          </a:p>
        </p:txBody>
      </p:sp>
    </p:spTree>
    <p:extLst>
      <p:ext uri="{BB962C8B-B14F-4D97-AF65-F5344CB8AC3E}">
        <p14:creationId xmlns:p14="http://schemas.microsoft.com/office/powerpoint/2010/main" val="1951717573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</TotalTime>
  <Words>540</Words>
  <Application>Microsoft Office PowerPoint</Application>
  <PresentationFormat>Widescreen</PresentationFormat>
  <Paragraphs>162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微软雅黑</vt:lpstr>
      <vt:lpstr>黑体</vt:lpstr>
      <vt:lpstr>Arial</vt:lpstr>
      <vt:lpstr>Calibri</vt:lpstr>
      <vt:lpstr>Calibri Light</vt:lpstr>
      <vt:lpstr>Times New Roman</vt:lpstr>
      <vt:lpstr>2_EMPA课题组模板</vt:lpstr>
      <vt:lpstr>NEXUS Updates: New Air Toxics Metrics</vt:lpstr>
      <vt:lpstr>“Zoom-out” of Selected Facility to Sector Group at National Level</vt:lpstr>
      <vt:lpstr>Screening Proximity Analysis in NEXUS:  Tabular Data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Landis, Elizabeth</dc:creator>
  <cp:lastModifiedBy>Carey Jang</cp:lastModifiedBy>
  <cp:revision>22</cp:revision>
  <dcterms:created xsi:type="dcterms:W3CDTF">2021-03-15T14:18:19Z</dcterms:created>
  <dcterms:modified xsi:type="dcterms:W3CDTF">2021-04-12T14:41:09Z</dcterms:modified>
</cp:coreProperties>
</file>