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43"/>
    <p:sldMasterId id="2147483730" r:id="rId244"/>
    <p:sldMasterId id="2147483831" r:id="rId245"/>
    <p:sldMasterId id="2147483858" r:id="rId246"/>
    <p:sldMasterId id="2147483872" r:id="rId247"/>
    <p:sldMasterId id="2147483909" r:id="rId248"/>
    <p:sldMasterId id="2147483922" r:id="rId249"/>
    <p:sldMasterId id="2147483949" r:id="rId250"/>
    <p:sldMasterId id="2147483961" r:id="rId251"/>
    <p:sldMasterId id="2147483973" r:id="rId252"/>
  </p:sldMasterIdLst>
  <p:notesMasterIdLst>
    <p:notesMasterId r:id="rId296"/>
  </p:notesMasterIdLst>
  <p:handoutMasterIdLst>
    <p:handoutMasterId r:id="rId297"/>
  </p:handoutMasterIdLst>
  <p:sldIdLst>
    <p:sldId id="550" r:id="rId253"/>
    <p:sldId id="2478" r:id="rId254"/>
    <p:sldId id="563" r:id="rId255"/>
    <p:sldId id="564" r:id="rId256"/>
    <p:sldId id="562" r:id="rId257"/>
    <p:sldId id="551" r:id="rId258"/>
    <p:sldId id="2471" r:id="rId259"/>
    <p:sldId id="2467" r:id="rId260"/>
    <p:sldId id="2468" r:id="rId261"/>
    <p:sldId id="2456" r:id="rId262"/>
    <p:sldId id="1473" r:id="rId263"/>
    <p:sldId id="2483" r:id="rId264"/>
    <p:sldId id="380" r:id="rId265"/>
    <p:sldId id="370" r:id="rId266"/>
    <p:sldId id="2477" r:id="rId267"/>
    <p:sldId id="2484" r:id="rId268"/>
    <p:sldId id="341" r:id="rId269"/>
    <p:sldId id="384" r:id="rId270"/>
    <p:sldId id="385" r:id="rId271"/>
    <p:sldId id="386" r:id="rId272"/>
    <p:sldId id="2482" r:id="rId273"/>
    <p:sldId id="2479" r:id="rId274"/>
    <p:sldId id="313" r:id="rId275"/>
    <p:sldId id="364" r:id="rId276"/>
    <p:sldId id="314" r:id="rId277"/>
    <p:sldId id="315" r:id="rId278"/>
    <p:sldId id="316" r:id="rId279"/>
    <p:sldId id="292" r:id="rId280"/>
    <p:sldId id="2480" r:id="rId281"/>
    <p:sldId id="319" r:id="rId282"/>
    <p:sldId id="257" r:id="rId283"/>
    <p:sldId id="363" r:id="rId284"/>
    <p:sldId id="256" r:id="rId285"/>
    <p:sldId id="2481" r:id="rId286"/>
    <p:sldId id="261" r:id="rId287"/>
    <p:sldId id="374" r:id="rId288"/>
    <p:sldId id="264" r:id="rId289"/>
    <p:sldId id="441" r:id="rId290"/>
    <p:sldId id="442" r:id="rId291"/>
    <p:sldId id="290" r:id="rId292"/>
    <p:sldId id="278" r:id="rId293"/>
    <p:sldId id="274" r:id="rId294"/>
    <p:sldId id="2465" r:id="rId295"/>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vin"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6357" autoAdjust="0"/>
  </p:normalViewPr>
  <p:slideViewPr>
    <p:cSldViewPr snapToGrid="0">
      <p:cViewPr varScale="1">
        <p:scale>
          <a:sx n="105" d="100"/>
          <a:sy n="105" d="100"/>
        </p:scale>
        <p:origin x="708" y="15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presProps" Target="presProps.xml"/><Relationship Id="rId303" Type="http://schemas.microsoft.com/office/2016/11/relationships/changesInfo" Target="changesInfos/changesInfo1.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slideMaster" Target="slideMasters/slideMaster5.xml"/><Relationship Id="rId107" Type="http://schemas.openxmlformats.org/officeDocument/2006/relationships/customXml" Target="../customXml/item107.xml"/><Relationship Id="rId268" Type="http://schemas.openxmlformats.org/officeDocument/2006/relationships/slide" Target="slides/slide16.xml"/><Relationship Id="rId289" Type="http://schemas.openxmlformats.org/officeDocument/2006/relationships/slide" Target="slides/slide3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customXml" Target="../customXml/item237.xml"/><Relationship Id="rId258" Type="http://schemas.openxmlformats.org/officeDocument/2006/relationships/slide" Target="slides/slide6.xml"/><Relationship Id="rId279" Type="http://schemas.openxmlformats.org/officeDocument/2006/relationships/slide" Target="slides/slide27.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290" Type="http://schemas.openxmlformats.org/officeDocument/2006/relationships/slide" Target="slides/slide38.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slideMaster" Target="slideMasters/slideMaster6.xml"/><Relationship Id="rId269" Type="http://schemas.openxmlformats.org/officeDocument/2006/relationships/slide" Target="slides/slide17.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280" Type="http://schemas.openxmlformats.org/officeDocument/2006/relationships/slide" Target="slides/slide28.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6" Type="http://schemas.openxmlformats.org/officeDocument/2006/relationships/customXml" Target="../customXml/item6.xml"/><Relationship Id="rId238" Type="http://schemas.openxmlformats.org/officeDocument/2006/relationships/customXml" Target="../customXml/item238.xml"/><Relationship Id="rId259" Type="http://schemas.openxmlformats.org/officeDocument/2006/relationships/slide" Target="slides/slide7.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 Target="slides/slide18.xml"/><Relationship Id="rId291" Type="http://schemas.openxmlformats.org/officeDocument/2006/relationships/slide" Target="slides/slide3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customXml" Target="../customXml/item228.xml"/><Relationship Id="rId249" Type="http://schemas.openxmlformats.org/officeDocument/2006/relationships/slideMaster" Target="slideMasters/slideMaster7.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slide" Target="slides/slide8.xml"/><Relationship Id="rId281" Type="http://schemas.openxmlformats.org/officeDocument/2006/relationships/slide" Target="slides/slide29.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customXml" Target="../customXml/item239.xml"/><Relationship Id="rId2" Type="http://schemas.openxmlformats.org/officeDocument/2006/relationships/customXml" Target="../customXml/item2.xml"/><Relationship Id="rId29" Type="http://schemas.openxmlformats.org/officeDocument/2006/relationships/customXml" Target="../customXml/item29.xml"/><Relationship Id="rId250" Type="http://schemas.openxmlformats.org/officeDocument/2006/relationships/slideMaster" Target="slideMasters/slideMaster8.xml"/><Relationship Id="rId255" Type="http://schemas.openxmlformats.org/officeDocument/2006/relationships/slide" Target="slides/slide3.xml"/><Relationship Id="rId271" Type="http://schemas.openxmlformats.org/officeDocument/2006/relationships/slide" Target="slides/slide19.xml"/><Relationship Id="rId276" Type="http://schemas.openxmlformats.org/officeDocument/2006/relationships/slide" Target="slides/slide24.xml"/><Relationship Id="rId292" Type="http://schemas.openxmlformats.org/officeDocument/2006/relationships/slide" Target="slides/slide40.xml"/><Relationship Id="rId297" Type="http://schemas.openxmlformats.org/officeDocument/2006/relationships/handoutMaster" Target="handoutMasters/handoutMaster1.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theme" Target="theme/theme1.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199" Type="http://schemas.openxmlformats.org/officeDocument/2006/relationships/customXml" Target="../customXml/item199.xml"/><Relationship Id="rId203" Type="http://schemas.openxmlformats.org/officeDocument/2006/relationships/customXml" Target="../customXml/item203.xml"/><Relationship Id="rId208" Type="http://schemas.openxmlformats.org/officeDocument/2006/relationships/customXml" Target="../customXml/item208.xml"/><Relationship Id="rId229" Type="http://schemas.openxmlformats.org/officeDocument/2006/relationships/customXml" Target="../customXml/item229.xml"/><Relationship Id="rId19" Type="http://schemas.openxmlformats.org/officeDocument/2006/relationships/customXml" Target="../customXml/item19.xml"/><Relationship Id="rId224" Type="http://schemas.openxmlformats.org/officeDocument/2006/relationships/customXml" Target="../customXml/item224.xml"/><Relationship Id="rId240" Type="http://schemas.openxmlformats.org/officeDocument/2006/relationships/customXml" Target="../customXml/item240.xml"/><Relationship Id="rId245" Type="http://schemas.openxmlformats.org/officeDocument/2006/relationships/slideMaster" Target="slideMasters/slideMaster3.xml"/><Relationship Id="rId261" Type="http://schemas.openxmlformats.org/officeDocument/2006/relationships/slide" Target="slides/slide9.xml"/><Relationship Id="rId266" Type="http://schemas.openxmlformats.org/officeDocument/2006/relationships/slide" Target="slides/slide14.xml"/><Relationship Id="rId287" Type="http://schemas.openxmlformats.org/officeDocument/2006/relationships/slide" Target="slides/slide35.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282" Type="http://schemas.openxmlformats.org/officeDocument/2006/relationships/slide" Target="slides/slide30.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customXml" Target="../customXml/item219.xml"/><Relationship Id="rId3" Type="http://schemas.openxmlformats.org/officeDocument/2006/relationships/customXml" Target="../customXml/item3.xml"/><Relationship Id="rId214" Type="http://schemas.openxmlformats.org/officeDocument/2006/relationships/customXml" Target="../customXml/item214.xml"/><Relationship Id="rId230" Type="http://schemas.openxmlformats.org/officeDocument/2006/relationships/customXml" Target="../customXml/item230.xml"/><Relationship Id="rId235" Type="http://schemas.openxmlformats.org/officeDocument/2006/relationships/customXml" Target="../customXml/item235.xml"/><Relationship Id="rId251" Type="http://schemas.openxmlformats.org/officeDocument/2006/relationships/slideMaster" Target="slideMasters/slideMaster9.xml"/><Relationship Id="rId256" Type="http://schemas.openxmlformats.org/officeDocument/2006/relationships/slide" Target="slides/slide4.xml"/><Relationship Id="rId277" Type="http://schemas.openxmlformats.org/officeDocument/2006/relationships/slide" Target="slides/slide25.xml"/><Relationship Id="rId298" Type="http://schemas.openxmlformats.org/officeDocument/2006/relationships/commentAuthors" Target="commentAuthor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72" Type="http://schemas.openxmlformats.org/officeDocument/2006/relationships/slide" Target="slides/slide20.xml"/><Relationship Id="rId293" Type="http://schemas.openxmlformats.org/officeDocument/2006/relationships/slide" Target="slides/slide41.xml"/><Relationship Id="rId302"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customXml" Target="../customXml/item209.xml"/><Relationship Id="rId190" Type="http://schemas.openxmlformats.org/officeDocument/2006/relationships/customXml" Target="../customXml/item190.xml"/><Relationship Id="rId204" Type="http://schemas.openxmlformats.org/officeDocument/2006/relationships/customXml" Target="../customXml/item204.xml"/><Relationship Id="rId220" Type="http://schemas.openxmlformats.org/officeDocument/2006/relationships/customXml" Target="../customXml/item220.xml"/><Relationship Id="rId225" Type="http://schemas.openxmlformats.org/officeDocument/2006/relationships/customXml" Target="../customXml/item225.xml"/><Relationship Id="rId241" Type="http://schemas.openxmlformats.org/officeDocument/2006/relationships/customXml" Target="../customXml/item241.xml"/><Relationship Id="rId246" Type="http://schemas.openxmlformats.org/officeDocument/2006/relationships/slideMaster" Target="slideMasters/slideMaster4.xml"/><Relationship Id="rId267" Type="http://schemas.openxmlformats.org/officeDocument/2006/relationships/slide" Target="slides/slide15.xml"/><Relationship Id="rId288" Type="http://schemas.openxmlformats.org/officeDocument/2006/relationships/slide" Target="slides/slide36.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262" Type="http://schemas.openxmlformats.org/officeDocument/2006/relationships/slide" Target="slides/slide10.xml"/><Relationship Id="rId283" Type="http://schemas.openxmlformats.org/officeDocument/2006/relationships/slide" Target="slides/slide3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customXml" Target="../customXml/item21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slide" Target="slides/slide5.xml"/><Relationship Id="rId278" Type="http://schemas.openxmlformats.org/officeDocument/2006/relationships/slide" Target="slides/slide26.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slideMaster" Target="slideMasters/slideMaster10.xml"/><Relationship Id="rId273" Type="http://schemas.openxmlformats.org/officeDocument/2006/relationships/slide" Target="slides/slide21.xml"/><Relationship Id="rId294" Type="http://schemas.openxmlformats.org/officeDocument/2006/relationships/slide" Target="slides/slide42.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slide" Target="slides/slide11.xml"/><Relationship Id="rId284" Type="http://schemas.openxmlformats.org/officeDocument/2006/relationships/slide" Target="slides/slide32.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slide" Target="slides/slide1.xml"/><Relationship Id="rId274" Type="http://schemas.openxmlformats.org/officeDocument/2006/relationships/slide" Target="slides/slide22.xml"/><Relationship Id="rId295" Type="http://schemas.openxmlformats.org/officeDocument/2006/relationships/slide" Target="slides/slide4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slideMaster" Target="slideMasters/slideMaster1.xml"/><Relationship Id="rId264" Type="http://schemas.openxmlformats.org/officeDocument/2006/relationships/slide" Target="slides/slide12.xml"/><Relationship Id="rId285" Type="http://schemas.openxmlformats.org/officeDocument/2006/relationships/slide" Target="slides/slide33.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slide" Target="slides/slide2.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23.xml"/><Relationship Id="rId296" Type="http://schemas.openxmlformats.org/officeDocument/2006/relationships/notesMaster" Target="notesMasters/notesMaster1.xml"/><Relationship Id="rId300" Type="http://schemas.openxmlformats.org/officeDocument/2006/relationships/viewProps" Target="viewProps.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slideMaster" Target="slideMasters/slideMaster2.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 Target="slides/slide13.xml"/><Relationship Id="rId286" Type="http://schemas.openxmlformats.org/officeDocument/2006/relationships/slide" Target="slides/slide34.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2598880C-A449-4551-A540-3C4A30D98FF6}"/>
    <pc:docChg chg="custSel modSld sldOrd">
      <pc:chgData name="Jang, Carey" userId="5dcdf613-9329-442e-aaa9-13ddf77a7abf" providerId="ADAL" clId="{2598880C-A449-4551-A540-3C4A30D98FF6}" dt="2021-08-30T17:59:07.085" v="139" actId="20577"/>
      <pc:docMkLst>
        <pc:docMk/>
      </pc:docMkLst>
      <pc:sldChg chg="ord">
        <pc:chgData name="Jang, Carey" userId="5dcdf613-9329-442e-aaa9-13ddf77a7abf" providerId="ADAL" clId="{2598880C-A449-4551-A540-3C4A30D98FF6}" dt="2021-08-30T16:05:26.848" v="79"/>
        <pc:sldMkLst>
          <pc:docMk/>
          <pc:sldMk cId="64194513" sldId="380"/>
        </pc:sldMkLst>
      </pc:sldChg>
      <pc:sldChg chg="modSp mod">
        <pc:chgData name="Jang, Carey" userId="5dcdf613-9329-442e-aaa9-13ddf77a7abf" providerId="ADAL" clId="{2598880C-A449-4551-A540-3C4A30D98FF6}" dt="2021-08-30T17:55:19.711" v="135" actId="20577"/>
        <pc:sldMkLst>
          <pc:docMk/>
          <pc:sldMk cId="664737591" sldId="551"/>
        </pc:sldMkLst>
        <pc:spChg chg="mod">
          <ac:chgData name="Jang, Carey" userId="5dcdf613-9329-442e-aaa9-13ddf77a7abf" providerId="ADAL" clId="{2598880C-A449-4551-A540-3C4A30D98FF6}" dt="2021-08-27T19:18:39.047" v="49" actId="1076"/>
          <ac:spMkLst>
            <pc:docMk/>
            <pc:sldMk cId="664737591" sldId="551"/>
            <ac:spMk id="11" creationId="{00000000-0000-0000-0000-000000000000}"/>
          </ac:spMkLst>
        </pc:spChg>
        <pc:spChg chg="mod">
          <ac:chgData name="Jang, Carey" userId="5dcdf613-9329-442e-aaa9-13ddf77a7abf" providerId="ADAL" clId="{2598880C-A449-4551-A540-3C4A30D98FF6}" dt="2021-08-30T17:55:19.711" v="135" actId="20577"/>
          <ac:spMkLst>
            <pc:docMk/>
            <pc:sldMk cId="664737591" sldId="551"/>
            <ac:spMk id="17411" creationId="{00000000-0000-0000-0000-000000000000}"/>
          </ac:spMkLst>
        </pc:spChg>
      </pc:sldChg>
      <pc:sldChg chg="modSp mod">
        <pc:chgData name="Jang, Carey" userId="5dcdf613-9329-442e-aaa9-13ddf77a7abf" providerId="ADAL" clId="{2598880C-A449-4551-A540-3C4A30D98FF6}" dt="2021-08-30T17:53:21.852" v="133" actId="1038"/>
        <pc:sldMkLst>
          <pc:docMk/>
          <pc:sldMk cId="606157072" sldId="562"/>
        </pc:sldMkLst>
        <pc:spChg chg="mod">
          <ac:chgData name="Jang, Carey" userId="5dcdf613-9329-442e-aaa9-13ddf77a7abf" providerId="ADAL" clId="{2598880C-A449-4551-A540-3C4A30D98FF6}" dt="2021-08-30T17:53:21.852" v="133" actId="1038"/>
          <ac:spMkLst>
            <pc:docMk/>
            <pc:sldMk cId="606157072" sldId="562"/>
            <ac:spMk id="13" creationId="{00000000-0000-0000-0000-000000000000}"/>
          </ac:spMkLst>
        </pc:spChg>
      </pc:sldChg>
      <pc:sldChg chg="addSp modSp mod">
        <pc:chgData name="Jang, Carey" userId="5dcdf613-9329-442e-aaa9-13ddf77a7abf" providerId="ADAL" clId="{2598880C-A449-4551-A540-3C4A30D98FF6}" dt="2021-08-30T16:06:04.476" v="85"/>
        <pc:sldMkLst>
          <pc:docMk/>
          <pc:sldMk cId="1280872451" sldId="1473"/>
        </pc:sldMkLst>
        <pc:spChg chg="add mod">
          <ac:chgData name="Jang, Carey" userId="5dcdf613-9329-442e-aaa9-13ddf77a7abf" providerId="ADAL" clId="{2598880C-A449-4551-A540-3C4A30D98FF6}" dt="2021-08-30T16:06:04.476" v="85"/>
          <ac:spMkLst>
            <pc:docMk/>
            <pc:sldMk cId="1280872451" sldId="1473"/>
            <ac:spMk id="16" creationId="{E371D541-0D44-4F2D-AC10-EF87C1B35BA1}"/>
          </ac:spMkLst>
        </pc:spChg>
        <pc:spChg chg="mod">
          <ac:chgData name="Jang, Carey" userId="5dcdf613-9329-442e-aaa9-13ddf77a7abf" providerId="ADAL" clId="{2598880C-A449-4551-A540-3C4A30D98FF6}" dt="2021-08-27T19:20:12.678" v="70" actId="20577"/>
          <ac:spMkLst>
            <pc:docMk/>
            <pc:sldMk cId="1280872451" sldId="1473"/>
            <ac:spMk id="18" creationId="{E17FCAAE-CC17-404D-8FCD-82D007C66AA9}"/>
          </ac:spMkLst>
        </pc:spChg>
      </pc:sldChg>
      <pc:sldChg chg="addSp modSp">
        <pc:chgData name="Jang, Carey" userId="5dcdf613-9329-442e-aaa9-13ddf77a7abf" providerId="ADAL" clId="{2598880C-A449-4551-A540-3C4A30D98FF6}" dt="2021-08-30T16:06:01.566" v="84"/>
        <pc:sldMkLst>
          <pc:docMk/>
          <pc:sldMk cId="2792308659" sldId="2456"/>
        </pc:sldMkLst>
        <pc:spChg chg="add mod">
          <ac:chgData name="Jang, Carey" userId="5dcdf613-9329-442e-aaa9-13ddf77a7abf" providerId="ADAL" clId="{2598880C-A449-4551-A540-3C4A30D98FF6}" dt="2021-08-30T16:06:01.566" v="84"/>
          <ac:spMkLst>
            <pc:docMk/>
            <pc:sldMk cId="2792308659" sldId="2456"/>
            <ac:spMk id="6" creationId="{9EE9CAF2-AD4E-4868-9418-FF3296E96AB9}"/>
          </ac:spMkLst>
        </pc:spChg>
      </pc:sldChg>
      <pc:sldChg chg="addSp modSp mod">
        <pc:chgData name="Jang, Carey" userId="5dcdf613-9329-442e-aaa9-13ddf77a7abf" providerId="ADAL" clId="{2598880C-A449-4551-A540-3C4A30D98FF6}" dt="2021-08-30T16:05:56.309" v="82"/>
        <pc:sldMkLst>
          <pc:docMk/>
          <pc:sldMk cId="2681201293" sldId="2467"/>
        </pc:sldMkLst>
        <pc:spChg chg="mod">
          <ac:chgData name="Jang, Carey" userId="5dcdf613-9329-442e-aaa9-13ddf77a7abf" providerId="ADAL" clId="{2598880C-A449-4551-A540-3C4A30D98FF6}" dt="2021-08-27T19:15:27.423" v="0" actId="207"/>
          <ac:spMkLst>
            <pc:docMk/>
            <pc:sldMk cId="2681201293" sldId="2467"/>
            <ac:spMk id="12" creationId="{3DABD6FA-8641-4535-AAB4-827004EF33AC}"/>
          </ac:spMkLst>
        </pc:spChg>
        <pc:spChg chg="add mod">
          <ac:chgData name="Jang, Carey" userId="5dcdf613-9329-442e-aaa9-13ddf77a7abf" providerId="ADAL" clId="{2598880C-A449-4551-A540-3C4A30D98FF6}" dt="2021-08-30T16:05:56.309" v="82"/>
          <ac:spMkLst>
            <pc:docMk/>
            <pc:sldMk cId="2681201293" sldId="2467"/>
            <ac:spMk id="13" creationId="{960C660D-6A40-4F71-8E6C-5F7E0F4D97BC}"/>
          </ac:spMkLst>
        </pc:spChg>
        <pc:spChg chg="mod">
          <ac:chgData name="Jang, Carey" userId="5dcdf613-9329-442e-aaa9-13ddf77a7abf" providerId="ADAL" clId="{2598880C-A449-4551-A540-3C4A30D98FF6}" dt="2021-08-27T19:16:48.427" v="20" actId="403"/>
          <ac:spMkLst>
            <pc:docMk/>
            <pc:sldMk cId="2681201293" sldId="2467"/>
            <ac:spMk id="27" creationId="{257219F1-A3D5-4382-8A96-632C1DDB8CF1}"/>
          </ac:spMkLst>
        </pc:spChg>
        <pc:spChg chg="mod">
          <ac:chgData name="Jang, Carey" userId="5dcdf613-9329-442e-aaa9-13ddf77a7abf" providerId="ADAL" clId="{2598880C-A449-4551-A540-3C4A30D98FF6}" dt="2021-08-27T19:16:48.427" v="20" actId="403"/>
          <ac:spMkLst>
            <pc:docMk/>
            <pc:sldMk cId="2681201293" sldId="2467"/>
            <ac:spMk id="28" creationId="{3E74E08F-310D-40CD-9EDA-4C5651EB0602}"/>
          </ac:spMkLst>
        </pc:spChg>
        <pc:spChg chg="mod">
          <ac:chgData name="Jang, Carey" userId="5dcdf613-9329-442e-aaa9-13ddf77a7abf" providerId="ADAL" clId="{2598880C-A449-4551-A540-3C4A30D98FF6}" dt="2021-08-27T19:16:48.427" v="20" actId="403"/>
          <ac:spMkLst>
            <pc:docMk/>
            <pc:sldMk cId="2681201293" sldId="2467"/>
            <ac:spMk id="29" creationId="{03EB2FEA-4921-413E-A798-45052406DA20}"/>
          </ac:spMkLst>
        </pc:spChg>
        <pc:spChg chg="mod">
          <ac:chgData name="Jang, Carey" userId="5dcdf613-9329-442e-aaa9-13ddf77a7abf" providerId="ADAL" clId="{2598880C-A449-4551-A540-3C4A30D98FF6}" dt="2021-08-27T19:17:07.658" v="35" actId="20577"/>
          <ac:spMkLst>
            <pc:docMk/>
            <pc:sldMk cId="2681201293" sldId="2467"/>
            <ac:spMk id="30" creationId="{A646FCD2-8681-4D39-BE1B-04BECB65ACB8}"/>
          </ac:spMkLst>
        </pc:spChg>
      </pc:sldChg>
      <pc:sldChg chg="addSp delSp modSp mod">
        <pc:chgData name="Jang, Carey" userId="5dcdf613-9329-442e-aaa9-13ddf77a7abf" providerId="ADAL" clId="{2598880C-A449-4551-A540-3C4A30D98FF6}" dt="2021-08-30T16:05:58.854" v="83"/>
        <pc:sldMkLst>
          <pc:docMk/>
          <pc:sldMk cId="1942694986" sldId="2468"/>
        </pc:sldMkLst>
        <pc:spChg chg="mod">
          <ac:chgData name="Jang, Carey" userId="5dcdf613-9329-442e-aaa9-13ddf77a7abf" providerId="ADAL" clId="{2598880C-A449-4551-A540-3C4A30D98FF6}" dt="2021-08-27T19:15:35.838" v="1" actId="207"/>
          <ac:spMkLst>
            <pc:docMk/>
            <pc:sldMk cId="1942694986" sldId="2468"/>
            <ac:spMk id="10" creationId="{1E39279B-D606-4149-9D9D-AD85CB56FF86}"/>
          </ac:spMkLst>
        </pc:spChg>
        <pc:spChg chg="add mod">
          <ac:chgData name="Jang, Carey" userId="5dcdf613-9329-442e-aaa9-13ddf77a7abf" providerId="ADAL" clId="{2598880C-A449-4551-A540-3C4A30D98FF6}" dt="2021-08-27T19:17:25.188" v="45" actId="1035"/>
          <ac:spMkLst>
            <pc:docMk/>
            <pc:sldMk cId="1942694986" sldId="2468"/>
            <ac:spMk id="11" creationId="{A7A784E4-E2B1-4A63-A887-F5F4BFD4055F}"/>
          </ac:spMkLst>
        </pc:spChg>
        <pc:spChg chg="add mod">
          <ac:chgData name="Jang, Carey" userId="5dcdf613-9329-442e-aaa9-13ddf77a7abf" providerId="ADAL" clId="{2598880C-A449-4551-A540-3C4A30D98FF6}" dt="2021-08-30T16:05:58.854" v="83"/>
          <ac:spMkLst>
            <pc:docMk/>
            <pc:sldMk cId="1942694986" sldId="2468"/>
            <ac:spMk id="12" creationId="{2C844CC8-254F-43A1-A397-25DE0FA5C80F}"/>
          </ac:spMkLst>
        </pc:spChg>
        <pc:spChg chg="del">
          <ac:chgData name="Jang, Carey" userId="5dcdf613-9329-442e-aaa9-13ddf77a7abf" providerId="ADAL" clId="{2598880C-A449-4551-A540-3C4A30D98FF6}" dt="2021-08-27T19:17:17.117" v="36" actId="478"/>
          <ac:spMkLst>
            <pc:docMk/>
            <pc:sldMk cId="1942694986" sldId="2468"/>
            <ac:spMk id="30" creationId="{A646FCD2-8681-4D39-BE1B-04BECB65ACB8}"/>
          </ac:spMkLst>
        </pc:spChg>
      </pc:sldChg>
      <pc:sldChg chg="modSp mod">
        <pc:chgData name="Jang, Carey" userId="5dcdf613-9329-442e-aaa9-13ddf77a7abf" providerId="ADAL" clId="{2598880C-A449-4551-A540-3C4A30D98FF6}" dt="2021-08-30T17:59:07.085" v="139" actId="20577"/>
        <pc:sldMkLst>
          <pc:docMk/>
          <pc:sldMk cId="3202281303" sldId="2471"/>
        </pc:sldMkLst>
        <pc:spChg chg="mod">
          <ac:chgData name="Jang, Carey" userId="5dcdf613-9329-442e-aaa9-13ddf77a7abf" providerId="ADAL" clId="{2598880C-A449-4551-A540-3C4A30D98FF6}" dt="2021-08-30T17:59:07.085" v="139" actId="20577"/>
          <ac:spMkLst>
            <pc:docMk/>
            <pc:sldMk cId="3202281303" sldId="2471"/>
            <ac:spMk id="2" creationId="{00000000-0000-0000-0000-000000000000}"/>
          </ac:spMkLst>
        </pc:spChg>
        <pc:spChg chg="mod">
          <ac:chgData name="Jang, Carey" userId="5dcdf613-9329-442e-aaa9-13ddf77a7abf" providerId="ADAL" clId="{2598880C-A449-4551-A540-3C4A30D98FF6}" dt="2021-08-30T16:05:50.538" v="81" actId="404"/>
          <ac:spMkLst>
            <pc:docMk/>
            <pc:sldMk cId="3202281303" sldId="2471"/>
            <ac:spMk id="4" creationId="{DFAFB981-3039-4691-96D6-66427C32B79C}"/>
          </ac:spMkLst>
        </pc:spChg>
      </pc:sldChg>
      <pc:sldChg chg="addSp modSp">
        <pc:chgData name="Jang, Carey" userId="5dcdf613-9329-442e-aaa9-13ddf77a7abf" providerId="ADAL" clId="{2598880C-A449-4551-A540-3C4A30D98FF6}" dt="2021-08-30T16:06:31.471" v="89"/>
        <pc:sldMkLst>
          <pc:docMk/>
          <pc:sldMk cId="52606692" sldId="2482"/>
        </pc:sldMkLst>
        <pc:spChg chg="add mod">
          <ac:chgData name="Jang, Carey" userId="5dcdf613-9329-442e-aaa9-13ddf77a7abf" providerId="ADAL" clId="{2598880C-A449-4551-A540-3C4A30D98FF6}" dt="2021-08-30T16:06:31.471" v="89"/>
          <ac:spMkLst>
            <pc:docMk/>
            <pc:sldMk cId="52606692" sldId="2482"/>
            <ac:spMk id="3" creationId="{C2454B68-FA30-4834-8E02-2282A33805FA}"/>
          </ac:spMkLst>
        </pc:spChg>
      </pc:sldChg>
      <pc:sldChg chg="addSp delSp modSp mod">
        <pc:chgData name="Jang, Carey" userId="5dcdf613-9329-442e-aaa9-13ddf77a7abf" providerId="ADAL" clId="{2598880C-A449-4551-A540-3C4A30D98FF6}" dt="2021-08-30T16:06:10.103" v="87" actId="478"/>
        <pc:sldMkLst>
          <pc:docMk/>
          <pc:sldMk cId="3953567898" sldId="2483"/>
        </pc:sldMkLst>
        <pc:spChg chg="del">
          <ac:chgData name="Jang, Carey" userId="5dcdf613-9329-442e-aaa9-13ddf77a7abf" providerId="ADAL" clId="{2598880C-A449-4551-A540-3C4A30D98FF6}" dt="2021-08-30T16:06:10.103" v="87" actId="478"/>
          <ac:spMkLst>
            <pc:docMk/>
            <pc:sldMk cId="3953567898" sldId="2483"/>
            <ac:spMk id="3" creationId="{C764871E-2F74-4DD5-97D8-AF5AB88F90B0}"/>
          </ac:spMkLst>
        </pc:spChg>
        <pc:spChg chg="add mod">
          <ac:chgData name="Jang, Carey" userId="5dcdf613-9329-442e-aaa9-13ddf77a7abf" providerId="ADAL" clId="{2598880C-A449-4551-A540-3C4A30D98FF6}" dt="2021-08-30T16:06:07.045" v="86"/>
          <ac:spMkLst>
            <pc:docMk/>
            <pc:sldMk cId="3953567898" sldId="2483"/>
            <ac:spMk id="21" creationId="{7C6DDFB9-2FB8-4610-9D30-6E9E834C6B53}"/>
          </ac:spMkLst>
        </pc:spChg>
        <pc:spChg chg="mod">
          <ac:chgData name="Jang, Carey" userId="5dcdf613-9329-442e-aaa9-13ddf77a7abf" providerId="ADAL" clId="{2598880C-A449-4551-A540-3C4A30D98FF6}" dt="2021-08-27T19:21:21.917" v="77" actId="20577"/>
          <ac:spMkLst>
            <pc:docMk/>
            <pc:sldMk cId="3953567898" sldId="2483"/>
            <ac:spMk id="33" creationId="{B289D178-CA80-4809-BFCB-AAD80C438AAF}"/>
          </ac:spMkLst>
        </pc:spChg>
      </pc:sldChg>
      <pc:sldChg chg="addSp modSp">
        <pc:chgData name="Jang, Carey" userId="5dcdf613-9329-442e-aaa9-13ddf77a7abf" providerId="ADAL" clId="{2598880C-A449-4551-A540-3C4A30D98FF6}" dt="2021-08-30T16:06:21.394" v="88"/>
        <pc:sldMkLst>
          <pc:docMk/>
          <pc:sldMk cId="4061429733" sldId="2484"/>
        </pc:sldMkLst>
        <pc:spChg chg="add mod">
          <ac:chgData name="Jang, Carey" userId="5dcdf613-9329-442e-aaa9-13ddf77a7abf" providerId="ADAL" clId="{2598880C-A449-4551-A540-3C4A30D98FF6}" dt="2021-08-30T16:06:21.394" v="88"/>
          <ac:spMkLst>
            <pc:docMk/>
            <pc:sldMk cId="4061429733" sldId="2484"/>
            <ac:spMk id="3" creationId="{25EF0322-A5EE-4D3B-9D4F-57535BA3531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C01C78-338D-4A60-8D77-9B1FD1B1FD9A}" type="doc">
      <dgm:prSet loTypeId="urn:microsoft.com/office/officeart/2005/8/layout/process1" loCatId="process" qsTypeId="urn:microsoft.com/office/officeart/2005/8/quickstyle/simple2" qsCatId="simple" csTypeId="urn:microsoft.com/office/officeart/2005/8/colors/accent1_2" csCatId="accent1" phldr="1"/>
      <dgm:spPr/>
    </dgm:pt>
    <dgm:pt modelId="{14A2834A-62E1-4C9D-BE59-7CC23C998010}">
      <dgm:prSet phldrT="[文本]"/>
      <dgm:spPr/>
      <dgm:t>
        <a:bodyPr/>
        <a:lstStyle/>
        <a:p>
          <a:r>
            <a:rPr lang="en-US" altLang="zh-CN" b="1" dirty="0">
              <a:solidFill>
                <a:srgbClr val="FFFF00"/>
              </a:solidFill>
              <a:latin typeface="Times New Roman" panose="02020603050405020304" pitchFamily="18" charset="0"/>
              <a:cs typeface="Times New Roman" panose="02020603050405020304" pitchFamily="18" charset="0"/>
            </a:rPr>
            <a:t>Data Input Option</a:t>
          </a:r>
          <a:endParaRPr lang="zh-CN" altLang="en-US" b="1" dirty="0">
            <a:solidFill>
              <a:srgbClr val="FFFF00"/>
            </a:solidFill>
            <a:latin typeface="Times New Roman" panose="02020603050405020304" pitchFamily="18" charset="0"/>
            <a:cs typeface="Times New Roman" panose="02020603050405020304" pitchFamily="18" charset="0"/>
          </a:endParaRPr>
        </a:p>
      </dgm:t>
    </dgm:pt>
    <dgm:pt modelId="{D7DF88AC-8863-4098-81F1-67CB08AE5B1D}" type="parTrans" cxnId="{81DA6A37-597A-405D-A177-918628E387A2}">
      <dgm:prSet/>
      <dgm:spPr/>
      <dgm:t>
        <a:bodyPr/>
        <a:lstStyle/>
        <a:p>
          <a:endParaRPr lang="zh-CN" altLang="en-US"/>
        </a:p>
      </dgm:t>
    </dgm:pt>
    <dgm:pt modelId="{2FDDECC9-BB1D-434C-8152-318F2FAD2B93}" type="sibTrans" cxnId="{81DA6A37-597A-405D-A177-918628E387A2}">
      <dgm:prSet/>
      <dgm:spPr/>
      <dgm:t>
        <a:bodyPr/>
        <a:lstStyle/>
        <a:p>
          <a:endParaRPr lang="zh-CN" altLang="en-US"/>
        </a:p>
      </dgm:t>
    </dgm:pt>
    <dgm:pt modelId="{F6511F19-BC16-4C7A-86B8-64699AECE0DE}">
      <dgm:prSet phldrT="[文本]"/>
      <dgm:spPr/>
      <dgm:t>
        <a:bodyPr/>
        <a:lstStyle/>
        <a:p>
          <a:r>
            <a:rPr lang="en-US" altLang="zh-CN" b="1" dirty="0">
              <a:solidFill>
                <a:srgbClr val="FFFF00"/>
              </a:solidFill>
              <a:latin typeface="Times New Roman" panose="02020603050405020304" pitchFamily="18" charset="0"/>
              <a:cs typeface="Times New Roman" panose="02020603050405020304" pitchFamily="18" charset="0"/>
            </a:rPr>
            <a:t>Data Fusion Technique Option</a:t>
          </a:r>
          <a:endParaRPr lang="zh-CN" altLang="en-US" b="1" dirty="0">
            <a:solidFill>
              <a:srgbClr val="FFFF00"/>
            </a:solidFill>
            <a:latin typeface="Times New Roman" panose="02020603050405020304" pitchFamily="18" charset="0"/>
            <a:cs typeface="Times New Roman" panose="02020603050405020304" pitchFamily="18" charset="0"/>
          </a:endParaRPr>
        </a:p>
      </dgm:t>
    </dgm:pt>
    <dgm:pt modelId="{7E843D0A-309E-481C-9FD9-85EBFF03AA95}" type="parTrans" cxnId="{72F7FA9D-7491-4067-8AC8-7899E2780274}">
      <dgm:prSet/>
      <dgm:spPr/>
      <dgm:t>
        <a:bodyPr/>
        <a:lstStyle/>
        <a:p>
          <a:endParaRPr lang="zh-CN" altLang="en-US"/>
        </a:p>
      </dgm:t>
    </dgm:pt>
    <dgm:pt modelId="{9173E771-226E-42CE-9DA4-247F3CD8E3FA}" type="sibTrans" cxnId="{72F7FA9D-7491-4067-8AC8-7899E2780274}">
      <dgm:prSet/>
      <dgm:spPr/>
      <dgm:t>
        <a:bodyPr/>
        <a:lstStyle/>
        <a:p>
          <a:endParaRPr lang="zh-CN" altLang="en-US"/>
        </a:p>
      </dgm:t>
    </dgm:pt>
    <dgm:pt modelId="{9FE1FBB1-12DF-4227-9AD9-2C90C6BF8A9A}">
      <dgm:prSet phldrT="[文本]"/>
      <dgm:spPr/>
      <dgm:t>
        <a:bodyPr/>
        <a:lstStyle/>
        <a:p>
          <a:r>
            <a:rPr lang="en-US" altLang="zh-CN" b="1" dirty="0">
              <a:solidFill>
                <a:srgbClr val="FFFF00"/>
              </a:solidFill>
              <a:latin typeface="Times New Roman" panose="02020603050405020304" pitchFamily="18" charset="0"/>
              <a:cs typeface="Times New Roman" panose="02020603050405020304" pitchFamily="18" charset="0"/>
            </a:rPr>
            <a:t>Spatial and Temporal Option</a:t>
          </a:r>
          <a:endParaRPr lang="zh-CN" altLang="en-US" b="1" dirty="0">
            <a:solidFill>
              <a:srgbClr val="FFFF00"/>
            </a:solidFill>
            <a:latin typeface="Times New Roman" panose="02020603050405020304" pitchFamily="18" charset="0"/>
            <a:cs typeface="Times New Roman" panose="02020603050405020304" pitchFamily="18" charset="0"/>
          </a:endParaRPr>
        </a:p>
      </dgm:t>
    </dgm:pt>
    <dgm:pt modelId="{F6528D5E-E277-4253-A522-D2C1247DE57A}" type="parTrans" cxnId="{A5DD6EBC-F64A-4046-AB2B-48BA056D4A3F}">
      <dgm:prSet/>
      <dgm:spPr/>
      <dgm:t>
        <a:bodyPr/>
        <a:lstStyle/>
        <a:p>
          <a:endParaRPr lang="zh-CN" altLang="en-US"/>
        </a:p>
      </dgm:t>
    </dgm:pt>
    <dgm:pt modelId="{F4D27B43-B45A-4C9F-A5D4-C5F0D98151F6}" type="sibTrans" cxnId="{A5DD6EBC-F64A-4046-AB2B-48BA056D4A3F}">
      <dgm:prSet/>
      <dgm:spPr/>
      <dgm:t>
        <a:bodyPr/>
        <a:lstStyle/>
        <a:p>
          <a:endParaRPr lang="zh-CN" altLang="en-US"/>
        </a:p>
      </dgm:t>
    </dgm:pt>
    <dgm:pt modelId="{F78D4B96-4876-4314-BAAC-6C57EA8534B0}">
      <dgm:prSet phldrT="[文本]"/>
      <dgm:spPr/>
      <dgm:t>
        <a:bodyPr/>
        <a:lstStyle/>
        <a:p>
          <a:r>
            <a:rPr lang="en-US" altLang="zh-CN" b="1" dirty="0">
              <a:solidFill>
                <a:srgbClr val="FFFF00"/>
              </a:solidFill>
              <a:latin typeface="Times New Roman" panose="02020603050405020304" pitchFamily="18" charset="0"/>
              <a:cs typeface="Times New Roman" panose="02020603050405020304" pitchFamily="18" charset="0"/>
            </a:rPr>
            <a:t>Receptor Option</a:t>
          </a:r>
          <a:endParaRPr lang="zh-CN" altLang="en-US" b="1" dirty="0">
            <a:solidFill>
              <a:srgbClr val="FFFF00"/>
            </a:solidFill>
            <a:latin typeface="Times New Roman" panose="02020603050405020304" pitchFamily="18" charset="0"/>
            <a:cs typeface="Times New Roman" panose="02020603050405020304" pitchFamily="18" charset="0"/>
          </a:endParaRPr>
        </a:p>
      </dgm:t>
    </dgm:pt>
    <dgm:pt modelId="{F8231767-A794-4E9B-9D45-2953A08BC137}" type="parTrans" cxnId="{FD981479-8358-417C-82D5-74698252EEA2}">
      <dgm:prSet/>
      <dgm:spPr/>
      <dgm:t>
        <a:bodyPr/>
        <a:lstStyle/>
        <a:p>
          <a:endParaRPr lang="zh-CN" altLang="en-US"/>
        </a:p>
      </dgm:t>
    </dgm:pt>
    <dgm:pt modelId="{69B99B4A-A985-4163-A898-3CF0642BF0F4}" type="sibTrans" cxnId="{FD981479-8358-417C-82D5-74698252EEA2}">
      <dgm:prSet/>
      <dgm:spPr/>
      <dgm:t>
        <a:bodyPr/>
        <a:lstStyle/>
        <a:p>
          <a:endParaRPr lang="zh-CN" altLang="en-US"/>
        </a:p>
      </dgm:t>
    </dgm:pt>
    <dgm:pt modelId="{A40CE852-1A56-4C90-9252-E1EB7323D9C6}" type="pres">
      <dgm:prSet presAssocID="{02C01C78-338D-4A60-8D77-9B1FD1B1FD9A}" presName="Name0" presStyleCnt="0">
        <dgm:presLayoutVars>
          <dgm:dir/>
          <dgm:resizeHandles val="exact"/>
        </dgm:presLayoutVars>
      </dgm:prSet>
      <dgm:spPr/>
    </dgm:pt>
    <dgm:pt modelId="{7CF300F6-B031-4203-BA75-80379D90933E}" type="pres">
      <dgm:prSet presAssocID="{14A2834A-62E1-4C9D-BE59-7CC23C998010}" presName="node" presStyleLbl="node1" presStyleIdx="0" presStyleCnt="4" custScaleY="81653">
        <dgm:presLayoutVars>
          <dgm:bulletEnabled val="1"/>
        </dgm:presLayoutVars>
      </dgm:prSet>
      <dgm:spPr/>
    </dgm:pt>
    <dgm:pt modelId="{9E152F83-D734-4D87-8F3E-D9737CAF6C58}" type="pres">
      <dgm:prSet presAssocID="{2FDDECC9-BB1D-434C-8152-318F2FAD2B93}" presName="sibTrans" presStyleLbl="sibTrans2D1" presStyleIdx="0" presStyleCnt="3"/>
      <dgm:spPr/>
    </dgm:pt>
    <dgm:pt modelId="{FB4001D3-D877-4706-B5C5-4ADA237B75DE}" type="pres">
      <dgm:prSet presAssocID="{2FDDECC9-BB1D-434C-8152-318F2FAD2B93}" presName="connectorText" presStyleLbl="sibTrans2D1" presStyleIdx="0" presStyleCnt="3"/>
      <dgm:spPr/>
    </dgm:pt>
    <dgm:pt modelId="{50F8EC53-B214-45E0-87CA-3F114552E1F4}" type="pres">
      <dgm:prSet presAssocID="{F6511F19-BC16-4C7A-86B8-64699AECE0DE}" presName="node" presStyleLbl="node1" presStyleIdx="1" presStyleCnt="4" custScaleY="81653">
        <dgm:presLayoutVars>
          <dgm:bulletEnabled val="1"/>
        </dgm:presLayoutVars>
      </dgm:prSet>
      <dgm:spPr/>
    </dgm:pt>
    <dgm:pt modelId="{2ABAE514-26F2-4D35-BFCA-E4D5660020FA}" type="pres">
      <dgm:prSet presAssocID="{9173E771-226E-42CE-9DA4-247F3CD8E3FA}" presName="sibTrans" presStyleLbl="sibTrans2D1" presStyleIdx="1" presStyleCnt="3"/>
      <dgm:spPr/>
    </dgm:pt>
    <dgm:pt modelId="{A0FE4E78-3767-485E-9C70-F46AA9D99213}" type="pres">
      <dgm:prSet presAssocID="{9173E771-226E-42CE-9DA4-247F3CD8E3FA}" presName="connectorText" presStyleLbl="sibTrans2D1" presStyleIdx="1" presStyleCnt="3"/>
      <dgm:spPr/>
    </dgm:pt>
    <dgm:pt modelId="{38B41F9D-5A54-412C-B761-0FD4CB5BF4FD}" type="pres">
      <dgm:prSet presAssocID="{9FE1FBB1-12DF-4227-9AD9-2C90C6BF8A9A}" presName="node" presStyleLbl="node1" presStyleIdx="2" presStyleCnt="4" custScaleY="81653">
        <dgm:presLayoutVars>
          <dgm:bulletEnabled val="1"/>
        </dgm:presLayoutVars>
      </dgm:prSet>
      <dgm:spPr/>
    </dgm:pt>
    <dgm:pt modelId="{DE926750-54C1-4803-AB14-26083930C780}" type="pres">
      <dgm:prSet presAssocID="{F4D27B43-B45A-4C9F-A5D4-C5F0D98151F6}" presName="sibTrans" presStyleLbl="sibTrans2D1" presStyleIdx="2" presStyleCnt="3"/>
      <dgm:spPr/>
    </dgm:pt>
    <dgm:pt modelId="{E1452846-EEC1-4135-9F24-65C25FE9306E}" type="pres">
      <dgm:prSet presAssocID="{F4D27B43-B45A-4C9F-A5D4-C5F0D98151F6}" presName="connectorText" presStyleLbl="sibTrans2D1" presStyleIdx="2" presStyleCnt="3"/>
      <dgm:spPr/>
    </dgm:pt>
    <dgm:pt modelId="{95BABCEA-D289-4523-B058-980CB8048F49}" type="pres">
      <dgm:prSet presAssocID="{F78D4B96-4876-4314-BAAC-6C57EA8534B0}" presName="node" presStyleLbl="node1" presStyleIdx="3" presStyleCnt="4" custScaleY="81653">
        <dgm:presLayoutVars>
          <dgm:bulletEnabled val="1"/>
        </dgm:presLayoutVars>
      </dgm:prSet>
      <dgm:spPr/>
    </dgm:pt>
  </dgm:ptLst>
  <dgm:cxnLst>
    <dgm:cxn modelId="{8CAFFB1F-B9BD-4299-B09B-8EF0628430CA}" type="presOf" srcId="{9FE1FBB1-12DF-4227-9AD9-2C90C6BF8A9A}" destId="{38B41F9D-5A54-412C-B761-0FD4CB5BF4FD}" srcOrd="0" destOrd="0" presId="urn:microsoft.com/office/officeart/2005/8/layout/process1"/>
    <dgm:cxn modelId="{81DA6A37-597A-405D-A177-918628E387A2}" srcId="{02C01C78-338D-4A60-8D77-9B1FD1B1FD9A}" destId="{14A2834A-62E1-4C9D-BE59-7CC23C998010}" srcOrd="0" destOrd="0" parTransId="{D7DF88AC-8863-4098-81F1-67CB08AE5B1D}" sibTransId="{2FDDECC9-BB1D-434C-8152-318F2FAD2B93}"/>
    <dgm:cxn modelId="{DAEB5239-6877-47F2-9FF6-CCC8364D552F}" type="presOf" srcId="{F78D4B96-4876-4314-BAAC-6C57EA8534B0}" destId="{95BABCEA-D289-4523-B058-980CB8048F49}" srcOrd="0" destOrd="0" presId="urn:microsoft.com/office/officeart/2005/8/layout/process1"/>
    <dgm:cxn modelId="{806FF94A-BEC9-413A-9312-3DCC3A2C9BC4}" type="presOf" srcId="{F4D27B43-B45A-4C9F-A5D4-C5F0D98151F6}" destId="{E1452846-EEC1-4135-9F24-65C25FE9306E}" srcOrd="1" destOrd="0" presId="urn:microsoft.com/office/officeart/2005/8/layout/process1"/>
    <dgm:cxn modelId="{FD981479-8358-417C-82D5-74698252EEA2}" srcId="{02C01C78-338D-4A60-8D77-9B1FD1B1FD9A}" destId="{F78D4B96-4876-4314-BAAC-6C57EA8534B0}" srcOrd="3" destOrd="0" parTransId="{F8231767-A794-4E9B-9D45-2953A08BC137}" sibTransId="{69B99B4A-A985-4163-A898-3CF0642BF0F4}"/>
    <dgm:cxn modelId="{575E1C59-72E4-47FB-A037-FC94710B0C7A}" type="presOf" srcId="{F4D27B43-B45A-4C9F-A5D4-C5F0D98151F6}" destId="{DE926750-54C1-4803-AB14-26083930C780}" srcOrd="0" destOrd="0" presId="urn:microsoft.com/office/officeart/2005/8/layout/process1"/>
    <dgm:cxn modelId="{4C464E7B-C026-45EE-B851-04AEA16E2098}" type="presOf" srcId="{02C01C78-338D-4A60-8D77-9B1FD1B1FD9A}" destId="{A40CE852-1A56-4C90-9252-E1EB7323D9C6}" srcOrd="0" destOrd="0" presId="urn:microsoft.com/office/officeart/2005/8/layout/process1"/>
    <dgm:cxn modelId="{89B65F8C-1C99-40E8-9091-DBFAC6A4AE3C}" type="presOf" srcId="{9173E771-226E-42CE-9DA4-247F3CD8E3FA}" destId="{A0FE4E78-3767-485E-9C70-F46AA9D99213}" srcOrd="1" destOrd="0" presId="urn:microsoft.com/office/officeart/2005/8/layout/process1"/>
    <dgm:cxn modelId="{FA5D4193-7AF3-4140-BAF0-C2634F472A2C}" type="presOf" srcId="{F6511F19-BC16-4C7A-86B8-64699AECE0DE}" destId="{50F8EC53-B214-45E0-87CA-3F114552E1F4}" srcOrd="0" destOrd="0" presId="urn:microsoft.com/office/officeart/2005/8/layout/process1"/>
    <dgm:cxn modelId="{72F7FA9D-7491-4067-8AC8-7899E2780274}" srcId="{02C01C78-338D-4A60-8D77-9B1FD1B1FD9A}" destId="{F6511F19-BC16-4C7A-86B8-64699AECE0DE}" srcOrd="1" destOrd="0" parTransId="{7E843D0A-309E-481C-9FD9-85EBFF03AA95}" sibTransId="{9173E771-226E-42CE-9DA4-247F3CD8E3FA}"/>
    <dgm:cxn modelId="{DF8721AD-2566-485F-9487-01F0247175FE}" type="presOf" srcId="{2FDDECC9-BB1D-434C-8152-318F2FAD2B93}" destId="{FB4001D3-D877-4706-B5C5-4ADA237B75DE}" srcOrd="1" destOrd="0" presId="urn:microsoft.com/office/officeart/2005/8/layout/process1"/>
    <dgm:cxn modelId="{FF639CB1-2C19-4BDD-903B-4268F4D14516}" type="presOf" srcId="{9173E771-226E-42CE-9DA4-247F3CD8E3FA}" destId="{2ABAE514-26F2-4D35-BFCA-E4D5660020FA}" srcOrd="0" destOrd="0" presId="urn:microsoft.com/office/officeart/2005/8/layout/process1"/>
    <dgm:cxn modelId="{A5DD6EBC-F64A-4046-AB2B-48BA056D4A3F}" srcId="{02C01C78-338D-4A60-8D77-9B1FD1B1FD9A}" destId="{9FE1FBB1-12DF-4227-9AD9-2C90C6BF8A9A}" srcOrd="2" destOrd="0" parTransId="{F6528D5E-E277-4253-A522-D2C1247DE57A}" sibTransId="{F4D27B43-B45A-4C9F-A5D4-C5F0D98151F6}"/>
    <dgm:cxn modelId="{EA050DCE-0DBB-4879-827F-C64A44A82A10}" type="presOf" srcId="{2FDDECC9-BB1D-434C-8152-318F2FAD2B93}" destId="{9E152F83-D734-4D87-8F3E-D9737CAF6C58}" srcOrd="0" destOrd="0" presId="urn:microsoft.com/office/officeart/2005/8/layout/process1"/>
    <dgm:cxn modelId="{1D6345EF-BA85-4229-8DB7-E4C1902BECC3}" type="presOf" srcId="{14A2834A-62E1-4C9D-BE59-7CC23C998010}" destId="{7CF300F6-B031-4203-BA75-80379D90933E}" srcOrd="0" destOrd="0" presId="urn:microsoft.com/office/officeart/2005/8/layout/process1"/>
    <dgm:cxn modelId="{BC737F40-53FF-45BE-8615-CF05678EB40C}" type="presParOf" srcId="{A40CE852-1A56-4C90-9252-E1EB7323D9C6}" destId="{7CF300F6-B031-4203-BA75-80379D90933E}" srcOrd="0" destOrd="0" presId="urn:microsoft.com/office/officeart/2005/8/layout/process1"/>
    <dgm:cxn modelId="{610FA8F4-0DFD-42FD-95D6-C95F4D03C155}" type="presParOf" srcId="{A40CE852-1A56-4C90-9252-E1EB7323D9C6}" destId="{9E152F83-D734-4D87-8F3E-D9737CAF6C58}" srcOrd="1" destOrd="0" presId="urn:microsoft.com/office/officeart/2005/8/layout/process1"/>
    <dgm:cxn modelId="{5119EFF8-6DAA-4A12-8040-DFEB41C022EF}" type="presParOf" srcId="{9E152F83-D734-4D87-8F3E-D9737CAF6C58}" destId="{FB4001D3-D877-4706-B5C5-4ADA237B75DE}" srcOrd="0" destOrd="0" presId="urn:microsoft.com/office/officeart/2005/8/layout/process1"/>
    <dgm:cxn modelId="{7F5429FF-70CD-4EDC-8E55-FC0207BB9D86}" type="presParOf" srcId="{A40CE852-1A56-4C90-9252-E1EB7323D9C6}" destId="{50F8EC53-B214-45E0-87CA-3F114552E1F4}" srcOrd="2" destOrd="0" presId="urn:microsoft.com/office/officeart/2005/8/layout/process1"/>
    <dgm:cxn modelId="{83578E50-AC8A-4D35-B319-61135FFE901E}" type="presParOf" srcId="{A40CE852-1A56-4C90-9252-E1EB7323D9C6}" destId="{2ABAE514-26F2-4D35-BFCA-E4D5660020FA}" srcOrd="3" destOrd="0" presId="urn:microsoft.com/office/officeart/2005/8/layout/process1"/>
    <dgm:cxn modelId="{037DA054-B153-4EBE-B0F4-635DA15B8E6C}" type="presParOf" srcId="{2ABAE514-26F2-4D35-BFCA-E4D5660020FA}" destId="{A0FE4E78-3767-485E-9C70-F46AA9D99213}" srcOrd="0" destOrd="0" presId="urn:microsoft.com/office/officeart/2005/8/layout/process1"/>
    <dgm:cxn modelId="{15D83B20-6390-4794-8209-01CD1C77B00C}" type="presParOf" srcId="{A40CE852-1A56-4C90-9252-E1EB7323D9C6}" destId="{38B41F9D-5A54-412C-B761-0FD4CB5BF4FD}" srcOrd="4" destOrd="0" presId="urn:microsoft.com/office/officeart/2005/8/layout/process1"/>
    <dgm:cxn modelId="{A1362CD5-4A77-4B87-8D70-F888A3F75F9A}" type="presParOf" srcId="{A40CE852-1A56-4C90-9252-E1EB7323D9C6}" destId="{DE926750-54C1-4803-AB14-26083930C780}" srcOrd="5" destOrd="0" presId="urn:microsoft.com/office/officeart/2005/8/layout/process1"/>
    <dgm:cxn modelId="{398E0CF7-825F-4F1F-9821-6E1B017C3B89}" type="presParOf" srcId="{DE926750-54C1-4803-AB14-26083930C780}" destId="{E1452846-EEC1-4135-9F24-65C25FE9306E}" srcOrd="0" destOrd="0" presId="urn:microsoft.com/office/officeart/2005/8/layout/process1"/>
    <dgm:cxn modelId="{D615E42B-7112-4EE8-90EE-B35BFCA250E2}" type="presParOf" srcId="{A40CE852-1A56-4C90-9252-E1EB7323D9C6}" destId="{95BABCEA-D289-4523-B058-980CB8048F49}"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E9A407-95D8-45F8-99D4-53DB8F0FB9DB}" type="doc">
      <dgm:prSet loTypeId="urn:microsoft.com/office/officeart/2005/8/layout/list1" loCatId="list" qsTypeId="urn:microsoft.com/office/officeart/2005/8/quickstyle/simple3" qsCatId="simple" csTypeId="urn:microsoft.com/office/officeart/2005/8/colors/colorful3" csCatId="colorful" phldr="1"/>
      <dgm:spPr/>
      <dgm:t>
        <a:bodyPr/>
        <a:lstStyle/>
        <a:p>
          <a:endParaRPr lang="en-US"/>
        </a:p>
      </dgm:t>
    </dgm:pt>
    <dgm:pt modelId="{C2A31394-06EC-40D6-9E11-0F0D49C83829}">
      <dgm:prSet phldrT="[Text]"/>
      <dgm:spPr/>
      <dgm:t>
        <a:bodyPr/>
        <a:lstStyle/>
        <a:p>
          <a:r>
            <a:rPr lang="en-US" b="1">
              <a:latin typeface="Times New Roman" panose="02020603050405020304" pitchFamily="18" charset="0"/>
            </a:rPr>
            <a:t>Multi-fold Cross Validation: </a:t>
          </a:r>
          <a:endParaRPr lang="en-US"/>
        </a:p>
      </dgm:t>
    </dgm:pt>
    <dgm:pt modelId="{A12E97A7-DF29-472E-8720-A7C42713C2A9}" type="parTrans" cxnId="{2C5D6FB3-0712-416D-8B36-00032E84BCAA}">
      <dgm:prSet/>
      <dgm:spPr/>
      <dgm:t>
        <a:bodyPr/>
        <a:lstStyle/>
        <a:p>
          <a:endParaRPr lang="en-US"/>
        </a:p>
      </dgm:t>
    </dgm:pt>
    <dgm:pt modelId="{EE65C5BB-AEB5-49D6-9DFA-3957C184F4DE}" type="sibTrans" cxnId="{2C5D6FB3-0712-416D-8B36-00032E84BCAA}">
      <dgm:prSet/>
      <dgm:spPr/>
      <dgm:t>
        <a:bodyPr/>
        <a:lstStyle/>
        <a:p>
          <a:endParaRPr lang="en-US"/>
        </a:p>
      </dgm:t>
    </dgm:pt>
    <dgm:pt modelId="{C0D50E81-F34E-4174-BF7C-26AB8A5B7211}">
      <dgm:prSet/>
      <dgm:spPr/>
      <dgm:t>
        <a:bodyPr/>
        <a:lstStyle/>
        <a:p>
          <a:r>
            <a:rPr lang="en-US" dirty="0">
              <a:latin typeface="Times New Roman" panose="02020603050405020304" pitchFamily="18" charset="0"/>
            </a:rPr>
            <a:t>All monitoring locations are randomly or sequentially divided into “N” groups across regions. The set of monitors in one group is excluded and then the interpolating algorithm is performed on the remaining monitors. “N”</a:t>
          </a:r>
          <a:r>
            <a:rPr lang="en-US" dirty="0">
              <a:solidFill>
                <a:srgbClr val="000000"/>
              </a:solidFill>
              <a:latin typeface="Times New Roman" panose="02020603050405020304" pitchFamily="18" charset="0"/>
            </a:rPr>
            <a:t>-fold </a:t>
          </a:r>
          <a:r>
            <a:rPr lang="en-US" altLang="zh-CN" dirty="0">
              <a:solidFill>
                <a:srgbClr val="000000"/>
              </a:solidFill>
              <a:latin typeface="Times New Roman" panose="02020603050405020304" pitchFamily="18" charset="0"/>
            </a:rPr>
            <a:t>means that the </a:t>
          </a:r>
          <a:r>
            <a:rPr lang="en-US" dirty="0">
              <a:solidFill>
                <a:srgbClr val="000000"/>
              </a:solidFill>
              <a:latin typeface="Times New Roman" panose="02020603050405020304" pitchFamily="18" charset="0"/>
            </a:rPr>
            <a:t>process was repeated “N” </a:t>
          </a:r>
          <a:r>
            <a:rPr lang="en-US" altLang="zh-CN" dirty="0">
              <a:solidFill>
                <a:srgbClr val="000000"/>
              </a:solidFill>
              <a:latin typeface="Times New Roman" panose="02020603050405020304" pitchFamily="18" charset="0"/>
            </a:rPr>
            <a:t>times.</a:t>
          </a:r>
          <a:endParaRPr lang="en-US" dirty="0">
            <a:latin typeface="Times New Roman" panose="02020603050405020304" pitchFamily="18" charset="0"/>
          </a:endParaRPr>
        </a:p>
      </dgm:t>
    </dgm:pt>
    <dgm:pt modelId="{A5457709-E4AC-458F-9E0D-33E4DEB31C77}" type="parTrans" cxnId="{A48B752C-19F4-4D44-9C6C-C4DBE074ACFF}">
      <dgm:prSet/>
      <dgm:spPr/>
      <dgm:t>
        <a:bodyPr/>
        <a:lstStyle/>
        <a:p>
          <a:endParaRPr lang="en-US"/>
        </a:p>
      </dgm:t>
    </dgm:pt>
    <dgm:pt modelId="{357E115E-3828-4F9E-AA48-16820B232CCB}" type="sibTrans" cxnId="{A48B752C-19F4-4D44-9C6C-C4DBE074ACFF}">
      <dgm:prSet/>
      <dgm:spPr/>
      <dgm:t>
        <a:bodyPr/>
        <a:lstStyle/>
        <a:p>
          <a:endParaRPr lang="en-US"/>
        </a:p>
      </dgm:t>
    </dgm:pt>
    <dgm:pt modelId="{230071F7-3010-4745-ABC5-B9288B6EDD2D}">
      <dgm:prSet/>
      <dgm:spPr/>
      <dgm:t>
        <a:bodyPr/>
        <a:lstStyle/>
        <a:p>
          <a:r>
            <a:rPr lang="en-US" b="1">
              <a:latin typeface="Times New Roman" panose="02020603050405020304" pitchFamily="18" charset="0"/>
            </a:rPr>
            <a:t>Leave-one-out Cross Validation: </a:t>
          </a:r>
          <a:endParaRPr lang="en-US" b="1" dirty="0">
            <a:latin typeface="Times New Roman" panose="02020603050405020304" pitchFamily="18" charset="0"/>
          </a:endParaRPr>
        </a:p>
      </dgm:t>
    </dgm:pt>
    <dgm:pt modelId="{12270BA2-99BD-42EB-B869-8D497611397E}" type="parTrans" cxnId="{D2CC4468-2596-496A-BA8A-CB00C62BEC34}">
      <dgm:prSet/>
      <dgm:spPr/>
      <dgm:t>
        <a:bodyPr/>
        <a:lstStyle/>
        <a:p>
          <a:endParaRPr lang="en-US"/>
        </a:p>
      </dgm:t>
    </dgm:pt>
    <dgm:pt modelId="{8381DC14-9E0E-465F-856F-49C21FC499D5}" type="sibTrans" cxnId="{D2CC4468-2596-496A-BA8A-CB00C62BEC34}">
      <dgm:prSet/>
      <dgm:spPr/>
      <dgm:t>
        <a:bodyPr/>
        <a:lstStyle/>
        <a:p>
          <a:endParaRPr lang="en-US"/>
        </a:p>
      </dgm:t>
    </dgm:pt>
    <dgm:pt modelId="{8DAD0046-D8CC-4B18-9E2B-F8B0375BCF79}">
      <dgm:prSet/>
      <dgm:spPr/>
      <dgm:t>
        <a:bodyPr/>
        <a:lstStyle/>
        <a:p>
          <a:r>
            <a:rPr lang="en-US" dirty="0">
              <a:latin typeface="Times New Roman" panose="02020603050405020304" pitchFamily="18" charset="0"/>
            </a:rPr>
            <a:t>It is the most extreme case of “N”-Fold. </a:t>
          </a:r>
          <a:r>
            <a:rPr lang="en-US" altLang="zh-CN" dirty="0">
              <a:latin typeface="Times New Roman" panose="02020603050405020304" pitchFamily="18" charset="0"/>
            </a:rPr>
            <a:t>Single monitor and nearby cluster/monitors within radius withheld one at a time.</a:t>
          </a:r>
          <a:r>
            <a:rPr lang="en-US" dirty="0">
              <a:latin typeface="Times New Roman" panose="02020603050405020304" pitchFamily="18" charset="0"/>
            </a:rPr>
            <a:t> The procedure is also repeated “N” times. </a:t>
          </a:r>
          <a:endParaRPr lang="en-US" dirty="0"/>
        </a:p>
      </dgm:t>
    </dgm:pt>
    <dgm:pt modelId="{F52D9642-506B-4EF7-92AF-7D04F3544919}" type="parTrans" cxnId="{CF7DFF73-7EF9-462D-A01F-26821EBE59DD}">
      <dgm:prSet/>
      <dgm:spPr/>
      <dgm:t>
        <a:bodyPr/>
        <a:lstStyle/>
        <a:p>
          <a:endParaRPr lang="en-US"/>
        </a:p>
      </dgm:t>
    </dgm:pt>
    <dgm:pt modelId="{ED0645C8-AE4A-4CD7-9608-C81B3FA4F638}" type="sibTrans" cxnId="{CF7DFF73-7EF9-462D-A01F-26821EBE59DD}">
      <dgm:prSet/>
      <dgm:spPr/>
      <dgm:t>
        <a:bodyPr/>
        <a:lstStyle/>
        <a:p>
          <a:endParaRPr lang="en-US"/>
        </a:p>
      </dgm:t>
    </dgm:pt>
    <dgm:pt modelId="{0822A23A-F0F8-4E4B-90D3-C2A069C9399D}">
      <dgm:prSet/>
      <dgm:spPr/>
      <dgm:t>
        <a:bodyPr/>
        <a:lstStyle/>
        <a:p>
          <a:r>
            <a:rPr lang="en-US" b="1">
              <a:latin typeface="Times New Roman" panose="02020603050405020304" pitchFamily="18" charset="0"/>
            </a:rPr>
            <a:t>Leave-group-out Cross Validation: </a:t>
          </a:r>
          <a:endParaRPr lang="en-US" b="1" dirty="0">
            <a:latin typeface="Times New Roman" panose="02020603050405020304" pitchFamily="18" charset="0"/>
          </a:endParaRPr>
        </a:p>
      </dgm:t>
    </dgm:pt>
    <dgm:pt modelId="{CAF70486-5E4A-4F97-9C10-2C9816E5F25A}" type="parTrans" cxnId="{F120F6E0-82C5-49B8-84A3-C430691B56E0}">
      <dgm:prSet/>
      <dgm:spPr/>
      <dgm:t>
        <a:bodyPr/>
        <a:lstStyle/>
        <a:p>
          <a:endParaRPr lang="en-US"/>
        </a:p>
      </dgm:t>
    </dgm:pt>
    <dgm:pt modelId="{E5D0C4D7-71C1-4A2A-91AD-0D6651EE11DB}" type="sibTrans" cxnId="{F120F6E0-82C5-49B8-84A3-C430691B56E0}">
      <dgm:prSet/>
      <dgm:spPr/>
      <dgm:t>
        <a:bodyPr/>
        <a:lstStyle/>
        <a:p>
          <a:endParaRPr lang="en-US"/>
        </a:p>
      </dgm:t>
    </dgm:pt>
    <dgm:pt modelId="{8B73D351-1866-43BB-9099-36C1AE942525}">
      <dgm:prSet/>
      <dgm:spPr/>
      <dgm:t>
        <a:bodyPr/>
        <a:lstStyle/>
        <a:p>
          <a:r>
            <a:rPr lang="en-US" dirty="0">
              <a:latin typeface="Times New Roman" panose="02020603050405020304" pitchFamily="18" charset="0"/>
            </a:rPr>
            <a:t>Leave-group-out is a clustered cross-validation approach. </a:t>
          </a:r>
          <a:r>
            <a:rPr lang="en-US" altLang="zh-CN" dirty="0">
              <a:latin typeface="Times New Roman" panose="02020603050405020304" pitchFamily="18" charset="0"/>
            </a:rPr>
            <a:t>Group of individual monitors and nearby cluster/monitors within radius withheld one at the same time.</a:t>
          </a:r>
          <a:r>
            <a:rPr lang="en-US" dirty="0">
              <a:latin typeface="Times New Roman" panose="02020603050405020304" pitchFamily="18" charset="0"/>
            </a:rPr>
            <a:t> </a:t>
          </a:r>
        </a:p>
      </dgm:t>
    </dgm:pt>
    <dgm:pt modelId="{C00EAE66-3B2E-4C57-8D0F-2ED38D6B5B3C}" type="parTrans" cxnId="{90B35AAC-EEE8-4EAC-9F54-5144D1DCD16A}">
      <dgm:prSet/>
      <dgm:spPr/>
      <dgm:t>
        <a:bodyPr/>
        <a:lstStyle/>
        <a:p>
          <a:endParaRPr lang="en-US"/>
        </a:p>
      </dgm:t>
    </dgm:pt>
    <dgm:pt modelId="{C59CBE3F-C797-466A-9F0B-06829D9E510D}" type="sibTrans" cxnId="{90B35AAC-EEE8-4EAC-9F54-5144D1DCD16A}">
      <dgm:prSet/>
      <dgm:spPr/>
      <dgm:t>
        <a:bodyPr/>
        <a:lstStyle/>
        <a:p>
          <a:endParaRPr lang="en-US"/>
        </a:p>
      </dgm:t>
    </dgm:pt>
    <dgm:pt modelId="{6C1C8D5D-67B0-46F1-A2FA-2571B29C2DDA}" type="pres">
      <dgm:prSet presAssocID="{2CE9A407-95D8-45F8-99D4-53DB8F0FB9DB}" presName="linear" presStyleCnt="0">
        <dgm:presLayoutVars>
          <dgm:dir/>
          <dgm:animLvl val="lvl"/>
          <dgm:resizeHandles val="exact"/>
        </dgm:presLayoutVars>
      </dgm:prSet>
      <dgm:spPr/>
    </dgm:pt>
    <dgm:pt modelId="{740CD634-4AFB-4B9A-9FE7-7DD699F0881D}" type="pres">
      <dgm:prSet presAssocID="{C2A31394-06EC-40D6-9E11-0F0D49C83829}" presName="parentLin" presStyleCnt="0"/>
      <dgm:spPr/>
    </dgm:pt>
    <dgm:pt modelId="{7F963758-D521-4D6F-AADE-CDC1E6C1363C}" type="pres">
      <dgm:prSet presAssocID="{C2A31394-06EC-40D6-9E11-0F0D49C83829}" presName="parentLeftMargin" presStyleLbl="node1" presStyleIdx="0" presStyleCnt="3"/>
      <dgm:spPr/>
    </dgm:pt>
    <dgm:pt modelId="{64BBCBC6-FFA2-4683-AAE9-0FAD61BC4D3B}" type="pres">
      <dgm:prSet presAssocID="{C2A31394-06EC-40D6-9E11-0F0D49C83829}" presName="parentText" presStyleLbl="node1" presStyleIdx="0" presStyleCnt="3">
        <dgm:presLayoutVars>
          <dgm:chMax val="0"/>
          <dgm:bulletEnabled val="1"/>
        </dgm:presLayoutVars>
      </dgm:prSet>
      <dgm:spPr/>
    </dgm:pt>
    <dgm:pt modelId="{4EF31DAE-F233-46BA-80B3-6FE0C998A9D9}" type="pres">
      <dgm:prSet presAssocID="{C2A31394-06EC-40D6-9E11-0F0D49C83829}" presName="negativeSpace" presStyleCnt="0"/>
      <dgm:spPr/>
    </dgm:pt>
    <dgm:pt modelId="{989A377F-2480-42B7-9F5B-D002809C032C}" type="pres">
      <dgm:prSet presAssocID="{C2A31394-06EC-40D6-9E11-0F0D49C83829}" presName="childText" presStyleLbl="conFgAcc1" presStyleIdx="0" presStyleCnt="3">
        <dgm:presLayoutVars>
          <dgm:bulletEnabled val="1"/>
        </dgm:presLayoutVars>
      </dgm:prSet>
      <dgm:spPr/>
    </dgm:pt>
    <dgm:pt modelId="{2E7E168A-C35D-4150-A369-62F71B30D58A}" type="pres">
      <dgm:prSet presAssocID="{EE65C5BB-AEB5-49D6-9DFA-3957C184F4DE}" presName="spaceBetweenRectangles" presStyleCnt="0"/>
      <dgm:spPr/>
    </dgm:pt>
    <dgm:pt modelId="{DC863C9B-1D0C-49D8-B866-671A070AE804}" type="pres">
      <dgm:prSet presAssocID="{230071F7-3010-4745-ABC5-B9288B6EDD2D}" presName="parentLin" presStyleCnt="0"/>
      <dgm:spPr/>
    </dgm:pt>
    <dgm:pt modelId="{35E7934E-5226-469A-8406-1BA6D7BDED48}" type="pres">
      <dgm:prSet presAssocID="{230071F7-3010-4745-ABC5-B9288B6EDD2D}" presName="parentLeftMargin" presStyleLbl="node1" presStyleIdx="0" presStyleCnt="3"/>
      <dgm:spPr/>
    </dgm:pt>
    <dgm:pt modelId="{CBFBF6BF-F43E-4930-B770-423FC17913E7}" type="pres">
      <dgm:prSet presAssocID="{230071F7-3010-4745-ABC5-B9288B6EDD2D}" presName="parentText" presStyleLbl="node1" presStyleIdx="1" presStyleCnt="3">
        <dgm:presLayoutVars>
          <dgm:chMax val="0"/>
          <dgm:bulletEnabled val="1"/>
        </dgm:presLayoutVars>
      </dgm:prSet>
      <dgm:spPr/>
    </dgm:pt>
    <dgm:pt modelId="{EED90EAE-2E06-45DE-A6A6-3750BD765F6A}" type="pres">
      <dgm:prSet presAssocID="{230071F7-3010-4745-ABC5-B9288B6EDD2D}" presName="negativeSpace" presStyleCnt="0"/>
      <dgm:spPr/>
    </dgm:pt>
    <dgm:pt modelId="{4E168047-387D-4ED7-A1AF-EF4E767CE295}" type="pres">
      <dgm:prSet presAssocID="{230071F7-3010-4745-ABC5-B9288B6EDD2D}" presName="childText" presStyleLbl="conFgAcc1" presStyleIdx="1" presStyleCnt="3">
        <dgm:presLayoutVars>
          <dgm:bulletEnabled val="1"/>
        </dgm:presLayoutVars>
      </dgm:prSet>
      <dgm:spPr/>
    </dgm:pt>
    <dgm:pt modelId="{666B877A-EC04-4169-8F43-A72B0BC3D704}" type="pres">
      <dgm:prSet presAssocID="{8381DC14-9E0E-465F-856F-49C21FC499D5}" presName="spaceBetweenRectangles" presStyleCnt="0"/>
      <dgm:spPr/>
    </dgm:pt>
    <dgm:pt modelId="{5CD0FE75-AF5C-48C7-BD41-F83D3DDE6191}" type="pres">
      <dgm:prSet presAssocID="{0822A23A-F0F8-4E4B-90D3-C2A069C9399D}" presName="parentLin" presStyleCnt="0"/>
      <dgm:spPr/>
    </dgm:pt>
    <dgm:pt modelId="{10C298FF-9B4E-4421-8EFA-FC783F3FB5CE}" type="pres">
      <dgm:prSet presAssocID="{0822A23A-F0F8-4E4B-90D3-C2A069C9399D}" presName="parentLeftMargin" presStyleLbl="node1" presStyleIdx="1" presStyleCnt="3"/>
      <dgm:spPr/>
    </dgm:pt>
    <dgm:pt modelId="{DB17C950-9CC9-4EFC-92E4-E8682ECC0C58}" type="pres">
      <dgm:prSet presAssocID="{0822A23A-F0F8-4E4B-90D3-C2A069C9399D}" presName="parentText" presStyleLbl="node1" presStyleIdx="2" presStyleCnt="3">
        <dgm:presLayoutVars>
          <dgm:chMax val="0"/>
          <dgm:bulletEnabled val="1"/>
        </dgm:presLayoutVars>
      </dgm:prSet>
      <dgm:spPr/>
    </dgm:pt>
    <dgm:pt modelId="{AC54A91C-EB1B-4F7E-B748-685B029564C8}" type="pres">
      <dgm:prSet presAssocID="{0822A23A-F0F8-4E4B-90D3-C2A069C9399D}" presName="negativeSpace" presStyleCnt="0"/>
      <dgm:spPr/>
    </dgm:pt>
    <dgm:pt modelId="{1262B7D9-19AD-4774-9497-93E1A37EA4CE}" type="pres">
      <dgm:prSet presAssocID="{0822A23A-F0F8-4E4B-90D3-C2A069C9399D}" presName="childText" presStyleLbl="conFgAcc1" presStyleIdx="2" presStyleCnt="3">
        <dgm:presLayoutVars>
          <dgm:bulletEnabled val="1"/>
        </dgm:presLayoutVars>
      </dgm:prSet>
      <dgm:spPr/>
    </dgm:pt>
  </dgm:ptLst>
  <dgm:cxnLst>
    <dgm:cxn modelId="{CA2BED13-AB4D-462C-99FD-117708BC46BD}" type="presOf" srcId="{8B73D351-1866-43BB-9099-36C1AE942525}" destId="{1262B7D9-19AD-4774-9497-93E1A37EA4CE}" srcOrd="0" destOrd="0" presId="urn:microsoft.com/office/officeart/2005/8/layout/list1"/>
    <dgm:cxn modelId="{E19E5127-FC77-4B12-BB65-205543677C6D}" type="presOf" srcId="{230071F7-3010-4745-ABC5-B9288B6EDD2D}" destId="{CBFBF6BF-F43E-4930-B770-423FC17913E7}" srcOrd="1" destOrd="0" presId="urn:microsoft.com/office/officeart/2005/8/layout/list1"/>
    <dgm:cxn modelId="{7AB3742B-6389-48AA-AA0A-D1CC71C4E6C5}" type="presOf" srcId="{230071F7-3010-4745-ABC5-B9288B6EDD2D}" destId="{35E7934E-5226-469A-8406-1BA6D7BDED48}" srcOrd="0" destOrd="0" presId="urn:microsoft.com/office/officeart/2005/8/layout/list1"/>
    <dgm:cxn modelId="{A48B752C-19F4-4D44-9C6C-C4DBE074ACFF}" srcId="{C2A31394-06EC-40D6-9E11-0F0D49C83829}" destId="{C0D50E81-F34E-4174-BF7C-26AB8A5B7211}" srcOrd="0" destOrd="0" parTransId="{A5457709-E4AC-458F-9E0D-33E4DEB31C77}" sibTransId="{357E115E-3828-4F9E-AA48-16820B232CCB}"/>
    <dgm:cxn modelId="{0567DB62-C875-44E5-8512-31F8D8B5ADFF}" type="presOf" srcId="{8DAD0046-D8CC-4B18-9E2B-F8B0375BCF79}" destId="{4E168047-387D-4ED7-A1AF-EF4E767CE295}" srcOrd="0" destOrd="0" presId="urn:microsoft.com/office/officeart/2005/8/layout/list1"/>
    <dgm:cxn modelId="{D2CC4468-2596-496A-BA8A-CB00C62BEC34}" srcId="{2CE9A407-95D8-45F8-99D4-53DB8F0FB9DB}" destId="{230071F7-3010-4745-ABC5-B9288B6EDD2D}" srcOrd="1" destOrd="0" parTransId="{12270BA2-99BD-42EB-B869-8D497611397E}" sibTransId="{8381DC14-9E0E-465F-856F-49C21FC499D5}"/>
    <dgm:cxn modelId="{CF7DFF73-7EF9-462D-A01F-26821EBE59DD}" srcId="{230071F7-3010-4745-ABC5-B9288B6EDD2D}" destId="{8DAD0046-D8CC-4B18-9E2B-F8B0375BCF79}" srcOrd="0" destOrd="0" parTransId="{F52D9642-506B-4EF7-92AF-7D04F3544919}" sibTransId="{ED0645C8-AE4A-4CD7-9608-C81B3FA4F638}"/>
    <dgm:cxn modelId="{D74C737B-72FD-40C2-B248-09CAA4B022A2}" type="presOf" srcId="{0822A23A-F0F8-4E4B-90D3-C2A069C9399D}" destId="{10C298FF-9B4E-4421-8EFA-FC783F3FB5CE}" srcOrd="0" destOrd="0" presId="urn:microsoft.com/office/officeart/2005/8/layout/list1"/>
    <dgm:cxn modelId="{4EBB1789-69E9-48ED-9BFA-A06C3F8AAC18}" type="presOf" srcId="{C2A31394-06EC-40D6-9E11-0F0D49C83829}" destId="{7F963758-D521-4D6F-AADE-CDC1E6C1363C}" srcOrd="0" destOrd="0" presId="urn:microsoft.com/office/officeart/2005/8/layout/list1"/>
    <dgm:cxn modelId="{F75ED893-C440-4AF9-A353-597D1229EDB0}" type="presOf" srcId="{C2A31394-06EC-40D6-9E11-0F0D49C83829}" destId="{64BBCBC6-FFA2-4683-AAE9-0FAD61BC4D3B}" srcOrd="1" destOrd="0" presId="urn:microsoft.com/office/officeart/2005/8/layout/list1"/>
    <dgm:cxn modelId="{5BF83EA7-D3DE-4AC9-91E3-BC31117CC0C3}" type="presOf" srcId="{2CE9A407-95D8-45F8-99D4-53DB8F0FB9DB}" destId="{6C1C8D5D-67B0-46F1-A2FA-2571B29C2DDA}" srcOrd="0" destOrd="0" presId="urn:microsoft.com/office/officeart/2005/8/layout/list1"/>
    <dgm:cxn modelId="{90B35AAC-EEE8-4EAC-9F54-5144D1DCD16A}" srcId="{0822A23A-F0F8-4E4B-90D3-C2A069C9399D}" destId="{8B73D351-1866-43BB-9099-36C1AE942525}" srcOrd="0" destOrd="0" parTransId="{C00EAE66-3B2E-4C57-8D0F-2ED38D6B5B3C}" sibTransId="{C59CBE3F-C797-466A-9F0B-06829D9E510D}"/>
    <dgm:cxn modelId="{42E9AEAF-195B-49AF-B330-A03EFC47D3E1}" type="presOf" srcId="{0822A23A-F0F8-4E4B-90D3-C2A069C9399D}" destId="{DB17C950-9CC9-4EFC-92E4-E8682ECC0C58}" srcOrd="1" destOrd="0" presId="urn:microsoft.com/office/officeart/2005/8/layout/list1"/>
    <dgm:cxn modelId="{2C5D6FB3-0712-416D-8B36-00032E84BCAA}" srcId="{2CE9A407-95D8-45F8-99D4-53DB8F0FB9DB}" destId="{C2A31394-06EC-40D6-9E11-0F0D49C83829}" srcOrd="0" destOrd="0" parTransId="{A12E97A7-DF29-472E-8720-A7C42713C2A9}" sibTransId="{EE65C5BB-AEB5-49D6-9DFA-3957C184F4DE}"/>
    <dgm:cxn modelId="{E3AD47CF-D574-459A-A5ED-29E91390197F}" type="presOf" srcId="{C0D50E81-F34E-4174-BF7C-26AB8A5B7211}" destId="{989A377F-2480-42B7-9F5B-D002809C032C}" srcOrd="0" destOrd="0" presId="urn:microsoft.com/office/officeart/2005/8/layout/list1"/>
    <dgm:cxn modelId="{F120F6E0-82C5-49B8-84A3-C430691B56E0}" srcId="{2CE9A407-95D8-45F8-99D4-53DB8F0FB9DB}" destId="{0822A23A-F0F8-4E4B-90D3-C2A069C9399D}" srcOrd="2" destOrd="0" parTransId="{CAF70486-5E4A-4F97-9C10-2C9816E5F25A}" sibTransId="{E5D0C4D7-71C1-4A2A-91AD-0D6651EE11DB}"/>
    <dgm:cxn modelId="{13C3FCCB-825C-4818-8C0D-A4D940C8B197}" type="presParOf" srcId="{6C1C8D5D-67B0-46F1-A2FA-2571B29C2DDA}" destId="{740CD634-4AFB-4B9A-9FE7-7DD699F0881D}" srcOrd="0" destOrd="0" presId="urn:microsoft.com/office/officeart/2005/8/layout/list1"/>
    <dgm:cxn modelId="{33ACD23C-3703-4FBB-A030-671C70506A46}" type="presParOf" srcId="{740CD634-4AFB-4B9A-9FE7-7DD699F0881D}" destId="{7F963758-D521-4D6F-AADE-CDC1E6C1363C}" srcOrd="0" destOrd="0" presId="urn:microsoft.com/office/officeart/2005/8/layout/list1"/>
    <dgm:cxn modelId="{29972E83-2681-4F60-8F3A-DE09960287F9}" type="presParOf" srcId="{740CD634-4AFB-4B9A-9FE7-7DD699F0881D}" destId="{64BBCBC6-FFA2-4683-AAE9-0FAD61BC4D3B}" srcOrd="1" destOrd="0" presId="urn:microsoft.com/office/officeart/2005/8/layout/list1"/>
    <dgm:cxn modelId="{2B15A349-2060-458F-93EC-8FA1C0ADC9D9}" type="presParOf" srcId="{6C1C8D5D-67B0-46F1-A2FA-2571B29C2DDA}" destId="{4EF31DAE-F233-46BA-80B3-6FE0C998A9D9}" srcOrd="1" destOrd="0" presId="urn:microsoft.com/office/officeart/2005/8/layout/list1"/>
    <dgm:cxn modelId="{141C2949-E091-477B-A8B9-4D3C3E53D6B2}" type="presParOf" srcId="{6C1C8D5D-67B0-46F1-A2FA-2571B29C2DDA}" destId="{989A377F-2480-42B7-9F5B-D002809C032C}" srcOrd="2" destOrd="0" presId="urn:microsoft.com/office/officeart/2005/8/layout/list1"/>
    <dgm:cxn modelId="{A56DC6E3-F780-4EDF-A047-1C208D121A4E}" type="presParOf" srcId="{6C1C8D5D-67B0-46F1-A2FA-2571B29C2DDA}" destId="{2E7E168A-C35D-4150-A369-62F71B30D58A}" srcOrd="3" destOrd="0" presId="urn:microsoft.com/office/officeart/2005/8/layout/list1"/>
    <dgm:cxn modelId="{537A7894-C6C9-4A2D-80EE-D3F11A0722D8}" type="presParOf" srcId="{6C1C8D5D-67B0-46F1-A2FA-2571B29C2DDA}" destId="{DC863C9B-1D0C-49D8-B866-671A070AE804}" srcOrd="4" destOrd="0" presId="urn:microsoft.com/office/officeart/2005/8/layout/list1"/>
    <dgm:cxn modelId="{FE0E6A9D-B5EA-44F3-899A-3F06440D814B}" type="presParOf" srcId="{DC863C9B-1D0C-49D8-B866-671A070AE804}" destId="{35E7934E-5226-469A-8406-1BA6D7BDED48}" srcOrd="0" destOrd="0" presId="urn:microsoft.com/office/officeart/2005/8/layout/list1"/>
    <dgm:cxn modelId="{16D76D68-B4CF-46D6-B5F4-E80F41081E28}" type="presParOf" srcId="{DC863C9B-1D0C-49D8-B866-671A070AE804}" destId="{CBFBF6BF-F43E-4930-B770-423FC17913E7}" srcOrd="1" destOrd="0" presId="urn:microsoft.com/office/officeart/2005/8/layout/list1"/>
    <dgm:cxn modelId="{0D11BB4F-AFE8-48F4-B00B-0A1D28B9F44D}" type="presParOf" srcId="{6C1C8D5D-67B0-46F1-A2FA-2571B29C2DDA}" destId="{EED90EAE-2E06-45DE-A6A6-3750BD765F6A}" srcOrd="5" destOrd="0" presId="urn:microsoft.com/office/officeart/2005/8/layout/list1"/>
    <dgm:cxn modelId="{6A11B438-45CF-4587-BA21-6029DAAF69C4}" type="presParOf" srcId="{6C1C8D5D-67B0-46F1-A2FA-2571B29C2DDA}" destId="{4E168047-387D-4ED7-A1AF-EF4E767CE295}" srcOrd="6" destOrd="0" presId="urn:microsoft.com/office/officeart/2005/8/layout/list1"/>
    <dgm:cxn modelId="{40C821C5-7C95-4B2F-B51D-6CB1F29A3B68}" type="presParOf" srcId="{6C1C8D5D-67B0-46F1-A2FA-2571B29C2DDA}" destId="{666B877A-EC04-4169-8F43-A72B0BC3D704}" srcOrd="7" destOrd="0" presId="urn:microsoft.com/office/officeart/2005/8/layout/list1"/>
    <dgm:cxn modelId="{4D8EEBE4-8D31-4380-80F1-8349FBB8FFB1}" type="presParOf" srcId="{6C1C8D5D-67B0-46F1-A2FA-2571B29C2DDA}" destId="{5CD0FE75-AF5C-48C7-BD41-F83D3DDE6191}" srcOrd="8" destOrd="0" presId="urn:microsoft.com/office/officeart/2005/8/layout/list1"/>
    <dgm:cxn modelId="{C04F1D07-7BF5-46F9-BE19-E1F43040A2C0}" type="presParOf" srcId="{5CD0FE75-AF5C-48C7-BD41-F83D3DDE6191}" destId="{10C298FF-9B4E-4421-8EFA-FC783F3FB5CE}" srcOrd="0" destOrd="0" presId="urn:microsoft.com/office/officeart/2005/8/layout/list1"/>
    <dgm:cxn modelId="{213B7DE9-9609-4340-A0AF-83862E5CE3C1}" type="presParOf" srcId="{5CD0FE75-AF5C-48C7-BD41-F83D3DDE6191}" destId="{DB17C950-9CC9-4EFC-92E4-E8682ECC0C58}" srcOrd="1" destOrd="0" presId="urn:microsoft.com/office/officeart/2005/8/layout/list1"/>
    <dgm:cxn modelId="{FD2CD293-F304-496E-BA67-EE2F69BFF29C}" type="presParOf" srcId="{6C1C8D5D-67B0-46F1-A2FA-2571B29C2DDA}" destId="{AC54A91C-EB1B-4F7E-B748-685B029564C8}" srcOrd="9" destOrd="0" presId="urn:microsoft.com/office/officeart/2005/8/layout/list1"/>
    <dgm:cxn modelId="{EC7F2006-FD99-4E5C-AAE2-BB31001F7374}" type="presParOf" srcId="{6C1C8D5D-67B0-46F1-A2FA-2571B29C2DDA}" destId="{1262B7D9-19AD-4774-9497-93E1A37EA4CE}"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300F6-B031-4203-BA75-80379D90933E}">
      <dsp:nvSpPr>
        <dsp:cNvPr id="0" name=""/>
        <dsp:cNvSpPr/>
      </dsp:nvSpPr>
      <dsp:spPr>
        <a:xfrm>
          <a:off x="3670" y="416523"/>
          <a:ext cx="1604920" cy="8231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FFFF00"/>
              </a:solidFill>
              <a:latin typeface="Times New Roman" panose="02020603050405020304" pitchFamily="18" charset="0"/>
              <a:cs typeface="Times New Roman" panose="02020603050405020304" pitchFamily="18" charset="0"/>
            </a:rPr>
            <a:t>Data Input Option</a:t>
          </a:r>
          <a:endParaRPr lang="zh-CN" altLang="en-US" sz="1600" b="1" kern="1200" dirty="0">
            <a:solidFill>
              <a:srgbClr val="FFFF00"/>
            </a:solidFill>
            <a:latin typeface="Times New Roman" panose="02020603050405020304" pitchFamily="18" charset="0"/>
            <a:cs typeface="Times New Roman" panose="02020603050405020304" pitchFamily="18" charset="0"/>
          </a:endParaRPr>
        </a:p>
      </dsp:txBody>
      <dsp:txXfrm>
        <a:off x="27779" y="440632"/>
        <a:ext cx="1556702" cy="774918"/>
      </dsp:txXfrm>
    </dsp:sp>
    <dsp:sp modelId="{9E152F83-D734-4D87-8F3E-D9737CAF6C58}">
      <dsp:nvSpPr>
        <dsp:cNvPr id="0" name=""/>
        <dsp:cNvSpPr/>
      </dsp:nvSpPr>
      <dsp:spPr>
        <a:xfrm>
          <a:off x="1769083" y="629081"/>
          <a:ext cx="340243" cy="3980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1769083" y="708685"/>
        <a:ext cx="238170" cy="238812"/>
      </dsp:txXfrm>
    </dsp:sp>
    <dsp:sp modelId="{50F8EC53-B214-45E0-87CA-3F114552E1F4}">
      <dsp:nvSpPr>
        <dsp:cNvPr id="0" name=""/>
        <dsp:cNvSpPr/>
      </dsp:nvSpPr>
      <dsp:spPr>
        <a:xfrm>
          <a:off x="2250559" y="416523"/>
          <a:ext cx="1604920" cy="8231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FFFF00"/>
              </a:solidFill>
              <a:latin typeface="Times New Roman" panose="02020603050405020304" pitchFamily="18" charset="0"/>
              <a:cs typeface="Times New Roman" panose="02020603050405020304" pitchFamily="18" charset="0"/>
            </a:rPr>
            <a:t>Data Fusion Technique Option</a:t>
          </a:r>
          <a:endParaRPr lang="zh-CN" altLang="en-US" sz="1600" b="1" kern="1200" dirty="0">
            <a:solidFill>
              <a:srgbClr val="FFFF00"/>
            </a:solidFill>
            <a:latin typeface="Times New Roman" panose="02020603050405020304" pitchFamily="18" charset="0"/>
            <a:cs typeface="Times New Roman" panose="02020603050405020304" pitchFamily="18" charset="0"/>
          </a:endParaRPr>
        </a:p>
      </dsp:txBody>
      <dsp:txXfrm>
        <a:off x="2274668" y="440632"/>
        <a:ext cx="1556702" cy="774918"/>
      </dsp:txXfrm>
    </dsp:sp>
    <dsp:sp modelId="{2ABAE514-26F2-4D35-BFCA-E4D5660020FA}">
      <dsp:nvSpPr>
        <dsp:cNvPr id="0" name=""/>
        <dsp:cNvSpPr/>
      </dsp:nvSpPr>
      <dsp:spPr>
        <a:xfrm>
          <a:off x="4015971" y="629081"/>
          <a:ext cx="340243" cy="3980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4015971" y="708685"/>
        <a:ext cx="238170" cy="238812"/>
      </dsp:txXfrm>
    </dsp:sp>
    <dsp:sp modelId="{38B41F9D-5A54-412C-B761-0FD4CB5BF4FD}">
      <dsp:nvSpPr>
        <dsp:cNvPr id="0" name=""/>
        <dsp:cNvSpPr/>
      </dsp:nvSpPr>
      <dsp:spPr>
        <a:xfrm>
          <a:off x="4497448" y="416523"/>
          <a:ext cx="1604920" cy="8231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FFFF00"/>
              </a:solidFill>
              <a:latin typeface="Times New Roman" panose="02020603050405020304" pitchFamily="18" charset="0"/>
              <a:cs typeface="Times New Roman" panose="02020603050405020304" pitchFamily="18" charset="0"/>
            </a:rPr>
            <a:t>Spatial and Temporal Option</a:t>
          </a:r>
          <a:endParaRPr lang="zh-CN" altLang="en-US" sz="1600" b="1" kern="1200" dirty="0">
            <a:solidFill>
              <a:srgbClr val="FFFF00"/>
            </a:solidFill>
            <a:latin typeface="Times New Roman" panose="02020603050405020304" pitchFamily="18" charset="0"/>
            <a:cs typeface="Times New Roman" panose="02020603050405020304" pitchFamily="18" charset="0"/>
          </a:endParaRPr>
        </a:p>
      </dsp:txBody>
      <dsp:txXfrm>
        <a:off x="4521557" y="440632"/>
        <a:ext cx="1556702" cy="774918"/>
      </dsp:txXfrm>
    </dsp:sp>
    <dsp:sp modelId="{DE926750-54C1-4803-AB14-26083930C780}">
      <dsp:nvSpPr>
        <dsp:cNvPr id="0" name=""/>
        <dsp:cNvSpPr/>
      </dsp:nvSpPr>
      <dsp:spPr>
        <a:xfrm>
          <a:off x="6262860" y="629081"/>
          <a:ext cx="340243" cy="3980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CN" altLang="en-US" sz="1300" kern="1200"/>
        </a:p>
      </dsp:txBody>
      <dsp:txXfrm>
        <a:off x="6262860" y="708685"/>
        <a:ext cx="238170" cy="238812"/>
      </dsp:txXfrm>
    </dsp:sp>
    <dsp:sp modelId="{95BABCEA-D289-4523-B058-980CB8048F49}">
      <dsp:nvSpPr>
        <dsp:cNvPr id="0" name=""/>
        <dsp:cNvSpPr/>
      </dsp:nvSpPr>
      <dsp:spPr>
        <a:xfrm>
          <a:off x="6744336" y="416523"/>
          <a:ext cx="1604920" cy="8231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FFFF00"/>
              </a:solidFill>
              <a:latin typeface="Times New Roman" panose="02020603050405020304" pitchFamily="18" charset="0"/>
              <a:cs typeface="Times New Roman" panose="02020603050405020304" pitchFamily="18" charset="0"/>
            </a:rPr>
            <a:t>Receptor Option</a:t>
          </a:r>
          <a:endParaRPr lang="zh-CN" altLang="en-US" sz="1600" b="1" kern="1200" dirty="0">
            <a:solidFill>
              <a:srgbClr val="FFFF00"/>
            </a:solidFill>
            <a:latin typeface="Times New Roman" panose="02020603050405020304" pitchFamily="18" charset="0"/>
            <a:cs typeface="Times New Roman" panose="02020603050405020304" pitchFamily="18" charset="0"/>
          </a:endParaRPr>
        </a:p>
      </dsp:txBody>
      <dsp:txXfrm>
        <a:off x="6768445" y="440632"/>
        <a:ext cx="1556702" cy="774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A377F-2480-42B7-9F5B-D002809C032C}">
      <dsp:nvSpPr>
        <dsp:cNvPr id="0" name=""/>
        <dsp:cNvSpPr/>
      </dsp:nvSpPr>
      <dsp:spPr>
        <a:xfrm>
          <a:off x="0" y="327100"/>
          <a:ext cx="3818021" cy="18427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6321" tIns="312420" rIns="29632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rPr>
            <a:t>All monitoring locations are randomly or sequentially divided into “N” groups across regions. The set of monitors in one group is excluded and then the interpolating algorithm is performed on the remaining monitors. “N”</a:t>
          </a:r>
          <a:r>
            <a:rPr lang="en-US" sz="1500" kern="1200" dirty="0">
              <a:solidFill>
                <a:srgbClr val="000000"/>
              </a:solidFill>
              <a:latin typeface="Times New Roman" panose="02020603050405020304" pitchFamily="18" charset="0"/>
            </a:rPr>
            <a:t>-fold </a:t>
          </a:r>
          <a:r>
            <a:rPr lang="en-US" altLang="zh-CN" sz="1500" kern="1200" dirty="0">
              <a:solidFill>
                <a:srgbClr val="000000"/>
              </a:solidFill>
              <a:latin typeface="Times New Roman" panose="02020603050405020304" pitchFamily="18" charset="0"/>
            </a:rPr>
            <a:t>means that the </a:t>
          </a:r>
          <a:r>
            <a:rPr lang="en-US" sz="1500" kern="1200" dirty="0">
              <a:solidFill>
                <a:srgbClr val="000000"/>
              </a:solidFill>
              <a:latin typeface="Times New Roman" panose="02020603050405020304" pitchFamily="18" charset="0"/>
            </a:rPr>
            <a:t>process was repeated “N” </a:t>
          </a:r>
          <a:r>
            <a:rPr lang="en-US" altLang="zh-CN" sz="1500" kern="1200" dirty="0">
              <a:solidFill>
                <a:srgbClr val="000000"/>
              </a:solidFill>
              <a:latin typeface="Times New Roman" panose="02020603050405020304" pitchFamily="18" charset="0"/>
            </a:rPr>
            <a:t>times.</a:t>
          </a:r>
          <a:endParaRPr lang="en-US" sz="1500" kern="1200" dirty="0">
            <a:latin typeface="Times New Roman" panose="02020603050405020304" pitchFamily="18" charset="0"/>
          </a:endParaRPr>
        </a:p>
      </dsp:txBody>
      <dsp:txXfrm>
        <a:off x="0" y="327100"/>
        <a:ext cx="3818021" cy="1842750"/>
      </dsp:txXfrm>
    </dsp:sp>
    <dsp:sp modelId="{64BBCBC6-FFA2-4683-AAE9-0FAD61BC4D3B}">
      <dsp:nvSpPr>
        <dsp:cNvPr id="0" name=""/>
        <dsp:cNvSpPr/>
      </dsp:nvSpPr>
      <dsp:spPr>
        <a:xfrm>
          <a:off x="190901" y="105700"/>
          <a:ext cx="2672614" cy="4428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018" tIns="0" rIns="101018" bIns="0" numCol="1" spcCol="1270" anchor="ctr" anchorCtr="0">
          <a:noAutofit/>
        </a:bodyPr>
        <a:lstStyle/>
        <a:p>
          <a:pPr marL="0" lvl="0" indent="0" algn="l" defTabSz="666750">
            <a:lnSpc>
              <a:spcPct val="90000"/>
            </a:lnSpc>
            <a:spcBef>
              <a:spcPct val="0"/>
            </a:spcBef>
            <a:spcAft>
              <a:spcPct val="35000"/>
            </a:spcAft>
            <a:buNone/>
          </a:pPr>
          <a:r>
            <a:rPr lang="en-US" sz="1500" b="1" kern="1200">
              <a:latin typeface="Times New Roman" panose="02020603050405020304" pitchFamily="18" charset="0"/>
            </a:rPr>
            <a:t>Multi-fold Cross Validation: </a:t>
          </a:r>
          <a:endParaRPr lang="en-US" sz="1500" kern="1200"/>
        </a:p>
      </dsp:txBody>
      <dsp:txXfrm>
        <a:off x="212517" y="127316"/>
        <a:ext cx="2629382" cy="399568"/>
      </dsp:txXfrm>
    </dsp:sp>
    <dsp:sp modelId="{4E168047-387D-4ED7-A1AF-EF4E767CE295}">
      <dsp:nvSpPr>
        <dsp:cNvPr id="0" name=""/>
        <dsp:cNvSpPr/>
      </dsp:nvSpPr>
      <dsp:spPr>
        <a:xfrm>
          <a:off x="0" y="2472250"/>
          <a:ext cx="3818021" cy="1417500"/>
        </a:xfrm>
        <a:prstGeom prst="rect">
          <a:avLst/>
        </a:prstGeom>
        <a:solidFill>
          <a:schemeClr val="lt1">
            <a:alpha val="90000"/>
            <a:hueOff val="0"/>
            <a:satOff val="0"/>
            <a:lumOff val="0"/>
            <a:alphaOff val="0"/>
          </a:schemeClr>
        </a:solidFill>
        <a:ln w="6350" cap="flat" cmpd="sng" algn="ctr">
          <a:solidFill>
            <a:schemeClr val="accent3">
              <a:hueOff val="5401929"/>
              <a:satOff val="-5478"/>
              <a:lumOff val="-9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6321" tIns="312420" rIns="29632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rPr>
            <a:t>It is the most extreme case of “N”-Fold. </a:t>
          </a:r>
          <a:r>
            <a:rPr lang="en-US" altLang="zh-CN" sz="1500" kern="1200" dirty="0">
              <a:latin typeface="Times New Roman" panose="02020603050405020304" pitchFamily="18" charset="0"/>
            </a:rPr>
            <a:t>Single monitor and nearby cluster/monitors within radius withheld one at a time.</a:t>
          </a:r>
          <a:r>
            <a:rPr lang="en-US" sz="1500" kern="1200" dirty="0">
              <a:latin typeface="Times New Roman" panose="02020603050405020304" pitchFamily="18" charset="0"/>
            </a:rPr>
            <a:t> The procedure is also repeated “N” times. </a:t>
          </a:r>
          <a:endParaRPr lang="en-US" sz="1500" kern="1200" dirty="0"/>
        </a:p>
      </dsp:txBody>
      <dsp:txXfrm>
        <a:off x="0" y="2472250"/>
        <a:ext cx="3818021" cy="1417500"/>
      </dsp:txXfrm>
    </dsp:sp>
    <dsp:sp modelId="{CBFBF6BF-F43E-4930-B770-423FC17913E7}">
      <dsp:nvSpPr>
        <dsp:cNvPr id="0" name=""/>
        <dsp:cNvSpPr/>
      </dsp:nvSpPr>
      <dsp:spPr>
        <a:xfrm>
          <a:off x="190901" y="2250850"/>
          <a:ext cx="2672614" cy="442800"/>
        </a:xfrm>
        <a:prstGeom prst="roundRect">
          <a:avLst/>
        </a:prstGeom>
        <a:gradFill rotWithShape="0">
          <a:gsLst>
            <a:gs pos="0">
              <a:schemeClr val="accent3">
                <a:hueOff val="5401929"/>
                <a:satOff val="-5478"/>
                <a:lumOff val="-980"/>
                <a:alphaOff val="0"/>
                <a:lumMod val="110000"/>
                <a:satMod val="105000"/>
                <a:tint val="67000"/>
              </a:schemeClr>
            </a:gs>
            <a:gs pos="50000">
              <a:schemeClr val="accent3">
                <a:hueOff val="5401929"/>
                <a:satOff val="-5478"/>
                <a:lumOff val="-980"/>
                <a:alphaOff val="0"/>
                <a:lumMod val="105000"/>
                <a:satMod val="103000"/>
                <a:tint val="73000"/>
              </a:schemeClr>
            </a:gs>
            <a:gs pos="100000">
              <a:schemeClr val="accent3">
                <a:hueOff val="5401929"/>
                <a:satOff val="-5478"/>
                <a:lumOff val="-98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018" tIns="0" rIns="101018" bIns="0" numCol="1" spcCol="1270" anchor="ctr" anchorCtr="0">
          <a:noAutofit/>
        </a:bodyPr>
        <a:lstStyle/>
        <a:p>
          <a:pPr marL="0" lvl="0" indent="0" algn="l" defTabSz="666750">
            <a:lnSpc>
              <a:spcPct val="90000"/>
            </a:lnSpc>
            <a:spcBef>
              <a:spcPct val="0"/>
            </a:spcBef>
            <a:spcAft>
              <a:spcPct val="35000"/>
            </a:spcAft>
            <a:buNone/>
          </a:pPr>
          <a:r>
            <a:rPr lang="en-US" sz="1500" b="1" kern="1200">
              <a:latin typeface="Times New Roman" panose="02020603050405020304" pitchFamily="18" charset="0"/>
            </a:rPr>
            <a:t>Leave-one-out Cross Validation: </a:t>
          </a:r>
          <a:endParaRPr lang="en-US" sz="1500" b="1" kern="1200" dirty="0">
            <a:latin typeface="Times New Roman" panose="02020603050405020304" pitchFamily="18" charset="0"/>
          </a:endParaRPr>
        </a:p>
      </dsp:txBody>
      <dsp:txXfrm>
        <a:off x="212517" y="2272466"/>
        <a:ext cx="2629382" cy="399568"/>
      </dsp:txXfrm>
    </dsp:sp>
    <dsp:sp modelId="{1262B7D9-19AD-4774-9497-93E1A37EA4CE}">
      <dsp:nvSpPr>
        <dsp:cNvPr id="0" name=""/>
        <dsp:cNvSpPr/>
      </dsp:nvSpPr>
      <dsp:spPr>
        <a:xfrm>
          <a:off x="0" y="4192150"/>
          <a:ext cx="3818021" cy="1417500"/>
        </a:xfrm>
        <a:prstGeom prst="rect">
          <a:avLst/>
        </a:prstGeom>
        <a:solidFill>
          <a:schemeClr val="lt1">
            <a:alpha val="90000"/>
            <a:hueOff val="0"/>
            <a:satOff val="0"/>
            <a:lumOff val="0"/>
            <a:alphaOff val="0"/>
          </a:schemeClr>
        </a:solidFill>
        <a:ln w="6350" cap="flat" cmpd="sng" algn="ctr">
          <a:solidFill>
            <a:schemeClr val="accent3">
              <a:hueOff val="10803857"/>
              <a:satOff val="-10956"/>
              <a:lumOff val="-196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6321" tIns="312420" rIns="29632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Times New Roman" panose="02020603050405020304" pitchFamily="18" charset="0"/>
            </a:rPr>
            <a:t>Leave-group-out is a clustered cross-validation approach. </a:t>
          </a:r>
          <a:r>
            <a:rPr lang="en-US" altLang="zh-CN" sz="1500" kern="1200" dirty="0">
              <a:latin typeface="Times New Roman" panose="02020603050405020304" pitchFamily="18" charset="0"/>
            </a:rPr>
            <a:t>Group of individual monitors and nearby cluster/monitors within radius withheld one at the same time.</a:t>
          </a:r>
          <a:r>
            <a:rPr lang="en-US" sz="1500" kern="1200" dirty="0">
              <a:latin typeface="Times New Roman" panose="02020603050405020304" pitchFamily="18" charset="0"/>
            </a:rPr>
            <a:t> </a:t>
          </a:r>
        </a:p>
      </dsp:txBody>
      <dsp:txXfrm>
        <a:off x="0" y="4192150"/>
        <a:ext cx="3818021" cy="1417500"/>
      </dsp:txXfrm>
    </dsp:sp>
    <dsp:sp modelId="{DB17C950-9CC9-4EFC-92E4-E8682ECC0C58}">
      <dsp:nvSpPr>
        <dsp:cNvPr id="0" name=""/>
        <dsp:cNvSpPr/>
      </dsp:nvSpPr>
      <dsp:spPr>
        <a:xfrm>
          <a:off x="190901" y="3970750"/>
          <a:ext cx="2672614" cy="442800"/>
        </a:xfrm>
        <a:prstGeom prst="roundRect">
          <a:avLst/>
        </a:prstGeom>
        <a:gradFill rotWithShape="0">
          <a:gsLst>
            <a:gs pos="0">
              <a:schemeClr val="accent3">
                <a:hueOff val="10803857"/>
                <a:satOff val="-10956"/>
                <a:lumOff val="-1960"/>
                <a:alphaOff val="0"/>
                <a:lumMod val="110000"/>
                <a:satMod val="105000"/>
                <a:tint val="67000"/>
              </a:schemeClr>
            </a:gs>
            <a:gs pos="50000">
              <a:schemeClr val="accent3">
                <a:hueOff val="10803857"/>
                <a:satOff val="-10956"/>
                <a:lumOff val="-1960"/>
                <a:alphaOff val="0"/>
                <a:lumMod val="105000"/>
                <a:satMod val="103000"/>
                <a:tint val="73000"/>
              </a:schemeClr>
            </a:gs>
            <a:gs pos="100000">
              <a:schemeClr val="accent3">
                <a:hueOff val="10803857"/>
                <a:satOff val="-10956"/>
                <a:lumOff val="-196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018" tIns="0" rIns="101018" bIns="0" numCol="1" spcCol="1270" anchor="ctr" anchorCtr="0">
          <a:noAutofit/>
        </a:bodyPr>
        <a:lstStyle/>
        <a:p>
          <a:pPr marL="0" lvl="0" indent="0" algn="l" defTabSz="666750">
            <a:lnSpc>
              <a:spcPct val="90000"/>
            </a:lnSpc>
            <a:spcBef>
              <a:spcPct val="0"/>
            </a:spcBef>
            <a:spcAft>
              <a:spcPct val="35000"/>
            </a:spcAft>
            <a:buNone/>
          </a:pPr>
          <a:r>
            <a:rPr lang="en-US" sz="1500" b="1" kern="1200">
              <a:latin typeface="Times New Roman" panose="02020603050405020304" pitchFamily="18" charset="0"/>
            </a:rPr>
            <a:t>Leave-group-out Cross Validation: </a:t>
          </a:r>
          <a:endParaRPr lang="en-US" sz="1500" b="1" kern="1200" dirty="0">
            <a:latin typeface="Times New Roman" panose="02020603050405020304" pitchFamily="18" charset="0"/>
          </a:endParaRPr>
        </a:p>
      </dsp:txBody>
      <dsp:txXfrm>
        <a:off x="212517" y="3992366"/>
        <a:ext cx="2629382"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7523" cy="466248"/>
          </a:xfrm>
          <a:prstGeom prst="rect">
            <a:avLst/>
          </a:prstGeom>
        </p:spPr>
        <p:txBody>
          <a:bodyPr vert="horz" lIns="91309" tIns="45654" rIns="91309" bIns="45654" rtlCol="0"/>
          <a:lstStyle>
            <a:lvl1pPr algn="l">
              <a:defRPr sz="1200"/>
            </a:lvl1pPr>
          </a:lstStyle>
          <a:p>
            <a:endParaRPr lang="en-US"/>
          </a:p>
        </p:txBody>
      </p:sp>
      <p:sp>
        <p:nvSpPr>
          <p:cNvPr id="3" name="Date Placeholder 2"/>
          <p:cNvSpPr>
            <a:spLocks noGrp="1"/>
          </p:cNvSpPr>
          <p:nvPr>
            <p:ph type="dt" sz="quarter" idx="1"/>
          </p:nvPr>
        </p:nvSpPr>
        <p:spPr>
          <a:xfrm>
            <a:off x="3971294" y="1"/>
            <a:ext cx="3037523" cy="466248"/>
          </a:xfrm>
          <a:prstGeom prst="rect">
            <a:avLst/>
          </a:prstGeom>
        </p:spPr>
        <p:txBody>
          <a:bodyPr vert="horz" lIns="91309" tIns="45654" rIns="91309" bIns="45654" rtlCol="0"/>
          <a:lstStyle>
            <a:lvl1pPr algn="r">
              <a:defRPr sz="1200"/>
            </a:lvl1pPr>
          </a:lstStyle>
          <a:p>
            <a:fld id="{22705BBE-B1FA-4B9B-92BF-CD3E7E4A9188}" type="datetimeFigureOut">
              <a:rPr lang="en-US" smtClean="0"/>
              <a:t>2021-08-31</a:t>
            </a:fld>
            <a:endParaRPr lang="en-US"/>
          </a:p>
        </p:txBody>
      </p:sp>
      <p:sp>
        <p:nvSpPr>
          <p:cNvPr id="4" name="Footer Placeholder 3"/>
          <p:cNvSpPr>
            <a:spLocks noGrp="1"/>
          </p:cNvSpPr>
          <p:nvPr>
            <p:ph type="ftr" sz="quarter" idx="2"/>
          </p:nvPr>
        </p:nvSpPr>
        <p:spPr>
          <a:xfrm>
            <a:off x="3" y="8830155"/>
            <a:ext cx="3037523" cy="466248"/>
          </a:xfrm>
          <a:prstGeom prst="rect">
            <a:avLst/>
          </a:prstGeom>
        </p:spPr>
        <p:txBody>
          <a:bodyPr vert="horz" lIns="91309" tIns="45654" rIns="91309" bIns="45654" rtlCol="0" anchor="b"/>
          <a:lstStyle>
            <a:lvl1pPr algn="l">
              <a:defRPr sz="1200"/>
            </a:lvl1pPr>
          </a:lstStyle>
          <a:p>
            <a:endParaRPr lang="en-US"/>
          </a:p>
        </p:txBody>
      </p:sp>
      <p:sp>
        <p:nvSpPr>
          <p:cNvPr id="5" name="Slide Number Placeholder 4"/>
          <p:cNvSpPr>
            <a:spLocks noGrp="1"/>
          </p:cNvSpPr>
          <p:nvPr>
            <p:ph type="sldNum" sz="quarter" idx="3"/>
          </p:nvPr>
        </p:nvSpPr>
        <p:spPr>
          <a:xfrm>
            <a:off x="3971294" y="8830155"/>
            <a:ext cx="3037523" cy="466248"/>
          </a:xfrm>
          <a:prstGeom prst="rect">
            <a:avLst/>
          </a:prstGeom>
        </p:spPr>
        <p:txBody>
          <a:bodyPr vert="horz" lIns="91309" tIns="45654" rIns="91309" bIns="45654" rtlCol="0" anchor="b"/>
          <a:lstStyle>
            <a:lvl1pPr algn="r">
              <a:defRPr sz="1200"/>
            </a:lvl1pPr>
          </a:lstStyle>
          <a:p>
            <a:fld id="{AF785E88-85B8-4D4A-A5FF-8C914F78FA08}" type="slidenum">
              <a:rPr lang="en-US" smtClean="0"/>
              <a:t>‹#›</a:t>
            </a:fld>
            <a:endParaRPr lang="en-US"/>
          </a:p>
        </p:txBody>
      </p:sp>
    </p:spTree>
    <p:extLst>
      <p:ext uri="{BB962C8B-B14F-4D97-AF65-F5344CB8AC3E}">
        <p14:creationId xmlns:p14="http://schemas.microsoft.com/office/powerpoint/2010/main" val="2651512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1" cy="466434"/>
          </a:xfrm>
          <a:prstGeom prst="rect">
            <a:avLst/>
          </a:prstGeom>
        </p:spPr>
        <p:txBody>
          <a:bodyPr vert="horz" lIns="93152" tIns="46577" rIns="93152" bIns="46577" rtlCol="0"/>
          <a:lstStyle>
            <a:lvl1pPr algn="l">
              <a:defRPr sz="1200"/>
            </a:lvl1pPr>
          </a:lstStyle>
          <a:p>
            <a:endParaRPr lang="zh-CN" altLang="en-US"/>
          </a:p>
        </p:txBody>
      </p:sp>
      <p:sp>
        <p:nvSpPr>
          <p:cNvPr id="3" name="日期占位符 2"/>
          <p:cNvSpPr>
            <a:spLocks noGrp="1"/>
          </p:cNvSpPr>
          <p:nvPr>
            <p:ph type="dt" idx="1"/>
          </p:nvPr>
        </p:nvSpPr>
        <p:spPr>
          <a:xfrm>
            <a:off x="3970937" y="0"/>
            <a:ext cx="3037841" cy="466434"/>
          </a:xfrm>
          <a:prstGeom prst="rect">
            <a:avLst/>
          </a:prstGeom>
        </p:spPr>
        <p:txBody>
          <a:bodyPr vert="horz" lIns="93152" tIns="46577" rIns="93152" bIns="46577" rtlCol="0"/>
          <a:lstStyle>
            <a:lvl1pPr algn="r">
              <a:defRPr sz="1200"/>
            </a:lvl1pPr>
          </a:lstStyle>
          <a:p>
            <a:fld id="{8F486EBE-E392-4191-9DBB-3F4AA24472C7}" type="datetimeFigureOut">
              <a:rPr lang="zh-CN" altLang="en-US" smtClean="0"/>
              <a:t>2021/8/31</a:t>
            </a:fld>
            <a:endParaRPr lang="zh-CN" altLang="en-US"/>
          </a:p>
        </p:txBody>
      </p:sp>
      <p:sp>
        <p:nvSpPr>
          <p:cNvPr id="4" name="幻灯片图像占位符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52" tIns="46577" rIns="93152" bIns="46577" rtlCol="0" anchor="ctr"/>
          <a:lstStyle/>
          <a:p>
            <a:endParaRPr lang="zh-CN" altLang="en-US"/>
          </a:p>
        </p:txBody>
      </p:sp>
      <p:sp>
        <p:nvSpPr>
          <p:cNvPr id="5" name="备注占位符 4"/>
          <p:cNvSpPr>
            <a:spLocks noGrp="1"/>
          </p:cNvSpPr>
          <p:nvPr>
            <p:ph type="body" sz="quarter" idx="3"/>
          </p:nvPr>
        </p:nvSpPr>
        <p:spPr>
          <a:xfrm>
            <a:off x="701041" y="4473892"/>
            <a:ext cx="5608320" cy="3660458"/>
          </a:xfrm>
          <a:prstGeom prst="rect">
            <a:avLst/>
          </a:prstGeom>
        </p:spPr>
        <p:txBody>
          <a:bodyPr vert="horz" lIns="93152" tIns="46577" rIns="93152" bIns="46577"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8"/>
            <a:ext cx="3037841" cy="466433"/>
          </a:xfrm>
          <a:prstGeom prst="rect">
            <a:avLst/>
          </a:prstGeom>
        </p:spPr>
        <p:txBody>
          <a:bodyPr vert="horz" lIns="93152" tIns="46577" rIns="93152" bIns="46577"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7" y="8829968"/>
            <a:ext cx="3037841" cy="466433"/>
          </a:xfrm>
          <a:prstGeom prst="rect">
            <a:avLst/>
          </a:prstGeom>
        </p:spPr>
        <p:txBody>
          <a:bodyPr vert="horz" lIns="93152" tIns="46577" rIns="93152" bIns="46577" rtlCol="0" anchor="b"/>
          <a:lstStyle>
            <a:lvl1pPr algn="r">
              <a:defRPr sz="1200"/>
            </a:lvl1pPr>
          </a:lstStyle>
          <a:p>
            <a:fld id="{BB44687C-4571-4D76-9E08-6C9FF7F666CE}" type="slidenum">
              <a:rPr lang="zh-CN" altLang="en-US" smtClean="0"/>
              <a:t>‹#›</a:t>
            </a:fld>
            <a:endParaRPr lang="zh-CN" altLang="en-US"/>
          </a:p>
        </p:txBody>
      </p:sp>
    </p:spTree>
    <p:extLst>
      <p:ext uri="{BB962C8B-B14F-4D97-AF65-F5344CB8AC3E}">
        <p14:creationId xmlns:p14="http://schemas.microsoft.com/office/powerpoint/2010/main" val="345233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973779" y="8829123"/>
            <a:ext cx="3036623" cy="467279"/>
          </a:xfrm>
          <a:prstGeom prst="rect">
            <a:avLst/>
          </a:prstGeom>
          <a:noFill/>
          <a:ln w="9525">
            <a:noFill/>
            <a:miter lim="800000"/>
            <a:headEnd/>
            <a:tailEnd/>
          </a:ln>
        </p:spPr>
        <p:txBody>
          <a:bodyPr lIns="93727" tIns="46862" rIns="93727" bIns="46862" anchor="b"/>
          <a:lstStyle/>
          <a:p>
            <a:pPr marL="0" marR="0" lvl="0" indent="0" algn="r" defTabSz="940724" rtl="0" eaLnBrk="1" fontAlgn="base" latinLnBrk="0" hangingPunct="1">
              <a:lnSpc>
                <a:spcPct val="100000"/>
              </a:lnSpc>
              <a:spcBef>
                <a:spcPct val="0"/>
              </a:spcBef>
              <a:spcAft>
                <a:spcPct val="0"/>
              </a:spcAft>
              <a:buClrTx/>
              <a:buSzTx/>
              <a:buFontTx/>
              <a:buNone/>
              <a:tabLst/>
              <a:defRPr/>
            </a:pPr>
            <a:fld id="{E61FE1DF-B28E-4F72-A47C-F86A13155718}" type="slidenum">
              <a:rPr kumimoji="0" lang="en-US" sz="14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0724"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8851" name="Rectangle 2"/>
          <p:cNvSpPr>
            <a:spLocks noGrp="1" noRot="1" noChangeAspect="1" noChangeArrowheads="1" noTextEdit="1"/>
          </p:cNvSpPr>
          <p:nvPr>
            <p:ph type="sldImg"/>
          </p:nvPr>
        </p:nvSpPr>
        <p:spPr>
          <a:xfrm>
            <a:off x="715963" y="1162050"/>
            <a:ext cx="5578475" cy="3138488"/>
          </a:xfrm>
          <a:ln/>
        </p:spPr>
      </p:sp>
      <p:sp>
        <p:nvSpPr>
          <p:cNvPr id="78852" name="Rectangle 3"/>
          <p:cNvSpPr>
            <a:spLocks noGrp="1" noChangeArrowheads="1"/>
          </p:cNvSpPr>
          <p:nvPr>
            <p:ph type="body" idx="1"/>
          </p:nvPr>
        </p:nvSpPr>
        <p:spPr>
          <a:xfrm>
            <a:off x="934112" y="4416100"/>
            <a:ext cx="5320177" cy="4185531"/>
          </a:xfrm>
          <a:noFill/>
          <a:ln/>
        </p:spPr>
        <p:txBody>
          <a:bodyPr/>
          <a:lstStyle/>
          <a:p>
            <a:pPr marL="220268" indent="-220268" eaLnBrk="1" hangingPunct="1"/>
            <a:endParaRPr lang="en-US" dirty="0"/>
          </a:p>
        </p:txBody>
      </p:sp>
    </p:spTree>
    <p:extLst>
      <p:ext uri="{BB962C8B-B14F-4D97-AF65-F5344CB8AC3E}">
        <p14:creationId xmlns:p14="http://schemas.microsoft.com/office/powerpoint/2010/main" val="389843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329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p:spPr>
      </p:sp>
      <p:sp>
        <p:nvSpPr>
          <p:cNvPr id="331779" name="Rectangle 3"/>
          <p:cNvSpPr>
            <a:spLocks noGrp="1" noChangeArrowheads="1"/>
          </p:cNvSpPr>
          <p:nvPr>
            <p:ph type="body" idx="1"/>
          </p:nvPr>
        </p:nvSpPr>
        <p:spPr>
          <a:xfrm>
            <a:off x="953574" y="4485107"/>
            <a:ext cx="5249316" cy="4247815"/>
          </a:xfrm>
          <a:noFill/>
        </p:spPr>
        <p:txBody>
          <a:bodyPr lIns="95356" tIns="47680" rIns="95356" bIns="47680"/>
          <a:lstStyle/>
          <a:p>
            <a:endParaRPr lang="zh-TW" altLang="en-US"/>
          </a:p>
        </p:txBody>
      </p:sp>
    </p:spTree>
    <p:extLst>
      <p:ext uri="{BB962C8B-B14F-4D97-AF65-F5344CB8AC3E}">
        <p14:creationId xmlns:p14="http://schemas.microsoft.com/office/powerpoint/2010/main" val="146287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6474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2186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1602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66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p:spPr>
      </p:sp>
      <p:sp>
        <p:nvSpPr>
          <p:cNvPr id="331779" name="Rectangle 3"/>
          <p:cNvSpPr>
            <a:spLocks noGrp="1" noChangeArrowheads="1"/>
          </p:cNvSpPr>
          <p:nvPr>
            <p:ph type="body" idx="1"/>
          </p:nvPr>
        </p:nvSpPr>
        <p:spPr>
          <a:xfrm>
            <a:off x="953574" y="4485107"/>
            <a:ext cx="5249316" cy="4247815"/>
          </a:xfrm>
          <a:noFill/>
        </p:spPr>
        <p:txBody>
          <a:bodyPr lIns="95356" tIns="47680" rIns="95356" bIns="47680"/>
          <a:lstStyle/>
          <a:p>
            <a:endParaRPr lang="zh-TW" altLang="en-US"/>
          </a:p>
        </p:txBody>
      </p:sp>
    </p:spTree>
    <p:extLst>
      <p:ext uri="{BB962C8B-B14F-4D97-AF65-F5344CB8AC3E}">
        <p14:creationId xmlns:p14="http://schemas.microsoft.com/office/powerpoint/2010/main" val="281036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7FBE8-D95B-4073-8C77-0EA865EA779C}" type="slidenum">
              <a:rPr lang="en-US" smtClean="0"/>
              <a:t>23</a:t>
            </a:fld>
            <a:endParaRPr lang="en-US"/>
          </a:p>
        </p:txBody>
      </p:sp>
    </p:spTree>
    <p:extLst>
      <p:ext uri="{BB962C8B-B14F-4D97-AF65-F5344CB8AC3E}">
        <p14:creationId xmlns:p14="http://schemas.microsoft.com/office/powerpoint/2010/main" val="368095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top 20 shown.  NN contributions were more distributed over variables.  Note AOD importance may be inflated because RF model that incorporated CMAQ was used to fill missing AOD data and the 9.25% is a sum over many variables</a:t>
            </a:r>
          </a:p>
        </p:txBody>
      </p:sp>
      <p:sp>
        <p:nvSpPr>
          <p:cNvPr id="4" name="Slide Number Placeholder 3"/>
          <p:cNvSpPr>
            <a:spLocks noGrp="1"/>
          </p:cNvSpPr>
          <p:nvPr>
            <p:ph type="sldNum" sz="quarter" idx="5"/>
          </p:nvPr>
        </p:nvSpPr>
        <p:spPr/>
        <p:txBody>
          <a:bodyPr/>
          <a:lstStyle/>
          <a:p>
            <a:fld id="{3467FBE8-D95B-4073-8C77-0EA865EA779C}" type="slidenum">
              <a:rPr lang="en-US" smtClean="0"/>
              <a:t>32</a:t>
            </a:fld>
            <a:endParaRPr lang="en-US"/>
          </a:p>
        </p:txBody>
      </p:sp>
    </p:spTree>
    <p:extLst>
      <p:ext uri="{BB962C8B-B14F-4D97-AF65-F5344CB8AC3E}">
        <p14:creationId xmlns:p14="http://schemas.microsoft.com/office/powerpoint/2010/main" val="109744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5963" y="1162050"/>
            <a:ext cx="5578475" cy="3138488"/>
          </a:xfrm>
        </p:spPr>
      </p:sp>
      <p:sp>
        <p:nvSpPr>
          <p:cNvPr id="3" name="备注占位符 2"/>
          <p:cNvSpPr>
            <a:spLocks noGrp="1"/>
          </p:cNvSpPr>
          <p:nvPr>
            <p:ph type="body" idx="1"/>
          </p:nvPr>
        </p:nvSpPr>
        <p:spPr/>
        <p:txBody>
          <a:bodyPr/>
          <a:lstStyle/>
          <a:p>
            <a:r>
              <a:rPr lang="en-US" altLang="zh-CN" dirty="0"/>
              <a:t>This is a conceptual</a:t>
            </a:r>
            <a:r>
              <a:rPr lang="en-US" altLang="zh-CN" baseline="0" dirty="0"/>
              <a:t> framework for the potential standalone data fusion tool.  The idea is actually coming from EPA so I will let our EPA friends to elaborate.</a:t>
            </a:r>
            <a:endParaRPr lang="zh-CN" altLang="en-US" dirty="0"/>
          </a:p>
        </p:txBody>
      </p:sp>
      <p:sp>
        <p:nvSpPr>
          <p:cNvPr id="4" name="灯片编号占位符 3"/>
          <p:cNvSpPr>
            <a:spLocks noGrp="1"/>
          </p:cNvSpPr>
          <p:nvPr>
            <p:ph type="sldNum" sz="quarter" idx="10"/>
          </p:nvPr>
        </p:nvSpPr>
        <p:spPr/>
        <p:txBody>
          <a:bodyPr/>
          <a:lstStyle/>
          <a:p>
            <a:pPr marL="0" marR="0" lvl="0" indent="0" algn="r" defTabSz="913085" rtl="0" eaLnBrk="1" fontAlgn="auto" latinLnBrk="0" hangingPunct="1">
              <a:lnSpc>
                <a:spcPct val="100000"/>
              </a:lnSpc>
              <a:spcBef>
                <a:spcPts val="0"/>
              </a:spcBef>
              <a:spcAft>
                <a:spcPts val="0"/>
              </a:spcAft>
              <a:buClrTx/>
              <a:buSzTx/>
              <a:buFontTx/>
              <a:buNone/>
              <a:tabLst/>
              <a:defRPr/>
            </a:pPr>
            <a:fld id="{BB44687C-4571-4D76-9E08-6C9FF7F666CE}" type="slidenum">
              <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13085"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31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normAutofit/>
          </a:bodyPr>
          <a:lstStyle/>
          <a:p>
            <a:r>
              <a:rPr lang="en-US" dirty="0"/>
              <a:t>Linear regression</a:t>
            </a:r>
            <a:r>
              <a:rPr lang="en-US" baseline="0" dirty="0"/>
              <a:t> spatial modeling with a Bayesian approach is used to generate uncertainty analysis of each prediction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8BD73-81C2-42A0-A979-21325C122E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9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54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AD8BD73-81C2-42A0-A979-21325C122E46}" type="slidenum">
              <a:rPr lang="en-US" smtClean="0"/>
              <a:t>8</a:t>
            </a:fld>
            <a:endParaRPr lang="en-US"/>
          </a:p>
        </p:txBody>
      </p:sp>
    </p:spTree>
    <p:extLst>
      <p:ext uri="{BB962C8B-B14F-4D97-AF65-F5344CB8AC3E}">
        <p14:creationId xmlns:p14="http://schemas.microsoft.com/office/powerpoint/2010/main" val="55870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AD8BD73-81C2-42A0-A979-21325C122E46}" type="slidenum">
              <a:rPr lang="en-US" smtClean="0"/>
              <a:t>9</a:t>
            </a:fld>
            <a:endParaRPr lang="en-US"/>
          </a:p>
        </p:txBody>
      </p:sp>
    </p:spTree>
    <p:extLst>
      <p:ext uri="{BB962C8B-B14F-4D97-AF65-F5344CB8AC3E}">
        <p14:creationId xmlns:p14="http://schemas.microsoft.com/office/powerpoint/2010/main" val="382703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5F6E8-90AF-4C5E-B5A4-D3B09CD6F8E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8956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5F6E8-90AF-4C5E-B5A4-D3B09CD6F8E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843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946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224605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17892755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FAB6-5797-4F02-84C1-DC4FCF6698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FBD21A-63AA-4935-B751-6612D5121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922AE6-41CA-4E90-8121-D2132DEA1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5D3F7-3644-4C63-B816-ACB9BF8644F9}"/>
              </a:ext>
            </a:extLst>
          </p:cNvPr>
          <p:cNvSpPr>
            <a:spLocks noGrp="1"/>
          </p:cNvSpPr>
          <p:nvPr>
            <p:ph type="dt" sz="half" idx="10"/>
          </p:nvPr>
        </p:nvSpPr>
        <p:spPr/>
        <p:txBody>
          <a:bodyPr/>
          <a:lstStyle/>
          <a:p>
            <a:fld id="{3840B720-BFCC-443E-848E-4FD3934E31B7}" type="datetime1">
              <a:rPr lang="en-US" smtClean="0"/>
              <a:t>2021-08-31</a:t>
            </a:fld>
            <a:endParaRPr lang="en-US"/>
          </a:p>
        </p:txBody>
      </p:sp>
      <p:sp>
        <p:nvSpPr>
          <p:cNvPr id="6" name="Footer Placeholder 5">
            <a:extLst>
              <a:ext uri="{FF2B5EF4-FFF2-40B4-BE49-F238E27FC236}">
                <a16:creationId xmlns:a16="http://schemas.microsoft.com/office/drawing/2014/main" id="{0AB857B2-35D5-44BB-8E4B-B6F6C8DE0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C6F39-6ADF-41FA-8CE7-2B8A522A2FFC}"/>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13582873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8F4E-2C60-4910-945B-80E7326CF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46A13A-450B-46BC-AF68-8B1D6130F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3AC1BD-1B6D-4430-B548-2F6BE0A38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89D9C-C322-4E3E-A9AD-A6B649ABE45E}"/>
              </a:ext>
            </a:extLst>
          </p:cNvPr>
          <p:cNvSpPr>
            <a:spLocks noGrp="1"/>
          </p:cNvSpPr>
          <p:nvPr>
            <p:ph type="dt" sz="half" idx="10"/>
          </p:nvPr>
        </p:nvSpPr>
        <p:spPr/>
        <p:txBody>
          <a:bodyPr/>
          <a:lstStyle/>
          <a:p>
            <a:fld id="{CCBAA503-7FC3-4551-B691-5502A101CBE9}" type="datetime1">
              <a:rPr lang="en-US" smtClean="0"/>
              <a:t>2021-08-31</a:t>
            </a:fld>
            <a:endParaRPr lang="en-US"/>
          </a:p>
        </p:txBody>
      </p:sp>
      <p:sp>
        <p:nvSpPr>
          <p:cNvPr id="6" name="Footer Placeholder 5">
            <a:extLst>
              <a:ext uri="{FF2B5EF4-FFF2-40B4-BE49-F238E27FC236}">
                <a16:creationId xmlns:a16="http://schemas.microsoft.com/office/drawing/2014/main" id="{CC7A6CE1-88A4-41B9-AF27-9235701A1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37A9B-B22B-44D8-8CAC-53BCFA748A02}"/>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3595384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8E77-DC08-4CF1-A98A-0AFC5F01BB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EFBDDB-48E6-4D03-9EE9-6426AC9954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5C4A1-4233-446A-B911-827ECF599637}"/>
              </a:ext>
            </a:extLst>
          </p:cNvPr>
          <p:cNvSpPr>
            <a:spLocks noGrp="1"/>
          </p:cNvSpPr>
          <p:nvPr>
            <p:ph type="dt" sz="half" idx="10"/>
          </p:nvPr>
        </p:nvSpPr>
        <p:spPr/>
        <p:txBody>
          <a:bodyPr/>
          <a:lstStyle/>
          <a:p>
            <a:fld id="{D8632278-011D-4BFA-9263-5A1E7C816CFA}" type="datetime1">
              <a:rPr lang="en-US" smtClean="0"/>
              <a:t>2021-08-31</a:t>
            </a:fld>
            <a:endParaRPr lang="en-US"/>
          </a:p>
        </p:txBody>
      </p:sp>
      <p:sp>
        <p:nvSpPr>
          <p:cNvPr id="5" name="Footer Placeholder 4">
            <a:extLst>
              <a:ext uri="{FF2B5EF4-FFF2-40B4-BE49-F238E27FC236}">
                <a16:creationId xmlns:a16="http://schemas.microsoft.com/office/drawing/2014/main" id="{2BCCB867-DA14-475E-82C7-346EE5D7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86B24-DA6F-45B8-9B42-F243E1948D76}"/>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23124132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B741F-28C9-4AC1-ABC9-CE60961558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C5D3C2-4A1E-471D-B9F9-2EC9BA5072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7003A-B4FA-404F-80A0-559685E1F06D}"/>
              </a:ext>
            </a:extLst>
          </p:cNvPr>
          <p:cNvSpPr>
            <a:spLocks noGrp="1"/>
          </p:cNvSpPr>
          <p:nvPr>
            <p:ph type="dt" sz="half" idx="10"/>
          </p:nvPr>
        </p:nvSpPr>
        <p:spPr/>
        <p:txBody>
          <a:bodyPr/>
          <a:lstStyle/>
          <a:p>
            <a:fld id="{8296A288-3FAC-4233-8827-AE3768CF2F88}" type="datetime1">
              <a:rPr lang="en-US" smtClean="0"/>
              <a:t>2021-08-31</a:t>
            </a:fld>
            <a:endParaRPr lang="en-US"/>
          </a:p>
        </p:txBody>
      </p:sp>
      <p:sp>
        <p:nvSpPr>
          <p:cNvPr id="5" name="Footer Placeholder 4">
            <a:extLst>
              <a:ext uri="{FF2B5EF4-FFF2-40B4-BE49-F238E27FC236}">
                <a16:creationId xmlns:a16="http://schemas.microsoft.com/office/drawing/2014/main" id="{3B7695FF-6675-4DB9-BFBC-E168DDBF7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5BDD1-2E14-45D7-B8F2-05F270EF82E1}"/>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3146299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09A393-CF0E-4726-9280-9E6918DE34D5}" type="datetimeFigureOut">
              <a:rPr lang="en-US" smtClean="0"/>
              <a:t>2021-08-31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35215178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A393-CF0E-4726-9280-9E6918DE34D5}" type="datetimeFigureOut">
              <a:rPr lang="en-US" smtClean="0"/>
              <a:t>2021-08-31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6888546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09A393-CF0E-4726-9280-9E6918DE34D5}" type="datetimeFigureOut">
              <a:rPr lang="en-US" smtClean="0"/>
              <a:t>2021-08-31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1522187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09A393-CF0E-4726-9280-9E6918DE34D5}" type="datetimeFigureOut">
              <a:rPr lang="en-US" smtClean="0"/>
              <a:t>2021-08-31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1290959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09A393-CF0E-4726-9280-9E6918DE34D5}" type="datetimeFigureOut">
              <a:rPr lang="en-US" smtClean="0"/>
              <a:t>2021-08-31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3335361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09A393-CF0E-4726-9280-9E6918DE34D5}" type="datetimeFigureOut">
              <a:rPr lang="en-US" smtClean="0"/>
              <a:t>2021-08-31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297060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1484490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9A393-CF0E-4726-9280-9E6918DE34D5}" type="datetimeFigureOut">
              <a:rPr lang="en-US" smtClean="0"/>
              <a:t>2021-08-31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20781548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09A393-CF0E-4726-9280-9E6918DE34D5}" type="datetimeFigureOut">
              <a:rPr lang="en-US" smtClean="0"/>
              <a:t>2021-08-31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28229641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09A393-CF0E-4726-9280-9E6918DE34D5}" type="datetimeFigureOut">
              <a:rPr lang="en-US" smtClean="0"/>
              <a:t>2021-08-31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845426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A393-CF0E-4726-9280-9E6918DE34D5}" type="datetimeFigureOut">
              <a:rPr lang="en-US" smtClean="0"/>
              <a:t>2021-08-31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2401980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A393-CF0E-4726-9280-9E6918DE34D5}" type="datetimeFigureOut">
              <a:rPr lang="en-US" smtClean="0"/>
              <a:t>2021-08-31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44C58-F322-4E4D-81AC-6FD866E02D0B}" type="slidenum">
              <a:rPr lang="en-US" smtClean="0"/>
              <a:t>‹#›</a:t>
            </a:fld>
            <a:endParaRPr lang="en-US"/>
          </a:p>
        </p:txBody>
      </p:sp>
    </p:spTree>
    <p:extLst>
      <p:ext uri="{BB962C8B-B14F-4D97-AF65-F5344CB8AC3E}">
        <p14:creationId xmlns:p14="http://schemas.microsoft.com/office/powerpoint/2010/main" val="17469237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封面">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zh-CN" altLang="en-US" dirty="0"/>
          </a:p>
        </p:txBody>
      </p:sp>
    </p:spTree>
    <p:extLst>
      <p:ext uri="{BB962C8B-B14F-4D97-AF65-F5344CB8AC3E}">
        <p14:creationId xmlns:p14="http://schemas.microsoft.com/office/powerpoint/2010/main" val="2905614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8" name="菱形 7"/>
          <p:cNvSpPr/>
          <p:nvPr userDrawn="1"/>
        </p:nvSpPr>
        <p:spPr>
          <a:xfrm>
            <a:off x="110947" y="2579643"/>
            <a:ext cx="1703070" cy="1713230"/>
          </a:xfrm>
          <a:prstGeom prst="diamond">
            <a:avLst/>
          </a:prstGeom>
          <a:solidFill>
            <a:srgbClr val="333399">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userDrawn="1"/>
        </p:nvSpPr>
        <p:spPr>
          <a:xfrm>
            <a:off x="665937" y="2739663"/>
            <a:ext cx="1400175" cy="1392555"/>
          </a:xfrm>
          <a:prstGeom prst="diamond">
            <a:avLst/>
          </a:prstGeom>
          <a:solidFill>
            <a:schemeClr val="accent1">
              <a:lumMod val="60000"/>
              <a:lumOff val="4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a:solidFill>
                <a:schemeClr val="accent1"/>
              </a:solidFill>
              <a:effectLst>
                <a:outerShdw blurRad="38100" dist="25400" dir="5400000" algn="ctr" rotWithShape="0">
                  <a:srgbClr val="6E747A">
                    <a:alpha val="43000"/>
                  </a:srgbClr>
                </a:outerShdw>
              </a:effectLst>
            </a:endParaRPr>
          </a:p>
        </p:txBody>
      </p:sp>
      <p:sp>
        <p:nvSpPr>
          <p:cNvPr id="7" name="Rectangle 2">
            <a:extLst>
              <a:ext uri="{FF2B5EF4-FFF2-40B4-BE49-F238E27FC236}">
                <a16:creationId xmlns:a16="http://schemas.microsoft.com/office/drawing/2014/main" id="{A972F8C2-D8C7-484B-91B1-03E71F96FD7A}"/>
              </a:ext>
            </a:extLst>
          </p:cNvPr>
          <p:cNvSpPr txBox="1">
            <a:spLocks noChangeArrowheads="1"/>
          </p:cNvSpPr>
          <p:nvPr userDrawn="1"/>
        </p:nvSpPr>
        <p:spPr bwMode="auto">
          <a:xfrm>
            <a:off x="882202" y="140052"/>
            <a:ext cx="11215431" cy="516772"/>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10" name="图片 9">
            <a:extLst>
              <a:ext uri="{FF2B5EF4-FFF2-40B4-BE49-F238E27FC236}">
                <a16:creationId xmlns:a16="http://schemas.microsoft.com/office/drawing/2014/main" id="{11BD3156-7662-47B1-9507-31EFCF244828}"/>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4367" y="75829"/>
            <a:ext cx="671428"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
        <p:nvSpPr>
          <p:cNvPr id="11" name="标题 1">
            <a:extLst>
              <a:ext uri="{FF2B5EF4-FFF2-40B4-BE49-F238E27FC236}">
                <a16:creationId xmlns:a16="http://schemas.microsoft.com/office/drawing/2014/main" id="{3659BF16-75C0-4925-A950-3B4600D7E82A}"/>
              </a:ext>
            </a:extLst>
          </p:cNvPr>
          <p:cNvSpPr>
            <a:spLocks noGrp="1"/>
          </p:cNvSpPr>
          <p:nvPr>
            <p:ph type="title"/>
          </p:nvPr>
        </p:nvSpPr>
        <p:spPr>
          <a:xfrm>
            <a:off x="765794" y="71440"/>
            <a:ext cx="10816605" cy="669103"/>
          </a:xfrm>
          <a:prstGeom prst="rect">
            <a:avLst/>
          </a:prstGeom>
        </p:spPr>
        <p:txBody>
          <a:bodyPr anchor="ctr"/>
          <a:lstStyle>
            <a:lvl1pPr algn="l">
              <a:defRPr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410482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章节大标题">
    <p:spTree>
      <p:nvGrpSpPr>
        <p:cNvPr id="1" name=""/>
        <p:cNvGrpSpPr/>
        <p:nvPr/>
      </p:nvGrpSpPr>
      <p:grpSpPr>
        <a:xfrm>
          <a:off x="0" y="0"/>
          <a:ext cx="0" cy="0"/>
          <a:chOff x="0" y="0"/>
          <a:chExt cx="0" cy="0"/>
        </a:xfrm>
      </p:grpSpPr>
      <p:sp>
        <p:nvSpPr>
          <p:cNvPr id="5" name="文本占位符 4"/>
          <p:cNvSpPr>
            <a:spLocks noGrp="1"/>
          </p:cNvSpPr>
          <p:nvPr>
            <p:ph type="body" sz="quarter" idx="3" hasCustomPrompt="1"/>
          </p:nvPr>
        </p:nvSpPr>
        <p:spPr>
          <a:xfrm>
            <a:off x="5747385" y="2929164"/>
            <a:ext cx="5889171" cy="823912"/>
          </a:xfrm>
          <a:prstGeom prst="rect">
            <a:avLst/>
          </a:prstGeom>
        </p:spPr>
        <p:txBody>
          <a:bodyPr anchor="ctr">
            <a:noAutofit/>
          </a:bodyPr>
          <a:lstStyle>
            <a:lvl1pPr marL="0" indent="0">
              <a:buNone/>
              <a:defRPr sz="4000" b="1">
                <a:solidFill>
                  <a:srgbClr val="3333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单击此处编辑子标题</a:t>
            </a:r>
          </a:p>
        </p:txBody>
      </p:sp>
      <p:sp>
        <p:nvSpPr>
          <p:cNvPr id="10" name="矩形 9"/>
          <p:cNvSpPr/>
          <p:nvPr userDrawn="1"/>
        </p:nvSpPr>
        <p:spPr>
          <a:xfrm>
            <a:off x="0" y="2219960"/>
            <a:ext cx="4822825" cy="170815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endParaRPr>
          </a:p>
        </p:txBody>
      </p:sp>
      <p:sp>
        <p:nvSpPr>
          <p:cNvPr id="11" name="矩形 10"/>
          <p:cNvSpPr/>
          <p:nvPr userDrawn="1"/>
        </p:nvSpPr>
        <p:spPr>
          <a:xfrm>
            <a:off x="4932680" y="2219960"/>
            <a:ext cx="431800" cy="170815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endParaRPr>
          </a:p>
        </p:txBody>
      </p:sp>
      <p:cxnSp>
        <p:nvCxnSpPr>
          <p:cNvPr id="12" name="直接连接符 11"/>
          <p:cNvCxnSpPr/>
          <p:nvPr userDrawn="1"/>
        </p:nvCxnSpPr>
        <p:spPr>
          <a:xfrm>
            <a:off x="5747385" y="2865755"/>
            <a:ext cx="5105400" cy="6350"/>
          </a:xfrm>
          <a:prstGeom prst="line">
            <a:avLst/>
          </a:prstGeom>
          <a:ln w="28575" cmpd="sng">
            <a:solidFill>
              <a:schemeClr val="accent1">
                <a:shade val="50000"/>
              </a:schemeClr>
            </a:solidFill>
            <a:prstDash val="solid"/>
          </a:ln>
        </p:spPr>
        <p:style>
          <a:lnRef idx="2">
            <a:schemeClr val="accent4"/>
          </a:lnRef>
          <a:fillRef idx="0">
            <a:schemeClr val="accent4"/>
          </a:fillRef>
          <a:effectRef idx="1">
            <a:schemeClr val="accent4"/>
          </a:effectRef>
          <a:fontRef idx="minor">
            <a:schemeClr val="tx1"/>
          </a:fontRef>
        </p:style>
      </p:cxnSp>
      <p:sp>
        <p:nvSpPr>
          <p:cNvPr id="6" name="Rectangle 2">
            <a:extLst>
              <a:ext uri="{FF2B5EF4-FFF2-40B4-BE49-F238E27FC236}">
                <a16:creationId xmlns:a16="http://schemas.microsoft.com/office/drawing/2014/main" id="{E2C44607-9415-43B0-A899-F3032FC77D91}"/>
              </a:ext>
            </a:extLst>
          </p:cNvPr>
          <p:cNvSpPr txBox="1">
            <a:spLocks noChangeArrowheads="1"/>
          </p:cNvSpPr>
          <p:nvPr userDrawn="1"/>
        </p:nvSpPr>
        <p:spPr bwMode="auto">
          <a:xfrm>
            <a:off x="882202" y="140052"/>
            <a:ext cx="11215431" cy="516772"/>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BEB5CEC1-9B25-402E-A359-91CC1B5EA63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4367" y="75829"/>
            <a:ext cx="671428"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
        <p:nvSpPr>
          <p:cNvPr id="17" name="标题 1">
            <a:extLst>
              <a:ext uri="{FF2B5EF4-FFF2-40B4-BE49-F238E27FC236}">
                <a16:creationId xmlns:a16="http://schemas.microsoft.com/office/drawing/2014/main" id="{225F749E-5A34-4E9B-AAA7-C478531E8A95}"/>
              </a:ext>
            </a:extLst>
          </p:cNvPr>
          <p:cNvSpPr>
            <a:spLocks noGrp="1"/>
          </p:cNvSpPr>
          <p:nvPr>
            <p:ph type="title"/>
          </p:nvPr>
        </p:nvSpPr>
        <p:spPr>
          <a:xfrm>
            <a:off x="765794" y="71440"/>
            <a:ext cx="10816605" cy="669103"/>
          </a:xfrm>
          <a:prstGeom prst="rect">
            <a:avLst/>
          </a:prstGeom>
        </p:spPr>
        <p:txBody>
          <a:bodyPr anchor="ctr"/>
          <a:lstStyle>
            <a:lvl1pPr algn="l">
              <a:defRPr b="1">
                <a:solidFill>
                  <a:schemeClr val="bg1"/>
                </a:solidFill>
              </a:defRPr>
            </a:lvl1pPr>
          </a:lstStyle>
          <a:p>
            <a:r>
              <a:rPr lang="zh-CN" altLang="en-US" dirty="0"/>
              <a:t>单击此处编辑母版标题样式</a:t>
            </a:r>
          </a:p>
        </p:txBody>
      </p:sp>
      <p:sp>
        <p:nvSpPr>
          <p:cNvPr id="20" name="文本占位符 4">
            <a:extLst>
              <a:ext uri="{FF2B5EF4-FFF2-40B4-BE49-F238E27FC236}">
                <a16:creationId xmlns:a16="http://schemas.microsoft.com/office/drawing/2014/main" id="{F3BA27CE-00D7-4413-9D25-3CF97EF057B2}"/>
              </a:ext>
            </a:extLst>
          </p:cNvPr>
          <p:cNvSpPr>
            <a:spLocks noGrp="1"/>
          </p:cNvSpPr>
          <p:nvPr>
            <p:ph type="body" sz="quarter" idx="12" hasCustomPrompt="1"/>
          </p:nvPr>
        </p:nvSpPr>
        <p:spPr>
          <a:xfrm>
            <a:off x="3055257" y="2662079"/>
            <a:ext cx="1557552" cy="823912"/>
          </a:xfrm>
          <a:prstGeom prst="rect">
            <a:avLst/>
          </a:prstGeom>
        </p:spPr>
        <p:txBody>
          <a:bodyPr anchor="ctr">
            <a:noAutofit/>
          </a:bodyPr>
          <a:lstStyle>
            <a:lvl1pPr marL="0" indent="0" algn="r">
              <a:buNone/>
              <a:defRPr sz="4800" b="1">
                <a:solidFill>
                  <a:schemeClr val="bg1"/>
                </a:solidFill>
                <a:effectLst>
                  <a:outerShdw blurRad="38100" dist="38100" dir="2700000" algn="tl">
                    <a:srgbClr val="000000">
                      <a:alpha val="43137"/>
                    </a:srgbClr>
                  </a:outerShdw>
                </a:effectLst>
                <a:latin typeface="+mn-ea"/>
                <a:ea typeface="+mn-ea"/>
                <a:cs typeface="Adobe Arabic" panose="02040503050201020203" pitchFamily="18"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01</a:t>
            </a:r>
            <a:endParaRPr lang="zh-CN" altLang="en-US" dirty="0"/>
          </a:p>
        </p:txBody>
      </p:sp>
    </p:spTree>
    <p:extLst>
      <p:ext uri="{BB962C8B-B14F-4D97-AF65-F5344CB8AC3E}">
        <p14:creationId xmlns:p14="http://schemas.microsoft.com/office/powerpoint/2010/main" val="396265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a:prstGeom prst="rect">
            <a:avLst/>
          </a:prstGeom>
        </p:spPr>
        <p:txBody>
          <a:bodyPr anchor="ctr"/>
          <a:lstStyle>
            <a:lvl1pPr algn="ctr">
              <a:defRPr sz="2800" b="1">
                <a:solidFill>
                  <a:schemeClr val="bg1"/>
                </a:solidFill>
              </a:defRPr>
            </a:lvl1pPr>
          </a:lstStyle>
          <a:p>
            <a:r>
              <a:rPr lang="zh-CN" altLang="en-US" dirty="0"/>
              <a:t>单击此处编辑母版标题样式</a:t>
            </a:r>
          </a:p>
        </p:txBody>
      </p:sp>
      <p:sp>
        <p:nvSpPr>
          <p:cNvPr id="5" name="灯片编号占位符 4">
            <a:extLst>
              <a:ext uri="{FF2B5EF4-FFF2-40B4-BE49-F238E27FC236}">
                <a16:creationId xmlns:a16="http://schemas.microsoft.com/office/drawing/2014/main" id="{CD49F699-DAA9-4E08-92BA-763D87028AEB}"/>
              </a:ext>
            </a:extLst>
          </p:cNvPr>
          <p:cNvSpPr>
            <a:spLocks noGrp="1"/>
          </p:cNvSpPr>
          <p:nvPr>
            <p:ph type="sldNum" sz="quarter" idx="12"/>
          </p:nvPr>
        </p:nvSpPr>
        <p:spPr>
          <a:xfrm>
            <a:off x="11472597" y="6492875"/>
            <a:ext cx="672075" cy="365125"/>
          </a:xfrm>
          <a:prstGeom prst="rect">
            <a:avLst/>
          </a:prstGeom>
        </p:spPr>
        <p:txBody>
          <a:bodyPr/>
          <a:lstStyle>
            <a:lvl1pPr algn="r">
              <a:defRPr sz="1800" b="1">
                <a:solidFill>
                  <a:srgbClr val="C00000"/>
                </a:solidFill>
                <a:effectLst/>
              </a:defRPr>
            </a:lvl1pPr>
          </a:lstStyle>
          <a:p>
            <a:fld id="{03A847EA-A0F8-42E4-AF47-D5B896815B88}" type="slidenum">
              <a:rPr lang="zh-CN" altLang="en-US" smtClean="0"/>
              <a:pPr/>
              <a:t>‹#›</a:t>
            </a:fld>
            <a:endParaRPr lang="zh-CN" altLang="en-US" b="1" dirty="0"/>
          </a:p>
        </p:txBody>
      </p:sp>
    </p:spTree>
    <p:extLst>
      <p:ext uri="{BB962C8B-B14F-4D97-AF65-F5344CB8AC3E}">
        <p14:creationId xmlns:p14="http://schemas.microsoft.com/office/powerpoint/2010/main" val="681189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_标题幻灯片">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srcRect r="223"/>
          <a:stretch>
            <a:fillRect/>
          </a:stretch>
        </p:blipFill>
        <p:spPr>
          <a:xfrm>
            <a:off x="0" y="0"/>
            <a:ext cx="12192000" cy="6858000"/>
          </a:xfrm>
          <a:prstGeom prst="rect">
            <a:avLst/>
          </a:prstGeom>
        </p:spPr>
      </p:pic>
      <p:sp>
        <p:nvSpPr>
          <p:cNvPr id="3" name="副标题 2"/>
          <p:cNvSpPr>
            <a:spLocks noGrp="1"/>
          </p:cNvSpPr>
          <p:nvPr>
            <p:ph type="subTitle" idx="1"/>
          </p:nvPr>
        </p:nvSpPr>
        <p:spPr>
          <a:xfrm>
            <a:off x="0" y="2996952"/>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Tree>
    <p:extLst>
      <p:ext uri="{BB962C8B-B14F-4D97-AF65-F5344CB8AC3E}">
        <p14:creationId xmlns:p14="http://schemas.microsoft.com/office/powerpoint/2010/main" val="1891410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extLst>
      <p:ext uri="{BB962C8B-B14F-4D97-AF65-F5344CB8AC3E}">
        <p14:creationId xmlns:p14="http://schemas.microsoft.com/office/powerpoint/2010/main" val="4194166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B71B8D-79A7-48A2-978E-EADCA58456A1}"/>
              </a:ext>
            </a:extLst>
          </p:cNvPr>
          <p:cNvSpPr/>
          <p:nvPr userDrawn="1"/>
        </p:nvSpPr>
        <p:spPr>
          <a:xfrm>
            <a:off x="0" y="1124744"/>
            <a:ext cx="12192000" cy="5733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Times New Roman" panose="02020603050405020304" pitchFamily="18" charset="0"/>
                <a:ea typeface="Arial Unicode MS" pitchFamily="34" charset="-122"/>
                <a:cs typeface="Times New Roman" panose="02020603050405020304" pitchFamily="18" charset="0"/>
              </a:defRPr>
            </a:lvl1pPr>
          </a:lstStyle>
          <a:p>
            <a:r>
              <a:rPr lang="en-US" altLang="zh-CN" dirty="0"/>
              <a:t>Click here to edit title</a:t>
            </a:r>
            <a:endParaRPr lang="zh-CN" altLang="en-US" dirty="0"/>
          </a:p>
        </p:txBody>
      </p:sp>
      <p:sp>
        <p:nvSpPr>
          <p:cNvPr id="12" name="日期占位符 2"/>
          <p:cNvSpPr>
            <a:spLocks noGrp="1"/>
          </p:cNvSpPr>
          <p:nvPr>
            <p:ph type="dt" sz="half" idx="10"/>
          </p:nvPr>
        </p:nvSpPr>
        <p:spPr>
          <a:xfrm>
            <a:off x="6288021" y="6453337"/>
            <a:ext cx="1261931" cy="365125"/>
          </a:xfrm>
        </p:spPr>
        <p:txBody>
          <a:bodyPr/>
          <a:lstStyle/>
          <a:p>
            <a:fld id="{0E27EAD7-B105-474E-816F-D5DD54793677}" type="datetime1">
              <a:rPr lang="zh-CN" altLang="en-US" smtClean="0"/>
              <a:t>2021/8/31</a:t>
            </a:fld>
            <a:endParaRPr lang="zh-CN" altLang="en-US"/>
          </a:p>
        </p:txBody>
      </p:sp>
      <p:sp>
        <p:nvSpPr>
          <p:cNvPr id="13" name="页脚占位符 3"/>
          <p:cNvSpPr>
            <a:spLocks noGrp="1"/>
          </p:cNvSpPr>
          <p:nvPr>
            <p:ph type="ftr" sz="quarter" idx="11"/>
          </p:nvPr>
        </p:nvSpPr>
        <p:spPr>
          <a:xfrm>
            <a:off x="7632171" y="6453337"/>
            <a:ext cx="3860800" cy="365125"/>
          </a:xfrm>
        </p:spPr>
        <p:txBody>
          <a:bodyPr/>
          <a:lstStyle/>
          <a:p>
            <a:endParaRPr lang="zh-CN" altLang="en-US"/>
          </a:p>
        </p:txBody>
      </p:sp>
      <p:sp>
        <p:nvSpPr>
          <p:cNvPr id="14" name="灯片编号占位符 4"/>
          <p:cNvSpPr>
            <a:spLocks noGrp="1"/>
          </p:cNvSpPr>
          <p:nvPr>
            <p:ph type="sldNum" sz="quarter" idx="12"/>
          </p:nvPr>
        </p:nvSpPr>
        <p:spPr>
          <a:xfrm>
            <a:off x="11568608" y="6453337"/>
            <a:ext cx="493845"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38928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extLst>
      <p:ext uri="{BB962C8B-B14F-4D97-AF65-F5344CB8AC3E}">
        <p14:creationId xmlns:p14="http://schemas.microsoft.com/office/powerpoint/2010/main" val="1748531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extLst>
      <p:ext uri="{BB962C8B-B14F-4D97-AF65-F5344CB8AC3E}">
        <p14:creationId xmlns:p14="http://schemas.microsoft.com/office/powerpoint/2010/main" val="1823829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extLst>
      <p:ext uri="{BB962C8B-B14F-4D97-AF65-F5344CB8AC3E}">
        <p14:creationId xmlns:p14="http://schemas.microsoft.com/office/powerpoint/2010/main" val="2267140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extLst>
      <p:ext uri="{BB962C8B-B14F-4D97-AF65-F5344CB8AC3E}">
        <p14:creationId xmlns:p14="http://schemas.microsoft.com/office/powerpoint/2010/main" val="28291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extLst>
      <p:ext uri="{BB962C8B-B14F-4D97-AF65-F5344CB8AC3E}">
        <p14:creationId xmlns:p14="http://schemas.microsoft.com/office/powerpoint/2010/main" val="4013326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extLst>
      <p:ext uri="{BB962C8B-B14F-4D97-AF65-F5344CB8AC3E}">
        <p14:creationId xmlns:p14="http://schemas.microsoft.com/office/powerpoint/2010/main" val="297862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extLst>
      <p:ext uri="{BB962C8B-B14F-4D97-AF65-F5344CB8AC3E}">
        <p14:creationId xmlns:p14="http://schemas.microsoft.com/office/powerpoint/2010/main" val="50316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363376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extLst>
      <p:ext uri="{BB962C8B-B14F-4D97-AF65-F5344CB8AC3E}">
        <p14:creationId xmlns:p14="http://schemas.microsoft.com/office/powerpoint/2010/main" val="3003700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extLst>
      <p:ext uri="{BB962C8B-B14F-4D97-AF65-F5344CB8AC3E}">
        <p14:creationId xmlns:p14="http://schemas.microsoft.com/office/powerpoint/2010/main" val="2203362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extLst>
      <p:ext uri="{BB962C8B-B14F-4D97-AF65-F5344CB8AC3E}">
        <p14:creationId xmlns:p14="http://schemas.microsoft.com/office/powerpoint/2010/main" val="122199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extLst>
      <p:ext uri="{BB962C8B-B14F-4D97-AF65-F5344CB8AC3E}">
        <p14:creationId xmlns:p14="http://schemas.microsoft.com/office/powerpoint/2010/main" val="224780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extLst>
      <p:ext uri="{BB962C8B-B14F-4D97-AF65-F5344CB8AC3E}">
        <p14:creationId xmlns:p14="http://schemas.microsoft.com/office/powerpoint/2010/main" val="1721874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标题 1"/>
          <p:cNvSpPr>
            <a:spLocks noGrp="1"/>
          </p:cNvSpPr>
          <p:nvPr>
            <p:ph type="title"/>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zh-CN" altLang="en-US"/>
              <a:t>单击此处编辑母版标题样式</a:t>
            </a:r>
            <a:endParaRPr lang="zh-CN" altLang="en-US" dirty="0"/>
          </a:p>
        </p:txBody>
      </p:sp>
      <p:sp>
        <p:nvSpPr>
          <p:cNvPr id="3" name="日期占位符 2"/>
          <p:cNvSpPr>
            <a:spLocks noGrp="1"/>
          </p:cNvSpPr>
          <p:nvPr>
            <p:ph type="dt" sz="half" idx="10"/>
          </p:nvPr>
        </p:nvSpPr>
        <p:spPr>
          <a:xfrm>
            <a:off x="6371167" y="6453189"/>
            <a:ext cx="1261533" cy="365125"/>
          </a:xfrm>
        </p:spPr>
        <p:txBody>
          <a:bodyPr/>
          <a:lstStyle>
            <a:lvl1pPr>
              <a:defRPr/>
            </a:lvl1pPr>
          </a:lstStyle>
          <a:p>
            <a:pPr>
              <a:defRPr/>
            </a:pPr>
            <a:fld id="{EC3EB39A-8488-42D7-8DAD-6BCE1D38FB5A}" type="datetime1">
              <a:rPr lang="zh-CN" altLang="en-US"/>
              <a:pPr>
                <a:defRPr/>
              </a:pPr>
              <a:t>2021/8/31</a:t>
            </a:fld>
            <a:endParaRPr lang="zh-CN" altLang="en-US"/>
          </a:p>
        </p:txBody>
      </p:sp>
      <p:sp>
        <p:nvSpPr>
          <p:cNvPr id="4" name="页脚占位符 3"/>
          <p:cNvSpPr>
            <a:spLocks noGrp="1"/>
          </p:cNvSpPr>
          <p:nvPr>
            <p:ph type="ftr" sz="quarter" idx="11"/>
          </p:nvPr>
        </p:nvSpPr>
        <p:spPr>
          <a:xfrm>
            <a:off x="7715251" y="6453189"/>
            <a:ext cx="3860800" cy="365125"/>
          </a:xfrm>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a:xfrm>
            <a:off x="11650134" y="6453189"/>
            <a:ext cx="495300" cy="365125"/>
          </a:xfrm>
        </p:spPr>
        <p:txBody>
          <a:bodyPr/>
          <a:lstStyle>
            <a:lvl1pPr>
              <a:defRPr b="1">
                <a:solidFill>
                  <a:srgbClr val="C00000"/>
                </a:solidFill>
              </a:defRPr>
            </a:lvl1pPr>
          </a:lstStyle>
          <a:p>
            <a:fld id="{FCA72DEE-E586-4EA5-B6AF-678B2930FBCA}" type="slidenum">
              <a:rPr lang="zh-CN" altLang="en-US"/>
              <a:pPr/>
              <a:t>‹#›</a:t>
            </a:fld>
            <a:endParaRPr lang="zh-CN" altLang="en-US"/>
          </a:p>
        </p:txBody>
      </p:sp>
    </p:spTree>
    <p:extLst>
      <p:ext uri="{BB962C8B-B14F-4D97-AF65-F5344CB8AC3E}">
        <p14:creationId xmlns:p14="http://schemas.microsoft.com/office/powerpoint/2010/main" val="1546335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3262398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65481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2" name="Rectangle 2"/>
          <p:cNvSpPr txBox="1">
            <a:spLocks noChangeArrowheads="1"/>
          </p:cNvSpPr>
          <p:nvPr userDrawn="1"/>
        </p:nvSpPr>
        <p:spPr bwMode="auto">
          <a:xfrm>
            <a:off x="0" y="0"/>
            <a:ext cx="12192000" cy="983989"/>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52124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6" name="Rounded Rectangle 5"/>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a:t>Click to edit Master title style</a:t>
            </a:r>
          </a:p>
        </p:txBody>
      </p:sp>
      <p:sp>
        <p:nvSpPr>
          <p:cNvPr id="20" name="Subtitle 19"/>
          <p:cNvSpPr>
            <a:spLocks noGrp="1"/>
          </p:cNvSpPr>
          <p:nvPr>
            <p:ph type="subTitle" idx="1"/>
          </p:nvPr>
        </p:nvSpPr>
        <p:spPr>
          <a:xfrm>
            <a:off x="963168" y="3685032"/>
            <a:ext cx="103632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7" name="Date Placeholder 18"/>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extLst/>
          </a:lstStyle>
          <a:p>
            <a:pPr>
              <a:defRPr/>
            </a:pPr>
            <a:fld id="{DC6845DE-38CF-4CFD-A3A5-8EBEAB2E9350}"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6989419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2416055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lang="en-US"/>
              <a:t>Click to edit Master title style</a:t>
            </a:r>
          </a:p>
        </p:txBody>
      </p:sp>
      <p:sp>
        <p:nvSpPr>
          <p:cNvPr id="3" name="Content Placeholder 2"/>
          <p:cNvSpPr>
            <a:spLocks noGrp="1"/>
          </p:cNvSpPr>
          <p:nvPr>
            <p:ph idx="1"/>
          </p:nvPr>
        </p:nvSpPr>
        <p:spPr>
          <a:xfrm>
            <a:off x="670560" y="530352"/>
            <a:ext cx="10911840"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31FB8E2A-6108-430C-8C0E-62672F8EA32B}"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5196945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5" name="Rounded Rectangle 4"/>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2" name="Title 1"/>
          <p:cNvSpPr>
            <a:spLocks noGrp="1"/>
          </p:cNvSpPr>
          <p:nvPr>
            <p:ph type="title"/>
          </p:nvPr>
        </p:nvSpPr>
        <p:spPr>
          <a:xfrm>
            <a:off x="624459" y="4928616"/>
            <a:ext cx="10911840" cy="676656"/>
          </a:xfrm>
        </p:spPr>
        <p:txBody>
          <a:bodyPr lIns="91440" bIns="0"/>
          <a:lstStyle>
            <a:lvl1pPr algn="l">
              <a:buNone/>
              <a:defRPr sz="3600" b="0" cap="none" baseline="0">
                <a:solidFill>
                  <a:schemeClr val="bg2">
                    <a:shade val="25000"/>
                  </a:schemeClr>
                </a:solidFill>
                <a:effectLst/>
              </a:defRPr>
            </a:lvl1pPr>
            <a:extLst/>
          </a:lstStyle>
          <a:p>
            <a:r>
              <a:rPr lang="en-US"/>
              <a:t>Click to edit Master title style</a:t>
            </a:r>
          </a:p>
        </p:txBody>
      </p:sp>
      <p:sp>
        <p:nvSpPr>
          <p:cNvPr id="3" name="Text Placeholder 2"/>
          <p:cNvSpPr>
            <a:spLocks noGrp="1"/>
          </p:cNvSpPr>
          <p:nvPr>
            <p:ph type="body" idx="1"/>
          </p:nvPr>
        </p:nvSpPr>
        <p:spPr>
          <a:xfrm>
            <a:off x="624459" y="5624484"/>
            <a:ext cx="1091184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E4C96585-E161-4070-B0C1-EB999359E9E0}"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485091217"/>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51D0F3AB-100B-41CA-B7EB-21C0875D454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982180084"/>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lvl1pPr>
              <a:defRPr b="1"/>
            </a:lvl1pPr>
            <a:extLst/>
          </a:lstStyle>
          <a:p>
            <a:r>
              <a:rPr lang="en-US"/>
              <a:t>Click to edit Master title style</a:t>
            </a:r>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809632" y="1447800"/>
            <a:ext cx="524256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2892" y="1447800"/>
            <a:ext cx="524256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9" name="Slide Number Placeholder 4"/>
          <p:cNvSpPr>
            <a:spLocks noGrp="1"/>
          </p:cNvSpPr>
          <p:nvPr>
            <p:ph type="sldNum" sz="quarter" idx="12"/>
          </p:nvPr>
        </p:nvSpPr>
        <p:spPr/>
        <p:txBody>
          <a:bodyPr/>
          <a:lstStyle>
            <a:lvl1pPr>
              <a:defRPr/>
            </a:lvl1pPr>
          </a:lstStyle>
          <a:p>
            <a:pPr>
              <a:defRPr/>
            </a:pPr>
            <a:fld id="{CCE10E55-7605-401F-89D2-F2C2BF4060A6}"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75330763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24D9E993-6BD3-49EF-96CA-7E6D60F9D620}"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31971951"/>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3" name="Date Placeholder 1"/>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extLst/>
          </a:lstStyle>
          <a:p>
            <a:pPr>
              <a:defRPr/>
            </a:pPr>
            <a:fld id="{6D8579FB-E6E1-4B64-8702-804B20E79E34}"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39200014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lstStyle>
            <a:lvl1pPr algn="l">
              <a:buNone/>
              <a:defRPr sz="2200" b="1">
                <a:solidFill>
                  <a:schemeClr val="accent1"/>
                </a:solidFill>
              </a:defRPr>
            </a:lvl1pPr>
            <a:extLst/>
          </a:lstStyle>
          <a:p>
            <a:r>
              <a:rPr lang="en-US"/>
              <a:t>Click to edit Master title style</a:t>
            </a:r>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A32AA6FF-33A9-4D1F-865D-ED3B38589F5C}"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566333642"/>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6" name="Round Single Corner Rectangle 5"/>
          <p:cNvSpPr/>
          <p:nvPr/>
        </p:nvSpPr>
        <p:spPr>
          <a:xfrm>
            <a:off x="8534400" y="433388"/>
            <a:ext cx="30988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lang="en-US"/>
              <a:t>Click to edit Master title style</a:t>
            </a:r>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a:t>Click icon to add picture</a:t>
            </a:r>
          </a:p>
        </p:txBody>
      </p:sp>
      <p:sp>
        <p:nvSpPr>
          <p:cNvPr id="7" name="Date Placeholder 4"/>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extLst/>
          </a:lstStyle>
          <a:p>
            <a:pPr>
              <a:defRPr/>
            </a:pPr>
            <a:fld id="{2774D2D3-700C-43FC-BCCD-1501B41E51F2}"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15920816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lang="en-US"/>
              <a:t>Click to edit Master title style</a:t>
            </a:r>
          </a:p>
        </p:txBody>
      </p:sp>
      <p:sp>
        <p:nvSpPr>
          <p:cNvPr id="3" name="Vertical Text Placeholder 2"/>
          <p:cNvSpPr>
            <a:spLocks noGrp="1"/>
          </p:cNvSpPr>
          <p:nvPr>
            <p:ph type="body" orient="vert" idx="1"/>
          </p:nvPr>
        </p:nvSpPr>
        <p:spPr>
          <a:xfrm>
            <a:off x="670560" y="530352"/>
            <a:ext cx="10911840" cy="41879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A3BBEF43-1682-4760-B983-C554F8A8D122}"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98665036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533403"/>
            <a:ext cx="7924800" cy="5257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FEDE5892-B264-459B-A128-B48844284ECC}"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5159936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1697325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32043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01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423800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89818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1203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3905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20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930583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5807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2757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3311316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3718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65979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110868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3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2741831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826620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extLst>
      <p:ext uri="{BB962C8B-B14F-4D97-AF65-F5344CB8AC3E}">
        <p14:creationId xmlns:p14="http://schemas.microsoft.com/office/powerpoint/2010/main" val="3546028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48364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4560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185550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78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4114062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318156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3305383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6418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2493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69390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53"/>
            <a:ext cx="10515600" cy="518529"/>
          </a:xfrm>
        </p:spPr>
        <p:txBody>
          <a:bodyPr>
            <a:normAutofit/>
          </a:bodyPr>
          <a:lstStyle>
            <a:lvl1pPr algn="ctr">
              <a:defRPr sz="18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486670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目录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4F1DE0-39C6-4C98-BC0E-99BCB39872CD}"/>
              </a:ext>
            </a:extLst>
          </p:cNvPr>
          <p:cNvSpPr/>
          <p:nvPr userDrawn="1"/>
        </p:nvSpPr>
        <p:spPr>
          <a:xfrm>
            <a:off x="0" y="5733256"/>
            <a:ext cx="12192000"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3" name="日期占位符 2"/>
          <p:cNvSpPr>
            <a:spLocks noGrp="1"/>
          </p:cNvSpPr>
          <p:nvPr>
            <p:ph type="dt" sz="half" idx="10"/>
          </p:nvPr>
        </p:nvSpPr>
        <p:spPr/>
        <p:txBody>
          <a:bodyPr/>
          <a:lstStyle/>
          <a:p>
            <a:pPr>
              <a:defRPr/>
            </a:pPr>
            <a:endParaRPr lang="zh-CN" altLang="en-US" dirty="0"/>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a:defRPr/>
            </a:pPr>
            <a:fld id="{B46796A8-5479-4A6A-AC51-4CE0E8E0393B}" type="slidenum">
              <a:rPr lang="zh-CN" altLang="en-US" smtClean="0"/>
              <a:pPr>
                <a:defRPr/>
              </a:pPr>
              <a:t>‹#›</a:t>
            </a:fld>
            <a:endParaRPr lang="zh-CN" altLang="en-US" dirty="0"/>
          </a:p>
        </p:txBody>
      </p:sp>
      <p:sp>
        <p:nvSpPr>
          <p:cNvPr id="6" name="标题 1"/>
          <p:cNvSpPr>
            <a:spLocks noGrp="1"/>
          </p:cNvSpPr>
          <p:nvPr>
            <p:ph type="title"/>
          </p:nvPr>
        </p:nvSpPr>
        <p:spPr>
          <a:xfrm>
            <a:off x="609600" y="44624"/>
            <a:ext cx="10972800" cy="1143000"/>
          </a:xfrm>
        </p:spPr>
        <p:txBody>
          <a:bodyPr>
            <a:normAutofit/>
          </a:bodyPr>
          <a:lstStyle>
            <a:lvl1pPr>
              <a:defRPr sz="3000" b="1">
                <a:effectLst>
                  <a:outerShdw blurRad="50800" dist="76200" dir="2700000" algn="tl" rotWithShape="0">
                    <a:prstClr val="black">
                      <a:alpha val="40000"/>
                    </a:prstClr>
                  </a:outerShdw>
                </a:effectLst>
                <a:latin typeface="微软雅黑" panose="020B0503020204020204" pitchFamily="34" charset="-122"/>
                <a:ea typeface="微软雅黑" panose="020B0503020204020204" pitchFamily="34" charset="-122"/>
                <a:cs typeface="Arial" pitchFamily="34" charset="0"/>
              </a:defRPr>
            </a:lvl1pPr>
          </a:lstStyle>
          <a:p>
            <a:r>
              <a:rPr lang="zh-CN" altLang="en-US" dirty="0"/>
              <a:t>单击此处编辑母版标题样式</a:t>
            </a:r>
          </a:p>
        </p:txBody>
      </p:sp>
      <p:sp>
        <p:nvSpPr>
          <p:cNvPr id="7" name="Rectangle 6">
            <a:extLst>
              <a:ext uri="{FF2B5EF4-FFF2-40B4-BE49-F238E27FC236}">
                <a16:creationId xmlns:a16="http://schemas.microsoft.com/office/drawing/2014/main" id="{DB6E9989-3B78-427C-89A1-E86F63698CA8}"/>
              </a:ext>
            </a:extLst>
          </p:cNvPr>
          <p:cNvSpPr/>
          <p:nvPr userDrawn="1"/>
        </p:nvSpPr>
        <p:spPr>
          <a:xfrm>
            <a:off x="335360" y="1124744"/>
            <a:ext cx="1188132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05348850"/>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51435" tIns="25718" rIns="51435" bIns="25718"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4044073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p:spPr>
        <p:txBody>
          <a:bodyPr vert="horz" wrap="square" lIns="51435" tIns="25718" rIns="51435" bIns="25718"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151652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7400" indent="0">
              <a:buNone/>
              <a:defRPr sz="790"/>
            </a:lvl9pPr>
          </a:lstStyle>
          <a:p>
            <a:pPr lvl="0"/>
            <a:r>
              <a:rPr lang="zh-CN" altLang="en-US"/>
              <a:t>单击此处编辑母版文本样式</a:t>
            </a:r>
          </a:p>
        </p:txBody>
      </p:sp>
    </p:spTree>
    <p:extLst>
      <p:ext uri="{BB962C8B-B14F-4D97-AF65-F5344CB8AC3E}">
        <p14:creationId xmlns:p14="http://schemas.microsoft.com/office/powerpoint/2010/main" val="61326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21639302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5"/>
            </a:lvl4pPr>
            <a:lvl5pPr>
              <a:defRPr sz="1015"/>
            </a:lvl5pPr>
            <a:lvl6pPr>
              <a:defRPr sz="1015"/>
            </a:lvl6pPr>
            <a:lvl7pPr>
              <a:defRPr sz="1015"/>
            </a:lvl7pPr>
            <a:lvl8pPr>
              <a:defRPr sz="1015"/>
            </a:lvl8pPr>
            <a:lvl9pPr>
              <a:defRPr sz="10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3415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350"/>
            </a:lvl1pPr>
            <a:lvl2pPr>
              <a:defRPr sz="1125"/>
            </a:lvl2pPr>
            <a:lvl3pPr>
              <a:defRPr sz="1015"/>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912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99667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130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p>
        </p:txBody>
      </p:sp>
    </p:spTree>
    <p:extLst>
      <p:ext uri="{BB962C8B-B14F-4D97-AF65-F5344CB8AC3E}">
        <p14:creationId xmlns:p14="http://schemas.microsoft.com/office/powerpoint/2010/main" val="1696991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790"/>
            </a:lvl1pPr>
            <a:lvl2pPr marL="257175" indent="0">
              <a:buNone/>
              <a:defRPr sz="675"/>
            </a:lvl2pPr>
            <a:lvl3pPr marL="514350" indent="0">
              <a:buNone/>
              <a:defRPr sz="565"/>
            </a:lvl3pPr>
            <a:lvl4pPr marL="771525" indent="0">
              <a:buNone/>
              <a:defRPr sz="505"/>
            </a:lvl4pPr>
            <a:lvl5pPr marL="1028700" indent="0">
              <a:buNone/>
              <a:defRPr sz="505"/>
            </a:lvl5pPr>
            <a:lvl6pPr marL="1285875" indent="0">
              <a:buNone/>
              <a:defRPr sz="505"/>
            </a:lvl6pPr>
            <a:lvl7pPr marL="1543050" indent="0">
              <a:buNone/>
              <a:defRPr sz="505"/>
            </a:lvl7pPr>
            <a:lvl8pPr marL="1800225" indent="0">
              <a:buNone/>
              <a:defRPr sz="505"/>
            </a:lvl8pPr>
            <a:lvl9pPr marL="2057400" indent="0">
              <a:buNone/>
              <a:defRPr sz="505"/>
            </a:lvl9pPr>
          </a:lstStyle>
          <a:p>
            <a:pPr lvl="0"/>
            <a:r>
              <a:rPr lang="zh-CN" altLang="en-US"/>
              <a:t>单击此处编辑母版文本样式</a:t>
            </a:r>
          </a:p>
        </p:txBody>
      </p:sp>
    </p:spTree>
    <p:extLst>
      <p:ext uri="{BB962C8B-B14F-4D97-AF65-F5344CB8AC3E}">
        <p14:creationId xmlns:p14="http://schemas.microsoft.com/office/powerpoint/2010/main" val="101583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659381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9000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8741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47390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21587513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32089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6202204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95880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06348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909854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6252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0315239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43648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357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7107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5B6B999-9841-4E0B-8AE7-D180EE1074C3}" type="datetimeFigureOut">
              <a:rPr lang="zh-CN" altLang="en-US" smtClean="0"/>
              <a:t>2021/8/31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2239976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488073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2" name="Rectangle 2"/>
          <p:cNvSpPr txBox="1">
            <a:spLocks noChangeArrowheads="1"/>
          </p:cNvSpPr>
          <p:nvPr userDrawn="1"/>
        </p:nvSpPr>
        <p:spPr bwMode="auto">
          <a:xfrm>
            <a:off x="0" y="0"/>
            <a:ext cx="12192000" cy="983989"/>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50000"/>
              </a:lnSpc>
              <a:spcBef>
                <a:spcPts val="1200"/>
              </a:spcBef>
              <a:spcAft>
                <a:spcPct val="0"/>
              </a:spcAft>
              <a:buClrTx/>
              <a:buSzTx/>
              <a:buFontTx/>
              <a:buNone/>
              <a:tabLst/>
              <a:defRPr/>
            </a:pPr>
            <a:endParaRPr kumimoji="0" lang="zh-CN" altLang="en-US" sz="4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568812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53"/>
            <a:ext cx="10515600" cy="518529"/>
          </a:xfrm>
        </p:spPr>
        <p:txBody>
          <a:bodyPr>
            <a:normAutofit/>
          </a:bodyPr>
          <a:lstStyle>
            <a:lvl1pPr algn="ctr">
              <a:defRPr sz="18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2765040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2987-5903-4366-BF33-4F2C79BA5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22411E-23CB-4F52-95D4-D19137743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5EF50-5BCA-46EB-9D4C-A5DEBAE7DE90}"/>
              </a:ext>
            </a:extLst>
          </p:cNvPr>
          <p:cNvSpPr>
            <a:spLocks noGrp="1"/>
          </p:cNvSpPr>
          <p:nvPr>
            <p:ph type="dt" sz="half" idx="10"/>
          </p:nvPr>
        </p:nvSpPr>
        <p:spPr/>
        <p:txBody>
          <a:bodyPr/>
          <a:lstStyle/>
          <a:p>
            <a:fld id="{07A90028-738C-4335-91FE-476A68DA858D}" type="datetime1">
              <a:rPr lang="en-US" smtClean="0"/>
              <a:t>2021-08-31</a:t>
            </a:fld>
            <a:endParaRPr lang="en-US"/>
          </a:p>
        </p:txBody>
      </p:sp>
      <p:sp>
        <p:nvSpPr>
          <p:cNvPr id="5" name="Footer Placeholder 4">
            <a:extLst>
              <a:ext uri="{FF2B5EF4-FFF2-40B4-BE49-F238E27FC236}">
                <a16:creationId xmlns:a16="http://schemas.microsoft.com/office/drawing/2014/main" id="{8CBE6722-541C-4C64-BDC1-3B302810B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F76B-EDA9-4082-8B09-7FF1F66D7900}"/>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2904302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D2BE-6ED0-40FD-8800-8747D9AB4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699A1-E24D-4650-B881-5694EE1679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0B036-E9A1-4827-821E-BCB04CA34D71}"/>
              </a:ext>
            </a:extLst>
          </p:cNvPr>
          <p:cNvSpPr>
            <a:spLocks noGrp="1"/>
          </p:cNvSpPr>
          <p:nvPr>
            <p:ph type="dt" sz="half" idx="10"/>
          </p:nvPr>
        </p:nvSpPr>
        <p:spPr/>
        <p:txBody>
          <a:bodyPr/>
          <a:lstStyle/>
          <a:p>
            <a:fld id="{100DBD94-5695-45DD-BC9F-87EC2E0E3423}" type="datetime1">
              <a:rPr lang="en-US" smtClean="0"/>
              <a:t>2021-08-31</a:t>
            </a:fld>
            <a:endParaRPr lang="en-US"/>
          </a:p>
        </p:txBody>
      </p:sp>
      <p:sp>
        <p:nvSpPr>
          <p:cNvPr id="5" name="Footer Placeholder 4">
            <a:extLst>
              <a:ext uri="{FF2B5EF4-FFF2-40B4-BE49-F238E27FC236}">
                <a16:creationId xmlns:a16="http://schemas.microsoft.com/office/drawing/2014/main" id="{56226C44-CE6F-4330-9C51-D916E4209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20966-90A2-44CB-AEC4-B7E7A172E74B}"/>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114608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49C1-8334-4AF0-8D64-B9790B06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E1774D-F307-4DCF-A4FF-4D7AB65140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82D8B-3D30-47FC-AB18-07F3AADB5808}"/>
              </a:ext>
            </a:extLst>
          </p:cNvPr>
          <p:cNvSpPr>
            <a:spLocks noGrp="1"/>
          </p:cNvSpPr>
          <p:nvPr>
            <p:ph type="dt" sz="half" idx="10"/>
          </p:nvPr>
        </p:nvSpPr>
        <p:spPr/>
        <p:txBody>
          <a:bodyPr/>
          <a:lstStyle/>
          <a:p>
            <a:fld id="{3AA9F23E-4194-44B9-987C-B100D7B318DC}" type="datetime1">
              <a:rPr lang="en-US" smtClean="0"/>
              <a:t>2021-08-31</a:t>
            </a:fld>
            <a:endParaRPr lang="en-US"/>
          </a:p>
        </p:txBody>
      </p:sp>
      <p:sp>
        <p:nvSpPr>
          <p:cNvPr id="5" name="Footer Placeholder 4">
            <a:extLst>
              <a:ext uri="{FF2B5EF4-FFF2-40B4-BE49-F238E27FC236}">
                <a16:creationId xmlns:a16="http://schemas.microsoft.com/office/drawing/2014/main" id="{FDB5A523-22A2-4992-931C-4F21729F7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5ACAC-45D3-4895-9172-24FE06A255A1}"/>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3397162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2614-7A96-42FC-A360-EB48670BE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F6AD9-1277-431E-A6A7-6CB2F258A4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A5F40A-4672-47B2-9EE1-F2EF09BCD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5F371C-448A-4917-810E-0D23AE605772}"/>
              </a:ext>
            </a:extLst>
          </p:cNvPr>
          <p:cNvSpPr>
            <a:spLocks noGrp="1"/>
          </p:cNvSpPr>
          <p:nvPr>
            <p:ph type="dt" sz="half" idx="10"/>
          </p:nvPr>
        </p:nvSpPr>
        <p:spPr/>
        <p:txBody>
          <a:bodyPr/>
          <a:lstStyle/>
          <a:p>
            <a:fld id="{AFE08E30-4A69-4900-A5F8-262E0E8AC2FD}" type="datetime1">
              <a:rPr lang="en-US" smtClean="0"/>
              <a:t>2021-08-31</a:t>
            </a:fld>
            <a:endParaRPr lang="en-US"/>
          </a:p>
        </p:txBody>
      </p:sp>
      <p:sp>
        <p:nvSpPr>
          <p:cNvPr id="6" name="Footer Placeholder 5">
            <a:extLst>
              <a:ext uri="{FF2B5EF4-FFF2-40B4-BE49-F238E27FC236}">
                <a16:creationId xmlns:a16="http://schemas.microsoft.com/office/drawing/2014/main" id="{152601D7-4FEF-479C-98F3-7914C3CD6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B5B75-45A6-4B56-86AD-5E002FEDE4F9}"/>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1171497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0E3D-3BF6-41D7-B20D-7E46FB5C9F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0F07C3-26D8-4E9A-818C-9BF909D739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0CDA6-1C60-496C-93B7-4611DAB3D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A1B90-E263-479B-BF66-79F918B6D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CA646-2D41-4955-9E28-73F5DD1B25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40CD16-3D04-4EF6-86B7-BFDC3790D5F6}"/>
              </a:ext>
            </a:extLst>
          </p:cNvPr>
          <p:cNvSpPr>
            <a:spLocks noGrp="1"/>
          </p:cNvSpPr>
          <p:nvPr>
            <p:ph type="dt" sz="half" idx="10"/>
          </p:nvPr>
        </p:nvSpPr>
        <p:spPr/>
        <p:txBody>
          <a:bodyPr/>
          <a:lstStyle/>
          <a:p>
            <a:fld id="{29AFC613-B90C-4059-89EC-DD59AB9AF3B3}" type="datetime1">
              <a:rPr lang="en-US" smtClean="0"/>
              <a:t>2021-08-31</a:t>
            </a:fld>
            <a:endParaRPr lang="en-US"/>
          </a:p>
        </p:txBody>
      </p:sp>
      <p:sp>
        <p:nvSpPr>
          <p:cNvPr id="8" name="Footer Placeholder 7">
            <a:extLst>
              <a:ext uri="{FF2B5EF4-FFF2-40B4-BE49-F238E27FC236}">
                <a16:creationId xmlns:a16="http://schemas.microsoft.com/office/drawing/2014/main" id="{85E7BB4C-B581-48BC-9FD2-5C2B44BA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31B88A-502C-4E93-9448-1F8A4C2B906A}"/>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4190224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2DD1-339E-4666-A000-C46797A7E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F9FF8-8913-4838-97DE-97BEA6CF9C72}"/>
              </a:ext>
            </a:extLst>
          </p:cNvPr>
          <p:cNvSpPr>
            <a:spLocks noGrp="1"/>
          </p:cNvSpPr>
          <p:nvPr>
            <p:ph type="dt" sz="half" idx="10"/>
          </p:nvPr>
        </p:nvSpPr>
        <p:spPr/>
        <p:txBody>
          <a:bodyPr/>
          <a:lstStyle/>
          <a:p>
            <a:fld id="{C8DF87CD-B17C-472F-9531-6B46EA7D818E}" type="datetime1">
              <a:rPr lang="en-US" smtClean="0"/>
              <a:t>2021-08-31</a:t>
            </a:fld>
            <a:endParaRPr lang="en-US"/>
          </a:p>
        </p:txBody>
      </p:sp>
      <p:sp>
        <p:nvSpPr>
          <p:cNvPr id="4" name="Footer Placeholder 3">
            <a:extLst>
              <a:ext uri="{FF2B5EF4-FFF2-40B4-BE49-F238E27FC236}">
                <a16:creationId xmlns:a16="http://schemas.microsoft.com/office/drawing/2014/main" id="{A3CFF9EC-57F2-4D95-A324-E6E3945112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4D104-1187-4EEC-BC1A-1A424EEF53DF}"/>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1295455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6481C-E9EA-49BB-8F58-EF662D872660}"/>
              </a:ext>
            </a:extLst>
          </p:cNvPr>
          <p:cNvSpPr>
            <a:spLocks noGrp="1"/>
          </p:cNvSpPr>
          <p:nvPr>
            <p:ph type="dt" sz="half" idx="10"/>
          </p:nvPr>
        </p:nvSpPr>
        <p:spPr/>
        <p:txBody>
          <a:bodyPr/>
          <a:lstStyle/>
          <a:p>
            <a:fld id="{1BB98827-E618-4173-8596-D47D17DA4013}" type="datetime1">
              <a:rPr lang="en-US" smtClean="0"/>
              <a:t>2021-08-31</a:t>
            </a:fld>
            <a:endParaRPr lang="en-US"/>
          </a:p>
        </p:txBody>
      </p:sp>
      <p:sp>
        <p:nvSpPr>
          <p:cNvPr id="3" name="Footer Placeholder 2">
            <a:extLst>
              <a:ext uri="{FF2B5EF4-FFF2-40B4-BE49-F238E27FC236}">
                <a16:creationId xmlns:a16="http://schemas.microsoft.com/office/drawing/2014/main" id="{FC088CAF-45FE-42F2-871A-5D18AC2E57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9A2700-D6FA-420B-B929-C194A0DAC134}"/>
              </a:ext>
            </a:extLst>
          </p:cNvPr>
          <p:cNvSpPr>
            <a:spLocks noGrp="1"/>
          </p:cNvSpPr>
          <p:nvPr>
            <p:ph type="sldNum" sz="quarter" idx="12"/>
          </p:nvPr>
        </p:nvSpPr>
        <p:spPr/>
        <p:txBody>
          <a:bodyPr/>
          <a:lstStyle/>
          <a:p>
            <a:fld id="{A559FAE0-6347-474A-B6A5-11929718E55C}" type="slidenum">
              <a:rPr lang="en-US" smtClean="0"/>
              <a:t>‹#›</a:t>
            </a:fld>
            <a:endParaRPr lang="en-US"/>
          </a:p>
        </p:txBody>
      </p:sp>
    </p:spTree>
    <p:extLst>
      <p:ext uri="{BB962C8B-B14F-4D97-AF65-F5344CB8AC3E}">
        <p14:creationId xmlns:p14="http://schemas.microsoft.com/office/powerpoint/2010/main" val="22709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17.xml"/><Relationship Id="rId7"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6B999-9841-4E0B-8AE7-D180EE1074C3}" type="datetimeFigureOut">
              <a:rPr lang="zh-CN" altLang="en-US" smtClean="0"/>
              <a:t>2021/8/31</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41668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tx2"/>
            </a:gs>
          </a:gsLst>
          <a:lin ang="5400000" scaled="0"/>
        </a:gradFill>
        <a:effectLst/>
      </p:bgPr>
    </p:bg>
    <p:spTree>
      <p:nvGrpSpPr>
        <p:cNvPr id="1" name=""/>
        <p:cNvGrpSpPr/>
        <p:nvPr/>
      </p:nvGrpSpPr>
      <p:grpSpPr>
        <a:xfrm>
          <a:off x="0" y="0"/>
          <a:ext cx="0" cy="0"/>
          <a:chOff x="0" y="0"/>
          <a:chExt cx="0" cy="0"/>
        </a:xfrm>
      </p:grpSpPr>
      <p:sp>
        <p:nvSpPr>
          <p:cNvPr id="7"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993387"/>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Lst>
  <p:hf hdr="0" ftr="0" dt="0"/>
  <p:txStyles>
    <p:titleStyle>
      <a:lvl1pPr marL="180000"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fontAlgn="base">
              <a:spcBef>
                <a:spcPct val="0"/>
              </a:spcBef>
              <a:spcAft>
                <a:spcPct val="0"/>
              </a:spcAft>
              <a:defRPr/>
            </a:pPr>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fontAlgn="base">
              <a:spcBef>
                <a:spcPct val="0"/>
              </a:spcBef>
              <a:spcAft>
                <a:spcPct val="0"/>
              </a:spcAft>
              <a:defRPr/>
            </a:pPr>
            <a:fld id="{E97AAF3D-CB34-4EA0-8D2B-BD7E43FEC623}"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7818725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55" r:id="rId14"/>
    <p:sldLayoutId id="2147483855" r:id="rId15"/>
    <p:sldLayoutId id="2147483856" r:id="rId16"/>
    <p:sldLayoutId id="2147483857" r:id="rId17"/>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8613"/>
            <a:ext cx="11377084"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defRPr/>
            </a:pPr>
            <a:endParaRPr lang="en-US" sz="2000">
              <a:solidFill>
                <a:prstClr val="white"/>
              </a:solidFill>
            </a:endParaRPr>
          </a:p>
        </p:txBody>
      </p:sp>
      <p:sp>
        <p:nvSpPr>
          <p:cNvPr id="13" name="Title Placeholder 12"/>
          <p:cNvSpPr>
            <a:spLocks noGrp="1"/>
          </p:cNvSpPr>
          <p:nvPr>
            <p:ph type="title"/>
          </p:nvPr>
        </p:nvSpPr>
        <p:spPr>
          <a:xfrm>
            <a:off x="670984" y="4986339"/>
            <a:ext cx="10911416" cy="1050925"/>
          </a:xfrm>
          <a:prstGeom prst="rect">
            <a:avLst/>
          </a:prstGeom>
        </p:spPr>
        <p:txBody>
          <a:bodyPr vert="horz" anchor="b">
            <a:normAutofit/>
          </a:bodyPr>
          <a:lstStyle/>
          <a:p>
            <a:r>
              <a:rPr lang="en-US"/>
              <a:t>Click to edit Master title style</a:t>
            </a:r>
          </a:p>
        </p:txBody>
      </p:sp>
      <p:sp>
        <p:nvSpPr>
          <p:cNvPr id="10247" name="Text Placeholder 3"/>
          <p:cNvSpPr>
            <a:spLocks noGrp="1"/>
          </p:cNvSpPr>
          <p:nvPr>
            <p:ph type="body" idx="1"/>
          </p:nvPr>
        </p:nvSpPr>
        <p:spPr bwMode="auto">
          <a:xfrm>
            <a:off x="670984" y="530226"/>
            <a:ext cx="10911416"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24"/>
          <p:cNvSpPr>
            <a:spLocks noGrp="1"/>
          </p:cNvSpPr>
          <p:nvPr>
            <p:ph type="dt" sz="half" idx="2"/>
          </p:nvPr>
        </p:nvSpPr>
        <p:spPr>
          <a:xfrm>
            <a:off x="5035551" y="6111876"/>
            <a:ext cx="30480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a:defRPr/>
            </a:pPr>
            <a:endParaRPr lang="en-US">
              <a:solidFill>
                <a:srgbClr val="E3DED1">
                  <a:shade val="50000"/>
                </a:srgbClr>
              </a:solidFill>
            </a:endParaRPr>
          </a:p>
        </p:txBody>
      </p:sp>
      <p:sp>
        <p:nvSpPr>
          <p:cNvPr id="18" name="Footer Placeholder 17"/>
          <p:cNvSpPr>
            <a:spLocks noGrp="1"/>
          </p:cNvSpPr>
          <p:nvPr>
            <p:ph type="ftr" sz="quarter" idx="3"/>
          </p:nvPr>
        </p:nvSpPr>
        <p:spPr>
          <a:xfrm>
            <a:off x="8083551" y="6111876"/>
            <a:ext cx="3048000" cy="365125"/>
          </a:xfrm>
          <a:prstGeom prst="rect">
            <a:avLst/>
          </a:prstGeom>
        </p:spPr>
        <p:txBody>
          <a:bodyPr vert="horz" anchor="b"/>
          <a:lstStyle>
            <a:lvl1pPr algn="l" eaLnBrk="1" latinLnBrk="0" hangingPunct="1">
              <a:defRPr kumimoji="0" sz="1000">
                <a:solidFill>
                  <a:schemeClr val="bg2">
                    <a:shade val="50000"/>
                  </a:schemeClr>
                </a:solidFill>
                <a:latin typeface="Arial" charset="0"/>
              </a:defRPr>
            </a:lvl1pPr>
            <a:extLst/>
          </a:lstStyle>
          <a:p>
            <a:pPr>
              <a:defRPr/>
            </a:pPr>
            <a:endParaRPr lang="en-US">
              <a:solidFill>
                <a:srgbClr val="E3DED1">
                  <a:shade val="50000"/>
                </a:srgbClr>
              </a:solidFill>
            </a:endParaRPr>
          </a:p>
        </p:txBody>
      </p:sp>
      <p:sp>
        <p:nvSpPr>
          <p:cNvPr id="5" name="Slide Number Placeholder 4"/>
          <p:cNvSpPr>
            <a:spLocks noGrp="1"/>
          </p:cNvSpPr>
          <p:nvPr>
            <p:ph type="sldNum" sz="quarter" idx="4"/>
          </p:nvPr>
        </p:nvSpPr>
        <p:spPr>
          <a:xfrm>
            <a:off x="11131551" y="6111876"/>
            <a:ext cx="609600" cy="365125"/>
          </a:xfrm>
          <a:prstGeom prst="rect">
            <a:avLst/>
          </a:prstGeom>
        </p:spPr>
        <p:txBody>
          <a:bodyPr vert="horz" anchor="b"/>
          <a:lstStyle>
            <a:lvl1pPr algn="r" eaLnBrk="1" latinLnBrk="0" hangingPunct="1">
              <a:defRPr kumimoji="0" sz="1000">
                <a:solidFill>
                  <a:schemeClr val="bg2">
                    <a:shade val="50000"/>
                  </a:schemeClr>
                </a:solidFill>
                <a:latin typeface="Arial" charset="0"/>
              </a:defRPr>
            </a:lvl1pPr>
            <a:extLst/>
          </a:lstStyle>
          <a:p>
            <a:pPr>
              <a:defRPr/>
            </a:pPr>
            <a:fld id="{A9B61785-60A0-400C-99D0-274A952F1753}"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7934847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random/>
  </p:transition>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891323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90150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hf hdr="0" ftr="0" dt="0"/>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5pPr>
      <a:lvl6pPr marL="3429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6pPr>
      <a:lvl7pPr marL="6858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7pPr>
      <a:lvl8pPr marL="10287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8pPr>
      <a:lvl9pPr marL="13716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ea typeface="+mn-ea"/>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ea typeface="+mn-ea"/>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ea typeface="+mn-ea"/>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ea typeface="+mn-ea"/>
        </a:defRPr>
      </a:lvl5pPr>
      <a:lvl6pPr marL="1885950" indent="-171450" algn="l" rtl="0" eaLnBrk="0" fontAlgn="base" hangingPunct="0">
        <a:spcBef>
          <a:spcPct val="20000"/>
        </a:spcBef>
        <a:spcAft>
          <a:spcPct val="0"/>
        </a:spcAft>
        <a:buFont typeface="Arial" charset="0"/>
        <a:buChar char="»"/>
        <a:defRPr sz="1500">
          <a:solidFill>
            <a:schemeClr val="tx1"/>
          </a:solidFill>
          <a:latin typeface="+mn-lt"/>
          <a:ea typeface="+mn-ea"/>
        </a:defRPr>
      </a:lvl6pPr>
      <a:lvl7pPr marL="2228850" indent="-171450" algn="l" rtl="0" eaLnBrk="0" fontAlgn="base" hangingPunct="0">
        <a:spcBef>
          <a:spcPct val="20000"/>
        </a:spcBef>
        <a:spcAft>
          <a:spcPct val="0"/>
        </a:spcAft>
        <a:buFont typeface="Arial" charset="0"/>
        <a:buChar char="»"/>
        <a:defRPr sz="1500">
          <a:solidFill>
            <a:schemeClr val="tx1"/>
          </a:solidFill>
          <a:latin typeface="+mn-lt"/>
          <a:ea typeface="+mn-ea"/>
        </a:defRPr>
      </a:lvl7pPr>
      <a:lvl8pPr marL="2571750" indent="-171450" algn="l" rtl="0" eaLnBrk="0" fontAlgn="base" hangingPunct="0">
        <a:spcBef>
          <a:spcPct val="20000"/>
        </a:spcBef>
        <a:spcAft>
          <a:spcPct val="0"/>
        </a:spcAft>
        <a:buFont typeface="Arial" charset="0"/>
        <a:buChar char="»"/>
        <a:defRPr sz="1500">
          <a:solidFill>
            <a:schemeClr val="tx1"/>
          </a:solidFill>
          <a:latin typeface="+mn-lt"/>
          <a:ea typeface="+mn-ea"/>
        </a:defRPr>
      </a:lvl8pPr>
      <a:lvl9pPr marL="2914650" indent="-171450" algn="l" rtl="0" eaLnBrk="0" fontAlgn="base" hangingPunct="0">
        <a:spcBef>
          <a:spcPct val="20000"/>
        </a:spcBef>
        <a:spcAft>
          <a:spcPct val="0"/>
        </a:spcAft>
        <a:buFont typeface="Arial"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p:spPr>
        <p:txBody>
          <a:bodyPr vert="horz" wrap="square" lIns="51435" tIns="25718" rIns="51435" bIns="25718"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p:spPr>
        <p:txBody>
          <a:bodyPr vert="horz" wrap="square" lIns="91440" tIns="45720" rIns="91440" bIns="45720" numCol="1" anchor="ctr" anchorCtr="0" compatLnSpc="1"/>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545690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5pPr>
      <a:lvl6pPr marL="257175"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6pPr>
      <a:lvl7pPr marL="514350"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7pPr>
      <a:lvl8pPr marL="771525"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8pPr>
      <a:lvl9pPr marL="1028700" algn="l" rtl="0" eaLnBrk="0" fontAlgn="base" hangingPunct="0">
        <a:spcBef>
          <a:spcPct val="0"/>
        </a:spcBef>
        <a:spcAft>
          <a:spcPct val="0"/>
        </a:spcAft>
        <a:defRPr sz="1800">
          <a:solidFill>
            <a:schemeClr val="accent1"/>
          </a:solidFill>
          <a:latin typeface="微软雅黑" panose="020B0503020204020204" pitchFamily="34" charset="-122"/>
          <a:ea typeface="微软雅黑" panose="020B0503020204020204" pitchFamily="34" charset="-122"/>
        </a:defRPr>
      </a:lvl9pPr>
    </p:titleStyle>
    <p:bodyStyle>
      <a:lvl1pPr marL="193040" indent="-193040" algn="l"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cs typeface="+mn-cs"/>
        </a:defRPr>
      </a:lvl1pPr>
      <a:lvl2pPr marL="417830" indent="-160655" algn="l" rtl="0" eaLnBrk="0" fontAlgn="base" hangingPunct="0">
        <a:spcBef>
          <a:spcPct val="20000"/>
        </a:spcBef>
        <a:spcAft>
          <a:spcPct val="0"/>
        </a:spcAft>
        <a:buFont typeface="Arial" panose="020B0604020202020204" pitchFamily="34" charset="0"/>
        <a:buChar char="–"/>
        <a:defRPr sz="1575">
          <a:solidFill>
            <a:schemeClr val="tx1"/>
          </a:solidFill>
          <a:latin typeface="+mn-lt"/>
          <a:ea typeface="+mn-ea"/>
        </a:defRPr>
      </a:lvl2pPr>
      <a:lvl3pPr marL="643255" indent="-128905" algn="l"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defRPr>
      </a:lvl3pPr>
      <a:lvl4pPr marL="900430"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4pPr>
      <a:lvl5pPr marL="1157605"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5pPr>
      <a:lvl6pPr marL="1414780"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6pPr>
      <a:lvl7pPr marL="1671955"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7pPr>
      <a:lvl8pPr marL="1929130"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8pPr>
      <a:lvl9pPr marL="2186305" indent="-128905" algn="l" rtl="0" eaLnBrk="0" fontAlgn="base" hangingPunct="0">
        <a:spcBef>
          <a:spcPct val="20000"/>
        </a:spcBef>
        <a:spcAft>
          <a:spcPct val="0"/>
        </a:spcAft>
        <a:buFont typeface="Arial" panose="020B0604020202020204" pitchFamily="34" charset="0"/>
        <a:buChar char="»"/>
        <a:defRPr sz="1125">
          <a:solidFill>
            <a:schemeClr val="tx1"/>
          </a:solidFill>
          <a:latin typeface="+mn-lt"/>
          <a:ea typeface="+mn-ea"/>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userDrawn="1"/>
        </p:nvSpPr>
        <p:spPr bwMode="auto">
          <a:xfrm>
            <a:off x="0" y="-1"/>
            <a:ext cx="12192000" cy="764705"/>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p:spPr>
        <p:txBody>
          <a:bodyPr vert="horz" wrap="square" lIns="91440" tIns="45720" rIns="91440" bIns="45720" numCol="1" anchor="ctr" anchorCtr="0" compatLnSpc="1"/>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951395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48"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84DDE6-EFFA-4A41-9956-A2C09FCE6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22C527-6479-40D4-97A5-AD42D8BF8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70149-7C6C-4FDE-8FA0-FE106793A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C0185-EE3F-43A0-BAEB-298EAD96ED1E}" type="datetime1">
              <a:rPr lang="en-US" smtClean="0"/>
              <a:t>2021-08-31</a:t>
            </a:fld>
            <a:endParaRPr lang="en-US"/>
          </a:p>
        </p:txBody>
      </p:sp>
      <p:sp>
        <p:nvSpPr>
          <p:cNvPr id="5" name="Footer Placeholder 4">
            <a:extLst>
              <a:ext uri="{FF2B5EF4-FFF2-40B4-BE49-F238E27FC236}">
                <a16:creationId xmlns:a16="http://schemas.microsoft.com/office/drawing/2014/main" id="{83B6671F-4525-4779-A84B-C9271A6EC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3FA09A-F76D-4826-8442-9D22D94B54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9FAE0-6347-474A-B6A5-11929718E55C}" type="slidenum">
              <a:rPr lang="en-US" smtClean="0"/>
              <a:t>‹#›</a:t>
            </a:fld>
            <a:endParaRPr lang="en-US"/>
          </a:p>
        </p:txBody>
      </p:sp>
    </p:spTree>
    <p:extLst>
      <p:ext uri="{BB962C8B-B14F-4D97-AF65-F5344CB8AC3E}">
        <p14:creationId xmlns:p14="http://schemas.microsoft.com/office/powerpoint/2010/main" val="88252342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6B999-9841-4E0B-8AE7-D180EE1074C3}" type="datetimeFigureOut">
              <a:rPr lang="zh-CN" altLang="en-US" smtClean="0"/>
              <a:t>2021/8/31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0C476-5D08-43D6-BD55-90DB35F03942}" type="slidenum">
              <a:rPr lang="zh-CN" altLang="en-US" smtClean="0"/>
              <a:t>‹#›</a:t>
            </a:fld>
            <a:endParaRPr lang="zh-CN" altLang="en-US"/>
          </a:p>
        </p:txBody>
      </p:sp>
    </p:spTree>
    <p:extLst>
      <p:ext uri="{BB962C8B-B14F-4D97-AF65-F5344CB8AC3E}">
        <p14:creationId xmlns:p14="http://schemas.microsoft.com/office/powerpoint/2010/main" val="160424601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png"/><Relationship Id="rId7" Type="http://schemas.openxmlformats.org/officeDocument/2006/relationships/diagramLayout" Target="../diagrams/layout1.xm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diagramData" Target="../diagrams/data1.xml"/><Relationship Id="rId11" Type="http://schemas.openxmlformats.org/officeDocument/2006/relationships/image" Target="../media/image20.png"/><Relationship Id="rId5" Type="http://schemas.openxmlformats.org/officeDocument/2006/relationships/image" Target="../media/image19.png"/><Relationship Id="rId10" Type="http://schemas.microsoft.com/office/2007/relationships/diagramDrawing" Target="../diagrams/drawing1.xml"/><Relationship Id="rId4" Type="http://schemas.openxmlformats.org/officeDocument/2006/relationships/image" Target="../media/image18.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2.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118.xml"/><Relationship Id="rId6" Type="http://schemas.openxmlformats.org/officeDocument/2006/relationships/diagramData" Target="../diagrams/data2.xml"/><Relationship Id="rId5" Type="http://schemas.openxmlformats.org/officeDocument/2006/relationships/image" Target="../media/image24.png"/><Relationship Id="rId10" Type="http://schemas.microsoft.com/office/2007/relationships/diagramDrawing" Target="../diagrams/drawing2.xml"/><Relationship Id="rId4" Type="http://schemas.openxmlformats.org/officeDocument/2006/relationships/image" Target="../media/image23.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0.pn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8.xml"/><Relationship Id="rId6" Type="http://schemas.openxmlformats.org/officeDocument/2006/relationships/image" Target="../media/image30.png"/><Relationship Id="rId5" Type="http://schemas.openxmlformats.org/officeDocument/2006/relationships/image" Target="../media/image140.png"/><Relationship Id="rId4" Type="http://schemas.openxmlformats.org/officeDocument/2006/relationships/image" Target="../media/image130.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118.xml"/><Relationship Id="rId6" Type="http://schemas.openxmlformats.org/officeDocument/2006/relationships/image" Target="../media/image220.png"/><Relationship Id="rId5" Type="http://schemas.openxmlformats.org/officeDocument/2006/relationships/image" Target="../media/image34.pn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1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ehp.niehs.nih.gov/doi/10.1289/ehp.1104049" TargetMode="External"/><Relationship Id="rId2" Type="http://schemas.openxmlformats.org/officeDocument/2006/relationships/notesSlide" Target="../notesSlides/notesSlide17.xml"/><Relationship Id="rId1" Type="http://schemas.openxmlformats.org/officeDocument/2006/relationships/slideLayout" Target="../slideLayouts/slideLayout99.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hyperlink" Target="https://pubs.acs.org/doi/abs/10.1021/acs.est.5b06121" TargetMode="External"/><Relationship Id="rId2" Type="http://schemas.openxmlformats.org/officeDocument/2006/relationships/image" Target="../media/image39.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9.xml"/><Relationship Id="rId4" Type="http://schemas.openxmlformats.org/officeDocument/2006/relationships/hyperlink" Target="https://www.nejm.org/doi/10.1056/NEJMoa1702747"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9.xml"/><Relationship Id="rId6" Type="http://schemas.openxmlformats.org/officeDocument/2006/relationships/image" Target="../media/image46.png"/><Relationship Id="rId5" Type="http://schemas.openxmlformats.org/officeDocument/2006/relationships/hyperlink" Target="https://doi.org/10.1016/j.aeaoa.2019.100019" TargetMode="Externa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hyperlink" Target="https://www.epa.gov/sites/production/files/2020-01/documents/final_policy_assessment_for_the_review_of_the_pm_naaqs_01-2020.pdf" TargetMode="External"/><Relationship Id="rId13" Type="http://schemas.openxmlformats.org/officeDocument/2006/relationships/hyperlink" Target="https://www.sciencedirect.com/science/article/abs/pii/S0013935120313293" TargetMode="External"/><Relationship Id="rId3" Type="http://schemas.openxmlformats.org/officeDocument/2006/relationships/hyperlink" Target="https://www.sciencedirect.com/science/article/pii/S1352231019305023" TargetMode="External"/><Relationship Id="rId7" Type="http://schemas.openxmlformats.org/officeDocument/2006/relationships/hyperlink" Target="https://link.springer.com/article/10.1007/s13253-009-0004-z" TargetMode="External"/><Relationship Id="rId12" Type="http://schemas.openxmlformats.org/officeDocument/2006/relationships/hyperlink" Target="https://www.sciencedirect.com/science/article/pii/S0160412019300650" TargetMode="External"/><Relationship Id="rId2" Type="http://schemas.openxmlformats.org/officeDocument/2006/relationships/hyperlink" Target="https://www.epa.gov/hesc/rsig-related-downloadable-data-files" TargetMode="External"/><Relationship Id="rId1" Type="http://schemas.openxmlformats.org/officeDocument/2006/relationships/slideLayout" Target="../slideLayouts/slideLayout99.xml"/><Relationship Id="rId6" Type="http://schemas.openxmlformats.org/officeDocument/2006/relationships/hyperlink" Target="https://www.sciencedirect.com/science/article/pii/S259016211930022X" TargetMode="External"/><Relationship Id="rId11" Type="http://schemas.openxmlformats.org/officeDocument/2006/relationships/hyperlink" Target="https://pubs.acs.org/doi/abs/10.1021/acs.est.7b01210" TargetMode="External"/><Relationship Id="rId5" Type="http://schemas.openxmlformats.org/officeDocument/2006/relationships/hyperlink" Target="https://www3.epa.gov/scram001/guidance/guide/MATS-2-5-1_manual.pdf" TargetMode="External"/><Relationship Id="rId10" Type="http://schemas.openxmlformats.org/officeDocument/2006/relationships/hyperlink" Target="https://pubs.acs.org/doi/abs/10.1021/acs.est.5b06121" TargetMode="External"/><Relationship Id="rId4" Type="http://schemas.openxmlformats.org/officeDocument/2006/relationships/hyperlink" Target="https://www3.epa.gov/ttn/scram/reports/2028_Regional_Haze_Modeling-TSD.pdf" TargetMode="External"/><Relationship Id="rId9" Type="http://schemas.openxmlformats.org/officeDocument/2006/relationships/hyperlink" Target="https://pubs.acs.org/doi/10.1021/acs.est.8b0639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hyperlink" Target="https://www.sciencedirect.com/science/article/pii/S0160412019300650" TargetMode="External"/><Relationship Id="rId2" Type="http://schemas.openxmlformats.org/officeDocument/2006/relationships/image" Target="../media/image48.jpeg"/><Relationship Id="rId1" Type="http://schemas.openxmlformats.org/officeDocument/2006/relationships/slideLayout" Target="../slideLayouts/slideLayout99.xml"/><Relationship Id="rId5" Type="http://schemas.openxmlformats.org/officeDocument/2006/relationships/hyperlink" Target="https://pubs.acs.org/doi/10.1021/acs.est.0c01791" TargetMode="External"/><Relationship Id="rId4" Type="http://schemas.openxmlformats.org/officeDocument/2006/relationships/hyperlink" Target="https://pubs.acs.org/doi/10.1021/acs.est.9b0335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3.xml"/><Relationship Id="rId6" Type="http://schemas.openxmlformats.org/officeDocument/2006/relationships/hyperlink" Target="https://pubs.acs.org/doi/10.1021/acs.est.8b06392"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98.xml"/><Relationship Id="rId1" Type="http://schemas.openxmlformats.org/officeDocument/2006/relationships/tags" Target="../tags/tag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image" Target="../media/image70.png"/><Relationship Id="rId1" Type="http://schemas.openxmlformats.org/officeDocument/2006/relationships/slideLayout" Target="../slideLayouts/slideLayout94.xml"/><Relationship Id="rId6" Type="http://schemas.openxmlformats.org/officeDocument/2006/relationships/image" Target="../media/image73.png"/><Relationship Id="rId5" Type="http://schemas.openxmlformats.org/officeDocument/2006/relationships/image" Target="../media/image52.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5.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600075" y="398406"/>
            <a:ext cx="11496675" cy="2362200"/>
          </a:xfrm>
          <a:prstGeom prst="rect">
            <a:avLst/>
          </a:prstGeom>
          <a:noFill/>
          <a:ln w="9525">
            <a:noFill/>
            <a:miter lim="800000"/>
            <a:headEnd/>
            <a:tailEnd/>
          </a:ln>
        </p:spPr>
        <p:txBody>
          <a:bodyPr/>
          <a:lstStyle/>
          <a:p>
            <a:pPr marL="457200" indent="-457200">
              <a:buAutoNum type="arabicParenBoth"/>
            </a:pPr>
            <a:r>
              <a:rPr lang="en-US" sz="2800" b="1" dirty="0">
                <a:solidFill>
                  <a:srgbClr val="0000FF"/>
                </a:solidFill>
              </a:rPr>
              <a:t>Overview and Demo of OAQPS’s Data Fusion Tool</a:t>
            </a:r>
          </a:p>
          <a:p>
            <a:pPr marL="457200" indent="-457200">
              <a:lnSpc>
                <a:spcPct val="150000"/>
              </a:lnSpc>
              <a:buAutoNum type="arabicParenBoth"/>
            </a:pPr>
            <a:r>
              <a:rPr lang="en-US" sz="2800" b="1" dirty="0">
                <a:solidFill>
                  <a:srgbClr val="0000FF"/>
                </a:solidFill>
              </a:rPr>
              <a:t>Applications of Advanced Data Fusion Techniques</a:t>
            </a:r>
            <a:endParaRPr lang="en-US" sz="2800" dirty="0">
              <a:solidFill>
                <a:srgbClr val="0000FF"/>
              </a:solidFill>
            </a:endParaRPr>
          </a:p>
        </p:txBody>
      </p:sp>
      <p:graphicFrame>
        <p:nvGraphicFramePr>
          <p:cNvPr id="1026" name="Object 9"/>
          <p:cNvGraphicFramePr>
            <a:graphicFrameLocks noChangeAspect="1"/>
          </p:cNvGraphicFramePr>
          <p:nvPr>
            <p:extLst>
              <p:ext uri="{D42A27DB-BD31-4B8C-83A1-F6EECF244321}">
                <p14:modId xmlns:p14="http://schemas.microsoft.com/office/powerpoint/2010/main" val="521383014"/>
              </p:ext>
            </p:extLst>
          </p:nvPr>
        </p:nvGraphicFramePr>
        <p:xfrm>
          <a:off x="10820400" y="5600700"/>
          <a:ext cx="694636" cy="694636"/>
        </p:xfrm>
        <a:graphic>
          <a:graphicData uri="http://schemas.openxmlformats.org/presentationml/2006/ole">
            <mc:AlternateContent xmlns:mc="http://schemas.openxmlformats.org/markup-compatibility/2006">
              <mc:Choice xmlns:v="urn:schemas-microsoft-com:vml" Requires="v">
                <p:oleObj name="Drawing" r:id="rId3" imgW="1268102" imgH="1267097" progId="">
                  <p:embed/>
                </p:oleObj>
              </mc:Choice>
              <mc:Fallback>
                <p:oleObj name="Drawing" r:id="rId3" imgW="1268102" imgH="1267097" progId="">
                  <p:embed/>
                  <p:pic>
                    <p:nvPicPr>
                      <p:cNvPr id="102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5600700"/>
                        <a:ext cx="694636" cy="6946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455630" y="4810867"/>
            <a:ext cx="5338321" cy="1415772"/>
          </a:xfrm>
          <a:prstGeom prst="rect">
            <a:avLst/>
          </a:prstGeom>
          <a:noFill/>
        </p:spPr>
        <p:txBody>
          <a:bodyPr wrap="none" rtlCol="0">
            <a:spAutoFit/>
          </a:bodyPr>
          <a:lstStyle/>
          <a:p>
            <a:pPr algn="ctr" fontAlgn="base">
              <a:lnSpc>
                <a:spcPct val="150000"/>
              </a:lnSpc>
              <a:spcBef>
                <a:spcPct val="0"/>
              </a:spcBef>
              <a:spcAft>
                <a:spcPct val="0"/>
              </a:spcAft>
              <a:defRPr/>
            </a:pPr>
            <a:r>
              <a:rPr lang="en-US" sz="2400" b="1" i="1" dirty="0">
                <a:latin typeface="Arial" charset="0"/>
              </a:rPr>
              <a:t>Carey Jang (1) and Jim Kelly (2)</a:t>
            </a:r>
          </a:p>
          <a:p>
            <a:pPr algn="ctr" fontAlgn="base">
              <a:lnSpc>
                <a:spcPct val="150000"/>
              </a:lnSpc>
              <a:spcBef>
                <a:spcPct val="0"/>
              </a:spcBef>
              <a:spcAft>
                <a:spcPct val="0"/>
              </a:spcAft>
              <a:defRPr/>
            </a:pPr>
            <a:r>
              <a:rPr lang="en-US" sz="2000" b="1" i="1" dirty="0">
                <a:latin typeface="Arial" charset="0"/>
              </a:rPr>
              <a:t>OAQPS/AQAD/Air Quality Modeling Group</a:t>
            </a:r>
          </a:p>
          <a:p>
            <a:pPr algn="ctr" fontAlgn="base">
              <a:spcBef>
                <a:spcPct val="0"/>
              </a:spcBef>
              <a:spcAft>
                <a:spcPct val="0"/>
              </a:spcAft>
              <a:defRPr/>
            </a:pPr>
            <a:r>
              <a:rPr lang="en-US" sz="2000" b="1" i="1" dirty="0">
                <a:latin typeface="Arial" charset="0"/>
              </a:rPr>
              <a:t>ORD briefing, August 31, 2021</a:t>
            </a:r>
          </a:p>
        </p:txBody>
      </p:sp>
      <p:grpSp>
        <p:nvGrpSpPr>
          <p:cNvPr id="147" name="Group 190"/>
          <p:cNvGrpSpPr>
            <a:grpSpLocks/>
          </p:cNvGrpSpPr>
          <p:nvPr/>
        </p:nvGrpSpPr>
        <p:grpSpPr bwMode="auto">
          <a:xfrm>
            <a:off x="1251579" y="2208798"/>
            <a:ext cx="3255218" cy="2230149"/>
            <a:chOff x="4477648" y="1674813"/>
            <a:chExt cx="4423465" cy="3544887"/>
          </a:xfrm>
        </p:grpSpPr>
        <p:sp>
          <p:nvSpPr>
            <p:cNvPr id="149"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defRPr/>
              </a:pPr>
              <a:endParaRPr lang="en-US" sz="1400" kern="0">
                <a:solidFill>
                  <a:srgbClr val="080808"/>
                </a:solidFill>
                <a:latin typeface="Arial" pitchFamily="34" charset="0"/>
              </a:endParaRPr>
            </a:p>
          </p:txBody>
        </p:sp>
        <p:sp>
          <p:nvSpPr>
            <p:cNvPr id="150"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defRPr/>
              </a:pPr>
              <a:endParaRPr lang="en-US" kern="0">
                <a:solidFill>
                  <a:srgbClr val="080808"/>
                </a:solidFill>
                <a:latin typeface="Arial" pitchFamily="34" charset="0"/>
              </a:endParaRPr>
            </a:p>
          </p:txBody>
        </p:sp>
        <p:sp>
          <p:nvSpPr>
            <p:cNvPr id="152" name="AutoShape 10"/>
            <p:cNvSpPr>
              <a:spLocks noChangeArrowheads="1"/>
            </p:cNvSpPr>
            <p:nvPr/>
          </p:nvSpPr>
          <p:spPr bwMode="gray">
            <a:xfrm rot="15216000">
              <a:off x="4505962" y="2477384"/>
              <a:ext cx="2414124" cy="247075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53"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defRPr/>
              </a:pPr>
              <a:endParaRPr lang="en-US" sz="1400" kern="0">
                <a:solidFill>
                  <a:srgbClr val="080808"/>
                </a:solidFill>
                <a:latin typeface="Arial" pitchFamily="34" charset="0"/>
              </a:endParaRPr>
            </a:p>
          </p:txBody>
        </p:sp>
        <p:grpSp>
          <p:nvGrpSpPr>
            <p:cNvPr id="154" name="Group 12"/>
            <p:cNvGrpSpPr>
              <a:grpSpLocks/>
            </p:cNvGrpSpPr>
            <p:nvPr/>
          </p:nvGrpSpPr>
          <p:grpSpPr bwMode="auto">
            <a:xfrm rot="10082854">
              <a:off x="5811838" y="2967038"/>
              <a:ext cx="1506537" cy="393700"/>
              <a:chOff x="2598" y="1026"/>
              <a:chExt cx="957" cy="242"/>
            </a:xfrm>
          </p:grpSpPr>
          <p:grpSp>
            <p:nvGrpSpPr>
              <p:cNvPr id="251" name="Group 13"/>
              <p:cNvGrpSpPr>
                <a:grpSpLocks/>
              </p:cNvGrpSpPr>
              <p:nvPr/>
            </p:nvGrpSpPr>
            <p:grpSpPr bwMode="auto">
              <a:xfrm rot="-9970459" flipH="1" flipV="1">
                <a:off x="2598" y="1026"/>
                <a:ext cx="957" cy="242"/>
                <a:chOff x="2532" y="1051"/>
                <a:chExt cx="893" cy="246"/>
              </a:xfrm>
            </p:grpSpPr>
            <p:grpSp>
              <p:nvGrpSpPr>
                <p:cNvPr id="263" name="Group 14"/>
                <p:cNvGrpSpPr>
                  <a:grpSpLocks/>
                </p:cNvGrpSpPr>
                <p:nvPr/>
              </p:nvGrpSpPr>
              <p:grpSpPr bwMode="auto">
                <a:xfrm>
                  <a:off x="2532" y="1051"/>
                  <a:ext cx="743" cy="185"/>
                  <a:chOff x="1565" y="2568"/>
                  <a:chExt cx="1118" cy="279"/>
                </a:xfrm>
              </p:grpSpPr>
              <p:sp>
                <p:nvSpPr>
                  <p:cNvPr id="269"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70"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71"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72"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64" name="Group 263"/>
                <p:cNvGrpSpPr>
                  <a:grpSpLocks/>
                </p:cNvGrpSpPr>
                <p:nvPr/>
              </p:nvGrpSpPr>
              <p:grpSpPr bwMode="auto">
                <a:xfrm rot="1353540">
                  <a:off x="2682" y="1111"/>
                  <a:ext cx="743" cy="186"/>
                  <a:chOff x="1565" y="2568"/>
                  <a:chExt cx="1118" cy="279"/>
                </a:xfrm>
              </p:grpSpPr>
              <p:sp>
                <p:nvSpPr>
                  <p:cNvPr id="265"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6"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7"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8"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nvGrpSpPr>
              <p:cNvPr id="252" name="Group 24"/>
              <p:cNvGrpSpPr>
                <a:grpSpLocks/>
              </p:cNvGrpSpPr>
              <p:nvPr/>
            </p:nvGrpSpPr>
            <p:grpSpPr bwMode="auto">
              <a:xfrm rot="-9970459" flipH="1" flipV="1">
                <a:off x="2688" y="1056"/>
                <a:ext cx="784" cy="198"/>
                <a:chOff x="2532" y="1051"/>
                <a:chExt cx="893" cy="246"/>
              </a:xfrm>
            </p:grpSpPr>
            <p:grpSp>
              <p:nvGrpSpPr>
                <p:cNvPr id="253" name="Group 25"/>
                <p:cNvGrpSpPr>
                  <a:grpSpLocks/>
                </p:cNvGrpSpPr>
                <p:nvPr/>
              </p:nvGrpSpPr>
              <p:grpSpPr bwMode="auto">
                <a:xfrm>
                  <a:off x="2532" y="1051"/>
                  <a:ext cx="743" cy="185"/>
                  <a:chOff x="1565" y="2568"/>
                  <a:chExt cx="1118" cy="279"/>
                </a:xfrm>
              </p:grpSpPr>
              <p:sp>
                <p:nvSpPr>
                  <p:cNvPr id="259"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0"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1"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62"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54" name="Group 30"/>
                <p:cNvGrpSpPr>
                  <a:grpSpLocks/>
                </p:cNvGrpSpPr>
                <p:nvPr/>
              </p:nvGrpSpPr>
              <p:grpSpPr bwMode="auto">
                <a:xfrm rot="1353540">
                  <a:off x="2682" y="1111"/>
                  <a:ext cx="743" cy="186"/>
                  <a:chOff x="1565" y="2568"/>
                  <a:chExt cx="1118" cy="279"/>
                </a:xfrm>
              </p:grpSpPr>
              <p:sp>
                <p:nvSpPr>
                  <p:cNvPr id="255"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56"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57"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58"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grpSp>
          <p:nvGrpSpPr>
            <p:cNvPr id="155" name="Group 58"/>
            <p:cNvGrpSpPr>
              <a:grpSpLocks/>
            </p:cNvGrpSpPr>
            <p:nvPr/>
          </p:nvGrpSpPr>
          <p:grpSpPr bwMode="auto">
            <a:xfrm rot="10082854">
              <a:off x="7091363" y="4786313"/>
              <a:ext cx="1506537" cy="393700"/>
              <a:chOff x="2598" y="1026"/>
              <a:chExt cx="957" cy="242"/>
            </a:xfrm>
          </p:grpSpPr>
          <p:grpSp>
            <p:nvGrpSpPr>
              <p:cNvPr id="229" name="Group 59"/>
              <p:cNvGrpSpPr>
                <a:grpSpLocks/>
              </p:cNvGrpSpPr>
              <p:nvPr/>
            </p:nvGrpSpPr>
            <p:grpSpPr bwMode="auto">
              <a:xfrm rot="-9970459" flipH="1" flipV="1">
                <a:off x="2598" y="1026"/>
                <a:ext cx="957" cy="242"/>
                <a:chOff x="2532" y="1051"/>
                <a:chExt cx="893" cy="246"/>
              </a:xfrm>
            </p:grpSpPr>
            <p:grpSp>
              <p:nvGrpSpPr>
                <p:cNvPr id="241" name="Group 60"/>
                <p:cNvGrpSpPr>
                  <a:grpSpLocks/>
                </p:cNvGrpSpPr>
                <p:nvPr/>
              </p:nvGrpSpPr>
              <p:grpSpPr bwMode="auto">
                <a:xfrm>
                  <a:off x="2532" y="1051"/>
                  <a:ext cx="743" cy="185"/>
                  <a:chOff x="1565" y="2568"/>
                  <a:chExt cx="1118" cy="279"/>
                </a:xfrm>
              </p:grpSpPr>
              <p:sp>
                <p:nvSpPr>
                  <p:cNvPr id="247"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8"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9"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50"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42" name="Group 65"/>
                <p:cNvGrpSpPr>
                  <a:grpSpLocks/>
                </p:cNvGrpSpPr>
                <p:nvPr/>
              </p:nvGrpSpPr>
              <p:grpSpPr bwMode="auto">
                <a:xfrm rot="1353540">
                  <a:off x="2682" y="1111"/>
                  <a:ext cx="743" cy="186"/>
                  <a:chOff x="1565" y="2568"/>
                  <a:chExt cx="1118" cy="279"/>
                </a:xfrm>
              </p:grpSpPr>
              <p:sp>
                <p:nvSpPr>
                  <p:cNvPr id="243"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4"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5"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6"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nvGrpSpPr>
              <p:cNvPr id="230" name="Group 70"/>
              <p:cNvGrpSpPr>
                <a:grpSpLocks/>
              </p:cNvGrpSpPr>
              <p:nvPr/>
            </p:nvGrpSpPr>
            <p:grpSpPr bwMode="auto">
              <a:xfrm rot="-9970459" flipH="1" flipV="1">
                <a:off x="2688" y="1056"/>
                <a:ext cx="784" cy="198"/>
                <a:chOff x="2532" y="1051"/>
                <a:chExt cx="893" cy="246"/>
              </a:xfrm>
            </p:grpSpPr>
            <p:grpSp>
              <p:nvGrpSpPr>
                <p:cNvPr id="231" name="Group 71"/>
                <p:cNvGrpSpPr>
                  <a:grpSpLocks/>
                </p:cNvGrpSpPr>
                <p:nvPr/>
              </p:nvGrpSpPr>
              <p:grpSpPr bwMode="auto">
                <a:xfrm>
                  <a:off x="2532" y="1051"/>
                  <a:ext cx="743" cy="185"/>
                  <a:chOff x="1565" y="2568"/>
                  <a:chExt cx="1118" cy="279"/>
                </a:xfrm>
              </p:grpSpPr>
              <p:sp>
                <p:nvSpPr>
                  <p:cNvPr id="237"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38"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39"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40"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32" name="Group 76"/>
                <p:cNvGrpSpPr>
                  <a:grpSpLocks/>
                </p:cNvGrpSpPr>
                <p:nvPr/>
              </p:nvGrpSpPr>
              <p:grpSpPr bwMode="auto">
                <a:xfrm rot="1353540">
                  <a:off x="2682" y="1111"/>
                  <a:ext cx="743" cy="186"/>
                  <a:chOff x="1565" y="2568"/>
                  <a:chExt cx="1118" cy="279"/>
                </a:xfrm>
              </p:grpSpPr>
              <p:sp>
                <p:nvSpPr>
                  <p:cNvPr id="233"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34"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35"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36"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grpSp>
          <p:nvGrpSpPr>
            <p:cNvPr id="156" name="Group 81"/>
            <p:cNvGrpSpPr>
              <a:grpSpLocks/>
            </p:cNvGrpSpPr>
            <p:nvPr/>
          </p:nvGrpSpPr>
          <p:grpSpPr bwMode="auto">
            <a:xfrm>
              <a:off x="6365875" y="2098675"/>
              <a:ext cx="1506538" cy="393700"/>
              <a:chOff x="2598" y="1026"/>
              <a:chExt cx="957" cy="242"/>
            </a:xfrm>
          </p:grpSpPr>
          <p:grpSp>
            <p:nvGrpSpPr>
              <p:cNvPr id="207" name="Group 82"/>
              <p:cNvGrpSpPr>
                <a:grpSpLocks/>
              </p:cNvGrpSpPr>
              <p:nvPr/>
            </p:nvGrpSpPr>
            <p:grpSpPr bwMode="auto">
              <a:xfrm rot="-9970459" flipH="1" flipV="1">
                <a:off x="2598" y="1026"/>
                <a:ext cx="957" cy="242"/>
                <a:chOff x="2532" y="1051"/>
                <a:chExt cx="893" cy="246"/>
              </a:xfrm>
            </p:grpSpPr>
            <p:grpSp>
              <p:nvGrpSpPr>
                <p:cNvPr id="219" name="Group 83"/>
                <p:cNvGrpSpPr>
                  <a:grpSpLocks/>
                </p:cNvGrpSpPr>
                <p:nvPr/>
              </p:nvGrpSpPr>
              <p:grpSpPr bwMode="auto">
                <a:xfrm>
                  <a:off x="2532" y="1051"/>
                  <a:ext cx="743" cy="185"/>
                  <a:chOff x="1565" y="2568"/>
                  <a:chExt cx="1118" cy="279"/>
                </a:xfrm>
              </p:grpSpPr>
              <p:sp>
                <p:nvSpPr>
                  <p:cNvPr id="225"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6"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7"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8"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20" name="Group 88"/>
                <p:cNvGrpSpPr>
                  <a:grpSpLocks/>
                </p:cNvGrpSpPr>
                <p:nvPr/>
              </p:nvGrpSpPr>
              <p:grpSpPr bwMode="auto">
                <a:xfrm rot="1353540">
                  <a:off x="2682" y="1111"/>
                  <a:ext cx="743" cy="186"/>
                  <a:chOff x="1565" y="2568"/>
                  <a:chExt cx="1118" cy="279"/>
                </a:xfrm>
              </p:grpSpPr>
              <p:sp>
                <p:nvSpPr>
                  <p:cNvPr id="221"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2"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3"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24"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nvGrpSpPr>
              <p:cNvPr id="208" name="Group 93"/>
              <p:cNvGrpSpPr>
                <a:grpSpLocks/>
              </p:cNvGrpSpPr>
              <p:nvPr/>
            </p:nvGrpSpPr>
            <p:grpSpPr bwMode="auto">
              <a:xfrm rot="-9970459" flipH="1" flipV="1">
                <a:off x="2688" y="1056"/>
                <a:ext cx="784" cy="198"/>
                <a:chOff x="2532" y="1051"/>
                <a:chExt cx="893" cy="246"/>
              </a:xfrm>
            </p:grpSpPr>
            <p:grpSp>
              <p:nvGrpSpPr>
                <p:cNvPr id="209" name="Group 94"/>
                <p:cNvGrpSpPr>
                  <a:grpSpLocks/>
                </p:cNvGrpSpPr>
                <p:nvPr/>
              </p:nvGrpSpPr>
              <p:grpSpPr bwMode="auto">
                <a:xfrm>
                  <a:off x="2532" y="1051"/>
                  <a:ext cx="743" cy="185"/>
                  <a:chOff x="1565" y="2568"/>
                  <a:chExt cx="1118" cy="279"/>
                </a:xfrm>
              </p:grpSpPr>
              <p:sp>
                <p:nvSpPr>
                  <p:cNvPr id="215"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6"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7"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8"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210" name="Group 99"/>
                <p:cNvGrpSpPr>
                  <a:grpSpLocks/>
                </p:cNvGrpSpPr>
                <p:nvPr/>
              </p:nvGrpSpPr>
              <p:grpSpPr bwMode="auto">
                <a:xfrm rot="1353540">
                  <a:off x="2682" y="1111"/>
                  <a:ext cx="743" cy="186"/>
                  <a:chOff x="1565" y="2568"/>
                  <a:chExt cx="1118" cy="279"/>
                </a:xfrm>
              </p:grpSpPr>
              <p:sp>
                <p:nvSpPr>
                  <p:cNvPr id="211"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2"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3"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14"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grpSp>
          <p:nvGrpSpPr>
            <p:cNvPr id="157" name="Group 127"/>
            <p:cNvGrpSpPr>
              <a:grpSpLocks/>
            </p:cNvGrpSpPr>
            <p:nvPr/>
          </p:nvGrpSpPr>
          <p:grpSpPr bwMode="auto">
            <a:xfrm rot="-232145">
              <a:off x="5229225" y="3910013"/>
              <a:ext cx="1554163" cy="430212"/>
              <a:chOff x="1824" y="2448"/>
              <a:chExt cx="987" cy="266"/>
            </a:xfrm>
          </p:grpSpPr>
          <p:grpSp>
            <p:nvGrpSpPr>
              <p:cNvPr id="161" name="Group 128"/>
              <p:cNvGrpSpPr>
                <a:grpSpLocks/>
              </p:cNvGrpSpPr>
              <p:nvPr/>
            </p:nvGrpSpPr>
            <p:grpSpPr bwMode="auto">
              <a:xfrm rot="513316">
                <a:off x="1824" y="2448"/>
                <a:ext cx="957" cy="242"/>
                <a:chOff x="2598" y="1026"/>
                <a:chExt cx="957" cy="242"/>
              </a:xfrm>
            </p:grpSpPr>
            <p:grpSp>
              <p:nvGrpSpPr>
                <p:cNvPr id="185" name="Group 129"/>
                <p:cNvGrpSpPr>
                  <a:grpSpLocks/>
                </p:cNvGrpSpPr>
                <p:nvPr/>
              </p:nvGrpSpPr>
              <p:grpSpPr bwMode="auto">
                <a:xfrm rot="-9970459" flipH="1" flipV="1">
                  <a:off x="2598" y="1026"/>
                  <a:ext cx="957" cy="242"/>
                  <a:chOff x="2532" y="1051"/>
                  <a:chExt cx="893" cy="246"/>
                </a:xfrm>
              </p:grpSpPr>
              <p:grpSp>
                <p:nvGrpSpPr>
                  <p:cNvPr id="197" name="Group 130"/>
                  <p:cNvGrpSpPr>
                    <a:grpSpLocks/>
                  </p:cNvGrpSpPr>
                  <p:nvPr/>
                </p:nvGrpSpPr>
                <p:grpSpPr bwMode="auto">
                  <a:xfrm>
                    <a:off x="2532" y="1051"/>
                    <a:ext cx="743" cy="185"/>
                    <a:chOff x="1565" y="2568"/>
                    <a:chExt cx="1118" cy="279"/>
                  </a:xfrm>
                </p:grpSpPr>
                <p:sp>
                  <p:nvSpPr>
                    <p:cNvPr id="203"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4"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5"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6"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198" name="Group 135"/>
                  <p:cNvGrpSpPr>
                    <a:grpSpLocks/>
                  </p:cNvGrpSpPr>
                  <p:nvPr/>
                </p:nvGrpSpPr>
                <p:grpSpPr bwMode="auto">
                  <a:xfrm rot="1353540">
                    <a:off x="2682" y="1111"/>
                    <a:ext cx="743" cy="186"/>
                    <a:chOff x="1565" y="2568"/>
                    <a:chExt cx="1118" cy="279"/>
                  </a:xfrm>
                </p:grpSpPr>
                <p:sp>
                  <p:nvSpPr>
                    <p:cNvPr id="199"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0"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1"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202"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nvGrpSpPr>
                <p:cNvPr id="186" name="Group 140"/>
                <p:cNvGrpSpPr>
                  <a:grpSpLocks/>
                </p:cNvGrpSpPr>
                <p:nvPr/>
              </p:nvGrpSpPr>
              <p:grpSpPr bwMode="auto">
                <a:xfrm rot="-9970459" flipH="1" flipV="1">
                  <a:off x="2688" y="1056"/>
                  <a:ext cx="784" cy="198"/>
                  <a:chOff x="2532" y="1051"/>
                  <a:chExt cx="893" cy="246"/>
                </a:xfrm>
              </p:grpSpPr>
              <p:grpSp>
                <p:nvGrpSpPr>
                  <p:cNvPr id="187" name="Group 141"/>
                  <p:cNvGrpSpPr>
                    <a:grpSpLocks/>
                  </p:cNvGrpSpPr>
                  <p:nvPr/>
                </p:nvGrpSpPr>
                <p:grpSpPr bwMode="auto">
                  <a:xfrm>
                    <a:off x="2532" y="1051"/>
                    <a:ext cx="743" cy="185"/>
                    <a:chOff x="1565" y="2568"/>
                    <a:chExt cx="1118" cy="279"/>
                  </a:xfrm>
                </p:grpSpPr>
                <p:sp>
                  <p:nvSpPr>
                    <p:cNvPr id="193"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4"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5"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6"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188" name="Group 146"/>
                  <p:cNvGrpSpPr>
                    <a:grpSpLocks/>
                  </p:cNvGrpSpPr>
                  <p:nvPr/>
                </p:nvGrpSpPr>
                <p:grpSpPr bwMode="auto">
                  <a:xfrm rot="1353540">
                    <a:off x="2682" y="1111"/>
                    <a:ext cx="743" cy="186"/>
                    <a:chOff x="1565" y="2568"/>
                    <a:chExt cx="1118" cy="279"/>
                  </a:xfrm>
                </p:grpSpPr>
                <p:sp>
                  <p:nvSpPr>
                    <p:cNvPr id="189"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0"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1"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92"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grpSp>
            <p:nvGrpSpPr>
              <p:cNvPr id="162" name="Group 151"/>
              <p:cNvGrpSpPr>
                <a:grpSpLocks/>
              </p:cNvGrpSpPr>
              <p:nvPr/>
            </p:nvGrpSpPr>
            <p:grpSpPr bwMode="auto">
              <a:xfrm rot="513316">
                <a:off x="1854" y="2472"/>
                <a:ext cx="957" cy="242"/>
                <a:chOff x="2598" y="1026"/>
                <a:chExt cx="957" cy="242"/>
              </a:xfrm>
            </p:grpSpPr>
            <p:grpSp>
              <p:nvGrpSpPr>
                <p:cNvPr id="163" name="Group 152"/>
                <p:cNvGrpSpPr>
                  <a:grpSpLocks/>
                </p:cNvGrpSpPr>
                <p:nvPr/>
              </p:nvGrpSpPr>
              <p:grpSpPr bwMode="auto">
                <a:xfrm rot="-9970459" flipH="1" flipV="1">
                  <a:off x="2598" y="1026"/>
                  <a:ext cx="957" cy="242"/>
                  <a:chOff x="2532" y="1051"/>
                  <a:chExt cx="893" cy="246"/>
                </a:xfrm>
              </p:grpSpPr>
              <p:grpSp>
                <p:nvGrpSpPr>
                  <p:cNvPr id="175" name="Group 153"/>
                  <p:cNvGrpSpPr>
                    <a:grpSpLocks/>
                  </p:cNvGrpSpPr>
                  <p:nvPr/>
                </p:nvGrpSpPr>
                <p:grpSpPr bwMode="auto">
                  <a:xfrm>
                    <a:off x="2532" y="1051"/>
                    <a:ext cx="743" cy="185"/>
                    <a:chOff x="1565" y="2568"/>
                    <a:chExt cx="1118" cy="279"/>
                  </a:xfrm>
                </p:grpSpPr>
                <p:sp>
                  <p:nvSpPr>
                    <p:cNvPr id="181"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82"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83"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84"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176" name="Group 158"/>
                  <p:cNvGrpSpPr>
                    <a:grpSpLocks/>
                  </p:cNvGrpSpPr>
                  <p:nvPr/>
                </p:nvGrpSpPr>
                <p:grpSpPr bwMode="auto">
                  <a:xfrm rot="1353540">
                    <a:off x="2682" y="1111"/>
                    <a:ext cx="743" cy="186"/>
                    <a:chOff x="1565" y="2568"/>
                    <a:chExt cx="1118" cy="279"/>
                  </a:xfrm>
                </p:grpSpPr>
                <p:sp>
                  <p:nvSpPr>
                    <p:cNvPr id="177"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8"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9"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80"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nvGrpSpPr>
                <p:cNvPr id="164" name="Group 163"/>
                <p:cNvGrpSpPr>
                  <a:grpSpLocks/>
                </p:cNvGrpSpPr>
                <p:nvPr/>
              </p:nvGrpSpPr>
              <p:grpSpPr bwMode="auto">
                <a:xfrm rot="-9970459" flipH="1" flipV="1">
                  <a:off x="2688" y="1056"/>
                  <a:ext cx="784" cy="198"/>
                  <a:chOff x="2532" y="1051"/>
                  <a:chExt cx="893" cy="246"/>
                </a:xfrm>
              </p:grpSpPr>
              <p:grpSp>
                <p:nvGrpSpPr>
                  <p:cNvPr id="165" name="Group 164"/>
                  <p:cNvGrpSpPr>
                    <a:grpSpLocks/>
                  </p:cNvGrpSpPr>
                  <p:nvPr/>
                </p:nvGrpSpPr>
                <p:grpSpPr bwMode="auto">
                  <a:xfrm>
                    <a:off x="2532" y="1051"/>
                    <a:ext cx="743" cy="185"/>
                    <a:chOff x="1565" y="2568"/>
                    <a:chExt cx="1118" cy="279"/>
                  </a:xfrm>
                </p:grpSpPr>
                <p:sp>
                  <p:nvSpPr>
                    <p:cNvPr id="171"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2"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3"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4"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nvGrpSpPr>
                  <p:cNvPr id="166" name="Group 169"/>
                  <p:cNvGrpSpPr>
                    <a:grpSpLocks/>
                  </p:cNvGrpSpPr>
                  <p:nvPr/>
                </p:nvGrpSpPr>
                <p:grpSpPr bwMode="auto">
                  <a:xfrm rot="1353540">
                    <a:off x="2682" y="1111"/>
                    <a:ext cx="743" cy="186"/>
                    <a:chOff x="1565" y="2568"/>
                    <a:chExt cx="1118" cy="279"/>
                  </a:xfrm>
                </p:grpSpPr>
                <p:sp>
                  <p:nvSpPr>
                    <p:cNvPr id="167"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68"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69"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sp>
                  <p:nvSpPr>
                    <p:cNvPr id="170"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defRPr/>
                      </a:pPr>
                      <a:endParaRPr lang="en-US" sz="1400" kern="0">
                        <a:solidFill>
                          <a:srgbClr val="080808"/>
                        </a:solidFill>
                        <a:latin typeface="Arial" charset="0"/>
                      </a:endParaRPr>
                    </a:p>
                  </p:txBody>
                </p:sp>
              </p:grpSp>
            </p:grpSp>
          </p:grpSp>
        </p:grpSp>
        <p:sp>
          <p:nvSpPr>
            <p:cNvPr id="158" name="Rectangle 183"/>
            <p:cNvSpPr>
              <a:spLocks noChangeArrowheads="1"/>
            </p:cNvSpPr>
            <p:nvPr/>
          </p:nvSpPr>
          <p:spPr bwMode="gray">
            <a:xfrm>
              <a:off x="6019798" y="2057398"/>
              <a:ext cx="1465263" cy="1027362"/>
            </a:xfrm>
            <a:prstGeom prst="rect">
              <a:avLst/>
            </a:prstGeom>
            <a:noFill/>
            <a:ln w="9525" algn="ctr">
              <a:noFill/>
              <a:miter lim="800000"/>
              <a:headEnd/>
              <a:tailEnd/>
            </a:ln>
          </p:spPr>
          <p:txBody>
            <a:bodyPr>
              <a:spAutoFit/>
            </a:bodyPr>
            <a:lstStyle/>
            <a:p>
              <a:pPr algn="ctr">
                <a:defRPr/>
              </a:pPr>
              <a:r>
                <a:rPr lang="en-US" b="1" kern="0" dirty="0">
                  <a:solidFill>
                    <a:srgbClr val="FFFFFF"/>
                  </a:solidFill>
                  <a:latin typeface="Arial" charset="0"/>
                </a:rPr>
                <a:t>Data Fusion</a:t>
              </a:r>
            </a:p>
          </p:txBody>
        </p:sp>
        <p:sp>
          <p:nvSpPr>
            <p:cNvPr id="159" name="Rectangle 184"/>
            <p:cNvSpPr>
              <a:spLocks noChangeArrowheads="1"/>
            </p:cNvSpPr>
            <p:nvPr/>
          </p:nvSpPr>
          <p:spPr bwMode="gray">
            <a:xfrm>
              <a:off x="4789774" y="3861137"/>
              <a:ext cx="1763109" cy="1027362"/>
            </a:xfrm>
            <a:prstGeom prst="rect">
              <a:avLst/>
            </a:prstGeom>
            <a:noFill/>
            <a:ln w="9525" algn="ctr">
              <a:noFill/>
              <a:miter lim="800000"/>
              <a:headEnd/>
              <a:tailEnd/>
            </a:ln>
          </p:spPr>
          <p:txBody>
            <a:bodyPr wrap="square">
              <a:spAutoFit/>
            </a:bodyPr>
            <a:lstStyle/>
            <a:p>
              <a:pPr algn="ctr">
                <a:defRPr/>
              </a:pPr>
              <a:r>
                <a:rPr lang="en-US" b="1" kern="0" dirty="0">
                  <a:solidFill>
                    <a:srgbClr val="FFFFFF"/>
                  </a:solidFill>
                  <a:latin typeface="Arial" charset="0"/>
                </a:rPr>
                <a:t>Monitor</a:t>
              </a:r>
            </a:p>
            <a:p>
              <a:pPr algn="ctr">
                <a:defRPr/>
              </a:pPr>
              <a:r>
                <a:rPr lang="en-US" b="1" kern="0" dirty="0">
                  <a:solidFill>
                    <a:srgbClr val="FFFFFF"/>
                  </a:solidFill>
                  <a:latin typeface="Arial" charset="0"/>
                </a:rPr>
                <a:t>Data</a:t>
              </a:r>
            </a:p>
          </p:txBody>
        </p:sp>
        <p:sp>
          <p:nvSpPr>
            <p:cNvPr id="160" name="Rectangle 185"/>
            <p:cNvSpPr>
              <a:spLocks noChangeArrowheads="1"/>
            </p:cNvSpPr>
            <p:nvPr/>
          </p:nvSpPr>
          <p:spPr bwMode="gray">
            <a:xfrm>
              <a:off x="7194346" y="3822234"/>
              <a:ext cx="1681081" cy="1027362"/>
            </a:xfrm>
            <a:prstGeom prst="rect">
              <a:avLst/>
            </a:prstGeom>
            <a:noFill/>
            <a:ln w="9525" algn="ctr">
              <a:noFill/>
              <a:miter lim="800000"/>
              <a:headEnd/>
              <a:tailEnd/>
            </a:ln>
          </p:spPr>
          <p:txBody>
            <a:bodyPr wrap="square">
              <a:spAutoFit/>
            </a:bodyPr>
            <a:lstStyle/>
            <a:p>
              <a:pPr algn="ctr">
                <a:defRPr/>
              </a:pPr>
              <a:r>
                <a:rPr lang="en-US" b="1" kern="0" dirty="0">
                  <a:solidFill>
                    <a:srgbClr val="FFFFFF"/>
                  </a:solidFill>
                  <a:latin typeface="Arial" charset="0"/>
                </a:rPr>
                <a:t>Model </a:t>
              </a:r>
            </a:p>
            <a:p>
              <a:pPr algn="ctr">
                <a:defRPr/>
              </a:pPr>
              <a:r>
                <a:rPr lang="en-US" b="1" kern="0" dirty="0">
                  <a:solidFill>
                    <a:srgbClr val="FFFFFF"/>
                  </a:solidFill>
                  <a:latin typeface="Arial" charset="0"/>
                </a:rPr>
                <a:t>Data</a:t>
              </a:r>
            </a:p>
          </p:txBody>
        </p:sp>
      </p:grpSp>
      <p:sp>
        <p:nvSpPr>
          <p:cNvPr id="137" name="AutoShape 10"/>
          <p:cNvSpPr>
            <a:spLocks noChangeArrowheads="1"/>
          </p:cNvSpPr>
          <p:nvPr/>
        </p:nvSpPr>
        <p:spPr bwMode="gray">
          <a:xfrm rot="17174523" flipV="1">
            <a:off x="8875814" y="2328020"/>
            <a:ext cx="982125" cy="16998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defRPr/>
            </a:pPr>
            <a:endParaRPr lang="en-US" sz="1100" kern="0">
              <a:solidFill>
                <a:srgbClr val="080808"/>
              </a:solidFill>
              <a:latin typeface="Arial" charset="0"/>
            </a:endParaRPr>
          </a:p>
        </p:txBody>
      </p:sp>
      <p:sp>
        <p:nvSpPr>
          <p:cNvPr id="134" name="TextBox 133">
            <a:extLst>
              <a:ext uri="{FF2B5EF4-FFF2-40B4-BE49-F238E27FC236}">
                <a16:creationId xmlns:a16="http://schemas.microsoft.com/office/drawing/2014/main" id="{AE149980-8D97-4525-8C7B-5FC35096627D}"/>
              </a:ext>
            </a:extLst>
          </p:cNvPr>
          <p:cNvSpPr txBox="1"/>
          <p:nvPr/>
        </p:nvSpPr>
        <p:spPr>
          <a:xfrm>
            <a:off x="4003604" y="4456196"/>
            <a:ext cx="832020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accent3">
                    <a:lumMod val="60000"/>
                    <a:lumOff val="40000"/>
                  </a:schemeClr>
                </a:solidFill>
                <a:effectLst/>
                <a:uLnTx/>
                <a:uFillTx/>
                <a:latin typeface="Arial"/>
                <a:ea typeface="+mn-ea"/>
                <a:cs typeface="+mn-cs"/>
              </a:rPr>
              <a:t>https://gaftp.epa.gov/Air/aqmg/cjang/Data_Fusioin_Tool/DFTool_2.1/</a:t>
            </a:r>
          </a:p>
        </p:txBody>
      </p:sp>
      <p:pic>
        <p:nvPicPr>
          <p:cNvPr id="7" name="Picture 6">
            <a:extLst>
              <a:ext uri="{FF2B5EF4-FFF2-40B4-BE49-F238E27FC236}">
                <a16:creationId xmlns:a16="http://schemas.microsoft.com/office/drawing/2014/main" id="{6D04EFCC-3AAE-440A-9A91-627FE303F17D}"/>
              </a:ext>
            </a:extLst>
          </p:cNvPr>
          <p:cNvPicPr>
            <a:picLocks noChangeAspect="1"/>
          </p:cNvPicPr>
          <p:nvPr/>
        </p:nvPicPr>
        <p:blipFill>
          <a:blip r:embed="rId5"/>
          <a:stretch>
            <a:fillRect/>
          </a:stretch>
        </p:blipFill>
        <p:spPr>
          <a:xfrm>
            <a:off x="5601903" y="1510007"/>
            <a:ext cx="5382935" cy="2915756"/>
          </a:xfrm>
          <a:prstGeom prst="rect">
            <a:avLst/>
          </a:prstGeom>
          <a:ln>
            <a:solidFill>
              <a:schemeClr val="tx1"/>
            </a:solidFill>
          </a:ln>
        </p:spPr>
      </p:pic>
      <p:sp>
        <p:nvSpPr>
          <p:cNvPr id="138" name="TextBox 137">
            <a:extLst>
              <a:ext uri="{FF2B5EF4-FFF2-40B4-BE49-F238E27FC236}">
                <a16:creationId xmlns:a16="http://schemas.microsoft.com/office/drawing/2014/main" id="{677CFA65-B9EB-42AE-AFA1-C49159516F0E}"/>
              </a:ext>
            </a:extLst>
          </p:cNvPr>
          <p:cNvSpPr txBox="1"/>
          <p:nvPr/>
        </p:nvSpPr>
        <p:spPr>
          <a:xfrm>
            <a:off x="6027374" y="2497989"/>
            <a:ext cx="931343" cy="369332"/>
          </a:xfrm>
          <a:prstGeom prst="rect">
            <a:avLst/>
          </a:prstGeom>
          <a:noFill/>
        </p:spPr>
        <p:txBody>
          <a:bodyPr wrap="square">
            <a:spAutoFit/>
          </a:bodyPr>
          <a:lstStyle/>
          <a:p>
            <a:r>
              <a:rPr lang="en-US" sz="1800" b="1" i="1" dirty="0">
                <a:solidFill>
                  <a:srgbClr val="FF0000"/>
                </a:solidFill>
                <a:latin typeface="Arial" charset="0"/>
              </a:rPr>
              <a:t>CMAQ</a:t>
            </a:r>
            <a:endParaRPr lang="en-US" dirty="0">
              <a:solidFill>
                <a:srgbClr val="FF0000"/>
              </a:solidFill>
            </a:endParaRPr>
          </a:p>
        </p:txBody>
      </p:sp>
      <p:sp>
        <p:nvSpPr>
          <p:cNvPr id="139" name="TextBox 138">
            <a:extLst>
              <a:ext uri="{FF2B5EF4-FFF2-40B4-BE49-F238E27FC236}">
                <a16:creationId xmlns:a16="http://schemas.microsoft.com/office/drawing/2014/main" id="{B5D22427-0172-4080-8B6A-1C14B80DD8D8}"/>
              </a:ext>
            </a:extLst>
          </p:cNvPr>
          <p:cNvSpPr txBox="1"/>
          <p:nvPr/>
        </p:nvSpPr>
        <p:spPr>
          <a:xfrm>
            <a:off x="8521749" y="2440862"/>
            <a:ext cx="931343" cy="369332"/>
          </a:xfrm>
          <a:prstGeom prst="rect">
            <a:avLst/>
          </a:prstGeom>
          <a:noFill/>
        </p:spPr>
        <p:txBody>
          <a:bodyPr wrap="square">
            <a:spAutoFit/>
          </a:bodyPr>
          <a:lstStyle/>
          <a:p>
            <a:r>
              <a:rPr lang="en-US" sz="1800" b="1" i="1" dirty="0">
                <a:solidFill>
                  <a:srgbClr val="FF0000"/>
                </a:solidFill>
                <a:latin typeface="Arial" charset="0"/>
              </a:rPr>
              <a:t>VNA</a:t>
            </a:r>
            <a:endParaRPr lang="en-US" dirty="0">
              <a:solidFill>
                <a:srgbClr val="FF0000"/>
              </a:solidFill>
            </a:endParaRPr>
          </a:p>
        </p:txBody>
      </p:sp>
      <p:sp>
        <p:nvSpPr>
          <p:cNvPr id="140" name="TextBox 139">
            <a:extLst>
              <a:ext uri="{FF2B5EF4-FFF2-40B4-BE49-F238E27FC236}">
                <a16:creationId xmlns:a16="http://schemas.microsoft.com/office/drawing/2014/main" id="{4004DA20-F67C-4C14-B290-DB17AC170B07}"/>
              </a:ext>
            </a:extLst>
          </p:cNvPr>
          <p:cNvSpPr txBox="1"/>
          <p:nvPr/>
        </p:nvSpPr>
        <p:spPr>
          <a:xfrm>
            <a:off x="6115165" y="3584252"/>
            <a:ext cx="931343" cy="369332"/>
          </a:xfrm>
          <a:prstGeom prst="rect">
            <a:avLst/>
          </a:prstGeom>
          <a:noFill/>
        </p:spPr>
        <p:txBody>
          <a:bodyPr wrap="square">
            <a:spAutoFit/>
          </a:bodyPr>
          <a:lstStyle/>
          <a:p>
            <a:r>
              <a:rPr lang="en-US" sz="1800" b="1" i="1" dirty="0" err="1">
                <a:solidFill>
                  <a:srgbClr val="FF0000"/>
                </a:solidFill>
                <a:latin typeface="Arial" charset="0"/>
              </a:rPr>
              <a:t>eVNA</a:t>
            </a:r>
            <a:endParaRPr lang="en-US" dirty="0">
              <a:solidFill>
                <a:srgbClr val="FF0000"/>
              </a:solidFill>
            </a:endParaRPr>
          </a:p>
        </p:txBody>
      </p:sp>
      <p:sp>
        <p:nvSpPr>
          <p:cNvPr id="141" name="TextBox 140">
            <a:extLst>
              <a:ext uri="{FF2B5EF4-FFF2-40B4-BE49-F238E27FC236}">
                <a16:creationId xmlns:a16="http://schemas.microsoft.com/office/drawing/2014/main" id="{77DDEB02-3372-4B3F-8343-C7F216768F54}"/>
              </a:ext>
            </a:extLst>
          </p:cNvPr>
          <p:cNvSpPr txBox="1"/>
          <p:nvPr/>
        </p:nvSpPr>
        <p:spPr>
          <a:xfrm>
            <a:off x="8344139" y="3452122"/>
            <a:ext cx="931343" cy="646331"/>
          </a:xfrm>
          <a:prstGeom prst="rect">
            <a:avLst/>
          </a:prstGeom>
          <a:noFill/>
        </p:spPr>
        <p:txBody>
          <a:bodyPr wrap="square">
            <a:spAutoFit/>
          </a:bodyPr>
          <a:lstStyle/>
          <a:p>
            <a:r>
              <a:rPr lang="en-US" sz="1800" b="1" i="1" dirty="0">
                <a:solidFill>
                  <a:srgbClr val="FF0000"/>
                </a:solidFill>
                <a:latin typeface="Arial" charset="0"/>
              </a:rPr>
              <a:t>Down-scaler</a:t>
            </a:r>
            <a:endParaRPr lang="en-US" dirty="0">
              <a:solidFill>
                <a:srgbClr val="FF0000"/>
              </a:solidFill>
            </a:endParaRPr>
          </a:p>
        </p:txBody>
      </p:sp>
      <p:sp>
        <p:nvSpPr>
          <p:cNvPr id="136" name="AutoShape 10">
            <a:extLst>
              <a:ext uri="{FF2B5EF4-FFF2-40B4-BE49-F238E27FC236}">
                <a16:creationId xmlns:a16="http://schemas.microsoft.com/office/drawing/2014/main" id="{48A4B441-2AA7-4368-B166-15622BE81E26}"/>
              </a:ext>
            </a:extLst>
          </p:cNvPr>
          <p:cNvSpPr>
            <a:spLocks noChangeArrowheads="1"/>
          </p:cNvSpPr>
          <p:nvPr/>
        </p:nvSpPr>
        <p:spPr bwMode="gray">
          <a:xfrm rot="18361258" flipV="1">
            <a:off x="2788750" y="2339780"/>
            <a:ext cx="1518767" cy="234999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defRPr/>
            </a:pPr>
            <a:endParaRPr lang="en-US" sz="1400" kern="0">
              <a:solidFill>
                <a:srgbClr val="080808"/>
              </a:solidFill>
              <a:latin typeface="Arial" charset="0"/>
            </a:endParaRPr>
          </a:p>
        </p:txBody>
      </p:sp>
    </p:spTree>
    <p:extLst>
      <p:ext uri="{BB962C8B-B14F-4D97-AF65-F5344CB8AC3E}">
        <p14:creationId xmlns:p14="http://schemas.microsoft.com/office/powerpoint/2010/main" val="141680453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644" y="210615"/>
            <a:ext cx="8716710" cy="34163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00FF"/>
                </a:solidFill>
                <a:effectLst/>
                <a:uLnTx/>
                <a:uFillTx/>
                <a:latin typeface="Arial"/>
                <a:ea typeface="+mn-ea"/>
                <a:cs typeface="+mn-cs"/>
              </a:rPr>
              <a:t>Data Fusion Tool</a:t>
            </a:r>
            <a:endParaRPr kumimoji="0" lang="en-US" sz="7200" b="1" i="1"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a:ln>
                  <a:noFill/>
                </a:ln>
                <a:solidFill>
                  <a:srgbClr val="0000FF"/>
                </a:solidFill>
                <a:effectLst/>
                <a:uLnTx/>
                <a:uFillTx/>
                <a:latin typeface="Arial"/>
                <a:ea typeface="+mn-ea"/>
                <a:cs typeface="+mn-cs"/>
              </a:rPr>
              <a:t>Demo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1" u="none" strike="noStrike" kern="1200" cap="none" spc="0" normalizeH="0" baseline="0" noProof="0" dirty="0">
              <a:ln>
                <a:noFill/>
              </a:ln>
              <a:solidFill>
                <a:srgbClr val="FF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D562FE73-466D-459D-9A25-7C2354700757}"/>
              </a:ext>
            </a:extLst>
          </p:cNvPr>
          <p:cNvSpPr/>
          <p:nvPr/>
        </p:nvSpPr>
        <p:spPr>
          <a:xfrm>
            <a:off x="3784029" y="2779352"/>
            <a:ext cx="49259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srgbClr val="0000FF"/>
                </a:solidFill>
                <a:effectLst/>
                <a:uLnTx/>
                <a:uFillTx/>
                <a:latin typeface="Arial"/>
                <a:ea typeface="+mn-ea"/>
                <a:cs typeface="+mn-cs"/>
              </a:rPr>
              <a:t>For Ozone and PM2.5</a:t>
            </a:r>
            <a:endParaRPr kumimoji="0" lang="en-US" sz="32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F63AB8C6-680C-4882-8A2C-78D6D79FAD75}"/>
              </a:ext>
            </a:extLst>
          </p:cNvPr>
          <p:cNvSpPr/>
          <p:nvPr/>
        </p:nvSpPr>
        <p:spPr>
          <a:xfrm>
            <a:off x="1992289" y="3721387"/>
            <a:ext cx="8207420"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The Data Fusion Tool v.2.1 package (“Data Fusion Tool_ Setup v2.1.exe” and “Data Fusion </a:t>
            </a:r>
            <a:r>
              <a:rPr kumimoji="0" lang="en-US" sz="2400" b="1" i="0" u="none" strike="noStrike" kern="1200" cap="none" spc="0" normalizeH="0" baseline="0" noProof="0" dirty="0" err="1">
                <a:ln>
                  <a:noFill/>
                </a:ln>
                <a:solidFill>
                  <a:srgbClr val="FF0000"/>
                </a:solidFill>
                <a:effectLst/>
                <a:uLnTx/>
                <a:uFillTx/>
                <a:latin typeface="Arial"/>
                <a:ea typeface="+mn-ea"/>
                <a:cs typeface="+mn-cs"/>
              </a:rPr>
              <a:t>Tool_Data</a:t>
            </a:r>
            <a:r>
              <a:rPr kumimoji="0" lang="en-US" sz="2400" b="1" i="0" u="none" strike="noStrike" kern="1200" cap="none" spc="0" normalizeH="0" baseline="0" noProof="0" dirty="0">
                <a:ln>
                  <a:noFill/>
                </a:ln>
                <a:solidFill>
                  <a:srgbClr val="FF0000"/>
                </a:solidFill>
                <a:effectLst/>
                <a:uLnTx/>
                <a:uFillTx/>
                <a:latin typeface="Arial"/>
                <a:ea typeface="+mn-ea"/>
                <a:cs typeface="+mn-cs"/>
              </a:rPr>
              <a:t> v2.1.exe” : run both to install) is available at EPA’s </a:t>
            </a:r>
            <a:r>
              <a:rPr kumimoji="0" lang="en-US" sz="2400" b="1" i="0" u="none" strike="noStrike" kern="1200" cap="none" spc="0" normalizeH="0" baseline="0" noProof="0" dirty="0" err="1">
                <a:ln>
                  <a:noFill/>
                </a:ln>
                <a:solidFill>
                  <a:srgbClr val="FF0000"/>
                </a:solidFill>
                <a:effectLst/>
                <a:uLnTx/>
                <a:uFillTx/>
                <a:latin typeface="Arial"/>
                <a:ea typeface="+mn-ea"/>
                <a:cs typeface="+mn-cs"/>
              </a:rPr>
              <a:t>NewFTP</a:t>
            </a:r>
            <a:r>
              <a:rPr kumimoji="0" lang="en-US" sz="2400" b="1" i="0" u="none" strike="noStrike" kern="1200" cap="none" spc="0" normalizeH="0" baseline="0" noProof="0" dirty="0">
                <a:ln>
                  <a:noFill/>
                </a:ln>
                <a:solidFill>
                  <a:srgbClr val="FF0000"/>
                </a:solidFill>
                <a:effectLst/>
                <a:uLnTx/>
                <a:uFillTx/>
                <a:latin typeface="Arial"/>
                <a:ea typeface="+mn-ea"/>
                <a:cs typeface="+mn-cs"/>
              </a:rPr>
              <a:t> site under: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00B0F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B0F0"/>
                </a:solidFill>
                <a:effectLst/>
                <a:uLnTx/>
                <a:uFillTx/>
                <a:latin typeface="Arial"/>
                <a:ea typeface="+mn-ea"/>
                <a:cs typeface="+mn-cs"/>
              </a:rPr>
              <a:t>https://gaftp.epa.gov/Air/aqmg/cjang/Data_Fusioin_Tool/DFTool_2.1/</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1" u="sng" strike="noStrike" kern="1200" cap="none" spc="0" normalizeH="0" baseline="0" noProof="0" dirty="0">
              <a:ln>
                <a:noFill/>
              </a:ln>
              <a:solidFill>
                <a:srgbClr val="0000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4FCC76A5-0996-4E30-9655-2FC1B8367100}"/>
              </a:ext>
            </a:extLst>
          </p:cNvPr>
          <p:cNvSpPr/>
          <p:nvPr/>
        </p:nvSpPr>
        <p:spPr>
          <a:xfrm>
            <a:off x="4558935" y="6325915"/>
            <a:ext cx="29293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mn-cs"/>
              </a:rPr>
              <a:t>DF Tool demo, Carey Jang</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3">
            <a:extLst>
              <a:ext uri="{FF2B5EF4-FFF2-40B4-BE49-F238E27FC236}">
                <a16:creationId xmlns:a16="http://schemas.microsoft.com/office/drawing/2014/main" id="{9EE9CAF2-AD4E-4868-9418-FF3296E96AB9}"/>
              </a:ext>
            </a:extLst>
          </p:cNvPr>
          <p:cNvSpPr txBox="1">
            <a:spLocks/>
          </p:cNvSpPr>
          <p:nvPr/>
        </p:nvSpPr>
        <p:spPr bwMode="auto">
          <a:xfrm>
            <a:off x="10278297" y="639328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10</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79230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9EE1AC4-D6B6-4F3A-AF03-1043BEFE700C}"/>
              </a:ext>
            </a:extLst>
          </p:cNvPr>
          <p:cNvGrpSpPr/>
          <p:nvPr/>
        </p:nvGrpSpPr>
        <p:grpSpPr>
          <a:xfrm>
            <a:off x="495702" y="1257252"/>
            <a:ext cx="11200596" cy="4343495"/>
            <a:chOff x="333136" y="1303599"/>
            <a:chExt cx="8664524" cy="3976331"/>
          </a:xfrm>
        </p:grpSpPr>
        <p:sp>
          <p:nvSpPr>
            <p:cNvPr id="26" name="Freeform: Shape 25">
              <a:extLst>
                <a:ext uri="{FF2B5EF4-FFF2-40B4-BE49-F238E27FC236}">
                  <a16:creationId xmlns:a16="http://schemas.microsoft.com/office/drawing/2014/main" id="{D5320645-D7DF-4DD1-BDC9-CFC4C7E86C93}"/>
                </a:ext>
              </a:extLst>
            </p:cNvPr>
            <p:cNvSpPr/>
            <p:nvPr/>
          </p:nvSpPr>
          <p:spPr>
            <a:xfrm>
              <a:off x="333136" y="1303599"/>
              <a:ext cx="8582621" cy="1126113"/>
            </a:xfrm>
            <a:custGeom>
              <a:avLst/>
              <a:gdLst>
                <a:gd name="connsiteX0" fmla="*/ 0 w 8582621"/>
                <a:gd name="connsiteY0" fmla="*/ 112611 h 1126113"/>
                <a:gd name="connsiteX1" fmla="*/ 112611 w 8582621"/>
                <a:gd name="connsiteY1" fmla="*/ 0 h 1126113"/>
                <a:gd name="connsiteX2" fmla="*/ 8470010 w 8582621"/>
                <a:gd name="connsiteY2" fmla="*/ 0 h 1126113"/>
                <a:gd name="connsiteX3" fmla="*/ 8582621 w 8582621"/>
                <a:gd name="connsiteY3" fmla="*/ 112611 h 1126113"/>
                <a:gd name="connsiteX4" fmla="*/ 8582621 w 8582621"/>
                <a:gd name="connsiteY4" fmla="*/ 1013502 h 1126113"/>
                <a:gd name="connsiteX5" fmla="*/ 8470010 w 8582621"/>
                <a:gd name="connsiteY5" fmla="*/ 1126113 h 1126113"/>
                <a:gd name="connsiteX6" fmla="*/ 112611 w 8582621"/>
                <a:gd name="connsiteY6" fmla="*/ 1126113 h 1126113"/>
                <a:gd name="connsiteX7" fmla="*/ 0 w 8582621"/>
                <a:gd name="connsiteY7" fmla="*/ 1013502 h 1126113"/>
                <a:gd name="connsiteX8" fmla="*/ 0 w 8582621"/>
                <a:gd name="connsiteY8" fmla="*/ 112611 h 112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621" h="1126113">
                  <a:moveTo>
                    <a:pt x="0" y="112611"/>
                  </a:moveTo>
                  <a:cubicBezTo>
                    <a:pt x="0" y="50418"/>
                    <a:pt x="50418" y="0"/>
                    <a:pt x="112611" y="0"/>
                  </a:cubicBezTo>
                  <a:lnTo>
                    <a:pt x="8470010" y="0"/>
                  </a:lnTo>
                  <a:cubicBezTo>
                    <a:pt x="8532203" y="0"/>
                    <a:pt x="8582621" y="50418"/>
                    <a:pt x="8582621" y="112611"/>
                  </a:cubicBezTo>
                  <a:lnTo>
                    <a:pt x="8582621" y="1013502"/>
                  </a:lnTo>
                  <a:cubicBezTo>
                    <a:pt x="8582621" y="1075695"/>
                    <a:pt x="8532203" y="1126113"/>
                    <a:pt x="8470010" y="1126113"/>
                  </a:cubicBezTo>
                  <a:lnTo>
                    <a:pt x="112611" y="1126113"/>
                  </a:lnTo>
                  <a:cubicBezTo>
                    <a:pt x="50418" y="1126113"/>
                    <a:pt x="0" y="1075695"/>
                    <a:pt x="0" y="1013502"/>
                  </a:cubicBezTo>
                  <a:lnTo>
                    <a:pt x="0" y="112611"/>
                  </a:lnTo>
                  <a:close/>
                </a:path>
              </a:pathLst>
            </a:custGeom>
            <a:solidFill>
              <a:srgbClr val="70AD47"/>
            </a:solidFill>
            <a:ln>
              <a:noFill/>
            </a:ln>
          </p:spPr>
          <p:style>
            <a:lnRef idx="0">
              <a:scrgbClr r="0" g="0" b="0"/>
            </a:lnRef>
            <a:fillRef idx="0">
              <a:scrgbClr r="0" g="0" b="0"/>
            </a:fillRef>
            <a:effectRef idx="0">
              <a:scrgbClr r="0" g="0" b="0"/>
            </a:effectRef>
            <a:fontRef idx="minor">
              <a:schemeClr val="lt1"/>
            </a:fontRef>
          </p:style>
          <p:txBody>
            <a:bodyPr spcFirstLastPara="0" vert="horz" wrap="square" lIns="238723" tIns="238723" rIns="238723" bIns="238723"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US" altLang="zh-CN" sz="5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Data Fusion Tool</a:t>
              </a:r>
              <a:endParaRPr kumimoji="0" lang="en-US" sz="5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6" name="Freeform: Shape 35">
              <a:extLst>
                <a:ext uri="{FF2B5EF4-FFF2-40B4-BE49-F238E27FC236}">
                  <a16:creationId xmlns:a16="http://schemas.microsoft.com/office/drawing/2014/main" id="{53E12E4E-31A4-43C4-A487-2D2C147D37B4}"/>
                </a:ext>
              </a:extLst>
            </p:cNvPr>
            <p:cNvSpPr/>
            <p:nvPr/>
          </p:nvSpPr>
          <p:spPr>
            <a:xfrm>
              <a:off x="341513" y="2692770"/>
              <a:ext cx="4218520" cy="669030"/>
            </a:xfrm>
            <a:custGeom>
              <a:avLst/>
              <a:gdLst>
                <a:gd name="connsiteX0" fmla="*/ 0 w 4218520"/>
                <a:gd name="connsiteY0" fmla="*/ 66903 h 669030"/>
                <a:gd name="connsiteX1" fmla="*/ 66903 w 4218520"/>
                <a:gd name="connsiteY1" fmla="*/ 0 h 669030"/>
                <a:gd name="connsiteX2" fmla="*/ 4151617 w 4218520"/>
                <a:gd name="connsiteY2" fmla="*/ 0 h 669030"/>
                <a:gd name="connsiteX3" fmla="*/ 4218520 w 4218520"/>
                <a:gd name="connsiteY3" fmla="*/ 66903 h 669030"/>
                <a:gd name="connsiteX4" fmla="*/ 4218520 w 4218520"/>
                <a:gd name="connsiteY4" fmla="*/ 602127 h 669030"/>
                <a:gd name="connsiteX5" fmla="*/ 4151617 w 4218520"/>
                <a:gd name="connsiteY5" fmla="*/ 669030 h 669030"/>
                <a:gd name="connsiteX6" fmla="*/ 66903 w 4218520"/>
                <a:gd name="connsiteY6" fmla="*/ 669030 h 669030"/>
                <a:gd name="connsiteX7" fmla="*/ 0 w 4218520"/>
                <a:gd name="connsiteY7" fmla="*/ 602127 h 669030"/>
                <a:gd name="connsiteX8" fmla="*/ 0 w 4218520"/>
                <a:gd name="connsiteY8" fmla="*/ 66903 h 66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520" h="669030">
                  <a:moveTo>
                    <a:pt x="0" y="66903"/>
                  </a:moveTo>
                  <a:cubicBezTo>
                    <a:pt x="0" y="29953"/>
                    <a:pt x="29953" y="0"/>
                    <a:pt x="66903" y="0"/>
                  </a:cubicBezTo>
                  <a:lnTo>
                    <a:pt x="4151617" y="0"/>
                  </a:lnTo>
                  <a:cubicBezTo>
                    <a:pt x="4188567" y="0"/>
                    <a:pt x="4218520" y="29953"/>
                    <a:pt x="4218520" y="66903"/>
                  </a:cubicBezTo>
                  <a:lnTo>
                    <a:pt x="4218520" y="602127"/>
                  </a:lnTo>
                  <a:cubicBezTo>
                    <a:pt x="4218520" y="639077"/>
                    <a:pt x="4188567" y="669030"/>
                    <a:pt x="4151617" y="669030"/>
                  </a:cubicBezTo>
                  <a:lnTo>
                    <a:pt x="66903" y="669030"/>
                  </a:lnTo>
                  <a:cubicBezTo>
                    <a:pt x="29953" y="669030"/>
                    <a:pt x="0" y="639077"/>
                    <a:pt x="0" y="602127"/>
                  </a:cubicBezTo>
                  <a:lnTo>
                    <a:pt x="0" y="66903"/>
                  </a:lnTo>
                  <a:close/>
                </a:path>
              </a:pathLst>
            </a:custGeom>
            <a:ln>
              <a:solidFill>
                <a:srgbClr val="FFC000"/>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1035" tIns="111035" rIns="111035" bIns="11103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Data </a:t>
              </a: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Input and Configuration</a:t>
              </a:r>
              <a:endParaRPr kumimoji="0" lang="en-US" sz="2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7" name="Freeform: Shape 36">
              <a:extLst>
                <a:ext uri="{FF2B5EF4-FFF2-40B4-BE49-F238E27FC236}">
                  <a16:creationId xmlns:a16="http://schemas.microsoft.com/office/drawing/2014/main" id="{4BD743E5-5838-45A3-A1B7-C1229393A5E1}"/>
                </a:ext>
              </a:extLst>
            </p:cNvPr>
            <p:cNvSpPr/>
            <p:nvPr/>
          </p:nvSpPr>
          <p:spPr>
            <a:xfrm>
              <a:off x="341513"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Data Input Option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8" name="Freeform: Shape 37">
              <a:extLst>
                <a:ext uri="{FF2B5EF4-FFF2-40B4-BE49-F238E27FC236}">
                  <a16:creationId xmlns:a16="http://schemas.microsoft.com/office/drawing/2014/main" id="{672D0672-5D0D-4733-BE5A-1F963F4B05FA}"/>
                </a:ext>
              </a:extLst>
            </p:cNvPr>
            <p:cNvSpPr/>
            <p:nvPr/>
          </p:nvSpPr>
          <p:spPr>
            <a:xfrm>
              <a:off x="1406879"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Fusion Technique Option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9" name="Freeform: Shape 38">
              <a:extLst>
                <a:ext uri="{FF2B5EF4-FFF2-40B4-BE49-F238E27FC236}">
                  <a16:creationId xmlns:a16="http://schemas.microsoft.com/office/drawing/2014/main" id="{7E3199E4-EDFF-47D6-9C2A-372A1E7C9AB3}"/>
                </a:ext>
              </a:extLst>
            </p:cNvPr>
            <p:cNvSpPr/>
            <p:nvPr/>
          </p:nvSpPr>
          <p:spPr>
            <a:xfrm>
              <a:off x="2472244"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Spatial &amp; Temporal Option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0" name="Freeform: Shape 39">
              <a:extLst>
                <a:ext uri="{FF2B5EF4-FFF2-40B4-BE49-F238E27FC236}">
                  <a16:creationId xmlns:a16="http://schemas.microsoft.com/office/drawing/2014/main" id="{717A1D9E-FB30-40B3-A56A-2D2EC0EC843B}"/>
                </a:ext>
              </a:extLst>
            </p:cNvPr>
            <p:cNvSpPr/>
            <p:nvPr/>
          </p:nvSpPr>
          <p:spPr>
            <a:xfrm>
              <a:off x="3537610"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Receptor Option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1" name="Freeform: Shape 40">
              <a:extLst>
                <a:ext uri="{FF2B5EF4-FFF2-40B4-BE49-F238E27FC236}">
                  <a16:creationId xmlns:a16="http://schemas.microsoft.com/office/drawing/2014/main" id="{A44F362B-1A27-4B8F-BE2F-4897D0D896BD}"/>
                </a:ext>
              </a:extLst>
            </p:cNvPr>
            <p:cNvSpPr/>
            <p:nvPr/>
          </p:nvSpPr>
          <p:spPr>
            <a:xfrm>
              <a:off x="4645917" y="2692770"/>
              <a:ext cx="3100836" cy="669030"/>
            </a:xfrm>
            <a:custGeom>
              <a:avLst/>
              <a:gdLst>
                <a:gd name="connsiteX0" fmla="*/ 0 w 3153154"/>
                <a:gd name="connsiteY0" fmla="*/ 66903 h 669030"/>
                <a:gd name="connsiteX1" fmla="*/ 66903 w 3153154"/>
                <a:gd name="connsiteY1" fmla="*/ 0 h 669030"/>
                <a:gd name="connsiteX2" fmla="*/ 3086251 w 3153154"/>
                <a:gd name="connsiteY2" fmla="*/ 0 h 669030"/>
                <a:gd name="connsiteX3" fmla="*/ 3153154 w 3153154"/>
                <a:gd name="connsiteY3" fmla="*/ 66903 h 669030"/>
                <a:gd name="connsiteX4" fmla="*/ 3153154 w 3153154"/>
                <a:gd name="connsiteY4" fmla="*/ 602127 h 669030"/>
                <a:gd name="connsiteX5" fmla="*/ 3086251 w 3153154"/>
                <a:gd name="connsiteY5" fmla="*/ 669030 h 669030"/>
                <a:gd name="connsiteX6" fmla="*/ 66903 w 3153154"/>
                <a:gd name="connsiteY6" fmla="*/ 669030 h 669030"/>
                <a:gd name="connsiteX7" fmla="*/ 0 w 3153154"/>
                <a:gd name="connsiteY7" fmla="*/ 602127 h 669030"/>
                <a:gd name="connsiteX8" fmla="*/ 0 w 3153154"/>
                <a:gd name="connsiteY8" fmla="*/ 66903 h 66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3154" h="669030">
                  <a:moveTo>
                    <a:pt x="0" y="66903"/>
                  </a:moveTo>
                  <a:cubicBezTo>
                    <a:pt x="0" y="29953"/>
                    <a:pt x="29953" y="0"/>
                    <a:pt x="66903" y="0"/>
                  </a:cubicBezTo>
                  <a:lnTo>
                    <a:pt x="3086251" y="0"/>
                  </a:lnTo>
                  <a:cubicBezTo>
                    <a:pt x="3123201" y="0"/>
                    <a:pt x="3153154" y="29953"/>
                    <a:pt x="3153154" y="66903"/>
                  </a:cubicBezTo>
                  <a:lnTo>
                    <a:pt x="3153154" y="602127"/>
                  </a:lnTo>
                  <a:cubicBezTo>
                    <a:pt x="3153154" y="639077"/>
                    <a:pt x="3123201" y="669030"/>
                    <a:pt x="3086251" y="669030"/>
                  </a:cubicBezTo>
                  <a:lnTo>
                    <a:pt x="66903" y="669030"/>
                  </a:lnTo>
                  <a:cubicBezTo>
                    <a:pt x="29953" y="669030"/>
                    <a:pt x="0" y="639077"/>
                    <a:pt x="0" y="602127"/>
                  </a:cubicBezTo>
                  <a:lnTo>
                    <a:pt x="0" y="66903"/>
                  </a:lnTo>
                  <a:close/>
                </a:path>
              </a:pathLst>
            </a:custGeom>
            <a:ln>
              <a:solidFill>
                <a:srgbClr val="FFC000"/>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1035" tIns="111035" rIns="111035" bIns="11103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Cross-Validation</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2" name="Freeform: Shape 41">
              <a:extLst>
                <a:ext uri="{FF2B5EF4-FFF2-40B4-BE49-F238E27FC236}">
                  <a16:creationId xmlns:a16="http://schemas.microsoft.com/office/drawing/2014/main" id="{70C4E72C-792B-4055-B808-AF580A9A8047}"/>
                </a:ext>
              </a:extLst>
            </p:cNvPr>
            <p:cNvSpPr/>
            <p:nvPr/>
          </p:nvSpPr>
          <p:spPr>
            <a:xfrm>
              <a:off x="4645917"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altLang="zh-CN"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Multi-fold Cross Validation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3" name="Freeform: Shape 42">
              <a:extLst>
                <a:ext uri="{FF2B5EF4-FFF2-40B4-BE49-F238E27FC236}">
                  <a16:creationId xmlns:a16="http://schemas.microsoft.com/office/drawing/2014/main" id="{30851889-0CEA-4E81-B782-F50081F5BB17}"/>
                </a:ext>
              </a:extLst>
            </p:cNvPr>
            <p:cNvSpPr/>
            <p:nvPr/>
          </p:nvSpPr>
          <p:spPr>
            <a:xfrm>
              <a:off x="5711283"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altLang="zh-CN"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Leave-one-out Cross Validation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4" name="Freeform: Shape 43">
              <a:extLst>
                <a:ext uri="{FF2B5EF4-FFF2-40B4-BE49-F238E27FC236}">
                  <a16:creationId xmlns:a16="http://schemas.microsoft.com/office/drawing/2014/main" id="{0A051CD8-CDA2-4168-94BA-FCB60A42C1A1}"/>
                </a:ext>
              </a:extLst>
            </p:cNvPr>
            <p:cNvSpPr/>
            <p:nvPr/>
          </p:nvSpPr>
          <p:spPr>
            <a:xfrm>
              <a:off x="6776649"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altLang="zh-CN"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Leave-group-out Cross Validation</a:t>
              </a:r>
              <a:endParaRPr kumimoji="0" lang="en-US" sz="1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5" name="Freeform: Shape 44">
              <a:extLst>
                <a:ext uri="{FF2B5EF4-FFF2-40B4-BE49-F238E27FC236}">
                  <a16:creationId xmlns:a16="http://schemas.microsoft.com/office/drawing/2014/main" id="{1D1C9A99-CE58-42FD-8268-9516774E2B51}"/>
                </a:ext>
              </a:extLst>
            </p:cNvPr>
            <p:cNvSpPr/>
            <p:nvPr/>
          </p:nvSpPr>
          <p:spPr>
            <a:xfrm>
              <a:off x="7799071" y="2692770"/>
              <a:ext cx="1198589" cy="669030"/>
            </a:xfrm>
            <a:custGeom>
              <a:avLst/>
              <a:gdLst>
                <a:gd name="connsiteX0" fmla="*/ 0 w 1022423"/>
                <a:gd name="connsiteY0" fmla="*/ 66903 h 669030"/>
                <a:gd name="connsiteX1" fmla="*/ 66903 w 1022423"/>
                <a:gd name="connsiteY1" fmla="*/ 0 h 669030"/>
                <a:gd name="connsiteX2" fmla="*/ 955520 w 1022423"/>
                <a:gd name="connsiteY2" fmla="*/ 0 h 669030"/>
                <a:gd name="connsiteX3" fmla="*/ 1022423 w 1022423"/>
                <a:gd name="connsiteY3" fmla="*/ 66903 h 669030"/>
                <a:gd name="connsiteX4" fmla="*/ 1022423 w 1022423"/>
                <a:gd name="connsiteY4" fmla="*/ 602127 h 669030"/>
                <a:gd name="connsiteX5" fmla="*/ 955520 w 1022423"/>
                <a:gd name="connsiteY5" fmla="*/ 669030 h 669030"/>
                <a:gd name="connsiteX6" fmla="*/ 66903 w 1022423"/>
                <a:gd name="connsiteY6" fmla="*/ 669030 h 669030"/>
                <a:gd name="connsiteX7" fmla="*/ 0 w 1022423"/>
                <a:gd name="connsiteY7" fmla="*/ 602127 h 669030"/>
                <a:gd name="connsiteX8" fmla="*/ 0 w 1022423"/>
                <a:gd name="connsiteY8" fmla="*/ 66903 h 66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669030">
                  <a:moveTo>
                    <a:pt x="0" y="66903"/>
                  </a:moveTo>
                  <a:cubicBezTo>
                    <a:pt x="0" y="29953"/>
                    <a:pt x="29953" y="0"/>
                    <a:pt x="66903" y="0"/>
                  </a:cubicBezTo>
                  <a:lnTo>
                    <a:pt x="955520" y="0"/>
                  </a:lnTo>
                  <a:cubicBezTo>
                    <a:pt x="992470" y="0"/>
                    <a:pt x="1022423" y="29953"/>
                    <a:pt x="1022423" y="66903"/>
                  </a:cubicBezTo>
                  <a:lnTo>
                    <a:pt x="1022423" y="602127"/>
                  </a:lnTo>
                  <a:cubicBezTo>
                    <a:pt x="1022423" y="639077"/>
                    <a:pt x="992470" y="669030"/>
                    <a:pt x="955520" y="669030"/>
                  </a:cubicBezTo>
                  <a:lnTo>
                    <a:pt x="66903" y="669030"/>
                  </a:lnTo>
                  <a:cubicBezTo>
                    <a:pt x="29953" y="669030"/>
                    <a:pt x="0" y="639077"/>
                    <a:pt x="0" y="602127"/>
                  </a:cubicBezTo>
                  <a:lnTo>
                    <a:pt x="0" y="66903"/>
                  </a:lnTo>
                  <a:close/>
                </a:path>
              </a:pathLst>
            </a:custGeom>
            <a:ln>
              <a:solidFill>
                <a:srgbClr val="FFC000"/>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5795" tIns="95795" rIns="95795" bIns="9579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Data Viewer</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Shape 45">
              <a:extLst>
                <a:ext uri="{FF2B5EF4-FFF2-40B4-BE49-F238E27FC236}">
                  <a16:creationId xmlns:a16="http://schemas.microsoft.com/office/drawing/2014/main" id="{7D90B937-A915-4820-AC67-3FD6243D8F66}"/>
                </a:ext>
              </a:extLst>
            </p:cNvPr>
            <p:cNvSpPr/>
            <p:nvPr/>
          </p:nvSpPr>
          <p:spPr>
            <a:xfrm>
              <a:off x="7884956" y="3624859"/>
              <a:ext cx="1022423" cy="1655071"/>
            </a:xfrm>
            <a:custGeom>
              <a:avLst/>
              <a:gdLst>
                <a:gd name="connsiteX0" fmla="*/ 0 w 1022423"/>
                <a:gd name="connsiteY0" fmla="*/ 102242 h 2805395"/>
                <a:gd name="connsiteX1" fmla="*/ 102242 w 1022423"/>
                <a:gd name="connsiteY1" fmla="*/ 0 h 2805395"/>
                <a:gd name="connsiteX2" fmla="*/ 920181 w 1022423"/>
                <a:gd name="connsiteY2" fmla="*/ 0 h 2805395"/>
                <a:gd name="connsiteX3" fmla="*/ 1022423 w 1022423"/>
                <a:gd name="connsiteY3" fmla="*/ 102242 h 2805395"/>
                <a:gd name="connsiteX4" fmla="*/ 1022423 w 1022423"/>
                <a:gd name="connsiteY4" fmla="*/ 2703153 h 2805395"/>
                <a:gd name="connsiteX5" fmla="*/ 920181 w 1022423"/>
                <a:gd name="connsiteY5" fmla="*/ 2805395 h 2805395"/>
                <a:gd name="connsiteX6" fmla="*/ 102242 w 1022423"/>
                <a:gd name="connsiteY6" fmla="*/ 2805395 h 2805395"/>
                <a:gd name="connsiteX7" fmla="*/ 0 w 1022423"/>
                <a:gd name="connsiteY7" fmla="*/ 2703153 h 2805395"/>
                <a:gd name="connsiteX8" fmla="*/ 0 w 1022423"/>
                <a:gd name="connsiteY8" fmla="*/ 102242 h 28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423" h="2805395">
                  <a:moveTo>
                    <a:pt x="0" y="102242"/>
                  </a:moveTo>
                  <a:cubicBezTo>
                    <a:pt x="0" y="45775"/>
                    <a:pt x="45775" y="0"/>
                    <a:pt x="102242" y="0"/>
                  </a:cubicBezTo>
                  <a:lnTo>
                    <a:pt x="920181" y="0"/>
                  </a:lnTo>
                  <a:cubicBezTo>
                    <a:pt x="976648" y="0"/>
                    <a:pt x="1022423" y="45775"/>
                    <a:pt x="1022423" y="102242"/>
                  </a:cubicBezTo>
                  <a:lnTo>
                    <a:pt x="1022423" y="2703153"/>
                  </a:lnTo>
                  <a:cubicBezTo>
                    <a:pt x="1022423" y="2759620"/>
                    <a:pt x="976648" y="2805395"/>
                    <a:pt x="920181" y="2805395"/>
                  </a:cubicBezTo>
                  <a:lnTo>
                    <a:pt x="102242" y="2805395"/>
                  </a:lnTo>
                  <a:cubicBezTo>
                    <a:pt x="45775" y="2805395"/>
                    <a:pt x="0" y="2759620"/>
                    <a:pt x="0" y="2703153"/>
                  </a:cubicBezTo>
                  <a:lnTo>
                    <a:pt x="0" y="102242"/>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87096" tIns="87096" rIns="87096" bIns="87096"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Map, GIS, Statistics, Data table, Log/Msg</a:t>
              </a:r>
            </a:p>
          </p:txBody>
        </p:sp>
      </p:grpSp>
      <p:sp>
        <p:nvSpPr>
          <p:cNvPr id="18" name="Title 1">
            <a:extLst>
              <a:ext uri="{FF2B5EF4-FFF2-40B4-BE49-F238E27FC236}">
                <a16:creationId xmlns:a16="http://schemas.microsoft.com/office/drawing/2014/main" id="{E17FCAAE-CC17-404D-8FCD-82D007C66AA9}"/>
              </a:ext>
            </a:extLst>
          </p:cNvPr>
          <p:cNvSpPr txBox="1">
            <a:spLocks/>
          </p:cNvSpPr>
          <p:nvPr/>
        </p:nvSpPr>
        <p:spPr>
          <a:xfrm>
            <a:off x="609600" y="71440"/>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lang="en-US" altLang="zh-CN" sz="3200" dirty="0">
                <a:solidFill>
                  <a:srgbClr val="FFFF00"/>
                </a:solidFill>
                <a:latin typeface="Arial"/>
                <a:ea typeface="微软雅黑"/>
              </a:rPr>
              <a:t>Key Functions and</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 Modules</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
        <p:nvSpPr>
          <p:cNvPr id="16" name="Slide Number Placeholder 3">
            <a:extLst>
              <a:ext uri="{FF2B5EF4-FFF2-40B4-BE49-F238E27FC236}">
                <a16:creationId xmlns:a16="http://schemas.microsoft.com/office/drawing/2014/main" id="{E371D541-0D44-4F2D-AC10-EF87C1B35BA1}"/>
              </a:ext>
            </a:extLst>
          </p:cNvPr>
          <p:cNvSpPr txBox="1">
            <a:spLocks/>
          </p:cNvSpPr>
          <p:nvPr/>
        </p:nvSpPr>
        <p:spPr>
          <a:xfrm>
            <a:off x="10278297" y="6393287"/>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11</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8087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B876-697B-464C-8013-214A6BE57FC1}"/>
              </a:ext>
            </a:extLst>
          </p:cNvPr>
          <p:cNvSpPr>
            <a:spLocks noGrp="1"/>
          </p:cNvSpPr>
          <p:nvPr>
            <p:ph type="title"/>
          </p:nvPr>
        </p:nvSpPr>
        <p:spPr/>
        <p:txBody>
          <a:bodyPr/>
          <a:lstStyle/>
          <a:p>
            <a:r>
              <a:rPr lang="en-US" altLang="zh-CN" sz="3600" dirty="0">
                <a:solidFill>
                  <a:srgbClr val="FFFF00"/>
                </a:solidFill>
                <a:latin typeface="+mn-lt"/>
              </a:rPr>
              <a:t>Running Data Fusion Tool</a:t>
            </a:r>
            <a:endParaRPr lang="zh-CN" altLang="en-US" sz="3600" dirty="0">
              <a:solidFill>
                <a:srgbClr val="FFFF00"/>
              </a:solidFill>
              <a:latin typeface="+mn-lt"/>
            </a:endParaRPr>
          </a:p>
        </p:txBody>
      </p:sp>
      <p:pic>
        <p:nvPicPr>
          <p:cNvPr id="30" name="图片 10">
            <a:extLst>
              <a:ext uri="{FF2B5EF4-FFF2-40B4-BE49-F238E27FC236}">
                <a16:creationId xmlns:a16="http://schemas.microsoft.com/office/drawing/2014/main" id="{1CDA0E0A-39BF-4C6D-93A8-E0FB1F6F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041" y="1387044"/>
            <a:ext cx="2193025" cy="3599316"/>
          </a:xfrm>
          <a:prstGeom prst="rect">
            <a:avLst/>
          </a:prstGeom>
          <a:ln w="12700">
            <a:solidFill>
              <a:schemeClr val="accent1"/>
            </a:solidFill>
          </a:ln>
        </p:spPr>
      </p:pic>
      <p:pic>
        <p:nvPicPr>
          <p:cNvPr id="31" name="图片 11">
            <a:extLst>
              <a:ext uri="{FF2B5EF4-FFF2-40B4-BE49-F238E27FC236}">
                <a16:creationId xmlns:a16="http://schemas.microsoft.com/office/drawing/2014/main" id="{7B121CF0-384A-4526-8D61-CF63101C8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289" y="1385960"/>
            <a:ext cx="2189832" cy="3600400"/>
          </a:xfrm>
          <a:prstGeom prst="rect">
            <a:avLst/>
          </a:prstGeom>
          <a:ln w="12700">
            <a:solidFill>
              <a:schemeClr val="accent1"/>
            </a:solidFill>
          </a:ln>
        </p:spPr>
      </p:pic>
      <p:pic>
        <p:nvPicPr>
          <p:cNvPr id="32" name="图片 12">
            <a:extLst>
              <a:ext uri="{FF2B5EF4-FFF2-40B4-BE49-F238E27FC236}">
                <a16:creationId xmlns:a16="http://schemas.microsoft.com/office/drawing/2014/main" id="{BC38B0DA-3E1A-4ED7-A7E6-7F12B6F38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537" y="1386755"/>
            <a:ext cx="2218444" cy="3598809"/>
          </a:xfrm>
          <a:prstGeom prst="rect">
            <a:avLst/>
          </a:prstGeom>
          <a:ln w="12700">
            <a:solidFill>
              <a:schemeClr val="accent1"/>
            </a:solidFill>
          </a:ln>
        </p:spPr>
      </p:pic>
      <p:sp>
        <p:nvSpPr>
          <p:cNvPr id="33" name="文本框 13">
            <a:extLst>
              <a:ext uri="{FF2B5EF4-FFF2-40B4-BE49-F238E27FC236}">
                <a16:creationId xmlns:a16="http://schemas.microsoft.com/office/drawing/2014/main" id="{B289D178-CA80-4809-BFCB-AAD80C438AAF}"/>
              </a:ext>
            </a:extLst>
          </p:cNvPr>
          <p:cNvSpPr txBox="1"/>
          <p:nvPr/>
        </p:nvSpPr>
        <p:spPr>
          <a:xfrm>
            <a:off x="1945242" y="818860"/>
            <a:ext cx="7704856"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Key </a:t>
            </a:r>
            <a:r>
              <a:rPr lang="en-US" altLang="zh-CN" sz="2400" b="1" noProof="0" dirty="0">
                <a:solidFill>
                  <a:srgbClr val="0000FF"/>
                </a:solidFill>
                <a:latin typeface="Times New Roman" panose="02020603050405020304" pitchFamily="18" charset="0"/>
                <a:ea typeface="微软雅黑"/>
              </a:rPr>
              <a:t>M</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odules</a:t>
            </a:r>
            <a:r>
              <a:rPr kumimoji="0" lang="en-US" altLang="zh-CN" sz="2400" b="1" i="0" u="none" strike="noStrike" kern="1200" cap="none" spc="0" normalizeH="0" noProof="0" dirty="0">
                <a:ln>
                  <a:noFill/>
                </a:ln>
                <a:solidFill>
                  <a:srgbClr val="0000FF"/>
                </a:solidFill>
                <a:effectLst/>
                <a:uLnTx/>
                <a:uFillTx/>
                <a:latin typeface="Times New Roman" panose="02020603050405020304" pitchFamily="18" charset="0"/>
                <a:ea typeface="微软雅黑"/>
                <a:cs typeface="+mn-cs"/>
              </a:rPr>
              <a:t> </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and Configurations &amp; Options</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graphicFrame>
        <p:nvGraphicFramePr>
          <p:cNvPr id="34" name="图示 3">
            <a:extLst>
              <a:ext uri="{FF2B5EF4-FFF2-40B4-BE49-F238E27FC236}">
                <a16:creationId xmlns:a16="http://schemas.microsoft.com/office/drawing/2014/main" id="{3FF68970-7D47-4530-B5A5-A10D0F2B6E1B}"/>
              </a:ext>
            </a:extLst>
          </p:cNvPr>
          <p:cNvGraphicFramePr/>
          <p:nvPr>
            <p:extLst>
              <p:ext uri="{D42A27DB-BD31-4B8C-83A1-F6EECF244321}">
                <p14:modId xmlns:p14="http://schemas.microsoft.com/office/powerpoint/2010/main" val="1453957035"/>
              </p:ext>
            </p:extLst>
          </p:nvPr>
        </p:nvGraphicFramePr>
        <p:xfrm>
          <a:off x="1800825" y="4626320"/>
          <a:ext cx="8352928" cy="16561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5" name="Rectangle 34">
            <a:extLst>
              <a:ext uri="{FF2B5EF4-FFF2-40B4-BE49-F238E27FC236}">
                <a16:creationId xmlns:a16="http://schemas.microsoft.com/office/drawing/2014/main" id="{0265D43B-F6FC-4FDD-A9DC-CC1E595453E7}"/>
              </a:ext>
            </a:extLst>
          </p:cNvPr>
          <p:cNvSpPr/>
          <p:nvPr/>
        </p:nvSpPr>
        <p:spPr>
          <a:xfrm>
            <a:off x="3630089" y="5882024"/>
            <a:ext cx="2580032"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eVNA/VNA/</a:t>
            </a:r>
            <a:r>
              <a:rPr kumimoji="0" lang="en-US" altLang="zh-CN" sz="1800" b="1" i="1" u="none" strike="noStrike" kern="0" cap="none" spc="0" normalizeH="0" baseline="0" noProof="0" dirty="0" err="1">
                <a:ln>
                  <a:noFill/>
                </a:ln>
                <a:solidFill>
                  <a:srgbClr val="0000FF"/>
                </a:solidFill>
                <a:effectLst/>
                <a:uLnTx/>
                <a:uFillTx/>
                <a:latin typeface="Arial"/>
                <a:ea typeface="微软雅黑"/>
                <a:cs typeface="+mn-cs"/>
              </a:rPr>
              <a:t>wVNA</a:t>
            </a:r>
            <a:endParaRPr kumimoji="0" lang="en-US" altLang="zh-CN" sz="1800" b="1" i="1" u="none" strike="noStrike" kern="0" cap="none" spc="0" normalizeH="0" baseline="0" noProof="0" dirty="0">
              <a:ln>
                <a:noFill/>
              </a:ln>
              <a:solidFill>
                <a:srgbClr val="0000FF"/>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err="1">
                <a:ln>
                  <a:noFill/>
                </a:ln>
                <a:solidFill>
                  <a:srgbClr val="0000FF"/>
                </a:solidFill>
                <a:effectLst/>
                <a:uLnTx/>
                <a:uFillTx/>
                <a:latin typeface="Arial"/>
                <a:ea typeface="微软雅黑"/>
                <a:cs typeface="+mn-cs"/>
              </a:rPr>
              <a:t>Downscaler</a:t>
            </a:r>
            <a:endParaRPr lang="en-US" altLang="zh-CN" b="1" i="1" kern="0" dirty="0">
              <a:solidFill>
                <a:srgbClr val="0000FF"/>
              </a:solidFill>
              <a:latin typeface="Arial"/>
              <a:ea typeface="微软雅黑"/>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Nearest Site</a:t>
            </a:r>
          </a:p>
        </p:txBody>
      </p:sp>
      <p:sp>
        <p:nvSpPr>
          <p:cNvPr id="36" name="Rectangle 35">
            <a:extLst>
              <a:ext uri="{FF2B5EF4-FFF2-40B4-BE49-F238E27FC236}">
                <a16:creationId xmlns:a16="http://schemas.microsoft.com/office/drawing/2014/main" id="{B9839C4C-89EC-4A31-9A0F-E498EDA863D5}"/>
              </a:ext>
            </a:extLst>
          </p:cNvPr>
          <p:cNvSpPr/>
          <p:nvPr/>
        </p:nvSpPr>
        <p:spPr>
          <a:xfrm>
            <a:off x="1728817" y="5863230"/>
            <a:ext cx="4572000" cy="923330"/>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Model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Monitor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Other</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7" name="Rectangle 36">
            <a:extLst>
              <a:ext uri="{FF2B5EF4-FFF2-40B4-BE49-F238E27FC236}">
                <a16:creationId xmlns:a16="http://schemas.microsoft.com/office/drawing/2014/main" id="{A76E91CB-AC84-4F5F-9037-558616688BC0}"/>
              </a:ext>
            </a:extLst>
          </p:cNvPr>
          <p:cNvSpPr/>
          <p:nvPr/>
        </p:nvSpPr>
        <p:spPr>
          <a:xfrm>
            <a:off x="5923537" y="5992238"/>
            <a:ext cx="4572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Spatial DF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1" u="none" strike="noStrike" kern="0" cap="none" spc="0" normalizeH="0" baseline="0" noProof="0" dirty="0">
                <a:ln>
                  <a:noFill/>
                </a:ln>
                <a:solidFill>
                  <a:srgbClr val="0000FF"/>
                </a:solidFill>
                <a:effectLst/>
                <a:uLnTx/>
                <a:uFillTx/>
                <a:latin typeface="Arial"/>
                <a:ea typeface="微软雅黑"/>
                <a:cs typeface="+mn-cs"/>
              </a:rPr>
              <a:t>Temporal DF option</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38" name="组合 14">
            <a:extLst>
              <a:ext uri="{FF2B5EF4-FFF2-40B4-BE49-F238E27FC236}">
                <a16:creationId xmlns:a16="http://schemas.microsoft.com/office/drawing/2014/main" id="{6BA33147-AF0A-4D72-94F0-5D4980AAF124}"/>
              </a:ext>
            </a:extLst>
          </p:cNvPr>
          <p:cNvGrpSpPr/>
          <p:nvPr/>
        </p:nvGrpSpPr>
        <p:grpSpPr>
          <a:xfrm>
            <a:off x="1510065" y="1385960"/>
            <a:ext cx="2193686" cy="3600400"/>
            <a:chOff x="104776" y="1556792"/>
            <a:chExt cx="2193686" cy="3600400"/>
          </a:xfrm>
        </p:grpSpPr>
        <p:pic>
          <p:nvPicPr>
            <p:cNvPr id="39" name="图片 9">
              <a:extLst>
                <a:ext uri="{FF2B5EF4-FFF2-40B4-BE49-F238E27FC236}">
                  <a16:creationId xmlns:a16="http://schemas.microsoft.com/office/drawing/2014/main" id="{65D47034-6F01-4FB4-9151-ED535801C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6" y="1556792"/>
              <a:ext cx="2193686" cy="3600400"/>
            </a:xfrm>
            <a:prstGeom prst="rect">
              <a:avLst/>
            </a:prstGeom>
            <a:ln w="12700">
              <a:solidFill>
                <a:schemeClr val="accent1"/>
              </a:solidFill>
            </a:ln>
          </p:spPr>
        </p:pic>
        <p:pic>
          <p:nvPicPr>
            <p:cNvPr id="40" name="图片 4">
              <a:extLst>
                <a:ext uri="{FF2B5EF4-FFF2-40B4-BE49-F238E27FC236}">
                  <a16:creationId xmlns:a16="http://schemas.microsoft.com/office/drawing/2014/main" id="{038943C9-816D-4AB6-9E6A-B95FF4CF17C9}"/>
                </a:ext>
              </a:extLst>
            </p:cNvPr>
            <p:cNvPicPr>
              <a:picLocks noChangeAspect="1"/>
            </p:cNvPicPr>
            <p:nvPr/>
          </p:nvPicPr>
          <p:blipFill>
            <a:blip r:embed="rId12"/>
            <a:stretch>
              <a:fillRect/>
            </a:stretch>
          </p:blipFill>
          <p:spPr>
            <a:xfrm>
              <a:off x="104776" y="2744020"/>
              <a:ext cx="2046361" cy="1796086"/>
            </a:xfrm>
            <a:prstGeom prst="rect">
              <a:avLst/>
            </a:prstGeom>
          </p:spPr>
        </p:pic>
      </p:grpSp>
      <p:sp>
        <p:nvSpPr>
          <p:cNvPr id="15" name="右箭头 7">
            <a:extLst>
              <a:ext uri="{FF2B5EF4-FFF2-40B4-BE49-F238E27FC236}">
                <a16:creationId xmlns:a16="http://schemas.microsoft.com/office/drawing/2014/main" id="{812F820F-0C55-4125-9FAA-9212564F0372}"/>
              </a:ext>
            </a:extLst>
          </p:cNvPr>
          <p:cNvSpPr/>
          <p:nvPr/>
        </p:nvSpPr>
        <p:spPr>
          <a:xfrm>
            <a:off x="3315610" y="3091330"/>
            <a:ext cx="628958" cy="3542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prstClr val="white"/>
              </a:solidFill>
              <a:latin typeface="Arial"/>
            </a:endParaRPr>
          </a:p>
        </p:txBody>
      </p:sp>
      <p:sp>
        <p:nvSpPr>
          <p:cNvPr id="16" name="右箭头 7">
            <a:extLst>
              <a:ext uri="{FF2B5EF4-FFF2-40B4-BE49-F238E27FC236}">
                <a16:creationId xmlns:a16="http://schemas.microsoft.com/office/drawing/2014/main" id="{B06DBD21-E3AB-4DE7-A3E1-E733D3147C2A}"/>
              </a:ext>
            </a:extLst>
          </p:cNvPr>
          <p:cNvSpPr/>
          <p:nvPr/>
        </p:nvSpPr>
        <p:spPr>
          <a:xfrm>
            <a:off x="5483191" y="3096809"/>
            <a:ext cx="628958" cy="3542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prstClr val="white"/>
              </a:solidFill>
              <a:latin typeface="Arial"/>
            </a:endParaRPr>
          </a:p>
        </p:txBody>
      </p:sp>
      <p:sp>
        <p:nvSpPr>
          <p:cNvPr id="17" name="右箭头 7">
            <a:extLst>
              <a:ext uri="{FF2B5EF4-FFF2-40B4-BE49-F238E27FC236}">
                <a16:creationId xmlns:a16="http://schemas.microsoft.com/office/drawing/2014/main" id="{C9741DD2-F220-4859-AAE5-4EB9E8AE6E1F}"/>
              </a:ext>
            </a:extLst>
          </p:cNvPr>
          <p:cNvSpPr/>
          <p:nvPr/>
        </p:nvSpPr>
        <p:spPr>
          <a:xfrm>
            <a:off x="7758455" y="3091330"/>
            <a:ext cx="628958" cy="3542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prstClr val="white"/>
              </a:solidFill>
              <a:latin typeface="Arial"/>
            </a:endParaRPr>
          </a:p>
        </p:txBody>
      </p:sp>
      <p:sp>
        <p:nvSpPr>
          <p:cNvPr id="18" name="圆角矩形 10">
            <a:extLst>
              <a:ext uri="{FF2B5EF4-FFF2-40B4-BE49-F238E27FC236}">
                <a16:creationId xmlns:a16="http://schemas.microsoft.com/office/drawing/2014/main" id="{0A8B40A5-37ED-4F48-9B2C-7106241D2486}"/>
              </a:ext>
            </a:extLst>
          </p:cNvPr>
          <p:cNvSpPr/>
          <p:nvPr/>
        </p:nvSpPr>
        <p:spPr>
          <a:xfrm>
            <a:off x="8287352" y="1794673"/>
            <a:ext cx="182880" cy="4014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kern="0">
              <a:solidFill>
                <a:prstClr val="white"/>
              </a:solidFill>
              <a:latin typeface="Arial"/>
            </a:endParaRPr>
          </a:p>
        </p:txBody>
      </p:sp>
      <p:sp>
        <p:nvSpPr>
          <p:cNvPr id="20" name="TextBox 19">
            <a:extLst>
              <a:ext uri="{FF2B5EF4-FFF2-40B4-BE49-F238E27FC236}">
                <a16:creationId xmlns:a16="http://schemas.microsoft.com/office/drawing/2014/main" id="{7F8115F7-A021-479F-B4CB-0E9E82B354B1}"/>
              </a:ext>
            </a:extLst>
          </p:cNvPr>
          <p:cNvSpPr txBox="1"/>
          <p:nvPr/>
        </p:nvSpPr>
        <p:spPr>
          <a:xfrm>
            <a:off x="8594265" y="5959338"/>
            <a:ext cx="6121666" cy="646331"/>
          </a:xfrm>
          <a:prstGeom prst="rect">
            <a:avLst/>
          </a:prstGeom>
          <a:noFill/>
        </p:spPr>
        <p:txBody>
          <a:bodyPr wrap="square">
            <a:spAutoFit/>
          </a:bodyPr>
          <a:lstStyle/>
          <a:p>
            <a:pPr marL="285750" indent="-285750">
              <a:buFont typeface="Arial" panose="020B0604020202020204" pitchFamily="34" charset="0"/>
              <a:buChar char="•"/>
              <a:defRPr/>
            </a:pPr>
            <a:r>
              <a:rPr lang="en-US" altLang="zh-CN" b="1" i="1" kern="0" dirty="0">
                <a:solidFill>
                  <a:srgbClr val="0000FF"/>
                </a:solidFill>
                <a:latin typeface="Arial"/>
              </a:rPr>
              <a:t>Grid (model)</a:t>
            </a:r>
          </a:p>
          <a:p>
            <a:pPr marL="285750" indent="-285750">
              <a:buFont typeface="Arial" panose="020B0604020202020204" pitchFamily="34" charset="0"/>
              <a:buChar char="•"/>
              <a:defRPr/>
            </a:pPr>
            <a:r>
              <a:rPr lang="en-US" altLang="zh-CN" b="1" i="1" kern="0" dirty="0">
                <a:solidFill>
                  <a:srgbClr val="0000FF"/>
                </a:solidFill>
                <a:latin typeface="Arial"/>
              </a:rPr>
              <a:t>Non-grid (GIS shapefile)</a:t>
            </a:r>
            <a:endParaRPr lang="zh-CN" altLang="en-US" b="1" i="1" kern="0" dirty="0">
              <a:solidFill>
                <a:srgbClr val="0000FF"/>
              </a:solidFill>
              <a:latin typeface="Arial"/>
            </a:endParaRPr>
          </a:p>
        </p:txBody>
      </p:sp>
      <p:sp>
        <p:nvSpPr>
          <p:cNvPr id="21" name="Slide Number Placeholder 3">
            <a:extLst>
              <a:ext uri="{FF2B5EF4-FFF2-40B4-BE49-F238E27FC236}">
                <a16:creationId xmlns:a16="http://schemas.microsoft.com/office/drawing/2014/main" id="{7C6DDFB9-2FB8-4610-9D30-6E9E834C6B53}"/>
              </a:ext>
            </a:extLst>
          </p:cNvPr>
          <p:cNvSpPr txBox="1">
            <a:spLocks/>
          </p:cNvSpPr>
          <p:nvPr/>
        </p:nvSpPr>
        <p:spPr>
          <a:xfrm>
            <a:off x="10278297" y="6393287"/>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12</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9535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7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grpId="0" nodeType="afterEffect">
                                  <p:stCondLst>
                                    <p:cond delay="6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120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1" i="0" u="none" strike="noStrike" kern="1200" cap="none" spc="0" normalizeH="0" baseline="0" noProof="0" smtClean="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800" b="1" i="0" u="none" strike="noStrike" kern="1200" cap="none" spc="0" normalizeH="0" baseline="0" noProof="0" dirty="0">
              <a:ln>
                <a:noFill/>
              </a:ln>
              <a:solidFill>
                <a:srgbClr val="C00000"/>
              </a:solidFill>
              <a:effectLst/>
              <a:uLnTx/>
              <a:uFillTx/>
              <a:latin typeface="Arial"/>
              <a:ea typeface="微软雅黑"/>
              <a:cs typeface="+mn-cs"/>
            </a:endParaRPr>
          </a:p>
        </p:txBody>
      </p:sp>
      <p:grpSp>
        <p:nvGrpSpPr>
          <p:cNvPr id="5" name="组合 4"/>
          <p:cNvGrpSpPr/>
          <p:nvPr/>
        </p:nvGrpSpPr>
        <p:grpSpPr>
          <a:xfrm>
            <a:off x="183236" y="1388481"/>
            <a:ext cx="2426464" cy="3907438"/>
            <a:chOff x="551190" y="1874758"/>
            <a:chExt cx="2210440" cy="360000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90" y="1874758"/>
              <a:ext cx="2210440" cy="3600000"/>
            </a:xfrm>
            <a:prstGeom prst="rect">
              <a:avLst/>
            </a:prstGeom>
            <a:ln w="12700">
              <a:solidFill>
                <a:schemeClr val="accent1"/>
              </a:solidFill>
            </a:ln>
          </p:spPr>
        </p:pic>
        <p:sp>
          <p:nvSpPr>
            <p:cNvPr id="13" name="矩形 12"/>
            <p:cNvSpPr/>
            <p:nvPr/>
          </p:nvSpPr>
          <p:spPr>
            <a:xfrm>
              <a:off x="551190" y="3051920"/>
              <a:ext cx="2076594" cy="1817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mn-cs"/>
              </a:endParaRPr>
            </a:p>
          </p:txBody>
        </p:sp>
      </p:grpSp>
      <p:grpSp>
        <p:nvGrpSpPr>
          <p:cNvPr id="6" name="组合 5"/>
          <p:cNvGrpSpPr/>
          <p:nvPr/>
        </p:nvGrpSpPr>
        <p:grpSpPr>
          <a:xfrm>
            <a:off x="2919541" y="1388482"/>
            <a:ext cx="2447641" cy="3901961"/>
            <a:chOff x="3273463" y="1869687"/>
            <a:chExt cx="2209315" cy="360000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463" y="1869687"/>
              <a:ext cx="2209315" cy="3600000"/>
            </a:xfrm>
            <a:prstGeom prst="rect">
              <a:avLst/>
            </a:prstGeom>
            <a:ln w="12700">
              <a:solidFill>
                <a:schemeClr val="accent1"/>
              </a:solidFill>
            </a:ln>
          </p:spPr>
        </p:pic>
        <p:sp>
          <p:nvSpPr>
            <p:cNvPr id="14" name="矩形 13"/>
            <p:cNvSpPr/>
            <p:nvPr/>
          </p:nvSpPr>
          <p:spPr>
            <a:xfrm>
              <a:off x="3286040" y="3068960"/>
              <a:ext cx="2078048"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mn-cs"/>
              </a:endParaRPr>
            </a:p>
          </p:txBody>
        </p:sp>
      </p:grpSp>
      <p:sp>
        <p:nvSpPr>
          <p:cNvPr id="21" name="圆角矩形 4"/>
          <p:cNvSpPr/>
          <p:nvPr/>
        </p:nvSpPr>
        <p:spPr>
          <a:xfrm>
            <a:off x="138621" y="5439391"/>
            <a:ext cx="2447641" cy="740221"/>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57150" tIns="57150" rIns="57150" bIns="571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“Multi-fold”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bg1"/>
                </a:solidFill>
                <a:latin typeface="Times New Roman" panose="02020603050405020304" pitchFamily="18" charset="0"/>
                <a:ea typeface="微软雅黑"/>
                <a:cs typeface="Times New Roman" panose="02020603050405020304" pitchFamily="18" charset="0"/>
              </a:rPr>
              <a:t>w/ Cluster Analysis</a:t>
            </a:r>
            <a:endParaRPr kumimoji="0" lang="en-US" altLang="zh-CN"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
        <p:nvSpPr>
          <p:cNvPr id="19" name="圆角矩形 6"/>
          <p:cNvSpPr/>
          <p:nvPr/>
        </p:nvSpPr>
        <p:spPr>
          <a:xfrm>
            <a:off x="2919541" y="5439391"/>
            <a:ext cx="2447641" cy="740221"/>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57150" tIns="57150" rIns="57150" bIns="571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“Leave-one-out”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bg1"/>
                </a:solidFill>
                <a:latin typeface="Times New Roman" panose="02020603050405020304" pitchFamily="18" charset="0"/>
                <a:ea typeface="微软雅黑"/>
                <a:cs typeface="Times New Roman" panose="02020603050405020304" pitchFamily="18" charset="0"/>
              </a:rPr>
              <a:t>w/ Cluster Analysis</a:t>
            </a:r>
            <a:endParaRPr kumimoji="0" lang="en-US" altLang="zh-CN"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grpSp>
        <p:nvGrpSpPr>
          <p:cNvPr id="7" name="组合 6"/>
          <p:cNvGrpSpPr/>
          <p:nvPr/>
        </p:nvGrpSpPr>
        <p:grpSpPr>
          <a:xfrm>
            <a:off x="5677022" y="1388482"/>
            <a:ext cx="2442323" cy="3901961"/>
            <a:chOff x="5994611" y="1869687"/>
            <a:chExt cx="2203997" cy="360000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157" y="1869687"/>
              <a:ext cx="2199451" cy="3600000"/>
            </a:xfrm>
            <a:prstGeom prst="rect">
              <a:avLst/>
            </a:prstGeom>
            <a:ln w="12700">
              <a:solidFill>
                <a:schemeClr val="accent1"/>
              </a:solidFill>
            </a:ln>
          </p:spPr>
        </p:pic>
        <p:sp>
          <p:nvSpPr>
            <p:cNvPr id="15" name="矩形 14"/>
            <p:cNvSpPr/>
            <p:nvPr/>
          </p:nvSpPr>
          <p:spPr>
            <a:xfrm>
              <a:off x="5994611" y="3048500"/>
              <a:ext cx="2105781" cy="1820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mn-cs"/>
              </a:endParaRPr>
            </a:p>
          </p:txBody>
        </p:sp>
      </p:grpSp>
      <p:sp>
        <p:nvSpPr>
          <p:cNvPr id="16" name="圆角矩形 6"/>
          <p:cNvSpPr/>
          <p:nvPr/>
        </p:nvSpPr>
        <p:spPr>
          <a:xfrm>
            <a:off x="5659139" y="5406338"/>
            <a:ext cx="2562440" cy="740221"/>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57150" tIns="57150" rIns="57150" bIns="571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“Leave-group-out”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bg1"/>
                </a:solidFill>
                <a:latin typeface="Times New Roman" panose="02020603050405020304" pitchFamily="18" charset="0"/>
                <a:ea typeface="微软雅黑"/>
                <a:cs typeface="Times New Roman" panose="02020603050405020304" pitchFamily="18" charset="0"/>
              </a:rPr>
              <a:t>w/ Cluster Analysis</a:t>
            </a:r>
            <a:endParaRPr kumimoji="0" lang="en-US" altLang="zh-CN"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
        <p:nvSpPr>
          <p:cNvPr id="24" name="Title 1">
            <a:extLst>
              <a:ext uri="{FF2B5EF4-FFF2-40B4-BE49-F238E27FC236}">
                <a16:creationId xmlns:a16="http://schemas.microsoft.com/office/drawing/2014/main" id="{9E5FBBBC-19BF-4D0D-96FD-B67E4579ABAE}"/>
              </a:ext>
            </a:extLst>
          </p:cNvPr>
          <p:cNvSpPr txBox="1">
            <a:spLocks/>
          </p:cNvSpPr>
          <p:nvPr/>
        </p:nvSpPr>
        <p:spPr>
          <a:xfrm>
            <a:off x="609600" y="71440"/>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Cross-Validation Module</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
        <p:nvSpPr>
          <p:cNvPr id="26" name="文本框 13">
            <a:extLst>
              <a:ext uri="{FF2B5EF4-FFF2-40B4-BE49-F238E27FC236}">
                <a16:creationId xmlns:a16="http://schemas.microsoft.com/office/drawing/2014/main" id="{4128E729-8A1F-4798-A539-7F2E36BA922E}"/>
              </a:ext>
            </a:extLst>
          </p:cNvPr>
          <p:cNvSpPr txBox="1"/>
          <p:nvPr/>
        </p:nvSpPr>
        <p:spPr>
          <a:xfrm>
            <a:off x="138621" y="790824"/>
            <a:ext cx="7704856"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Cross-Validation </a:t>
            </a:r>
            <a:r>
              <a:rPr lang="en-US" altLang="zh-CN" sz="2400" b="1" dirty="0">
                <a:solidFill>
                  <a:srgbClr val="0000FF"/>
                </a:solidFill>
                <a:latin typeface="Times New Roman" panose="02020603050405020304" pitchFamily="18" charset="0"/>
                <a:ea typeface="微软雅黑"/>
              </a:rPr>
              <a:t>M</a:t>
            </a:r>
            <a:r>
              <a:rPr kumimoji="0" lang="en-US" altLang="zh-CN" sz="24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odule</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 </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graphicFrame>
        <p:nvGraphicFramePr>
          <p:cNvPr id="28" name="Diagram 27">
            <a:extLst>
              <a:ext uri="{FF2B5EF4-FFF2-40B4-BE49-F238E27FC236}">
                <a16:creationId xmlns:a16="http://schemas.microsoft.com/office/drawing/2014/main" id="{B8DD5AC1-9740-4F76-AE41-95D75A2F9DDB}"/>
              </a:ext>
            </a:extLst>
          </p:cNvPr>
          <p:cNvGraphicFramePr/>
          <p:nvPr>
            <p:extLst>
              <p:ext uri="{D42A27DB-BD31-4B8C-83A1-F6EECF244321}">
                <p14:modId xmlns:p14="http://schemas.microsoft.com/office/powerpoint/2010/main" val="2115135308"/>
              </p:ext>
            </p:extLst>
          </p:nvPr>
        </p:nvGraphicFramePr>
        <p:xfrm>
          <a:off x="8308566" y="950210"/>
          <a:ext cx="3818021" cy="57153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419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1" i="0" u="none" strike="noStrike" kern="1200" cap="none" spc="0" normalizeH="0" baseline="0" noProof="0" smtClean="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11" name="文本框 10"/>
          <p:cNvSpPr txBox="1"/>
          <p:nvPr/>
        </p:nvSpPr>
        <p:spPr>
          <a:xfrm>
            <a:off x="532644" y="2176934"/>
            <a:ext cx="853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Map</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
        <p:nvSpPr>
          <p:cNvPr id="12" name="文本框 11"/>
          <p:cNvSpPr txBox="1"/>
          <p:nvPr/>
        </p:nvSpPr>
        <p:spPr>
          <a:xfrm>
            <a:off x="6210301" y="2437963"/>
            <a:ext cx="853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GIS</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
        <p:nvSpPr>
          <p:cNvPr id="13" name="文本框 7"/>
          <p:cNvSpPr txBox="1"/>
          <p:nvPr/>
        </p:nvSpPr>
        <p:spPr>
          <a:xfrm>
            <a:off x="212773" y="5314548"/>
            <a:ext cx="132852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Statistics</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
        <p:nvSpPr>
          <p:cNvPr id="14" name="文本框 7"/>
          <p:cNvSpPr txBox="1"/>
          <p:nvPr/>
        </p:nvSpPr>
        <p:spPr>
          <a:xfrm>
            <a:off x="6096000" y="5057704"/>
            <a:ext cx="132852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Data</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pic>
        <p:nvPicPr>
          <p:cNvPr id="3" name="图片 2"/>
          <p:cNvPicPr>
            <a:picLocks noChangeAspect="1"/>
          </p:cNvPicPr>
          <p:nvPr/>
        </p:nvPicPr>
        <p:blipFill>
          <a:blip r:embed="rId3"/>
          <a:stretch>
            <a:fillRect/>
          </a:stretch>
        </p:blipFill>
        <p:spPr>
          <a:xfrm>
            <a:off x="1261570" y="1181043"/>
            <a:ext cx="4399842" cy="2928148"/>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a:stretch>
            <a:fillRect/>
          </a:stretch>
        </p:blipFill>
        <p:spPr>
          <a:xfrm>
            <a:off x="6832694" y="1388481"/>
            <a:ext cx="4399842" cy="259177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5"/>
          <a:stretch>
            <a:fillRect/>
          </a:stretch>
        </p:blipFill>
        <p:spPr>
          <a:xfrm>
            <a:off x="1261570" y="4229271"/>
            <a:ext cx="4416250" cy="2526039"/>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6"/>
          <a:stretch>
            <a:fillRect/>
          </a:stretch>
        </p:blipFill>
        <p:spPr>
          <a:xfrm>
            <a:off x="6832694" y="4187689"/>
            <a:ext cx="4416250" cy="2598742"/>
          </a:xfrm>
          <a:prstGeom prst="rect">
            <a:avLst/>
          </a:prstGeom>
          <a:ln>
            <a:noFill/>
          </a:ln>
          <a:effectLst>
            <a:outerShdw blurRad="292100" dist="139700" dir="2700000" algn="tl" rotWithShape="0">
              <a:srgbClr val="333333">
                <a:alpha val="65000"/>
              </a:srgbClr>
            </a:outerShdw>
          </a:effectLst>
        </p:spPr>
      </p:pic>
      <p:sp>
        <p:nvSpPr>
          <p:cNvPr id="10" name="文本框 13">
            <a:extLst>
              <a:ext uri="{FF2B5EF4-FFF2-40B4-BE49-F238E27FC236}">
                <a16:creationId xmlns:a16="http://schemas.microsoft.com/office/drawing/2014/main" id="{92DC1B58-1D8C-4902-A463-02DF6A37AEE4}"/>
              </a:ext>
            </a:extLst>
          </p:cNvPr>
          <p:cNvSpPr txBox="1"/>
          <p:nvPr/>
        </p:nvSpPr>
        <p:spPr>
          <a:xfrm>
            <a:off x="2243572" y="747190"/>
            <a:ext cx="7704856"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Data Viewer Module</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sp>
        <p:nvSpPr>
          <p:cNvPr id="17" name="Title 1">
            <a:extLst>
              <a:ext uri="{FF2B5EF4-FFF2-40B4-BE49-F238E27FC236}">
                <a16:creationId xmlns:a16="http://schemas.microsoft.com/office/drawing/2014/main" id="{2F356940-7075-4105-8BD8-CA9594517940}"/>
              </a:ext>
            </a:extLst>
          </p:cNvPr>
          <p:cNvSpPr txBox="1">
            <a:spLocks/>
          </p:cNvSpPr>
          <p:nvPr/>
        </p:nvSpPr>
        <p:spPr>
          <a:xfrm>
            <a:off x="609600" y="78087"/>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Data Viewer</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Tree>
    <p:extLst>
      <p:ext uri="{BB962C8B-B14F-4D97-AF65-F5344CB8AC3E}">
        <p14:creationId xmlns:p14="http://schemas.microsoft.com/office/powerpoint/2010/main" val="217813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2"/>
          <p:cNvSpPr txBox="1"/>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fld id="{6EF97FA5-94DB-459B-8E5D-031A45794050}" type="slidenum">
              <a:rPr lang="en-US">
                <a:solidFill>
                  <a:prstClr val="black">
                    <a:tint val="75000"/>
                  </a:prstClr>
                </a:solidFill>
              </a:rPr>
              <a:t>15</a:t>
            </a:fld>
            <a:endParaRPr lang="en-US" dirty="0">
              <a:solidFill>
                <a:prstClr val="black">
                  <a:tint val="75000"/>
                </a:prstClr>
              </a:solidFill>
            </a:endParaRPr>
          </a:p>
        </p:txBody>
      </p:sp>
      <p:graphicFrame>
        <p:nvGraphicFramePr>
          <p:cNvPr id="2" name="Table 1">
            <a:extLst>
              <a:ext uri="{FF2B5EF4-FFF2-40B4-BE49-F238E27FC236}">
                <a16:creationId xmlns:a16="http://schemas.microsoft.com/office/drawing/2014/main" id="{EC27C13F-2F59-45DF-BD8A-CFA4A6B23C23}"/>
              </a:ext>
            </a:extLst>
          </p:cNvPr>
          <p:cNvGraphicFramePr>
            <a:graphicFrameLocks noGrp="1"/>
          </p:cNvGraphicFramePr>
          <p:nvPr/>
        </p:nvGraphicFramePr>
        <p:xfrm>
          <a:off x="1981200" y="1752600"/>
          <a:ext cx="7924800" cy="4495800"/>
        </p:xfrm>
        <a:graphic>
          <a:graphicData uri="http://schemas.openxmlformats.org/drawingml/2006/table">
            <a:tbl>
              <a:tblPr/>
              <a:tblGrid>
                <a:gridCol w="5232969">
                  <a:extLst>
                    <a:ext uri="{9D8B030D-6E8A-4147-A177-3AD203B41FA5}">
                      <a16:colId xmlns:a16="http://schemas.microsoft.com/office/drawing/2014/main" val="3179559436"/>
                    </a:ext>
                  </a:extLst>
                </a:gridCol>
                <a:gridCol w="2691831">
                  <a:extLst>
                    <a:ext uri="{9D8B030D-6E8A-4147-A177-3AD203B41FA5}">
                      <a16:colId xmlns:a16="http://schemas.microsoft.com/office/drawing/2014/main" val="2049475153"/>
                    </a:ext>
                  </a:extLst>
                </a:gridCol>
              </a:tblGrid>
              <a:tr h="749300">
                <a:tc>
                  <a:txBody>
                    <a:bodyPr/>
                    <a:lstStyle/>
                    <a:p>
                      <a:pPr algn="ctr" fontAlgn="b"/>
                      <a:r>
                        <a:rPr lang="en-US" sz="2800" b="1" dirty="0">
                          <a:effectLst/>
                          <a:latin typeface="等线" panose="02010600030101010101" pitchFamily="2" charset="-122"/>
                          <a:ea typeface="等线" panose="02010600030101010101" pitchFamily="2" charset="-122"/>
                        </a:rPr>
                        <a:t>Project name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1" dirty="0">
                          <a:effectLst/>
                          <a:latin typeface="等线" panose="02010600030101010101" pitchFamily="2" charset="-122"/>
                          <a:ea typeface="等线" panose="02010600030101010101" pitchFamily="2" charset="-122"/>
                        </a:rPr>
                        <a:t>Run time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11459"/>
                  </a:ext>
                </a:extLst>
              </a:tr>
              <a:tr h="749300">
                <a:tc>
                  <a:txBody>
                    <a:bodyPr/>
                    <a:lstStyle/>
                    <a:p>
                      <a:pPr algn="ctr" fontAlgn="b"/>
                      <a:r>
                        <a:rPr lang="en-US" sz="2800" b="1" dirty="0">
                          <a:solidFill>
                            <a:srgbClr val="FF0000"/>
                          </a:solidFill>
                          <a:effectLst/>
                          <a:latin typeface="等线" panose="02010600030101010101" pitchFamily="2" charset="-122"/>
                          <a:ea typeface="等线" panose="02010600030101010101" pitchFamily="2" charset="-122"/>
                        </a:rPr>
                        <a:t>2017_PM_annual_avg</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800" b="1" dirty="0">
                          <a:effectLst/>
                          <a:latin typeface="等线" panose="02010600030101010101" pitchFamily="2" charset="-122"/>
                          <a:ea typeface="等线" panose="02010600030101010101" pitchFamily="2" charset="-122"/>
                        </a:rPr>
                        <a:t>~35 min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69742874"/>
                  </a:ext>
                </a:extLst>
              </a:tr>
              <a:tr h="749300">
                <a:tc>
                  <a:txBody>
                    <a:bodyPr/>
                    <a:lstStyle/>
                    <a:p>
                      <a:pPr algn="ctr" fontAlgn="b"/>
                      <a:r>
                        <a:rPr lang="en-US" sz="2800" b="1">
                          <a:effectLst/>
                          <a:latin typeface="等线" panose="02010600030101010101" pitchFamily="2" charset="-122"/>
                          <a:ea typeface="等线" panose="02010600030101010101" pitchFamily="2" charset="-122"/>
                        </a:rPr>
                        <a:t>2017_PM_12monthly_avg</a:t>
                      </a:r>
                    </a:p>
                  </a:txBody>
                  <a:tcPr marL="9525" marR="9525" marT="9525" marB="0" anchor="b">
                    <a:lnL>
                      <a:noFill/>
                    </a:lnL>
                    <a:lnR>
                      <a:noFill/>
                    </a:lnR>
                    <a:lnT>
                      <a:noFill/>
                    </a:lnT>
                    <a:lnB>
                      <a:noFill/>
                    </a:lnB>
                  </a:tcPr>
                </a:tc>
                <a:tc>
                  <a:txBody>
                    <a:bodyPr/>
                    <a:lstStyle/>
                    <a:p>
                      <a:pPr algn="ctr" fontAlgn="b"/>
                      <a:r>
                        <a:rPr lang="en-US" sz="2800" b="1" dirty="0">
                          <a:effectLst/>
                          <a:latin typeface="等线" panose="02010600030101010101" pitchFamily="2" charset="-122"/>
                          <a:ea typeface="等线" panose="02010600030101010101" pitchFamily="2" charset="-122"/>
                        </a:rPr>
                        <a:t>~7 hr</a:t>
                      </a:r>
                    </a:p>
                  </a:txBody>
                  <a:tcPr marL="9525" marR="9525" marT="9525" marB="0" anchor="b">
                    <a:lnL>
                      <a:noFill/>
                    </a:lnL>
                    <a:lnR>
                      <a:noFill/>
                    </a:lnR>
                    <a:lnT>
                      <a:noFill/>
                    </a:lnT>
                    <a:lnB>
                      <a:noFill/>
                    </a:lnB>
                  </a:tcPr>
                </a:tc>
                <a:extLst>
                  <a:ext uri="{0D108BD9-81ED-4DB2-BD59-A6C34878D82A}">
                    <a16:rowId xmlns:a16="http://schemas.microsoft.com/office/drawing/2014/main" val="2083078461"/>
                  </a:ext>
                </a:extLst>
              </a:tr>
              <a:tr h="749300">
                <a:tc>
                  <a:txBody>
                    <a:bodyPr/>
                    <a:lstStyle/>
                    <a:p>
                      <a:pPr algn="ctr" fontAlgn="b"/>
                      <a:r>
                        <a:rPr lang="en-US" sz="2800" b="1">
                          <a:effectLst/>
                          <a:latin typeface="等线" panose="02010600030101010101" pitchFamily="2" charset="-122"/>
                          <a:ea typeface="等线" panose="02010600030101010101" pitchFamily="2" charset="-122"/>
                        </a:rPr>
                        <a:t>2017_PM_Jan_daily_avg</a:t>
                      </a:r>
                    </a:p>
                  </a:txBody>
                  <a:tcPr marL="9525" marR="9525" marT="9525" marB="0" anchor="b">
                    <a:lnL>
                      <a:noFill/>
                    </a:lnL>
                    <a:lnR>
                      <a:noFill/>
                    </a:lnR>
                    <a:lnT>
                      <a:noFill/>
                    </a:lnT>
                    <a:lnB>
                      <a:noFill/>
                    </a:lnB>
                  </a:tcPr>
                </a:tc>
                <a:tc>
                  <a:txBody>
                    <a:bodyPr/>
                    <a:lstStyle/>
                    <a:p>
                      <a:pPr algn="ctr" fontAlgn="b"/>
                      <a:r>
                        <a:rPr lang="en-US" sz="2800" b="1" dirty="0">
                          <a:effectLst/>
                          <a:latin typeface="等线" panose="02010600030101010101" pitchFamily="2" charset="-122"/>
                          <a:ea typeface="等线" panose="02010600030101010101" pitchFamily="2" charset="-122"/>
                        </a:rPr>
                        <a:t>~12 hr</a:t>
                      </a:r>
                    </a:p>
                  </a:txBody>
                  <a:tcPr marL="9525" marR="9525" marT="9525" marB="0" anchor="b">
                    <a:lnL>
                      <a:noFill/>
                    </a:lnL>
                    <a:lnR>
                      <a:noFill/>
                    </a:lnR>
                    <a:lnT>
                      <a:noFill/>
                    </a:lnT>
                    <a:lnB>
                      <a:noFill/>
                    </a:lnB>
                  </a:tcPr>
                </a:tc>
                <a:extLst>
                  <a:ext uri="{0D108BD9-81ED-4DB2-BD59-A6C34878D82A}">
                    <a16:rowId xmlns:a16="http://schemas.microsoft.com/office/drawing/2014/main" val="59049304"/>
                  </a:ext>
                </a:extLst>
              </a:tr>
              <a:tr h="749300">
                <a:tc>
                  <a:txBody>
                    <a:bodyPr/>
                    <a:lstStyle/>
                    <a:p>
                      <a:pPr algn="ctr" fontAlgn="b"/>
                      <a:r>
                        <a:rPr lang="en-US" sz="2800" b="1">
                          <a:effectLst/>
                          <a:latin typeface="等线" panose="02010600030101010101" pitchFamily="2" charset="-122"/>
                          <a:ea typeface="等线" panose="02010600030101010101" pitchFamily="2" charset="-122"/>
                        </a:rPr>
                        <a:t>2017_PM_July_daily_avg</a:t>
                      </a:r>
                    </a:p>
                  </a:txBody>
                  <a:tcPr marL="9525" marR="9525" marT="9525" marB="0" anchor="b">
                    <a:lnL>
                      <a:noFill/>
                    </a:lnL>
                    <a:lnR>
                      <a:noFill/>
                    </a:lnR>
                    <a:lnT>
                      <a:noFill/>
                    </a:lnT>
                    <a:lnB>
                      <a:noFill/>
                    </a:lnB>
                  </a:tcPr>
                </a:tc>
                <a:tc>
                  <a:txBody>
                    <a:bodyPr/>
                    <a:lstStyle/>
                    <a:p>
                      <a:pPr algn="ctr" fontAlgn="b"/>
                      <a:r>
                        <a:rPr lang="en-US" sz="2800" b="1" dirty="0">
                          <a:effectLst/>
                          <a:latin typeface="等线" panose="02010600030101010101" pitchFamily="2" charset="-122"/>
                          <a:ea typeface="等线" panose="02010600030101010101" pitchFamily="2" charset="-122"/>
                        </a:rPr>
                        <a:t>~12 hr</a:t>
                      </a:r>
                    </a:p>
                  </a:txBody>
                  <a:tcPr marL="9525" marR="9525" marT="9525" marB="0" anchor="b">
                    <a:lnL>
                      <a:noFill/>
                    </a:lnL>
                    <a:lnR>
                      <a:noFill/>
                    </a:lnR>
                    <a:lnT>
                      <a:noFill/>
                    </a:lnT>
                    <a:lnB>
                      <a:noFill/>
                    </a:lnB>
                  </a:tcPr>
                </a:tc>
                <a:extLst>
                  <a:ext uri="{0D108BD9-81ED-4DB2-BD59-A6C34878D82A}">
                    <a16:rowId xmlns:a16="http://schemas.microsoft.com/office/drawing/2014/main" val="3197543263"/>
                  </a:ext>
                </a:extLst>
              </a:tr>
              <a:tr h="749300">
                <a:tc>
                  <a:txBody>
                    <a:bodyPr/>
                    <a:lstStyle/>
                    <a:p>
                      <a:pPr algn="ctr" fontAlgn="b"/>
                      <a:r>
                        <a:rPr lang="en-US" sz="2800" b="1" dirty="0">
                          <a:solidFill>
                            <a:srgbClr val="FF0000"/>
                          </a:solidFill>
                          <a:effectLst/>
                          <a:latin typeface="等线" panose="02010600030101010101" pitchFamily="2" charset="-122"/>
                          <a:ea typeface="等线" panose="02010600030101010101" pitchFamily="2" charset="-122"/>
                        </a:rPr>
                        <a:t>2017_O3_annual_avg</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2800" b="1" dirty="0">
                          <a:effectLst/>
                          <a:latin typeface="等线" panose="02010600030101010101" pitchFamily="2" charset="-122"/>
                          <a:ea typeface="等线" panose="02010600030101010101" pitchFamily="2" charset="-122"/>
                        </a:rPr>
                        <a:t>~43 min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78401"/>
                  </a:ext>
                </a:extLst>
              </a:tr>
            </a:tbl>
          </a:graphicData>
        </a:graphic>
      </p:graphicFrame>
      <p:sp>
        <p:nvSpPr>
          <p:cNvPr id="3" name="Rectangle 1">
            <a:extLst>
              <a:ext uri="{FF2B5EF4-FFF2-40B4-BE49-F238E27FC236}">
                <a16:creationId xmlns:a16="http://schemas.microsoft.com/office/drawing/2014/main" id="{734E8AA6-C634-4C8E-B7FE-D698D503B252}"/>
              </a:ext>
            </a:extLst>
          </p:cNvPr>
          <p:cNvSpPr>
            <a:spLocks noChangeArrowheads="1"/>
          </p:cNvSpPr>
          <p:nvPr/>
        </p:nvSpPr>
        <p:spPr bwMode="auto">
          <a:xfrm>
            <a:off x="1300761" y="325175"/>
            <a:ext cx="90118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sz="2800" b="1" dirty="0">
                <a:solidFill>
                  <a:srgbClr val="0000FF"/>
                </a:solidFill>
                <a:latin typeface="Arial" panose="020B0604020202020204" pitchFamily="34" charset="0"/>
              </a:rPr>
              <a:t>   Test Cases and Run Time Using Data Fusion Tool </a:t>
            </a:r>
          </a:p>
          <a:p>
            <a:pPr algn="ctr" eaLnBrk="0" fontAlgn="base" hangingPunct="0">
              <a:spcBef>
                <a:spcPct val="0"/>
              </a:spcBef>
              <a:spcAft>
                <a:spcPct val="0"/>
              </a:spcAft>
            </a:pPr>
            <a:r>
              <a:rPr lang="en-US" altLang="en-US" sz="2800" b="1" dirty="0">
                <a:solidFill>
                  <a:srgbClr val="7030A0"/>
                </a:solidFill>
                <a:latin typeface="Arial" panose="020B0604020202020204" pitchFamily="34" charset="0"/>
              </a:rPr>
              <a:t>(DF Tool v.2.1 on EPA’s Laptop)</a:t>
            </a:r>
          </a:p>
        </p:txBody>
      </p:sp>
    </p:spTree>
    <p:extLst>
      <p:ext uri="{BB962C8B-B14F-4D97-AF65-F5344CB8AC3E}">
        <p14:creationId xmlns:p14="http://schemas.microsoft.com/office/powerpoint/2010/main" val="32778151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425" y="1456978"/>
            <a:ext cx="7605352" cy="3211007"/>
          </a:xfrm>
          <a:prstGeom prst="rect">
            <a:avLst/>
          </a:prstGeom>
          <a:noFill/>
          <a:ln>
            <a:noFill/>
          </a:ln>
        </p:spPr>
        <p:txBody>
          <a:bodyPr wrap="none" rtlCol="0">
            <a:spAutoFit/>
          </a:bodyPr>
          <a:lstStyle/>
          <a:p>
            <a:pPr algn="ctr">
              <a:lnSpc>
                <a:spcPct val="150000"/>
              </a:lnSpc>
            </a:pPr>
            <a:r>
              <a:rPr lang="en-US" sz="7200" b="1" dirty="0">
                <a:solidFill>
                  <a:srgbClr val="0000FF"/>
                </a:solidFill>
              </a:rPr>
              <a:t>Appendix of </a:t>
            </a:r>
          </a:p>
          <a:p>
            <a:pPr algn="ctr">
              <a:lnSpc>
                <a:spcPct val="150000"/>
              </a:lnSpc>
            </a:pPr>
            <a:r>
              <a:rPr lang="en-US" sz="7200" b="1" dirty="0">
                <a:solidFill>
                  <a:srgbClr val="0000FF"/>
                </a:solidFill>
              </a:rPr>
              <a:t>Data Fusion Tool</a:t>
            </a:r>
          </a:p>
        </p:txBody>
      </p:sp>
      <p:sp>
        <p:nvSpPr>
          <p:cNvPr id="3" name="Slide Number Placeholder 3">
            <a:extLst>
              <a:ext uri="{FF2B5EF4-FFF2-40B4-BE49-F238E27FC236}">
                <a16:creationId xmlns:a16="http://schemas.microsoft.com/office/drawing/2014/main" id="{25EF0322-A5EE-4D3B-9D4F-57535BA3531C}"/>
              </a:ext>
            </a:extLst>
          </p:cNvPr>
          <p:cNvSpPr txBox="1">
            <a:spLocks/>
          </p:cNvSpPr>
          <p:nvPr/>
        </p:nvSpPr>
        <p:spPr bwMode="auto">
          <a:xfrm>
            <a:off x="10278297" y="639328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16</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06142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1591964" y="1212832"/>
            <a:ext cx="3463845" cy="5456529"/>
          </a:xfrm>
          <a:prstGeom prst="rect">
            <a:avLst/>
          </a:prstGeom>
        </p:spPr>
      </p:pic>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1" i="0" u="none" strike="noStrike" kern="1200" cap="none" spc="0" normalizeH="0" baseline="0" noProof="0" smtClean="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7" name="圆角矩形 6"/>
          <p:cNvSpPr/>
          <p:nvPr/>
        </p:nvSpPr>
        <p:spPr>
          <a:xfrm>
            <a:off x="1533948" y="3429000"/>
            <a:ext cx="1537717"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9" name="直接箭头连接符 8"/>
          <p:cNvCxnSpPr>
            <a:cxnSpLocks/>
          </p:cNvCxnSpPr>
          <p:nvPr/>
        </p:nvCxnSpPr>
        <p:spPr>
          <a:xfrm flipV="1">
            <a:off x="2999657" y="2068504"/>
            <a:ext cx="2403339" cy="13604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533948" y="5596896"/>
            <a:ext cx="1537717" cy="432048"/>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p:cNvSpPr txBox="1"/>
          <p:nvPr/>
        </p:nvSpPr>
        <p:spPr>
          <a:xfrm>
            <a:off x="5402996" y="1523798"/>
            <a:ext cx="2976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 Monitor Data File</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3" name="文本框 12"/>
          <p:cNvSpPr txBox="1"/>
          <p:nvPr/>
        </p:nvSpPr>
        <p:spPr>
          <a:xfrm>
            <a:off x="5434274" y="1958713"/>
            <a:ext cx="51657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This file can be PM monitor data or ozone  monitor data which derive from monitor site. The format of this file is “.csv”.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Data source: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The monitor data input files were provided by </a:t>
            </a:r>
            <a:r>
              <a:rPr lang="en-US" altLang="zh-CN" dirty="0">
                <a:solidFill>
                  <a:srgbClr val="000000"/>
                </a:solidFill>
                <a:latin typeface="Times New Roman" panose="02020603050405020304" pitchFamily="18" charset="0"/>
                <a:ea typeface="微软雅黑"/>
                <a:cs typeface="Times New Roman" panose="02020603050405020304" pitchFamily="18" charset="0"/>
              </a:rPr>
              <a:t>OAQPS/AQAD/AQAG</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cxnSp>
        <p:nvCxnSpPr>
          <p:cNvPr id="15" name="直接箭头连接符 14"/>
          <p:cNvCxnSpPr>
            <a:cxnSpLocks/>
          </p:cNvCxnSpPr>
          <p:nvPr/>
        </p:nvCxnSpPr>
        <p:spPr>
          <a:xfrm flipV="1">
            <a:off x="3071665" y="4293096"/>
            <a:ext cx="2183943" cy="137581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255608" y="3777333"/>
            <a:ext cx="42568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2</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Grid Model Data File</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文本框 18"/>
          <p:cNvSpPr txBox="1"/>
          <p:nvPr/>
        </p:nvSpPr>
        <p:spPr>
          <a:xfrm>
            <a:off x="5377472" y="4221088"/>
            <a:ext cx="5041952"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It supports two kinds of formats: CSV format and  IO/API format.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Note that the model data year should be consistent with the base year of monitor data.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Data source: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Air quality model (e.g., CMAQ, etc.)</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6" name="文本框 11">
            <a:extLst>
              <a:ext uri="{FF2B5EF4-FFF2-40B4-BE49-F238E27FC236}">
                <a16:creationId xmlns:a16="http://schemas.microsoft.com/office/drawing/2014/main" id="{CAEDF679-565A-4FFF-8467-1BCB2F6AD0E2}"/>
              </a:ext>
            </a:extLst>
          </p:cNvPr>
          <p:cNvSpPr txBox="1"/>
          <p:nvPr/>
        </p:nvSpPr>
        <p:spPr>
          <a:xfrm>
            <a:off x="5402996" y="5846544"/>
            <a:ext cx="4846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For more details, please refer to </a:t>
            </a:r>
            <a:r>
              <a:rPr lang="en-US" altLang="zh-CN" b="1" dirty="0">
                <a:solidFill>
                  <a:srgbClr val="FF0000"/>
                </a:solidFill>
                <a:latin typeface="Times New Roman" panose="02020603050405020304" pitchFamily="18" charset="0"/>
                <a:ea typeface="微软雅黑"/>
                <a:cs typeface="Times New Roman" panose="02020603050405020304" pitchFamily="18" charset="0"/>
              </a:rPr>
              <a:t>Data Fusion Tool’s</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User Manual.</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文本框 13">
            <a:extLst>
              <a:ext uri="{FF2B5EF4-FFF2-40B4-BE49-F238E27FC236}">
                <a16:creationId xmlns:a16="http://schemas.microsoft.com/office/drawing/2014/main" id="{064CB72F-4A30-4C71-A83F-4BEEEEB80B41}"/>
              </a:ext>
            </a:extLst>
          </p:cNvPr>
          <p:cNvSpPr txBox="1"/>
          <p:nvPr/>
        </p:nvSpPr>
        <p:spPr>
          <a:xfrm>
            <a:off x="1906489" y="786398"/>
            <a:ext cx="7704856"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altLang="zh-CN" sz="2400" b="1" dirty="0">
                <a:solidFill>
                  <a:srgbClr val="0000FF"/>
                </a:solidFill>
                <a:latin typeface="Times New Roman" panose="02020603050405020304" pitchFamily="18" charset="0"/>
                <a:ea typeface="微软雅黑"/>
              </a:rPr>
              <a:t>Model</a:t>
            </a:r>
            <a:r>
              <a:rPr lang="zh-CN" altLang="en-US" sz="2400" b="1" dirty="0">
                <a:solidFill>
                  <a:srgbClr val="0000FF"/>
                </a:solidFill>
                <a:latin typeface="Times New Roman" panose="02020603050405020304" pitchFamily="18" charset="0"/>
                <a:ea typeface="微软雅黑"/>
              </a:rPr>
              <a:t> </a:t>
            </a:r>
            <a:r>
              <a:rPr lang="en-US" altLang="zh-CN" sz="2400" b="1" dirty="0">
                <a:solidFill>
                  <a:srgbClr val="0000FF"/>
                </a:solidFill>
                <a:latin typeface="Times New Roman" panose="02020603050405020304" pitchFamily="18" charset="0"/>
                <a:ea typeface="微软雅黑"/>
              </a:rPr>
              <a:t>&amp; Monitoring </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Data Input Option </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sp>
        <p:nvSpPr>
          <p:cNvPr id="17" name="Title 1">
            <a:extLst>
              <a:ext uri="{FF2B5EF4-FFF2-40B4-BE49-F238E27FC236}">
                <a16:creationId xmlns:a16="http://schemas.microsoft.com/office/drawing/2014/main" id="{7CDF4544-BB38-4480-A3D6-95EE4AD5873F}"/>
              </a:ext>
            </a:extLst>
          </p:cNvPr>
          <p:cNvSpPr txBox="1">
            <a:spLocks/>
          </p:cNvSpPr>
          <p:nvPr/>
        </p:nvSpPr>
        <p:spPr>
          <a:xfrm>
            <a:off x="609600" y="71440"/>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Data Input Module</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Tree>
    <p:extLst>
      <p:ext uri="{BB962C8B-B14F-4D97-AF65-F5344CB8AC3E}">
        <p14:creationId xmlns:p14="http://schemas.microsoft.com/office/powerpoint/2010/main" val="3002677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400" b="1" i="0" u="none" strike="noStrike" kern="1200" cap="none" spc="0" normalizeH="0" baseline="0" noProof="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5" name="文本框 4"/>
          <p:cNvSpPr txBox="1"/>
          <p:nvPr/>
        </p:nvSpPr>
        <p:spPr>
          <a:xfrm>
            <a:off x="2026266" y="935429"/>
            <a:ext cx="6980082"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Dat</a:t>
            </a:r>
            <a:r>
              <a:rPr lang="en-US" altLang="zh-CN" sz="2800" b="1" dirty="0">
                <a:solidFill>
                  <a:srgbClr val="0000FF"/>
                </a:solidFill>
                <a:latin typeface="Times New Roman" panose="02020603050405020304" pitchFamily="18" charset="0"/>
                <a:ea typeface="微软雅黑"/>
              </a:rPr>
              <a:t>a Fusion Techniques: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VNA</a:t>
            </a:r>
            <a:r>
              <a:rPr lang="zh-CN" altLang="en-US" sz="3200" b="1" dirty="0">
                <a:solidFill>
                  <a:srgbClr val="FF0000"/>
                </a:solidFill>
                <a:latin typeface="Times New Roman" panose="02020603050405020304" pitchFamily="18" charset="0"/>
                <a:ea typeface="微软雅黑"/>
              </a:rPr>
              <a:t> </a:t>
            </a:r>
            <a:r>
              <a:rPr lang="en-US" altLang="zh-CN" sz="3200" b="1" dirty="0">
                <a:solidFill>
                  <a:srgbClr val="FF0000"/>
                </a:solidFill>
                <a:latin typeface="Times New Roman" panose="02020603050405020304" pitchFamily="18" charset="0"/>
                <a:ea typeface="微软雅黑"/>
              </a:rPr>
              <a:t>and</a:t>
            </a:r>
            <a:r>
              <a:rPr lang="zh-CN" altLang="en-US" sz="3200" b="1" dirty="0">
                <a:solidFill>
                  <a:srgbClr val="FF0000"/>
                </a:solidFill>
                <a:latin typeface="Times New Roman" panose="02020603050405020304" pitchFamily="18" charset="0"/>
                <a:ea typeface="微软雅黑"/>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mn-cs"/>
              </a:rPr>
              <a:t>eVNA</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
        <p:nvSpPr>
          <p:cNvPr id="21" name="文本框 10"/>
          <p:cNvSpPr txBox="1"/>
          <p:nvPr/>
        </p:nvSpPr>
        <p:spPr>
          <a:xfrm>
            <a:off x="6060504" y="2101678"/>
            <a:ext cx="439248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Voronoi</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Neighbor Averaging (VNA)</a:t>
            </a:r>
          </a:p>
        </p:txBody>
      </p:sp>
      <p:sp>
        <p:nvSpPr>
          <p:cNvPr id="22" name="文本框 10"/>
          <p:cNvSpPr txBox="1"/>
          <p:nvPr/>
        </p:nvSpPr>
        <p:spPr>
          <a:xfrm>
            <a:off x="6060504" y="4112727"/>
            <a:ext cx="478802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Enhanced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Voronoi</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Neighbor Averaging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eVNA</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a:t>
            </a:r>
          </a:p>
        </p:txBody>
      </p:sp>
      <mc:AlternateContent xmlns:mc="http://schemas.openxmlformats.org/markup-compatibility/2006" xmlns:a14="http://schemas.microsoft.com/office/drawing/2010/main">
        <mc:Choice Requires="a14">
          <p:sp>
            <p:nvSpPr>
              <p:cNvPr id="40" name="矩形 39"/>
              <p:cNvSpPr/>
              <p:nvPr/>
            </p:nvSpPr>
            <p:spPr>
              <a:xfrm>
                <a:off x="6064540" y="2793314"/>
                <a:ext cx="3812389" cy="8485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𝐺𝑟𝑖𝑑𝑐𝑒𝑙𝑙</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𝐸</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 </m:t>
                          </m:r>
                        </m:sub>
                      </m:s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nary>
                        <m:naryPr>
                          <m:chr m:val="∑"/>
                          <m:limLoc m:val="undOv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naryPr>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=1</m:t>
                          </m:r>
                        </m:sub>
                        <m:sup>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𝑛</m:t>
                          </m:r>
                        </m:sup>
                        <m:e>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𝑊𝑒𝑖𝑔h𝑡</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𝑀𝑜𝑛𝑖𝑡𝑜𝑟</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e>
                      </m:nary>
                    </m:oMath>
                  </m:oMathPara>
                </a14:m>
                <a:endParaRPr kumimoji="0" lang="zh-CN" altLang="en-US" sz="1800" b="0" i="1"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40" name="矩形 39"/>
              <p:cNvSpPr>
                <a:spLocks noRot="1" noChangeAspect="1" noMove="1" noResize="1" noEditPoints="1" noAdjustHandles="1" noChangeArrowheads="1" noChangeShapeType="1" noTextEdit="1"/>
              </p:cNvSpPr>
              <p:nvPr/>
            </p:nvSpPr>
            <p:spPr>
              <a:xfrm>
                <a:off x="6064540" y="2793314"/>
                <a:ext cx="3812389" cy="848566"/>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矩形 40"/>
              <p:cNvSpPr/>
              <p:nvPr/>
            </p:nvSpPr>
            <p:spPr>
              <a:xfrm>
                <a:off x="6060505" y="4971829"/>
                <a:ext cx="4687619" cy="8485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 </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𝐺𝑟𝑖𝑑𝑐𝑒𝑙𝑙</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𝐸</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nary>
                        <m:naryPr>
                          <m:chr m:val="∑"/>
                          <m:limLoc m:val="undOv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naryPr>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=1</m:t>
                          </m:r>
                        </m:sub>
                        <m:sup>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𝑛</m:t>
                          </m:r>
                        </m:sup>
                        <m:e>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𝑊𝑒𝑖𝑔h𝑡</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𝑀𝑜𝑛𝑖𝑡𝑜𝑟</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𝑀𝑜𝑑𝑒𝑙</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𝐸</m:t>
                                  </m:r>
                                </m:sub>
                              </m:sSub>
                            </m:num>
                            <m:den>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𝑀𝑜𝑑𝑒𝑙</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 </m:t>
                                  </m:r>
                                </m:sub>
                              </m:sSub>
                            </m:den>
                          </m:f>
                        </m:e>
                      </m:nary>
                    </m:oMath>
                  </m:oMathPara>
                </a14:m>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41" name="矩形 40"/>
              <p:cNvSpPr>
                <a:spLocks noRot="1" noChangeAspect="1" noMove="1" noResize="1" noEditPoints="1" noAdjustHandles="1" noChangeArrowheads="1" noChangeShapeType="1" noTextEdit="1"/>
              </p:cNvSpPr>
              <p:nvPr/>
            </p:nvSpPr>
            <p:spPr>
              <a:xfrm>
                <a:off x="6060505" y="4971829"/>
                <a:ext cx="4687619" cy="84856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矩形 41"/>
              <p:cNvSpPr/>
              <p:nvPr/>
            </p:nvSpPr>
            <p:spPr>
              <a:xfrm>
                <a:off x="5481893" y="5793660"/>
                <a:ext cx="4930531" cy="1200329"/>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Where:</a:t>
                </a:r>
              </a:p>
              <a:p>
                <a:pPr marL="45720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𝑀𝑜𝑛𝑖𝑡𝑜𝑟</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is monitored value at monitor site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i</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p>
              <a:p>
                <a:pPr marL="45720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𝑀𝑜𝑑𝑒𝑙</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𝐸</m:t>
                        </m:r>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 </m:t>
                        </m:r>
                      </m:sub>
                    </m:sSub>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represents modeled baseline value at cell E;</a:t>
                </a:r>
                <a:endParaRPr kumimoji="0" lang="zh-CN"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Cambria Math" panose="02040503050406030204" pitchFamily="18" charset="0"/>
                    <a:cs typeface="+mn-cs"/>
                  </a:rPr>
                  <a:t>           </a:t>
                </a: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𝑀𝑜𝑑𝑒𝑙</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𝑖</m:t>
                        </m:r>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 </m:t>
                        </m:r>
                      </m:sub>
                    </m:sSub>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represents modeled baseline value at monitor site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i</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a:t>
                </a:r>
                <a:endParaRPr kumimoji="0" lang="zh-CN" altLang="en-US" sz="14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42" name="矩形 41"/>
              <p:cNvSpPr>
                <a:spLocks noRot="1" noChangeAspect="1" noMove="1" noResize="1" noEditPoints="1" noAdjustHandles="1" noChangeArrowheads="1" noChangeShapeType="1" noTextEdit="1"/>
              </p:cNvSpPr>
              <p:nvPr/>
            </p:nvSpPr>
            <p:spPr>
              <a:xfrm>
                <a:off x="5481893" y="5793660"/>
                <a:ext cx="4930531" cy="1200329"/>
              </a:xfrm>
              <a:prstGeom prst="rect">
                <a:avLst/>
              </a:prstGeom>
              <a:blipFill>
                <a:blip r:embed="rId5"/>
                <a:stretch>
                  <a:fillRect l="-371" t="-508" b="-4569"/>
                </a:stretch>
              </a:blipFill>
            </p:spPr>
            <p:txBody>
              <a:bodyPr/>
              <a:lstStyle/>
              <a:p>
                <a:r>
                  <a:rPr lang="zh-CN" altLang="en-US">
                    <a:noFill/>
                  </a:rPr>
                  <a:t> </a:t>
                </a:r>
              </a:p>
            </p:txBody>
          </p:sp>
        </mc:Fallback>
      </mc:AlternateContent>
      <p:pic>
        <p:nvPicPr>
          <p:cNvPr id="7171" name="Picture 3">
            <a:extLst>
              <a:ext uri="{FF2B5EF4-FFF2-40B4-BE49-F238E27FC236}">
                <a16:creationId xmlns:a16="http://schemas.microsoft.com/office/drawing/2014/main" id="{8BB8429A-32AB-424C-84B3-F33F0D85B25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1160" y="5882083"/>
            <a:ext cx="423037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图片 17">
            <a:extLst>
              <a:ext uri="{FF2B5EF4-FFF2-40B4-BE49-F238E27FC236}">
                <a16:creationId xmlns:a16="http://schemas.microsoft.com/office/drawing/2014/main" id="{664E74C7-2691-4E24-BA60-7EB39B518D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1160" y="1870134"/>
            <a:ext cx="4392488" cy="24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a:extLst>
              <a:ext uri="{FF2B5EF4-FFF2-40B4-BE49-F238E27FC236}">
                <a16:creationId xmlns:a16="http://schemas.microsoft.com/office/drawing/2014/main" id="{6A17C22C-C91B-4C69-A636-BC0DA478D15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7087" y="4589824"/>
            <a:ext cx="28813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2FD59C83-2127-4174-BE48-1AC9B2713EA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3311" y="5312092"/>
            <a:ext cx="423037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1E2563-1BEA-49C7-A827-648EE85500E3}"/>
              </a:ext>
            </a:extLst>
          </p:cNvPr>
          <p:cNvSpPr txBox="1"/>
          <p:nvPr/>
        </p:nvSpPr>
        <p:spPr>
          <a:xfrm>
            <a:off x="3812535" y="2257684"/>
            <a:ext cx="70243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Arial"/>
                <a:ea typeface="微软雅黑"/>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a:ea typeface="微软雅黑"/>
                <a:cs typeface="+mn-cs"/>
              </a:rPr>
              <a:t>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95ug/m3</a:t>
            </a:r>
            <a:endParaRPr kumimoji="0" lang="en-US" sz="1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2739A057-6087-4275-A901-F24BA32DFFA2}"/>
              </a:ext>
            </a:extLst>
          </p:cNvPr>
          <p:cNvSpPr txBox="1"/>
          <p:nvPr/>
        </p:nvSpPr>
        <p:spPr>
          <a:xfrm>
            <a:off x="4230350" y="1781708"/>
            <a:ext cx="77296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a:ea typeface="微软雅黑"/>
                <a:cs typeface="+mn-cs"/>
              </a:rPr>
              <a:t>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100ug/m3</a:t>
            </a:r>
            <a:endParaRPr kumimoji="0" lang="en-US" sz="1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04FF35AA-621F-477C-8DF9-BDD36253AFF9}"/>
              </a:ext>
            </a:extLst>
          </p:cNvPr>
          <p:cNvSpPr txBox="1"/>
          <p:nvPr/>
        </p:nvSpPr>
        <p:spPr>
          <a:xfrm>
            <a:off x="5773452" y="2487764"/>
            <a:ext cx="70243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a:ea typeface="微软雅黑"/>
                <a:cs typeface="+mn-cs"/>
              </a:rPr>
              <a:t>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80ug/m3</a:t>
            </a:r>
            <a:endParaRPr kumimoji="0" lang="en-US" sz="1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20" name="TextBox 19">
            <a:extLst>
              <a:ext uri="{FF2B5EF4-FFF2-40B4-BE49-F238E27FC236}">
                <a16:creationId xmlns:a16="http://schemas.microsoft.com/office/drawing/2014/main" id="{E2F6DB83-A730-4B0B-8FDB-8F851196C62F}"/>
              </a:ext>
            </a:extLst>
          </p:cNvPr>
          <p:cNvSpPr txBox="1"/>
          <p:nvPr/>
        </p:nvSpPr>
        <p:spPr>
          <a:xfrm>
            <a:off x="4726585" y="3217597"/>
            <a:ext cx="77296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a:ea typeface="微软雅黑"/>
                <a:cs typeface="+mn-cs"/>
              </a:rPr>
              <a:t>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Arial"/>
                <a:ea typeface="微软雅黑"/>
                <a:cs typeface="+mn-cs"/>
              </a:rPr>
              <a:t>120ug/m3</a:t>
            </a:r>
            <a:endParaRPr kumimoji="0" lang="en-US" sz="1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23" name="Title 1">
            <a:extLst>
              <a:ext uri="{FF2B5EF4-FFF2-40B4-BE49-F238E27FC236}">
                <a16:creationId xmlns:a16="http://schemas.microsoft.com/office/drawing/2014/main" id="{F32AB1FE-D56C-4295-A0D2-267361546680}"/>
              </a:ext>
            </a:extLst>
          </p:cNvPr>
          <p:cNvSpPr txBox="1">
            <a:spLocks/>
          </p:cNvSpPr>
          <p:nvPr/>
        </p:nvSpPr>
        <p:spPr>
          <a:xfrm>
            <a:off x="609600" y="78087"/>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Data Fusion Techniques</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Tree>
    <p:extLst>
      <p:ext uri="{BB962C8B-B14F-4D97-AF65-F5344CB8AC3E}">
        <p14:creationId xmlns:p14="http://schemas.microsoft.com/office/powerpoint/2010/main" val="232612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400" b="1" i="0" u="none" strike="noStrike" kern="1200" cap="none" spc="0" normalizeH="0" baseline="0" noProof="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21" name="文本框 10"/>
          <p:cNvSpPr txBox="1"/>
          <p:nvPr/>
        </p:nvSpPr>
        <p:spPr>
          <a:xfrm>
            <a:off x="5993102" y="2066228"/>
            <a:ext cx="442930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Weighting Voronoi Neighbor Averaging (</a:t>
            </a:r>
            <a:r>
              <a:rPr kumimoji="0" lang="en-US" altLang="zh-CN" sz="1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wVNA</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a:t>
            </a:r>
          </a:p>
        </p:txBody>
      </p:sp>
      <p:sp>
        <p:nvSpPr>
          <p:cNvPr id="22" name="文本框 10"/>
          <p:cNvSpPr txBox="1"/>
          <p:nvPr/>
        </p:nvSpPr>
        <p:spPr>
          <a:xfrm>
            <a:off x="5987329" y="4437112"/>
            <a:ext cx="223356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Nearest Site (NS)</a:t>
            </a:r>
          </a:p>
        </p:txBody>
      </p:sp>
      <mc:AlternateContent xmlns:mc="http://schemas.openxmlformats.org/markup-compatibility/2006" xmlns:a14="http://schemas.microsoft.com/office/drawing/2010/main">
        <mc:Choice Requires="a14">
          <p:sp>
            <p:nvSpPr>
              <p:cNvPr id="4" name="矩形 3"/>
              <p:cNvSpPr/>
              <p:nvPr/>
            </p:nvSpPr>
            <p:spPr>
              <a:xfrm>
                <a:off x="6217603" y="3024159"/>
                <a:ext cx="39504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𝑤𝑉𝑁𝐴</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𝑤</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𝑒𝑉𝑁𝐴</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𝑤</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𝑉𝑁𝐴</m:t>
                      </m:r>
                    </m:oMath>
                  </m:oMathPara>
                </a14:m>
                <a:endParaRPr kumimoji="0" lang="zh-CN" altLang="en-US" sz="1800" b="0" i="1"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4" name="矩形 3"/>
              <p:cNvSpPr>
                <a:spLocks noRot="1" noChangeAspect="1" noMove="1" noResize="1" noEditPoints="1" noAdjustHandles="1" noChangeArrowheads="1" noChangeShapeType="1" noTextEdit="1"/>
              </p:cNvSpPr>
              <p:nvPr/>
            </p:nvSpPr>
            <p:spPr>
              <a:xfrm>
                <a:off x="6217603" y="3024159"/>
                <a:ext cx="3950440" cy="369332"/>
              </a:xfrm>
              <a:prstGeom prst="rect">
                <a:avLst/>
              </a:prstGeom>
              <a:blipFill>
                <a:blip r:embed="rId3"/>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6204621" y="5118045"/>
                <a:ext cx="30299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 </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𝐺𝑟𝑖𝑑𝑐𝑒𝑙𝑙</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𝐸</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 </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𝑀𝑜𝑛𝑖𝑡𝑜𝑟</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𝑛𝑒𝑎𝑟𝑒𝑠𝑡</m:t>
                          </m:r>
                        </m:sub>
                      </m:sSub>
                    </m:oMath>
                  </m:oMathPara>
                </a14:m>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6" name="矩形 5"/>
              <p:cNvSpPr>
                <a:spLocks noRot="1" noChangeAspect="1" noMove="1" noResize="1" noEditPoints="1" noAdjustHandles="1" noChangeArrowheads="1" noChangeShapeType="1" noTextEdit="1"/>
              </p:cNvSpPr>
              <p:nvPr/>
            </p:nvSpPr>
            <p:spPr>
              <a:xfrm>
                <a:off x="6204621" y="5118045"/>
                <a:ext cx="3029932" cy="369332"/>
              </a:xfrm>
              <a:prstGeom prst="rect">
                <a:avLst/>
              </a:prstGeom>
              <a:blipFill>
                <a:blip r:embed="rId4"/>
                <a:stretch>
                  <a:fillRect b="-1667"/>
                </a:stretch>
              </a:blipFill>
            </p:spPr>
            <p:txBody>
              <a:bodyPr/>
              <a:lstStyle/>
              <a:p>
                <a:r>
                  <a:rPr lang="zh-CN" altLang="en-US">
                    <a:noFill/>
                  </a:rPr>
                  <a:t> </a:t>
                </a:r>
              </a:p>
            </p:txBody>
          </p:sp>
        </mc:Fallback>
      </mc:AlternateContent>
      <p:sp>
        <p:nvSpPr>
          <p:cNvPr id="7" name="矩形 6"/>
          <p:cNvSpPr/>
          <p:nvPr/>
        </p:nvSpPr>
        <p:spPr>
          <a:xfrm>
            <a:off x="6204622" y="3479181"/>
            <a:ext cx="349177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When w = 0, </a:t>
            </a: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wVNA</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 VNA;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when w = 1, </a:t>
            </a: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wVNA</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 </a:t>
            </a:r>
            <a:r>
              <a:rPr kumimoji="0" lang="en-US" altLang="zh-CN" sz="1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eVNA</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5" name="图片 14"/>
          <p:cNvPicPr>
            <a:picLocks noChangeAspect="1"/>
          </p:cNvPicPr>
          <p:nvPr/>
        </p:nvPicPr>
        <p:blipFill>
          <a:blip r:embed="rId5"/>
          <a:stretch>
            <a:fillRect/>
          </a:stretch>
        </p:blipFill>
        <p:spPr>
          <a:xfrm>
            <a:off x="1737183" y="1739049"/>
            <a:ext cx="4139952" cy="4126592"/>
          </a:xfrm>
          <a:prstGeom prst="rect">
            <a:avLst/>
          </a:prstGeom>
          <a:ln>
            <a:solidFill>
              <a:schemeClr val="bg1">
                <a:lumMod val="65000"/>
              </a:schemeClr>
            </a:solidFill>
          </a:ln>
        </p:spPr>
      </p:pic>
      <mc:AlternateContent xmlns:mc="http://schemas.openxmlformats.org/markup-compatibility/2006" xmlns:a14="http://schemas.microsoft.com/office/drawing/2010/main">
        <mc:Choice Requires="a14">
          <p:sp>
            <p:nvSpPr>
              <p:cNvPr id="16" name="矩形 15"/>
              <p:cNvSpPr/>
              <p:nvPr/>
            </p:nvSpPr>
            <p:spPr>
              <a:xfrm>
                <a:off x="6106344" y="5776973"/>
                <a:ext cx="41044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Where:</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𝑀𝑜𝑛𝑖𝑡𝑜𝑟</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𝑛𝑒𝑎𝑟𝑒𝑠𝑡</m:t>
                        </m:r>
                      </m:sub>
                    </m:sSub>
                  </m:oMath>
                </a14:m>
                <a:r>
                  <a:rPr kumimoji="0" lang="en-US"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is the nearest monitor’s value to cell E</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zh-CN"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6106344" y="5776973"/>
                <a:ext cx="4104456" cy="523220"/>
              </a:xfrm>
              <a:prstGeom prst="rect">
                <a:avLst/>
              </a:prstGeom>
              <a:blipFill>
                <a:blip r:embed="rId6"/>
                <a:stretch>
                  <a:fillRect l="-446" t="-2353" r="-1634" b="-11765"/>
                </a:stretch>
              </a:blipFill>
            </p:spPr>
            <p:txBody>
              <a:bodyPr/>
              <a:lstStyle/>
              <a:p>
                <a:r>
                  <a:rPr lang="zh-CN" altLang="en-US">
                    <a:noFill/>
                  </a:rPr>
                  <a:t> </a:t>
                </a:r>
              </a:p>
            </p:txBody>
          </p:sp>
        </mc:Fallback>
      </mc:AlternateContent>
      <p:sp>
        <p:nvSpPr>
          <p:cNvPr id="12" name="Title 1">
            <a:extLst>
              <a:ext uri="{FF2B5EF4-FFF2-40B4-BE49-F238E27FC236}">
                <a16:creationId xmlns:a16="http://schemas.microsoft.com/office/drawing/2014/main" id="{1BE1DD5E-E93B-4F60-A78C-9EEB30563EB6}"/>
              </a:ext>
            </a:extLst>
          </p:cNvPr>
          <p:cNvSpPr txBox="1">
            <a:spLocks/>
          </p:cNvSpPr>
          <p:nvPr/>
        </p:nvSpPr>
        <p:spPr>
          <a:xfrm>
            <a:off x="609600" y="78087"/>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Data Fusion Techniques</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
        <p:nvSpPr>
          <p:cNvPr id="13" name="文本框 4">
            <a:extLst>
              <a:ext uri="{FF2B5EF4-FFF2-40B4-BE49-F238E27FC236}">
                <a16:creationId xmlns:a16="http://schemas.microsoft.com/office/drawing/2014/main" id="{B6321798-6061-4040-8E9E-1B891DBABD2A}"/>
              </a:ext>
            </a:extLst>
          </p:cNvPr>
          <p:cNvSpPr txBox="1"/>
          <p:nvPr/>
        </p:nvSpPr>
        <p:spPr>
          <a:xfrm>
            <a:off x="2026265" y="935429"/>
            <a:ext cx="7599515"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Dat</a:t>
            </a:r>
            <a:r>
              <a:rPr lang="en-US" altLang="zh-CN" sz="2800" b="1" dirty="0">
                <a:solidFill>
                  <a:srgbClr val="0000FF"/>
                </a:solidFill>
                <a:latin typeface="Times New Roman" panose="02020603050405020304" pitchFamily="18" charset="0"/>
                <a:ea typeface="微软雅黑"/>
              </a:rPr>
              <a:t>a Fusion Techniques: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mn-cs"/>
              </a:rPr>
              <a:t>wVNA</a:t>
            </a:r>
            <a:r>
              <a:rPr lang="zh-CN" altLang="en-US" sz="3200" b="1" dirty="0">
                <a:solidFill>
                  <a:srgbClr val="FF0000"/>
                </a:solidFill>
                <a:latin typeface="Times New Roman" panose="02020603050405020304" pitchFamily="18" charset="0"/>
                <a:ea typeface="微软雅黑"/>
              </a:rPr>
              <a:t> </a:t>
            </a:r>
            <a:r>
              <a:rPr lang="en-US" altLang="zh-CN" sz="3200" b="1" dirty="0">
                <a:solidFill>
                  <a:srgbClr val="FF0000"/>
                </a:solidFill>
                <a:latin typeface="Times New Roman" panose="02020603050405020304" pitchFamily="18" charset="0"/>
                <a:ea typeface="微软雅黑"/>
              </a:rPr>
              <a:t>and</a:t>
            </a:r>
            <a:r>
              <a:rPr lang="zh-CN" altLang="en-US" sz="3200" b="1" dirty="0">
                <a:solidFill>
                  <a:srgbClr val="FF0000"/>
                </a:solidFill>
                <a:latin typeface="Times New Roman" panose="02020603050405020304" pitchFamily="18" charset="0"/>
                <a:ea typeface="微软雅黑"/>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mn-cs"/>
              </a:rPr>
              <a:t>Nearsite</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Tree>
    <p:extLst>
      <p:ext uri="{BB962C8B-B14F-4D97-AF65-F5344CB8AC3E}">
        <p14:creationId xmlns:p14="http://schemas.microsoft.com/office/powerpoint/2010/main" val="327168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756" y="-86260"/>
            <a:ext cx="8614092" cy="800100"/>
          </a:xfrm>
        </p:spPr>
        <p:txBody>
          <a:bodyPr>
            <a:noAutofit/>
          </a:bodyPr>
          <a:lstStyle/>
          <a:p>
            <a:pPr algn="ctr"/>
            <a:r>
              <a:rPr lang="en-US" sz="4000" b="1" dirty="0">
                <a:solidFill>
                  <a:srgbClr val="FF0000"/>
                </a:solidFill>
                <a:latin typeface="Arial" panose="020B0604020202020204" pitchFamily="34" charset="0"/>
                <a:cs typeface="Arial" panose="020B0604020202020204" pitchFamily="34" charset="0"/>
              </a:rPr>
              <a:t>Outline</a:t>
            </a:r>
          </a:p>
        </p:txBody>
      </p:sp>
      <p:sp>
        <p:nvSpPr>
          <p:cNvPr id="3" name="Content Placeholder 2"/>
          <p:cNvSpPr>
            <a:spLocks noGrp="1"/>
          </p:cNvSpPr>
          <p:nvPr>
            <p:ph idx="1"/>
          </p:nvPr>
        </p:nvSpPr>
        <p:spPr>
          <a:xfrm>
            <a:off x="496389" y="853178"/>
            <a:ext cx="11538858" cy="6277884"/>
          </a:xfrm>
        </p:spPr>
        <p:txBody>
          <a:bodyPr>
            <a:noAutofit/>
          </a:bodyPr>
          <a:lstStyle/>
          <a:p>
            <a:pPr marL="342900" lvl="1" indent="-342900">
              <a:spcBef>
                <a:spcPts val="900"/>
              </a:spcBef>
              <a:buFont typeface="Wingdings" panose="05000000000000000000" pitchFamily="2" charset="2"/>
              <a:buChar char="Ø"/>
            </a:pPr>
            <a:r>
              <a:rPr lang="en-US" b="1" dirty="0">
                <a:solidFill>
                  <a:srgbClr val="0000FF"/>
                </a:solidFill>
              </a:rPr>
              <a:t>Overview of OAQPS’s Data Fusion Tool (Carey Jang)</a:t>
            </a:r>
          </a:p>
          <a:p>
            <a:pPr marL="857250" lvl="2" indent="-457200">
              <a:spcBef>
                <a:spcPts val="900"/>
              </a:spcBef>
            </a:pPr>
            <a:r>
              <a:rPr lang="en-US" b="1" dirty="0">
                <a:latin typeface="Arial" panose="020B0604020202020204" pitchFamily="34" charset="0"/>
                <a:cs typeface="Arial" panose="020B0604020202020204" pitchFamily="34" charset="0"/>
              </a:rPr>
              <a:t>Data fusion techniques applied at EPA’s regulatory modeling tools</a:t>
            </a:r>
          </a:p>
          <a:p>
            <a:pPr marL="857250" lvl="2" indent="-457200">
              <a:spcBef>
                <a:spcPts val="900"/>
              </a:spcBef>
            </a:pPr>
            <a:r>
              <a:rPr lang="en-US" b="1" dirty="0">
                <a:latin typeface="Arial" panose="020B0604020202020204" pitchFamily="34" charset="0"/>
                <a:cs typeface="Arial" panose="020B0604020202020204" pitchFamily="34" charset="0"/>
              </a:rPr>
              <a:t>Motivation and key features of Data Fusion tool development</a:t>
            </a:r>
          </a:p>
          <a:p>
            <a:pPr marL="342900" lvl="1" indent="-342900">
              <a:spcBef>
                <a:spcPts val="900"/>
              </a:spcBef>
              <a:buFont typeface="Wingdings" panose="05000000000000000000" pitchFamily="2" charset="2"/>
              <a:buChar char="Ø"/>
            </a:pPr>
            <a:r>
              <a:rPr lang="en-US" b="1" dirty="0">
                <a:solidFill>
                  <a:srgbClr val="0000FF"/>
                </a:solidFill>
              </a:rPr>
              <a:t>Data Fusion Tool: Live Demo (Carey Jang)</a:t>
            </a:r>
          </a:p>
          <a:p>
            <a:pPr marL="857250" lvl="2" indent="-457200">
              <a:spcBef>
                <a:spcPts val="900"/>
              </a:spcBef>
            </a:pPr>
            <a:r>
              <a:rPr lang="en-US" b="1" dirty="0">
                <a:latin typeface="Arial" panose="020B0604020202020204" pitchFamily="34" charset="0"/>
                <a:cs typeface="Arial" panose="020B0604020202020204" pitchFamily="34" charset="0"/>
              </a:rPr>
              <a:t>Model &amp; monitor input data </a:t>
            </a:r>
          </a:p>
          <a:p>
            <a:pPr marL="857250" lvl="2" indent="-457200">
              <a:spcBef>
                <a:spcPts val="900"/>
              </a:spcBef>
            </a:pPr>
            <a:r>
              <a:rPr lang="en-US" b="1" dirty="0">
                <a:latin typeface="Arial" panose="020B0604020202020204" pitchFamily="34" charset="0"/>
                <a:cs typeface="Arial" panose="020B0604020202020204" pitchFamily="34" charset="0"/>
              </a:rPr>
              <a:t>Data fusion techniques option</a:t>
            </a:r>
          </a:p>
          <a:p>
            <a:pPr marL="857250" lvl="2" indent="-457200">
              <a:spcBef>
                <a:spcPts val="900"/>
              </a:spcBef>
            </a:pPr>
            <a:r>
              <a:rPr lang="en-US" b="1" dirty="0">
                <a:latin typeface="Arial" panose="020B0604020202020204" pitchFamily="34" charset="0"/>
                <a:cs typeface="Arial" panose="020B0604020202020204" pitchFamily="34" charset="0"/>
              </a:rPr>
              <a:t>Spatial &amp; temporal data fusion option</a:t>
            </a:r>
          </a:p>
          <a:p>
            <a:pPr marL="857250" lvl="2" indent="-457200">
              <a:spcBef>
                <a:spcPts val="900"/>
              </a:spcBef>
            </a:pPr>
            <a:r>
              <a:rPr lang="en-US" b="1" dirty="0">
                <a:solidFill>
                  <a:srgbClr val="FF0000"/>
                </a:solidFill>
                <a:latin typeface="Arial" panose="020B0604020202020204" pitchFamily="34" charset="0"/>
                <a:cs typeface="Arial" panose="020B0604020202020204" pitchFamily="34" charset="0"/>
              </a:rPr>
              <a:t>Cross-validation</a:t>
            </a:r>
            <a:r>
              <a:rPr lang="en-US"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(Multi-fold, Leave-one-out, Leave-group out &amp; cluster analysis)</a:t>
            </a:r>
            <a:endParaRPr lang="en-US" b="1" dirty="0">
              <a:latin typeface="Arial" panose="020B0604020202020204" pitchFamily="34" charset="0"/>
              <a:cs typeface="Arial" panose="020B0604020202020204" pitchFamily="34" charset="0"/>
            </a:endParaRPr>
          </a:p>
          <a:p>
            <a:pPr marL="342900" lvl="1" indent="-342900">
              <a:spcBef>
                <a:spcPts val="900"/>
              </a:spcBef>
              <a:buFont typeface="Wingdings" panose="05000000000000000000" pitchFamily="2" charset="2"/>
              <a:buChar char="Ø"/>
            </a:pPr>
            <a:r>
              <a:rPr lang="en-US" b="1" dirty="0">
                <a:solidFill>
                  <a:srgbClr val="0000FF"/>
                </a:solidFill>
              </a:rPr>
              <a:t>Applications of Advanced Data Fusion Techniques</a:t>
            </a:r>
            <a:r>
              <a:rPr lang="en-US" dirty="0">
                <a:solidFill>
                  <a:srgbClr val="0000FF"/>
                </a:solidFill>
              </a:rPr>
              <a:t> </a:t>
            </a:r>
            <a:r>
              <a:rPr lang="en-US" b="1" dirty="0">
                <a:solidFill>
                  <a:srgbClr val="0000FF"/>
                </a:solidFill>
              </a:rPr>
              <a:t>at OAQPS (Jim Kelly)</a:t>
            </a:r>
          </a:p>
          <a:p>
            <a:pPr marL="857250" lvl="2" indent="-457200">
              <a:spcBef>
                <a:spcPts val="900"/>
              </a:spcBef>
            </a:pPr>
            <a:r>
              <a:rPr lang="en-US" b="1" dirty="0">
                <a:latin typeface="Arial" panose="020B0604020202020204" pitchFamily="34" charset="0"/>
                <a:cs typeface="Arial" panose="020B0604020202020204" pitchFamily="34" charset="0"/>
              </a:rPr>
              <a:t>Data fusion evaluation and intercomparison for PM NAAQS review </a:t>
            </a:r>
          </a:p>
          <a:p>
            <a:pPr marL="857250" lvl="2" indent="-457200">
              <a:spcBef>
                <a:spcPts val="900"/>
              </a:spcBef>
            </a:pPr>
            <a:r>
              <a:rPr lang="en-US" b="1" dirty="0">
                <a:latin typeface="Arial" panose="020B0604020202020204" pitchFamily="34" charset="0"/>
                <a:cs typeface="Arial" panose="020B0604020202020204" pitchFamily="34" charset="0"/>
              </a:rPr>
              <a:t>Application of </a:t>
            </a:r>
            <a:r>
              <a:rPr lang="en-US" b="1" dirty="0">
                <a:solidFill>
                  <a:srgbClr val="FF0000"/>
                </a:solidFill>
                <a:latin typeface="Arial" panose="020B0604020202020204" pitchFamily="34" charset="0"/>
                <a:cs typeface="Arial" panose="020B0604020202020204" pitchFamily="34" charset="0"/>
              </a:rPr>
              <a:t>machine learning </a:t>
            </a:r>
            <a:r>
              <a:rPr lang="en-US" b="1" dirty="0">
                <a:latin typeface="Arial" panose="020B0604020202020204" pitchFamily="34" charset="0"/>
                <a:cs typeface="Arial" panose="020B0604020202020204" pitchFamily="34" charset="0"/>
              </a:rPr>
              <a:t>and satellite methods to exposure</a:t>
            </a:r>
          </a:p>
          <a:p>
            <a:pPr marL="342900" lvl="1" indent="-342900">
              <a:spcBef>
                <a:spcPts val="900"/>
              </a:spcBef>
              <a:buFont typeface="Wingdings" panose="05000000000000000000" pitchFamily="2" charset="2"/>
              <a:buChar char="Ø"/>
            </a:pPr>
            <a:endParaRPr lang="en-US" b="1" dirty="0">
              <a:latin typeface="Arial" panose="020B0604020202020204" pitchFamily="34" charset="0"/>
              <a:cs typeface="Arial" panose="020B0604020202020204" pitchFamily="34" charset="0"/>
            </a:endParaRPr>
          </a:p>
          <a:p>
            <a:pPr marL="300038" lvl="2" indent="0">
              <a:spcBef>
                <a:spcPts val="900"/>
              </a:spcBef>
              <a:buNone/>
            </a:pPr>
            <a:endParaRPr lang="en-US" sz="2800" b="1" dirty="0">
              <a:latin typeface="Arial" panose="020B0604020202020204" pitchFamily="34" charset="0"/>
              <a:cs typeface="Arial" panose="020B0604020202020204" pitchFamily="34" charset="0"/>
            </a:endParaRPr>
          </a:p>
        </p:txBody>
      </p:sp>
      <p:sp>
        <p:nvSpPr>
          <p:cNvPr id="5" name="灯片编号占位符 1">
            <a:extLst>
              <a:ext uri="{FF2B5EF4-FFF2-40B4-BE49-F238E27FC236}">
                <a16:creationId xmlns:a16="http://schemas.microsoft.com/office/drawing/2014/main" id="{A78E3CDE-12CF-4C3E-A4FF-FDBFAB817A0A}"/>
              </a:ext>
            </a:extLst>
          </p:cNvPr>
          <p:cNvSpPr>
            <a:spLocks noGrp="1"/>
          </p:cNvSpPr>
          <p:nvPr>
            <p:ph type="sldNum" sz="quarter" idx="12"/>
          </p:nvPr>
        </p:nvSpPr>
        <p:spPr>
          <a:xfrm>
            <a:off x="11316759" y="6210690"/>
            <a:ext cx="4953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800" b="0" i="0" u="none" strike="noStrike" kern="0" cap="none" spc="0" normalizeH="0" baseline="0" noProof="0" dirty="0">
              <a:ln>
                <a:noFill/>
              </a:ln>
              <a:solidFill>
                <a:sysClr val="windowText" lastClr="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479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400" b="1" i="0" u="none" strike="noStrike" kern="1200" cap="none" spc="0" normalizeH="0" baseline="0" noProof="0">
                <a:ln>
                  <a:noFill/>
                </a:ln>
                <a:solidFill>
                  <a:srgbClr val="C00000"/>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8" name="矩形 7"/>
          <p:cNvSpPr/>
          <p:nvPr/>
        </p:nvSpPr>
        <p:spPr>
          <a:xfrm>
            <a:off x="1878683" y="1733637"/>
            <a:ext cx="8219256" cy="1725024"/>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A linear regression model based on a Bayesian approach with spatially varying coefficients at a high level. DS uses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Markov chain Monte Carlo (MCMC)</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rPr>
              <a:t> methods with Gibbs sampling to develop a relationship between observed and modeled concentrations, then use the relationship to predict concentrations at points in the spatial domain.</a:t>
            </a: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9" name="矩形 8"/>
              <p:cNvSpPr/>
              <p:nvPr/>
            </p:nvSpPr>
            <p:spPr>
              <a:xfrm>
                <a:off x="3408857" y="3322525"/>
                <a:ext cx="4512838" cy="4049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𝑌</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zh-CN" alt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𝛽</m:t>
                              </m:r>
                            </m:e>
                            <m: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0,</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𝛽</m:t>
                              </m:r>
                            </m:e>
                            <m: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0,</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zh-CN" alt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𝛽</m:t>
                              </m:r>
                            </m:e>
                            <m: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acc>
                                <m:accPr>
                                  <m:chr m:val="̃"/>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acc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𝑋</m:t>
                                  </m:r>
                                </m:e>
                              </m:acc>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zh-CN" alt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𝜖</m:t>
                              </m:r>
                            </m:e>
                            <m:sub>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r>
                            <a:rPr kumimoji="0" lang="zh-CN" altLang="en-US" sz="1800" b="0" i="0"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oMath>
                  </m:oMathPara>
                </a14:m>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9" name="矩形 8"/>
              <p:cNvSpPr>
                <a:spLocks noRot="1" noChangeAspect="1" noMove="1" noResize="1" noEditPoints="1" noAdjustHandles="1" noChangeArrowheads="1" noChangeShapeType="1" noTextEdit="1"/>
              </p:cNvSpPr>
              <p:nvPr/>
            </p:nvSpPr>
            <p:spPr>
              <a:xfrm>
                <a:off x="3408857" y="3322525"/>
                <a:ext cx="4512838" cy="404983"/>
              </a:xfrm>
              <a:prstGeom prst="rect">
                <a:avLst/>
              </a:prstGeom>
              <a:blipFill>
                <a:blip r:embed="rId3"/>
                <a:stretch>
                  <a:fillRect t="-156061" r="-13919" b="-2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2468618" y="3885501"/>
                <a:ext cx="8219256" cy="17374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Where:</a:t>
                </a: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𝑌</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en-US" altLang="zh-CN" sz="14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is the observed monitoring station data at location </a:t>
                </a:r>
                <a:r>
                  <a:rPr kumimoji="0" lang="en-US" altLang="zh-CN" sz="1400" b="1"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on day </a:t>
                </a:r>
                <a:r>
                  <a:rPr kumimoji="0" lang="en-US"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zh-CN" altLang="en-US"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400" b="0" i="1" u="none" strike="noStrike" kern="1200" cap="none" spc="0" normalizeH="0" baseline="0" noProof="0">
                            <a:ln>
                              <a:noFill/>
                            </a:ln>
                            <a:solidFill>
                              <a:srgbClr val="000000"/>
                            </a:solidFill>
                            <a:effectLst/>
                            <a:uLnTx/>
                            <a:uFillTx/>
                            <a:latin typeface="Cambria Math" panose="02040503050406030204" pitchFamily="18" charset="0"/>
                            <a:cs typeface="+mn-cs"/>
                          </a:rPr>
                          <m:t>𝛽</m:t>
                        </m:r>
                      </m:e>
                      <m:sub>
                        <m:r>
                          <a:rPr kumimoji="0" lang="zh-CN" altLang="en-US" sz="1400" b="0" i="0" u="none" strike="noStrike" kern="1200" cap="none" spc="0" normalizeH="0" baseline="0" noProof="0">
                            <a:ln>
                              <a:noFill/>
                            </a:ln>
                            <a:solidFill>
                              <a:srgbClr val="000000"/>
                            </a:solidFill>
                            <a:effectLst/>
                            <a:uLnTx/>
                            <a:uFillTx/>
                            <a:latin typeface="Cambria Math" panose="02040503050406030204" pitchFamily="18" charset="0"/>
                            <a:cs typeface="+mn-cs"/>
                          </a:rPr>
                          <m:t>0,</m:t>
                        </m:r>
                        <m:r>
                          <a:rPr kumimoji="0" lang="zh-CN" altLang="en-US" sz="14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en-US"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zh-CN" altLang="en-US" sz="14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r>
                      <a:rPr kumimoji="0" lang="zh-CN" altLang="en-US" sz="1400" b="0" i="1" u="none" strike="noStrike" kern="1200" cap="none" spc="0" normalizeH="0" baseline="0" noProof="0">
                        <a:ln>
                          <a:noFill/>
                        </a:ln>
                        <a:solidFill>
                          <a:srgbClr val="000000"/>
                        </a:solidFill>
                        <a:effectLst/>
                        <a:uLnTx/>
                        <a:uFillTx/>
                        <a:latin typeface="Cambria Math" panose="02040503050406030204" pitchFamily="18" charset="0"/>
                        <a:cs typeface="+mn-cs"/>
                      </a:rPr>
                      <m:t> </m:t>
                    </m:r>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is a mean zero Gaussian process with covariance function;</a:t>
                </a: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acc>
                          <m:accPr>
                            <m:chr m:val="̃"/>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acc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𝑋</m:t>
                            </m:r>
                          </m:e>
                        </m:acc>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d>
                      <m:d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en-US" altLang="zh-CN" sz="14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d>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is defined as the predictors;</a:t>
                </a: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𝜖</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4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m:t>
                    </m:r>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is a white noise Gaussian process with variance </a:t>
                </a:r>
                <a14:m>
                  <m:oMath xmlns:m="http://schemas.openxmlformats.org/officeDocument/2006/math">
                    <m:sSubSup>
                      <m:sSubSupPr>
                        <m:ctrlPr>
                          <a:rPr kumimoji="0" lang="zh-CN"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SupPr>
                      <m:e>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𝜏</m:t>
                        </m:r>
                      </m:e>
                      <m:sub>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𝑡</m:t>
                        </m:r>
                      </m:sub>
                      <m:sup>
                        <m:r>
                          <a:rPr kumimoji="0" lang="en-US" altLang="zh-CN" sz="1400" b="0" i="1" u="none" strike="noStrike" kern="1200" cap="none" spc="0" normalizeH="0" baseline="0" noProof="0">
                            <a:ln>
                              <a:noFill/>
                            </a:ln>
                            <a:solidFill>
                              <a:srgbClr val="000000"/>
                            </a:solidFill>
                            <a:effectLst/>
                            <a:uLnTx/>
                            <a:uFillTx/>
                            <a:latin typeface="Cambria Math" panose="02040503050406030204" pitchFamily="18" charset="0"/>
                            <a:cs typeface="+mn-cs"/>
                          </a:rPr>
                          <m:t>2</m:t>
                        </m:r>
                      </m:sup>
                    </m:sSubSup>
                  </m:oMath>
                </a14:m>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zh-CN"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468618" y="3885501"/>
                <a:ext cx="8219256" cy="1737463"/>
              </a:xfrm>
              <a:prstGeom prst="rect">
                <a:avLst/>
              </a:prstGeom>
              <a:blipFill>
                <a:blip r:embed="rId4"/>
                <a:stretch>
                  <a:fillRect l="-223" b="-351"/>
                </a:stretch>
              </a:blipFill>
            </p:spPr>
            <p:txBody>
              <a:bodyPr/>
              <a:lstStyle/>
              <a:p>
                <a:r>
                  <a:rPr lang="en-US">
                    <a:noFill/>
                  </a:rPr>
                  <a:t> </a:t>
                </a:r>
              </a:p>
            </p:txBody>
          </p:sp>
        </mc:Fallback>
      </mc:AlternateContent>
      <p:sp>
        <p:nvSpPr>
          <p:cNvPr id="11" name="Title 1">
            <a:extLst>
              <a:ext uri="{FF2B5EF4-FFF2-40B4-BE49-F238E27FC236}">
                <a16:creationId xmlns:a16="http://schemas.microsoft.com/office/drawing/2014/main" id="{9FDA5763-B4E7-4DCB-A0EC-1FB604A2CE54}"/>
              </a:ext>
            </a:extLst>
          </p:cNvPr>
          <p:cNvSpPr txBox="1">
            <a:spLocks/>
          </p:cNvSpPr>
          <p:nvPr/>
        </p:nvSpPr>
        <p:spPr>
          <a:xfrm>
            <a:off x="609600" y="78087"/>
            <a:ext cx="10972800" cy="669103"/>
          </a:xfrm>
          <a:prstGeom prst="rect">
            <a:avLst/>
          </a:prstGeom>
        </p:spPr>
        <p:txBody>
          <a:bodyPr anchor="ctr"/>
          <a:lstStyle>
            <a:lvl1pPr marL="180000" algn="ct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18000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j-cs"/>
              </a:rPr>
              <a:t>Data Fusion Tool:  </a:t>
            </a:r>
            <a:r>
              <a:rPr kumimoji="0" lang="en-US" altLang="zh-CN" sz="3200" b="1" i="0" u="none" strike="noStrike" kern="1200" cap="none" spc="0" normalizeH="0" baseline="0" noProof="0" dirty="0">
                <a:ln>
                  <a:noFill/>
                </a:ln>
                <a:solidFill>
                  <a:srgbClr val="FFFF00"/>
                </a:solidFill>
                <a:effectLst/>
                <a:uLnTx/>
                <a:uFillTx/>
                <a:latin typeface="Arial"/>
                <a:ea typeface="微软雅黑"/>
                <a:cs typeface="+mj-cs"/>
              </a:rPr>
              <a:t>Data Fusion Techniques</a:t>
            </a:r>
            <a:endParaRPr kumimoji="0" lang="zh-CN" altLang="en-US" sz="3200" b="1" i="0" u="none" strike="noStrike" kern="1200" cap="none" spc="0" normalizeH="0" baseline="0" noProof="0" dirty="0">
              <a:ln>
                <a:noFill/>
              </a:ln>
              <a:solidFill>
                <a:srgbClr val="FFFF00"/>
              </a:solidFill>
              <a:effectLst/>
              <a:uLnTx/>
              <a:uFillTx/>
              <a:latin typeface="Arial"/>
              <a:ea typeface="微软雅黑"/>
              <a:cs typeface="+mj-cs"/>
            </a:endParaRPr>
          </a:p>
        </p:txBody>
      </p:sp>
      <p:sp>
        <p:nvSpPr>
          <p:cNvPr id="12" name="文本框 4">
            <a:extLst>
              <a:ext uri="{FF2B5EF4-FFF2-40B4-BE49-F238E27FC236}">
                <a16:creationId xmlns:a16="http://schemas.microsoft.com/office/drawing/2014/main" id="{92F0D7B3-4CCA-4AC9-ACCC-4B0EAF507744}"/>
              </a:ext>
            </a:extLst>
          </p:cNvPr>
          <p:cNvSpPr txBox="1"/>
          <p:nvPr/>
        </p:nvSpPr>
        <p:spPr>
          <a:xfrm>
            <a:off x="2026265" y="935429"/>
            <a:ext cx="7599515"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Dat</a:t>
            </a:r>
            <a:r>
              <a:rPr lang="en-US" altLang="zh-CN" sz="2800" b="1" dirty="0">
                <a:solidFill>
                  <a:srgbClr val="0000FF"/>
                </a:solidFill>
                <a:latin typeface="Times New Roman" panose="02020603050405020304" pitchFamily="18" charset="0"/>
                <a:ea typeface="微软雅黑"/>
              </a:rPr>
              <a:t>a Fusion Techniques: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mn-cs"/>
              </a:rPr>
              <a:t>Downscaler</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endParaRPr>
          </a:p>
        </p:txBody>
      </p:sp>
      <p:sp>
        <p:nvSpPr>
          <p:cNvPr id="13" name="Rectangle 12">
            <a:extLst>
              <a:ext uri="{FF2B5EF4-FFF2-40B4-BE49-F238E27FC236}">
                <a16:creationId xmlns:a16="http://schemas.microsoft.com/office/drawing/2014/main" id="{4D70AD5C-E89F-476E-983D-22DD42D4617B}"/>
              </a:ext>
            </a:extLst>
          </p:cNvPr>
          <p:cNvSpPr/>
          <p:nvPr/>
        </p:nvSpPr>
        <p:spPr>
          <a:xfrm>
            <a:off x="1465085" y="5784989"/>
            <a:ext cx="9046451"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sng" strike="noStrike" kern="1200" cap="none" spc="0" normalizeH="0" baseline="0" noProof="0" dirty="0" err="1">
                <a:ln>
                  <a:noFill/>
                </a:ln>
                <a:solidFill>
                  <a:prstClr val="black"/>
                </a:solidFill>
                <a:effectLst/>
                <a:uLnTx/>
                <a:uFillTx/>
                <a:latin typeface="Arial" charset="0"/>
                <a:ea typeface="+mn-ea"/>
                <a:cs typeface="+mn-cs"/>
              </a:rPr>
              <a:t>Downscaler</a:t>
            </a:r>
            <a:r>
              <a:rPr kumimoji="0" lang="en-US" sz="2000" b="1" i="1" u="none" strike="noStrike" kern="1200" cap="none" spc="0" normalizeH="0" baseline="0" noProof="0" dirty="0">
                <a:ln>
                  <a:noFill/>
                </a:ln>
                <a:solidFill>
                  <a:prstClr val="black"/>
                </a:solidFill>
                <a:effectLst/>
                <a:uLnTx/>
                <a:uFillTx/>
                <a:latin typeface="Arial" charset="0"/>
                <a:ea typeface="+mn-ea"/>
                <a:cs typeface="+mn-cs"/>
              </a:rPr>
              <a:t>: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Further information and example dataset can be found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charset="0"/>
                <a:ea typeface="+mn-ea"/>
                <a:cs typeface="+mn-cs"/>
              </a:rPr>
              <a:t> 	</a:t>
            </a:r>
            <a:r>
              <a:rPr kumimoji="0" lang="en-US" sz="1600" b="1" i="1" u="sng" strike="noStrike" kern="1200" cap="none" spc="0" normalizeH="0" baseline="0" noProof="0" dirty="0">
                <a:ln>
                  <a:noFill/>
                </a:ln>
                <a:solidFill>
                  <a:srgbClr val="0070C0"/>
                </a:solidFill>
                <a:effectLst/>
                <a:uLnTx/>
                <a:uFillTx/>
                <a:latin typeface="Arial" charset="0"/>
                <a:ea typeface="+mn-ea"/>
                <a:cs typeface="+mn-cs"/>
              </a:rPr>
              <a:t>https://www.epa.gov/air-research/downscaler-model-predicting-daily-air-pollution</a:t>
            </a:r>
            <a:endParaRPr kumimoji="0" lang="en-US" sz="2000" b="1" i="1"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125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949" y="1456978"/>
            <a:ext cx="10426637" cy="3211007"/>
          </a:xfrm>
          <a:prstGeom prst="rect">
            <a:avLst/>
          </a:prstGeom>
          <a:noFill/>
          <a:ln>
            <a:noFill/>
          </a:ln>
        </p:spPr>
        <p:txBody>
          <a:bodyPr wrap="none" rtlCol="0">
            <a:spAutoFit/>
          </a:bodyPr>
          <a:lstStyle/>
          <a:p>
            <a:pPr algn="ctr">
              <a:lnSpc>
                <a:spcPct val="150000"/>
              </a:lnSpc>
            </a:pPr>
            <a:r>
              <a:rPr lang="en-US" sz="7200" b="1" dirty="0">
                <a:solidFill>
                  <a:srgbClr val="0000FF"/>
                </a:solidFill>
              </a:rPr>
              <a:t>End of </a:t>
            </a:r>
          </a:p>
          <a:p>
            <a:pPr algn="ctr">
              <a:lnSpc>
                <a:spcPct val="150000"/>
              </a:lnSpc>
            </a:pPr>
            <a:r>
              <a:rPr lang="en-US" sz="7200" b="1" dirty="0">
                <a:solidFill>
                  <a:srgbClr val="0000FF"/>
                </a:solidFill>
              </a:rPr>
              <a:t>Data Fusion Tool Demo</a:t>
            </a:r>
          </a:p>
        </p:txBody>
      </p:sp>
      <p:sp>
        <p:nvSpPr>
          <p:cNvPr id="3" name="Slide Number Placeholder 3">
            <a:extLst>
              <a:ext uri="{FF2B5EF4-FFF2-40B4-BE49-F238E27FC236}">
                <a16:creationId xmlns:a16="http://schemas.microsoft.com/office/drawing/2014/main" id="{C2454B68-FA30-4834-8E02-2282A33805FA}"/>
              </a:ext>
            </a:extLst>
          </p:cNvPr>
          <p:cNvSpPr txBox="1">
            <a:spLocks/>
          </p:cNvSpPr>
          <p:nvPr/>
        </p:nvSpPr>
        <p:spPr bwMode="auto">
          <a:xfrm>
            <a:off x="10278297" y="639328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21</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52606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2"/>
          <p:cNvSpPr txBox="1"/>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fld id="{6EF97FA5-94DB-459B-8E5D-031A45794050}" type="slidenum">
              <a:rPr lang="en-US">
                <a:solidFill>
                  <a:prstClr val="black">
                    <a:tint val="75000"/>
                  </a:prstClr>
                </a:solidFill>
              </a:rPr>
              <a:t>22</a:t>
            </a:fld>
            <a:endParaRPr lang="en-US" dirty="0">
              <a:solidFill>
                <a:prstClr val="black">
                  <a:tint val="75000"/>
                </a:prstClr>
              </a:solidFill>
            </a:endParaRPr>
          </a:p>
        </p:txBody>
      </p:sp>
      <p:sp>
        <p:nvSpPr>
          <p:cNvPr id="3" name="Rectangle 1">
            <a:extLst>
              <a:ext uri="{FF2B5EF4-FFF2-40B4-BE49-F238E27FC236}">
                <a16:creationId xmlns:a16="http://schemas.microsoft.com/office/drawing/2014/main" id="{734E8AA6-C634-4C8E-B7FE-D698D503B252}"/>
              </a:ext>
            </a:extLst>
          </p:cNvPr>
          <p:cNvSpPr>
            <a:spLocks noChangeArrowheads="1"/>
          </p:cNvSpPr>
          <p:nvPr/>
        </p:nvSpPr>
        <p:spPr bwMode="auto">
          <a:xfrm>
            <a:off x="1705556" y="263620"/>
            <a:ext cx="87808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sz="3600" b="1" dirty="0">
                <a:solidFill>
                  <a:srgbClr val="0000FF"/>
                </a:solidFill>
                <a:latin typeface="Arial" panose="020B0604020202020204" pitchFamily="34" charset="0"/>
              </a:rPr>
              <a:t>Data Fusion Applications on “</a:t>
            </a:r>
            <a:r>
              <a:rPr lang="en-US" altLang="en-US" sz="3600" b="1" dirty="0" err="1">
                <a:solidFill>
                  <a:srgbClr val="0000FF"/>
                </a:solidFill>
                <a:latin typeface="Arial" panose="020B0604020202020204" pitchFamily="34" charset="0"/>
              </a:rPr>
              <a:t>AirNow</a:t>
            </a:r>
            <a:r>
              <a:rPr lang="en-US" altLang="en-US" sz="3600" b="1" dirty="0">
                <a:solidFill>
                  <a:srgbClr val="0000FF"/>
                </a:solidFill>
                <a:latin typeface="Arial" panose="020B0604020202020204" pitchFamily="34" charset="0"/>
              </a:rPr>
              <a:t>” </a:t>
            </a:r>
          </a:p>
        </p:txBody>
      </p:sp>
      <p:pic>
        <p:nvPicPr>
          <p:cNvPr id="6" name="Picture 5">
            <a:extLst>
              <a:ext uri="{FF2B5EF4-FFF2-40B4-BE49-F238E27FC236}">
                <a16:creationId xmlns:a16="http://schemas.microsoft.com/office/drawing/2014/main" id="{B80DE16A-9A0C-4A93-A318-03508E7E65A6}"/>
              </a:ext>
            </a:extLst>
          </p:cNvPr>
          <p:cNvPicPr>
            <a:picLocks noChangeAspect="1"/>
          </p:cNvPicPr>
          <p:nvPr/>
        </p:nvPicPr>
        <p:blipFill rotWithShape="1">
          <a:blip r:embed="rId3"/>
          <a:srcRect l="11928" t="25524" r="25571" b="8698"/>
          <a:stretch/>
        </p:blipFill>
        <p:spPr>
          <a:xfrm>
            <a:off x="1622823" y="1005482"/>
            <a:ext cx="8525693" cy="5047210"/>
          </a:xfrm>
          <a:prstGeom prst="rect">
            <a:avLst/>
          </a:prstGeom>
          <a:ln>
            <a:solidFill>
              <a:schemeClr val="tx1"/>
            </a:solidFill>
          </a:ln>
        </p:spPr>
      </p:pic>
      <p:sp>
        <p:nvSpPr>
          <p:cNvPr id="11" name="TextBox 10">
            <a:extLst>
              <a:ext uri="{FF2B5EF4-FFF2-40B4-BE49-F238E27FC236}">
                <a16:creationId xmlns:a16="http://schemas.microsoft.com/office/drawing/2014/main" id="{1EE9E749-F025-4011-932C-514F8FF44992}"/>
              </a:ext>
            </a:extLst>
          </p:cNvPr>
          <p:cNvSpPr txBox="1"/>
          <p:nvPr/>
        </p:nvSpPr>
        <p:spPr>
          <a:xfrm>
            <a:off x="1168274" y="6200046"/>
            <a:ext cx="9318170" cy="461665"/>
          </a:xfrm>
          <a:prstGeom prst="rect">
            <a:avLst/>
          </a:prstGeom>
          <a:noFill/>
        </p:spPr>
        <p:txBody>
          <a:bodyPr wrap="square">
            <a:spAutoFit/>
          </a:bodyPr>
          <a:lstStyle/>
          <a:p>
            <a:pPr algn="ctr" eaLnBrk="0" fontAlgn="base" hangingPunct="0">
              <a:spcBef>
                <a:spcPct val="0"/>
              </a:spcBef>
              <a:spcAft>
                <a:spcPct val="0"/>
              </a:spcAft>
            </a:pPr>
            <a:r>
              <a:rPr lang="en-US" altLang="en-US" sz="2400" b="1" i="1" dirty="0">
                <a:solidFill>
                  <a:srgbClr val="7030A0"/>
                </a:solidFill>
                <a:latin typeface="Arial" panose="020B0604020202020204" pitchFamily="34" charset="0"/>
              </a:rPr>
              <a:t>Barron Henderson, OAQPS/AQAD/AQMG</a:t>
            </a:r>
          </a:p>
        </p:txBody>
      </p:sp>
    </p:spTree>
    <p:extLst>
      <p:ext uri="{BB962C8B-B14F-4D97-AF65-F5344CB8AC3E}">
        <p14:creationId xmlns:p14="http://schemas.microsoft.com/office/powerpoint/2010/main" val="30559638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164" y="1173170"/>
            <a:ext cx="5624648"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At the kickoff workshop, a Canadian epi study based on the </a:t>
            </a:r>
            <a:r>
              <a:rPr lang="en-US" sz="2400" dirty="0" err="1"/>
              <a:t>CanCHEC</a:t>
            </a:r>
            <a:r>
              <a:rPr lang="en-US" sz="2400" dirty="0"/>
              <a:t> cohort of 2.1 million adults was identified as important</a:t>
            </a:r>
          </a:p>
          <a:p>
            <a:pPr marL="285750" indent="-285750">
              <a:spcAft>
                <a:spcPts val="1200"/>
              </a:spcAft>
              <a:buFont typeface="Arial" panose="020B0604020202020204" pitchFamily="34" charset="0"/>
              <a:buChar char="•"/>
            </a:pPr>
            <a:r>
              <a:rPr lang="en-US" sz="2400" dirty="0"/>
              <a:t>Associations between mortality and long-term PM</a:t>
            </a:r>
            <a:r>
              <a:rPr lang="en-US" sz="2400" baseline="-25000" dirty="0"/>
              <a:t>2.5</a:t>
            </a:r>
            <a:r>
              <a:rPr lang="en-US" sz="2400" dirty="0"/>
              <a:t> exposure were reported at low concentrations (mean: 8.7 </a:t>
            </a:r>
            <a:r>
              <a:rPr lang="en-US" sz="2400" dirty="0">
                <a:latin typeface="Symbol" panose="05050102010706020507" pitchFamily="18" charset="2"/>
              </a:rPr>
              <a:t>m</a:t>
            </a:r>
            <a:r>
              <a:rPr lang="en-US" sz="2400" dirty="0"/>
              <a:t>g m</a:t>
            </a:r>
            <a:r>
              <a:rPr lang="en-US" sz="2400" baseline="30000" dirty="0"/>
              <a:t>-3</a:t>
            </a:r>
            <a:r>
              <a:rPr lang="en-US" sz="2400" dirty="0"/>
              <a:t>)</a:t>
            </a:r>
          </a:p>
          <a:p>
            <a:pPr marL="285750" indent="-285750">
              <a:spcAft>
                <a:spcPts val="1200"/>
              </a:spcAft>
              <a:buFont typeface="Arial" panose="020B0604020202020204" pitchFamily="34" charset="0"/>
              <a:buChar char="•"/>
            </a:pPr>
            <a:r>
              <a:rPr lang="en-US" sz="2400" dirty="0"/>
              <a:t>PM</a:t>
            </a:r>
            <a:r>
              <a:rPr lang="en-US" sz="2400" baseline="-25000" dirty="0"/>
              <a:t>2.5</a:t>
            </a:r>
            <a:r>
              <a:rPr lang="en-US" sz="2400" dirty="0"/>
              <a:t> exposure fields were based on scaling satellite AOD to surface PM</a:t>
            </a:r>
            <a:r>
              <a:rPr lang="en-US" sz="2400" baseline="-25000" dirty="0"/>
              <a:t>2.5</a:t>
            </a:r>
            <a:r>
              <a:rPr lang="en-US" sz="2400" dirty="0"/>
              <a:t> using chemical transport modeling (GEOS-Chem) </a:t>
            </a:r>
          </a:p>
        </p:txBody>
      </p:sp>
      <p:sp>
        <p:nvSpPr>
          <p:cNvPr id="3" name="Slide Number Placeholder 2">
            <a:extLst>
              <a:ext uri="{FF2B5EF4-FFF2-40B4-BE49-F238E27FC236}">
                <a16:creationId xmlns:a16="http://schemas.microsoft.com/office/drawing/2014/main" id="{72B445CB-9822-4CA9-AD12-96BB9754B604}"/>
              </a:ext>
            </a:extLst>
          </p:cNvPr>
          <p:cNvSpPr>
            <a:spLocks noGrp="1"/>
          </p:cNvSpPr>
          <p:nvPr>
            <p:ph type="sldNum" sz="quarter" idx="12"/>
          </p:nvPr>
        </p:nvSpPr>
        <p:spPr/>
        <p:txBody>
          <a:bodyPr/>
          <a:lstStyle/>
          <a:p>
            <a:fld id="{21DED11E-8996-4695-8152-5963649E9F51}" type="slidenum">
              <a:rPr lang="en-US" smtClean="0"/>
              <a:t>23</a:t>
            </a:fld>
            <a:endParaRPr lang="en-US" dirty="0"/>
          </a:p>
        </p:txBody>
      </p:sp>
      <p:sp>
        <p:nvSpPr>
          <p:cNvPr id="4" name="Title 1">
            <a:extLst>
              <a:ext uri="{FF2B5EF4-FFF2-40B4-BE49-F238E27FC236}">
                <a16:creationId xmlns:a16="http://schemas.microsoft.com/office/drawing/2014/main" id="{E2D70684-285A-4937-957F-16378C284160}"/>
              </a:ext>
            </a:extLst>
          </p:cNvPr>
          <p:cNvSpPr txBox="1">
            <a:spLocks/>
          </p:cNvSpPr>
          <p:nvPr/>
        </p:nvSpPr>
        <p:spPr>
          <a:xfrm>
            <a:off x="886968" y="301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800" dirty="0">
                <a:solidFill>
                  <a:schemeClr val="tx1">
                    <a:lumMod val="85000"/>
                    <a:lumOff val="15000"/>
                  </a:schemeClr>
                </a:solidFill>
                <a:latin typeface="+mn-lt"/>
                <a:cs typeface="Calibri Light" panose="020F0302020204030204" pitchFamily="34" charset="0"/>
              </a:rPr>
              <a:t>2015 PM NAAQS Review Kickoff Workshop</a:t>
            </a:r>
          </a:p>
        </p:txBody>
      </p:sp>
      <p:sp>
        <p:nvSpPr>
          <p:cNvPr id="6" name="Rectangle 5">
            <a:extLst>
              <a:ext uri="{FF2B5EF4-FFF2-40B4-BE49-F238E27FC236}">
                <a16:creationId xmlns:a16="http://schemas.microsoft.com/office/drawing/2014/main" id="{8A96C11C-DC00-4CCD-9311-D806AC415551}"/>
              </a:ext>
            </a:extLst>
          </p:cNvPr>
          <p:cNvSpPr/>
          <p:nvPr/>
        </p:nvSpPr>
        <p:spPr>
          <a:xfrm>
            <a:off x="6646351" y="5145966"/>
            <a:ext cx="4189480" cy="307777"/>
          </a:xfrm>
          <a:prstGeom prst="rect">
            <a:avLst/>
          </a:prstGeom>
        </p:spPr>
        <p:txBody>
          <a:bodyPr wrap="none">
            <a:spAutoFit/>
          </a:bodyPr>
          <a:lstStyle/>
          <a:p>
            <a:r>
              <a:rPr lang="en-US" sz="1400" dirty="0">
                <a:solidFill>
                  <a:schemeClr val="tx1">
                    <a:lumMod val="75000"/>
                    <a:lumOff val="25000"/>
                  </a:schemeClr>
                </a:solidFill>
                <a:hlinkClick r:id="rId3"/>
              </a:rPr>
              <a:t>Crouse et al. (2012)</a:t>
            </a:r>
            <a:r>
              <a:rPr lang="en-US" sz="1400" dirty="0">
                <a:solidFill>
                  <a:schemeClr val="tx1">
                    <a:lumMod val="75000"/>
                    <a:lumOff val="25000"/>
                  </a:schemeClr>
                </a:solidFill>
              </a:rPr>
              <a:t> Environmental Health Perspectives</a:t>
            </a:r>
            <a:endParaRPr lang="en-US" sz="1400" dirty="0"/>
          </a:p>
        </p:txBody>
      </p:sp>
      <p:pic>
        <p:nvPicPr>
          <p:cNvPr id="1026" name="Picture 2" descr="https://ehp.niehs.nih.gov/cms/attachment/bb1a4c05-c5c0-41fc-baf4-01a828192e54/ehp.1104049.g001.jpg">
            <a:extLst>
              <a:ext uri="{FF2B5EF4-FFF2-40B4-BE49-F238E27FC236}">
                <a16:creationId xmlns:a16="http://schemas.microsoft.com/office/drawing/2014/main" id="{710E83E4-EA25-4F22-8D01-B6761D5DC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066" y="1404257"/>
            <a:ext cx="5298044" cy="3749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41A2FD-437B-4B5D-BF18-E52B1BA7AEDA}"/>
              </a:ext>
            </a:extLst>
          </p:cNvPr>
          <p:cNvSpPr txBox="1"/>
          <p:nvPr/>
        </p:nvSpPr>
        <p:spPr>
          <a:xfrm>
            <a:off x="6646351" y="1111641"/>
            <a:ext cx="5155474" cy="369332"/>
          </a:xfrm>
          <a:prstGeom prst="rect">
            <a:avLst/>
          </a:prstGeom>
          <a:noFill/>
        </p:spPr>
        <p:txBody>
          <a:bodyPr wrap="square" rtlCol="0">
            <a:spAutoFit/>
          </a:bodyPr>
          <a:lstStyle/>
          <a:p>
            <a:pPr algn="ctr"/>
            <a:r>
              <a:rPr lang="en-US" dirty="0">
                <a:solidFill>
                  <a:schemeClr val="tx1">
                    <a:lumMod val="75000"/>
                    <a:lumOff val="25000"/>
                  </a:schemeClr>
                </a:solidFill>
              </a:rPr>
              <a:t>Mean PM</a:t>
            </a:r>
            <a:r>
              <a:rPr lang="en-US" baseline="-25000" dirty="0">
                <a:solidFill>
                  <a:schemeClr val="tx1">
                    <a:lumMod val="75000"/>
                    <a:lumOff val="25000"/>
                  </a:schemeClr>
                </a:solidFill>
              </a:rPr>
              <a:t>2.5</a:t>
            </a:r>
            <a:r>
              <a:rPr lang="en-US" dirty="0">
                <a:solidFill>
                  <a:schemeClr val="tx1">
                    <a:lumMod val="75000"/>
                    <a:lumOff val="25000"/>
                  </a:schemeClr>
                </a:solidFill>
              </a:rPr>
              <a:t> Exposure Concentrations, 2001-2006 </a:t>
            </a:r>
          </a:p>
        </p:txBody>
      </p:sp>
      <p:sp>
        <p:nvSpPr>
          <p:cNvPr id="8" name="TextBox 7">
            <a:extLst>
              <a:ext uri="{FF2B5EF4-FFF2-40B4-BE49-F238E27FC236}">
                <a16:creationId xmlns:a16="http://schemas.microsoft.com/office/drawing/2014/main" id="{EEDADEAB-868F-471A-B1F2-BA0F36273289}"/>
              </a:ext>
            </a:extLst>
          </p:cNvPr>
          <p:cNvSpPr txBox="1"/>
          <p:nvPr/>
        </p:nvSpPr>
        <p:spPr>
          <a:xfrm>
            <a:off x="1168274" y="6200046"/>
            <a:ext cx="9318170" cy="461665"/>
          </a:xfrm>
          <a:prstGeom prst="rect">
            <a:avLst/>
          </a:prstGeom>
          <a:noFill/>
        </p:spPr>
        <p:txBody>
          <a:bodyPr wrap="square">
            <a:spAutoFit/>
          </a:bodyPr>
          <a:lstStyle/>
          <a:p>
            <a:pPr algn="ctr" eaLnBrk="0" fontAlgn="base" hangingPunct="0">
              <a:spcBef>
                <a:spcPct val="0"/>
              </a:spcBef>
              <a:spcAft>
                <a:spcPct val="0"/>
              </a:spcAft>
            </a:pPr>
            <a:r>
              <a:rPr lang="en-US" altLang="en-US" sz="2400" b="1" i="1" dirty="0">
                <a:solidFill>
                  <a:srgbClr val="7030A0"/>
                </a:solidFill>
                <a:latin typeface="Arial" panose="020B0604020202020204" pitchFamily="34" charset="0"/>
              </a:rPr>
              <a:t>Jim Kelly, OAQPS/AQAD/AQMG</a:t>
            </a:r>
          </a:p>
        </p:txBody>
      </p:sp>
    </p:spTree>
    <p:extLst>
      <p:ext uri="{BB962C8B-B14F-4D97-AF65-F5344CB8AC3E}">
        <p14:creationId xmlns:p14="http://schemas.microsoft.com/office/powerpoint/2010/main" val="3732646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325" y="1173170"/>
            <a:ext cx="4804342" cy="49552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t>In 2016, Harvard published national fields of daily PM</a:t>
            </a:r>
            <a:r>
              <a:rPr lang="en-US" sz="2200" baseline="-25000" dirty="0"/>
              <a:t>2.5</a:t>
            </a:r>
            <a:r>
              <a:rPr lang="en-US" sz="2200" dirty="0"/>
              <a:t> from 2000 to 2012 at 1-km resolution</a:t>
            </a:r>
          </a:p>
          <a:p>
            <a:pPr marL="285750" indent="-285750">
              <a:spcAft>
                <a:spcPts val="1200"/>
              </a:spcAft>
              <a:buFont typeface="Arial" panose="020B0604020202020204" pitchFamily="34" charset="0"/>
              <a:buChar char="•"/>
            </a:pPr>
            <a:r>
              <a:rPr lang="en-US" sz="2200" dirty="0"/>
              <a:t>The neural network model incorporated monitoring data, a new high-resolution (1-km) satellite retrieval (MAIAC), and 50+ relevant variables</a:t>
            </a:r>
          </a:p>
          <a:p>
            <a:pPr marL="285750" indent="-285750">
              <a:spcAft>
                <a:spcPts val="1200"/>
              </a:spcAft>
              <a:buFont typeface="Arial" panose="020B0604020202020204" pitchFamily="34" charset="0"/>
              <a:buChar char="•"/>
            </a:pPr>
            <a:r>
              <a:rPr lang="en-US" sz="2200" dirty="0"/>
              <a:t>The exposure model achieved high R</a:t>
            </a:r>
            <a:r>
              <a:rPr lang="en-US" sz="2200" baseline="30000" dirty="0"/>
              <a:t>2</a:t>
            </a:r>
            <a:r>
              <a:rPr lang="en-US" sz="2200" dirty="0"/>
              <a:t> (i.e., 0.84) in ten-fold cross-validation</a:t>
            </a:r>
          </a:p>
          <a:p>
            <a:pPr marL="285750" indent="-285750">
              <a:spcAft>
                <a:spcPts val="1200"/>
              </a:spcAft>
              <a:buFont typeface="Arial" panose="020B0604020202020204" pitchFamily="34" charset="0"/>
              <a:buChar char="•"/>
            </a:pPr>
            <a:r>
              <a:rPr lang="en-US" sz="2200" dirty="0"/>
              <a:t>OAQPS began collaborating with Qian Di and Joel Schwartz of Harvard following publication of this article</a:t>
            </a:r>
          </a:p>
        </p:txBody>
      </p:sp>
      <p:sp>
        <p:nvSpPr>
          <p:cNvPr id="3" name="Slide Number Placeholder 2">
            <a:extLst>
              <a:ext uri="{FF2B5EF4-FFF2-40B4-BE49-F238E27FC236}">
                <a16:creationId xmlns:a16="http://schemas.microsoft.com/office/drawing/2014/main" id="{72B445CB-9822-4CA9-AD12-96BB9754B604}"/>
              </a:ext>
            </a:extLst>
          </p:cNvPr>
          <p:cNvSpPr>
            <a:spLocks noGrp="1"/>
          </p:cNvSpPr>
          <p:nvPr>
            <p:ph type="sldNum" sz="quarter" idx="12"/>
          </p:nvPr>
        </p:nvSpPr>
        <p:spPr/>
        <p:txBody>
          <a:bodyPr/>
          <a:lstStyle/>
          <a:p>
            <a:fld id="{21DED11E-8996-4695-8152-5963649E9F51}" type="slidenum">
              <a:rPr lang="en-US" smtClean="0"/>
              <a:t>24</a:t>
            </a:fld>
            <a:endParaRPr lang="en-US" dirty="0"/>
          </a:p>
        </p:txBody>
      </p:sp>
      <p:sp>
        <p:nvSpPr>
          <p:cNvPr id="4" name="Title 1">
            <a:extLst>
              <a:ext uri="{FF2B5EF4-FFF2-40B4-BE49-F238E27FC236}">
                <a16:creationId xmlns:a16="http://schemas.microsoft.com/office/drawing/2014/main" id="{E2D70684-285A-4937-957F-16378C284160}"/>
              </a:ext>
            </a:extLst>
          </p:cNvPr>
          <p:cNvSpPr txBox="1">
            <a:spLocks/>
          </p:cNvSpPr>
          <p:nvPr/>
        </p:nvSpPr>
        <p:spPr>
          <a:xfrm>
            <a:off x="886968" y="301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800" dirty="0">
                <a:solidFill>
                  <a:schemeClr val="tx1">
                    <a:lumMod val="85000"/>
                    <a:lumOff val="15000"/>
                  </a:schemeClr>
                </a:solidFill>
                <a:latin typeface="+mn-lt"/>
                <a:cs typeface="Calibri Light" panose="020F0302020204030204" pitchFamily="34" charset="0"/>
              </a:rPr>
              <a:t>Neural Network Exposure Model (2016)</a:t>
            </a:r>
          </a:p>
        </p:txBody>
      </p:sp>
      <p:pic>
        <p:nvPicPr>
          <p:cNvPr id="5" name="Picture 4">
            <a:extLst>
              <a:ext uri="{FF2B5EF4-FFF2-40B4-BE49-F238E27FC236}">
                <a16:creationId xmlns:a16="http://schemas.microsoft.com/office/drawing/2014/main" id="{7C1E5B8B-607A-4499-86C7-28F385BEC7A5}"/>
              </a:ext>
            </a:extLst>
          </p:cNvPr>
          <p:cNvPicPr>
            <a:picLocks noChangeAspect="1"/>
          </p:cNvPicPr>
          <p:nvPr/>
        </p:nvPicPr>
        <p:blipFill>
          <a:blip r:embed="rId2"/>
          <a:stretch>
            <a:fillRect/>
          </a:stretch>
        </p:blipFill>
        <p:spPr>
          <a:xfrm>
            <a:off x="5759600" y="1143000"/>
            <a:ext cx="5697076" cy="4572000"/>
          </a:xfrm>
          <a:prstGeom prst="rect">
            <a:avLst/>
          </a:prstGeom>
        </p:spPr>
      </p:pic>
      <p:sp>
        <p:nvSpPr>
          <p:cNvPr id="6" name="Rectangle 5">
            <a:extLst>
              <a:ext uri="{FF2B5EF4-FFF2-40B4-BE49-F238E27FC236}">
                <a16:creationId xmlns:a16="http://schemas.microsoft.com/office/drawing/2014/main" id="{12795036-6DF5-4BC2-9082-D329C4C29B99}"/>
              </a:ext>
            </a:extLst>
          </p:cNvPr>
          <p:cNvSpPr/>
          <p:nvPr/>
        </p:nvSpPr>
        <p:spPr>
          <a:xfrm>
            <a:off x="5792720" y="5727897"/>
            <a:ext cx="4715393" cy="307777"/>
          </a:xfrm>
          <a:prstGeom prst="rect">
            <a:avLst/>
          </a:prstGeom>
        </p:spPr>
        <p:txBody>
          <a:bodyPr wrap="none">
            <a:spAutoFit/>
          </a:bodyPr>
          <a:lstStyle/>
          <a:p>
            <a:r>
              <a:rPr lang="en-US" sz="1400" dirty="0">
                <a:solidFill>
                  <a:schemeClr val="tx1">
                    <a:lumMod val="75000"/>
                    <a:lumOff val="25000"/>
                  </a:schemeClr>
                </a:solidFill>
                <a:hlinkClick r:id="rId3"/>
              </a:rPr>
              <a:t>Di, Schwartz et al. (2016)</a:t>
            </a:r>
            <a:r>
              <a:rPr lang="en-US" sz="1400" dirty="0">
                <a:solidFill>
                  <a:schemeClr val="tx1">
                    <a:lumMod val="75000"/>
                    <a:lumOff val="25000"/>
                  </a:schemeClr>
                </a:solidFill>
              </a:rPr>
              <a:t> Environmental Science &amp; Technology</a:t>
            </a:r>
            <a:endParaRPr lang="en-US" sz="1400" dirty="0"/>
          </a:p>
        </p:txBody>
      </p:sp>
    </p:spTree>
    <p:extLst>
      <p:ext uri="{BB962C8B-B14F-4D97-AF65-F5344CB8AC3E}">
        <p14:creationId xmlns:p14="http://schemas.microsoft.com/office/powerpoint/2010/main" val="3713652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244CE0-182C-476C-8666-827F0E7D80B2}"/>
              </a:ext>
            </a:extLst>
          </p:cNvPr>
          <p:cNvPicPr>
            <a:picLocks noChangeAspect="1"/>
          </p:cNvPicPr>
          <p:nvPr/>
        </p:nvPicPr>
        <p:blipFill rotWithShape="1">
          <a:blip r:embed="rId2"/>
          <a:srcRect l="947" t="2038" r="1075" b="1"/>
          <a:stretch/>
        </p:blipFill>
        <p:spPr>
          <a:xfrm>
            <a:off x="6151532" y="623482"/>
            <a:ext cx="5894906" cy="2377440"/>
          </a:xfrm>
          <a:prstGeom prst="rect">
            <a:avLst/>
          </a:prstGeom>
        </p:spPr>
      </p:pic>
      <p:sp>
        <p:nvSpPr>
          <p:cNvPr id="2" name="TextBox 1"/>
          <p:cNvSpPr txBox="1"/>
          <p:nvPr/>
        </p:nvSpPr>
        <p:spPr>
          <a:xfrm>
            <a:off x="422787" y="1170684"/>
            <a:ext cx="5673213" cy="47089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In 2017, Harvard published the largest PM</a:t>
            </a:r>
            <a:r>
              <a:rPr lang="en-US" sz="2000" baseline="-25000" dirty="0"/>
              <a:t>2.5</a:t>
            </a:r>
            <a:r>
              <a:rPr lang="en-US" sz="2000" dirty="0"/>
              <a:t> epi study to date based on 61 million Medicare participants </a:t>
            </a:r>
          </a:p>
          <a:p>
            <a:pPr marL="285750" indent="-285750">
              <a:spcAft>
                <a:spcPts val="1200"/>
              </a:spcAft>
              <a:buFont typeface="Arial" panose="020B0604020202020204" pitchFamily="34" charset="0"/>
              <a:buChar char="•"/>
            </a:pPr>
            <a:r>
              <a:rPr lang="en-US" sz="2000" dirty="0"/>
              <a:t>An association between PM</a:t>
            </a:r>
            <a:r>
              <a:rPr lang="en-US" sz="2000" baseline="-25000" dirty="0"/>
              <a:t>2.5</a:t>
            </a:r>
            <a:r>
              <a:rPr lang="en-US" sz="2000" dirty="0"/>
              <a:t> and mortality was reported to be almost linear down to 5 </a:t>
            </a:r>
            <a:r>
              <a:rPr lang="en-US" sz="2000" dirty="0" err="1"/>
              <a:t>μg</a:t>
            </a:r>
            <a:r>
              <a:rPr lang="en-US" sz="2000" dirty="0"/>
              <a:t> m</a:t>
            </a:r>
            <a:r>
              <a:rPr lang="en-US" sz="2000" baseline="30000" dirty="0"/>
              <a:t>-3</a:t>
            </a:r>
          </a:p>
          <a:p>
            <a:pPr marL="285750" indent="-285750">
              <a:spcAft>
                <a:spcPts val="1200"/>
              </a:spcAft>
              <a:buFont typeface="Arial" panose="020B0604020202020204" pitchFamily="34" charset="0"/>
              <a:buChar char="•"/>
            </a:pPr>
            <a:r>
              <a:rPr lang="en-US" sz="2000" dirty="0"/>
              <a:t>Picked up by news media: e.g., NPR, NY Times, LA Times, and Science</a:t>
            </a:r>
          </a:p>
          <a:p>
            <a:pPr marL="285750" indent="-285750">
              <a:spcAft>
                <a:spcPts val="1200"/>
              </a:spcAft>
              <a:buFont typeface="Arial" panose="020B0604020202020204" pitchFamily="34" charset="0"/>
              <a:buChar char="•"/>
            </a:pPr>
            <a:r>
              <a:rPr lang="en-US" sz="2000" dirty="0"/>
              <a:t>The 2017 Medicare study was based on the exposure fields from the Di et al. (2016) neural network study</a:t>
            </a:r>
          </a:p>
          <a:p>
            <a:pPr marL="285750" indent="-285750">
              <a:spcAft>
                <a:spcPts val="1200"/>
              </a:spcAft>
              <a:buFont typeface="Arial" panose="020B0604020202020204" pitchFamily="34" charset="0"/>
              <a:buChar char="•"/>
            </a:pPr>
            <a:r>
              <a:rPr lang="en-US" sz="2000" dirty="0"/>
              <a:t>This and similar studies raised questions about reliability of the exposure fields for epi studies and the implications for standard setting</a:t>
            </a:r>
          </a:p>
        </p:txBody>
      </p:sp>
      <p:sp>
        <p:nvSpPr>
          <p:cNvPr id="3" name="Slide Number Placeholder 2">
            <a:extLst>
              <a:ext uri="{FF2B5EF4-FFF2-40B4-BE49-F238E27FC236}">
                <a16:creationId xmlns:a16="http://schemas.microsoft.com/office/drawing/2014/main" id="{72B445CB-9822-4CA9-AD12-96BB9754B604}"/>
              </a:ext>
            </a:extLst>
          </p:cNvPr>
          <p:cNvSpPr>
            <a:spLocks noGrp="1"/>
          </p:cNvSpPr>
          <p:nvPr>
            <p:ph type="sldNum" sz="quarter" idx="12"/>
          </p:nvPr>
        </p:nvSpPr>
        <p:spPr>
          <a:xfrm>
            <a:off x="8610600" y="6356350"/>
            <a:ext cx="2743200" cy="365125"/>
          </a:xfrm>
        </p:spPr>
        <p:txBody>
          <a:bodyPr/>
          <a:lstStyle/>
          <a:p>
            <a:fld id="{21DED11E-8996-4695-8152-5963649E9F51}" type="slidenum">
              <a:rPr lang="en-US" smtClean="0"/>
              <a:t>25</a:t>
            </a:fld>
            <a:endParaRPr lang="en-US" dirty="0"/>
          </a:p>
        </p:txBody>
      </p:sp>
      <p:sp>
        <p:nvSpPr>
          <p:cNvPr id="4" name="Title 1">
            <a:extLst>
              <a:ext uri="{FF2B5EF4-FFF2-40B4-BE49-F238E27FC236}">
                <a16:creationId xmlns:a16="http://schemas.microsoft.com/office/drawing/2014/main" id="{E2D70684-285A-4937-957F-16378C284160}"/>
              </a:ext>
            </a:extLst>
          </p:cNvPr>
          <p:cNvSpPr txBox="1">
            <a:spLocks/>
          </p:cNvSpPr>
          <p:nvPr/>
        </p:nvSpPr>
        <p:spPr>
          <a:xfrm>
            <a:off x="886968" y="299139"/>
            <a:ext cx="4965192"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600" dirty="0">
                <a:solidFill>
                  <a:schemeClr val="tx1">
                    <a:lumMod val="85000"/>
                    <a:lumOff val="15000"/>
                  </a:schemeClr>
                </a:solidFill>
                <a:latin typeface="+mn-lt"/>
                <a:cs typeface="Calibri Light" panose="020F0302020204030204" pitchFamily="34" charset="0"/>
              </a:rPr>
              <a:t>2017 Medicare Study</a:t>
            </a:r>
          </a:p>
        </p:txBody>
      </p:sp>
      <p:pic>
        <p:nvPicPr>
          <p:cNvPr id="7" name="Picture 6">
            <a:extLst>
              <a:ext uri="{FF2B5EF4-FFF2-40B4-BE49-F238E27FC236}">
                <a16:creationId xmlns:a16="http://schemas.microsoft.com/office/drawing/2014/main" id="{63526FD6-4CED-46D4-A86F-8ADFD0928855}"/>
              </a:ext>
            </a:extLst>
          </p:cNvPr>
          <p:cNvPicPr>
            <a:picLocks noChangeAspect="1"/>
          </p:cNvPicPr>
          <p:nvPr/>
        </p:nvPicPr>
        <p:blipFill rotWithShape="1">
          <a:blip r:embed="rId3"/>
          <a:srcRect t="660"/>
          <a:stretch/>
        </p:blipFill>
        <p:spPr>
          <a:xfrm>
            <a:off x="6797179" y="3112490"/>
            <a:ext cx="4452321" cy="2743200"/>
          </a:xfrm>
          <a:prstGeom prst="rect">
            <a:avLst/>
          </a:prstGeom>
        </p:spPr>
      </p:pic>
      <p:sp>
        <p:nvSpPr>
          <p:cNvPr id="9" name="Rectangle 8">
            <a:extLst>
              <a:ext uri="{FF2B5EF4-FFF2-40B4-BE49-F238E27FC236}">
                <a16:creationId xmlns:a16="http://schemas.microsoft.com/office/drawing/2014/main" id="{E31DEFA1-1E57-4E5F-A3E8-A112467915DE}"/>
              </a:ext>
            </a:extLst>
          </p:cNvPr>
          <p:cNvSpPr/>
          <p:nvPr/>
        </p:nvSpPr>
        <p:spPr>
          <a:xfrm>
            <a:off x="7141935" y="5835466"/>
            <a:ext cx="3735061" cy="307777"/>
          </a:xfrm>
          <a:prstGeom prst="rect">
            <a:avLst/>
          </a:prstGeom>
        </p:spPr>
        <p:txBody>
          <a:bodyPr wrap="none">
            <a:spAutoFit/>
          </a:bodyPr>
          <a:lstStyle/>
          <a:p>
            <a:r>
              <a:rPr lang="en-US" sz="1400" dirty="0">
                <a:solidFill>
                  <a:schemeClr val="tx1">
                    <a:lumMod val="75000"/>
                    <a:lumOff val="25000"/>
                  </a:schemeClr>
                </a:solidFill>
                <a:hlinkClick r:id="rId4"/>
              </a:rPr>
              <a:t>Di et al. (2017)</a:t>
            </a:r>
            <a:r>
              <a:rPr lang="en-US" sz="1400" dirty="0">
                <a:solidFill>
                  <a:schemeClr val="tx1">
                    <a:lumMod val="75000"/>
                    <a:lumOff val="25000"/>
                  </a:schemeClr>
                </a:solidFill>
              </a:rPr>
              <a:t> New England Journal of Medicine</a:t>
            </a:r>
            <a:endParaRPr lang="en-US" sz="1400" dirty="0"/>
          </a:p>
        </p:txBody>
      </p:sp>
    </p:spTree>
    <p:extLst>
      <p:ext uri="{BB962C8B-B14F-4D97-AF65-F5344CB8AC3E}">
        <p14:creationId xmlns:p14="http://schemas.microsoft.com/office/powerpoint/2010/main" val="1836824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68" y="1270629"/>
            <a:ext cx="9564722" cy="2554545"/>
          </a:xfrm>
          <a:prstGeom prst="rect">
            <a:avLst/>
          </a:prstGeom>
          <a:noFill/>
        </p:spPr>
        <p:txBody>
          <a:bodyPr wrap="square" rtlCol="0">
            <a:spAutoFit/>
          </a:bodyPr>
          <a:lstStyle/>
          <a:p>
            <a:pPr marL="514350" indent="-514350">
              <a:spcAft>
                <a:spcPts val="1200"/>
              </a:spcAft>
              <a:buFont typeface="+mj-lt"/>
              <a:buAutoNum type="romanUcPeriod"/>
            </a:pPr>
            <a:r>
              <a:rPr lang="en-US" sz="2800" dirty="0"/>
              <a:t>New evaluation of methods operationally applied at EPA using the Data Fusion Tool</a:t>
            </a:r>
          </a:p>
          <a:p>
            <a:pPr marL="514350" indent="-514350">
              <a:spcAft>
                <a:spcPts val="1200"/>
              </a:spcAft>
              <a:buFont typeface="+mj-lt"/>
              <a:buAutoNum type="romanUcPeriod"/>
            </a:pPr>
            <a:r>
              <a:rPr lang="en-US" sz="2800" dirty="0"/>
              <a:t>Intercomparison of exposure fields from the external scientific community</a:t>
            </a:r>
          </a:p>
          <a:p>
            <a:pPr marL="514350" indent="-514350">
              <a:spcAft>
                <a:spcPts val="1200"/>
              </a:spcAft>
              <a:buSzPct val="80000"/>
              <a:buFont typeface="+mj-lt"/>
              <a:buAutoNum type="romanUcPeriod"/>
            </a:pPr>
            <a:r>
              <a:rPr lang="en-US" sz="2800" dirty="0"/>
              <a:t>Applications for characterizing exposure disparities</a:t>
            </a:r>
          </a:p>
        </p:txBody>
      </p:sp>
      <p:sp>
        <p:nvSpPr>
          <p:cNvPr id="3" name="Slide Number Placeholder 2">
            <a:extLst>
              <a:ext uri="{FF2B5EF4-FFF2-40B4-BE49-F238E27FC236}">
                <a16:creationId xmlns:a16="http://schemas.microsoft.com/office/drawing/2014/main" id="{72B445CB-9822-4CA9-AD12-96BB9754B604}"/>
              </a:ext>
            </a:extLst>
          </p:cNvPr>
          <p:cNvSpPr>
            <a:spLocks noGrp="1"/>
          </p:cNvSpPr>
          <p:nvPr>
            <p:ph type="sldNum" sz="quarter" idx="12"/>
          </p:nvPr>
        </p:nvSpPr>
        <p:spPr/>
        <p:txBody>
          <a:bodyPr/>
          <a:lstStyle/>
          <a:p>
            <a:fld id="{21DED11E-8996-4695-8152-5963649E9F51}" type="slidenum">
              <a:rPr lang="en-US" smtClean="0"/>
              <a:t>26</a:t>
            </a:fld>
            <a:endParaRPr lang="en-US" dirty="0"/>
          </a:p>
        </p:txBody>
      </p:sp>
      <p:sp>
        <p:nvSpPr>
          <p:cNvPr id="4" name="Title 1">
            <a:extLst>
              <a:ext uri="{FF2B5EF4-FFF2-40B4-BE49-F238E27FC236}">
                <a16:creationId xmlns:a16="http://schemas.microsoft.com/office/drawing/2014/main" id="{E2D70684-285A-4937-957F-16378C284160}"/>
              </a:ext>
            </a:extLst>
          </p:cNvPr>
          <p:cNvSpPr txBox="1">
            <a:spLocks/>
          </p:cNvSpPr>
          <p:nvPr/>
        </p:nvSpPr>
        <p:spPr>
          <a:xfrm>
            <a:off x="886968" y="301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400" dirty="0">
                <a:solidFill>
                  <a:schemeClr val="tx1">
                    <a:lumMod val="85000"/>
                    <a:lumOff val="15000"/>
                  </a:schemeClr>
                </a:solidFill>
                <a:latin typeface="+mn-lt"/>
                <a:cs typeface="Calibri Light" panose="020F0302020204030204" pitchFamily="34" charset="0"/>
              </a:rPr>
              <a:t>Recent Work on Exposure Fields</a:t>
            </a:r>
          </a:p>
        </p:txBody>
      </p:sp>
    </p:spTree>
    <p:extLst>
      <p:ext uri="{BB962C8B-B14F-4D97-AF65-F5344CB8AC3E}">
        <p14:creationId xmlns:p14="http://schemas.microsoft.com/office/powerpoint/2010/main" val="1347583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3E0908-FD7E-4C6A-9C60-A0E0654DFE2E}"/>
              </a:ext>
            </a:extLst>
          </p:cNvPr>
          <p:cNvSpPr>
            <a:spLocks noGrp="1"/>
          </p:cNvSpPr>
          <p:nvPr>
            <p:ph type="sldNum" sz="quarter" idx="12"/>
          </p:nvPr>
        </p:nvSpPr>
        <p:spPr/>
        <p:txBody>
          <a:bodyPr/>
          <a:lstStyle/>
          <a:p>
            <a:fld id="{4588B34D-B4D6-46F7-BD3C-B75F25DA8305}" type="slidenum">
              <a:rPr lang="en-US" smtClean="0"/>
              <a:t>27</a:t>
            </a:fld>
            <a:endParaRPr lang="en-US"/>
          </a:p>
        </p:txBody>
      </p:sp>
      <p:pic>
        <p:nvPicPr>
          <p:cNvPr id="5" name="Picture 4">
            <a:extLst>
              <a:ext uri="{FF2B5EF4-FFF2-40B4-BE49-F238E27FC236}">
                <a16:creationId xmlns:a16="http://schemas.microsoft.com/office/drawing/2014/main" id="{6B72A724-C20B-4A78-A8B4-9AD7EBD44B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18" y="1143000"/>
            <a:ext cx="7837712" cy="4572000"/>
          </a:xfrm>
          <a:prstGeom prst="rect">
            <a:avLst/>
          </a:prstGeom>
        </p:spPr>
      </p:pic>
      <p:sp>
        <p:nvSpPr>
          <p:cNvPr id="7" name="TextBox 6">
            <a:extLst>
              <a:ext uri="{FF2B5EF4-FFF2-40B4-BE49-F238E27FC236}">
                <a16:creationId xmlns:a16="http://schemas.microsoft.com/office/drawing/2014/main" id="{83FF9ACF-8687-4F94-A4B6-39BD9B2D98F0}"/>
              </a:ext>
            </a:extLst>
          </p:cNvPr>
          <p:cNvSpPr txBox="1"/>
          <p:nvPr/>
        </p:nvSpPr>
        <p:spPr>
          <a:xfrm>
            <a:off x="8019827" y="1342265"/>
            <a:ext cx="4032835"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Voronoi Neighbor Averaging (</a:t>
            </a:r>
            <a:r>
              <a:rPr lang="en-US" u="sng" dirty="0"/>
              <a:t>VNA</a:t>
            </a:r>
            <a:r>
              <a:rPr lang="en-US" dirty="0"/>
              <a:t>): </a:t>
            </a:r>
            <a:r>
              <a:rPr lang="en-US" kern="0" dirty="0"/>
              <a:t>interpolation of monitor data</a:t>
            </a:r>
            <a:endParaRPr lang="en-US" dirty="0"/>
          </a:p>
          <a:p>
            <a:pPr marL="285750" indent="-285750">
              <a:spcAft>
                <a:spcPts val="1200"/>
              </a:spcAft>
              <a:buFont typeface="Arial" panose="020B0604020202020204" pitchFamily="34" charset="0"/>
              <a:buChar char="•"/>
            </a:pPr>
            <a:r>
              <a:rPr lang="en-US" dirty="0"/>
              <a:t>Enhanced-VNA (</a:t>
            </a:r>
            <a:r>
              <a:rPr lang="en-US" u="sng" dirty="0" err="1"/>
              <a:t>eVNA</a:t>
            </a:r>
            <a:r>
              <a:rPr lang="en-US" dirty="0"/>
              <a:t>): </a:t>
            </a:r>
            <a:r>
              <a:rPr lang="en-US" kern="0" dirty="0"/>
              <a:t>interpolation of monitoring data that has been scaled by CMAQ gradients between the monitor and target grid cell</a:t>
            </a:r>
            <a:endParaRPr lang="en-US" dirty="0"/>
          </a:p>
          <a:p>
            <a:pPr marL="285750" indent="-285750">
              <a:spcAft>
                <a:spcPts val="1200"/>
              </a:spcAft>
              <a:buFont typeface="Arial" panose="020B0604020202020204" pitchFamily="34" charset="0"/>
              <a:buChar char="•"/>
            </a:pPr>
            <a:r>
              <a:rPr lang="en-US" u="sng" dirty="0" err="1"/>
              <a:t>Downscaler</a:t>
            </a:r>
            <a:r>
              <a:rPr lang="en-US" dirty="0"/>
              <a:t>: </a:t>
            </a:r>
            <a:r>
              <a:rPr lang="en-US" kern="0" dirty="0"/>
              <a:t>Bayesian statistical model that regresses CMAQ modeling on monitoring data and makes predictions using a CMAQ input field</a:t>
            </a:r>
            <a:endParaRPr lang="en-US" dirty="0"/>
          </a:p>
        </p:txBody>
      </p:sp>
      <p:sp>
        <p:nvSpPr>
          <p:cNvPr id="9" name="Title 1">
            <a:extLst>
              <a:ext uri="{FF2B5EF4-FFF2-40B4-BE49-F238E27FC236}">
                <a16:creationId xmlns:a16="http://schemas.microsoft.com/office/drawing/2014/main" id="{43E70B48-F72D-461E-A38F-8328A23789DA}"/>
              </a:ext>
            </a:extLst>
          </p:cNvPr>
          <p:cNvSpPr txBox="1">
            <a:spLocks/>
          </p:cNvSpPr>
          <p:nvPr/>
        </p:nvSpPr>
        <p:spPr>
          <a:xfrm>
            <a:off x="886968" y="301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800" dirty="0">
                <a:solidFill>
                  <a:schemeClr val="tx1">
                    <a:lumMod val="85000"/>
                    <a:lumOff val="15000"/>
                  </a:schemeClr>
                </a:solidFill>
                <a:latin typeface="+mn-lt"/>
                <a:cs typeface="Calibri Light" panose="020F0302020204030204" pitchFamily="34" charset="0"/>
              </a:rPr>
              <a:t>2015 PM</a:t>
            </a:r>
            <a:r>
              <a:rPr lang="en-US" sz="3800" baseline="-25000" dirty="0">
                <a:solidFill>
                  <a:schemeClr val="tx1">
                    <a:lumMod val="85000"/>
                    <a:lumOff val="15000"/>
                  </a:schemeClr>
                </a:solidFill>
                <a:latin typeface="+mn-lt"/>
                <a:cs typeface="Calibri Light" panose="020F0302020204030204" pitchFamily="34" charset="0"/>
              </a:rPr>
              <a:t>2.5</a:t>
            </a:r>
            <a:r>
              <a:rPr lang="en-US" sz="3800" dirty="0">
                <a:solidFill>
                  <a:schemeClr val="tx1">
                    <a:lumMod val="85000"/>
                    <a:lumOff val="15000"/>
                  </a:schemeClr>
                </a:solidFill>
                <a:latin typeface="+mn-lt"/>
                <a:cs typeface="Calibri Light" panose="020F0302020204030204" pitchFamily="34" charset="0"/>
              </a:rPr>
              <a:t> from Operational EPA Methods</a:t>
            </a:r>
          </a:p>
        </p:txBody>
      </p:sp>
    </p:spTree>
    <p:extLst>
      <p:ext uri="{BB962C8B-B14F-4D97-AF65-F5344CB8AC3E}">
        <p14:creationId xmlns:p14="http://schemas.microsoft.com/office/powerpoint/2010/main" val="3976416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288A3-D73B-493F-ACF3-2E0709DED55D}"/>
              </a:ext>
            </a:extLst>
          </p:cNvPr>
          <p:cNvSpPr>
            <a:spLocks noGrp="1"/>
          </p:cNvSpPr>
          <p:nvPr>
            <p:ph type="sldNum" sz="quarter" idx="12"/>
          </p:nvPr>
        </p:nvSpPr>
        <p:spPr>
          <a:xfrm>
            <a:off x="8610600" y="6373128"/>
            <a:ext cx="2743200" cy="365125"/>
          </a:xfrm>
        </p:spPr>
        <p:txBody>
          <a:bodyPr/>
          <a:lstStyle/>
          <a:p>
            <a:fld id="{DF86256A-602A-4218-B10B-7588FB73CFFC}" type="slidenum">
              <a:rPr lang="en-US" smtClean="0"/>
              <a:t>28</a:t>
            </a:fld>
            <a:endParaRPr lang="en-US" dirty="0"/>
          </a:p>
        </p:txBody>
      </p:sp>
      <p:grpSp>
        <p:nvGrpSpPr>
          <p:cNvPr id="10" name="Group 9">
            <a:extLst>
              <a:ext uri="{FF2B5EF4-FFF2-40B4-BE49-F238E27FC236}">
                <a16:creationId xmlns:a16="http://schemas.microsoft.com/office/drawing/2014/main" id="{E13F4F9E-5516-47D3-AAF7-E2BE855E3BA1}"/>
              </a:ext>
            </a:extLst>
          </p:cNvPr>
          <p:cNvGrpSpPr/>
          <p:nvPr/>
        </p:nvGrpSpPr>
        <p:grpSpPr>
          <a:xfrm>
            <a:off x="1295399" y="1112136"/>
            <a:ext cx="4800601" cy="2316864"/>
            <a:chOff x="1295399" y="1112136"/>
            <a:chExt cx="4800601" cy="2316864"/>
          </a:xfrm>
        </p:grpSpPr>
        <p:pic>
          <p:nvPicPr>
            <p:cNvPr id="8" name="Picture 7">
              <a:extLst>
                <a:ext uri="{FF2B5EF4-FFF2-40B4-BE49-F238E27FC236}">
                  <a16:creationId xmlns:a16="http://schemas.microsoft.com/office/drawing/2014/main" id="{57E1D4DA-079F-4F77-8EEF-59BEA2098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399" y="1508760"/>
              <a:ext cx="4800601" cy="1920240"/>
            </a:xfrm>
            <a:prstGeom prst="rect">
              <a:avLst/>
            </a:prstGeom>
          </p:spPr>
        </p:pic>
        <p:sp>
          <p:nvSpPr>
            <p:cNvPr id="13" name="TextBox 12">
              <a:extLst>
                <a:ext uri="{FF2B5EF4-FFF2-40B4-BE49-F238E27FC236}">
                  <a16:creationId xmlns:a16="http://schemas.microsoft.com/office/drawing/2014/main" id="{D156C807-3E73-452E-9CEB-B2302854D7B0}"/>
                </a:ext>
              </a:extLst>
            </p:cNvPr>
            <p:cNvSpPr txBox="1"/>
            <p:nvPr/>
          </p:nvSpPr>
          <p:spPr>
            <a:xfrm>
              <a:off x="1545278" y="1112136"/>
              <a:ext cx="3833004" cy="369332"/>
            </a:xfrm>
            <a:prstGeom prst="rect">
              <a:avLst/>
            </a:prstGeom>
            <a:noFill/>
          </p:spPr>
          <p:txBody>
            <a:bodyPr wrap="square" rtlCol="0">
              <a:spAutoFit/>
            </a:bodyPr>
            <a:lstStyle/>
            <a:p>
              <a:r>
                <a:rPr lang="en-US" dirty="0"/>
                <a:t>R</a:t>
              </a:r>
              <a:r>
                <a:rPr lang="en-US" baseline="30000" dirty="0"/>
                <a:t>2</a:t>
              </a:r>
              <a:r>
                <a:rPr lang="en-US" dirty="0"/>
                <a:t> Increases with PM</a:t>
              </a:r>
              <a:r>
                <a:rPr lang="en-US" baseline="-25000" dirty="0"/>
                <a:t>2.5</a:t>
              </a:r>
              <a:r>
                <a:rPr lang="en-US" dirty="0"/>
                <a:t> Concentration</a:t>
              </a:r>
            </a:p>
          </p:txBody>
        </p:sp>
      </p:grpSp>
      <p:grpSp>
        <p:nvGrpSpPr>
          <p:cNvPr id="7" name="Group 6">
            <a:extLst>
              <a:ext uri="{FF2B5EF4-FFF2-40B4-BE49-F238E27FC236}">
                <a16:creationId xmlns:a16="http://schemas.microsoft.com/office/drawing/2014/main" id="{4C12517C-9AE1-48F2-B9A5-0838AA5F3308}"/>
              </a:ext>
            </a:extLst>
          </p:cNvPr>
          <p:cNvGrpSpPr/>
          <p:nvPr/>
        </p:nvGrpSpPr>
        <p:grpSpPr>
          <a:xfrm>
            <a:off x="5605756" y="3607872"/>
            <a:ext cx="6478089" cy="2289576"/>
            <a:chOff x="5605756" y="3607872"/>
            <a:chExt cx="6478089" cy="2289576"/>
          </a:xfrm>
        </p:grpSpPr>
        <p:pic>
          <p:nvPicPr>
            <p:cNvPr id="16" name="Picture 15">
              <a:extLst>
                <a:ext uri="{FF2B5EF4-FFF2-40B4-BE49-F238E27FC236}">
                  <a16:creationId xmlns:a16="http://schemas.microsoft.com/office/drawing/2014/main" id="{659EF465-CE03-41E7-BBEC-31FFF84E6E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88"/>
            <a:stretch/>
          </p:blipFill>
          <p:spPr>
            <a:xfrm>
              <a:off x="5605756" y="3977208"/>
              <a:ext cx="6478089" cy="1920240"/>
            </a:xfrm>
            <a:prstGeom prst="rect">
              <a:avLst/>
            </a:prstGeom>
          </p:spPr>
        </p:pic>
        <p:sp>
          <p:nvSpPr>
            <p:cNvPr id="17" name="TextBox 16">
              <a:extLst>
                <a:ext uri="{FF2B5EF4-FFF2-40B4-BE49-F238E27FC236}">
                  <a16:creationId xmlns:a16="http://schemas.microsoft.com/office/drawing/2014/main" id="{138A9C66-0D85-4201-BEE3-09DD3B599CDB}"/>
                </a:ext>
              </a:extLst>
            </p:cNvPr>
            <p:cNvSpPr txBox="1"/>
            <p:nvPr/>
          </p:nvSpPr>
          <p:spPr>
            <a:xfrm>
              <a:off x="6296293" y="3607872"/>
              <a:ext cx="4881293" cy="369332"/>
            </a:xfrm>
            <a:prstGeom prst="rect">
              <a:avLst/>
            </a:prstGeom>
            <a:noFill/>
          </p:spPr>
          <p:txBody>
            <a:bodyPr wrap="square" rtlCol="0">
              <a:spAutoFit/>
            </a:bodyPr>
            <a:lstStyle/>
            <a:p>
              <a:r>
                <a:rPr lang="en-US" dirty="0"/>
                <a:t>R</a:t>
              </a:r>
              <a:r>
                <a:rPr lang="en-US" baseline="30000" dirty="0"/>
                <a:t>2</a:t>
              </a:r>
              <a:r>
                <a:rPr lang="en-US" dirty="0"/>
                <a:t> Decreases with Distance to Nearest Monitor</a:t>
              </a:r>
            </a:p>
          </p:txBody>
        </p:sp>
      </p:grpSp>
      <p:grpSp>
        <p:nvGrpSpPr>
          <p:cNvPr id="9" name="Group 8">
            <a:extLst>
              <a:ext uri="{FF2B5EF4-FFF2-40B4-BE49-F238E27FC236}">
                <a16:creationId xmlns:a16="http://schemas.microsoft.com/office/drawing/2014/main" id="{6AA57382-022B-455C-B545-AAA99487BB03}"/>
              </a:ext>
            </a:extLst>
          </p:cNvPr>
          <p:cNvGrpSpPr/>
          <p:nvPr/>
        </p:nvGrpSpPr>
        <p:grpSpPr>
          <a:xfrm>
            <a:off x="1295399" y="3607872"/>
            <a:ext cx="4114808" cy="2289578"/>
            <a:chOff x="1295399" y="3607872"/>
            <a:chExt cx="4114808" cy="2289578"/>
          </a:xfrm>
        </p:grpSpPr>
        <p:pic>
          <p:nvPicPr>
            <p:cNvPr id="12" name="Picture 11">
              <a:extLst>
                <a:ext uri="{FF2B5EF4-FFF2-40B4-BE49-F238E27FC236}">
                  <a16:creationId xmlns:a16="http://schemas.microsoft.com/office/drawing/2014/main" id="{8E2FA1DD-D372-4DB2-8FE1-8F60B05A5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399" y="3977206"/>
              <a:ext cx="4114808" cy="1920244"/>
            </a:xfrm>
            <a:prstGeom prst="rect">
              <a:avLst/>
            </a:prstGeom>
          </p:spPr>
        </p:pic>
        <p:sp>
          <p:nvSpPr>
            <p:cNvPr id="18" name="TextBox 17">
              <a:extLst>
                <a:ext uri="{FF2B5EF4-FFF2-40B4-BE49-F238E27FC236}">
                  <a16:creationId xmlns:a16="http://schemas.microsoft.com/office/drawing/2014/main" id="{9416663B-7CE7-4FA1-8500-4C63B93320C3}"/>
                </a:ext>
              </a:extLst>
            </p:cNvPr>
            <p:cNvSpPr txBox="1"/>
            <p:nvPr/>
          </p:nvSpPr>
          <p:spPr>
            <a:xfrm>
              <a:off x="1295399" y="3607872"/>
              <a:ext cx="3833004" cy="369332"/>
            </a:xfrm>
            <a:prstGeom prst="rect">
              <a:avLst/>
            </a:prstGeom>
            <a:noFill/>
          </p:spPr>
          <p:txBody>
            <a:bodyPr wrap="square" rtlCol="0">
              <a:spAutoFit/>
            </a:bodyPr>
            <a:lstStyle/>
            <a:p>
              <a:r>
                <a:rPr lang="en-US" dirty="0"/>
                <a:t>R</a:t>
              </a:r>
              <a:r>
                <a:rPr lang="en-US" baseline="30000" dirty="0"/>
                <a:t>2</a:t>
              </a:r>
              <a:r>
                <a:rPr lang="en-US" dirty="0"/>
                <a:t> Increases with CMAQ Performance</a:t>
              </a:r>
            </a:p>
          </p:txBody>
        </p:sp>
      </p:grpSp>
      <p:sp>
        <p:nvSpPr>
          <p:cNvPr id="19" name="Rectangle 18">
            <a:extLst>
              <a:ext uri="{FF2B5EF4-FFF2-40B4-BE49-F238E27FC236}">
                <a16:creationId xmlns:a16="http://schemas.microsoft.com/office/drawing/2014/main" id="{D612990C-1B46-4B33-8444-B23CC3F19A83}"/>
              </a:ext>
            </a:extLst>
          </p:cNvPr>
          <p:cNvSpPr/>
          <p:nvPr/>
        </p:nvSpPr>
        <p:spPr>
          <a:xfrm>
            <a:off x="574914" y="6321365"/>
            <a:ext cx="6241501" cy="369332"/>
          </a:xfrm>
          <a:prstGeom prst="rect">
            <a:avLst/>
          </a:prstGeom>
        </p:spPr>
        <p:txBody>
          <a:bodyPr wrap="square">
            <a:spAutoFit/>
          </a:bodyPr>
          <a:lstStyle/>
          <a:p>
            <a:pPr marR="0" lvl="0">
              <a:spcBef>
                <a:spcPts val="0"/>
              </a:spcBef>
              <a:spcAft>
                <a:spcPts val="0"/>
              </a:spcAft>
              <a:tabLst>
                <a:tab pos="228600" algn="l"/>
              </a:tabLs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5"/>
              </a:rPr>
              <a:t>Kelly et al. (2019)</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i="1" dirty="0">
                <a:solidFill>
                  <a:srgbClr val="000000"/>
                </a:solidFill>
                <a:latin typeface="Arial" panose="020B0604020202020204" pitchFamily="34" charset="0"/>
                <a:ea typeface="Times New Roman" panose="02020603050405020304" pitchFamily="18" charset="0"/>
                <a:cs typeface="Arial" panose="020B0604020202020204" pitchFamily="34" charset="0"/>
              </a:rPr>
              <a:t>Atmospheric Environment</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i="1" dirty="0">
                <a:solidFill>
                  <a:srgbClr val="000000"/>
                </a:solidFill>
                <a:latin typeface="Arial" panose="020B0604020202020204" pitchFamily="34" charset="0"/>
                <a:ea typeface="Times New Roman" panose="02020603050405020304" pitchFamily="18" charset="0"/>
                <a:cs typeface="Arial" panose="020B0604020202020204" pitchFamily="34" charset="0"/>
              </a:rPr>
              <a:t>X</a:t>
            </a:r>
            <a:endParaRPr lang="en-US" dirty="0">
              <a:solidFill>
                <a:srgbClr val="000000"/>
              </a:solidFill>
              <a:effectLst/>
              <a:latin typeface="Calibri" panose="020F0502020204030204" pitchFamily="34" charset="0"/>
              <a:ea typeface="Times New Roman" panose="02020603050405020304" pitchFamily="18" charset="0"/>
            </a:endParaRPr>
          </a:p>
        </p:txBody>
      </p:sp>
      <p:grpSp>
        <p:nvGrpSpPr>
          <p:cNvPr id="6" name="Group 5">
            <a:extLst>
              <a:ext uri="{FF2B5EF4-FFF2-40B4-BE49-F238E27FC236}">
                <a16:creationId xmlns:a16="http://schemas.microsoft.com/office/drawing/2014/main" id="{68B4AC75-2643-4939-94FB-07641C0BA6EE}"/>
              </a:ext>
            </a:extLst>
          </p:cNvPr>
          <p:cNvGrpSpPr/>
          <p:nvPr/>
        </p:nvGrpSpPr>
        <p:grpSpPr>
          <a:xfrm>
            <a:off x="6816415" y="1112136"/>
            <a:ext cx="5053261" cy="2227560"/>
            <a:chOff x="6816415" y="1112136"/>
            <a:chExt cx="5053261" cy="2227560"/>
          </a:xfrm>
        </p:grpSpPr>
        <p:sp>
          <p:nvSpPr>
            <p:cNvPr id="14" name="TextBox 13">
              <a:extLst>
                <a:ext uri="{FF2B5EF4-FFF2-40B4-BE49-F238E27FC236}">
                  <a16:creationId xmlns:a16="http://schemas.microsoft.com/office/drawing/2014/main" id="{F84B8964-6C81-4C0D-8602-3C675372686A}"/>
                </a:ext>
              </a:extLst>
            </p:cNvPr>
            <p:cNvSpPr txBox="1"/>
            <p:nvPr/>
          </p:nvSpPr>
          <p:spPr>
            <a:xfrm>
              <a:off x="7520796" y="1112136"/>
              <a:ext cx="3833004" cy="369332"/>
            </a:xfrm>
            <a:prstGeom prst="rect">
              <a:avLst/>
            </a:prstGeom>
            <a:noFill/>
          </p:spPr>
          <p:txBody>
            <a:bodyPr wrap="square" rtlCol="0">
              <a:spAutoFit/>
            </a:bodyPr>
            <a:lstStyle/>
            <a:p>
              <a:r>
                <a:rPr lang="en-US" dirty="0"/>
                <a:t>R</a:t>
              </a:r>
              <a:r>
                <a:rPr lang="en-US" baseline="30000" dirty="0"/>
                <a:t>2</a:t>
              </a:r>
              <a:r>
                <a:rPr lang="en-US" dirty="0"/>
                <a:t> is Higher in the Eastern U.S.</a:t>
              </a:r>
            </a:p>
          </p:txBody>
        </p:sp>
        <p:grpSp>
          <p:nvGrpSpPr>
            <p:cNvPr id="4" name="Group 3">
              <a:extLst>
                <a:ext uri="{FF2B5EF4-FFF2-40B4-BE49-F238E27FC236}">
                  <a16:creationId xmlns:a16="http://schemas.microsoft.com/office/drawing/2014/main" id="{6B9B5FEC-C084-4089-91D1-BD040D381377}"/>
                </a:ext>
              </a:extLst>
            </p:cNvPr>
            <p:cNvGrpSpPr/>
            <p:nvPr/>
          </p:nvGrpSpPr>
          <p:grpSpPr>
            <a:xfrm>
              <a:off x="6816415" y="1419456"/>
              <a:ext cx="5053261" cy="1920240"/>
              <a:chOff x="6816415" y="1419456"/>
              <a:chExt cx="5053261" cy="1920240"/>
            </a:xfrm>
          </p:grpSpPr>
          <p:pic>
            <p:nvPicPr>
              <p:cNvPr id="5" name="Picture 4">
                <a:extLst>
                  <a:ext uri="{FF2B5EF4-FFF2-40B4-BE49-F238E27FC236}">
                    <a16:creationId xmlns:a16="http://schemas.microsoft.com/office/drawing/2014/main" id="{C81A3938-3BE1-460E-B37D-A51261450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6415" y="1419456"/>
                <a:ext cx="5053261" cy="1920240"/>
              </a:xfrm>
              <a:prstGeom prst="rect">
                <a:avLst/>
              </a:prstGeom>
            </p:spPr>
          </p:pic>
          <p:grpSp>
            <p:nvGrpSpPr>
              <p:cNvPr id="3" name="Group 2">
                <a:extLst>
                  <a:ext uri="{FF2B5EF4-FFF2-40B4-BE49-F238E27FC236}">
                    <a16:creationId xmlns:a16="http://schemas.microsoft.com/office/drawing/2014/main" id="{AFDFFF0B-6931-4CB4-9DCC-10152E6F62EA}"/>
                  </a:ext>
                </a:extLst>
              </p:cNvPr>
              <p:cNvGrpSpPr/>
              <p:nvPr/>
            </p:nvGrpSpPr>
            <p:grpSpPr>
              <a:xfrm>
                <a:off x="7784244" y="2270339"/>
                <a:ext cx="2894956" cy="307777"/>
                <a:chOff x="7784244" y="2270339"/>
                <a:chExt cx="2894956" cy="307777"/>
              </a:xfrm>
            </p:grpSpPr>
            <p:sp>
              <p:nvSpPr>
                <p:cNvPr id="20" name="TextBox 19">
                  <a:extLst>
                    <a:ext uri="{FF2B5EF4-FFF2-40B4-BE49-F238E27FC236}">
                      <a16:creationId xmlns:a16="http://schemas.microsoft.com/office/drawing/2014/main" id="{E9AD183A-72C1-4068-AA3A-2833494FE78F}"/>
                    </a:ext>
                  </a:extLst>
                </p:cNvPr>
                <p:cNvSpPr txBox="1"/>
                <p:nvPr/>
              </p:nvSpPr>
              <p:spPr>
                <a:xfrm>
                  <a:off x="7784244" y="2270339"/>
                  <a:ext cx="752086" cy="307777"/>
                </a:xfrm>
                <a:prstGeom prst="rect">
                  <a:avLst/>
                </a:prstGeom>
                <a:noFill/>
              </p:spPr>
              <p:txBody>
                <a:bodyPr wrap="square" rtlCol="0">
                  <a:spAutoFit/>
                </a:bodyPr>
                <a:lstStyle/>
                <a:p>
                  <a:r>
                    <a:rPr lang="en-US" sz="1400" dirty="0"/>
                    <a:t>West</a:t>
                  </a:r>
                </a:p>
              </p:txBody>
            </p:sp>
            <p:sp>
              <p:nvSpPr>
                <p:cNvPr id="21" name="TextBox 20">
                  <a:extLst>
                    <a:ext uri="{FF2B5EF4-FFF2-40B4-BE49-F238E27FC236}">
                      <a16:creationId xmlns:a16="http://schemas.microsoft.com/office/drawing/2014/main" id="{E4CD90BA-9EDF-40E6-ABE1-2D4C31331C32}"/>
                    </a:ext>
                  </a:extLst>
                </p:cNvPr>
                <p:cNvSpPr txBox="1"/>
                <p:nvPr/>
              </p:nvSpPr>
              <p:spPr>
                <a:xfrm>
                  <a:off x="9927114" y="2270339"/>
                  <a:ext cx="752086" cy="307777"/>
                </a:xfrm>
                <a:prstGeom prst="rect">
                  <a:avLst/>
                </a:prstGeom>
                <a:noFill/>
              </p:spPr>
              <p:txBody>
                <a:bodyPr wrap="square" rtlCol="0">
                  <a:spAutoFit/>
                </a:bodyPr>
                <a:lstStyle/>
                <a:p>
                  <a:r>
                    <a:rPr lang="en-US" sz="1400" dirty="0"/>
                    <a:t>East</a:t>
                  </a:r>
                </a:p>
              </p:txBody>
            </p:sp>
            <p:cxnSp>
              <p:nvCxnSpPr>
                <p:cNvPr id="22" name="Straight Arrow Connector 21">
                  <a:extLst>
                    <a:ext uri="{FF2B5EF4-FFF2-40B4-BE49-F238E27FC236}">
                      <a16:creationId xmlns:a16="http://schemas.microsoft.com/office/drawing/2014/main" id="{4E5B4608-446E-4712-823F-8E4401F7A088}"/>
                    </a:ext>
                  </a:extLst>
                </p:cNvPr>
                <p:cNvCxnSpPr>
                  <a:cxnSpLocks/>
                </p:cNvCxnSpPr>
                <p:nvPr/>
              </p:nvCxnSpPr>
              <p:spPr>
                <a:xfrm>
                  <a:off x="8486503" y="2422844"/>
                  <a:ext cx="1440611"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3" name="Title 1">
            <a:extLst>
              <a:ext uri="{FF2B5EF4-FFF2-40B4-BE49-F238E27FC236}">
                <a16:creationId xmlns:a16="http://schemas.microsoft.com/office/drawing/2014/main" id="{0E4C33CD-4B26-40E3-81F4-5FDE1E3951C7}"/>
              </a:ext>
            </a:extLst>
          </p:cNvPr>
          <p:cNvSpPr txBox="1">
            <a:spLocks/>
          </p:cNvSpPr>
          <p:nvPr/>
        </p:nvSpPr>
        <p:spPr>
          <a:xfrm>
            <a:off x="886968" y="301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800" dirty="0">
                <a:solidFill>
                  <a:schemeClr val="tx1">
                    <a:lumMod val="85000"/>
                    <a:lumOff val="15000"/>
                  </a:schemeClr>
                </a:solidFill>
                <a:latin typeface="+mn-lt"/>
                <a:cs typeface="Calibri Light" panose="020F0302020204030204" pitchFamily="34" charset="0"/>
              </a:rPr>
              <a:t>Model Evaluation with Withheld Observations</a:t>
            </a:r>
          </a:p>
        </p:txBody>
      </p:sp>
    </p:spTree>
    <p:extLst>
      <p:ext uri="{BB962C8B-B14F-4D97-AF65-F5344CB8AC3E}">
        <p14:creationId xmlns:p14="http://schemas.microsoft.com/office/powerpoint/2010/main" val="1080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28D571-C776-45D9-B2C1-0DC60E6C1EF7}"/>
              </a:ext>
            </a:extLst>
          </p:cNvPr>
          <p:cNvSpPr txBox="1">
            <a:spLocks/>
          </p:cNvSpPr>
          <p:nvPr/>
        </p:nvSpPr>
        <p:spPr>
          <a:xfrm>
            <a:off x="838200" y="307910"/>
            <a:ext cx="10515600" cy="10636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Models Considered in Intercomparison Study</a:t>
            </a:r>
          </a:p>
        </p:txBody>
      </p:sp>
      <p:graphicFrame>
        <p:nvGraphicFramePr>
          <p:cNvPr id="2" name="Table 1">
            <a:extLst>
              <a:ext uri="{FF2B5EF4-FFF2-40B4-BE49-F238E27FC236}">
                <a16:creationId xmlns:a16="http://schemas.microsoft.com/office/drawing/2014/main" id="{6021C169-C478-49EE-A133-036071A48B57}"/>
              </a:ext>
            </a:extLst>
          </p:cNvPr>
          <p:cNvGraphicFramePr>
            <a:graphicFrameLocks noGrp="1"/>
          </p:cNvGraphicFramePr>
          <p:nvPr/>
        </p:nvGraphicFramePr>
        <p:xfrm>
          <a:off x="1989655" y="1210663"/>
          <a:ext cx="8628581" cy="5145687"/>
        </p:xfrm>
        <a:graphic>
          <a:graphicData uri="http://schemas.openxmlformats.org/drawingml/2006/table">
            <a:tbl>
              <a:tblPr firstRow="1" firstCol="1" bandRow="1">
                <a:tableStyleId>{5C22544A-7EE6-4342-B048-85BDC9FD1C3A}</a:tableStyleId>
              </a:tblPr>
              <a:tblGrid>
                <a:gridCol w="609643">
                  <a:extLst>
                    <a:ext uri="{9D8B030D-6E8A-4147-A177-3AD203B41FA5}">
                      <a16:colId xmlns:a16="http://schemas.microsoft.com/office/drawing/2014/main" val="1390807290"/>
                    </a:ext>
                  </a:extLst>
                </a:gridCol>
                <a:gridCol w="1235583">
                  <a:extLst>
                    <a:ext uri="{9D8B030D-6E8A-4147-A177-3AD203B41FA5}">
                      <a16:colId xmlns:a16="http://schemas.microsoft.com/office/drawing/2014/main" val="889924092"/>
                    </a:ext>
                  </a:extLst>
                </a:gridCol>
                <a:gridCol w="4077478">
                  <a:extLst>
                    <a:ext uri="{9D8B030D-6E8A-4147-A177-3AD203B41FA5}">
                      <a16:colId xmlns:a16="http://schemas.microsoft.com/office/drawing/2014/main" val="3063455148"/>
                    </a:ext>
                  </a:extLst>
                </a:gridCol>
                <a:gridCol w="2705877">
                  <a:extLst>
                    <a:ext uri="{9D8B030D-6E8A-4147-A177-3AD203B41FA5}">
                      <a16:colId xmlns:a16="http://schemas.microsoft.com/office/drawing/2014/main" val="3229815297"/>
                    </a:ext>
                  </a:extLst>
                </a:gridCol>
              </a:tblGrid>
              <a:tr h="455878">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Case</a:t>
                      </a:r>
                    </a:p>
                  </a:txBody>
                  <a:tcPr marL="54864" marR="54864" marT="54864" marB="54864"/>
                </a:tc>
                <a:tc>
                  <a:txBody>
                    <a:bodyPr/>
                    <a:lstStyle/>
                    <a:p>
                      <a:pPr marL="0" marR="0" indent="0">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Name</a:t>
                      </a:r>
                    </a:p>
                  </a:txBody>
                  <a:tcPr marL="54864" marR="54864" marT="54864" marB="54864"/>
                </a:tc>
                <a:tc>
                  <a:txBody>
                    <a:bodyPr/>
                    <a:lstStyle/>
                    <a:p>
                      <a:pPr marL="0" marR="0" indent="0">
                        <a:lnSpc>
                          <a:spcPct val="100000"/>
                        </a:lnSpc>
                        <a:spcBef>
                          <a:spcPts val="0"/>
                        </a:spcBef>
                        <a:spcAft>
                          <a:spcPts val="0"/>
                        </a:spcAft>
                      </a:pPr>
                      <a:r>
                        <a:rPr lang="en-US" sz="1800" dirty="0">
                          <a:effectLst/>
                        </a:rPr>
                        <a:t>Method Description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800" dirty="0">
                          <a:effectLst/>
                        </a:rPr>
                        <a:t>Reference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3785246433"/>
                  </a:ext>
                </a:extLst>
              </a:tr>
              <a:tr h="455878">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p>
                  </a:txBody>
                  <a:tcPr marL="54864" marR="54864" marT="54864" marB="54864"/>
                </a:tc>
                <a:tc>
                  <a:txBody>
                    <a:bodyPr/>
                    <a:lstStyle/>
                    <a:p>
                      <a:pPr marL="0" marR="0" indent="0">
                        <a:lnSpc>
                          <a:spcPct val="100000"/>
                        </a:lnSpc>
                        <a:spcBef>
                          <a:spcPts val="0"/>
                        </a:spcBef>
                        <a:spcAft>
                          <a:spcPts val="0"/>
                        </a:spcAft>
                      </a:pPr>
                      <a:r>
                        <a:rPr lang="en-US" sz="1800" dirty="0">
                          <a:effectLst/>
                        </a:rPr>
                        <a:t>CMAQ</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Geophysical process model (v5.0.2)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2"/>
                        </a:rPr>
                        <a:t>US EPA (2015)</a:t>
                      </a:r>
                      <a:r>
                        <a:rPr lang="en-US" sz="1600" dirty="0">
                          <a:effectLst/>
                        </a:rPr>
                        <a:t>; </a:t>
                      </a:r>
                    </a:p>
                    <a:p>
                      <a:pPr marL="0" marR="0" indent="0">
                        <a:lnSpc>
                          <a:spcPct val="100000"/>
                        </a:lnSpc>
                        <a:spcBef>
                          <a:spcPts val="0"/>
                        </a:spcBef>
                        <a:spcAft>
                          <a:spcPts val="0"/>
                        </a:spcAft>
                      </a:pPr>
                      <a:r>
                        <a:rPr lang="en-US" sz="1600" dirty="0">
                          <a:effectLst/>
                          <a:hlinkClick r:id="rId3"/>
                        </a:rPr>
                        <a:t>Kelly et al. (2019a)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2477947149"/>
                  </a:ext>
                </a:extLst>
              </a:tr>
              <a:tr h="219601">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a:t>
                      </a:r>
                    </a:p>
                  </a:txBody>
                  <a:tcPr marL="54864" marR="54864" marT="54864" marB="54864"/>
                </a:tc>
                <a:tc>
                  <a:txBody>
                    <a:bodyPr/>
                    <a:lstStyle/>
                    <a:p>
                      <a:pPr marL="0" marR="0" indent="0">
                        <a:lnSpc>
                          <a:spcPct val="100000"/>
                        </a:lnSpc>
                        <a:spcBef>
                          <a:spcPts val="0"/>
                        </a:spcBef>
                        <a:spcAft>
                          <a:spcPts val="0"/>
                        </a:spcAft>
                      </a:pPr>
                      <a:r>
                        <a:rPr lang="en-US" sz="1800" dirty="0" err="1">
                          <a:effectLst/>
                        </a:rPr>
                        <a:t>CAMx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Geophysical process model (v6.3.2)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4"/>
                        </a:rPr>
                        <a:t>US EPA (2017)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2762425124"/>
                  </a:ext>
                </a:extLst>
              </a:tr>
              <a:tr h="455878">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a:t>
                      </a:r>
                    </a:p>
                  </a:txBody>
                  <a:tcPr marL="54864" marR="54864" marT="54864" marB="54864"/>
                </a:tc>
                <a:tc>
                  <a:txBody>
                    <a:bodyPr/>
                    <a:lstStyle/>
                    <a:p>
                      <a:pPr marL="0" marR="0" indent="0">
                        <a:lnSpc>
                          <a:spcPct val="100000"/>
                        </a:lnSpc>
                        <a:spcBef>
                          <a:spcPts val="0"/>
                        </a:spcBef>
                        <a:spcAft>
                          <a:spcPts val="0"/>
                        </a:spcAft>
                      </a:pPr>
                      <a:r>
                        <a:rPr lang="en-US" sz="1800" dirty="0">
                          <a:effectLst/>
                        </a:rPr>
                        <a:t>VNA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Interpolation of PM</a:t>
                      </a:r>
                      <a:r>
                        <a:rPr lang="en-US" sz="1600" baseline="-25000" dirty="0">
                          <a:effectLst/>
                        </a:rPr>
                        <a:t>2.5</a:t>
                      </a:r>
                      <a:r>
                        <a:rPr lang="en-US" sz="1600" dirty="0">
                          <a:effectLst/>
                        </a:rPr>
                        <a:t> observations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err="1">
                          <a:effectLst/>
                          <a:hlinkClick r:id="rId5"/>
                        </a:rPr>
                        <a:t>Abt</a:t>
                      </a:r>
                      <a:r>
                        <a:rPr lang="en-US" sz="1600" dirty="0">
                          <a:effectLst/>
                          <a:hlinkClick r:id="rId5"/>
                        </a:rPr>
                        <a:t> (2012)</a:t>
                      </a:r>
                      <a:r>
                        <a:rPr lang="en-US" sz="1600" dirty="0">
                          <a:effectLst/>
                        </a:rPr>
                        <a:t>;</a:t>
                      </a:r>
                    </a:p>
                    <a:p>
                      <a:pPr marL="0" marR="0" indent="0">
                        <a:lnSpc>
                          <a:spcPct val="100000"/>
                        </a:lnSpc>
                        <a:spcBef>
                          <a:spcPts val="0"/>
                        </a:spcBef>
                        <a:spcAft>
                          <a:spcPts val="0"/>
                        </a:spcAft>
                      </a:pPr>
                      <a:r>
                        <a:rPr lang="en-US" sz="1600" dirty="0">
                          <a:effectLst/>
                          <a:hlinkClick r:id="rId6"/>
                        </a:rPr>
                        <a:t>Kelly et al. (2019b)</a:t>
                      </a:r>
                      <a:endParaRPr lang="en-US" sz="1600" dirty="0">
                        <a:effectLst/>
                      </a:endParaRPr>
                    </a:p>
                  </a:txBody>
                  <a:tcPr marL="54864" marR="54864" marT="54864" marB="54864"/>
                </a:tc>
                <a:extLst>
                  <a:ext uri="{0D108BD9-81ED-4DB2-BD59-A6C34878D82A}">
                    <a16:rowId xmlns:a16="http://schemas.microsoft.com/office/drawing/2014/main" val="990696734"/>
                  </a:ext>
                </a:extLst>
              </a:tr>
              <a:tr h="455878">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a:t>
                      </a:r>
                    </a:p>
                  </a:txBody>
                  <a:tcPr marL="54864" marR="54864" marT="54864" marB="54864"/>
                </a:tc>
                <a:tc>
                  <a:txBody>
                    <a:bodyPr/>
                    <a:lstStyle/>
                    <a:p>
                      <a:pPr marL="0" marR="0" indent="0">
                        <a:lnSpc>
                          <a:spcPct val="100000"/>
                        </a:lnSpc>
                        <a:spcBef>
                          <a:spcPts val="0"/>
                        </a:spcBef>
                        <a:spcAft>
                          <a:spcPts val="0"/>
                        </a:spcAft>
                      </a:pPr>
                      <a:r>
                        <a:rPr lang="en-US" sz="1800" dirty="0" err="1">
                          <a:effectLst/>
                        </a:rPr>
                        <a:t>eVNA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Interpolation of obs w/ fusion of CTM results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err="1">
                          <a:effectLst/>
                          <a:hlinkClick r:id="rId5"/>
                        </a:rPr>
                        <a:t>Abt</a:t>
                      </a:r>
                      <a:r>
                        <a:rPr lang="en-US" sz="1600" dirty="0">
                          <a:effectLst/>
                          <a:hlinkClick r:id="rId5"/>
                        </a:rPr>
                        <a:t> (2012)</a:t>
                      </a:r>
                      <a:r>
                        <a:rPr lang="en-US" sz="1600" dirty="0">
                          <a:effectLst/>
                        </a:rPr>
                        <a:t>; </a:t>
                      </a:r>
                      <a:r>
                        <a:rPr lang="en-US" sz="1600" dirty="0">
                          <a:effectLst/>
                          <a:hlinkClick r:id="rId6"/>
                        </a:rPr>
                        <a:t>Kelly et al. (2019b)</a:t>
                      </a:r>
                      <a:endParaRPr lang="en-US" sz="1600" dirty="0">
                        <a:effectLst/>
                      </a:endParaRPr>
                    </a:p>
                  </a:txBody>
                  <a:tcPr marL="54864" marR="54864" marT="54864" marB="54864"/>
                </a:tc>
                <a:extLst>
                  <a:ext uri="{0D108BD9-81ED-4DB2-BD59-A6C34878D82A}">
                    <a16:rowId xmlns:a16="http://schemas.microsoft.com/office/drawing/2014/main" val="1941099516"/>
                  </a:ext>
                </a:extLst>
              </a:tr>
              <a:tr h="219601">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a:t>
                      </a:r>
                    </a:p>
                  </a:txBody>
                  <a:tcPr marL="54864" marR="54864" marT="54864" marB="54864"/>
                </a:tc>
                <a:tc>
                  <a:txBody>
                    <a:bodyPr/>
                    <a:lstStyle/>
                    <a:p>
                      <a:pPr marL="0" marR="0" indent="0">
                        <a:lnSpc>
                          <a:spcPct val="100000"/>
                        </a:lnSpc>
                        <a:spcBef>
                          <a:spcPts val="0"/>
                        </a:spcBef>
                        <a:spcAft>
                          <a:spcPts val="0"/>
                        </a:spcAft>
                      </a:pPr>
                      <a:r>
                        <a:rPr lang="en-US" sz="1800" dirty="0" err="1">
                          <a:effectLst/>
                        </a:rPr>
                        <a:t>Downscaler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Bayesian statistical regression of CTM predictions and observations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7"/>
                        </a:rPr>
                        <a:t>Berrocal et al. (2010); </a:t>
                      </a:r>
                      <a:endParaRPr lang="en-US" sz="1600" dirty="0">
                        <a:effectLst/>
                      </a:endParaRPr>
                    </a:p>
                    <a:p>
                      <a:pPr marL="0" marR="0" indent="0">
                        <a:lnSpc>
                          <a:spcPct val="100000"/>
                        </a:lnSpc>
                        <a:spcBef>
                          <a:spcPts val="0"/>
                        </a:spcBef>
                        <a:spcAft>
                          <a:spcPts val="0"/>
                        </a:spcAft>
                      </a:pPr>
                      <a:r>
                        <a:rPr lang="en-US" sz="1600" dirty="0">
                          <a:effectLst/>
                          <a:hlinkClick r:id="rId8"/>
                        </a:rPr>
                        <a:t>US EPA (2020)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1219393418"/>
                  </a:ext>
                </a:extLst>
              </a:tr>
              <a:tr h="692155">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a:t>
                      </a:r>
                    </a:p>
                  </a:txBody>
                  <a:tcPr marL="54864" marR="54864" marT="54864" marB="54864"/>
                </a:tc>
                <a:tc>
                  <a:txBody>
                    <a:bodyPr/>
                    <a:lstStyle/>
                    <a:p>
                      <a:pPr marL="0" marR="0" indent="0">
                        <a:lnSpc>
                          <a:spcPct val="100000"/>
                        </a:lnSpc>
                        <a:spcBef>
                          <a:spcPts val="0"/>
                        </a:spcBef>
                        <a:spcAft>
                          <a:spcPts val="0"/>
                        </a:spcAft>
                      </a:pPr>
                      <a:r>
                        <a:rPr lang="en-US" sz="1800" dirty="0">
                          <a:effectLst/>
                        </a:rPr>
                        <a:t>VD2019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CTM scaling of satellite AOD to surface PM</a:t>
                      </a:r>
                      <a:r>
                        <a:rPr lang="en-US" sz="1600" baseline="-25000" dirty="0">
                          <a:effectLst/>
                        </a:rPr>
                        <a:t>2.5</a:t>
                      </a:r>
                      <a:r>
                        <a:rPr lang="en-US" sz="1600" dirty="0">
                          <a:effectLst/>
                        </a:rPr>
                        <a:t> with geographically-wt. regression of residuals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9"/>
                        </a:rPr>
                        <a:t>van Donkelaar et al. (2019)</a:t>
                      </a:r>
                      <a:r>
                        <a:rPr lang="en-US" sz="1600" dirty="0">
                          <a:effectLst/>
                        </a:rPr>
                        <a:t>, modified per V4.NA.02.MAPLE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4013497948"/>
                  </a:ext>
                </a:extLst>
              </a:tr>
              <a:tr h="219601">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a:t>
                      </a:r>
                    </a:p>
                  </a:txBody>
                  <a:tcPr marL="54864" marR="54864" marT="54864" marB="54864"/>
                </a:tc>
                <a:tc>
                  <a:txBody>
                    <a:bodyPr/>
                    <a:lstStyle/>
                    <a:p>
                      <a:pPr marL="0" marR="0" indent="0">
                        <a:lnSpc>
                          <a:spcPct val="100000"/>
                        </a:lnSpc>
                        <a:spcBef>
                          <a:spcPts val="0"/>
                        </a:spcBef>
                        <a:spcAft>
                          <a:spcPts val="0"/>
                        </a:spcAft>
                      </a:pPr>
                      <a:r>
                        <a:rPr lang="en-US" sz="1800" dirty="0">
                          <a:effectLst/>
                        </a:rPr>
                        <a:t>DI2016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Neural network 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10"/>
                        </a:rPr>
                        <a:t>Di et al. (2016)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1342962593"/>
                  </a:ext>
                </a:extLst>
              </a:tr>
              <a:tr h="219601">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a:t>
                      </a:r>
                    </a:p>
                  </a:txBody>
                  <a:tcPr marL="54864" marR="54864" marT="54864" marB="54864"/>
                </a:tc>
                <a:tc>
                  <a:txBody>
                    <a:bodyPr/>
                    <a:lstStyle/>
                    <a:p>
                      <a:pPr marL="0" marR="0" indent="0">
                        <a:lnSpc>
                          <a:spcPct val="100000"/>
                        </a:lnSpc>
                        <a:spcBef>
                          <a:spcPts val="0"/>
                        </a:spcBef>
                        <a:spcAft>
                          <a:spcPts val="0"/>
                        </a:spcAft>
                      </a:pPr>
                      <a:r>
                        <a:rPr lang="en-US" sz="1800">
                          <a:effectLst/>
                        </a:rPr>
                        <a:t>HU2017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Random forest model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11"/>
                        </a:rPr>
                        <a:t>Hu et al. (2017)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1060252446"/>
                  </a:ext>
                </a:extLst>
              </a:tr>
              <a:tr h="455878">
                <a:tc>
                  <a:txBody>
                    <a:bodyPr/>
                    <a:lstStyle/>
                    <a:p>
                      <a:pPr marL="0" marR="0" indent="0" algn="l">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a:t>
                      </a:r>
                    </a:p>
                  </a:txBody>
                  <a:tcPr marL="54864" marR="54864" marT="54864" marB="54864"/>
                </a:tc>
                <a:tc>
                  <a:txBody>
                    <a:bodyPr/>
                    <a:lstStyle/>
                    <a:p>
                      <a:pPr marL="0" marR="0" indent="0">
                        <a:lnSpc>
                          <a:spcPct val="100000"/>
                        </a:lnSpc>
                        <a:spcBef>
                          <a:spcPts val="0"/>
                        </a:spcBef>
                        <a:spcAft>
                          <a:spcPts val="0"/>
                        </a:spcAft>
                      </a:pPr>
                      <a:r>
                        <a:rPr lang="en-US" sz="1800" dirty="0">
                          <a:effectLst/>
                        </a:rPr>
                        <a:t>DI2019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rPr>
                        <a:t>Ensemble of random forest, gradient boosting, and neural network learners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tc>
                  <a:txBody>
                    <a:bodyPr/>
                    <a:lstStyle/>
                    <a:p>
                      <a:pPr marL="0" marR="0" indent="0">
                        <a:lnSpc>
                          <a:spcPct val="100000"/>
                        </a:lnSpc>
                        <a:spcBef>
                          <a:spcPts val="0"/>
                        </a:spcBef>
                        <a:spcAft>
                          <a:spcPts val="0"/>
                        </a:spcAft>
                      </a:pPr>
                      <a:r>
                        <a:rPr lang="en-US" sz="1600" dirty="0">
                          <a:effectLst/>
                          <a:hlinkClick r:id="rId12"/>
                        </a:rPr>
                        <a:t>Di et al. (2019)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864" marR="54864" marT="54864" marB="54864"/>
                </a:tc>
                <a:extLst>
                  <a:ext uri="{0D108BD9-81ED-4DB2-BD59-A6C34878D82A}">
                    <a16:rowId xmlns:a16="http://schemas.microsoft.com/office/drawing/2014/main" val="2034597938"/>
                  </a:ext>
                </a:extLst>
              </a:tr>
            </a:tbl>
          </a:graphicData>
        </a:graphic>
      </p:graphicFrame>
      <p:sp>
        <p:nvSpPr>
          <p:cNvPr id="4" name="Slide Number Placeholder 3">
            <a:extLst>
              <a:ext uri="{FF2B5EF4-FFF2-40B4-BE49-F238E27FC236}">
                <a16:creationId xmlns:a16="http://schemas.microsoft.com/office/drawing/2014/main" id="{98A71C28-F901-4CDF-A15E-E4127CEA66FA}"/>
              </a:ext>
            </a:extLst>
          </p:cNvPr>
          <p:cNvSpPr>
            <a:spLocks noGrp="1"/>
          </p:cNvSpPr>
          <p:nvPr>
            <p:ph type="sldNum" sz="quarter" idx="12"/>
          </p:nvPr>
        </p:nvSpPr>
        <p:spPr/>
        <p:txBody>
          <a:bodyPr/>
          <a:lstStyle/>
          <a:p>
            <a:fld id="{A559FAE0-6347-474A-B6A5-11929718E55C}" type="slidenum">
              <a:rPr lang="en-US" smtClean="0"/>
              <a:t>29</a:t>
            </a:fld>
            <a:endParaRPr lang="en-US"/>
          </a:p>
        </p:txBody>
      </p:sp>
      <p:sp>
        <p:nvSpPr>
          <p:cNvPr id="5" name="TextBox 4">
            <a:extLst>
              <a:ext uri="{FF2B5EF4-FFF2-40B4-BE49-F238E27FC236}">
                <a16:creationId xmlns:a16="http://schemas.microsoft.com/office/drawing/2014/main" id="{246C2043-71EA-41F0-BD34-CB81293F8D73}"/>
              </a:ext>
            </a:extLst>
          </p:cNvPr>
          <p:cNvSpPr txBox="1"/>
          <p:nvPr/>
        </p:nvSpPr>
        <p:spPr>
          <a:xfrm>
            <a:off x="265471" y="6469626"/>
            <a:ext cx="5338916" cy="384721"/>
          </a:xfrm>
          <a:prstGeom prst="rect">
            <a:avLst/>
          </a:prstGeom>
          <a:noFill/>
        </p:spPr>
        <p:txBody>
          <a:bodyPr wrap="square" rtlCol="0">
            <a:spAutoFit/>
          </a:bodyPr>
          <a:lstStyle/>
          <a:p>
            <a:r>
              <a:rPr lang="en-US" sz="1900" dirty="0">
                <a:hlinkClick r:id="rId13"/>
              </a:rPr>
              <a:t>Kelly et al. (2021)</a:t>
            </a:r>
            <a:r>
              <a:rPr lang="en-US" sz="1900" dirty="0"/>
              <a:t> </a:t>
            </a:r>
            <a:r>
              <a:rPr lang="en-US" sz="1900" i="1" dirty="0"/>
              <a:t>Environmental Research</a:t>
            </a:r>
            <a:r>
              <a:rPr lang="en-US" sz="1900" dirty="0"/>
              <a:t> </a:t>
            </a:r>
          </a:p>
        </p:txBody>
      </p:sp>
    </p:spTree>
    <p:extLst>
      <p:ext uri="{BB962C8B-B14F-4D97-AF65-F5344CB8AC3E}">
        <p14:creationId xmlns:p14="http://schemas.microsoft.com/office/powerpoint/2010/main" val="3781066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560" y="75153"/>
            <a:ext cx="8614092" cy="800100"/>
          </a:xfrm>
        </p:spPr>
        <p:txBody>
          <a:bodyPr>
            <a:noAutofit/>
          </a:bodyPr>
          <a:lstStyle/>
          <a:p>
            <a:pPr algn="ctr"/>
            <a:r>
              <a:rPr lang="en-US" sz="2800" b="1" dirty="0">
                <a:solidFill>
                  <a:srgbClr val="0000FF"/>
                </a:solidFill>
                <a:latin typeface="Arial" panose="020B0604020202020204" pitchFamily="34" charset="0"/>
                <a:cs typeface="Arial" panose="020B0604020202020204" pitchFamily="34" charset="0"/>
              </a:rPr>
              <a:t>Data Fusion Techniques Used in O3 and PM2.5 NAAQS Review and Implementation</a:t>
            </a:r>
          </a:p>
        </p:txBody>
      </p:sp>
      <p:sp>
        <p:nvSpPr>
          <p:cNvPr id="3" name="Content Placeholder 2"/>
          <p:cNvSpPr>
            <a:spLocks noGrp="1"/>
          </p:cNvSpPr>
          <p:nvPr>
            <p:ph idx="1"/>
          </p:nvPr>
        </p:nvSpPr>
        <p:spPr>
          <a:xfrm>
            <a:off x="548640" y="282826"/>
            <a:ext cx="11405937" cy="6277884"/>
          </a:xfrm>
        </p:spPr>
        <p:txBody>
          <a:bodyPr>
            <a:noAutofit/>
          </a:bodyPr>
          <a:lstStyle/>
          <a:p>
            <a:pPr marL="0" lvl="1" indent="0">
              <a:lnSpc>
                <a:spcPct val="110000"/>
              </a:lnSpc>
              <a:spcBef>
                <a:spcPts val="900"/>
              </a:spcBef>
              <a:buNone/>
            </a:pPr>
            <a:endParaRPr lang="en-US" sz="3200" dirty="0">
              <a:latin typeface="Arial" panose="020B0604020202020204" pitchFamily="34" charset="0"/>
              <a:cs typeface="Arial" panose="020B0604020202020204" pitchFamily="34" charset="0"/>
            </a:endParaRPr>
          </a:p>
          <a:p>
            <a:pPr marL="342900" lvl="1" indent="-342900">
              <a:lnSpc>
                <a:spcPct val="110000"/>
              </a:lnSpc>
              <a:spcBef>
                <a:spcPts val="900"/>
              </a:spcBef>
              <a:buFont typeface="Wingdings" panose="05000000000000000000" pitchFamily="2" charset="2"/>
              <a:buChar char="Ø"/>
            </a:pPr>
            <a:r>
              <a:rPr lang="en-US" sz="2400" b="1" u="sng" dirty="0">
                <a:latin typeface="Arial" panose="020B0604020202020204" pitchFamily="34" charset="0"/>
                <a:cs typeface="Arial" panose="020B0604020202020204" pitchFamily="34" charset="0"/>
              </a:rPr>
              <a:t>REA</a:t>
            </a:r>
            <a:r>
              <a:rPr lang="en-US" sz="2400" b="1" dirty="0">
                <a:latin typeface="Arial" panose="020B0604020202020204" pitchFamily="34" charset="0"/>
                <a:cs typeface="Arial" panose="020B0604020202020204" pitchFamily="34" charset="0"/>
              </a:rPr>
              <a:t>: Risk &amp; Exposure Assessments (Health &amp; Welfare):</a:t>
            </a:r>
          </a:p>
          <a:p>
            <a:pPr marL="557213" lvl="2" indent="-257175">
              <a:lnSpc>
                <a:spcPct val="110000"/>
              </a:lnSpc>
              <a:spcBef>
                <a:spcPts val="900"/>
              </a:spcBef>
            </a:pPr>
            <a:r>
              <a:rPr lang="en-US" sz="2000" b="1" dirty="0">
                <a:latin typeface="Arial" panose="020B0604020202020204" pitchFamily="34" charset="0"/>
                <a:cs typeface="Arial" panose="020B0604020202020204" pitchFamily="34" charset="0"/>
              </a:rPr>
              <a:t>The Health REA assesses population exposures and health risks for meeting the current standard and potential alternative standards </a:t>
            </a:r>
          </a:p>
          <a:p>
            <a:pPr marL="985838" lvl="3" indent="-342900">
              <a:spcBef>
                <a:spcPts val="900"/>
              </a:spcBef>
              <a:buFont typeface="Wingdings" panose="05000000000000000000" pitchFamily="2" charset="2"/>
              <a:buChar char="ü"/>
            </a:pPr>
            <a:r>
              <a:rPr lang="en-US" b="1" dirty="0">
                <a:solidFill>
                  <a:srgbClr val="FF0000"/>
                </a:solidFill>
                <a:latin typeface="Arial" panose="020B0604020202020204" pitchFamily="34" charset="0"/>
                <a:cs typeface="Arial" panose="020B0604020202020204" pitchFamily="34" charset="0"/>
              </a:rPr>
              <a:t>VNA</a:t>
            </a:r>
            <a:r>
              <a:rPr lang="en-US" sz="1800" b="1" dirty="0">
                <a:latin typeface="Arial" panose="020B0604020202020204" pitchFamily="34" charset="0"/>
                <a:cs typeface="Arial" panose="020B0604020202020204" pitchFamily="34" charset="0"/>
              </a:rPr>
              <a:t> used for urban scale hourly O3 assessment</a:t>
            </a:r>
          </a:p>
          <a:p>
            <a:pPr marL="985838" lvl="3" indent="-342900">
              <a:spcBef>
                <a:spcPts val="900"/>
              </a:spcBef>
              <a:buFont typeface="Wingdings" panose="05000000000000000000" pitchFamily="2" charset="2"/>
              <a:buChar char="ü"/>
            </a:pPr>
            <a:r>
              <a:rPr lang="en-US" b="1" dirty="0" err="1">
                <a:solidFill>
                  <a:srgbClr val="FF0000"/>
                </a:solidFill>
                <a:latin typeface="Arial" panose="020B0604020202020204" pitchFamily="34" charset="0"/>
                <a:cs typeface="Arial" panose="020B0604020202020204" pitchFamily="34" charset="0"/>
              </a:rPr>
              <a:t>Downscaler</a:t>
            </a:r>
            <a:r>
              <a:rPr lang="en-US" sz="1800" b="1" dirty="0">
                <a:latin typeface="Arial" panose="020B0604020202020204" pitchFamily="34" charset="0"/>
                <a:cs typeface="Arial" panose="020B0604020202020204" pitchFamily="34" charset="0"/>
              </a:rPr>
              <a:t> used for national seasonal O3 assessment and annual PM</a:t>
            </a:r>
            <a:r>
              <a:rPr lang="en-US" sz="1800" b="1" baseline="-25000" dirty="0">
                <a:latin typeface="Arial" panose="020B0604020202020204" pitchFamily="34" charset="0"/>
                <a:cs typeface="Arial" panose="020B0604020202020204" pitchFamily="34" charset="0"/>
              </a:rPr>
              <a:t>2.5</a:t>
            </a:r>
            <a:r>
              <a:rPr lang="en-US" sz="1800" b="1" dirty="0">
                <a:latin typeface="Arial" panose="020B0604020202020204" pitchFamily="34" charset="0"/>
                <a:cs typeface="Arial" panose="020B0604020202020204" pitchFamily="34" charset="0"/>
              </a:rPr>
              <a:t> assessment</a:t>
            </a:r>
          </a:p>
          <a:p>
            <a:pPr marL="557213" lvl="2" indent="-257175">
              <a:lnSpc>
                <a:spcPct val="110000"/>
              </a:lnSpc>
              <a:spcBef>
                <a:spcPts val="900"/>
              </a:spcBef>
            </a:pPr>
            <a:r>
              <a:rPr lang="en-US" sz="2000" b="1" dirty="0">
                <a:latin typeface="Arial" panose="020B0604020202020204" pitchFamily="34" charset="0"/>
                <a:cs typeface="Arial" panose="020B0604020202020204" pitchFamily="34" charset="0"/>
              </a:rPr>
              <a:t>The Welfare REA assesses vegetation and ecosystem exposures/risks </a:t>
            </a:r>
          </a:p>
          <a:p>
            <a:pPr marL="985838" lvl="3" indent="-342900">
              <a:lnSpc>
                <a:spcPct val="110000"/>
              </a:lnSpc>
              <a:spcBef>
                <a:spcPts val="900"/>
              </a:spcBef>
              <a:buFont typeface="Wingdings" panose="05000000000000000000" pitchFamily="2" charset="2"/>
              <a:buChar char="ü"/>
            </a:pPr>
            <a:r>
              <a:rPr lang="en-US" b="1" dirty="0">
                <a:solidFill>
                  <a:srgbClr val="FF0000"/>
                </a:solidFill>
                <a:latin typeface="Arial" panose="020B0604020202020204" pitchFamily="34" charset="0"/>
                <a:cs typeface="Arial" panose="020B0604020202020204" pitchFamily="34" charset="0"/>
              </a:rPr>
              <a:t>VNA</a:t>
            </a:r>
            <a:r>
              <a:rPr lang="en-US" sz="1800" b="1" dirty="0">
                <a:latin typeface="Arial" panose="020B0604020202020204" pitchFamily="34" charset="0"/>
                <a:cs typeface="Arial" panose="020B0604020202020204" pitchFamily="34" charset="0"/>
              </a:rPr>
              <a:t> surfaces used for national seasonal O3 assessment</a:t>
            </a:r>
          </a:p>
          <a:p>
            <a:pPr marL="342900" lvl="1" indent="-342900">
              <a:lnSpc>
                <a:spcPct val="110000"/>
              </a:lnSpc>
              <a:spcBef>
                <a:spcPts val="900"/>
              </a:spcBef>
              <a:buFont typeface="Wingdings" panose="05000000000000000000" pitchFamily="2" charset="2"/>
              <a:buChar char="Ø"/>
            </a:pPr>
            <a:r>
              <a:rPr lang="en-US" sz="2400" b="1" u="sng" dirty="0">
                <a:latin typeface="Arial" panose="020B0604020202020204" pitchFamily="34" charset="0"/>
                <a:cs typeface="Arial" panose="020B0604020202020204" pitchFamily="34" charset="0"/>
              </a:rPr>
              <a:t>RIA</a:t>
            </a:r>
            <a:r>
              <a:rPr lang="en-US" sz="2400" b="1" dirty="0">
                <a:latin typeface="Arial" panose="020B0604020202020204" pitchFamily="34" charset="0"/>
                <a:cs typeface="Arial" panose="020B0604020202020204" pitchFamily="34" charset="0"/>
              </a:rPr>
              <a:t>: Regulatory Impact Assessment:</a:t>
            </a:r>
          </a:p>
          <a:p>
            <a:pPr marL="557213" lvl="2" indent="-257175">
              <a:lnSpc>
                <a:spcPct val="110000"/>
              </a:lnSpc>
              <a:spcBef>
                <a:spcPts val="900"/>
              </a:spcBef>
            </a:pPr>
            <a:r>
              <a:rPr lang="en-US" sz="2000" b="1" dirty="0">
                <a:latin typeface="Arial" panose="020B0604020202020204" pitchFamily="34" charset="0"/>
                <a:cs typeface="Arial" panose="020B0604020202020204" pitchFamily="34" charset="0"/>
              </a:rPr>
              <a:t>Assesses costs &amp; health benefits of attaining proposed standards</a:t>
            </a:r>
          </a:p>
          <a:p>
            <a:pPr marL="985838" lvl="3" indent="-342900">
              <a:lnSpc>
                <a:spcPct val="110000"/>
              </a:lnSpc>
              <a:spcBef>
                <a:spcPts val="900"/>
              </a:spcBef>
              <a:buFont typeface="Wingdings" panose="05000000000000000000" pitchFamily="2" charset="2"/>
              <a:buChar char="ü"/>
            </a:pPr>
            <a:r>
              <a:rPr lang="en-US" b="1" dirty="0" err="1">
                <a:solidFill>
                  <a:srgbClr val="FF0000"/>
                </a:solidFill>
                <a:latin typeface="Arial" panose="020B0604020202020204" pitchFamily="34" charset="0"/>
                <a:cs typeface="Arial" panose="020B0604020202020204" pitchFamily="34" charset="0"/>
              </a:rPr>
              <a:t>eVNA</a:t>
            </a:r>
            <a:r>
              <a:rPr lang="en-US" b="1" dirty="0">
                <a:solidFill>
                  <a:srgbClr val="FF0000"/>
                </a:solidFill>
                <a:latin typeface="Arial" panose="020B0604020202020204" pitchFamily="34" charset="0"/>
                <a:cs typeface="Arial" panose="020B0604020202020204" pitchFamily="34" charset="0"/>
              </a:rPr>
              <a:t>/VNA</a:t>
            </a:r>
            <a:r>
              <a:rPr lang="en-US" sz="1800" b="1" dirty="0">
                <a:solidFill>
                  <a:srgbClr val="FF0000"/>
                </a:solidFill>
                <a:latin typeface="Arial" panose="020B0604020202020204" pitchFamily="34" charset="0"/>
                <a:cs typeface="Arial" panose="020B0604020202020204" pitchFamily="34" charset="0"/>
              </a:rPr>
              <a:t> &amp; </a:t>
            </a:r>
            <a:r>
              <a:rPr lang="en-US" b="1" dirty="0" err="1">
                <a:solidFill>
                  <a:srgbClr val="FF0000"/>
                </a:solidFill>
                <a:latin typeface="Arial" panose="020B0604020202020204" pitchFamily="34" charset="0"/>
                <a:cs typeface="Arial" panose="020B0604020202020204" pitchFamily="34" charset="0"/>
              </a:rPr>
              <a:t>Downscaler</a:t>
            </a:r>
            <a:r>
              <a:rPr lang="en-US" sz="1800" b="1" dirty="0">
                <a:solidFill>
                  <a:srgbClr val="FF0000"/>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used for national annual PM and seasonal O3 assessment</a:t>
            </a:r>
          </a:p>
          <a:p>
            <a:pPr marL="300038" lvl="1" indent="-342900">
              <a:lnSpc>
                <a:spcPct val="110000"/>
              </a:lnSpc>
              <a:spcBef>
                <a:spcPts val="900"/>
              </a:spcBef>
              <a:buFont typeface="Wingdings" panose="05000000000000000000" pitchFamily="2" charset="2"/>
              <a:buChar char="Ø"/>
            </a:pPr>
            <a:r>
              <a:rPr lang="en-US" sz="2400" b="1" u="sng" dirty="0">
                <a:latin typeface="Arial" panose="020B0604020202020204" pitchFamily="34" charset="0"/>
                <a:cs typeface="Arial" panose="020B0604020202020204" pitchFamily="34" charset="0"/>
              </a:rPr>
              <a:t>NAAQS Implementation</a:t>
            </a:r>
            <a:r>
              <a:rPr lang="en-US" sz="2400" b="1" dirty="0">
                <a:latin typeface="Arial" panose="020B0604020202020204" pitchFamily="34" charset="0"/>
                <a:cs typeface="Arial" panose="020B0604020202020204" pitchFamily="34" charset="0"/>
              </a:rPr>
              <a:t>:</a:t>
            </a:r>
          </a:p>
          <a:p>
            <a:pPr marL="557213" lvl="2" indent="-257175">
              <a:lnSpc>
                <a:spcPct val="110000"/>
              </a:lnSpc>
              <a:spcBef>
                <a:spcPts val="900"/>
              </a:spcBef>
            </a:pPr>
            <a:r>
              <a:rPr lang="en-US" sz="2000" b="1" dirty="0">
                <a:latin typeface="Arial" panose="020B0604020202020204" pitchFamily="34" charset="0"/>
                <a:cs typeface="Arial" panose="020B0604020202020204" pitchFamily="34" charset="0"/>
              </a:rPr>
              <a:t>Attainment demonstration for meeting NAAQS standards</a:t>
            </a:r>
          </a:p>
          <a:p>
            <a:pPr marL="985838" lvl="3" indent="-342900">
              <a:lnSpc>
                <a:spcPct val="110000"/>
              </a:lnSpc>
              <a:spcBef>
                <a:spcPts val="900"/>
              </a:spcBef>
              <a:buFont typeface="Wingdings" panose="05000000000000000000" pitchFamily="2" charset="2"/>
              <a:buChar char="ü"/>
            </a:pPr>
            <a:r>
              <a:rPr lang="en-US" b="1" dirty="0" err="1">
                <a:solidFill>
                  <a:srgbClr val="FF0000"/>
                </a:solidFill>
                <a:latin typeface="Arial" panose="020B0604020202020204" pitchFamily="34" charset="0"/>
                <a:cs typeface="Arial" panose="020B0604020202020204" pitchFamily="34" charset="0"/>
              </a:rPr>
              <a:t>eVNA</a:t>
            </a:r>
            <a:r>
              <a:rPr lang="en-US" sz="1800" b="1" dirty="0">
                <a:solidFill>
                  <a:srgbClr val="FF0000"/>
                </a:solidFill>
                <a:latin typeface="Arial" panose="020B0604020202020204" pitchFamily="34" charset="0"/>
                <a:cs typeface="Arial" panose="020B0604020202020204" pitchFamily="34" charset="0"/>
              </a:rPr>
              <a:t> &amp; </a:t>
            </a:r>
            <a:r>
              <a:rPr lang="en-US" b="1" dirty="0">
                <a:solidFill>
                  <a:srgbClr val="FF0000"/>
                </a:solidFill>
                <a:latin typeface="Arial" panose="020B0604020202020204" pitchFamily="34" charset="0"/>
                <a:cs typeface="Arial" panose="020B0604020202020204" pitchFamily="34" charset="0"/>
              </a:rPr>
              <a:t>VNA</a:t>
            </a:r>
            <a:r>
              <a:rPr lang="en-US" sz="1800" b="1" dirty="0">
                <a:solidFill>
                  <a:srgbClr val="FF0000"/>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used for PM2.5 and O3 model attainment test</a:t>
            </a:r>
            <a:endParaRPr lang="en-US" b="1" dirty="0">
              <a:latin typeface="Arial" panose="020B0604020202020204" pitchFamily="34" charset="0"/>
              <a:cs typeface="Arial" panose="020B0604020202020204" pitchFamily="34" charset="0"/>
            </a:endParaRPr>
          </a:p>
        </p:txBody>
      </p:sp>
      <p:sp>
        <p:nvSpPr>
          <p:cNvPr id="5" name="灯片编号占位符 1">
            <a:extLst>
              <a:ext uri="{FF2B5EF4-FFF2-40B4-BE49-F238E27FC236}">
                <a16:creationId xmlns:a16="http://schemas.microsoft.com/office/drawing/2014/main" id="{DE49AEEF-6E47-4C66-AF84-AA36633954CB}"/>
              </a:ext>
            </a:extLst>
          </p:cNvPr>
          <p:cNvSpPr txBox="1">
            <a:spLocks/>
          </p:cNvSpPr>
          <p:nvPr/>
        </p:nvSpPr>
        <p:spPr bwMode="auto">
          <a:xfrm>
            <a:off x="11271841" y="6171549"/>
            <a:ext cx="4953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0" i="0" u="none" strike="noStrike" kern="0" cap="none" spc="0" normalizeH="0" baseline="0" noProof="0" smtClean="0">
                <a:ln>
                  <a:noFill/>
                </a:ln>
                <a:solidFill>
                  <a:sysClr val="windowText" lastClr="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dirty="0">
              <a:ln>
                <a:noFill/>
              </a:ln>
              <a:solidFill>
                <a:sysClr val="windowText" lastClr="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846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988C8D-0AAB-4815-ADF8-50656D8663C8}"/>
              </a:ext>
            </a:extLst>
          </p:cNvPr>
          <p:cNvSpPr txBox="1"/>
          <p:nvPr/>
        </p:nvSpPr>
        <p:spPr>
          <a:xfrm>
            <a:off x="905937" y="426046"/>
            <a:ext cx="10102373" cy="615553"/>
          </a:xfrm>
          <a:prstGeom prst="rect">
            <a:avLst/>
          </a:prstGeom>
          <a:noFill/>
        </p:spPr>
        <p:txBody>
          <a:bodyPr wrap="square" rtlCol="0">
            <a:spAutoFit/>
          </a:bodyPr>
          <a:lstStyle/>
          <a:p>
            <a:r>
              <a:rPr lang="en-US" sz="3400" dirty="0"/>
              <a:t>Di et al. (2019): Harvard’s Updated Exposure Model</a:t>
            </a:r>
          </a:p>
        </p:txBody>
      </p:sp>
      <p:sp>
        <p:nvSpPr>
          <p:cNvPr id="4" name="Slide Number Placeholder 3">
            <a:extLst>
              <a:ext uri="{FF2B5EF4-FFF2-40B4-BE49-F238E27FC236}">
                <a16:creationId xmlns:a16="http://schemas.microsoft.com/office/drawing/2014/main" id="{C1D1FD89-CC19-40A7-BC72-6B1873ECAE8C}"/>
              </a:ext>
            </a:extLst>
          </p:cNvPr>
          <p:cNvSpPr>
            <a:spLocks noGrp="1"/>
          </p:cNvSpPr>
          <p:nvPr>
            <p:ph type="sldNum" sz="quarter" idx="12"/>
          </p:nvPr>
        </p:nvSpPr>
        <p:spPr/>
        <p:txBody>
          <a:bodyPr/>
          <a:lstStyle/>
          <a:p>
            <a:fld id="{21DED11E-8996-4695-8152-5963649E9F51}" type="slidenum">
              <a:rPr lang="en-US" smtClean="0"/>
              <a:t>30</a:t>
            </a:fld>
            <a:endParaRPr lang="en-US" dirty="0"/>
          </a:p>
        </p:txBody>
      </p:sp>
      <p:sp>
        <p:nvSpPr>
          <p:cNvPr id="10" name="TextBox 9">
            <a:extLst>
              <a:ext uri="{FF2B5EF4-FFF2-40B4-BE49-F238E27FC236}">
                <a16:creationId xmlns:a16="http://schemas.microsoft.com/office/drawing/2014/main" id="{436F5051-4935-4863-8752-9A91376285AE}"/>
              </a:ext>
            </a:extLst>
          </p:cNvPr>
          <p:cNvSpPr txBox="1"/>
          <p:nvPr/>
        </p:nvSpPr>
        <p:spPr>
          <a:xfrm>
            <a:off x="530943" y="1415196"/>
            <a:ext cx="4055104" cy="427809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100" dirty="0"/>
              <a:t>Harvard’s updated exposure model is an ensemble of three machine learning methods: neural network, random forest, and gradient boosting</a:t>
            </a:r>
          </a:p>
          <a:p>
            <a:pPr marL="285750" indent="-285750">
              <a:spcAft>
                <a:spcPts val="1200"/>
              </a:spcAft>
              <a:buFont typeface="Arial" panose="020B0604020202020204" pitchFamily="34" charset="0"/>
              <a:buChar char="•"/>
            </a:pPr>
            <a:r>
              <a:rPr lang="en-US" sz="2100" dirty="0"/>
              <a:t>AQAD collaborated with Harvard to incorporate our 12-km national CMAQ modeling into their algorithms</a:t>
            </a:r>
          </a:p>
          <a:p>
            <a:pPr marL="285750" indent="-285750">
              <a:spcAft>
                <a:spcPts val="1200"/>
              </a:spcAft>
              <a:buFont typeface="Arial" panose="020B0604020202020204" pitchFamily="34" charset="0"/>
              <a:buChar char="•"/>
            </a:pPr>
            <a:r>
              <a:rPr lang="en-US" sz="2100" dirty="0"/>
              <a:t>Predictions of daily PM</a:t>
            </a:r>
            <a:r>
              <a:rPr lang="en-US" sz="2100" baseline="-25000" dirty="0"/>
              <a:t>2.5</a:t>
            </a:r>
            <a:r>
              <a:rPr lang="en-US" sz="2100" dirty="0"/>
              <a:t> fields over the US for 2000-2015 are available at 1-km resolution</a:t>
            </a:r>
          </a:p>
        </p:txBody>
      </p:sp>
      <p:pic>
        <p:nvPicPr>
          <p:cNvPr id="2" name="Picture 1">
            <a:extLst>
              <a:ext uri="{FF2B5EF4-FFF2-40B4-BE49-F238E27FC236}">
                <a16:creationId xmlns:a16="http://schemas.microsoft.com/office/drawing/2014/main" id="{D47AC22B-BABD-4022-83E3-80FAF9DD5E52}"/>
              </a:ext>
            </a:extLst>
          </p:cNvPr>
          <p:cNvPicPr>
            <a:picLocks noChangeAspect="1"/>
          </p:cNvPicPr>
          <p:nvPr/>
        </p:nvPicPr>
        <p:blipFill rotWithShape="1">
          <a:blip r:embed="rId2"/>
          <a:srcRect t="8513"/>
          <a:stretch/>
        </p:blipFill>
        <p:spPr>
          <a:xfrm>
            <a:off x="4956803" y="1415196"/>
            <a:ext cx="6926003" cy="3566160"/>
          </a:xfrm>
          <a:prstGeom prst="rect">
            <a:avLst/>
          </a:prstGeom>
        </p:spPr>
      </p:pic>
    </p:spTree>
    <p:extLst>
      <p:ext uri="{BB962C8B-B14F-4D97-AF65-F5344CB8AC3E}">
        <p14:creationId xmlns:p14="http://schemas.microsoft.com/office/powerpoint/2010/main" val="2988070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88E3811-D4E0-4F93-A6B1-91F7AC2B7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23" y="1594624"/>
            <a:ext cx="11374459"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FC322A-9BD8-46E7-85AA-1F570C9EF7F6}"/>
              </a:ext>
            </a:extLst>
          </p:cNvPr>
          <p:cNvSpPr txBox="1"/>
          <p:nvPr/>
        </p:nvSpPr>
        <p:spPr>
          <a:xfrm>
            <a:off x="189724" y="152763"/>
            <a:ext cx="5810891" cy="707886"/>
          </a:xfrm>
          <a:prstGeom prst="rect">
            <a:avLst/>
          </a:prstGeom>
          <a:noFill/>
          <a:ln>
            <a:solidFill>
              <a:schemeClr val="tx1"/>
            </a:solidFill>
          </a:ln>
        </p:spPr>
        <p:txBody>
          <a:bodyPr wrap="square" lIns="91440" tIns="45720" rIns="91440" bIns="45720" rtlCol="0" anchor="t">
            <a:spAutoFit/>
          </a:bodyPr>
          <a:lstStyle/>
          <a:p>
            <a:r>
              <a:rPr lang="en-US" sz="4000" b="1" dirty="0"/>
              <a:t>Machine Learning Method</a:t>
            </a:r>
          </a:p>
        </p:txBody>
      </p:sp>
      <p:sp>
        <p:nvSpPr>
          <p:cNvPr id="2" name="Rectangle 1">
            <a:extLst>
              <a:ext uri="{FF2B5EF4-FFF2-40B4-BE49-F238E27FC236}">
                <a16:creationId xmlns:a16="http://schemas.microsoft.com/office/drawing/2014/main" id="{7A50DC81-4A38-4699-A6CD-4E1AC27F8053}"/>
              </a:ext>
            </a:extLst>
          </p:cNvPr>
          <p:cNvSpPr/>
          <p:nvPr/>
        </p:nvSpPr>
        <p:spPr>
          <a:xfrm>
            <a:off x="275304" y="6335905"/>
            <a:ext cx="4990790" cy="369332"/>
          </a:xfrm>
          <a:prstGeom prst="rect">
            <a:avLst/>
          </a:prstGeom>
        </p:spPr>
        <p:txBody>
          <a:bodyPr wrap="none">
            <a:spAutoFit/>
          </a:bodyPr>
          <a:lstStyle/>
          <a:p>
            <a:r>
              <a:rPr lang="en-US">
                <a:hlinkClick r:id="rId3"/>
              </a:rPr>
              <a:t>Di et al. (2019)</a:t>
            </a:r>
            <a:r>
              <a:rPr lang="en-US"/>
              <a:t>; </a:t>
            </a:r>
            <a:r>
              <a:rPr lang="en-US">
                <a:hlinkClick r:id="rId4"/>
              </a:rPr>
              <a:t>Di et al. (2020)</a:t>
            </a:r>
            <a:r>
              <a:rPr lang="en-US"/>
              <a:t>; </a:t>
            </a:r>
            <a:r>
              <a:rPr lang="en-US" err="1">
                <a:hlinkClick r:id="rId5"/>
              </a:rPr>
              <a:t>Requia</a:t>
            </a:r>
            <a:r>
              <a:rPr lang="en-US">
                <a:hlinkClick r:id="rId5"/>
              </a:rPr>
              <a:t> et al. (2020)</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320CE9-4BE6-4D49-81DC-45031D1091AC}"/>
              </a:ext>
            </a:extLst>
          </p:cNvPr>
          <p:cNvSpPr>
            <a:spLocks noGrp="1"/>
          </p:cNvSpPr>
          <p:nvPr>
            <p:ph type="sldNum" sz="quarter" idx="12"/>
          </p:nvPr>
        </p:nvSpPr>
        <p:spPr>
          <a:xfrm>
            <a:off x="8610600" y="6346518"/>
            <a:ext cx="2743200" cy="365125"/>
          </a:xfrm>
        </p:spPr>
        <p:txBody>
          <a:bodyPr/>
          <a:lstStyle/>
          <a:p>
            <a:fld id="{ABAE47F7-EF79-417D-959C-1E5A77195A05}" type="slidenum">
              <a:rPr lang="en-US" smtClean="0"/>
              <a:t>31</a:t>
            </a:fld>
            <a:endParaRPr lang="en-US"/>
          </a:p>
        </p:txBody>
      </p:sp>
      <p:sp>
        <p:nvSpPr>
          <p:cNvPr id="6" name="TextBox 5">
            <a:extLst>
              <a:ext uri="{FF2B5EF4-FFF2-40B4-BE49-F238E27FC236}">
                <a16:creationId xmlns:a16="http://schemas.microsoft.com/office/drawing/2014/main" id="{D74EE108-469E-4F98-87C9-DE775D2EE09E}"/>
              </a:ext>
            </a:extLst>
          </p:cNvPr>
          <p:cNvSpPr txBox="1"/>
          <p:nvPr/>
        </p:nvSpPr>
        <p:spPr>
          <a:xfrm>
            <a:off x="7735614" y="152763"/>
            <a:ext cx="4266662" cy="1856919"/>
          </a:xfrm>
          <a:prstGeom prst="rect">
            <a:avLst/>
          </a:prstGeom>
          <a:noFill/>
          <a:ln>
            <a:solidFill>
              <a:schemeClr val="tx1"/>
            </a:solidFill>
          </a:ln>
        </p:spPr>
        <p:txBody>
          <a:bodyPr wrap="square" rtlCol="0">
            <a:spAutoFit/>
          </a:bodyPr>
          <a:lstStyle/>
          <a:p>
            <a:pPr marL="285750" indent="-285750">
              <a:spcAft>
                <a:spcPts val="800"/>
              </a:spcAft>
              <a:buFont typeface="Arial" panose="020B0604020202020204" pitchFamily="34" charset="0"/>
              <a:buChar char="•"/>
            </a:pPr>
            <a:r>
              <a:rPr lang="en-US" dirty="0"/>
              <a:t>ML models (neural network, random forest, and gradient boosting) are fit to obs using 50+ predictor variables</a:t>
            </a:r>
          </a:p>
          <a:p>
            <a:pPr marL="285750" indent="-285750">
              <a:spcAft>
                <a:spcPts val="800"/>
              </a:spcAft>
              <a:buFont typeface="Arial" panose="020B0604020202020204" pitchFamily="34" charset="0"/>
              <a:buChar char="•"/>
            </a:pPr>
            <a:r>
              <a:rPr lang="en-US" dirty="0"/>
              <a:t>An optimal ensemble prediction is made from the models accounting for spatial dependence of performance</a:t>
            </a:r>
          </a:p>
        </p:txBody>
      </p:sp>
    </p:spTree>
    <p:extLst>
      <p:ext uri="{BB962C8B-B14F-4D97-AF65-F5344CB8AC3E}">
        <p14:creationId xmlns:p14="http://schemas.microsoft.com/office/powerpoint/2010/main" val="2125066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988C8D-0AAB-4815-ADF8-50656D8663C8}"/>
              </a:ext>
            </a:extLst>
          </p:cNvPr>
          <p:cNvSpPr txBox="1"/>
          <p:nvPr/>
        </p:nvSpPr>
        <p:spPr>
          <a:xfrm>
            <a:off x="905937" y="426046"/>
            <a:ext cx="10102373" cy="615553"/>
          </a:xfrm>
          <a:prstGeom prst="rect">
            <a:avLst/>
          </a:prstGeom>
          <a:noFill/>
        </p:spPr>
        <p:txBody>
          <a:bodyPr wrap="square" rtlCol="0">
            <a:spAutoFit/>
          </a:bodyPr>
          <a:lstStyle/>
          <a:p>
            <a:r>
              <a:rPr lang="en-US" sz="3400" dirty="0"/>
              <a:t>Variable Importance for Harvard’s Updated Approach</a:t>
            </a:r>
          </a:p>
        </p:txBody>
      </p:sp>
      <p:sp>
        <p:nvSpPr>
          <p:cNvPr id="4" name="Slide Number Placeholder 3">
            <a:extLst>
              <a:ext uri="{FF2B5EF4-FFF2-40B4-BE49-F238E27FC236}">
                <a16:creationId xmlns:a16="http://schemas.microsoft.com/office/drawing/2014/main" id="{C1D1FD89-CC19-40A7-BC72-6B1873ECAE8C}"/>
              </a:ext>
            </a:extLst>
          </p:cNvPr>
          <p:cNvSpPr>
            <a:spLocks noGrp="1"/>
          </p:cNvSpPr>
          <p:nvPr>
            <p:ph type="sldNum" sz="quarter" idx="12"/>
          </p:nvPr>
        </p:nvSpPr>
        <p:spPr/>
        <p:txBody>
          <a:bodyPr/>
          <a:lstStyle/>
          <a:p>
            <a:fld id="{21DED11E-8996-4695-8152-5963649E9F51}" type="slidenum">
              <a:rPr lang="en-US" smtClean="0"/>
              <a:t>32</a:t>
            </a:fld>
            <a:endParaRPr lang="en-US" dirty="0"/>
          </a:p>
        </p:txBody>
      </p:sp>
      <p:sp>
        <p:nvSpPr>
          <p:cNvPr id="10" name="TextBox 9">
            <a:extLst>
              <a:ext uri="{FF2B5EF4-FFF2-40B4-BE49-F238E27FC236}">
                <a16:creationId xmlns:a16="http://schemas.microsoft.com/office/drawing/2014/main" id="{436F5051-4935-4863-8752-9A91376285AE}"/>
              </a:ext>
            </a:extLst>
          </p:cNvPr>
          <p:cNvSpPr txBox="1"/>
          <p:nvPr/>
        </p:nvSpPr>
        <p:spPr>
          <a:xfrm>
            <a:off x="838200" y="5201619"/>
            <a:ext cx="9977284" cy="10772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Lagged monitor data and CMAQ modeling were important (GEOS-Chem did not make the list)</a:t>
            </a:r>
          </a:p>
          <a:p>
            <a:pPr marL="285750" indent="-285750">
              <a:spcAft>
                <a:spcPts val="1200"/>
              </a:spcAft>
              <a:buFont typeface="Arial" panose="020B0604020202020204" pitchFamily="34" charset="0"/>
              <a:buChar char="•"/>
            </a:pPr>
            <a:r>
              <a:rPr lang="en-US" dirty="0"/>
              <a:t>Satellite data had limited importance -- studies have found that satellite data has limited value in data-rich areas but are critical in poorly monitored parts of the world</a:t>
            </a:r>
          </a:p>
        </p:txBody>
      </p:sp>
      <p:grpSp>
        <p:nvGrpSpPr>
          <p:cNvPr id="7" name="Group 6">
            <a:extLst>
              <a:ext uri="{FF2B5EF4-FFF2-40B4-BE49-F238E27FC236}">
                <a16:creationId xmlns:a16="http://schemas.microsoft.com/office/drawing/2014/main" id="{F1A771F5-6BC4-4C24-8DBA-7A2FAF2DA333}"/>
              </a:ext>
            </a:extLst>
          </p:cNvPr>
          <p:cNvGrpSpPr/>
          <p:nvPr/>
        </p:nvGrpSpPr>
        <p:grpSpPr>
          <a:xfrm>
            <a:off x="1261914" y="1201369"/>
            <a:ext cx="9878372" cy="3840480"/>
            <a:chOff x="1129938" y="1201369"/>
            <a:chExt cx="9878372" cy="3840480"/>
          </a:xfrm>
        </p:grpSpPr>
        <p:pic>
          <p:nvPicPr>
            <p:cNvPr id="5" name="Picture 4">
              <a:extLst>
                <a:ext uri="{FF2B5EF4-FFF2-40B4-BE49-F238E27FC236}">
                  <a16:creationId xmlns:a16="http://schemas.microsoft.com/office/drawing/2014/main" id="{62B88BC6-30B6-443C-98F2-891EE41E5FCC}"/>
                </a:ext>
              </a:extLst>
            </p:cNvPr>
            <p:cNvPicPr>
              <a:picLocks noChangeAspect="1"/>
            </p:cNvPicPr>
            <p:nvPr/>
          </p:nvPicPr>
          <p:blipFill rotWithShape="1">
            <a:blip r:embed="rId3"/>
            <a:srcRect t="4020" b="31334"/>
            <a:stretch/>
          </p:blipFill>
          <p:spPr>
            <a:xfrm>
              <a:off x="1129938" y="1201369"/>
              <a:ext cx="9878372" cy="3840480"/>
            </a:xfrm>
            <a:prstGeom prst="rect">
              <a:avLst/>
            </a:prstGeom>
          </p:spPr>
        </p:pic>
        <p:grpSp>
          <p:nvGrpSpPr>
            <p:cNvPr id="2" name="Group 1">
              <a:extLst>
                <a:ext uri="{FF2B5EF4-FFF2-40B4-BE49-F238E27FC236}">
                  <a16:creationId xmlns:a16="http://schemas.microsoft.com/office/drawing/2014/main" id="{DC8642FC-1997-47CD-9A5D-91E042C29AF3}"/>
                </a:ext>
              </a:extLst>
            </p:cNvPr>
            <p:cNvGrpSpPr/>
            <p:nvPr/>
          </p:nvGrpSpPr>
          <p:grpSpPr>
            <a:xfrm>
              <a:off x="1380931" y="1897224"/>
              <a:ext cx="8326016" cy="2413520"/>
              <a:chOff x="1380931" y="1897224"/>
              <a:chExt cx="8326016" cy="2413520"/>
            </a:xfrm>
          </p:grpSpPr>
          <p:sp>
            <p:nvSpPr>
              <p:cNvPr id="6" name="Rectangle 5">
                <a:extLst>
                  <a:ext uri="{FF2B5EF4-FFF2-40B4-BE49-F238E27FC236}">
                    <a16:creationId xmlns:a16="http://schemas.microsoft.com/office/drawing/2014/main" id="{17097865-8F14-4DF6-AA83-7068C623EFC6}"/>
                  </a:ext>
                </a:extLst>
              </p:cNvPr>
              <p:cNvSpPr/>
              <p:nvPr/>
            </p:nvSpPr>
            <p:spPr>
              <a:xfrm>
                <a:off x="1380931" y="2547257"/>
                <a:ext cx="1875453" cy="317241"/>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9F8A78-2579-4E8D-B923-7EDB83C2E5ED}"/>
                  </a:ext>
                </a:extLst>
              </p:cNvPr>
              <p:cNvSpPr/>
              <p:nvPr/>
            </p:nvSpPr>
            <p:spPr>
              <a:xfrm>
                <a:off x="1380931" y="1897225"/>
                <a:ext cx="1875453" cy="317241"/>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4D4219-EBB5-4FE6-BC41-17EDF1571262}"/>
                  </a:ext>
                </a:extLst>
              </p:cNvPr>
              <p:cNvSpPr/>
              <p:nvPr/>
            </p:nvSpPr>
            <p:spPr>
              <a:xfrm>
                <a:off x="7831494" y="1897224"/>
                <a:ext cx="1875453" cy="65003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3B13B-659E-46F8-9994-188BE71130AB}"/>
                  </a:ext>
                </a:extLst>
              </p:cNvPr>
              <p:cNvSpPr/>
              <p:nvPr/>
            </p:nvSpPr>
            <p:spPr>
              <a:xfrm>
                <a:off x="7831494" y="4113650"/>
                <a:ext cx="1875453" cy="19709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406207-F7AB-4644-A959-AD8E9BCAB717}"/>
                  </a:ext>
                </a:extLst>
              </p:cNvPr>
              <p:cNvSpPr/>
              <p:nvPr/>
            </p:nvSpPr>
            <p:spPr>
              <a:xfrm>
                <a:off x="7827478" y="2825968"/>
                <a:ext cx="1875453" cy="19709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2344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ebook Confirms It's Working on a New Internet Satellite | WIRED">
            <a:extLst>
              <a:ext uri="{FF2B5EF4-FFF2-40B4-BE49-F238E27FC236}">
                <a16:creationId xmlns:a16="http://schemas.microsoft.com/office/drawing/2014/main" id="{94FF3718-CCA8-4820-90E0-6B2F8761A0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66433" y="4552334"/>
            <a:ext cx="2816328"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19367F-F99D-4429-BF1B-14CF44107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314" y="3246642"/>
            <a:ext cx="2887287" cy="1280160"/>
          </a:xfrm>
          <a:prstGeom prst="rect">
            <a:avLst/>
          </a:prstGeom>
        </p:spPr>
      </p:pic>
      <p:grpSp>
        <p:nvGrpSpPr>
          <p:cNvPr id="6" name="Group 4">
            <a:extLst>
              <a:ext uri="{FF2B5EF4-FFF2-40B4-BE49-F238E27FC236}">
                <a16:creationId xmlns:a16="http://schemas.microsoft.com/office/drawing/2014/main" id="{0CF8CA80-F1A1-480F-BCAC-55EE28013F77}"/>
              </a:ext>
            </a:extLst>
          </p:cNvPr>
          <p:cNvGrpSpPr>
            <a:grpSpLocks noChangeAspect="1"/>
          </p:cNvGrpSpPr>
          <p:nvPr/>
        </p:nvGrpSpPr>
        <p:grpSpPr>
          <a:xfrm>
            <a:off x="8350122" y="4552334"/>
            <a:ext cx="3515238" cy="2103120"/>
            <a:chOff x="1124125" y="3392920"/>
            <a:chExt cx="4019725" cy="2523427"/>
          </a:xfrm>
        </p:grpSpPr>
        <p:grpSp>
          <p:nvGrpSpPr>
            <p:cNvPr id="7" name="Group 22">
              <a:extLst>
                <a:ext uri="{FF2B5EF4-FFF2-40B4-BE49-F238E27FC236}">
                  <a16:creationId xmlns:a16="http://schemas.microsoft.com/office/drawing/2014/main" id="{A3EF523F-DA9F-44DC-A77A-6EB0C780D249}"/>
                </a:ext>
              </a:extLst>
            </p:cNvPr>
            <p:cNvGrpSpPr/>
            <p:nvPr/>
          </p:nvGrpSpPr>
          <p:grpSpPr>
            <a:xfrm>
              <a:off x="1124125" y="3392920"/>
              <a:ext cx="4019725" cy="2523427"/>
              <a:chOff x="1946246" y="3619423"/>
              <a:chExt cx="4019725" cy="2523427"/>
            </a:xfrm>
          </p:grpSpPr>
          <p:pic>
            <p:nvPicPr>
              <p:cNvPr id="9" name="Picture 8" descr="36k-3d-box">
                <a:extLst>
                  <a:ext uri="{FF2B5EF4-FFF2-40B4-BE49-F238E27FC236}">
                    <a16:creationId xmlns:a16="http://schemas.microsoft.com/office/drawing/2014/main" id="{E46220FF-CFBF-45AD-9BDF-36BD041102B6}"/>
                  </a:ext>
                </a:extLst>
              </p:cNvPr>
              <p:cNvPicPr/>
              <p:nvPr/>
            </p:nvPicPr>
            <p:blipFill rotWithShape="1">
              <a:blip r:embed="rId4" cstate="print">
                <a:extLst>
                  <a:ext uri="{28A0092B-C50C-407E-A947-70E740481C1C}">
                    <a14:useLocalDpi xmlns:a14="http://schemas.microsoft.com/office/drawing/2010/main" val="0"/>
                  </a:ext>
                </a:extLst>
              </a:blip>
              <a:srcRect l="15102" t="33945" b="24242"/>
              <a:stretch/>
            </p:blipFill>
            <p:spPr bwMode="auto">
              <a:xfrm>
                <a:off x="1946246" y="3619423"/>
                <a:ext cx="3959184" cy="2523427"/>
              </a:xfrm>
              <a:prstGeom prst="rect">
                <a:avLst/>
              </a:prstGeom>
              <a:noFill/>
              <a:ln w="9525">
                <a:noFill/>
                <a:miter lim="800000"/>
                <a:headEnd/>
                <a:tailEnd/>
              </a:ln>
            </p:spPr>
          </p:pic>
          <p:sp>
            <p:nvSpPr>
              <p:cNvPr id="10" name="TextBox 9">
                <a:extLst>
                  <a:ext uri="{FF2B5EF4-FFF2-40B4-BE49-F238E27FC236}">
                    <a16:creationId xmlns:a16="http://schemas.microsoft.com/office/drawing/2014/main" id="{C1D61A26-387A-4F59-891C-72BC4580EE04}"/>
                  </a:ext>
                </a:extLst>
              </p:cNvPr>
              <p:cNvSpPr txBox="1"/>
              <p:nvPr/>
            </p:nvSpPr>
            <p:spPr>
              <a:xfrm rot="19679324">
                <a:off x="5134062" y="5014533"/>
                <a:ext cx="595618" cy="169277"/>
              </a:xfrm>
              <a:prstGeom prst="rect">
                <a:avLst/>
              </a:prstGeom>
              <a:solidFill>
                <a:schemeClr val="bg1"/>
              </a:solidFill>
            </p:spPr>
            <p:txBody>
              <a:bodyPr wrap="square" tIns="0" rtlCol="0">
                <a:spAutoFit/>
              </a:bodyPr>
              <a:lstStyle/>
              <a:p>
                <a:r>
                  <a:rPr lang="en-US" sz="800" b="1"/>
                  <a:t>396</a:t>
                </a:r>
              </a:p>
            </p:txBody>
          </p:sp>
          <p:sp>
            <p:nvSpPr>
              <p:cNvPr id="11" name="TextBox 10">
                <a:extLst>
                  <a:ext uri="{FF2B5EF4-FFF2-40B4-BE49-F238E27FC236}">
                    <a16:creationId xmlns:a16="http://schemas.microsoft.com/office/drawing/2014/main" id="{B7220600-4A3D-4FEC-AADA-B51CE59FFC1D}"/>
                  </a:ext>
                </a:extLst>
              </p:cNvPr>
              <p:cNvSpPr txBox="1"/>
              <p:nvPr/>
            </p:nvSpPr>
            <p:spPr>
              <a:xfrm rot="21222593">
                <a:off x="5370353" y="3919059"/>
                <a:ext cx="595618" cy="215444"/>
              </a:xfrm>
              <a:prstGeom prst="rect">
                <a:avLst/>
              </a:prstGeom>
              <a:solidFill>
                <a:schemeClr val="bg1"/>
              </a:solidFill>
            </p:spPr>
            <p:txBody>
              <a:bodyPr wrap="square" lIns="0" rtlCol="0">
                <a:spAutoFit/>
              </a:bodyPr>
              <a:lstStyle/>
              <a:p>
                <a:r>
                  <a:rPr lang="en-US" sz="800" b="1"/>
                  <a:t>24</a:t>
                </a:r>
              </a:p>
            </p:txBody>
          </p:sp>
        </p:grpSp>
        <p:sp>
          <p:nvSpPr>
            <p:cNvPr id="8" name="TextBox 7">
              <a:extLst>
                <a:ext uri="{FF2B5EF4-FFF2-40B4-BE49-F238E27FC236}">
                  <a16:creationId xmlns:a16="http://schemas.microsoft.com/office/drawing/2014/main" id="{DFFC1924-4820-4352-ABDC-B8D9C0A67F8E}"/>
                </a:ext>
              </a:extLst>
            </p:cNvPr>
            <p:cNvSpPr txBox="1"/>
            <p:nvPr/>
          </p:nvSpPr>
          <p:spPr>
            <a:xfrm rot="3002083">
              <a:off x="1229242" y="4814484"/>
              <a:ext cx="385588" cy="169277"/>
            </a:xfrm>
            <a:prstGeom prst="rect">
              <a:avLst/>
            </a:prstGeom>
            <a:solidFill>
              <a:schemeClr val="bg1"/>
            </a:solidFill>
          </p:spPr>
          <p:txBody>
            <a:bodyPr wrap="square" tIns="0" rtlCol="0">
              <a:spAutoFit/>
            </a:bodyPr>
            <a:lstStyle/>
            <a:p>
              <a:r>
                <a:rPr lang="en-US" sz="800" b="1"/>
                <a:t>246</a:t>
              </a:r>
            </a:p>
          </p:txBody>
        </p:sp>
      </p:grpSp>
      <p:pic>
        <p:nvPicPr>
          <p:cNvPr id="12" name="Picture 11" descr="Map, scatter chart&#10;&#10;Description automatically generated">
            <a:extLst>
              <a:ext uri="{FF2B5EF4-FFF2-40B4-BE49-F238E27FC236}">
                <a16:creationId xmlns:a16="http://schemas.microsoft.com/office/drawing/2014/main" id="{AEB2DF53-9533-4C28-B4A6-34BDA956C2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92" t="7469" r="538" b="14574"/>
          <a:stretch/>
        </p:blipFill>
        <p:spPr>
          <a:xfrm>
            <a:off x="4639866" y="519123"/>
            <a:ext cx="3565509" cy="1645920"/>
          </a:xfrm>
          <a:prstGeom prst="rect">
            <a:avLst/>
          </a:prstGeom>
        </p:spPr>
      </p:pic>
      <p:sp>
        <p:nvSpPr>
          <p:cNvPr id="13" name="TextBox 12">
            <a:extLst>
              <a:ext uri="{FF2B5EF4-FFF2-40B4-BE49-F238E27FC236}">
                <a16:creationId xmlns:a16="http://schemas.microsoft.com/office/drawing/2014/main" id="{19B5B72F-F66C-4E21-A0F9-483D656DB0C6}"/>
              </a:ext>
            </a:extLst>
          </p:cNvPr>
          <p:cNvSpPr txBox="1"/>
          <p:nvPr/>
        </p:nvSpPr>
        <p:spPr>
          <a:xfrm>
            <a:off x="5364864" y="2877310"/>
            <a:ext cx="1785810" cy="369332"/>
          </a:xfrm>
          <a:prstGeom prst="rect">
            <a:avLst/>
          </a:prstGeom>
          <a:noFill/>
        </p:spPr>
        <p:txBody>
          <a:bodyPr wrap="none" rtlCol="0">
            <a:spAutoFit/>
          </a:bodyPr>
          <a:lstStyle/>
          <a:p>
            <a:r>
              <a:rPr lang="en-US" b="1"/>
              <a:t>Statistical Fusion</a:t>
            </a:r>
          </a:p>
        </p:txBody>
      </p:sp>
      <p:sp>
        <p:nvSpPr>
          <p:cNvPr id="15" name="TextBox 14">
            <a:extLst>
              <a:ext uri="{FF2B5EF4-FFF2-40B4-BE49-F238E27FC236}">
                <a16:creationId xmlns:a16="http://schemas.microsoft.com/office/drawing/2014/main" id="{7712E717-9AC1-445A-BF00-602A99B27445}"/>
              </a:ext>
            </a:extLst>
          </p:cNvPr>
          <p:cNvSpPr txBox="1"/>
          <p:nvPr/>
        </p:nvSpPr>
        <p:spPr>
          <a:xfrm>
            <a:off x="5607333" y="167850"/>
            <a:ext cx="1261243" cy="369332"/>
          </a:xfrm>
          <a:prstGeom prst="rect">
            <a:avLst/>
          </a:prstGeom>
          <a:noFill/>
        </p:spPr>
        <p:txBody>
          <a:bodyPr wrap="none" rtlCol="0">
            <a:spAutoFit/>
          </a:bodyPr>
          <a:lstStyle/>
          <a:p>
            <a:r>
              <a:rPr lang="en-US" b="1"/>
              <a:t>Monitoring</a:t>
            </a:r>
          </a:p>
        </p:txBody>
      </p:sp>
      <p:sp>
        <p:nvSpPr>
          <p:cNvPr id="16" name="TextBox 15">
            <a:extLst>
              <a:ext uri="{FF2B5EF4-FFF2-40B4-BE49-F238E27FC236}">
                <a16:creationId xmlns:a16="http://schemas.microsoft.com/office/drawing/2014/main" id="{F4EB9D35-ECF8-46FE-835B-74B4ACB042C0}"/>
              </a:ext>
            </a:extLst>
          </p:cNvPr>
          <p:cNvSpPr txBox="1"/>
          <p:nvPr/>
        </p:nvSpPr>
        <p:spPr>
          <a:xfrm>
            <a:off x="1293350" y="4055987"/>
            <a:ext cx="1710918" cy="369332"/>
          </a:xfrm>
          <a:prstGeom prst="rect">
            <a:avLst/>
          </a:prstGeom>
          <a:noFill/>
        </p:spPr>
        <p:txBody>
          <a:bodyPr wrap="none" rtlCol="0">
            <a:spAutoFit/>
          </a:bodyPr>
          <a:lstStyle/>
          <a:p>
            <a:r>
              <a:rPr lang="en-US" b="1"/>
              <a:t>Remote Sensing</a:t>
            </a:r>
          </a:p>
        </p:txBody>
      </p:sp>
      <p:sp>
        <p:nvSpPr>
          <p:cNvPr id="17" name="TextBox 16">
            <a:extLst>
              <a:ext uri="{FF2B5EF4-FFF2-40B4-BE49-F238E27FC236}">
                <a16:creationId xmlns:a16="http://schemas.microsoft.com/office/drawing/2014/main" id="{5000155D-8B58-40CD-8583-664788ACD1FF}"/>
              </a:ext>
            </a:extLst>
          </p:cNvPr>
          <p:cNvSpPr txBox="1"/>
          <p:nvPr/>
        </p:nvSpPr>
        <p:spPr>
          <a:xfrm>
            <a:off x="8615506" y="4055987"/>
            <a:ext cx="2984471" cy="369332"/>
          </a:xfrm>
          <a:prstGeom prst="rect">
            <a:avLst/>
          </a:prstGeom>
          <a:noFill/>
        </p:spPr>
        <p:txBody>
          <a:bodyPr wrap="none" rtlCol="0">
            <a:spAutoFit/>
          </a:bodyPr>
          <a:lstStyle/>
          <a:p>
            <a:r>
              <a:rPr lang="en-US" b="1"/>
              <a:t>Chemical Transport Modeling</a:t>
            </a:r>
          </a:p>
        </p:txBody>
      </p:sp>
      <p:sp>
        <p:nvSpPr>
          <p:cNvPr id="14" name="Arrow: Right 13">
            <a:extLst>
              <a:ext uri="{FF2B5EF4-FFF2-40B4-BE49-F238E27FC236}">
                <a16:creationId xmlns:a16="http://schemas.microsoft.com/office/drawing/2014/main" id="{A0EF96B4-2652-4C18-8A2F-C0BEB5190530}"/>
              </a:ext>
            </a:extLst>
          </p:cNvPr>
          <p:cNvSpPr/>
          <p:nvPr/>
        </p:nvSpPr>
        <p:spPr>
          <a:xfrm rot="20000656">
            <a:off x="3883742" y="4281326"/>
            <a:ext cx="609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CBA7887-D1E7-4E58-8DBA-043A793FDC6C}"/>
              </a:ext>
            </a:extLst>
          </p:cNvPr>
          <p:cNvSpPr/>
          <p:nvPr/>
        </p:nvSpPr>
        <p:spPr>
          <a:xfrm rot="12845015">
            <a:off x="7782289" y="4281327"/>
            <a:ext cx="609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7BAE578-3BB0-40EC-AA48-58D95796BEC2}"/>
              </a:ext>
            </a:extLst>
          </p:cNvPr>
          <p:cNvSpPr/>
          <p:nvPr/>
        </p:nvSpPr>
        <p:spPr>
          <a:xfrm rot="5400000">
            <a:off x="5933155" y="2319399"/>
            <a:ext cx="609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C2FD13F-7C26-4CD5-916E-932F1B06F82A}"/>
              </a:ext>
            </a:extLst>
          </p:cNvPr>
          <p:cNvSpPr txBox="1"/>
          <p:nvPr/>
        </p:nvSpPr>
        <p:spPr>
          <a:xfrm>
            <a:off x="347730" y="475080"/>
            <a:ext cx="3841715" cy="707886"/>
          </a:xfrm>
          <a:prstGeom prst="rect">
            <a:avLst/>
          </a:prstGeom>
          <a:noFill/>
          <a:ln>
            <a:solidFill>
              <a:schemeClr val="tx1"/>
            </a:solidFill>
          </a:ln>
        </p:spPr>
        <p:txBody>
          <a:bodyPr wrap="square" lIns="91440" tIns="45720" rIns="91440" bIns="45720" rtlCol="0" anchor="t">
            <a:spAutoFit/>
          </a:bodyPr>
          <a:lstStyle/>
          <a:p>
            <a:r>
              <a:rPr lang="en-US" sz="4000" b="1" dirty="0"/>
              <a:t>Satellite Method</a:t>
            </a:r>
          </a:p>
        </p:txBody>
      </p:sp>
      <p:sp>
        <p:nvSpPr>
          <p:cNvPr id="22" name="Rectangle 21">
            <a:extLst>
              <a:ext uri="{FF2B5EF4-FFF2-40B4-BE49-F238E27FC236}">
                <a16:creationId xmlns:a16="http://schemas.microsoft.com/office/drawing/2014/main" id="{5D32B53E-6BFF-401F-A3EC-92646C79B432}"/>
              </a:ext>
            </a:extLst>
          </p:cNvPr>
          <p:cNvSpPr/>
          <p:nvPr/>
        </p:nvSpPr>
        <p:spPr>
          <a:xfrm>
            <a:off x="189908" y="6470788"/>
            <a:ext cx="2814360" cy="369332"/>
          </a:xfrm>
          <a:prstGeom prst="rect">
            <a:avLst/>
          </a:prstGeom>
        </p:spPr>
        <p:txBody>
          <a:bodyPr wrap="none">
            <a:spAutoFit/>
          </a:bodyPr>
          <a:lstStyle/>
          <a:p>
            <a:r>
              <a:rPr lang="en-US">
                <a:hlinkClick r:id="rId6"/>
              </a:rPr>
              <a:t>van Donkelaar et al. (2019)</a:t>
            </a:r>
            <a:r>
              <a:rPr lang="en-US"/>
              <a:t> </a:t>
            </a:r>
          </a:p>
        </p:txBody>
      </p:sp>
      <p:sp>
        <p:nvSpPr>
          <p:cNvPr id="2" name="Slide Number Placeholder 1">
            <a:extLst>
              <a:ext uri="{FF2B5EF4-FFF2-40B4-BE49-F238E27FC236}">
                <a16:creationId xmlns:a16="http://schemas.microsoft.com/office/drawing/2014/main" id="{32241049-5755-47A7-9724-A0EE19570E99}"/>
              </a:ext>
            </a:extLst>
          </p:cNvPr>
          <p:cNvSpPr>
            <a:spLocks noGrp="1"/>
          </p:cNvSpPr>
          <p:nvPr>
            <p:ph type="sldNum" sz="quarter" idx="12"/>
          </p:nvPr>
        </p:nvSpPr>
        <p:spPr/>
        <p:txBody>
          <a:bodyPr/>
          <a:lstStyle/>
          <a:p>
            <a:fld id="{ABAE47F7-EF79-417D-959C-1E5A77195A05}" type="slidenum">
              <a:rPr lang="en-US" smtClean="0"/>
              <a:t>33</a:t>
            </a:fld>
            <a:endParaRPr lang="en-US"/>
          </a:p>
        </p:txBody>
      </p:sp>
      <p:sp>
        <p:nvSpPr>
          <p:cNvPr id="23" name="TextBox 22">
            <a:extLst>
              <a:ext uri="{FF2B5EF4-FFF2-40B4-BE49-F238E27FC236}">
                <a16:creationId xmlns:a16="http://schemas.microsoft.com/office/drawing/2014/main" id="{050F11DA-0F88-4744-A815-F5AE3E781B37}"/>
              </a:ext>
            </a:extLst>
          </p:cNvPr>
          <p:cNvSpPr txBox="1"/>
          <p:nvPr/>
        </p:nvSpPr>
        <p:spPr>
          <a:xfrm>
            <a:off x="346827" y="1820611"/>
            <a:ext cx="3841715" cy="1426031"/>
          </a:xfrm>
          <a:prstGeom prst="rect">
            <a:avLst/>
          </a:prstGeom>
          <a:noFill/>
          <a:ln>
            <a:solidFill>
              <a:schemeClr val="tx1"/>
            </a:solidFill>
          </a:ln>
        </p:spPr>
        <p:txBody>
          <a:bodyPr wrap="square" rtlCol="0">
            <a:spAutoFit/>
          </a:bodyPr>
          <a:lstStyle/>
          <a:p>
            <a:pPr marL="285750" indent="-285750">
              <a:spcAft>
                <a:spcPts val="800"/>
              </a:spcAft>
              <a:buFont typeface="Arial" panose="020B0604020202020204" pitchFamily="34" charset="0"/>
              <a:buChar char="•"/>
            </a:pPr>
            <a:r>
              <a:rPr lang="en-US" sz="2000" dirty="0"/>
              <a:t>Satellite AOD is scaled to surface PM</a:t>
            </a:r>
            <a:r>
              <a:rPr lang="en-US" sz="2000" baseline="-25000" dirty="0"/>
              <a:t>2.5</a:t>
            </a:r>
            <a:r>
              <a:rPr lang="en-US" sz="2000" dirty="0"/>
              <a:t> using AQ model </a:t>
            </a:r>
          </a:p>
          <a:p>
            <a:pPr marL="285750" indent="-285750">
              <a:spcAft>
                <a:spcPts val="800"/>
              </a:spcAft>
              <a:buFont typeface="Arial" panose="020B0604020202020204" pitchFamily="34" charset="0"/>
              <a:buChar char="•"/>
            </a:pPr>
            <a:r>
              <a:rPr lang="en-US" sz="2000" dirty="0"/>
              <a:t>Surface PM</a:t>
            </a:r>
            <a:r>
              <a:rPr lang="en-US" sz="2000" baseline="-25000" dirty="0"/>
              <a:t>2.5</a:t>
            </a:r>
            <a:r>
              <a:rPr lang="en-US" sz="2000" dirty="0"/>
              <a:t> estimate is then fused with obs using regression </a:t>
            </a:r>
            <a:endParaRPr lang="en-US" sz="2000" baseline="30000" dirty="0"/>
          </a:p>
        </p:txBody>
      </p:sp>
    </p:spTree>
    <p:extLst>
      <p:ext uri="{BB962C8B-B14F-4D97-AF65-F5344CB8AC3E}">
        <p14:creationId xmlns:p14="http://schemas.microsoft.com/office/powerpoint/2010/main" val="711781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838200" y="125356"/>
            <a:ext cx="10515600" cy="1143608"/>
          </a:xfrm>
        </p:spPr>
        <p:txBody>
          <a:bodyPr/>
          <a:lstStyle/>
          <a:p>
            <a:r>
              <a:rPr lang="en-US" dirty="0"/>
              <a:t>2011 PM</a:t>
            </a:r>
            <a:r>
              <a:rPr lang="en-US" baseline="-25000" dirty="0"/>
              <a:t>2.5</a:t>
            </a:r>
            <a:r>
              <a:rPr lang="en-US" dirty="0"/>
              <a:t> Concentrations</a:t>
            </a:r>
          </a:p>
        </p:txBody>
      </p:sp>
      <p:pic>
        <p:nvPicPr>
          <p:cNvPr id="5" name="Picture 4" descr="A screenshot of a cell phone&#10;&#10;Description automatically generated">
            <a:extLst>
              <a:ext uri="{FF2B5EF4-FFF2-40B4-BE49-F238E27FC236}">
                <a16:creationId xmlns:a16="http://schemas.microsoft.com/office/drawing/2014/main" id="{D300C29A-9696-47FD-AE75-70810F73B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123401"/>
            <a:ext cx="7737231" cy="5029200"/>
          </a:xfrm>
          <a:prstGeom prst="rect">
            <a:avLst/>
          </a:prstGeom>
        </p:spPr>
      </p:pic>
      <p:sp>
        <p:nvSpPr>
          <p:cNvPr id="3" name="Slide Number Placeholder 2">
            <a:extLst>
              <a:ext uri="{FF2B5EF4-FFF2-40B4-BE49-F238E27FC236}">
                <a16:creationId xmlns:a16="http://schemas.microsoft.com/office/drawing/2014/main" id="{321002E6-32E9-468F-AC62-FDFACF860A05}"/>
              </a:ext>
            </a:extLst>
          </p:cNvPr>
          <p:cNvSpPr>
            <a:spLocks noGrp="1"/>
          </p:cNvSpPr>
          <p:nvPr>
            <p:ph type="sldNum" sz="quarter" idx="12"/>
          </p:nvPr>
        </p:nvSpPr>
        <p:spPr/>
        <p:txBody>
          <a:bodyPr/>
          <a:lstStyle/>
          <a:p>
            <a:fld id="{A559FAE0-6347-474A-B6A5-11929718E55C}" type="slidenum">
              <a:rPr lang="en-US" smtClean="0"/>
              <a:t>34</a:t>
            </a:fld>
            <a:endParaRPr lang="en-US"/>
          </a:p>
        </p:txBody>
      </p:sp>
      <p:sp>
        <p:nvSpPr>
          <p:cNvPr id="6" name="TextBox 5">
            <a:extLst>
              <a:ext uri="{FF2B5EF4-FFF2-40B4-BE49-F238E27FC236}">
                <a16:creationId xmlns:a16="http://schemas.microsoft.com/office/drawing/2014/main" id="{A2A70553-CB49-4C65-B72C-98BA3FA0AD2E}"/>
              </a:ext>
            </a:extLst>
          </p:cNvPr>
          <p:cNvSpPr txBox="1"/>
          <p:nvPr/>
        </p:nvSpPr>
        <p:spPr>
          <a:xfrm>
            <a:off x="8575432" y="1366897"/>
            <a:ext cx="3303037" cy="41242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t>Broad agreement in PM</a:t>
            </a:r>
            <a:r>
              <a:rPr lang="en-US" sz="2200" baseline="-25000" dirty="0"/>
              <a:t>2.5</a:t>
            </a:r>
            <a:r>
              <a:rPr lang="en-US" sz="2200" dirty="0"/>
              <a:t> spatial variation among models</a:t>
            </a:r>
          </a:p>
          <a:p>
            <a:pPr marL="285750" indent="-285750">
              <a:spcAft>
                <a:spcPts val="1200"/>
              </a:spcAft>
              <a:buFont typeface="Arial" panose="020B0604020202020204" pitchFamily="34" charset="0"/>
              <a:buChar char="•"/>
            </a:pPr>
            <a:r>
              <a:rPr lang="en-US" sz="2200" dirty="0"/>
              <a:t>CMAQ and </a:t>
            </a:r>
            <a:r>
              <a:rPr lang="en-US" sz="2200" dirty="0" err="1"/>
              <a:t>CAMx</a:t>
            </a:r>
            <a:r>
              <a:rPr lang="en-US" sz="2200" dirty="0"/>
              <a:t> have the lowest national average, but high PM</a:t>
            </a:r>
            <a:r>
              <a:rPr lang="en-US" sz="2200" baseline="-25000" dirty="0"/>
              <a:t>2.5</a:t>
            </a:r>
            <a:r>
              <a:rPr lang="en-US" sz="2200" dirty="0"/>
              <a:t> in cities</a:t>
            </a:r>
          </a:p>
          <a:p>
            <a:pPr marL="285750" indent="-285750">
              <a:spcAft>
                <a:spcPts val="1200"/>
              </a:spcAft>
              <a:buFont typeface="Arial" panose="020B0604020202020204" pitchFamily="34" charset="0"/>
              <a:buChar char="•"/>
            </a:pPr>
            <a:r>
              <a:rPr lang="en-US" sz="2200" dirty="0"/>
              <a:t>The relatively smooth fields (VNA and </a:t>
            </a:r>
            <a:r>
              <a:rPr lang="en-US" sz="2200" dirty="0" err="1"/>
              <a:t>Downscaler</a:t>
            </a:r>
            <a:r>
              <a:rPr lang="en-US" sz="2200" dirty="0"/>
              <a:t>) have the highest national average</a:t>
            </a:r>
          </a:p>
        </p:txBody>
      </p:sp>
    </p:spTree>
    <p:extLst>
      <p:ext uri="{BB962C8B-B14F-4D97-AF65-F5344CB8AC3E}">
        <p14:creationId xmlns:p14="http://schemas.microsoft.com/office/powerpoint/2010/main" val="3789010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838200" y="365126"/>
            <a:ext cx="10515600" cy="857874"/>
          </a:xfrm>
        </p:spPr>
        <p:txBody>
          <a:bodyPr/>
          <a:lstStyle/>
          <a:p>
            <a:r>
              <a:rPr lang="en-US" dirty="0"/>
              <a:t>Variability Among Non-CTM Models</a:t>
            </a:r>
          </a:p>
        </p:txBody>
      </p:sp>
      <p:pic>
        <p:nvPicPr>
          <p:cNvPr id="5" name="Picture 4" descr="A close up of a map&#10;&#10;Description automatically generated">
            <a:extLst>
              <a:ext uri="{FF2B5EF4-FFF2-40B4-BE49-F238E27FC236}">
                <a16:creationId xmlns:a16="http://schemas.microsoft.com/office/drawing/2014/main" id="{05E43E1F-1A42-43D5-BC17-8D0224CBB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142" y="1360993"/>
            <a:ext cx="4572009" cy="2560325"/>
          </a:xfrm>
          <a:prstGeom prst="rect">
            <a:avLst/>
          </a:prstGeom>
        </p:spPr>
      </p:pic>
      <p:pic>
        <p:nvPicPr>
          <p:cNvPr id="10" name="Picture 9" descr="A close up of a map&#10;&#10;Description automatically generated">
            <a:extLst>
              <a:ext uri="{FF2B5EF4-FFF2-40B4-BE49-F238E27FC236}">
                <a16:creationId xmlns:a16="http://schemas.microsoft.com/office/drawing/2014/main" id="{AD0BBF64-B956-4233-8A22-32D1DAF64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503" y="4023162"/>
            <a:ext cx="4572009" cy="2560325"/>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199DE947-E6AA-4BD6-A82A-E61BE1A45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0036" y="1389960"/>
            <a:ext cx="3638351" cy="2560320"/>
          </a:xfrm>
          <a:prstGeom prst="rect">
            <a:avLst/>
          </a:prstGeom>
        </p:spPr>
      </p:pic>
      <p:pic>
        <p:nvPicPr>
          <p:cNvPr id="14" name="Picture 13" descr="A picture containing clock, meter&#10;&#10;Description automatically generated">
            <a:extLst>
              <a:ext uri="{FF2B5EF4-FFF2-40B4-BE49-F238E27FC236}">
                <a16:creationId xmlns:a16="http://schemas.microsoft.com/office/drawing/2014/main" id="{E314D450-1B30-44DB-850A-4BAC3A7CF7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0036" y="4023162"/>
            <a:ext cx="3638351" cy="2560320"/>
          </a:xfrm>
          <a:prstGeom prst="rect">
            <a:avLst/>
          </a:prstGeom>
        </p:spPr>
      </p:pic>
      <p:sp>
        <p:nvSpPr>
          <p:cNvPr id="3" name="Slide Number Placeholder 2">
            <a:extLst>
              <a:ext uri="{FF2B5EF4-FFF2-40B4-BE49-F238E27FC236}">
                <a16:creationId xmlns:a16="http://schemas.microsoft.com/office/drawing/2014/main" id="{31590CDD-78A4-4950-BA3D-79C0228061B1}"/>
              </a:ext>
            </a:extLst>
          </p:cNvPr>
          <p:cNvSpPr>
            <a:spLocks noGrp="1"/>
          </p:cNvSpPr>
          <p:nvPr>
            <p:ph type="sldNum" sz="quarter" idx="12"/>
          </p:nvPr>
        </p:nvSpPr>
        <p:spPr/>
        <p:txBody>
          <a:bodyPr/>
          <a:lstStyle/>
          <a:p>
            <a:fld id="{A559FAE0-6347-474A-B6A5-11929718E55C}" type="slidenum">
              <a:rPr lang="en-US" smtClean="0"/>
              <a:t>35</a:t>
            </a:fld>
            <a:endParaRPr lang="en-US"/>
          </a:p>
        </p:txBody>
      </p:sp>
    </p:spTree>
    <p:custDataLst>
      <p:tags r:id="rId1"/>
    </p:custDataLst>
    <p:extLst>
      <p:ext uri="{BB962C8B-B14F-4D97-AF65-F5344CB8AC3E}">
        <p14:creationId xmlns:p14="http://schemas.microsoft.com/office/powerpoint/2010/main" val="8811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838200" y="365125"/>
            <a:ext cx="10515600" cy="1047115"/>
          </a:xfrm>
        </p:spPr>
        <p:txBody>
          <a:bodyPr/>
          <a:lstStyle/>
          <a:p>
            <a:r>
              <a:rPr lang="en-US" dirty="0"/>
              <a:t>Los Angeles (12-km)</a:t>
            </a:r>
          </a:p>
        </p:txBody>
      </p:sp>
      <p:pic>
        <p:nvPicPr>
          <p:cNvPr id="4" name="Picture 3" descr="A screenshot of a cell phone&#10;&#10;Description automatically generated">
            <a:extLst>
              <a:ext uri="{FF2B5EF4-FFF2-40B4-BE49-F238E27FC236}">
                <a16:creationId xmlns:a16="http://schemas.microsoft.com/office/drawing/2014/main" id="{C5A77D68-5E8B-4724-9D41-E9F0E30E0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379" y="1533537"/>
            <a:ext cx="9034937" cy="4114800"/>
          </a:xfrm>
          <a:prstGeom prst="rect">
            <a:avLst/>
          </a:prstGeom>
        </p:spPr>
      </p:pic>
      <p:sp>
        <p:nvSpPr>
          <p:cNvPr id="3" name="Slide Number Placeholder 2">
            <a:extLst>
              <a:ext uri="{FF2B5EF4-FFF2-40B4-BE49-F238E27FC236}">
                <a16:creationId xmlns:a16="http://schemas.microsoft.com/office/drawing/2014/main" id="{55B26742-D209-48D5-A700-AFACB3798085}"/>
              </a:ext>
            </a:extLst>
          </p:cNvPr>
          <p:cNvSpPr>
            <a:spLocks noGrp="1"/>
          </p:cNvSpPr>
          <p:nvPr>
            <p:ph type="sldNum" sz="quarter" idx="12"/>
          </p:nvPr>
        </p:nvSpPr>
        <p:spPr/>
        <p:txBody>
          <a:bodyPr/>
          <a:lstStyle/>
          <a:p>
            <a:fld id="{A559FAE0-6347-474A-B6A5-11929718E55C}" type="slidenum">
              <a:rPr lang="en-US" smtClean="0"/>
              <a:t>36</a:t>
            </a:fld>
            <a:endParaRPr lang="en-US"/>
          </a:p>
        </p:txBody>
      </p:sp>
    </p:spTree>
    <p:extLst>
      <p:ext uri="{BB962C8B-B14F-4D97-AF65-F5344CB8AC3E}">
        <p14:creationId xmlns:p14="http://schemas.microsoft.com/office/powerpoint/2010/main" val="1418530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D6EB81-2972-4F62-AD58-3C1A15598D66}"/>
              </a:ext>
            </a:extLst>
          </p:cNvPr>
          <p:cNvSpPr>
            <a:spLocks noGrp="1"/>
          </p:cNvSpPr>
          <p:nvPr>
            <p:ph type="title"/>
          </p:nvPr>
        </p:nvSpPr>
        <p:spPr>
          <a:xfrm>
            <a:off x="838200" y="365125"/>
            <a:ext cx="10515600" cy="1047115"/>
          </a:xfrm>
        </p:spPr>
        <p:txBody>
          <a:bodyPr/>
          <a:lstStyle/>
          <a:p>
            <a:r>
              <a:rPr lang="en-US" dirty="0"/>
              <a:t>Los Angeles (1-km)</a:t>
            </a:r>
          </a:p>
        </p:txBody>
      </p:sp>
      <p:pic>
        <p:nvPicPr>
          <p:cNvPr id="9" name="Picture 8" descr="A close up of a map&#10;&#10;Description automatically generated">
            <a:extLst>
              <a:ext uri="{FF2B5EF4-FFF2-40B4-BE49-F238E27FC236}">
                <a16:creationId xmlns:a16="http://schemas.microsoft.com/office/drawing/2014/main" id="{AFB57AF2-28A3-4B58-985C-8F9DEFC78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65" y="1684176"/>
            <a:ext cx="9459310" cy="3657600"/>
          </a:xfrm>
          <a:prstGeom prst="rect">
            <a:avLst/>
          </a:prstGeom>
        </p:spPr>
      </p:pic>
      <p:sp>
        <p:nvSpPr>
          <p:cNvPr id="2" name="Slide Number Placeholder 1">
            <a:extLst>
              <a:ext uri="{FF2B5EF4-FFF2-40B4-BE49-F238E27FC236}">
                <a16:creationId xmlns:a16="http://schemas.microsoft.com/office/drawing/2014/main" id="{56FF5918-CC7A-47E8-8EFA-C40C92DD104A}"/>
              </a:ext>
            </a:extLst>
          </p:cNvPr>
          <p:cNvSpPr>
            <a:spLocks noGrp="1"/>
          </p:cNvSpPr>
          <p:nvPr>
            <p:ph type="sldNum" sz="quarter" idx="12"/>
          </p:nvPr>
        </p:nvSpPr>
        <p:spPr/>
        <p:txBody>
          <a:bodyPr/>
          <a:lstStyle/>
          <a:p>
            <a:fld id="{A559FAE0-6347-474A-B6A5-11929718E55C}" type="slidenum">
              <a:rPr lang="en-US" smtClean="0"/>
              <a:t>37</a:t>
            </a:fld>
            <a:endParaRPr lang="en-US"/>
          </a:p>
        </p:txBody>
      </p:sp>
    </p:spTree>
    <p:extLst>
      <p:ext uri="{BB962C8B-B14F-4D97-AF65-F5344CB8AC3E}">
        <p14:creationId xmlns:p14="http://schemas.microsoft.com/office/powerpoint/2010/main" val="319419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0463-4D1E-4A53-BA7B-81344003E794}"/>
              </a:ext>
            </a:extLst>
          </p:cNvPr>
          <p:cNvSpPr>
            <a:spLocks noGrp="1"/>
          </p:cNvSpPr>
          <p:nvPr>
            <p:ph type="title"/>
          </p:nvPr>
        </p:nvSpPr>
        <p:spPr>
          <a:xfrm>
            <a:off x="838200" y="261430"/>
            <a:ext cx="10115746" cy="1325563"/>
          </a:xfrm>
        </p:spPr>
        <p:txBody>
          <a:bodyPr>
            <a:normAutofit fontScale="90000"/>
          </a:bodyPr>
          <a:lstStyle/>
          <a:p>
            <a:r>
              <a:rPr lang="en-US" sz="3800" dirty="0"/>
              <a:t>Fused Field Example: Historical Trends in Exposure Disparities based on National Population-Weighted PM</a:t>
            </a:r>
            <a:r>
              <a:rPr lang="en-US" sz="3800" baseline="-25000" dirty="0"/>
              <a:t>2.5</a:t>
            </a:r>
            <a:endParaRPr lang="en-US" sz="3800" dirty="0"/>
          </a:p>
        </p:txBody>
      </p:sp>
      <p:pic>
        <p:nvPicPr>
          <p:cNvPr id="4" name="Picture 3">
            <a:extLst>
              <a:ext uri="{FF2B5EF4-FFF2-40B4-BE49-F238E27FC236}">
                <a16:creationId xmlns:a16="http://schemas.microsoft.com/office/drawing/2014/main" id="{5A686281-3E8B-4CD2-A71C-0F8832D4D31D}"/>
              </a:ext>
            </a:extLst>
          </p:cNvPr>
          <p:cNvPicPr>
            <a:picLocks noChangeAspect="1"/>
          </p:cNvPicPr>
          <p:nvPr/>
        </p:nvPicPr>
        <p:blipFill rotWithShape="1">
          <a:blip r:embed="rId2"/>
          <a:srcRect l="5046" b="8088"/>
          <a:stretch/>
        </p:blipFill>
        <p:spPr>
          <a:xfrm>
            <a:off x="524806" y="1692595"/>
            <a:ext cx="5815981" cy="3753133"/>
          </a:xfrm>
          <a:prstGeom prst="rect">
            <a:avLst/>
          </a:prstGeom>
        </p:spPr>
      </p:pic>
      <p:pic>
        <p:nvPicPr>
          <p:cNvPr id="6" name="Picture 5">
            <a:extLst>
              <a:ext uri="{FF2B5EF4-FFF2-40B4-BE49-F238E27FC236}">
                <a16:creationId xmlns:a16="http://schemas.microsoft.com/office/drawing/2014/main" id="{7925FA96-0E9F-411F-8B3F-C37AA18B9520}"/>
              </a:ext>
            </a:extLst>
          </p:cNvPr>
          <p:cNvPicPr>
            <a:picLocks noChangeAspect="1"/>
          </p:cNvPicPr>
          <p:nvPr/>
        </p:nvPicPr>
        <p:blipFill>
          <a:blip r:embed="rId3"/>
          <a:stretch>
            <a:fillRect/>
          </a:stretch>
        </p:blipFill>
        <p:spPr>
          <a:xfrm>
            <a:off x="6175455" y="4198854"/>
            <a:ext cx="6016545" cy="2659146"/>
          </a:xfrm>
          <a:prstGeom prst="rect">
            <a:avLst/>
          </a:prstGeom>
        </p:spPr>
      </p:pic>
      <p:sp>
        <p:nvSpPr>
          <p:cNvPr id="3" name="Rectangle 2">
            <a:extLst>
              <a:ext uri="{FF2B5EF4-FFF2-40B4-BE49-F238E27FC236}">
                <a16:creationId xmlns:a16="http://schemas.microsoft.com/office/drawing/2014/main" id="{6BDF175E-64F2-463A-8767-3BF41C1AF19B}"/>
              </a:ext>
            </a:extLst>
          </p:cNvPr>
          <p:cNvSpPr/>
          <p:nvPr/>
        </p:nvSpPr>
        <p:spPr>
          <a:xfrm>
            <a:off x="6406776" y="1817086"/>
            <a:ext cx="4943096" cy="2277547"/>
          </a:xfrm>
          <a:prstGeom prst="rect">
            <a:avLst/>
          </a:prstGeom>
        </p:spPr>
        <p:txBody>
          <a:bodyPr wrap="square">
            <a:spAutoFit/>
          </a:bodyPr>
          <a:lstStyle/>
          <a:p>
            <a:pPr marL="285750" indent="-285750">
              <a:spcAft>
                <a:spcPts val="1200"/>
              </a:spcAft>
              <a:buFont typeface="Arial" panose="020B0604020202020204" pitchFamily="34" charset="0"/>
              <a:buChar char="•"/>
            </a:pPr>
            <a:r>
              <a:rPr lang="en-US" sz="2200" u="sng" dirty="0"/>
              <a:t>Left</a:t>
            </a:r>
            <a:r>
              <a:rPr lang="en-US" sz="2200" dirty="0"/>
              <a:t>: Absolute gap between Black and White groups is decreasing, but highest exposure persists for Black group</a:t>
            </a:r>
          </a:p>
          <a:p>
            <a:pPr marL="285750" indent="-285750">
              <a:spcAft>
                <a:spcPts val="1200"/>
              </a:spcAft>
              <a:buFont typeface="Arial" panose="020B0604020202020204" pitchFamily="34" charset="0"/>
              <a:buChar char="•"/>
            </a:pPr>
            <a:r>
              <a:rPr lang="en-US" sz="2200" u="sng" dirty="0"/>
              <a:t>Below</a:t>
            </a:r>
            <a:r>
              <a:rPr lang="en-US" sz="2200" dirty="0"/>
              <a:t>: Steeper PM</a:t>
            </a:r>
            <a:r>
              <a:rPr lang="en-US" sz="2200" baseline="-25000" dirty="0"/>
              <a:t>2.5</a:t>
            </a:r>
            <a:r>
              <a:rPr lang="en-US" sz="2200" dirty="0"/>
              <a:t> decreases in nonattainment areas (NAAs) compared with the national average</a:t>
            </a:r>
          </a:p>
        </p:txBody>
      </p:sp>
      <p:sp>
        <p:nvSpPr>
          <p:cNvPr id="7" name="Slide Number Placeholder 6">
            <a:extLst>
              <a:ext uri="{FF2B5EF4-FFF2-40B4-BE49-F238E27FC236}">
                <a16:creationId xmlns:a16="http://schemas.microsoft.com/office/drawing/2014/main" id="{4D591210-A79A-4B93-9EAA-95D47EF839B6}"/>
              </a:ext>
            </a:extLst>
          </p:cNvPr>
          <p:cNvSpPr>
            <a:spLocks noGrp="1"/>
          </p:cNvSpPr>
          <p:nvPr>
            <p:ph type="sldNum" sz="quarter" idx="12"/>
          </p:nvPr>
        </p:nvSpPr>
        <p:spPr/>
        <p:txBody>
          <a:bodyPr/>
          <a:lstStyle/>
          <a:p>
            <a:fld id="{4B278DEA-8343-4F41-BE0A-E54F8569ECF9}" type="slidenum">
              <a:rPr lang="en-US" smtClean="0"/>
              <a:t>38</a:t>
            </a:fld>
            <a:endParaRPr lang="en-US"/>
          </a:p>
        </p:txBody>
      </p:sp>
    </p:spTree>
    <p:extLst>
      <p:ext uri="{BB962C8B-B14F-4D97-AF65-F5344CB8AC3E}">
        <p14:creationId xmlns:p14="http://schemas.microsoft.com/office/powerpoint/2010/main" val="2856801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418231" y="168002"/>
            <a:ext cx="11338339" cy="821044"/>
          </a:xfrm>
        </p:spPr>
        <p:txBody>
          <a:bodyPr>
            <a:normAutofit/>
          </a:bodyPr>
          <a:lstStyle/>
          <a:p>
            <a:r>
              <a:rPr lang="en-US" sz="4000" dirty="0">
                <a:latin typeface="+mn-lt"/>
              </a:rPr>
              <a:t>Inhaled PM</a:t>
            </a:r>
            <a:r>
              <a:rPr lang="en-US" sz="4000" baseline="-25000" dirty="0">
                <a:latin typeface="+mn-lt"/>
              </a:rPr>
              <a:t>2.5</a:t>
            </a:r>
            <a:r>
              <a:rPr lang="en-US" sz="4000" dirty="0">
                <a:latin typeface="+mn-lt"/>
              </a:rPr>
              <a:t> in Los Angeles</a:t>
            </a:r>
            <a:endParaRPr lang="en-US" sz="4000" baseline="-25000" dirty="0">
              <a:latin typeface="+mn-lt"/>
            </a:endParaRPr>
          </a:p>
        </p:txBody>
      </p:sp>
      <p:sp>
        <p:nvSpPr>
          <p:cNvPr id="3" name="Slide Number Placeholder 2">
            <a:extLst>
              <a:ext uri="{FF2B5EF4-FFF2-40B4-BE49-F238E27FC236}">
                <a16:creationId xmlns:a16="http://schemas.microsoft.com/office/drawing/2014/main" id="{55B26742-D209-48D5-A700-AFACB3798085}"/>
              </a:ext>
            </a:extLst>
          </p:cNvPr>
          <p:cNvSpPr>
            <a:spLocks noGrp="1"/>
          </p:cNvSpPr>
          <p:nvPr>
            <p:ph type="sldNum" sz="quarter" idx="12"/>
          </p:nvPr>
        </p:nvSpPr>
        <p:spPr/>
        <p:txBody>
          <a:bodyPr/>
          <a:lstStyle/>
          <a:p>
            <a:fld id="{A559FAE0-6347-474A-B6A5-11929718E55C}" type="slidenum">
              <a:rPr lang="en-US" smtClean="0"/>
              <a:t>39</a:t>
            </a:fld>
            <a:endParaRPr lang="en-US"/>
          </a:p>
        </p:txBody>
      </p:sp>
      <p:pic>
        <p:nvPicPr>
          <p:cNvPr id="6" name="Picture 5" descr="Map&#10;&#10;Description automatically generated">
            <a:extLst>
              <a:ext uri="{FF2B5EF4-FFF2-40B4-BE49-F238E27FC236}">
                <a16:creationId xmlns:a16="http://schemas.microsoft.com/office/drawing/2014/main" id="{6365C8AD-CFCB-4164-832C-20F2334615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63" r="2899" b="6463"/>
          <a:stretch/>
        </p:blipFill>
        <p:spPr>
          <a:xfrm>
            <a:off x="236367" y="1616171"/>
            <a:ext cx="5063163" cy="3657600"/>
          </a:xfrm>
          <a:prstGeom prst="rect">
            <a:avLst/>
          </a:prstGeom>
        </p:spPr>
      </p:pic>
      <p:sp>
        <p:nvSpPr>
          <p:cNvPr id="8" name="TextBox 7">
            <a:extLst>
              <a:ext uri="{FF2B5EF4-FFF2-40B4-BE49-F238E27FC236}">
                <a16:creationId xmlns:a16="http://schemas.microsoft.com/office/drawing/2014/main" id="{7119BE6F-5B56-4F3E-8AC6-BCF74DC97ACD}"/>
              </a:ext>
            </a:extLst>
          </p:cNvPr>
          <p:cNvSpPr txBox="1"/>
          <p:nvPr/>
        </p:nvSpPr>
        <p:spPr>
          <a:xfrm>
            <a:off x="692502" y="1246839"/>
            <a:ext cx="3422024" cy="400110"/>
          </a:xfrm>
          <a:prstGeom prst="rect">
            <a:avLst/>
          </a:prstGeom>
          <a:noFill/>
        </p:spPr>
        <p:txBody>
          <a:bodyPr wrap="square" rtlCol="0">
            <a:spAutoFit/>
          </a:bodyPr>
          <a:lstStyle/>
          <a:p>
            <a:r>
              <a:rPr lang="en-US" sz="2000" dirty="0"/>
              <a:t>2016 PM</a:t>
            </a:r>
            <a:r>
              <a:rPr lang="en-US" sz="2000" baseline="-25000" dirty="0"/>
              <a:t>2.5</a:t>
            </a:r>
            <a:r>
              <a:rPr lang="en-US" sz="2000" dirty="0"/>
              <a:t>, 1-km Grid Spacing</a:t>
            </a:r>
          </a:p>
        </p:txBody>
      </p:sp>
      <p:pic>
        <p:nvPicPr>
          <p:cNvPr id="9" name="Picture 8" descr="Application, map&#10;&#10;Description automatically generated">
            <a:extLst>
              <a:ext uri="{FF2B5EF4-FFF2-40B4-BE49-F238E27FC236}">
                <a16:creationId xmlns:a16="http://schemas.microsoft.com/office/drawing/2014/main" id="{F6B74381-F42F-418B-AD25-17BA88C0A4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4" r="12231" b="5161"/>
          <a:stretch/>
        </p:blipFill>
        <p:spPr>
          <a:xfrm>
            <a:off x="5834079" y="1368625"/>
            <a:ext cx="6121554" cy="4769632"/>
          </a:xfrm>
          <a:prstGeom prst="rect">
            <a:avLst/>
          </a:prstGeom>
        </p:spPr>
      </p:pic>
      <p:sp>
        <p:nvSpPr>
          <p:cNvPr id="10" name="TextBox 9">
            <a:extLst>
              <a:ext uri="{FF2B5EF4-FFF2-40B4-BE49-F238E27FC236}">
                <a16:creationId xmlns:a16="http://schemas.microsoft.com/office/drawing/2014/main" id="{79CADA00-1B80-4DA9-912E-8CAB4AD2A184}"/>
              </a:ext>
            </a:extLst>
          </p:cNvPr>
          <p:cNvSpPr txBox="1"/>
          <p:nvPr/>
        </p:nvSpPr>
        <p:spPr>
          <a:xfrm>
            <a:off x="6473350" y="989046"/>
            <a:ext cx="4430268" cy="461665"/>
          </a:xfrm>
          <a:prstGeom prst="rect">
            <a:avLst/>
          </a:prstGeom>
          <a:noFill/>
        </p:spPr>
        <p:txBody>
          <a:bodyPr wrap="square" rtlCol="0">
            <a:spAutoFit/>
          </a:bodyPr>
          <a:lstStyle/>
          <a:p>
            <a:pPr>
              <a:spcAft>
                <a:spcPts val="1200"/>
              </a:spcAft>
            </a:pPr>
            <a:r>
              <a:rPr lang="en-US" sz="2400" dirty="0"/>
              <a:t>Inhaled PM</a:t>
            </a:r>
            <a:r>
              <a:rPr lang="en-US" sz="2400" baseline="-25000" dirty="0"/>
              <a:t>2.5</a:t>
            </a:r>
            <a:r>
              <a:rPr lang="en-US" sz="2400" dirty="0"/>
              <a:t> (mg day</a:t>
            </a:r>
            <a:r>
              <a:rPr lang="en-US" sz="2400" baseline="30000" dirty="0"/>
              <a:t>-1</a:t>
            </a:r>
            <a:r>
              <a:rPr lang="en-US" sz="2400" dirty="0"/>
              <a:t>) in 2015</a:t>
            </a:r>
          </a:p>
        </p:txBody>
      </p:sp>
      <p:sp>
        <p:nvSpPr>
          <p:cNvPr id="12" name="Rectangle 11">
            <a:extLst>
              <a:ext uri="{FF2B5EF4-FFF2-40B4-BE49-F238E27FC236}">
                <a16:creationId xmlns:a16="http://schemas.microsoft.com/office/drawing/2014/main" id="{F1C7E54D-FBF1-4CB1-A73F-B101769DB7EE}"/>
              </a:ext>
            </a:extLst>
          </p:cNvPr>
          <p:cNvSpPr/>
          <p:nvPr/>
        </p:nvSpPr>
        <p:spPr>
          <a:xfrm>
            <a:off x="96787" y="6444476"/>
            <a:ext cx="9961613" cy="338554"/>
          </a:xfrm>
          <a:prstGeom prst="rect">
            <a:avLst/>
          </a:prstGeom>
        </p:spPr>
        <p:txBody>
          <a:bodyPr wrap="square">
            <a:spAutoFit/>
          </a:bodyPr>
          <a:lstStyle/>
          <a:p>
            <a:pPr>
              <a:spcAft>
                <a:spcPts val="1200"/>
              </a:spcAft>
            </a:pPr>
            <a:r>
              <a:rPr lang="en-US" sz="1600" baseline="30000" dirty="0"/>
              <a:t>*</a:t>
            </a:r>
            <a:r>
              <a:rPr lang="en-US" sz="1600" dirty="0"/>
              <a:t>Inhaled mass: PM</a:t>
            </a:r>
            <a:r>
              <a:rPr lang="en-US" sz="1600" baseline="-25000" dirty="0"/>
              <a:t>2.5</a:t>
            </a:r>
            <a:r>
              <a:rPr lang="en-US" sz="1600" dirty="0"/>
              <a:t> x breathing rate x population = (</a:t>
            </a:r>
            <a:r>
              <a:rPr lang="en-US" sz="1600" dirty="0">
                <a:latin typeface="Symbol" panose="05050102010706020507" pitchFamily="18" charset="2"/>
              </a:rPr>
              <a:t>m</a:t>
            </a:r>
            <a:r>
              <a:rPr lang="en-US" sz="1600" dirty="0"/>
              <a:t>g/m</a:t>
            </a:r>
            <a:r>
              <a:rPr lang="en-US" sz="1600" baseline="30000" dirty="0"/>
              <a:t>3</a:t>
            </a:r>
            <a:r>
              <a:rPr lang="en-US" sz="1600" dirty="0"/>
              <a:t>) (1 mg/1000 </a:t>
            </a:r>
            <a:r>
              <a:rPr lang="en-US" sz="1600" dirty="0">
                <a:latin typeface="Symbol" panose="05050102010706020507" pitchFamily="18" charset="2"/>
              </a:rPr>
              <a:t>m</a:t>
            </a:r>
            <a:r>
              <a:rPr lang="en-US" sz="1600" dirty="0"/>
              <a:t>g) x (m</a:t>
            </a:r>
            <a:r>
              <a:rPr lang="en-US" sz="1600" baseline="30000" dirty="0"/>
              <a:t>3</a:t>
            </a:r>
            <a:r>
              <a:rPr lang="en-US" sz="1600" dirty="0"/>
              <a:t>/person/day) x (# person) = mg/day</a:t>
            </a:r>
            <a:endParaRPr lang="en-US" sz="1600" baseline="30000" dirty="0"/>
          </a:p>
        </p:txBody>
      </p:sp>
    </p:spTree>
    <p:extLst>
      <p:ext uri="{BB962C8B-B14F-4D97-AF65-F5344CB8AC3E}">
        <p14:creationId xmlns:p14="http://schemas.microsoft.com/office/powerpoint/2010/main" val="234144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756" y="-86260"/>
            <a:ext cx="8614092" cy="800100"/>
          </a:xfrm>
        </p:spPr>
        <p:txBody>
          <a:bodyPr>
            <a:noAutofit/>
          </a:bodyPr>
          <a:lstStyle/>
          <a:p>
            <a:pPr algn="ctr"/>
            <a:r>
              <a:rPr lang="en-US" sz="4000" b="1" dirty="0">
                <a:solidFill>
                  <a:srgbClr val="FF0000"/>
                </a:solidFill>
                <a:latin typeface="Arial" panose="020B0604020202020204" pitchFamily="34" charset="0"/>
                <a:cs typeface="Arial" panose="020B0604020202020204" pitchFamily="34" charset="0"/>
              </a:rPr>
              <a:t>Data Fusion Tool</a:t>
            </a:r>
          </a:p>
        </p:txBody>
      </p:sp>
      <p:sp>
        <p:nvSpPr>
          <p:cNvPr id="3" name="Content Placeholder 2"/>
          <p:cNvSpPr>
            <a:spLocks noGrp="1"/>
          </p:cNvSpPr>
          <p:nvPr>
            <p:ph idx="1"/>
          </p:nvPr>
        </p:nvSpPr>
        <p:spPr>
          <a:xfrm>
            <a:off x="539931" y="580116"/>
            <a:ext cx="11408229" cy="6277884"/>
          </a:xfrm>
        </p:spPr>
        <p:txBody>
          <a:bodyPr>
            <a:noAutofit/>
          </a:bodyPr>
          <a:lstStyle/>
          <a:p>
            <a:pPr marL="0" lvl="1" indent="0">
              <a:lnSpc>
                <a:spcPct val="110000"/>
              </a:lnSpc>
              <a:spcBef>
                <a:spcPts val="900"/>
              </a:spcBef>
              <a:buNone/>
            </a:pPr>
            <a:r>
              <a:rPr lang="en-US" sz="3200" b="1" i="1" dirty="0">
                <a:solidFill>
                  <a:srgbClr val="0000FF"/>
                </a:solidFill>
                <a:latin typeface="Arial" panose="020B0604020202020204" pitchFamily="34" charset="0"/>
                <a:cs typeface="Arial" panose="020B0604020202020204" pitchFamily="34" charset="0"/>
              </a:rPr>
              <a:t>Motivation</a:t>
            </a:r>
            <a:r>
              <a:rPr lang="en-US" b="1" dirty="0">
                <a:solidFill>
                  <a:srgbClr val="0000FF"/>
                </a:solidFill>
                <a:latin typeface="Arial" panose="020B0604020202020204" pitchFamily="34" charset="0"/>
                <a:cs typeface="Arial" panose="020B0604020202020204" pitchFamily="34" charset="0"/>
              </a:rPr>
              <a:t>:</a:t>
            </a:r>
          </a:p>
          <a:p>
            <a:pPr marL="642938" lvl="2" indent="-342900">
              <a:lnSpc>
                <a:spcPct val="110000"/>
              </a:lnSpc>
              <a:spcBef>
                <a:spcPts val="900"/>
              </a:spcBef>
            </a:pPr>
            <a:r>
              <a:rPr lang="en-US" b="1" dirty="0">
                <a:latin typeface="Arial" panose="020B0604020202020204" pitchFamily="34" charset="0"/>
                <a:cs typeface="Arial" panose="020B0604020202020204" pitchFamily="34" charset="0"/>
              </a:rPr>
              <a:t>To build a standalone DF tool to provide a systematic comparison and in-depth analysis &amp; evaluation of data fusion techniques used to support EPA’s regulatory modeling and other assessments</a:t>
            </a:r>
          </a:p>
          <a:p>
            <a:pPr marL="0" lvl="1" indent="0">
              <a:lnSpc>
                <a:spcPct val="110000"/>
              </a:lnSpc>
              <a:spcBef>
                <a:spcPts val="900"/>
              </a:spcBef>
              <a:buNone/>
            </a:pPr>
            <a:r>
              <a:rPr lang="en-US" sz="3200" b="1" i="1" dirty="0">
                <a:solidFill>
                  <a:srgbClr val="0000FF"/>
                </a:solidFill>
                <a:latin typeface="Arial" panose="020B0604020202020204" pitchFamily="34" charset="0"/>
                <a:cs typeface="Arial" panose="020B0604020202020204" pitchFamily="34" charset="0"/>
              </a:rPr>
              <a:t>Key Features</a:t>
            </a:r>
            <a:r>
              <a:rPr lang="en-US" b="1" dirty="0">
                <a:solidFill>
                  <a:srgbClr val="0000FF"/>
                </a:solidFill>
                <a:latin typeface="Arial" panose="020B0604020202020204" pitchFamily="34" charset="0"/>
                <a:cs typeface="Arial" panose="020B0604020202020204" pitchFamily="34" charset="0"/>
              </a:rPr>
              <a:t>:</a:t>
            </a: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User-friendly</a:t>
            </a:r>
            <a:r>
              <a:rPr lang="en-US" b="1" dirty="0">
                <a:latin typeface="Arial" panose="020B0604020202020204" pitchFamily="34" charset="0"/>
                <a:cs typeface="Arial" panose="020B0604020202020204" pitchFamily="34" charset="0"/>
              </a:rPr>
              <a:t>: easy-to-use &amp; built-in monitoring database </a:t>
            </a:r>
            <a:r>
              <a:rPr lang="en-US" sz="2000" b="1" dirty="0">
                <a:latin typeface="Arial" panose="020B0604020202020204" pitchFamily="34" charset="0"/>
                <a:cs typeface="Arial" panose="020B0604020202020204" pitchFamily="34" charset="0"/>
              </a:rPr>
              <a:t>(2002-2017)</a:t>
            </a:r>
            <a:endParaRPr lang="en-US" b="1" dirty="0">
              <a:latin typeface="Arial" panose="020B0604020202020204" pitchFamily="34" charset="0"/>
              <a:cs typeface="Arial" panose="020B0604020202020204" pitchFamily="34" charset="0"/>
            </a:endParaRP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Computationally efficient</a:t>
            </a:r>
            <a:r>
              <a:rPr lang="en-US" b="1" dirty="0">
                <a:latin typeface="Arial" panose="020B0604020202020204" pitchFamily="34" charset="0"/>
                <a:cs typeface="Arial" panose="020B0604020202020204" pitchFamily="34" charset="0"/>
              </a:rPr>
              <a:t>: generate &amp; compare </a:t>
            </a:r>
            <a:r>
              <a:rPr lang="en-US" b="1" u="sng" dirty="0">
                <a:latin typeface="Arial" panose="020B0604020202020204" pitchFamily="34" charset="0"/>
                <a:cs typeface="Arial" panose="020B0604020202020204" pitchFamily="34" charset="0"/>
              </a:rPr>
              <a:t>multiple</a:t>
            </a:r>
            <a:r>
              <a:rPr lang="en-US" b="1" dirty="0">
                <a:latin typeface="Arial" panose="020B0604020202020204" pitchFamily="34" charset="0"/>
                <a:cs typeface="Arial" panose="020B0604020202020204" pitchFamily="34" charset="0"/>
              </a:rPr>
              <a:t> DF results</a:t>
            </a: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Modular</a:t>
            </a:r>
            <a:r>
              <a:rPr lang="en-US" b="1" dirty="0">
                <a:latin typeface="Arial" panose="020B0604020202020204" pitchFamily="34" charset="0"/>
                <a:cs typeface="Arial" panose="020B0604020202020204" pitchFamily="34" charset="0"/>
              </a:rPr>
              <a:t>: flexible </a:t>
            </a:r>
            <a:r>
              <a:rPr lang="en-US" b="1" u="sng" dirty="0">
                <a:latin typeface="Arial" panose="020B0604020202020204" pitchFamily="34" charset="0"/>
                <a:cs typeface="Arial" panose="020B0604020202020204" pitchFamily="34" charset="0"/>
              </a:rPr>
              <a:t>temporal</a:t>
            </a:r>
            <a:r>
              <a:rPr lang="en-US" b="1" dirty="0">
                <a:latin typeface="Arial" panose="020B0604020202020204" pitchFamily="34" charset="0"/>
                <a:cs typeface="Arial" panose="020B0604020202020204" pitchFamily="34" charset="0"/>
              </a:rPr>
              <a:t> &amp; </a:t>
            </a:r>
            <a:r>
              <a:rPr lang="en-US" b="1" u="sng" dirty="0">
                <a:latin typeface="Arial" panose="020B0604020202020204" pitchFamily="34" charset="0"/>
                <a:cs typeface="Arial" panose="020B0604020202020204" pitchFamily="34" charset="0"/>
              </a:rPr>
              <a:t>spatial</a:t>
            </a:r>
            <a:r>
              <a:rPr lang="en-US" b="1" dirty="0">
                <a:latin typeface="Arial" panose="020B0604020202020204" pitchFamily="34" charset="0"/>
                <a:cs typeface="Arial" panose="020B0604020202020204" pitchFamily="34" charset="0"/>
              </a:rPr>
              <a:t> domain selection</a:t>
            </a: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Performance evaluation</a:t>
            </a:r>
            <a:r>
              <a:rPr lang="en-US" b="1" dirty="0">
                <a:latin typeface="Arial" panose="020B0604020202020204" pitchFamily="34" charset="0"/>
                <a:cs typeface="Arial" panose="020B0604020202020204" pitchFamily="34" charset="0"/>
              </a:rPr>
              <a:t>: </a:t>
            </a:r>
            <a:r>
              <a:rPr lang="en-US" b="1" u="sng" dirty="0">
                <a:latin typeface="Arial" panose="020B0604020202020204" pitchFamily="34" charset="0"/>
                <a:cs typeface="Arial" panose="020B0604020202020204" pitchFamily="34" charset="0"/>
              </a:rPr>
              <a:t>cross-validation</a:t>
            </a: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Visualization &amp; analysis</a:t>
            </a:r>
            <a:r>
              <a:rPr lang="en-US" b="1" dirty="0">
                <a:latin typeface="Arial" panose="020B0604020202020204" pitchFamily="34" charset="0"/>
                <a:cs typeface="Arial" panose="020B0604020202020204" pitchFamily="34" charset="0"/>
              </a:rPr>
              <a:t>: graphics/tables/statistics</a:t>
            </a:r>
          </a:p>
          <a:p>
            <a:pPr marL="642938" lvl="2" indent="-342900">
              <a:lnSpc>
                <a:spcPct val="110000"/>
              </a:lnSpc>
              <a:spcBef>
                <a:spcPts val="900"/>
              </a:spcBef>
            </a:pPr>
            <a:r>
              <a:rPr lang="en-US" b="1" dirty="0">
                <a:solidFill>
                  <a:srgbClr val="FF0000"/>
                </a:solidFill>
                <a:latin typeface="Arial" panose="020B0604020202020204" pitchFamily="34" charset="0"/>
                <a:cs typeface="Arial" panose="020B0604020202020204" pitchFamily="34" charset="0"/>
              </a:rPr>
              <a:t>Transparent &amp; open-source</a:t>
            </a:r>
            <a:r>
              <a:rPr lang="en-US" b="1" dirty="0">
                <a:latin typeface="Arial" panose="020B0604020202020204" pitchFamily="34" charset="0"/>
                <a:cs typeface="Arial" panose="020B0604020202020204" pitchFamily="34" charset="0"/>
              </a:rPr>
              <a:t>: research &amp; applications</a:t>
            </a:r>
          </a:p>
          <a:p>
            <a:pPr marL="300038" lvl="2" indent="0">
              <a:lnSpc>
                <a:spcPct val="110000"/>
              </a:lnSpc>
              <a:spcBef>
                <a:spcPts val="900"/>
              </a:spcBef>
              <a:buNone/>
            </a:pPr>
            <a:endParaRPr lang="en-US" b="1" dirty="0">
              <a:latin typeface="Arial" panose="020B0604020202020204" pitchFamily="34" charset="0"/>
              <a:cs typeface="Arial" panose="020B0604020202020204" pitchFamily="34" charset="0"/>
            </a:endParaRPr>
          </a:p>
        </p:txBody>
      </p:sp>
      <p:sp>
        <p:nvSpPr>
          <p:cNvPr id="5" name="灯片编号占位符 1">
            <a:extLst>
              <a:ext uri="{FF2B5EF4-FFF2-40B4-BE49-F238E27FC236}">
                <a16:creationId xmlns:a16="http://schemas.microsoft.com/office/drawing/2014/main" id="{A78E3CDE-12CF-4C3E-A4FF-FDBFAB817A0A}"/>
              </a:ext>
            </a:extLst>
          </p:cNvPr>
          <p:cNvSpPr>
            <a:spLocks noGrp="1"/>
          </p:cNvSpPr>
          <p:nvPr>
            <p:ph type="sldNum" sz="quarter" idx="12"/>
          </p:nvPr>
        </p:nvSpPr>
        <p:spPr>
          <a:xfrm>
            <a:off x="11316759" y="6210690"/>
            <a:ext cx="4953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0" cap="none" spc="0" normalizeH="0" baseline="0" noProof="0" dirty="0">
              <a:ln>
                <a:noFill/>
              </a:ln>
              <a:solidFill>
                <a:sysClr val="windowText" lastClr="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702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D802D3-0094-41ED-B0A1-0E9C8719DC18}"/>
              </a:ext>
            </a:extLst>
          </p:cNvPr>
          <p:cNvGrpSpPr/>
          <p:nvPr/>
        </p:nvGrpSpPr>
        <p:grpSpPr>
          <a:xfrm>
            <a:off x="5702442" y="2168148"/>
            <a:ext cx="6281650" cy="2743200"/>
            <a:chOff x="6044048" y="2825234"/>
            <a:chExt cx="6281650" cy="2743200"/>
          </a:xfrm>
        </p:grpSpPr>
        <p:pic>
          <p:nvPicPr>
            <p:cNvPr id="11" name="Picture 10" descr="A picture containing map&#10;&#10;Description automatically generated">
              <a:extLst>
                <a:ext uri="{FF2B5EF4-FFF2-40B4-BE49-F238E27FC236}">
                  <a16:creationId xmlns:a16="http://schemas.microsoft.com/office/drawing/2014/main" id="{F6ACCE5F-A60B-41CF-A2D7-3BD63CB58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80" b="14088"/>
            <a:stretch/>
          </p:blipFill>
          <p:spPr>
            <a:xfrm>
              <a:off x="6044048" y="2825234"/>
              <a:ext cx="3253686" cy="2743200"/>
            </a:xfrm>
            <a:prstGeom prst="rect">
              <a:avLst/>
            </a:prstGeom>
          </p:spPr>
        </p:pic>
        <p:pic>
          <p:nvPicPr>
            <p:cNvPr id="9" name="Picture 8" descr="Chart&#10;&#10;Description automatically generated">
              <a:extLst>
                <a:ext uri="{FF2B5EF4-FFF2-40B4-BE49-F238E27FC236}">
                  <a16:creationId xmlns:a16="http://schemas.microsoft.com/office/drawing/2014/main" id="{11B3290D-F3B3-4569-BB88-87407F1D60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241230" y="2825234"/>
              <a:ext cx="3084468" cy="2743200"/>
            </a:xfrm>
            <a:prstGeom prst="rect">
              <a:avLst/>
            </a:prstGeom>
          </p:spPr>
        </p:pic>
      </p:grpSp>
      <p:sp>
        <p:nvSpPr>
          <p:cNvPr id="12" name="TextBox 11">
            <a:extLst>
              <a:ext uri="{FF2B5EF4-FFF2-40B4-BE49-F238E27FC236}">
                <a16:creationId xmlns:a16="http://schemas.microsoft.com/office/drawing/2014/main" id="{F30D9366-CD50-4D51-8EFA-326DAE1307B4}"/>
              </a:ext>
            </a:extLst>
          </p:cNvPr>
          <p:cNvSpPr txBox="1"/>
          <p:nvPr/>
        </p:nvSpPr>
        <p:spPr>
          <a:xfrm>
            <a:off x="5678966" y="1170530"/>
            <a:ext cx="4907336" cy="1046440"/>
          </a:xfrm>
          <a:prstGeom prst="rect">
            <a:avLst/>
          </a:prstGeom>
          <a:noFill/>
        </p:spPr>
        <p:txBody>
          <a:bodyPr wrap="square" rtlCol="0">
            <a:spAutoFit/>
          </a:bodyPr>
          <a:lstStyle/>
          <a:p>
            <a:r>
              <a:rPr lang="en-US" sz="2200" b="1" dirty="0"/>
              <a:t>Houston</a:t>
            </a:r>
          </a:p>
          <a:p>
            <a:r>
              <a:rPr lang="en-US" sz="1900" dirty="0"/>
              <a:t>High NO</a:t>
            </a:r>
            <a:r>
              <a:rPr lang="en-US" sz="1900" baseline="-25000" dirty="0"/>
              <a:t>2</a:t>
            </a:r>
            <a:r>
              <a:rPr lang="en-US" sz="1900" dirty="0"/>
              <a:t> Concentrations Co-located with high Demographic Index</a:t>
            </a:r>
            <a:endParaRPr lang="en-US" sz="1900" baseline="-25000" dirty="0"/>
          </a:p>
        </p:txBody>
      </p:sp>
      <p:sp>
        <p:nvSpPr>
          <p:cNvPr id="13" name="TextBox 12">
            <a:extLst>
              <a:ext uri="{FF2B5EF4-FFF2-40B4-BE49-F238E27FC236}">
                <a16:creationId xmlns:a16="http://schemas.microsoft.com/office/drawing/2014/main" id="{087E3CCF-A8EB-45BE-94BC-22F408E0AD35}"/>
              </a:ext>
            </a:extLst>
          </p:cNvPr>
          <p:cNvSpPr txBox="1"/>
          <p:nvPr/>
        </p:nvSpPr>
        <p:spPr>
          <a:xfrm>
            <a:off x="974409" y="999200"/>
            <a:ext cx="4083207" cy="1015663"/>
          </a:xfrm>
          <a:prstGeom prst="rect">
            <a:avLst/>
          </a:prstGeom>
          <a:noFill/>
        </p:spPr>
        <p:txBody>
          <a:bodyPr wrap="square" rtlCol="0">
            <a:spAutoFit/>
          </a:bodyPr>
          <a:lstStyle/>
          <a:p>
            <a:r>
              <a:rPr lang="en-US" sz="2200" b="1" dirty="0"/>
              <a:t>NC Hog Farms</a:t>
            </a:r>
            <a:endParaRPr lang="en-US" sz="2200" b="1" baseline="-25000" dirty="0"/>
          </a:p>
          <a:p>
            <a:r>
              <a:rPr lang="en-US" sz="1900" dirty="0"/>
              <a:t>High ammonia is indicator of hog farm exposure in high Demo. Index Area</a:t>
            </a:r>
          </a:p>
        </p:txBody>
      </p:sp>
      <p:cxnSp>
        <p:nvCxnSpPr>
          <p:cNvPr id="15" name="Straight Connector 14">
            <a:extLst>
              <a:ext uri="{FF2B5EF4-FFF2-40B4-BE49-F238E27FC236}">
                <a16:creationId xmlns:a16="http://schemas.microsoft.com/office/drawing/2014/main" id="{9D1FD9E3-A5D3-4E04-B161-30F6B278A1FA}"/>
              </a:ext>
            </a:extLst>
          </p:cNvPr>
          <p:cNvCxnSpPr>
            <a:cxnSpLocks/>
          </p:cNvCxnSpPr>
          <p:nvPr/>
        </p:nvCxnSpPr>
        <p:spPr>
          <a:xfrm>
            <a:off x="5418327" y="1170530"/>
            <a:ext cx="0" cy="4689943"/>
          </a:xfrm>
          <a:prstGeom prst="line">
            <a:avLst/>
          </a:prstGeom>
          <a:ln w="31750" cmpd="dbl"/>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29E57FDC-F30A-4511-9A6C-BE8A1EF58643}"/>
              </a:ext>
            </a:extLst>
          </p:cNvPr>
          <p:cNvGrpSpPr/>
          <p:nvPr/>
        </p:nvGrpSpPr>
        <p:grpSpPr>
          <a:xfrm>
            <a:off x="786831" y="2168148"/>
            <a:ext cx="4340318" cy="4347497"/>
            <a:chOff x="1128191" y="2153697"/>
            <a:chExt cx="4340318" cy="4347497"/>
          </a:xfrm>
        </p:grpSpPr>
        <p:pic>
          <p:nvPicPr>
            <p:cNvPr id="14" name="Picture 13" descr="Chart, surface chart&#10;&#10;Description automatically generated">
              <a:extLst>
                <a:ext uri="{FF2B5EF4-FFF2-40B4-BE49-F238E27FC236}">
                  <a16:creationId xmlns:a16="http://schemas.microsoft.com/office/drawing/2014/main" id="{57324ECA-0C30-4F48-B04B-C08426DA4D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6972"/>
            <a:stretch/>
          </p:blipFill>
          <p:spPr>
            <a:xfrm>
              <a:off x="1272717" y="3586782"/>
              <a:ext cx="4195792" cy="1444752"/>
            </a:xfrm>
            <a:prstGeom prst="rect">
              <a:avLst/>
            </a:prstGeom>
          </p:spPr>
        </p:pic>
        <p:pic>
          <p:nvPicPr>
            <p:cNvPr id="16" name="Picture 15" descr="Chart, scatter chart&#10;&#10;Description automatically generated">
              <a:extLst>
                <a:ext uri="{FF2B5EF4-FFF2-40B4-BE49-F238E27FC236}">
                  <a16:creationId xmlns:a16="http://schemas.microsoft.com/office/drawing/2014/main" id="{44796251-D483-40FC-8B82-944C54BE03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605"/>
            <a:stretch/>
          </p:blipFill>
          <p:spPr>
            <a:xfrm>
              <a:off x="1128191" y="2153697"/>
              <a:ext cx="4333940" cy="1463040"/>
            </a:xfrm>
            <a:prstGeom prst="rect">
              <a:avLst/>
            </a:prstGeom>
          </p:spPr>
        </p:pic>
        <p:pic>
          <p:nvPicPr>
            <p:cNvPr id="17" name="Picture 16" descr="Chart, map, scatter chart&#10;&#10;Description automatically generated">
              <a:extLst>
                <a:ext uri="{FF2B5EF4-FFF2-40B4-BE49-F238E27FC236}">
                  <a16:creationId xmlns:a16="http://schemas.microsoft.com/office/drawing/2014/main" id="{6A872F2B-7099-41AB-AE0A-0A5332D064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16298"/>
            <a:stretch/>
          </p:blipFill>
          <p:spPr>
            <a:xfrm>
              <a:off x="1272717" y="5001578"/>
              <a:ext cx="4126260" cy="1499616"/>
            </a:xfrm>
            <a:prstGeom prst="rect">
              <a:avLst/>
            </a:prstGeom>
          </p:spPr>
        </p:pic>
      </p:grpSp>
      <p:sp>
        <p:nvSpPr>
          <p:cNvPr id="18" name="Title 1">
            <a:extLst>
              <a:ext uri="{FF2B5EF4-FFF2-40B4-BE49-F238E27FC236}">
                <a16:creationId xmlns:a16="http://schemas.microsoft.com/office/drawing/2014/main" id="{20A5FBE5-8870-43A1-9274-3C20B3707555}"/>
              </a:ext>
            </a:extLst>
          </p:cNvPr>
          <p:cNvSpPr>
            <a:spLocks noGrp="1"/>
          </p:cNvSpPr>
          <p:nvPr>
            <p:ph type="title"/>
          </p:nvPr>
        </p:nvSpPr>
        <p:spPr>
          <a:xfrm>
            <a:off x="400699" y="144178"/>
            <a:ext cx="11583388" cy="853350"/>
          </a:xfrm>
        </p:spPr>
        <p:txBody>
          <a:bodyPr>
            <a:noAutofit/>
          </a:bodyPr>
          <a:lstStyle/>
          <a:p>
            <a:r>
              <a:rPr lang="en-US" sz="3600" dirty="0"/>
              <a:t>Current Examples of EJ Exposure Issues: Use of Satellite Data</a:t>
            </a:r>
          </a:p>
        </p:txBody>
      </p:sp>
      <p:sp>
        <p:nvSpPr>
          <p:cNvPr id="2" name="Slide Number Placeholder 1">
            <a:extLst>
              <a:ext uri="{FF2B5EF4-FFF2-40B4-BE49-F238E27FC236}">
                <a16:creationId xmlns:a16="http://schemas.microsoft.com/office/drawing/2014/main" id="{32D2069A-2E48-4803-8E34-6C977BE8B248}"/>
              </a:ext>
            </a:extLst>
          </p:cNvPr>
          <p:cNvSpPr>
            <a:spLocks noGrp="1"/>
          </p:cNvSpPr>
          <p:nvPr>
            <p:ph type="sldNum" sz="quarter" idx="12"/>
          </p:nvPr>
        </p:nvSpPr>
        <p:spPr/>
        <p:txBody>
          <a:bodyPr/>
          <a:lstStyle/>
          <a:p>
            <a:fld id="{4B278DEA-8343-4F41-BE0A-E54F8569ECF9}" type="slidenum">
              <a:rPr lang="en-US" smtClean="0"/>
              <a:t>40</a:t>
            </a:fld>
            <a:endParaRPr lang="en-US"/>
          </a:p>
        </p:txBody>
      </p:sp>
    </p:spTree>
    <p:extLst>
      <p:ext uri="{BB962C8B-B14F-4D97-AF65-F5344CB8AC3E}">
        <p14:creationId xmlns:p14="http://schemas.microsoft.com/office/powerpoint/2010/main" val="3015164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B244-228E-4245-8450-016535F08E65}"/>
              </a:ext>
            </a:extLst>
          </p:cNvPr>
          <p:cNvSpPr>
            <a:spLocks noGrp="1"/>
          </p:cNvSpPr>
          <p:nvPr>
            <p:ph type="title"/>
          </p:nvPr>
        </p:nvSpPr>
        <p:spPr>
          <a:xfrm>
            <a:off x="485278" y="47695"/>
            <a:ext cx="11401469" cy="760419"/>
          </a:xfrm>
        </p:spPr>
        <p:txBody>
          <a:bodyPr>
            <a:noAutofit/>
          </a:bodyPr>
          <a:lstStyle/>
          <a:p>
            <a:r>
              <a:rPr lang="en-US" sz="3200" u="sng" dirty="0">
                <a:latin typeface="+mn-lt"/>
              </a:rPr>
              <a:t>Future Projections of Exposure Disparities for PM2.5: 2011 to 2028</a:t>
            </a:r>
          </a:p>
        </p:txBody>
      </p:sp>
      <p:pic>
        <p:nvPicPr>
          <p:cNvPr id="4" name="Picture 3">
            <a:extLst>
              <a:ext uri="{FF2B5EF4-FFF2-40B4-BE49-F238E27FC236}">
                <a16:creationId xmlns:a16="http://schemas.microsoft.com/office/drawing/2014/main" id="{04D172F4-1042-4191-87C4-6174FB2502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13" r="3637" b="9268"/>
          <a:stretch/>
        </p:blipFill>
        <p:spPr>
          <a:xfrm>
            <a:off x="7974099" y="1662692"/>
            <a:ext cx="4217901" cy="4114800"/>
          </a:xfrm>
          <a:prstGeom prst="rect">
            <a:avLst/>
          </a:prstGeom>
        </p:spPr>
      </p:pic>
      <p:pic>
        <p:nvPicPr>
          <p:cNvPr id="14" name="Picture 2" descr="Facebook Confirms It's Working on a New Internet Satellite | WIRED">
            <a:extLst>
              <a:ext uri="{FF2B5EF4-FFF2-40B4-BE49-F238E27FC236}">
                <a16:creationId xmlns:a16="http://schemas.microsoft.com/office/drawing/2014/main" id="{4117F205-BC94-4A34-84B3-DBB0BE88B9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2515" y="4068810"/>
            <a:ext cx="1408164"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Map, scatter chart&#10;&#10;Description automatically generated">
            <a:extLst>
              <a:ext uri="{FF2B5EF4-FFF2-40B4-BE49-F238E27FC236}">
                <a16:creationId xmlns:a16="http://schemas.microsoft.com/office/drawing/2014/main" id="{D9310438-F6DC-4FA3-8FA9-5E7DD79155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2" t="7469" r="538" b="14574"/>
          <a:stretch/>
        </p:blipFill>
        <p:spPr>
          <a:xfrm>
            <a:off x="415808" y="2755423"/>
            <a:ext cx="1980838" cy="914400"/>
          </a:xfrm>
          <a:prstGeom prst="rect">
            <a:avLst/>
          </a:prstGeom>
        </p:spPr>
      </p:pic>
      <p:sp>
        <p:nvSpPr>
          <p:cNvPr id="23" name="TextBox 22">
            <a:extLst>
              <a:ext uri="{FF2B5EF4-FFF2-40B4-BE49-F238E27FC236}">
                <a16:creationId xmlns:a16="http://schemas.microsoft.com/office/drawing/2014/main" id="{E2C2BEEA-66F1-49D2-9E84-B476C63539D3}"/>
              </a:ext>
            </a:extLst>
          </p:cNvPr>
          <p:cNvSpPr txBox="1"/>
          <p:nvPr/>
        </p:nvSpPr>
        <p:spPr>
          <a:xfrm>
            <a:off x="730892" y="2433449"/>
            <a:ext cx="1146083" cy="338554"/>
          </a:xfrm>
          <a:prstGeom prst="rect">
            <a:avLst/>
          </a:prstGeom>
          <a:noFill/>
        </p:spPr>
        <p:txBody>
          <a:bodyPr wrap="none" rtlCol="0">
            <a:spAutoFit/>
          </a:bodyPr>
          <a:lstStyle/>
          <a:p>
            <a:r>
              <a:rPr lang="en-US" sz="1600" b="1"/>
              <a:t>Monitoring</a:t>
            </a:r>
          </a:p>
        </p:txBody>
      </p:sp>
      <p:sp>
        <p:nvSpPr>
          <p:cNvPr id="24" name="TextBox 23">
            <a:extLst>
              <a:ext uri="{FF2B5EF4-FFF2-40B4-BE49-F238E27FC236}">
                <a16:creationId xmlns:a16="http://schemas.microsoft.com/office/drawing/2014/main" id="{8BA0C78A-5C3E-473B-BA5E-1CF62CDCD79F}"/>
              </a:ext>
            </a:extLst>
          </p:cNvPr>
          <p:cNvSpPr txBox="1"/>
          <p:nvPr/>
        </p:nvSpPr>
        <p:spPr>
          <a:xfrm>
            <a:off x="522600" y="3742552"/>
            <a:ext cx="1544910" cy="338554"/>
          </a:xfrm>
          <a:prstGeom prst="rect">
            <a:avLst/>
          </a:prstGeom>
          <a:noFill/>
        </p:spPr>
        <p:txBody>
          <a:bodyPr wrap="none" rtlCol="0">
            <a:spAutoFit/>
          </a:bodyPr>
          <a:lstStyle/>
          <a:p>
            <a:r>
              <a:rPr lang="en-US" sz="1600" b="1"/>
              <a:t>Remote Sensing</a:t>
            </a:r>
          </a:p>
        </p:txBody>
      </p:sp>
      <p:sp>
        <p:nvSpPr>
          <p:cNvPr id="25" name="TextBox 24">
            <a:extLst>
              <a:ext uri="{FF2B5EF4-FFF2-40B4-BE49-F238E27FC236}">
                <a16:creationId xmlns:a16="http://schemas.microsoft.com/office/drawing/2014/main" id="{F16D9C2D-0A4A-4B23-A17F-60EE76E6BA9A}"/>
              </a:ext>
            </a:extLst>
          </p:cNvPr>
          <p:cNvSpPr txBox="1"/>
          <p:nvPr/>
        </p:nvSpPr>
        <p:spPr>
          <a:xfrm>
            <a:off x="606302" y="875315"/>
            <a:ext cx="1594091" cy="338554"/>
          </a:xfrm>
          <a:prstGeom prst="rect">
            <a:avLst/>
          </a:prstGeom>
          <a:noFill/>
        </p:spPr>
        <p:txBody>
          <a:bodyPr wrap="none" rtlCol="0">
            <a:spAutoFit/>
          </a:bodyPr>
          <a:lstStyle/>
          <a:p>
            <a:r>
              <a:rPr lang="en-US" sz="1600" b="1"/>
              <a:t>CMAQ Modeling</a:t>
            </a:r>
          </a:p>
        </p:txBody>
      </p:sp>
      <p:sp>
        <p:nvSpPr>
          <p:cNvPr id="26" name="Arrow: Right 25">
            <a:extLst>
              <a:ext uri="{FF2B5EF4-FFF2-40B4-BE49-F238E27FC236}">
                <a16:creationId xmlns:a16="http://schemas.microsoft.com/office/drawing/2014/main" id="{241DEE40-50BB-43CE-A6C0-E289BAC5916D}"/>
              </a:ext>
            </a:extLst>
          </p:cNvPr>
          <p:cNvSpPr/>
          <p:nvPr/>
        </p:nvSpPr>
        <p:spPr>
          <a:xfrm rot="20000656">
            <a:off x="2481930" y="3990719"/>
            <a:ext cx="609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2981C65-93FB-4A81-8DA3-4523E964D2CF}"/>
              </a:ext>
            </a:extLst>
          </p:cNvPr>
          <p:cNvSpPr/>
          <p:nvPr/>
        </p:nvSpPr>
        <p:spPr>
          <a:xfrm>
            <a:off x="6688349" y="3340198"/>
            <a:ext cx="84488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7ED2E084-EED0-4ABA-9C75-339A191FFCA8}"/>
              </a:ext>
            </a:extLst>
          </p:cNvPr>
          <p:cNvSpPr/>
          <p:nvPr/>
        </p:nvSpPr>
        <p:spPr>
          <a:xfrm rot="1987612">
            <a:off x="2448025" y="2629851"/>
            <a:ext cx="609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ECAAD01-344A-4177-98AB-5950EF4FF4F8}"/>
              </a:ext>
            </a:extLst>
          </p:cNvPr>
          <p:cNvGrpSpPr/>
          <p:nvPr/>
        </p:nvGrpSpPr>
        <p:grpSpPr>
          <a:xfrm>
            <a:off x="439697" y="1228221"/>
            <a:ext cx="1956949" cy="1188720"/>
            <a:chOff x="403428" y="1826126"/>
            <a:chExt cx="1956949" cy="1188720"/>
          </a:xfrm>
        </p:grpSpPr>
        <p:pic>
          <p:nvPicPr>
            <p:cNvPr id="19" name="Picture 18" descr="36k-3d-box">
              <a:extLst>
                <a:ext uri="{FF2B5EF4-FFF2-40B4-BE49-F238E27FC236}">
                  <a16:creationId xmlns:a16="http://schemas.microsoft.com/office/drawing/2014/main" id="{3FFC2584-0C06-4DF4-9660-0DFE41E526BC}"/>
                </a:ext>
              </a:extLst>
            </p:cNvPr>
            <p:cNvPicPr/>
            <p:nvPr/>
          </p:nvPicPr>
          <p:blipFill rotWithShape="1">
            <a:blip r:embed="rId5" cstate="print">
              <a:extLst>
                <a:ext uri="{28A0092B-C50C-407E-A947-70E740481C1C}">
                  <a14:useLocalDpi xmlns:a14="http://schemas.microsoft.com/office/drawing/2010/main" val="0"/>
                </a:ext>
              </a:extLst>
            </a:blip>
            <a:srcRect l="15102" t="33945" b="24242"/>
            <a:stretch/>
          </p:blipFill>
          <p:spPr bwMode="auto">
            <a:xfrm>
              <a:off x="403428" y="1826126"/>
              <a:ext cx="1956949" cy="1188720"/>
            </a:xfrm>
            <a:prstGeom prst="rect">
              <a:avLst/>
            </a:prstGeom>
            <a:noFill/>
            <a:ln w="9525">
              <a:noFill/>
              <a:miter lim="800000"/>
              <a:headEnd/>
              <a:tailEnd/>
            </a:ln>
          </p:spPr>
        </p:pic>
        <p:sp>
          <p:nvSpPr>
            <p:cNvPr id="5" name="Rectangle 4">
              <a:extLst>
                <a:ext uri="{FF2B5EF4-FFF2-40B4-BE49-F238E27FC236}">
                  <a16:creationId xmlns:a16="http://schemas.microsoft.com/office/drawing/2014/main" id="{C43374E7-E749-44A5-9458-501C98111A58}"/>
                </a:ext>
              </a:extLst>
            </p:cNvPr>
            <p:cNvSpPr/>
            <p:nvPr/>
          </p:nvSpPr>
          <p:spPr>
            <a:xfrm>
              <a:off x="2107826" y="1983441"/>
              <a:ext cx="121024" cy="100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759B83-AF93-4DC5-BB0F-683A9D56F8AF}"/>
                </a:ext>
              </a:extLst>
            </p:cNvPr>
            <p:cNvSpPr/>
            <p:nvPr/>
          </p:nvSpPr>
          <p:spPr>
            <a:xfrm>
              <a:off x="2028866" y="2504401"/>
              <a:ext cx="121024" cy="100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Rectangle 30">
              <a:extLst>
                <a:ext uri="{FF2B5EF4-FFF2-40B4-BE49-F238E27FC236}">
                  <a16:creationId xmlns:a16="http://schemas.microsoft.com/office/drawing/2014/main" id="{EF3CA6A2-B17D-4004-850D-BBAB07CD2BA0}"/>
                </a:ext>
              </a:extLst>
            </p:cNvPr>
            <p:cNvSpPr/>
            <p:nvPr/>
          </p:nvSpPr>
          <p:spPr>
            <a:xfrm>
              <a:off x="449009" y="2476041"/>
              <a:ext cx="121024" cy="100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Map&#10;&#10;Description automatically generated">
            <a:extLst>
              <a:ext uri="{FF2B5EF4-FFF2-40B4-BE49-F238E27FC236}">
                <a16:creationId xmlns:a16="http://schemas.microsoft.com/office/drawing/2014/main" id="{3D9CF2E4-ED4B-4129-88DB-C1F4FE2F34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44" t="12822" b="17293"/>
          <a:stretch/>
        </p:blipFill>
        <p:spPr>
          <a:xfrm>
            <a:off x="3198331" y="2892583"/>
            <a:ext cx="3168177" cy="1410314"/>
          </a:xfrm>
          <a:prstGeom prst="rect">
            <a:avLst/>
          </a:prstGeom>
        </p:spPr>
      </p:pic>
      <p:pic>
        <p:nvPicPr>
          <p:cNvPr id="1026" name="Picture 2" descr="Dates of Statehood | Order of Succession">
            <a:extLst>
              <a:ext uri="{FF2B5EF4-FFF2-40B4-BE49-F238E27FC236}">
                <a16:creationId xmlns:a16="http://schemas.microsoft.com/office/drawing/2014/main" id="{D9C2718A-A676-421A-AE81-3AB037F91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48" y="5351190"/>
            <a:ext cx="1670036" cy="109728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C6AE27F-004F-4BD9-B684-B61081C06973}"/>
              </a:ext>
            </a:extLst>
          </p:cNvPr>
          <p:cNvSpPr txBox="1"/>
          <p:nvPr/>
        </p:nvSpPr>
        <p:spPr>
          <a:xfrm>
            <a:off x="532515" y="4952203"/>
            <a:ext cx="1126527" cy="338554"/>
          </a:xfrm>
          <a:prstGeom prst="rect">
            <a:avLst/>
          </a:prstGeom>
          <a:noFill/>
        </p:spPr>
        <p:txBody>
          <a:bodyPr wrap="none" rtlCol="0">
            <a:spAutoFit/>
          </a:bodyPr>
          <a:lstStyle/>
          <a:p>
            <a:r>
              <a:rPr lang="en-US" sz="1600" b="1"/>
              <a:t>Other Data</a:t>
            </a:r>
          </a:p>
        </p:txBody>
      </p:sp>
      <p:sp>
        <p:nvSpPr>
          <p:cNvPr id="37" name="TextBox 36">
            <a:extLst>
              <a:ext uri="{FF2B5EF4-FFF2-40B4-BE49-F238E27FC236}">
                <a16:creationId xmlns:a16="http://schemas.microsoft.com/office/drawing/2014/main" id="{898A231F-F9FF-4FCD-A14F-88D2A9E72E15}"/>
              </a:ext>
            </a:extLst>
          </p:cNvPr>
          <p:cNvSpPr txBox="1"/>
          <p:nvPr/>
        </p:nvSpPr>
        <p:spPr>
          <a:xfrm>
            <a:off x="3547304" y="2555367"/>
            <a:ext cx="1830950" cy="369332"/>
          </a:xfrm>
          <a:prstGeom prst="rect">
            <a:avLst/>
          </a:prstGeom>
          <a:noFill/>
        </p:spPr>
        <p:txBody>
          <a:bodyPr wrap="none" rtlCol="0">
            <a:spAutoFit/>
          </a:bodyPr>
          <a:lstStyle/>
          <a:p>
            <a:r>
              <a:rPr lang="en-US" b="1"/>
              <a:t>Fused PM</a:t>
            </a:r>
            <a:r>
              <a:rPr lang="en-US" b="1" baseline="-25000"/>
              <a:t>2.5</a:t>
            </a:r>
            <a:r>
              <a:rPr lang="en-US" b="1"/>
              <a:t> Field</a:t>
            </a:r>
          </a:p>
        </p:txBody>
      </p:sp>
      <p:sp>
        <p:nvSpPr>
          <p:cNvPr id="38" name="TextBox 37">
            <a:extLst>
              <a:ext uri="{FF2B5EF4-FFF2-40B4-BE49-F238E27FC236}">
                <a16:creationId xmlns:a16="http://schemas.microsoft.com/office/drawing/2014/main" id="{0529B9FF-41BD-4377-B668-FE44C7508669}"/>
              </a:ext>
            </a:extLst>
          </p:cNvPr>
          <p:cNvSpPr txBox="1"/>
          <p:nvPr/>
        </p:nvSpPr>
        <p:spPr>
          <a:xfrm>
            <a:off x="6297115" y="2509201"/>
            <a:ext cx="1728358" cy="830997"/>
          </a:xfrm>
          <a:prstGeom prst="rect">
            <a:avLst/>
          </a:prstGeom>
          <a:noFill/>
        </p:spPr>
        <p:txBody>
          <a:bodyPr wrap="none" rtlCol="0">
            <a:spAutoFit/>
          </a:bodyPr>
          <a:lstStyle/>
          <a:p>
            <a:r>
              <a:rPr lang="en-US" sz="1600" b="1"/>
              <a:t>Project w/ Future </a:t>
            </a:r>
          </a:p>
          <a:p>
            <a:r>
              <a:rPr lang="en-US" sz="1600" b="1"/>
              <a:t>“On-the-Books” </a:t>
            </a:r>
          </a:p>
          <a:p>
            <a:r>
              <a:rPr lang="en-US" sz="1600" b="1"/>
              <a:t>CMAQ Modeling</a:t>
            </a:r>
          </a:p>
        </p:txBody>
      </p:sp>
      <p:sp>
        <p:nvSpPr>
          <p:cNvPr id="39" name="TextBox 38">
            <a:extLst>
              <a:ext uri="{FF2B5EF4-FFF2-40B4-BE49-F238E27FC236}">
                <a16:creationId xmlns:a16="http://schemas.microsoft.com/office/drawing/2014/main" id="{217835D4-6CE3-4B2B-BADB-B31AE87B5329}"/>
              </a:ext>
            </a:extLst>
          </p:cNvPr>
          <p:cNvSpPr txBox="1"/>
          <p:nvPr/>
        </p:nvSpPr>
        <p:spPr>
          <a:xfrm>
            <a:off x="7876074" y="1077016"/>
            <a:ext cx="4010673" cy="584775"/>
          </a:xfrm>
          <a:prstGeom prst="rect">
            <a:avLst/>
          </a:prstGeom>
          <a:noFill/>
        </p:spPr>
        <p:txBody>
          <a:bodyPr wrap="square" rtlCol="0">
            <a:spAutoFit/>
          </a:bodyPr>
          <a:lstStyle/>
          <a:p>
            <a:r>
              <a:rPr lang="en-US" sz="1600" b="1"/>
              <a:t>Exposure Gap</a:t>
            </a:r>
            <a:r>
              <a:rPr lang="en-US" sz="1600" b="1" baseline="30000"/>
              <a:t>*</a:t>
            </a:r>
            <a:r>
              <a:rPr lang="en-US" sz="1600" b="1"/>
              <a:t> by State Decreases from 2011 to 2028 but Most-Exposed Groups Persist</a:t>
            </a:r>
          </a:p>
        </p:txBody>
      </p:sp>
      <p:sp>
        <p:nvSpPr>
          <p:cNvPr id="34" name="TextBox 33">
            <a:extLst>
              <a:ext uri="{FF2B5EF4-FFF2-40B4-BE49-F238E27FC236}">
                <a16:creationId xmlns:a16="http://schemas.microsoft.com/office/drawing/2014/main" id="{4D946C62-3061-4A45-A88E-39A329254DA8}"/>
              </a:ext>
            </a:extLst>
          </p:cNvPr>
          <p:cNvSpPr txBox="1"/>
          <p:nvPr/>
        </p:nvSpPr>
        <p:spPr>
          <a:xfrm>
            <a:off x="7773082" y="5882826"/>
            <a:ext cx="3985403" cy="830997"/>
          </a:xfrm>
          <a:prstGeom prst="rect">
            <a:avLst/>
          </a:prstGeom>
          <a:noFill/>
        </p:spPr>
        <p:txBody>
          <a:bodyPr wrap="square" rtlCol="0">
            <a:spAutoFit/>
          </a:bodyPr>
          <a:lstStyle/>
          <a:p>
            <a:r>
              <a:rPr lang="en-US" sz="1200" baseline="30000"/>
              <a:t>*</a:t>
            </a:r>
            <a:r>
              <a:rPr lang="en-US" sz="1200"/>
              <a:t>Exposure gap is defined here as the difference in population-weighted concentration between the most and least exposed group (but could be defined differently, e.g., gap between low-income non-white and high-income white)  </a:t>
            </a:r>
          </a:p>
        </p:txBody>
      </p:sp>
      <p:sp>
        <p:nvSpPr>
          <p:cNvPr id="3" name="Slide Number Placeholder 2">
            <a:extLst>
              <a:ext uri="{FF2B5EF4-FFF2-40B4-BE49-F238E27FC236}">
                <a16:creationId xmlns:a16="http://schemas.microsoft.com/office/drawing/2014/main" id="{8C571A49-D940-4B55-9059-D85BC69EC7EC}"/>
              </a:ext>
            </a:extLst>
          </p:cNvPr>
          <p:cNvSpPr>
            <a:spLocks noGrp="1"/>
          </p:cNvSpPr>
          <p:nvPr>
            <p:ph type="sldNum" sz="quarter" idx="12"/>
          </p:nvPr>
        </p:nvSpPr>
        <p:spPr/>
        <p:txBody>
          <a:bodyPr/>
          <a:lstStyle/>
          <a:p>
            <a:fld id="{4B278DEA-8343-4F41-BE0A-E54F8569ECF9}" type="slidenum">
              <a:rPr lang="en-US" smtClean="0"/>
              <a:t>41</a:t>
            </a:fld>
            <a:endParaRPr lang="en-US"/>
          </a:p>
        </p:txBody>
      </p:sp>
    </p:spTree>
    <p:extLst>
      <p:ext uri="{BB962C8B-B14F-4D97-AF65-F5344CB8AC3E}">
        <p14:creationId xmlns:p14="http://schemas.microsoft.com/office/powerpoint/2010/main" val="4064315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B445CB-9822-4CA9-AD12-96BB9754B604}"/>
              </a:ext>
            </a:extLst>
          </p:cNvPr>
          <p:cNvSpPr>
            <a:spLocks noGrp="1"/>
          </p:cNvSpPr>
          <p:nvPr>
            <p:ph type="sldNum" sz="quarter" idx="12"/>
          </p:nvPr>
        </p:nvSpPr>
        <p:spPr/>
        <p:txBody>
          <a:bodyPr/>
          <a:lstStyle/>
          <a:p>
            <a:fld id="{21DED11E-8996-4695-8152-5963649E9F51}" type="slidenum">
              <a:rPr lang="en-US" smtClean="0"/>
              <a:t>42</a:t>
            </a:fld>
            <a:endParaRPr lang="en-US"/>
          </a:p>
        </p:txBody>
      </p:sp>
      <p:sp>
        <p:nvSpPr>
          <p:cNvPr id="4" name="Title 1">
            <a:extLst>
              <a:ext uri="{FF2B5EF4-FFF2-40B4-BE49-F238E27FC236}">
                <a16:creationId xmlns:a16="http://schemas.microsoft.com/office/drawing/2014/main" id="{E2D70684-285A-4937-957F-16378C284160}"/>
              </a:ext>
            </a:extLst>
          </p:cNvPr>
          <p:cNvSpPr txBox="1">
            <a:spLocks/>
          </p:cNvSpPr>
          <p:nvPr/>
        </p:nvSpPr>
        <p:spPr>
          <a:xfrm>
            <a:off x="886967" y="401731"/>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800" dirty="0">
                <a:solidFill>
                  <a:schemeClr val="tx1">
                    <a:lumMod val="85000"/>
                    <a:lumOff val="15000"/>
                  </a:schemeClr>
                </a:solidFill>
                <a:latin typeface="+mn-lt"/>
                <a:cs typeface="Calibri Light" panose="020F0302020204030204" pitchFamily="34" charset="0"/>
              </a:rPr>
              <a:t>Summary</a:t>
            </a:r>
          </a:p>
        </p:txBody>
      </p:sp>
      <p:sp>
        <p:nvSpPr>
          <p:cNvPr id="5" name="Rectangle 4">
            <a:extLst>
              <a:ext uri="{FF2B5EF4-FFF2-40B4-BE49-F238E27FC236}">
                <a16:creationId xmlns:a16="http://schemas.microsoft.com/office/drawing/2014/main" id="{14249DEB-5893-4D47-A9CB-925345501E32}"/>
              </a:ext>
            </a:extLst>
          </p:cNvPr>
          <p:cNvSpPr/>
          <p:nvPr/>
        </p:nvSpPr>
        <p:spPr>
          <a:xfrm>
            <a:off x="886967" y="1558864"/>
            <a:ext cx="9821137" cy="3508653"/>
          </a:xfrm>
          <a:prstGeom prst="rect">
            <a:avLst/>
          </a:prstGeom>
        </p:spPr>
        <p:txBody>
          <a:bodyPr wrap="square">
            <a:spAutoFit/>
          </a:bodyPr>
          <a:lstStyle/>
          <a:p>
            <a:pPr marL="285750" indent="-285750">
              <a:spcBef>
                <a:spcPts val="1200"/>
              </a:spcBef>
              <a:buFont typeface="Arial" panose="020B0604020202020204" pitchFamily="34" charset="0"/>
              <a:buChar char="•"/>
            </a:pPr>
            <a:r>
              <a:rPr lang="en-US" sz="2400" dirty="0">
                <a:solidFill>
                  <a:schemeClr val="tx1">
                    <a:lumMod val="85000"/>
                    <a:lumOff val="15000"/>
                  </a:schemeClr>
                </a:solidFill>
              </a:rPr>
              <a:t>New methods for fusing monitoring, modeling, and other data has led to the use of modeled concentration fields in the latest epidemiologic studies</a:t>
            </a:r>
          </a:p>
          <a:p>
            <a:pPr marL="285750" indent="-285750">
              <a:spcBef>
                <a:spcPts val="1200"/>
              </a:spcBef>
              <a:buFont typeface="Arial" panose="020B0604020202020204" pitchFamily="34" charset="0"/>
              <a:buChar char="•"/>
            </a:pPr>
            <a:r>
              <a:rPr lang="en-US" sz="2400" dirty="0">
                <a:solidFill>
                  <a:schemeClr val="tx1">
                    <a:lumMod val="85000"/>
                    <a:lumOff val="15000"/>
                  </a:schemeClr>
                </a:solidFill>
              </a:rPr>
              <a:t>The accuracy of these methods is difficult to establish comprehensively due to the limited available monitoring data</a:t>
            </a:r>
          </a:p>
          <a:p>
            <a:pPr marL="285750" indent="-285750">
              <a:spcBef>
                <a:spcPts val="1200"/>
              </a:spcBef>
              <a:buFont typeface="Arial" panose="020B0604020202020204" pitchFamily="34" charset="0"/>
              <a:buChar char="•"/>
            </a:pPr>
            <a:r>
              <a:rPr lang="en-US" sz="2400" dirty="0">
                <a:solidFill>
                  <a:schemeClr val="tx1">
                    <a:lumMod val="85000"/>
                    <a:lumOff val="15000"/>
                  </a:schemeClr>
                </a:solidFill>
              </a:rPr>
              <a:t>New model evaluation and intercomparisons provided insights on the reliability of the models for policy applications</a:t>
            </a:r>
          </a:p>
          <a:p>
            <a:pPr marL="285750" indent="-285750">
              <a:spcBef>
                <a:spcPts val="1200"/>
              </a:spcBef>
              <a:buFont typeface="Arial" panose="020B0604020202020204" pitchFamily="34" charset="0"/>
              <a:buChar char="•"/>
            </a:pPr>
            <a:r>
              <a:rPr lang="en-US" sz="2400" dirty="0">
                <a:solidFill>
                  <a:schemeClr val="tx1">
                    <a:lumMod val="85000"/>
                    <a:lumOff val="15000"/>
                  </a:schemeClr>
                </a:solidFill>
              </a:rPr>
              <a:t>National concentration fields are useful in informing exposure and health </a:t>
            </a:r>
            <a:r>
              <a:rPr lang="en-US" sz="2400">
                <a:solidFill>
                  <a:schemeClr val="tx1">
                    <a:lumMod val="85000"/>
                    <a:lumOff val="15000"/>
                  </a:schemeClr>
                </a:solidFill>
              </a:rPr>
              <a:t>impact studies</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3522946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298" y="2085277"/>
            <a:ext cx="6272871" cy="1569660"/>
          </a:xfrm>
          <a:prstGeom prst="rect">
            <a:avLst/>
          </a:prstGeom>
          <a:noFill/>
          <a:ln>
            <a:noFill/>
          </a:ln>
        </p:spPr>
        <p:txBody>
          <a:bodyPr wrap="none" rtlCol="0">
            <a:spAutoFit/>
          </a:bodyPr>
          <a:lstStyle/>
          <a:p>
            <a:r>
              <a:rPr lang="en-US" sz="9600" dirty="0">
                <a:solidFill>
                  <a:srgbClr val="0000FF"/>
                </a:solidFill>
              </a:rPr>
              <a:t>Thank you!</a:t>
            </a:r>
          </a:p>
        </p:txBody>
      </p:sp>
    </p:spTree>
    <p:extLst>
      <p:ext uri="{BB962C8B-B14F-4D97-AF65-F5344CB8AC3E}">
        <p14:creationId xmlns:p14="http://schemas.microsoft.com/office/powerpoint/2010/main" val="228770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770888" y="1218053"/>
            <a:ext cx="4434840" cy="1723549"/>
          </a:xfrm>
          <a:prstGeom prst="rect">
            <a:avLst/>
          </a:prstGeom>
          <a:solidFill>
            <a:schemeClr val="bg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mn-cs"/>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Model</a:t>
            </a:r>
            <a:r>
              <a:rPr kumimoji="0" lang="en-US" sz="2000" b="1" i="0" u="none" strike="noStrike" kern="0" cap="none" spc="0" normalizeH="0" baseline="0" noProof="0" dirty="0">
                <a:ln>
                  <a:noFill/>
                </a:ln>
                <a:solidFill>
                  <a:prstClr val="black"/>
                </a:solidFill>
                <a:effectLst/>
                <a:uLnTx/>
                <a:uFillTx/>
                <a:latin typeface="Calibri"/>
                <a:ea typeface="+mn-ea"/>
                <a:cs typeface="+mn-cs"/>
              </a:rPr>
              <a:t> &amp; </a:t>
            </a:r>
            <a:r>
              <a:rPr kumimoji="0" lang="en-US" sz="2000" b="1" i="0" u="sng" strike="noStrike" kern="0" cap="none" spc="0" normalizeH="0" baseline="0" noProof="0" dirty="0">
                <a:ln>
                  <a:noFill/>
                </a:ln>
                <a:solidFill>
                  <a:prstClr val="black"/>
                </a:solidFill>
                <a:effectLst/>
                <a:uLnTx/>
                <a:uFillTx/>
                <a:latin typeface="Calibri"/>
                <a:ea typeface="+mn-ea"/>
                <a:cs typeface="+mn-cs"/>
              </a:rPr>
              <a:t>Monitor</a:t>
            </a:r>
            <a:r>
              <a:rPr kumimoji="0" lang="en-US" sz="2000" b="1" i="0" u="none" strike="noStrike" kern="0" cap="none" spc="0" normalizeH="0" baseline="0" noProof="0" dirty="0">
                <a:ln>
                  <a:noFill/>
                </a:ln>
                <a:solidFill>
                  <a:prstClr val="black"/>
                </a:solidFill>
                <a:effectLst/>
                <a:uLnTx/>
                <a:uFillTx/>
                <a:latin typeface="Calibri"/>
                <a:ea typeface="+mn-ea"/>
                <a:cs typeface="+mn-cs"/>
              </a:rPr>
              <a:t> or other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(dispersion model, satellite data, LUR,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Spatial</a:t>
            </a:r>
            <a:r>
              <a:rPr kumimoji="0" lang="en-US" sz="2000" b="1" i="0" u="none" strike="noStrike" kern="0" cap="none" spc="0" normalizeH="0" baseline="0" noProof="0" dirty="0">
                <a:ln>
                  <a:noFill/>
                </a:ln>
                <a:solidFill>
                  <a:prstClr val="black"/>
                </a:solidFill>
                <a:effectLst/>
                <a:uLnTx/>
                <a:uFillTx/>
                <a:latin typeface="Calibri"/>
                <a:ea typeface="+mn-ea"/>
                <a:cs typeface="+mn-cs"/>
              </a:rPr>
              <a:t>: grid &amp; non-grid (GIS)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Temporal</a:t>
            </a:r>
            <a:r>
              <a:rPr kumimoji="0" lang="en-US" sz="2000" b="1" i="0" u="none" strike="noStrike" kern="0" cap="none" spc="0" normalizeH="0" baseline="0" noProof="0" dirty="0">
                <a:ln>
                  <a:noFill/>
                </a:ln>
                <a:solidFill>
                  <a:prstClr val="black"/>
                </a:solidFill>
                <a:effectLst/>
                <a:uLnTx/>
                <a:uFillTx/>
                <a:latin typeface="Calibri"/>
                <a:ea typeface="+mn-ea"/>
                <a:cs typeface="+mn-cs"/>
              </a:rPr>
              <a:t>: annual/monthly/daily</a:t>
            </a: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dirty="0">
              <a:ln>
                <a:noFill/>
              </a:ln>
              <a:solidFill>
                <a:sysClr val="windowText" lastClr="000000"/>
              </a:solidFill>
              <a:effectLst/>
              <a:uLnTx/>
              <a:uFillTx/>
              <a:latin typeface="Calibri"/>
              <a:ea typeface="宋体" panose="02010600030101010101" pitchFamily="2" charset="-122"/>
              <a:cs typeface="+mn-cs"/>
            </a:endParaRPr>
          </a:p>
        </p:txBody>
      </p:sp>
      <p:sp>
        <p:nvSpPr>
          <p:cNvPr id="3" name="标题 2"/>
          <p:cNvSpPr>
            <a:spLocks noGrp="1"/>
          </p:cNvSpPr>
          <p:nvPr>
            <p:ph type="title"/>
          </p:nvPr>
        </p:nvSpPr>
        <p:spPr>
          <a:xfrm>
            <a:off x="1531650" y="87279"/>
            <a:ext cx="9099173" cy="859628"/>
          </a:xfrm>
        </p:spPr>
        <p:txBody>
          <a:bodyPr>
            <a:noAutofit/>
          </a:bodyPr>
          <a:lstStyle/>
          <a:p>
            <a:r>
              <a:rPr lang="en-US" altLang="zh-CN" sz="4400" dirty="0">
                <a:solidFill>
                  <a:srgbClr val="FF0000"/>
                </a:solidFill>
                <a:effectLst/>
              </a:rPr>
              <a:t>“Data Fusion” Tool</a:t>
            </a:r>
            <a:r>
              <a:rPr lang="en-US" altLang="zh-CN" sz="3200" dirty="0">
                <a:effectLst/>
              </a:rPr>
              <a:t> </a:t>
            </a:r>
            <a:br>
              <a:rPr lang="en-US" altLang="zh-CN" sz="3600" dirty="0">
                <a:solidFill>
                  <a:srgbClr val="FF0000"/>
                </a:solidFill>
                <a:effectLst/>
              </a:rPr>
            </a:br>
            <a:r>
              <a:rPr lang="en-US" altLang="zh-CN" sz="2400" dirty="0">
                <a:solidFill>
                  <a:srgbClr val="0000FF"/>
                </a:solidFill>
                <a:effectLst/>
              </a:rPr>
              <a:t>(Fusing Model and Monitor and/or other data) </a:t>
            </a:r>
            <a:endParaRPr lang="zh-CN" altLang="en-US" sz="2400" dirty="0">
              <a:solidFill>
                <a:srgbClr val="0000FF"/>
              </a:solidFill>
              <a:effectLst/>
            </a:endParaRPr>
          </a:p>
        </p:txBody>
      </p:sp>
      <p:sp>
        <p:nvSpPr>
          <p:cNvPr id="10" name="Oval 9"/>
          <p:cNvSpPr/>
          <p:nvPr/>
        </p:nvSpPr>
        <p:spPr>
          <a:xfrm>
            <a:off x="4813735" y="3019152"/>
            <a:ext cx="2590483" cy="1633868"/>
          </a:xfrm>
          <a:prstGeom prst="ellipse">
            <a:avLst/>
          </a:prstGeom>
          <a:solidFill>
            <a:schemeClr val="accent3">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147839" y="3161364"/>
            <a:ext cx="2005677" cy="11387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Fusion</a:t>
            </a:r>
            <a:r>
              <a:rPr kumimoji="0" lang="en-US" altLang="zh-CN"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Arial" panose="020B0604020202020204" pitchFamily="34" charset="0"/>
              </a:rPr>
              <a:t> </a:t>
            </a:r>
          </a:p>
        </p:txBody>
      </p:sp>
      <p:sp>
        <p:nvSpPr>
          <p:cNvPr id="13" name="TextBox 12"/>
          <p:cNvSpPr txBox="1"/>
          <p:nvPr/>
        </p:nvSpPr>
        <p:spPr>
          <a:xfrm>
            <a:off x="7566641" y="3251335"/>
            <a:ext cx="32191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cs typeface="+mn-cs"/>
              </a:rPr>
              <a:t>Transparent</a:t>
            </a:r>
            <a:r>
              <a:rPr kumimoji="0" lang="en-US" sz="2000" b="1" i="0" u="none" strike="noStrike" kern="0" cap="none" spc="0" normalizeH="0" noProof="0" dirty="0">
                <a:ln>
                  <a:noFill/>
                </a:ln>
                <a:solidFill>
                  <a:srgbClr val="FF0000"/>
                </a:solidFill>
                <a:effectLst/>
                <a:uLnTx/>
                <a:uFillTx/>
                <a:latin typeface="Calibri"/>
                <a:ea typeface="+mn-ea"/>
                <a:cs typeface="+mn-cs"/>
              </a:rPr>
              <a:t> &amp; </a:t>
            </a:r>
            <a:r>
              <a:rPr kumimoji="0" lang="en-US" sz="2000" b="1" i="0" u="none" strike="noStrike" kern="0" cap="none" spc="0" normalizeH="0" baseline="0" noProof="0" dirty="0">
                <a:ln>
                  <a:noFill/>
                </a:ln>
                <a:solidFill>
                  <a:srgbClr val="FF0000"/>
                </a:solidFill>
                <a:effectLst/>
                <a:uLnTx/>
                <a:uFillTx/>
                <a:latin typeface="Calibri"/>
                <a:ea typeface="+mn-ea"/>
                <a:cs typeface="+mn-cs"/>
              </a:rPr>
              <a:t>Open-Source</a:t>
            </a:r>
          </a:p>
        </p:txBody>
      </p:sp>
      <p:sp>
        <p:nvSpPr>
          <p:cNvPr id="32" name="TextBox 31"/>
          <p:cNvSpPr txBox="1"/>
          <p:nvPr/>
        </p:nvSpPr>
        <p:spPr>
          <a:xfrm>
            <a:off x="7262686" y="1118623"/>
            <a:ext cx="3009157" cy="1569660"/>
          </a:xfrm>
          <a:prstGeom prst="rect">
            <a:avLst/>
          </a:prstGeom>
          <a:solidFill>
            <a:schemeClr val="bg1">
              <a:lumMod val="95000"/>
            </a:schemeClr>
          </a:solidFill>
          <a:ln w="38100">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Arial"/>
                <a:ea typeface="+mn-ea"/>
                <a:cs typeface="+mn-cs"/>
              </a:rPr>
              <a:t>Techniques: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Arial"/>
                <a:ea typeface="+mn-ea"/>
                <a:cs typeface="+mn-cs"/>
              </a:rPr>
              <a:t>eVNA</a:t>
            </a:r>
            <a:r>
              <a:rPr kumimoji="0" lang="en-US" sz="3200" b="1" i="1" u="none" strike="noStrike" kern="0" cap="none" spc="0" normalizeH="0" baseline="0" noProof="0" dirty="0">
                <a:ln>
                  <a:noFill/>
                </a:ln>
                <a:solidFill>
                  <a:srgbClr val="000000"/>
                </a:solidFill>
                <a:effectLst/>
                <a:uLnTx/>
                <a:uFillTx/>
                <a:latin typeface="Arial"/>
                <a:ea typeface="+mn-ea"/>
                <a:cs typeface="+mn-cs"/>
              </a:rPr>
              <a:t>, VNA</a:t>
            </a:r>
            <a:r>
              <a:rPr kumimoji="0" lang="en-US" sz="3200" b="1" i="1" u="none" strike="noStrike" kern="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000000"/>
                </a:solidFill>
                <a:effectLst/>
                <a:uLnTx/>
                <a:uFillTx/>
                <a:latin typeface="Calibri"/>
                <a:ea typeface="+mn-ea"/>
                <a:cs typeface="+mn-cs"/>
              </a:rPr>
              <a:t>Downscaler</a:t>
            </a:r>
            <a:r>
              <a:rPr kumimoji="0" lang="en-US" sz="2800" b="1" i="1" u="none" strike="noStrike" kern="0" cap="none" spc="0" normalizeH="0" baseline="0" noProof="0" dirty="0">
                <a:ln>
                  <a:noFill/>
                </a:ln>
                <a:solidFill>
                  <a:srgbClr val="000000"/>
                </a:solidFill>
                <a:effectLst/>
                <a:uLnTx/>
                <a:uFillTx/>
                <a:latin typeface="Calibri"/>
                <a:ea typeface="+mn-ea"/>
                <a:cs typeface="+mn-cs"/>
              </a:rPr>
              <a:t>, etc.</a:t>
            </a:r>
          </a:p>
        </p:txBody>
      </p:sp>
      <p:sp>
        <p:nvSpPr>
          <p:cNvPr id="37" name="Right Arrow 36"/>
          <p:cNvSpPr/>
          <p:nvPr/>
        </p:nvSpPr>
        <p:spPr>
          <a:xfrm rot="2028158">
            <a:off x="4096065" y="3143927"/>
            <a:ext cx="770043" cy="15215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p:nvPr/>
        </p:nvCxnSpPr>
        <p:spPr>
          <a:xfrm flipV="1">
            <a:off x="7446257" y="3766347"/>
            <a:ext cx="613420" cy="1260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7409793" y="4173571"/>
            <a:ext cx="569792" cy="29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091296" y="3615323"/>
            <a:ext cx="3280433" cy="830997"/>
          </a:xfrm>
          <a:prstGeom prst="rect">
            <a:avLst/>
          </a:prstGeom>
          <a:solidFill>
            <a:schemeClr val="bg1"/>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Method Development, Research &amp; Applications</a:t>
            </a:r>
          </a:p>
        </p:txBody>
      </p:sp>
      <p:cxnSp>
        <p:nvCxnSpPr>
          <p:cNvPr id="52" name="Straight Arrow Connector 51"/>
          <p:cNvCxnSpPr/>
          <p:nvPr/>
        </p:nvCxnSpPr>
        <p:spPr>
          <a:xfrm flipH="1">
            <a:off x="4368305" y="4397301"/>
            <a:ext cx="690245" cy="82066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096479" y="4445601"/>
            <a:ext cx="883106" cy="66185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043450" y="4700137"/>
            <a:ext cx="0" cy="74622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694690" y="5343073"/>
            <a:ext cx="2685827" cy="830997"/>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FF"/>
                </a:solidFill>
                <a:effectLst/>
                <a:uLnTx/>
                <a:uFillTx/>
                <a:latin typeface="Calibri"/>
                <a:ea typeface="+mn-ea"/>
                <a:cs typeface="+mn-cs"/>
              </a:rPr>
              <a:t>BenMAP</a:t>
            </a:r>
            <a:r>
              <a:rPr kumimoji="0" lang="en-US" sz="2400" b="1" i="0" u="none" strike="noStrike" kern="0" cap="none" spc="0" normalizeH="0" baseline="0" noProof="0" dirty="0">
                <a:ln>
                  <a:noFill/>
                </a:ln>
                <a:solidFill>
                  <a:srgbClr val="0000FF"/>
                </a:solidFill>
                <a:effectLst/>
                <a:uLnTx/>
                <a:uFillTx/>
                <a:latin typeface="Calibri"/>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CDC Health Studies</a:t>
            </a:r>
          </a:p>
        </p:txBody>
      </p:sp>
      <p:sp>
        <p:nvSpPr>
          <p:cNvPr id="61" name="TextBox 60"/>
          <p:cNvSpPr txBox="1"/>
          <p:nvPr/>
        </p:nvSpPr>
        <p:spPr>
          <a:xfrm>
            <a:off x="4980827" y="5500701"/>
            <a:ext cx="2264060" cy="892552"/>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SMAT-CE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Attainment Test</a:t>
            </a:r>
          </a:p>
        </p:txBody>
      </p:sp>
      <p:sp>
        <p:nvSpPr>
          <p:cNvPr id="62" name="TextBox 61"/>
          <p:cNvSpPr txBox="1"/>
          <p:nvPr/>
        </p:nvSpPr>
        <p:spPr>
          <a:xfrm>
            <a:off x="1934241" y="5247449"/>
            <a:ext cx="2686791" cy="1323439"/>
          </a:xfrm>
          <a:prstGeom prst="rect">
            <a:avLst/>
          </a:prstGeom>
          <a:solidFill>
            <a:schemeClr val="bg1">
              <a:lumMod val="95000"/>
            </a:schemeClr>
          </a:solidFill>
          <a:ln w="381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a:ea typeface="+mn-ea"/>
                <a:cs typeface="+mn-cs"/>
              </a:rPr>
              <a:t>Regulatory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Calibri"/>
                <a:ea typeface="+mn-ea"/>
                <a:cs typeface="+mn-cs"/>
              </a:rPr>
              <a:t>(PM &amp; O3 </a:t>
            </a:r>
            <a:r>
              <a:rPr kumimoji="0" lang="en-US" sz="2400" b="1" i="0" u="none" strike="noStrike" kern="0" cap="none" spc="0" normalizeH="0" baseline="0" noProof="0" dirty="0">
                <a:ln>
                  <a:noFill/>
                </a:ln>
                <a:solidFill>
                  <a:srgbClr val="FF0000"/>
                </a:solidFill>
                <a:effectLst/>
                <a:uLnTx/>
                <a:uFillTx/>
                <a:latin typeface="Calibri"/>
                <a:ea typeface="+mn-ea"/>
                <a:cs typeface="+mn-cs"/>
              </a:rPr>
              <a:t>RIA, REA</a:t>
            </a:r>
            <a:r>
              <a:rPr kumimoji="0" lang="en-US" sz="2400" b="1" i="0" u="none" strike="noStrike" kern="0" cap="none" spc="0" normalizeH="0" baseline="0" noProof="0" dirty="0">
                <a:ln>
                  <a:noFill/>
                </a:ln>
                <a:solidFill>
                  <a:srgbClr val="0000FF"/>
                </a:solidFill>
                <a:effectLst/>
                <a:uLnTx/>
                <a:uFillTx/>
                <a:latin typeface="Calibri"/>
                <a:ea typeface="+mn-ea"/>
                <a:cs typeface="+mn-cs"/>
              </a:rPr>
              <a:t>)</a:t>
            </a:r>
          </a:p>
        </p:txBody>
      </p:sp>
      <p:cxnSp>
        <p:nvCxnSpPr>
          <p:cNvPr id="20" name="Straight Arrow Connector 19"/>
          <p:cNvCxnSpPr/>
          <p:nvPr/>
        </p:nvCxnSpPr>
        <p:spPr>
          <a:xfrm flipH="1">
            <a:off x="4085957" y="4044202"/>
            <a:ext cx="694213" cy="18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41377" y="3540898"/>
            <a:ext cx="2593922" cy="1200329"/>
          </a:xfrm>
          <a:prstGeom prst="rect">
            <a:avLst/>
          </a:prstGeom>
          <a:solidFill>
            <a:schemeClr val="bg1"/>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a:ea typeface="+mn-ea"/>
                <a:cs typeface="+mn-cs"/>
              </a:rPr>
              <a:t>Cross-Validation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(QA, Multi-fold, Leave-one-out, </a:t>
            </a:r>
            <a:r>
              <a:rPr kumimoji="0" lang="en-US" sz="1800" b="1" i="0" u="none" strike="noStrike" kern="0" cap="none" spc="0" normalizeH="0" baseline="0" noProof="0" dirty="0" err="1">
                <a:ln>
                  <a:noFill/>
                </a:ln>
                <a:solidFill>
                  <a:prstClr val="black"/>
                </a:solidFill>
                <a:effectLst/>
                <a:uLnTx/>
                <a:uFillTx/>
                <a:latin typeface="Calibri"/>
                <a:ea typeface="+mn-ea"/>
                <a:cs typeface="+mn-cs"/>
              </a:rPr>
              <a:t>etc</a:t>
            </a:r>
            <a:r>
              <a:rPr kumimoji="0" lang="en-US" sz="2400" b="1" i="0" u="none" strike="noStrike" kern="0" cap="none" spc="0" normalizeH="0" baseline="0" noProof="0" dirty="0">
                <a:ln>
                  <a:noFill/>
                </a:ln>
                <a:solidFill>
                  <a:prstClr val="black"/>
                </a:solidFill>
                <a:effectLst/>
                <a:uLnTx/>
                <a:uFillTx/>
                <a:latin typeface="Calibri"/>
                <a:ea typeface="+mn-ea"/>
                <a:cs typeface="+mn-cs"/>
              </a:rPr>
              <a:t>)</a:t>
            </a:r>
          </a:p>
        </p:txBody>
      </p:sp>
      <p:cxnSp>
        <p:nvCxnSpPr>
          <p:cNvPr id="24" name="Straight Arrow Connector 23"/>
          <p:cNvCxnSpPr/>
          <p:nvPr/>
        </p:nvCxnSpPr>
        <p:spPr>
          <a:xfrm flipH="1">
            <a:off x="7001467" y="2794321"/>
            <a:ext cx="677018" cy="3990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bwMode="auto">
          <a:xfrm>
            <a:off x="6825574" y="1001243"/>
            <a:ext cx="3725694" cy="1890549"/>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
        <p:nvSpPr>
          <p:cNvPr id="23" name="Oval 22"/>
          <p:cNvSpPr/>
          <p:nvPr/>
        </p:nvSpPr>
        <p:spPr bwMode="auto">
          <a:xfrm>
            <a:off x="1122948" y="3292807"/>
            <a:ext cx="3403228" cy="1622516"/>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
        <p:nvSpPr>
          <p:cNvPr id="25" name="Oval 24"/>
          <p:cNvSpPr/>
          <p:nvPr/>
        </p:nvSpPr>
        <p:spPr bwMode="auto">
          <a:xfrm>
            <a:off x="1640732" y="2247440"/>
            <a:ext cx="4455267" cy="737634"/>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
        <p:nvSpPr>
          <p:cNvPr id="26" name="Oval 25"/>
          <p:cNvSpPr/>
          <p:nvPr/>
        </p:nvSpPr>
        <p:spPr bwMode="auto">
          <a:xfrm>
            <a:off x="1001030" y="4817806"/>
            <a:ext cx="10068022" cy="2040195"/>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
        <p:nvSpPr>
          <p:cNvPr id="27" name="Oval 26"/>
          <p:cNvSpPr/>
          <p:nvPr/>
        </p:nvSpPr>
        <p:spPr bwMode="auto">
          <a:xfrm>
            <a:off x="7437782" y="2891792"/>
            <a:ext cx="3337222" cy="1689937"/>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0" charset="0"/>
              <a:ea typeface="+mn-ea"/>
              <a:cs typeface="+mn-cs"/>
            </a:endParaRPr>
          </a:p>
        </p:txBody>
      </p:sp>
    </p:spTree>
    <p:extLst>
      <p:ext uri="{BB962C8B-B14F-4D97-AF65-F5344CB8AC3E}">
        <p14:creationId xmlns:p14="http://schemas.microsoft.com/office/powerpoint/2010/main" val="6061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30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nodeType="afterEffect">
                                  <p:stCondLst>
                                    <p:cond delay="3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40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200"/>
                                  </p:stCondLst>
                                  <p:childTnLst>
                                    <p:set>
                                      <p:cBhvr>
                                        <p:cTn id="36" dur="1" fill="hold">
                                          <p:stCondLst>
                                            <p:cond delay="0"/>
                                          </p:stCondLst>
                                        </p:cTn>
                                        <p:tgtEl>
                                          <p:spTgt spid="52"/>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400"/>
                                  </p:stCondLst>
                                  <p:childTnLst>
                                    <p:set>
                                      <p:cBhvr>
                                        <p:cTn id="42" dur="1" fill="hold">
                                          <p:stCondLst>
                                            <p:cond delay="0"/>
                                          </p:stCondLst>
                                        </p:cTn>
                                        <p:tgtEl>
                                          <p:spTgt spid="57"/>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grpId="0" nodeType="afterEffect">
                                  <p:stCondLst>
                                    <p:cond delay="4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32" grpId="0" animBg="1"/>
      <p:bldP spid="37" grpId="0" animBg="1"/>
      <p:bldP spid="47" grpId="0" animBg="1"/>
      <p:bldP spid="59" grpId="0" animBg="1"/>
      <p:bldP spid="61" grpId="0" animBg="1"/>
      <p:bldP spid="62" grpId="0" animBg="1"/>
      <p:bldP spid="21" grpId="0" animBg="1"/>
      <p:bldP spid="4" grpId="0" animBg="1"/>
      <p:bldP spid="23"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uture-2015-interp"/>
          <p:cNvPicPr>
            <a:picLocks noChangeAspect="1" noChangeArrowheads="1"/>
          </p:cNvPicPr>
          <p:nvPr/>
        </p:nvPicPr>
        <p:blipFill>
          <a:blip r:embed="rId3" cstate="print"/>
          <a:srcRect l="26785" t="15789" r="12202" b="13158"/>
          <a:stretch>
            <a:fillRect/>
          </a:stretch>
        </p:blipFill>
        <p:spPr bwMode="auto">
          <a:xfrm>
            <a:off x="8897564" y="3267408"/>
            <a:ext cx="1649666" cy="1484700"/>
          </a:xfrm>
          <a:prstGeom prst="rect">
            <a:avLst/>
          </a:prstGeom>
          <a:noFill/>
        </p:spPr>
      </p:pic>
      <p:sp>
        <p:nvSpPr>
          <p:cNvPr id="17410" name="Title 1"/>
          <p:cNvSpPr>
            <a:spLocks noGrp="1"/>
          </p:cNvSpPr>
          <p:nvPr>
            <p:ph type="title"/>
          </p:nvPr>
        </p:nvSpPr>
        <p:spPr>
          <a:xfrm>
            <a:off x="154004" y="0"/>
            <a:ext cx="11916076" cy="802203"/>
          </a:xfrm>
          <a:ln w="28575">
            <a:solidFill>
              <a:srgbClr val="7030A0"/>
            </a:solidFill>
          </a:ln>
        </p:spPr>
        <p:txBody>
          <a:bodyPr>
            <a:normAutofit/>
          </a:bodyPr>
          <a:lstStyle/>
          <a:p>
            <a:pPr algn="ctr"/>
            <a:r>
              <a:rPr lang="en-US" sz="3600" b="1" dirty="0">
                <a:latin typeface="+mn-lt"/>
              </a:rPr>
              <a:t>Data Fusion Used in Regulatory Modeling Support Tools</a:t>
            </a:r>
          </a:p>
        </p:txBody>
      </p:sp>
      <p:sp>
        <p:nvSpPr>
          <p:cNvPr id="17411" name="Content Placeholder 2"/>
          <p:cNvSpPr>
            <a:spLocks noGrp="1"/>
          </p:cNvSpPr>
          <p:nvPr>
            <p:ph idx="1"/>
          </p:nvPr>
        </p:nvSpPr>
        <p:spPr>
          <a:xfrm>
            <a:off x="677345" y="879789"/>
            <a:ext cx="8018092" cy="5421868"/>
          </a:xfrm>
          <a:solidFill>
            <a:schemeClr val="bg1"/>
          </a:solidFill>
        </p:spPr>
        <p:txBody>
          <a:bodyPr>
            <a:noAutofit/>
          </a:bodyPr>
          <a:lstStyle/>
          <a:p>
            <a:r>
              <a:rPr lang="en-US" sz="2400" dirty="0">
                <a:solidFill>
                  <a:srgbClr val="0000FF"/>
                </a:solidFill>
                <a:latin typeface="Arial" panose="020B0604020202020204" pitchFamily="34" charset="0"/>
                <a:cs typeface="Arial" panose="020B0604020202020204" pitchFamily="34" charset="0"/>
              </a:rPr>
              <a:t>Data fusion (spatial fields) is used in:</a:t>
            </a:r>
          </a:p>
          <a:p>
            <a:pPr lvl="1"/>
            <a:r>
              <a:rPr lang="en-US" u="sng" dirty="0">
                <a:solidFill>
                  <a:srgbClr val="FF0000"/>
                </a:solidFill>
                <a:latin typeface="Arial" panose="020B0604020202020204" pitchFamily="34" charset="0"/>
                <a:cs typeface="Arial" panose="020B0604020202020204" pitchFamily="34" charset="0"/>
              </a:rPr>
              <a:t>SMAT-CE</a:t>
            </a:r>
            <a:r>
              <a:rPr lang="en-US"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attainment</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tool for PM2.5 &amp; O3 attainment test to provide model RRF to monitoring data point (to calculate future Design Value) </a:t>
            </a:r>
            <a:endParaRPr lang="en-US" dirty="0">
              <a:latin typeface="Arial" panose="020B0604020202020204" pitchFamily="34" charset="0"/>
              <a:cs typeface="Arial" panose="020B0604020202020204" pitchFamily="34" charset="0"/>
            </a:endParaRPr>
          </a:p>
          <a:p>
            <a:pPr lvl="1"/>
            <a:r>
              <a:rPr lang="en-US" u="sng" dirty="0" err="1">
                <a:solidFill>
                  <a:srgbClr val="FF0000"/>
                </a:solidFill>
                <a:latin typeface="Arial" panose="020B0604020202020204" pitchFamily="34" charset="0"/>
                <a:cs typeface="Arial" panose="020B0604020202020204" pitchFamily="34" charset="0"/>
              </a:rPr>
              <a:t>BenMAP</a:t>
            </a:r>
            <a:r>
              <a:rPr lang="en-US" u="sng" dirty="0">
                <a:solidFill>
                  <a:srgbClr val="FF0000"/>
                </a:solidFill>
                <a:latin typeface="Arial" panose="020B0604020202020204" pitchFamily="34" charset="0"/>
                <a:cs typeface="Arial" panose="020B0604020202020204" pitchFamily="34" charset="0"/>
              </a:rPr>
              <a:t>-CE</a:t>
            </a:r>
            <a:r>
              <a:rPr lang="en-US"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benefit tool to calculate health &amp; economic benefits</a:t>
            </a:r>
            <a:endParaRPr lang="en-US" dirty="0">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Spatially interpolated conc. fields - </a:t>
            </a:r>
            <a:r>
              <a:rPr lang="en-US" sz="2400" u="sng" dirty="0">
                <a:solidFill>
                  <a:srgbClr val="FF0000"/>
                </a:solidFill>
                <a:latin typeface="Arial" panose="020B0604020202020204" pitchFamily="34" charset="0"/>
                <a:cs typeface="Arial" panose="020B0604020202020204" pitchFamily="34" charset="0"/>
              </a:rPr>
              <a:t>VNA</a:t>
            </a:r>
            <a:r>
              <a:rPr lang="en-US" sz="2400" dirty="0">
                <a:solidFill>
                  <a:srgbClr val="0000FF"/>
                </a:solidFill>
                <a:latin typeface="Arial" panose="020B0604020202020204" pitchFamily="34" charset="0"/>
                <a:cs typeface="Arial" panose="020B0604020202020204" pitchFamily="34" charset="0"/>
              </a:rPr>
              <a:t> </a:t>
            </a:r>
          </a:p>
          <a:p>
            <a:pPr lvl="1"/>
            <a:r>
              <a:rPr lang="en-US" u="sng" dirty="0">
                <a:latin typeface="Arial" panose="020B0604020202020204" pitchFamily="34" charset="0"/>
                <a:cs typeface="Arial" panose="020B0604020202020204" pitchFamily="34" charset="0"/>
              </a:rPr>
              <a:t>monitoring data points</a:t>
            </a:r>
            <a:r>
              <a:rPr lang="en-US" dirty="0">
                <a:latin typeface="Arial" panose="020B0604020202020204" pitchFamily="34" charset="0"/>
                <a:cs typeface="Arial" panose="020B0604020202020204" pitchFamily="34" charset="0"/>
              </a:rPr>
              <a:t> interpolated to </a:t>
            </a:r>
            <a:r>
              <a:rPr lang="en-US" u="sng" dirty="0">
                <a:latin typeface="Arial" panose="020B0604020202020204" pitchFamily="34" charset="0"/>
                <a:cs typeface="Arial" panose="020B0604020202020204" pitchFamily="34" charset="0"/>
              </a:rPr>
              <a:t>grid cells</a:t>
            </a:r>
            <a:endParaRPr lang="en-US" dirty="0">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Fused spatial fields (gradient adjusted) - </a:t>
            </a:r>
            <a:r>
              <a:rPr lang="en-US" sz="2400" u="sng" dirty="0" err="1">
                <a:solidFill>
                  <a:srgbClr val="FF0000"/>
                </a:solidFill>
                <a:latin typeface="Arial" panose="020B0604020202020204" pitchFamily="34" charset="0"/>
                <a:cs typeface="Arial" panose="020B0604020202020204" pitchFamily="34" charset="0"/>
              </a:rPr>
              <a:t>eVNA</a:t>
            </a:r>
            <a:endParaRPr lang="en-US" u="sng" dirty="0">
              <a:solidFill>
                <a:srgbClr val="FF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Interpolated </a:t>
            </a:r>
            <a:r>
              <a:rPr lang="en-US" u="sng" dirty="0">
                <a:latin typeface="Arial" panose="020B0604020202020204" pitchFamily="34" charset="0"/>
                <a:cs typeface="Arial" panose="020B0604020202020204" pitchFamily="34" charset="0"/>
              </a:rPr>
              <a:t>monitoring data is combined with gridded model data</a:t>
            </a:r>
            <a:r>
              <a:rPr lang="en-US" dirty="0">
                <a:latin typeface="Arial" panose="020B0604020202020204" pitchFamily="34" charset="0"/>
                <a:cs typeface="Arial" panose="020B0604020202020204" pitchFamily="34" charset="0"/>
              </a:rPr>
              <a:t> to adjust fields based on modeled gradients</a:t>
            </a:r>
          </a:p>
          <a:p>
            <a:r>
              <a:rPr lang="en-US" sz="2400" dirty="0">
                <a:solidFill>
                  <a:srgbClr val="0000FF"/>
                </a:solidFill>
                <a:latin typeface="Arial" panose="020B0604020202020204" pitchFamily="34" charset="0"/>
                <a:cs typeface="Arial" panose="020B0604020202020204" pitchFamily="34" charset="0"/>
              </a:rPr>
              <a:t>New DF module in SMAT-CE -</a:t>
            </a:r>
            <a:r>
              <a:rPr lang="en-US" sz="2400" dirty="0">
                <a:latin typeface="Arial" panose="020B0604020202020204" pitchFamily="34" charset="0"/>
                <a:cs typeface="Arial" panose="020B0604020202020204" pitchFamily="34" charset="0"/>
              </a:rPr>
              <a:t> </a:t>
            </a:r>
            <a:r>
              <a:rPr lang="en-US" sz="2400" u="sng" dirty="0" err="1">
                <a:solidFill>
                  <a:srgbClr val="FF0000"/>
                </a:solidFill>
                <a:latin typeface="Arial" panose="020B0604020202020204" pitchFamily="34" charset="0"/>
                <a:cs typeface="Arial" panose="020B0604020202020204" pitchFamily="34" charset="0"/>
              </a:rPr>
              <a:t>Downscaler</a:t>
            </a:r>
            <a:r>
              <a:rPr lang="en-US" sz="2400" u="sng" dirty="0">
                <a:solidFill>
                  <a:srgbClr val="FF0000"/>
                </a:solidFill>
                <a:latin typeface="Arial" panose="020B0604020202020204" pitchFamily="34" charset="0"/>
                <a:cs typeface="Arial" panose="020B0604020202020204" pitchFamily="34" charset="0"/>
              </a:rPr>
              <a:t> </a:t>
            </a:r>
          </a:p>
        </p:txBody>
      </p:sp>
      <p:pic>
        <p:nvPicPr>
          <p:cNvPr id="7" name="Picture 5" descr="future-2015-gradient-and-interp"/>
          <p:cNvPicPr>
            <a:picLocks noChangeAspect="1" noChangeArrowheads="1"/>
          </p:cNvPicPr>
          <p:nvPr/>
        </p:nvPicPr>
        <p:blipFill>
          <a:blip r:embed="rId4" cstate="print"/>
          <a:srcRect l="26316" t="17029" r="11404" b="12583"/>
          <a:stretch>
            <a:fillRect/>
          </a:stretch>
        </p:blipFill>
        <p:spPr bwMode="auto">
          <a:xfrm>
            <a:off x="8923893" y="5117890"/>
            <a:ext cx="1633041" cy="1426036"/>
          </a:xfrm>
          <a:prstGeom prst="rect">
            <a:avLst/>
          </a:prstGeom>
          <a:noFill/>
        </p:spPr>
      </p:pic>
      <p:sp>
        <p:nvSpPr>
          <p:cNvPr id="8" name="Rectangle 7"/>
          <p:cNvSpPr/>
          <p:nvPr/>
        </p:nvSpPr>
        <p:spPr>
          <a:xfrm>
            <a:off x="8868062" y="1024732"/>
            <a:ext cx="142859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charset="0"/>
                <a:ea typeface="+mn-ea"/>
                <a:cs typeface="+mn-cs"/>
              </a:rPr>
              <a:t>Data Fusion</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Rectangle 8"/>
          <p:cNvSpPr/>
          <p:nvPr/>
        </p:nvSpPr>
        <p:spPr>
          <a:xfrm>
            <a:off x="9327045" y="2926520"/>
            <a:ext cx="65915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charset="0"/>
                <a:ea typeface="+mn-ea"/>
                <a:cs typeface="+mn-cs"/>
              </a:rPr>
              <a:t>VNA</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Rectangle 9"/>
          <p:cNvSpPr/>
          <p:nvPr/>
        </p:nvSpPr>
        <p:spPr>
          <a:xfrm>
            <a:off x="9361336" y="4731305"/>
            <a:ext cx="78739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charset="0"/>
                <a:ea typeface="+mn-ea"/>
                <a:cs typeface="+mn-cs"/>
              </a:rPr>
              <a:t>eVNA</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12" name="Straight Connector 11"/>
          <p:cNvCxnSpPr/>
          <p:nvPr/>
        </p:nvCxnSpPr>
        <p:spPr bwMode="auto">
          <a:xfrm>
            <a:off x="8683951" y="1024732"/>
            <a:ext cx="22975" cy="554140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Rectangle 10"/>
          <p:cNvSpPr/>
          <p:nvPr/>
        </p:nvSpPr>
        <p:spPr>
          <a:xfrm>
            <a:off x="504720" y="5804224"/>
            <a:ext cx="7917488" cy="92333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VNA / </a:t>
            </a:r>
            <a:r>
              <a:rPr kumimoji="0" lang="en-US" sz="1800" b="0" i="1" u="sng" strike="noStrike" kern="1200" cap="none" spc="0" normalizeH="0" baseline="0" noProof="0" dirty="0" err="1">
                <a:ln>
                  <a:noFill/>
                </a:ln>
                <a:solidFill>
                  <a:prstClr val="black"/>
                </a:solidFill>
                <a:effectLst/>
                <a:uLnTx/>
                <a:uFillTx/>
                <a:latin typeface="Arial" charset="0"/>
                <a:ea typeface="+mn-ea"/>
                <a:cs typeface="+mn-cs"/>
              </a:rPr>
              <a:t>eVNA</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 Voronoi Neighbor Averaging, </a:t>
            </a:r>
            <a:r>
              <a:rPr lang="en-US" i="1" dirty="0">
                <a:solidFill>
                  <a:prstClr val="black"/>
                </a:solidFill>
                <a:latin typeface="Arial" charset="0"/>
              </a:rPr>
              <a:t>see Appendix for further details</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a:t>
            </a:r>
            <a:r>
              <a:rPr kumimoji="0" lang="en-US" sz="1800" b="0" i="1" u="sng" strike="noStrike" kern="1200" cap="none" spc="0" normalizeH="0" baseline="0" noProof="0" dirty="0" err="1">
                <a:ln>
                  <a:noFill/>
                </a:ln>
                <a:solidFill>
                  <a:prstClr val="black"/>
                </a:solidFill>
                <a:effectLst/>
                <a:uLnTx/>
                <a:uFillTx/>
                <a:latin typeface="Arial" charset="0"/>
                <a:ea typeface="+mn-ea"/>
                <a:cs typeface="+mn-cs"/>
              </a:rPr>
              <a:t>Downscaler</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Linear regression spatial modeling with a Bayesian approach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 	</a:t>
            </a:r>
            <a:r>
              <a:rPr kumimoji="0" lang="en-US" sz="1400" b="0" i="1" u="sng" strike="noStrike" kern="1200" cap="none" spc="0" normalizeH="0" baseline="0" noProof="0" dirty="0">
                <a:ln>
                  <a:noFill/>
                </a:ln>
                <a:solidFill>
                  <a:srgbClr val="0070C0"/>
                </a:solidFill>
                <a:effectLst/>
                <a:uLnTx/>
                <a:uFillTx/>
                <a:latin typeface="Arial" charset="0"/>
                <a:ea typeface="+mn-ea"/>
                <a:cs typeface="+mn-cs"/>
              </a:rPr>
              <a:t>https://www.epa.gov/air-research/downscaler-model-predicting-daily-air-pollution</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a:t>
            </a:r>
          </a:p>
        </p:txBody>
      </p:sp>
      <p:grpSp>
        <p:nvGrpSpPr>
          <p:cNvPr id="14" name="Group 13"/>
          <p:cNvGrpSpPr>
            <a:grpSpLocks noChangeAspect="1"/>
          </p:cNvGrpSpPr>
          <p:nvPr/>
        </p:nvGrpSpPr>
        <p:grpSpPr>
          <a:xfrm>
            <a:off x="8868063" y="1618469"/>
            <a:ext cx="1568503" cy="1172206"/>
            <a:chOff x="1219200" y="3800475"/>
            <a:chExt cx="4267200" cy="3057525"/>
          </a:xfrm>
        </p:grpSpPr>
        <p:pic>
          <p:nvPicPr>
            <p:cNvPr id="15" name="Picture 5"/>
            <p:cNvPicPr>
              <a:picLocks noChangeAspect="1" noChangeArrowheads="1"/>
            </p:cNvPicPr>
            <p:nvPr/>
          </p:nvPicPr>
          <p:blipFill>
            <a:blip r:embed="rId5" cstate="print"/>
            <a:srcRect/>
            <a:stretch>
              <a:fillRect/>
            </a:stretch>
          </p:blipFill>
          <p:spPr bwMode="auto">
            <a:xfrm>
              <a:off x="1219200" y="3800475"/>
              <a:ext cx="4267200" cy="3057525"/>
            </a:xfrm>
            <a:prstGeom prst="rect">
              <a:avLst/>
            </a:prstGeom>
            <a:noFill/>
            <a:ln w="9525">
              <a:noFill/>
              <a:miter lim="800000"/>
              <a:headEnd/>
              <a:tailEnd/>
            </a:ln>
            <a:effectLst/>
          </p:spPr>
        </p:pic>
        <p:pic>
          <p:nvPicPr>
            <p:cNvPr id="16" name="Picture 6"/>
            <p:cNvPicPr>
              <a:picLocks noChangeAspect="1" noChangeArrowheads="1"/>
            </p:cNvPicPr>
            <p:nvPr/>
          </p:nvPicPr>
          <p:blipFill>
            <a:blip r:embed="rId6" cstate="print"/>
            <a:srcRect/>
            <a:stretch>
              <a:fillRect/>
            </a:stretch>
          </p:blipFill>
          <p:spPr bwMode="auto">
            <a:xfrm>
              <a:off x="3408362" y="3886200"/>
              <a:ext cx="2078038" cy="2362200"/>
            </a:xfrm>
            <a:prstGeom prst="rect">
              <a:avLst/>
            </a:prstGeom>
            <a:noFill/>
            <a:ln w="9525">
              <a:noFill/>
              <a:miter lim="800000"/>
              <a:headEnd/>
              <a:tailEnd/>
            </a:ln>
          </p:spPr>
        </p:pic>
      </p:grpSp>
      <p:sp>
        <p:nvSpPr>
          <p:cNvPr id="17" name="灯片编号占位符 1">
            <a:extLst>
              <a:ext uri="{FF2B5EF4-FFF2-40B4-BE49-F238E27FC236}">
                <a16:creationId xmlns:a16="http://schemas.microsoft.com/office/drawing/2014/main" id="{36EA6061-467E-438C-94B6-FA99A2F6489F}"/>
              </a:ext>
            </a:extLst>
          </p:cNvPr>
          <p:cNvSpPr>
            <a:spLocks noGrp="1"/>
          </p:cNvSpPr>
          <p:nvPr>
            <p:ph type="sldNum" sz="quarter" idx="12"/>
          </p:nvPr>
        </p:nvSpPr>
        <p:spPr>
          <a:xfrm>
            <a:off x="11316759" y="6210690"/>
            <a:ext cx="4953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847EA-A0F8-42E4-AF47-D5B896815B88}" type="slidenum">
              <a:rPr kumimoji="0" lang="zh-CN" altLang="en-US" sz="18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dirty="0">
              <a:ln>
                <a:noFill/>
              </a:ln>
              <a:solidFill>
                <a:sysClr val="windowText" lastClr="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4737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12192000" cy="1335024"/>
          </a:xfrm>
          <a:ln>
            <a:solidFill>
              <a:schemeClr val="tx1"/>
            </a:solidFill>
          </a:ln>
        </p:spPr>
        <p:txBody>
          <a:bodyPr>
            <a:noAutofit/>
          </a:bodyPr>
          <a:lstStyle/>
          <a:p>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Comparisons of </a:t>
            </a:r>
            <a:r>
              <a:rPr lang="en-US" altLang="zh-CN" sz="3200" kern="100" dirty="0" err="1">
                <a:solidFill>
                  <a:srgbClr val="FFFF00"/>
                </a:solidFill>
                <a:latin typeface="Arial" panose="020B0604020202020204" pitchFamily="34" charset="0"/>
                <a:ea typeface="等线" panose="02010600030101010101" pitchFamily="2" charset="-122"/>
                <a:cs typeface="Arial" panose="020B0604020202020204" pitchFamily="34" charset="0"/>
              </a:rPr>
              <a:t>Downscaler</a:t>
            </a:r>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 (DS) Results:</a:t>
            </a:r>
            <a:b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br>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“MATLAB-DS” </a:t>
            </a:r>
            <a:r>
              <a:rPr lang="en-US" altLang="zh-CN" sz="3200" kern="100" dirty="0">
                <a:latin typeface="Arial" panose="020B0604020202020204" pitchFamily="34" charset="0"/>
                <a:ea typeface="等线" panose="02010600030101010101" pitchFamily="2" charset="-122"/>
                <a:cs typeface="Arial" panose="020B0604020202020204" pitchFamily="34" charset="0"/>
              </a:rPr>
              <a:t>(ORD)  </a:t>
            </a:r>
            <a:r>
              <a:rPr lang="en-US" altLang="zh-CN" sz="3200" kern="100" dirty="0">
                <a:solidFill>
                  <a:srgbClr val="FFC000"/>
                </a:solidFill>
                <a:latin typeface="Arial" panose="020B0604020202020204" pitchFamily="34" charset="0"/>
                <a:ea typeface="等线" panose="02010600030101010101" pitchFamily="2" charset="-122"/>
                <a:cs typeface="Arial" panose="020B0604020202020204" pitchFamily="34" charset="0"/>
              </a:rPr>
              <a:t>vs.</a:t>
            </a:r>
            <a:r>
              <a:rPr lang="en-US" altLang="zh-CN" sz="3200" kern="100" dirty="0">
                <a:latin typeface="Arial" panose="020B0604020202020204" pitchFamily="34" charset="0"/>
                <a:ea typeface="等线" panose="02010600030101010101" pitchFamily="2" charset="-122"/>
                <a:cs typeface="Arial" panose="020B0604020202020204" pitchFamily="34" charset="0"/>
              </a:rPr>
              <a:t> </a:t>
            </a:r>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“DFT-DS” </a:t>
            </a:r>
            <a:r>
              <a:rPr lang="en-US" altLang="zh-CN" sz="3200" kern="100" dirty="0">
                <a:latin typeface="Arial" panose="020B0604020202020204" pitchFamily="34" charset="0"/>
                <a:ea typeface="等线" panose="02010600030101010101" pitchFamily="2" charset="-122"/>
                <a:cs typeface="Arial" panose="020B0604020202020204" pitchFamily="34" charset="0"/>
              </a:rPr>
              <a:t>(OAQPS)</a:t>
            </a:r>
            <a:b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br>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for 2017 PM</a:t>
            </a:r>
            <a:r>
              <a:rPr lang="en-US" altLang="zh-CN" sz="2800" kern="100" dirty="0">
                <a:solidFill>
                  <a:srgbClr val="FFFF00"/>
                </a:solidFill>
                <a:latin typeface="Arial" panose="020B0604020202020204" pitchFamily="34" charset="0"/>
                <a:ea typeface="等线" panose="02010600030101010101" pitchFamily="2" charset="-122"/>
                <a:cs typeface="Arial" panose="020B0604020202020204" pitchFamily="34" charset="0"/>
              </a:rPr>
              <a:t>2.5</a:t>
            </a:r>
            <a:r>
              <a:rPr lang="en-US" altLang="zh-CN" sz="3200" kern="100" dirty="0">
                <a:solidFill>
                  <a:srgbClr val="FFFF00"/>
                </a:solidFill>
                <a:latin typeface="Arial" panose="020B0604020202020204" pitchFamily="34" charset="0"/>
                <a:ea typeface="等线" panose="02010600030101010101" pitchFamily="2" charset="-122"/>
                <a:cs typeface="Arial" panose="020B0604020202020204" pitchFamily="34" charset="0"/>
              </a:rPr>
              <a:t> &amp; O</a:t>
            </a:r>
            <a:r>
              <a:rPr lang="en-US" altLang="zh-CN" sz="2800" kern="100" dirty="0">
                <a:solidFill>
                  <a:srgbClr val="FFFF00"/>
                </a:solidFill>
                <a:latin typeface="Arial" panose="020B0604020202020204" pitchFamily="34" charset="0"/>
                <a:ea typeface="等线" panose="02010600030101010101" pitchFamily="2" charset="-122"/>
                <a:cs typeface="Arial" panose="020B0604020202020204" pitchFamily="34" charset="0"/>
              </a:rPr>
              <a:t>3 </a:t>
            </a:r>
            <a:r>
              <a:rPr lang="en-US" altLang="zh-CN" sz="2800" kern="100" dirty="0">
                <a:latin typeface="Arial" panose="020B0604020202020204" pitchFamily="34" charset="0"/>
                <a:ea typeface="等线" panose="02010600030101010101" pitchFamily="2" charset="-122"/>
                <a:cs typeface="Arial" panose="020B0604020202020204" pitchFamily="34" charset="0"/>
              </a:rPr>
              <a:t>(CDC case study)</a:t>
            </a:r>
            <a:endParaRPr lang="zh-CN" alt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AFB981-3039-4691-96D6-66427C32B79C}"/>
              </a:ext>
            </a:extLst>
          </p:cNvPr>
          <p:cNvSpPr>
            <a:spLocks noGrp="1"/>
          </p:cNvSpPr>
          <p:nvPr>
            <p:ph type="sldNum" sz="quarter" idx="4294967295"/>
          </p:nvPr>
        </p:nvSpPr>
        <p:spPr>
          <a:xfrm>
            <a:off x="10278297" y="6393287"/>
            <a:ext cx="2133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BBE097-8DCA-4BC6-83FB-778FA394B912}" type="slidenum">
              <a:rPr kumimoji="0" lang="en-US" sz="16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590355" y="5948165"/>
            <a:ext cx="9144000" cy="1752600"/>
          </a:xfrm>
        </p:spPr>
        <p:txBody>
          <a:bodyPr/>
          <a:lstStyle/>
          <a:p>
            <a:pPr marL="0" indent="0" algn="ctr">
              <a:spcBef>
                <a:spcPts val="0"/>
              </a:spcBef>
              <a:buNone/>
            </a:pPr>
            <a:r>
              <a:rPr lang="en-US" altLang="zh-CN" sz="2000" i="1" dirty="0">
                <a:latin typeface="Calibri" panose="020F0502020204030204" pitchFamily="34" charset="0"/>
                <a:cs typeface="Calibri" panose="020F0502020204030204" pitchFamily="34" charset="0"/>
              </a:rPr>
              <a:t>Carey Jang &amp; Jim Kelly, AQAD/Air Quality Modeling Group</a:t>
            </a:r>
          </a:p>
          <a:p>
            <a:pPr marL="0" indent="0" algn="ctr">
              <a:spcBef>
                <a:spcPts val="0"/>
              </a:spcBef>
              <a:buNone/>
            </a:pPr>
            <a:r>
              <a:rPr lang="en-US" altLang="zh-CN" sz="2000" i="1" dirty="0">
                <a:latin typeface="Calibri" panose="020F0502020204030204" pitchFamily="34" charset="0"/>
                <a:cs typeface="Calibri" panose="020F0502020204030204" pitchFamily="34" charset="0"/>
              </a:rPr>
              <a:t>Data Fusion Team meeting, February 2021</a:t>
            </a:r>
            <a:endParaRPr lang="zh-CN" altLang="en-US" sz="2000" i="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61D042D-284D-4A10-9A7D-03255EC2BA7C}"/>
              </a:ext>
            </a:extLst>
          </p:cNvPr>
          <p:cNvSpPr/>
          <p:nvPr/>
        </p:nvSpPr>
        <p:spPr>
          <a:xfrm>
            <a:off x="2057400" y="4799163"/>
            <a:ext cx="8077200" cy="1138773"/>
          </a:xfrm>
          <a:prstGeom prst="rect">
            <a:avLst/>
          </a:prstGeom>
        </p:spPr>
        <p:txBody>
          <a:bodyPr wrap="square">
            <a:spAutoFit/>
          </a:bodyPr>
          <a:lstStyle/>
          <a:p>
            <a:pPr algn="ctr" fontAlgn="base">
              <a:defRPr/>
            </a:pPr>
            <a:r>
              <a:rPr kumimoji="0" lang="en-US" sz="2400" b="1" i="0" u="none" strike="noStrike" kern="1200" cap="none" spc="0" normalizeH="0" baseline="0" noProof="0" dirty="0">
                <a:ln>
                  <a:noFill/>
                </a:ln>
                <a:solidFill>
                  <a:srgbClr val="FF0000"/>
                </a:solidFill>
                <a:effectLst/>
                <a:uLnTx/>
                <a:uFillTx/>
                <a:latin typeface="Calibri"/>
                <a:ea typeface="微软雅黑"/>
                <a:cs typeface="+mn-cs"/>
              </a:rPr>
              <a:t>“Data Fusion Tool 2.1”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available at EPA’s new FTP site: </a:t>
            </a:r>
            <a:r>
              <a:rPr kumimoji="0" lang="en-US" b="0" i="1" u="sng" strike="noStrike" kern="1200" cap="none" spc="0" normalizeH="0" baseline="0" noProof="0" dirty="0">
                <a:ln>
                  <a:noFill/>
                </a:ln>
                <a:solidFill>
                  <a:srgbClr val="0000FF"/>
                </a:solidFill>
                <a:effectLst/>
                <a:uLnTx/>
                <a:uFillTx/>
                <a:latin typeface="Arial"/>
                <a:ea typeface="+mn-ea"/>
                <a:cs typeface="+mn-cs"/>
              </a:rPr>
              <a:t>https://gaftp.epa.gov/Air/aqmg/cjang/Data_Fusioin_Tool/DFTool_2.1/</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grpSp>
        <p:nvGrpSpPr>
          <p:cNvPr id="7" name="Group 6">
            <a:extLst>
              <a:ext uri="{FF2B5EF4-FFF2-40B4-BE49-F238E27FC236}">
                <a16:creationId xmlns:a16="http://schemas.microsoft.com/office/drawing/2014/main" id="{9B494E5C-584F-45DA-8FA0-0AC197CA1E38}"/>
              </a:ext>
            </a:extLst>
          </p:cNvPr>
          <p:cNvGrpSpPr/>
          <p:nvPr/>
        </p:nvGrpSpPr>
        <p:grpSpPr>
          <a:xfrm>
            <a:off x="1789610" y="1671960"/>
            <a:ext cx="8754236" cy="2949986"/>
            <a:chOff x="265610" y="1671960"/>
            <a:chExt cx="8754236" cy="2949986"/>
          </a:xfrm>
        </p:grpSpPr>
        <p:grpSp>
          <p:nvGrpSpPr>
            <p:cNvPr id="6" name="Group 5">
              <a:extLst>
                <a:ext uri="{FF2B5EF4-FFF2-40B4-BE49-F238E27FC236}">
                  <a16:creationId xmlns:a16="http://schemas.microsoft.com/office/drawing/2014/main" id="{BA71B089-6AAA-48EC-9FBA-013A2CED39EF}"/>
                </a:ext>
              </a:extLst>
            </p:cNvPr>
            <p:cNvGrpSpPr/>
            <p:nvPr/>
          </p:nvGrpSpPr>
          <p:grpSpPr>
            <a:xfrm>
              <a:off x="265610" y="1671960"/>
              <a:ext cx="8342532" cy="2949986"/>
              <a:chOff x="296881" y="1652473"/>
              <a:chExt cx="8342532" cy="2949986"/>
            </a:xfrm>
          </p:grpSpPr>
          <p:sp>
            <p:nvSpPr>
              <p:cNvPr id="18" name="文本框 4">
                <a:extLst>
                  <a:ext uri="{FF2B5EF4-FFF2-40B4-BE49-F238E27FC236}">
                    <a16:creationId xmlns:a16="http://schemas.microsoft.com/office/drawing/2014/main" id="{7DD149D7-AA0D-4414-8126-148B80655A55}"/>
                  </a:ext>
                </a:extLst>
              </p:cNvPr>
              <p:cNvSpPr txBox="1"/>
              <p:nvPr/>
            </p:nvSpPr>
            <p:spPr>
              <a:xfrm>
                <a:off x="392473" y="1652473"/>
                <a:ext cx="35052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Downscaler_</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Log_PM2.5</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_Annual</a:t>
                </a:r>
                <a:endParaRPr kumimoji="0" lang="en-US" altLang="zh-CN" sz="3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sp>
            <p:nvSpPr>
              <p:cNvPr id="20" name="文本框 6">
                <a:extLst>
                  <a:ext uri="{FF2B5EF4-FFF2-40B4-BE49-F238E27FC236}">
                    <a16:creationId xmlns:a16="http://schemas.microsoft.com/office/drawing/2014/main" id="{99882AE9-9F95-4D4D-8AFC-194AC68301CC}"/>
                  </a:ext>
                </a:extLst>
              </p:cNvPr>
              <p:cNvSpPr txBox="1"/>
              <p:nvPr/>
            </p:nvSpPr>
            <p:spPr>
              <a:xfrm>
                <a:off x="4532126" y="1652473"/>
                <a:ext cx="4107287"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Downscaler_</a:t>
                </a: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mn-cs"/>
                  </a:rPr>
                  <a:t>Square</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 root_O3</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_Annual</a:t>
                </a:r>
                <a:endParaRPr kumimoji="0" lang="en-US" altLang="zh-CN" sz="32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endParaRPr>
              </a:p>
            </p:txBody>
          </p:sp>
          <p:pic>
            <p:nvPicPr>
              <p:cNvPr id="10" name="图片 19">
                <a:extLst>
                  <a:ext uri="{FF2B5EF4-FFF2-40B4-BE49-F238E27FC236}">
                    <a16:creationId xmlns:a16="http://schemas.microsoft.com/office/drawing/2014/main" id="{25235315-8CC2-4D99-9DAC-CC2196CC89BD}"/>
                  </a:ext>
                </a:extLst>
              </p:cNvPr>
              <p:cNvPicPr>
                <a:picLocks noChangeAspect="1"/>
              </p:cNvPicPr>
              <p:nvPr/>
            </p:nvPicPr>
            <p:blipFill>
              <a:blip r:embed="rId3"/>
              <a:stretch>
                <a:fillRect/>
              </a:stretch>
            </p:blipFill>
            <p:spPr>
              <a:xfrm>
                <a:off x="4532126" y="1999964"/>
                <a:ext cx="4075332" cy="2500999"/>
              </a:xfrm>
              <a:prstGeom prst="rect">
                <a:avLst/>
              </a:prstGeom>
            </p:spPr>
          </p:pic>
          <p:pic>
            <p:nvPicPr>
              <p:cNvPr id="12" name="图片 21">
                <a:extLst>
                  <a:ext uri="{FF2B5EF4-FFF2-40B4-BE49-F238E27FC236}">
                    <a16:creationId xmlns:a16="http://schemas.microsoft.com/office/drawing/2014/main" id="{8DA70185-ACE5-4223-A937-DEEE044C8A3B}"/>
                  </a:ext>
                </a:extLst>
              </p:cNvPr>
              <p:cNvPicPr>
                <a:picLocks noChangeAspect="1"/>
              </p:cNvPicPr>
              <p:nvPr/>
            </p:nvPicPr>
            <p:blipFill rotWithShape="1">
              <a:blip r:embed="rId4"/>
              <a:srcRect t="1295"/>
              <a:stretch/>
            </p:blipFill>
            <p:spPr>
              <a:xfrm>
                <a:off x="296881" y="2058838"/>
                <a:ext cx="3722327" cy="2543621"/>
              </a:xfrm>
              <a:prstGeom prst="rect">
                <a:avLst/>
              </a:prstGeom>
            </p:spPr>
          </p:pic>
        </p:grpSp>
        <p:pic>
          <p:nvPicPr>
            <p:cNvPr id="14" name="图片 29">
              <a:extLst>
                <a:ext uri="{FF2B5EF4-FFF2-40B4-BE49-F238E27FC236}">
                  <a16:creationId xmlns:a16="http://schemas.microsoft.com/office/drawing/2014/main" id="{0A6937E9-9D76-4DF3-81D3-EAA50EE48122}"/>
                </a:ext>
              </a:extLst>
            </p:cNvPr>
            <p:cNvPicPr>
              <a:picLocks noChangeAspect="1"/>
            </p:cNvPicPr>
            <p:nvPr/>
          </p:nvPicPr>
          <p:blipFill>
            <a:blip r:embed="rId5"/>
            <a:stretch>
              <a:fillRect/>
            </a:stretch>
          </p:blipFill>
          <p:spPr>
            <a:xfrm>
              <a:off x="8561102" y="2065760"/>
              <a:ext cx="458744" cy="2070477"/>
            </a:xfrm>
            <a:prstGeom prst="rect">
              <a:avLst/>
            </a:prstGeom>
          </p:spPr>
        </p:pic>
        <p:pic>
          <p:nvPicPr>
            <p:cNvPr id="15" name="图片 22">
              <a:extLst>
                <a:ext uri="{FF2B5EF4-FFF2-40B4-BE49-F238E27FC236}">
                  <a16:creationId xmlns:a16="http://schemas.microsoft.com/office/drawing/2014/main" id="{B42A1F64-D926-480F-980A-69469C49DB0C}"/>
                </a:ext>
              </a:extLst>
            </p:cNvPr>
            <p:cNvPicPr>
              <a:picLocks noChangeAspect="1"/>
            </p:cNvPicPr>
            <p:nvPr/>
          </p:nvPicPr>
          <p:blipFill>
            <a:blip r:embed="rId6"/>
            <a:stretch>
              <a:fillRect/>
            </a:stretch>
          </p:blipFill>
          <p:spPr>
            <a:xfrm>
              <a:off x="4008254" y="2123047"/>
              <a:ext cx="472284" cy="1926438"/>
            </a:xfrm>
            <a:prstGeom prst="rect">
              <a:avLst/>
            </a:prstGeom>
          </p:spPr>
        </p:pic>
      </p:grpSp>
    </p:spTree>
    <p:extLst>
      <p:ext uri="{BB962C8B-B14F-4D97-AF65-F5344CB8AC3E}">
        <p14:creationId xmlns:p14="http://schemas.microsoft.com/office/powerpoint/2010/main" val="320228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524000" y="1"/>
            <a:ext cx="9144000" cy="989013"/>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endParaRPr lang="en-US" altLang="zh-CN" sz="2400" b="1" dirty="0">
              <a:solidFill>
                <a:prstClr val="black"/>
              </a:solidFill>
              <a:latin typeface="Calibri" panose="020F0502020204030204"/>
              <a:ea typeface="+mn-ea"/>
              <a:cs typeface="Calibri" panose="020F0502020204030204"/>
              <a:sym typeface="+mn-lt"/>
            </a:endParaRPr>
          </a:p>
        </p:txBody>
      </p:sp>
      <p:pic>
        <p:nvPicPr>
          <p:cNvPr id="26" name="图片 25">
            <a:extLst>
              <a:ext uri="{FF2B5EF4-FFF2-40B4-BE49-F238E27FC236}">
                <a16:creationId xmlns:a16="http://schemas.microsoft.com/office/drawing/2014/main" id="{98F1738F-6605-4691-89B0-28FE123B2E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4274" y="1475257"/>
            <a:ext cx="7668359" cy="4502773"/>
          </a:xfrm>
          <a:prstGeom prst="rect">
            <a:avLst/>
          </a:prstGeom>
          <a:ln w="12700">
            <a:solidFill>
              <a:schemeClr val="tx1"/>
            </a:solidFill>
          </a:ln>
        </p:spPr>
      </p:pic>
      <p:sp>
        <p:nvSpPr>
          <p:cNvPr id="27" name="文本框 26">
            <a:extLst>
              <a:ext uri="{FF2B5EF4-FFF2-40B4-BE49-F238E27FC236}">
                <a16:creationId xmlns:a16="http://schemas.microsoft.com/office/drawing/2014/main" id="{257219F1-A3D5-4382-8A96-632C1DDB8CF1}"/>
              </a:ext>
            </a:extLst>
          </p:cNvPr>
          <p:cNvSpPr txBox="1"/>
          <p:nvPr/>
        </p:nvSpPr>
        <p:spPr>
          <a:xfrm>
            <a:off x="2549367" y="1494303"/>
            <a:ext cx="197192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X: MATALB</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E74E08F-310D-40CD-9EDA-4C5651EB0602}"/>
              </a:ext>
            </a:extLst>
          </p:cNvPr>
          <p:cNvSpPr txBox="1"/>
          <p:nvPr/>
        </p:nvSpPr>
        <p:spPr>
          <a:xfrm>
            <a:off x="6751159" y="1490366"/>
            <a:ext cx="197192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Y: DataFusion 2.1</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03EB2FEA-4921-413E-A798-45052406DA20}"/>
              </a:ext>
            </a:extLst>
          </p:cNvPr>
          <p:cNvSpPr txBox="1"/>
          <p:nvPr/>
        </p:nvSpPr>
        <p:spPr>
          <a:xfrm>
            <a:off x="5857593" y="3795435"/>
            <a:ext cx="3757881"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MATLAB vs DataFusion 2.1</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A646FCD2-8681-4D39-BE1B-04BECB65ACB8}"/>
              </a:ext>
            </a:extLst>
          </p:cNvPr>
          <p:cNvSpPr txBox="1"/>
          <p:nvPr/>
        </p:nvSpPr>
        <p:spPr>
          <a:xfrm>
            <a:off x="2677465" y="3726643"/>
            <a:ext cx="197192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Difference (X-Y)</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FEB76071-9028-481B-AD7C-C09452F6441C}"/>
              </a:ext>
            </a:extLst>
          </p:cNvPr>
          <p:cNvSpPr txBox="1"/>
          <p:nvPr/>
        </p:nvSpPr>
        <p:spPr>
          <a:xfrm>
            <a:off x="6496125" y="1111536"/>
            <a:ext cx="340789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DFT_</a:t>
            </a:r>
            <a:r>
              <a:rPr lang="en-US" altLang="zh-CN" b="1" dirty="0">
                <a:solidFill>
                  <a:srgbClr val="FF0000"/>
                </a:solidFill>
                <a:latin typeface="Times New Roman" panose="02020603050405020304" pitchFamily="18" charset="0"/>
                <a:cs typeface="Times New Roman" panose="02020603050405020304" pitchFamily="18" charset="0"/>
              </a:rPr>
              <a:t>Log</a:t>
            </a:r>
            <a:r>
              <a:rPr lang="en-US" altLang="zh-CN" b="1" dirty="0">
                <a:latin typeface="Times New Roman" panose="02020603050405020304" pitchFamily="18" charset="0"/>
                <a:cs typeface="Times New Roman" panose="02020603050405020304" pitchFamily="18" charset="0"/>
              </a:rPr>
              <a:t>_PM2.5_Annual</a:t>
            </a:r>
            <a:endParaRPr lang="en-US" altLang="zh-CN" sz="3600"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FA624ABE-32F7-4049-99E1-7FAA668C55D1}"/>
              </a:ext>
            </a:extLst>
          </p:cNvPr>
          <p:cNvSpPr txBox="1"/>
          <p:nvPr/>
        </p:nvSpPr>
        <p:spPr>
          <a:xfrm>
            <a:off x="2400559" y="1105925"/>
            <a:ext cx="340789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MATLAB_</a:t>
            </a:r>
            <a:r>
              <a:rPr lang="en-US" altLang="zh-CN" b="1" dirty="0">
                <a:solidFill>
                  <a:srgbClr val="FF0000"/>
                </a:solidFill>
                <a:latin typeface="Times New Roman" panose="02020603050405020304" pitchFamily="18" charset="0"/>
                <a:cs typeface="Times New Roman" panose="02020603050405020304" pitchFamily="18" charset="0"/>
              </a:rPr>
              <a:t>Log</a:t>
            </a:r>
            <a:r>
              <a:rPr lang="en-US" altLang="zh-CN" b="1" dirty="0">
                <a:latin typeface="Times New Roman" panose="02020603050405020304" pitchFamily="18" charset="0"/>
                <a:cs typeface="Times New Roman" panose="02020603050405020304" pitchFamily="18" charset="0"/>
              </a:rPr>
              <a:t>_PM2.5_Annual</a:t>
            </a:r>
            <a:endParaRPr lang="en-US" altLang="zh-CN" sz="3600" dirty="0">
              <a:latin typeface="Times New Roman" panose="02020603050405020304" pitchFamily="18" charset="0"/>
              <a:cs typeface="Times New Roman" panose="02020603050405020304" pitchFamily="18" charset="0"/>
            </a:endParaRPr>
          </a:p>
        </p:txBody>
      </p:sp>
      <p:sp>
        <p:nvSpPr>
          <p:cNvPr id="11" name="矩形 16">
            <a:extLst>
              <a:ext uri="{FF2B5EF4-FFF2-40B4-BE49-F238E27FC236}">
                <a16:creationId xmlns:a16="http://schemas.microsoft.com/office/drawing/2014/main" id="{CE7B8558-3BE7-44E9-9A87-F707D8103EDB}"/>
              </a:ext>
            </a:extLst>
          </p:cNvPr>
          <p:cNvSpPr/>
          <p:nvPr/>
        </p:nvSpPr>
        <p:spPr>
          <a:xfrm>
            <a:off x="1758078" y="-57119"/>
            <a:ext cx="8260995" cy="1077218"/>
          </a:xfrm>
          <a:prstGeom prst="rect">
            <a:avLst/>
          </a:prstGeom>
        </p:spPr>
        <p:txBody>
          <a:bodyPr wrap="square">
            <a:spAutoFit/>
          </a:bodyPr>
          <a:lstStyle/>
          <a:p>
            <a:pPr algn="ctr"/>
            <a:r>
              <a:rPr lang="fr-FR" altLang="zh-CN" sz="3200" b="1" dirty="0">
                <a:solidFill>
                  <a:srgbClr val="FFFF00"/>
                </a:solidFill>
                <a:latin typeface="Times" panose="02020603050405020304" pitchFamily="18" charset="0"/>
                <a:cs typeface="Times New Roman" panose="02020603050405020304" pitchFamily="18" charset="0"/>
              </a:rPr>
              <a:t>MATLAB-DS</a:t>
            </a:r>
            <a:r>
              <a:rPr lang="fr-FR" altLang="zh-CN" sz="3200" b="1" dirty="0">
                <a:solidFill>
                  <a:schemeClr val="bg1"/>
                </a:solidFill>
                <a:latin typeface="Times" panose="02020603050405020304" pitchFamily="18" charset="0"/>
                <a:cs typeface="Times New Roman" panose="02020603050405020304" pitchFamily="18" charset="0"/>
              </a:rPr>
              <a:t> vs. </a:t>
            </a:r>
            <a:r>
              <a:rPr lang="fr-FR" altLang="zh-CN" sz="3200" b="1" dirty="0">
                <a:solidFill>
                  <a:srgbClr val="FFFF00"/>
                </a:solidFill>
                <a:latin typeface="Times" panose="02020603050405020304" pitchFamily="18" charset="0"/>
                <a:cs typeface="Times New Roman" panose="02020603050405020304" pitchFamily="18" charset="0"/>
              </a:rPr>
              <a:t>DFT-</a:t>
            </a:r>
            <a:r>
              <a:rPr lang="en-US" altLang="zh-CN" sz="3200" b="1" dirty="0">
                <a:solidFill>
                  <a:srgbClr val="FFFF00"/>
                </a:solidFill>
                <a:latin typeface="Times" panose="02020603050405020304" pitchFamily="18" charset="0"/>
                <a:cs typeface="Times New Roman" panose="02020603050405020304" pitchFamily="18" charset="0"/>
              </a:rPr>
              <a:t>DS</a:t>
            </a:r>
            <a:r>
              <a:rPr lang="fr-FR" altLang="zh-CN" sz="3200" b="1" dirty="0">
                <a:solidFill>
                  <a:srgbClr val="FFFF00"/>
                </a:solidFill>
                <a:latin typeface="Times" panose="02020603050405020304" pitchFamily="18" charset="0"/>
                <a:cs typeface="Times New Roman" panose="02020603050405020304" pitchFamily="18" charset="0"/>
              </a:rPr>
              <a:t> </a:t>
            </a:r>
            <a:r>
              <a:rPr lang="fr-FR" altLang="zh-CN" sz="3200" b="1" dirty="0">
                <a:solidFill>
                  <a:schemeClr val="bg1"/>
                </a:solidFill>
                <a:latin typeface="Times" panose="02020603050405020304" pitchFamily="18" charset="0"/>
                <a:cs typeface="Times New Roman" panose="02020603050405020304" pitchFamily="18" charset="0"/>
              </a:rPr>
              <a:t>Comparison:</a:t>
            </a:r>
          </a:p>
          <a:p>
            <a:pPr algn="ctr"/>
            <a:r>
              <a:rPr lang="fr-FR" altLang="zh-CN" sz="3200" b="1" dirty="0">
                <a:solidFill>
                  <a:srgbClr val="FFFF00"/>
                </a:solidFill>
                <a:latin typeface="Times" panose="02020603050405020304" pitchFamily="18" charset="0"/>
                <a:cs typeface="Times New Roman" panose="02020603050405020304" pitchFamily="18" charset="0"/>
              </a:rPr>
              <a:t>PM2.5 </a:t>
            </a:r>
            <a:r>
              <a:rPr lang="fr-FR" altLang="zh-CN" sz="3200" b="1" dirty="0">
                <a:solidFill>
                  <a:schemeClr val="bg1"/>
                </a:solidFill>
                <a:latin typeface="Times" panose="02020603050405020304" pitchFamily="18" charset="0"/>
                <a:cs typeface="Times New Roman" panose="02020603050405020304" pitchFamily="18" charset="0"/>
              </a:rPr>
              <a:t>(</a:t>
            </a:r>
            <a:r>
              <a:rPr lang="en-US" altLang="zh-CN" sz="3200" b="1" dirty="0">
                <a:solidFill>
                  <a:schemeClr val="bg1"/>
                </a:solidFill>
                <a:latin typeface="Times" panose="02020603050405020304" pitchFamily="18" charset="0"/>
                <a:cs typeface="Times New Roman" panose="02020603050405020304" pitchFamily="18" charset="0"/>
              </a:rPr>
              <a:t>Log option</a:t>
            </a:r>
            <a:r>
              <a:rPr lang="fr-FR" altLang="zh-CN" sz="3200" b="1" dirty="0">
                <a:solidFill>
                  <a:schemeClr val="bg1"/>
                </a:solidFill>
                <a:latin typeface="Times"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DABD6FA-8641-4535-AAB4-827004EF33AC}"/>
              </a:ext>
            </a:extLst>
          </p:cNvPr>
          <p:cNvSpPr txBox="1"/>
          <p:nvPr/>
        </p:nvSpPr>
        <p:spPr>
          <a:xfrm>
            <a:off x="860080" y="6112492"/>
            <a:ext cx="10565394" cy="707886"/>
          </a:xfrm>
          <a:prstGeom prst="rect">
            <a:avLst/>
          </a:prstGeom>
          <a:noFill/>
        </p:spPr>
        <p:txBody>
          <a:bodyPr wrap="square">
            <a:spAutoFit/>
          </a:bodyPr>
          <a:lstStyle/>
          <a:p>
            <a:pPr algn="ctr"/>
            <a:r>
              <a:rPr lang="en-US" altLang="zh-CN" sz="2000" b="1" dirty="0">
                <a:solidFill>
                  <a:srgbClr val="0000FF"/>
                </a:solidFill>
                <a:latin typeface="Times New Roman" panose="02020603050405020304" pitchFamily="18" charset="0"/>
                <a:cs typeface="Times New Roman" panose="02020603050405020304" pitchFamily="18" charset="0"/>
              </a:rPr>
              <a:t>Data Fusion Tool was able to successfully replicate ORD’s MATLAB </a:t>
            </a:r>
            <a:r>
              <a:rPr lang="en-US" altLang="zh-CN" sz="2000" b="1" dirty="0" err="1">
                <a:solidFill>
                  <a:srgbClr val="0000FF"/>
                </a:solidFill>
                <a:latin typeface="Times New Roman" panose="02020603050405020304" pitchFamily="18" charset="0"/>
                <a:cs typeface="Times New Roman" panose="02020603050405020304" pitchFamily="18" charset="0"/>
              </a:rPr>
              <a:t>Downscaler</a:t>
            </a:r>
            <a:r>
              <a:rPr lang="en-US" altLang="zh-CN" sz="2000" b="1" dirty="0">
                <a:solidFill>
                  <a:srgbClr val="0000FF"/>
                </a:solidFill>
                <a:latin typeface="Times New Roman" panose="02020603050405020304" pitchFamily="18" charset="0"/>
                <a:cs typeface="Times New Roman" panose="02020603050405020304" pitchFamily="18" charset="0"/>
              </a:rPr>
              <a:t> </a:t>
            </a:r>
            <a:r>
              <a:rPr lang="en-US" altLang="zh-CN" sz="2000" b="1" dirty="0">
                <a:solidFill>
                  <a:srgbClr val="FF0000"/>
                </a:solidFill>
                <a:latin typeface="Times New Roman" panose="02020603050405020304" pitchFamily="18" charset="0"/>
                <a:cs typeface="Times New Roman" panose="02020603050405020304" pitchFamily="18" charset="0"/>
              </a:rPr>
              <a:t>PM2.5</a:t>
            </a:r>
            <a:r>
              <a:rPr lang="en-US" altLang="zh-CN" sz="2000" b="1" dirty="0">
                <a:solidFill>
                  <a:srgbClr val="0000FF"/>
                </a:solidFill>
                <a:latin typeface="Times New Roman" panose="02020603050405020304" pitchFamily="18" charset="0"/>
                <a:cs typeface="Times New Roman" panose="02020603050405020304" pitchFamily="18" charset="0"/>
              </a:rPr>
              <a:t> results using the same data fusion configurations based on 2017 CDC case study and input dataset</a:t>
            </a:r>
            <a:endParaRPr lang="en-US" sz="2000" dirty="0">
              <a:solidFill>
                <a:srgbClr val="0000FF"/>
              </a:solidFill>
            </a:endParaRPr>
          </a:p>
        </p:txBody>
      </p:sp>
      <p:sp>
        <p:nvSpPr>
          <p:cNvPr id="13" name="Slide Number Placeholder 3">
            <a:extLst>
              <a:ext uri="{FF2B5EF4-FFF2-40B4-BE49-F238E27FC236}">
                <a16:creationId xmlns:a16="http://schemas.microsoft.com/office/drawing/2014/main" id="{960C660D-6A40-4F71-8E6C-5F7E0F4D97BC}"/>
              </a:ext>
            </a:extLst>
          </p:cNvPr>
          <p:cNvSpPr txBox="1">
            <a:spLocks/>
          </p:cNvSpPr>
          <p:nvPr/>
        </p:nvSpPr>
        <p:spPr bwMode="auto">
          <a:xfrm>
            <a:off x="10278297" y="639328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8</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68120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98F1738F-6605-4691-89B0-28FE123B2E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0320" y="1471261"/>
            <a:ext cx="7892603" cy="4631150"/>
          </a:xfrm>
          <a:prstGeom prst="rect">
            <a:avLst/>
          </a:prstGeom>
          <a:ln w="12700">
            <a:solidFill>
              <a:schemeClr val="tx1"/>
            </a:solidFill>
          </a:ln>
        </p:spPr>
      </p:pic>
      <p:sp>
        <p:nvSpPr>
          <p:cNvPr id="27" name="文本框 26">
            <a:extLst>
              <a:ext uri="{FF2B5EF4-FFF2-40B4-BE49-F238E27FC236}">
                <a16:creationId xmlns:a16="http://schemas.microsoft.com/office/drawing/2014/main" id="{257219F1-A3D5-4382-8A96-632C1DDB8CF1}"/>
              </a:ext>
            </a:extLst>
          </p:cNvPr>
          <p:cNvSpPr txBox="1"/>
          <p:nvPr/>
        </p:nvSpPr>
        <p:spPr>
          <a:xfrm>
            <a:off x="2516865" y="1497630"/>
            <a:ext cx="2326740"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X: MATALB</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E74E08F-310D-40CD-9EDA-4C5651EB0602}"/>
              </a:ext>
            </a:extLst>
          </p:cNvPr>
          <p:cNvSpPr txBox="1"/>
          <p:nvPr/>
        </p:nvSpPr>
        <p:spPr>
          <a:xfrm>
            <a:off x="6868855" y="1486149"/>
            <a:ext cx="197192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Y: DataFusion 2.1</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03EB2FEA-4921-413E-A798-45052406DA20}"/>
              </a:ext>
            </a:extLst>
          </p:cNvPr>
          <p:cNvSpPr txBox="1"/>
          <p:nvPr/>
        </p:nvSpPr>
        <p:spPr>
          <a:xfrm>
            <a:off x="5955038" y="3893199"/>
            <a:ext cx="399873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MATLAB vs DataFusion 2.1</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FEB76071-9028-481B-AD7C-C09452F6441C}"/>
              </a:ext>
            </a:extLst>
          </p:cNvPr>
          <p:cNvSpPr txBox="1"/>
          <p:nvPr/>
        </p:nvSpPr>
        <p:spPr>
          <a:xfrm>
            <a:off x="6414643" y="1115789"/>
            <a:ext cx="340789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DFT_</a:t>
            </a:r>
            <a:r>
              <a:rPr lang="en-US" altLang="zh-CN" b="1" dirty="0">
                <a:solidFill>
                  <a:srgbClr val="FF0000"/>
                </a:solidFill>
                <a:latin typeface="Times New Roman" panose="02020603050405020304" pitchFamily="18" charset="0"/>
                <a:cs typeface="Times New Roman" panose="02020603050405020304" pitchFamily="18" charset="0"/>
              </a:rPr>
              <a:t>SquareRoot</a:t>
            </a:r>
            <a:r>
              <a:rPr lang="en-US" altLang="zh-CN" b="1" dirty="0">
                <a:latin typeface="Times New Roman" panose="02020603050405020304" pitchFamily="18" charset="0"/>
                <a:cs typeface="Times New Roman" panose="02020603050405020304" pitchFamily="18" charset="0"/>
              </a:rPr>
              <a:t>_O3_Annual</a:t>
            </a:r>
            <a:endParaRPr lang="en-US" altLang="zh-CN" sz="3600"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FA624ABE-32F7-4049-99E1-7FAA668C55D1}"/>
              </a:ext>
            </a:extLst>
          </p:cNvPr>
          <p:cNvSpPr txBox="1"/>
          <p:nvPr/>
        </p:nvSpPr>
        <p:spPr>
          <a:xfrm>
            <a:off x="1926627" y="1063632"/>
            <a:ext cx="3721406"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MATLAB_</a:t>
            </a:r>
            <a:r>
              <a:rPr lang="en-US" altLang="zh-CN" b="1" dirty="0">
                <a:solidFill>
                  <a:srgbClr val="FF0000"/>
                </a:solidFill>
                <a:latin typeface="Times New Roman" panose="02020603050405020304" pitchFamily="18" charset="0"/>
                <a:cs typeface="Times New Roman" panose="02020603050405020304" pitchFamily="18" charset="0"/>
              </a:rPr>
              <a:t>SquareRoot</a:t>
            </a:r>
            <a:r>
              <a:rPr lang="en-US" altLang="zh-CN" b="1" dirty="0">
                <a:latin typeface="Times New Roman" panose="02020603050405020304" pitchFamily="18" charset="0"/>
                <a:cs typeface="Times New Roman" panose="02020603050405020304" pitchFamily="18" charset="0"/>
              </a:rPr>
              <a:t>_O3_Annual</a:t>
            </a:r>
            <a:endParaRPr lang="en-US" altLang="zh-CN" sz="3600" dirty="0">
              <a:latin typeface="Times New Roman" panose="02020603050405020304" pitchFamily="18" charset="0"/>
              <a:cs typeface="Times New Roman" panose="02020603050405020304" pitchFamily="18" charset="0"/>
            </a:endParaRPr>
          </a:p>
        </p:txBody>
      </p:sp>
      <p:sp>
        <p:nvSpPr>
          <p:cNvPr id="15" name="矩形 16">
            <a:extLst>
              <a:ext uri="{FF2B5EF4-FFF2-40B4-BE49-F238E27FC236}">
                <a16:creationId xmlns:a16="http://schemas.microsoft.com/office/drawing/2014/main" id="{1EF3DBE5-DA16-4D35-8349-C31109EA314A}"/>
              </a:ext>
            </a:extLst>
          </p:cNvPr>
          <p:cNvSpPr/>
          <p:nvPr/>
        </p:nvSpPr>
        <p:spPr>
          <a:xfrm>
            <a:off x="1171763" y="-48487"/>
            <a:ext cx="9861826" cy="1077218"/>
          </a:xfrm>
          <a:prstGeom prst="rect">
            <a:avLst/>
          </a:prstGeom>
        </p:spPr>
        <p:txBody>
          <a:bodyPr wrap="square">
            <a:spAutoFit/>
          </a:bodyPr>
          <a:lstStyle/>
          <a:p>
            <a:pPr algn="ctr"/>
            <a:r>
              <a:rPr lang="fr-FR" altLang="zh-CN" sz="3200" b="1" dirty="0">
                <a:solidFill>
                  <a:srgbClr val="FFFF00"/>
                </a:solidFill>
                <a:latin typeface="Times New Roman" panose="02020603050405020304" pitchFamily="18" charset="0"/>
                <a:cs typeface="Times New Roman" panose="02020603050405020304" pitchFamily="18" charset="0"/>
              </a:rPr>
              <a:t>MATLAB-DS</a:t>
            </a:r>
            <a:r>
              <a:rPr lang="fr-FR" altLang="zh-CN" sz="3200" b="1" dirty="0">
                <a:solidFill>
                  <a:schemeClr val="bg1"/>
                </a:solidFill>
                <a:latin typeface="Times New Roman" panose="02020603050405020304" pitchFamily="18" charset="0"/>
                <a:cs typeface="Times New Roman" panose="02020603050405020304" pitchFamily="18" charset="0"/>
              </a:rPr>
              <a:t> vs. </a:t>
            </a:r>
            <a:r>
              <a:rPr lang="fr-FR" altLang="zh-CN" sz="3200" b="1" dirty="0">
                <a:solidFill>
                  <a:srgbClr val="FFFF00"/>
                </a:solidFill>
                <a:latin typeface="Times New Roman" panose="02020603050405020304" pitchFamily="18" charset="0"/>
                <a:cs typeface="Times New Roman" panose="02020603050405020304" pitchFamily="18" charset="0"/>
              </a:rPr>
              <a:t>DFT-</a:t>
            </a:r>
            <a:r>
              <a:rPr lang="en-US" altLang="zh-CN" sz="3200" b="1" dirty="0">
                <a:solidFill>
                  <a:srgbClr val="FFFF00"/>
                </a:solidFill>
                <a:latin typeface="Times New Roman" panose="02020603050405020304" pitchFamily="18" charset="0"/>
                <a:cs typeface="Times New Roman" panose="02020603050405020304" pitchFamily="18" charset="0"/>
              </a:rPr>
              <a:t>DS</a:t>
            </a:r>
            <a:r>
              <a:rPr lang="fr-FR" altLang="zh-CN" sz="3200" b="1" dirty="0">
                <a:solidFill>
                  <a:srgbClr val="FFFF00"/>
                </a:solidFill>
                <a:latin typeface="Times New Roman" panose="02020603050405020304" pitchFamily="18" charset="0"/>
                <a:cs typeface="Times New Roman" panose="02020603050405020304" pitchFamily="18" charset="0"/>
              </a:rPr>
              <a:t> </a:t>
            </a:r>
            <a:r>
              <a:rPr lang="fr-FR" altLang="zh-CN" sz="3200" b="1" dirty="0">
                <a:solidFill>
                  <a:schemeClr val="bg1"/>
                </a:solidFill>
                <a:latin typeface="Times New Roman" panose="02020603050405020304" pitchFamily="18" charset="0"/>
                <a:cs typeface="Times New Roman" panose="02020603050405020304" pitchFamily="18" charset="0"/>
              </a:rPr>
              <a:t>Comparison:</a:t>
            </a:r>
          </a:p>
          <a:p>
            <a:pPr algn="ctr"/>
            <a:r>
              <a:rPr lang="fr-FR" altLang="zh-CN" sz="3200" b="1" dirty="0">
                <a:solidFill>
                  <a:srgbClr val="FFFF00"/>
                </a:solidFill>
                <a:latin typeface="Times New Roman" panose="02020603050405020304" pitchFamily="18" charset="0"/>
                <a:cs typeface="Times New Roman" panose="02020603050405020304" pitchFamily="18" charset="0"/>
              </a:rPr>
              <a:t>O3 </a:t>
            </a:r>
            <a:r>
              <a:rPr lang="fr-FR" altLang="zh-CN" sz="3200" b="1" dirty="0">
                <a:solidFill>
                  <a:schemeClr val="bg1"/>
                </a:solidFill>
                <a:latin typeface="Times New Roman" panose="02020603050405020304" pitchFamily="18" charset="0"/>
                <a:cs typeface="Times New Roman" panose="02020603050405020304" pitchFamily="18" charset="0"/>
              </a:rPr>
              <a:t>(</a:t>
            </a:r>
            <a:r>
              <a:rPr lang="en-US" altLang="zh-CN" sz="3200" b="1" dirty="0">
                <a:solidFill>
                  <a:schemeClr val="bg1"/>
                </a:solidFill>
                <a:latin typeface="Times New Roman" panose="02020603050405020304" pitchFamily="18" charset="0"/>
                <a:cs typeface="Times New Roman" panose="02020603050405020304" pitchFamily="18" charset="0"/>
              </a:rPr>
              <a:t>Square Root option</a:t>
            </a:r>
            <a:r>
              <a:rPr lang="fr-FR" altLang="zh-CN" sz="3200" b="1" dirty="0">
                <a:solidFill>
                  <a:schemeClr val="bg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E39279B-D606-4149-9D9D-AD85CB56FF86}"/>
              </a:ext>
            </a:extLst>
          </p:cNvPr>
          <p:cNvSpPr txBox="1"/>
          <p:nvPr/>
        </p:nvSpPr>
        <p:spPr>
          <a:xfrm>
            <a:off x="860080" y="6112492"/>
            <a:ext cx="10565394" cy="707886"/>
          </a:xfrm>
          <a:prstGeom prst="rect">
            <a:avLst/>
          </a:prstGeom>
          <a:noFill/>
        </p:spPr>
        <p:txBody>
          <a:bodyPr wrap="square">
            <a:spAutoFit/>
          </a:bodyPr>
          <a:lstStyle/>
          <a:p>
            <a:pPr algn="ctr"/>
            <a:r>
              <a:rPr lang="en-US" altLang="zh-CN" sz="2000" b="1" dirty="0">
                <a:solidFill>
                  <a:srgbClr val="0000FF"/>
                </a:solidFill>
                <a:latin typeface="Times New Roman" panose="02020603050405020304" pitchFamily="18" charset="0"/>
                <a:cs typeface="Times New Roman" panose="02020603050405020304" pitchFamily="18" charset="0"/>
              </a:rPr>
              <a:t>Data Fusion Tool was able to successfully replicate ORD’s MATLAB </a:t>
            </a:r>
            <a:r>
              <a:rPr lang="en-US" altLang="zh-CN" sz="2000" b="1" dirty="0" err="1">
                <a:solidFill>
                  <a:srgbClr val="0000FF"/>
                </a:solidFill>
                <a:latin typeface="Times New Roman" panose="02020603050405020304" pitchFamily="18" charset="0"/>
                <a:cs typeface="Times New Roman" panose="02020603050405020304" pitchFamily="18" charset="0"/>
              </a:rPr>
              <a:t>Downscaler</a:t>
            </a:r>
            <a:r>
              <a:rPr lang="en-US" altLang="zh-CN" sz="2000" b="1" dirty="0">
                <a:solidFill>
                  <a:srgbClr val="0000FF"/>
                </a:solidFill>
                <a:latin typeface="Times New Roman" panose="02020603050405020304" pitchFamily="18" charset="0"/>
                <a:cs typeface="Times New Roman" panose="02020603050405020304" pitchFamily="18" charset="0"/>
              </a:rPr>
              <a:t> </a:t>
            </a:r>
            <a:r>
              <a:rPr lang="en-US" altLang="zh-CN" sz="2000" b="1" dirty="0">
                <a:solidFill>
                  <a:srgbClr val="FF0000"/>
                </a:solidFill>
                <a:latin typeface="Times New Roman" panose="02020603050405020304" pitchFamily="18" charset="0"/>
                <a:cs typeface="Times New Roman" panose="02020603050405020304" pitchFamily="18" charset="0"/>
              </a:rPr>
              <a:t>O3</a:t>
            </a:r>
            <a:r>
              <a:rPr lang="en-US" altLang="zh-CN" sz="2000" b="1" dirty="0">
                <a:solidFill>
                  <a:srgbClr val="0000FF"/>
                </a:solidFill>
                <a:latin typeface="Times New Roman" panose="02020603050405020304" pitchFamily="18" charset="0"/>
                <a:cs typeface="Times New Roman" panose="02020603050405020304" pitchFamily="18" charset="0"/>
              </a:rPr>
              <a:t> results using the same data fusion configurations based on 2017 CDC case study and input dataset</a:t>
            </a:r>
            <a:endParaRPr lang="en-US" sz="2000" dirty="0">
              <a:solidFill>
                <a:srgbClr val="0000FF"/>
              </a:solidFill>
            </a:endParaRPr>
          </a:p>
        </p:txBody>
      </p:sp>
      <p:sp>
        <p:nvSpPr>
          <p:cNvPr id="11" name="文本框 29">
            <a:extLst>
              <a:ext uri="{FF2B5EF4-FFF2-40B4-BE49-F238E27FC236}">
                <a16:creationId xmlns:a16="http://schemas.microsoft.com/office/drawing/2014/main" id="{A7A784E4-E2B1-4A63-A887-F5F4BFD4055F}"/>
              </a:ext>
            </a:extLst>
          </p:cNvPr>
          <p:cNvSpPr txBox="1"/>
          <p:nvPr/>
        </p:nvSpPr>
        <p:spPr>
          <a:xfrm>
            <a:off x="2677465" y="3771908"/>
            <a:ext cx="1971928" cy="253916"/>
          </a:xfrm>
          <a:prstGeom prst="rect">
            <a:avLst/>
          </a:prstGeom>
          <a:solidFill>
            <a:schemeClr val="bg1"/>
          </a:solidFill>
        </p:spPr>
        <p:txBody>
          <a:bodyPr wrap="square" rtlCol="0">
            <a:spAutoFit/>
          </a:bodyP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Difference (X-Y)</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2" name="Slide Number Placeholder 3">
            <a:extLst>
              <a:ext uri="{FF2B5EF4-FFF2-40B4-BE49-F238E27FC236}">
                <a16:creationId xmlns:a16="http://schemas.microsoft.com/office/drawing/2014/main" id="{2C844CC8-254F-43A1-A397-25DE0FA5C80F}"/>
              </a:ext>
            </a:extLst>
          </p:cNvPr>
          <p:cNvSpPr txBox="1">
            <a:spLocks/>
          </p:cNvSpPr>
          <p:nvPr/>
        </p:nvSpPr>
        <p:spPr bwMode="auto">
          <a:xfrm>
            <a:off x="10278297" y="6393287"/>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rgbClr val="000000"/>
                </a:solidFill>
                <a:latin typeface="Arial" charset="0"/>
                <a:ea typeface="宋体" pitchFamily="-110"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8BBE097-8DCA-4BC6-83FB-778FA394B912}" type="slidenum">
              <a:rPr lang="en-US" sz="1600" smtClean="0">
                <a:solidFill>
                  <a:prstClr val="black">
                    <a:tint val="75000"/>
                  </a:prstClr>
                </a:solidFill>
                <a:latin typeface="Arial" pitchFamily="34" charset="0"/>
                <a:ea typeface="微软雅黑"/>
              </a:rPr>
              <a:pPr algn="ctr">
                <a:defRPr/>
              </a:pPr>
              <a:t>9</a:t>
            </a:fld>
            <a:endParaRPr lang="en-US" sz="1600"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9426949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2.xml><?xml version="1.0" encoding="utf-8"?>
<p:tagLst xmlns:a="http://schemas.openxmlformats.org/drawingml/2006/main" xmlns:r="http://schemas.openxmlformats.org/officeDocument/2006/relationships" xmlns:p="http://schemas.openxmlformats.org/presentationml/2006/main">
  <p:tag name="TIMING" val="|24.6|20|24.4"/>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2019空白演示文档">
      <a:dk1>
        <a:srgbClr val="000000"/>
      </a:dk1>
      <a:lt1>
        <a:srgbClr val="FFFFFF"/>
      </a:lt1>
      <a:dk2>
        <a:srgbClr val="E6E4E4"/>
      </a:dk2>
      <a:lt2>
        <a:srgbClr val="FFFFFF"/>
      </a:lt2>
      <a:accent1>
        <a:srgbClr val="477DEA"/>
      </a:accent1>
      <a:accent2>
        <a:srgbClr val="9B9B9B"/>
      </a:accent2>
      <a:accent3>
        <a:srgbClr val="F3B745"/>
      </a:accent3>
      <a:accent4>
        <a:srgbClr val="477EE7"/>
      </a:accent4>
      <a:accent5>
        <a:srgbClr val="4BA151"/>
      </a:accent5>
      <a:accent6>
        <a:srgbClr val="E9403C"/>
      </a:accent6>
      <a:hlink>
        <a:srgbClr val="0563C1"/>
      </a:hlink>
      <a:folHlink>
        <a:srgbClr val="954D72"/>
      </a:folHlink>
    </a:clrScheme>
    <a:fontScheme name="2019空白演示文档">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9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1800" b="0" i="0" u="none" strike="noStrike" cap="none" normalizeH="0" baseline="0" smtClean="0">
            <a:ln>
              <a:noFill/>
            </a:ln>
            <a:solidFill>
              <a:srgbClr val="FF3300"/>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1800" b="0" i="0" u="none" strike="noStrike" cap="none" normalizeH="0" baseline="0" smtClean="0">
            <a:ln>
              <a:noFill/>
            </a:ln>
            <a:solidFill>
              <a:srgbClr val="FF3300"/>
            </a:solidFill>
            <a:effectLst/>
            <a:latin typeface="Arial" panose="020B0604020202020204" pitchFamily="34" charset="0"/>
            <a:ea typeface="宋体" panose="02010600030101010101"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jeyqk0y">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1800" b="0" i="0" u="none" strike="noStrike" cap="none" normalizeH="0" baseline="0" smtClean="0">
            <a:ln>
              <a:noFill/>
            </a:ln>
            <a:solidFill>
              <a:srgbClr val="FF3300"/>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1800" b="0" i="0" u="none" strike="noStrike" cap="none" normalizeH="0" baseline="0" smtClean="0">
            <a:ln>
              <a:noFill/>
            </a:ln>
            <a:solidFill>
              <a:srgbClr val="FF3300"/>
            </a:solidFill>
            <a:effectLst/>
            <a:latin typeface="Arial" panose="020B0604020202020204" pitchFamily="34" charset="0"/>
            <a:ea typeface="宋体" panose="02010600030101010101"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AA70205-39A0-4318-B8EE-784B11A8648B}">
  <ds:schemaRefs>
    <ds:schemaRef ds:uri="ESRI.ArcGIS.Mapping.OfficeIntegration.PowerPointInfo"/>
  </ds:schemaRefs>
</ds:datastoreItem>
</file>

<file path=customXml/itemProps10.xml><?xml version="1.0" encoding="utf-8"?>
<ds:datastoreItem xmlns:ds="http://schemas.openxmlformats.org/officeDocument/2006/customXml" ds:itemID="{2DE76843-45C5-4C73-98EB-47F4581AF749}">
  <ds:schemaRefs>
    <ds:schemaRef ds:uri="ESRI.ArcGIS.Mapping.OfficeIntegration.PowerPointInfo"/>
  </ds:schemaRefs>
</ds:datastoreItem>
</file>

<file path=customXml/itemProps100.xml><?xml version="1.0" encoding="utf-8"?>
<ds:datastoreItem xmlns:ds="http://schemas.openxmlformats.org/officeDocument/2006/customXml" ds:itemID="{AC9E904F-D4A5-448E-9360-012BB0CAFB82}">
  <ds:schemaRefs>
    <ds:schemaRef ds:uri="ESRI.ArcGIS.Mapping.OfficeIntegration.PowerPointInfo"/>
  </ds:schemaRefs>
</ds:datastoreItem>
</file>

<file path=customXml/itemProps101.xml><?xml version="1.0" encoding="utf-8"?>
<ds:datastoreItem xmlns:ds="http://schemas.openxmlformats.org/officeDocument/2006/customXml" ds:itemID="{F0F56B7F-5627-42E2-9902-D7A8C6620792}">
  <ds:schemaRefs>
    <ds:schemaRef ds:uri="ESRI.ArcGIS.Mapping.OfficeIntegration.PowerPointInfo"/>
  </ds:schemaRefs>
</ds:datastoreItem>
</file>

<file path=customXml/itemProps102.xml><?xml version="1.0" encoding="utf-8"?>
<ds:datastoreItem xmlns:ds="http://schemas.openxmlformats.org/officeDocument/2006/customXml" ds:itemID="{F092BFD2-4C5F-4398-BC9A-60AA388B54E5}">
  <ds:schemaRefs>
    <ds:schemaRef ds:uri="ESRI.ArcGIS.Mapping.OfficeIntegration.PowerPointInfo"/>
  </ds:schemaRefs>
</ds:datastoreItem>
</file>

<file path=customXml/itemProps103.xml><?xml version="1.0" encoding="utf-8"?>
<ds:datastoreItem xmlns:ds="http://schemas.openxmlformats.org/officeDocument/2006/customXml" ds:itemID="{6509BB2C-80AA-4C47-B1A2-C2B398DA0D21}">
  <ds:schemaRefs>
    <ds:schemaRef ds:uri="ESRI.ArcGIS.Mapping.OfficeIntegration.PowerPointInfo"/>
  </ds:schemaRefs>
</ds:datastoreItem>
</file>

<file path=customXml/itemProps104.xml><?xml version="1.0" encoding="utf-8"?>
<ds:datastoreItem xmlns:ds="http://schemas.openxmlformats.org/officeDocument/2006/customXml" ds:itemID="{0ED183EE-CD5C-4DE7-95C8-FEEDCAC3B6F1}">
  <ds:schemaRefs>
    <ds:schemaRef ds:uri="ESRI.ArcGIS.Mapping.OfficeIntegration.PowerPointInfo"/>
  </ds:schemaRefs>
</ds:datastoreItem>
</file>

<file path=customXml/itemProps105.xml><?xml version="1.0" encoding="utf-8"?>
<ds:datastoreItem xmlns:ds="http://schemas.openxmlformats.org/officeDocument/2006/customXml" ds:itemID="{703E2070-1E87-412A-83EA-A94C67626EFD}">
  <ds:schemaRefs>
    <ds:schemaRef ds:uri="ESRI.ArcGIS.Mapping.OfficeIntegration.PowerPointInfo"/>
  </ds:schemaRefs>
</ds:datastoreItem>
</file>

<file path=customXml/itemProps106.xml><?xml version="1.0" encoding="utf-8"?>
<ds:datastoreItem xmlns:ds="http://schemas.openxmlformats.org/officeDocument/2006/customXml" ds:itemID="{3491EB57-C937-435F-9741-78BF94CE8E70}">
  <ds:schemaRefs>
    <ds:schemaRef ds:uri="ESRI.ArcGIS.Mapping.OfficeIntegration.PowerPointInfo"/>
  </ds:schemaRefs>
</ds:datastoreItem>
</file>

<file path=customXml/itemProps107.xml><?xml version="1.0" encoding="utf-8"?>
<ds:datastoreItem xmlns:ds="http://schemas.openxmlformats.org/officeDocument/2006/customXml" ds:itemID="{180242AD-C156-438C-BAC6-DE13A03B0B43}">
  <ds:schemaRefs>
    <ds:schemaRef ds:uri="ESRI.ArcGIS.Mapping.OfficeIntegration.PowerPointInfo"/>
  </ds:schemaRefs>
</ds:datastoreItem>
</file>

<file path=customXml/itemProps108.xml><?xml version="1.0" encoding="utf-8"?>
<ds:datastoreItem xmlns:ds="http://schemas.openxmlformats.org/officeDocument/2006/customXml" ds:itemID="{90659518-4232-4BF9-B654-361A07DD593C}">
  <ds:schemaRefs>
    <ds:schemaRef ds:uri="ESRI.ArcGIS.Mapping.OfficeIntegration.PowerPointInfo"/>
  </ds:schemaRefs>
</ds:datastoreItem>
</file>

<file path=customXml/itemProps109.xml><?xml version="1.0" encoding="utf-8"?>
<ds:datastoreItem xmlns:ds="http://schemas.openxmlformats.org/officeDocument/2006/customXml" ds:itemID="{E982F55E-3FDF-442C-BF9D-B327DCDAC467}">
  <ds:schemaRefs>
    <ds:schemaRef ds:uri="ESRI.ArcGIS.Mapping.OfficeIntegration.PowerPointInfo"/>
  </ds:schemaRefs>
</ds:datastoreItem>
</file>

<file path=customXml/itemProps11.xml><?xml version="1.0" encoding="utf-8"?>
<ds:datastoreItem xmlns:ds="http://schemas.openxmlformats.org/officeDocument/2006/customXml" ds:itemID="{9E4F9C2D-3A05-47F4-8FCB-FC5E5ECA6E1B}">
  <ds:schemaRefs>
    <ds:schemaRef ds:uri="ESRI.ArcGIS.Mapping.OfficeIntegration.PowerPointInfo"/>
  </ds:schemaRefs>
</ds:datastoreItem>
</file>

<file path=customXml/itemProps110.xml><?xml version="1.0" encoding="utf-8"?>
<ds:datastoreItem xmlns:ds="http://schemas.openxmlformats.org/officeDocument/2006/customXml" ds:itemID="{A374958C-DC2B-451D-811C-9D9511A935D6}">
  <ds:schemaRefs>
    <ds:schemaRef ds:uri="ESRI.ArcGIS.Mapping.OfficeIntegration.PowerPointInfo"/>
  </ds:schemaRefs>
</ds:datastoreItem>
</file>

<file path=customXml/itemProps111.xml><?xml version="1.0" encoding="utf-8"?>
<ds:datastoreItem xmlns:ds="http://schemas.openxmlformats.org/officeDocument/2006/customXml" ds:itemID="{7E03EB4C-AB2D-4C62-9CFC-9E18579D0BB6}">
  <ds:schemaRefs>
    <ds:schemaRef ds:uri="ESRI.ArcGIS.Mapping.OfficeIntegration.PowerPointInfo"/>
  </ds:schemaRefs>
</ds:datastoreItem>
</file>

<file path=customXml/itemProps112.xml><?xml version="1.0" encoding="utf-8"?>
<ds:datastoreItem xmlns:ds="http://schemas.openxmlformats.org/officeDocument/2006/customXml" ds:itemID="{D6F63427-6FD4-43D3-A2B4-0E10CBE2FC89}">
  <ds:schemaRefs>
    <ds:schemaRef ds:uri="ESRI.ArcGIS.Mapping.OfficeIntegration.PowerPointInfo"/>
  </ds:schemaRefs>
</ds:datastoreItem>
</file>

<file path=customXml/itemProps113.xml><?xml version="1.0" encoding="utf-8"?>
<ds:datastoreItem xmlns:ds="http://schemas.openxmlformats.org/officeDocument/2006/customXml" ds:itemID="{6E55754A-9135-4656-8A70-58E2834AE383}">
  <ds:schemaRefs>
    <ds:schemaRef ds:uri="ESRI.ArcGIS.Mapping.OfficeIntegration.PowerPointInfo"/>
  </ds:schemaRefs>
</ds:datastoreItem>
</file>

<file path=customXml/itemProps114.xml><?xml version="1.0" encoding="utf-8"?>
<ds:datastoreItem xmlns:ds="http://schemas.openxmlformats.org/officeDocument/2006/customXml" ds:itemID="{5A346269-8D17-451D-A8AD-0A938FB4C704}">
  <ds:schemaRefs>
    <ds:schemaRef ds:uri="ESRI.ArcGIS.Mapping.OfficeIntegration.PowerPointInfo"/>
  </ds:schemaRefs>
</ds:datastoreItem>
</file>

<file path=customXml/itemProps115.xml><?xml version="1.0" encoding="utf-8"?>
<ds:datastoreItem xmlns:ds="http://schemas.openxmlformats.org/officeDocument/2006/customXml" ds:itemID="{821CB973-3100-4066-BA11-86A20DAE348A}">
  <ds:schemaRefs>
    <ds:schemaRef ds:uri="ESRI.ArcGIS.Mapping.OfficeIntegration.PowerPointInfo"/>
  </ds:schemaRefs>
</ds:datastoreItem>
</file>

<file path=customXml/itemProps116.xml><?xml version="1.0" encoding="utf-8"?>
<ds:datastoreItem xmlns:ds="http://schemas.openxmlformats.org/officeDocument/2006/customXml" ds:itemID="{D25623B6-82AB-47EF-9E40-E45028F21235}">
  <ds:schemaRefs>
    <ds:schemaRef ds:uri="ESRI.ArcGIS.Mapping.OfficeIntegration.PowerPointInfo"/>
  </ds:schemaRefs>
</ds:datastoreItem>
</file>

<file path=customXml/itemProps117.xml><?xml version="1.0" encoding="utf-8"?>
<ds:datastoreItem xmlns:ds="http://schemas.openxmlformats.org/officeDocument/2006/customXml" ds:itemID="{6ABBC982-24BA-4E4F-B209-0A18728A4128}">
  <ds:schemaRefs>
    <ds:schemaRef ds:uri="ESRI.ArcGIS.Mapping.OfficeIntegration.PowerPointInfo"/>
  </ds:schemaRefs>
</ds:datastoreItem>
</file>

<file path=customXml/itemProps118.xml><?xml version="1.0" encoding="utf-8"?>
<ds:datastoreItem xmlns:ds="http://schemas.openxmlformats.org/officeDocument/2006/customXml" ds:itemID="{7A6E2214-C0B8-4629-AD53-A723E710E100}">
  <ds:schemaRefs>
    <ds:schemaRef ds:uri="ESRI.ArcGIS.Mapping.OfficeIntegration.PowerPointInfo"/>
  </ds:schemaRefs>
</ds:datastoreItem>
</file>

<file path=customXml/itemProps119.xml><?xml version="1.0" encoding="utf-8"?>
<ds:datastoreItem xmlns:ds="http://schemas.openxmlformats.org/officeDocument/2006/customXml" ds:itemID="{18B3E17E-125F-422F-BECF-358889B25710}">
  <ds:schemaRefs>
    <ds:schemaRef ds:uri="ESRI.ArcGIS.Mapping.OfficeIntegration.PowerPointInfo"/>
  </ds:schemaRefs>
</ds:datastoreItem>
</file>

<file path=customXml/itemProps12.xml><?xml version="1.0" encoding="utf-8"?>
<ds:datastoreItem xmlns:ds="http://schemas.openxmlformats.org/officeDocument/2006/customXml" ds:itemID="{7A0BA59F-D9E7-4D1E-B4B1-E5B2BF5A4A39}">
  <ds:schemaRefs>
    <ds:schemaRef ds:uri="ESRI.ArcGIS.Mapping.OfficeIntegration.PowerPointInfo"/>
  </ds:schemaRefs>
</ds:datastoreItem>
</file>

<file path=customXml/itemProps120.xml><?xml version="1.0" encoding="utf-8"?>
<ds:datastoreItem xmlns:ds="http://schemas.openxmlformats.org/officeDocument/2006/customXml" ds:itemID="{5EAD17C5-CCAB-4C8E-9386-FD6925D4E46F}">
  <ds:schemaRefs>
    <ds:schemaRef ds:uri="ESRI.ArcGIS.Mapping.OfficeIntegration.PowerPointInfo"/>
  </ds:schemaRefs>
</ds:datastoreItem>
</file>

<file path=customXml/itemProps121.xml><?xml version="1.0" encoding="utf-8"?>
<ds:datastoreItem xmlns:ds="http://schemas.openxmlformats.org/officeDocument/2006/customXml" ds:itemID="{5362D637-6DC4-43C0-A2FC-921B19DCF6F4}">
  <ds:schemaRefs>
    <ds:schemaRef ds:uri="ESRI.ArcGIS.Mapping.OfficeIntegration.PowerPointInfo"/>
  </ds:schemaRefs>
</ds:datastoreItem>
</file>

<file path=customXml/itemProps122.xml><?xml version="1.0" encoding="utf-8"?>
<ds:datastoreItem xmlns:ds="http://schemas.openxmlformats.org/officeDocument/2006/customXml" ds:itemID="{FD637307-E5C3-4F73-9C53-5C565C956A66}">
  <ds:schemaRefs>
    <ds:schemaRef ds:uri="ESRI.ArcGIS.Mapping.OfficeIntegration.PowerPointInfo"/>
  </ds:schemaRefs>
</ds:datastoreItem>
</file>

<file path=customXml/itemProps123.xml><?xml version="1.0" encoding="utf-8"?>
<ds:datastoreItem xmlns:ds="http://schemas.openxmlformats.org/officeDocument/2006/customXml" ds:itemID="{7D1D3BE6-E405-4641-98E5-F87B0C6723F9}">
  <ds:schemaRefs>
    <ds:schemaRef ds:uri="ESRI.ArcGIS.Mapping.OfficeIntegration.PowerPointInfo"/>
  </ds:schemaRefs>
</ds:datastoreItem>
</file>

<file path=customXml/itemProps124.xml><?xml version="1.0" encoding="utf-8"?>
<ds:datastoreItem xmlns:ds="http://schemas.openxmlformats.org/officeDocument/2006/customXml" ds:itemID="{FA9AC0EE-7691-4E6B-889F-7FA30F184CBA}">
  <ds:schemaRefs>
    <ds:schemaRef ds:uri="ESRI.ArcGIS.Mapping.OfficeIntegration.PowerPointInfo"/>
  </ds:schemaRefs>
</ds:datastoreItem>
</file>

<file path=customXml/itemProps125.xml><?xml version="1.0" encoding="utf-8"?>
<ds:datastoreItem xmlns:ds="http://schemas.openxmlformats.org/officeDocument/2006/customXml" ds:itemID="{7EAD9E78-B483-40F5-B024-FF123C0625A8}">
  <ds:schemaRefs>
    <ds:schemaRef ds:uri="ESRI.ArcGIS.Mapping.OfficeIntegration.PowerPointInfo"/>
  </ds:schemaRefs>
</ds:datastoreItem>
</file>

<file path=customXml/itemProps126.xml><?xml version="1.0" encoding="utf-8"?>
<ds:datastoreItem xmlns:ds="http://schemas.openxmlformats.org/officeDocument/2006/customXml" ds:itemID="{AA2B1B2C-FC07-4A82-AADD-52C3D3895C35}">
  <ds:schemaRefs>
    <ds:schemaRef ds:uri="ESRI.ArcGIS.Mapping.OfficeIntegration.PowerPointInfo"/>
  </ds:schemaRefs>
</ds:datastoreItem>
</file>

<file path=customXml/itemProps127.xml><?xml version="1.0" encoding="utf-8"?>
<ds:datastoreItem xmlns:ds="http://schemas.openxmlformats.org/officeDocument/2006/customXml" ds:itemID="{2E4EC1C6-B8EE-4A69-B812-0A38365919BA}">
  <ds:schemaRefs>
    <ds:schemaRef ds:uri="ESRI.ArcGIS.Mapping.OfficeIntegration.PowerPointInfo"/>
  </ds:schemaRefs>
</ds:datastoreItem>
</file>

<file path=customXml/itemProps128.xml><?xml version="1.0" encoding="utf-8"?>
<ds:datastoreItem xmlns:ds="http://schemas.openxmlformats.org/officeDocument/2006/customXml" ds:itemID="{027DD2D9-9BC8-4693-82C7-D420C28739FF}">
  <ds:schemaRefs>
    <ds:schemaRef ds:uri="ESRI.ArcGIS.Mapping.OfficeIntegration.PowerPointInfo"/>
  </ds:schemaRefs>
</ds:datastoreItem>
</file>

<file path=customXml/itemProps129.xml><?xml version="1.0" encoding="utf-8"?>
<ds:datastoreItem xmlns:ds="http://schemas.openxmlformats.org/officeDocument/2006/customXml" ds:itemID="{0988A081-E394-4781-B0C9-D0D73470A816}">
  <ds:schemaRefs>
    <ds:schemaRef ds:uri="ESRI.ArcGIS.Mapping.OfficeIntegration.PowerPointInfo"/>
  </ds:schemaRefs>
</ds:datastoreItem>
</file>

<file path=customXml/itemProps13.xml><?xml version="1.0" encoding="utf-8"?>
<ds:datastoreItem xmlns:ds="http://schemas.openxmlformats.org/officeDocument/2006/customXml" ds:itemID="{B58BE4DE-8A06-41B1-9873-A8B59F4CE920}">
  <ds:schemaRefs>
    <ds:schemaRef ds:uri="ESRI.ArcGIS.Mapping.OfficeIntegration.PowerPointInfo"/>
  </ds:schemaRefs>
</ds:datastoreItem>
</file>

<file path=customXml/itemProps130.xml><?xml version="1.0" encoding="utf-8"?>
<ds:datastoreItem xmlns:ds="http://schemas.openxmlformats.org/officeDocument/2006/customXml" ds:itemID="{3DA588EC-9DE1-4B69-B3C6-C9966202A9FD}">
  <ds:schemaRefs>
    <ds:schemaRef ds:uri="ESRI.ArcGIS.Mapping.OfficeIntegration.PowerPointInfo"/>
  </ds:schemaRefs>
</ds:datastoreItem>
</file>

<file path=customXml/itemProps131.xml><?xml version="1.0" encoding="utf-8"?>
<ds:datastoreItem xmlns:ds="http://schemas.openxmlformats.org/officeDocument/2006/customXml" ds:itemID="{CF6A4685-A960-45D9-B0FC-1F4C371C9071}">
  <ds:schemaRefs>
    <ds:schemaRef ds:uri="ESRI.ArcGIS.Mapping.OfficeIntegration.PowerPointInfo"/>
  </ds:schemaRefs>
</ds:datastoreItem>
</file>

<file path=customXml/itemProps132.xml><?xml version="1.0" encoding="utf-8"?>
<ds:datastoreItem xmlns:ds="http://schemas.openxmlformats.org/officeDocument/2006/customXml" ds:itemID="{70C6F00C-A9AE-4C61-9147-6B386493798E}">
  <ds:schemaRefs>
    <ds:schemaRef ds:uri="ESRI.ArcGIS.Mapping.OfficeIntegration.PowerPointInfo"/>
  </ds:schemaRefs>
</ds:datastoreItem>
</file>

<file path=customXml/itemProps133.xml><?xml version="1.0" encoding="utf-8"?>
<ds:datastoreItem xmlns:ds="http://schemas.openxmlformats.org/officeDocument/2006/customXml" ds:itemID="{F65FD5AE-49F5-4FDF-8FA1-6E71584D59A7}">
  <ds:schemaRefs>
    <ds:schemaRef ds:uri="ESRI.ArcGIS.Mapping.OfficeIntegration.PowerPointInfo"/>
  </ds:schemaRefs>
</ds:datastoreItem>
</file>

<file path=customXml/itemProps134.xml><?xml version="1.0" encoding="utf-8"?>
<ds:datastoreItem xmlns:ds="http://schemas.openxmlformats.org/officeDocument/2006/customXml" ds:itemID="{F8C3694E-5122-4430-8402-0DF956097326}">
  <ds:schemaRefs>
    <ds:schemaRef ds:uri="ESRI.ArcGIS.Mapping.OfficeIntegration.PowerPointInfo"/>
  </ds:schemaRefs>
</ds:datastoreItem>
</file>

<file path=customXml/itemProps135.xml><?xml version="1.0" encoding="utf-8"?>
<ds:datastoreItem xmlns:ds="http://schemas.openxmlformats.org/officeDocument/2006/customXml" ds:itemID="{E0B2F6FE-BEBB-4F47-8860-CDA5703962B8}">
  <ds:schemaRefs>
    <ds:schemaRef ds:uri="ESRI.ArcGIS.Mapping.OfficeIntegration.PowerPointInfo"/>
  </ds:schemaRefs>
</ds:datastoreItem>
</file>

<file path=customXml/itemProps136.xml><?xml version="1.0" encoding="utf-8"?>
<ds:datastoreItem xmlns:ds="http://schemas.openxmlformats.org/officeDocument/2006/customXml" ds:itemID="{331648C7-4C32-416C-8BB6-BAFB77E34298}">
  <ds:schemaRefs>
    <ds:schemaRef ds:uri="ESRI.ArcGIS.Mapping.OfficeIntegration.PowerPointInfo"/>
  </ds:schemaRefs>
</ds:datastoreItem>
</file>

<file path=customXml/itemProps137.xml><?xml version="1.0" encoding="utf-8"?>
<ds:datastoreItem xmlns:ds="http://schemas.openxmlformats.org/officeDocument/2006/customXml" ds:itemID="{AE468FA6-7069-4595-A354-3C14227A697E}">
  <ds:schemaRefs>
    <ds:schemaRef ds:uri="ESRI.ArcGIS.Mapping.OfficeIntegration.PowerPointInfo"/>
  </ds:schemaRefs>
</ds:datastoreItem>
</file>

<file path=customXml/itemProps138.xml><?xml version="1.0" encoding="utf-8"?>
<ds:datastoreItem xmlns:ds="http://schemas.openxmlformats.org/officeDocument/2006/customXml" ds:itemID="{1586DCEB-92F6-4A0B-A323-4ADF01CD977C}">
  <ds:schemaRefs>
    <ds:schemaRef ds:uri="ESRI.ArcGIS.Mapping.OfficeIntegration.PowerPointInfo"/>
  </ds:schemaRefs>
</ds:datastoreItem>
</file>

<file path=customXml/itemProps139.xml><?xml version="1.0" encoding="utf-8"?>
<ds:datastoreItem xmlns:ds="http://schemas.openxmlformats.org/officeDocument/2006/customXml" ds:itemID="{FE125538-CED4-482A-89A7-67CDD004543C}">
  <ds:schemaRefs>
    <ds:schemaRef ds:uri="ESRI.ArcGIS.Mapping.OfficeIntegration.PowerPointInfo"/>
  </ds:schemaRefs>
</ds:datastoreItem>
</file>

<file path=customXml/itemProps14.xml><?xml version="1.0" encoding="utf-8"?>
<ds:datastoreItem xmlns:ds="http://schemas.openxmlformats.org/officeDocument/2006/customXml" ds:itemID="{096B7B07-7148-4119-A2A5-3CA7132CCCEA}">
  <ds:schemaRefs>
    <ds:schemaRef ds:uri="ESRI.ArcGIS.Mapping.OfficeIntegration.PowerPointInfo"/>
  </ds:schemaRefs>
</ds:datastoreItem>
</file>

<file path=customXml/itemProps140.xml><?xml version="1.0" encoding="utf-8"?>
<ds:datastoreItem xmlns:ds="http://schemas.openxmlformats.org/officeDocument/2006/customXml" ds:itemID="{151E0CA0-8DA5-41B3-A756-64902A303AC8}">
  <ds:schemaRefs>
    <ds:schemaRef ds:uri="ESRI.ArcGIS.Mapping.OfficeIntegration.PowerPointInfo"/>
  </ds:schemaRefs>
</ds:datastoreItem>
</file>

<file path=customXml/itemProps141.xml><?xml version="1.0" encoding="utf-8"?>
<ds:datastoreItem xmlns:ds="http://schemas.openxmlformats.org/officeDocument/2006/customXml" ds:itemID="{FBA9C811-D33A-418D-BCB4-803AAF17D0CE}">
  <ds:schemaRefs>
    <ds:schemaRef ds:uri="ESRI.ArcGIS.Mapping.OfficeIntegration.PowerPointInfo"/>
  </ds:schemaRefs>
</ds:datastoreItem>
</file>

<file path=customXml/itemProps142.xml><?xml version="1.0" encoding="utf-8"?>
<ds:datastoreItem xmlns:ds="http://schemas.openxmlformats.org/officeDocument/2006/customXml" ds:itemID="{68A738CD-92DC-45AD-9136-1506D1CEA3A4}">
  <ds:schemaRefs>
    <ds:schemaRef ds:uri="ESRI.ArcGIS.Mapping.OfficeIntegration.PowerPointInfo"/>
  </ds:schemaRefs>
</ds:datastoreItem>
</file>

<file path=customXml/itemProps143.xml><?xml version="1.0" encoding="utf-8"?>
<ds:datastoreItem xmlns:ds="http://schemas.openxmlformats.org/officeDocument/2006/customXml" ds:itemID="{40DD77BD-8EBD-4396-9105-B161009C0349}">
  <ds:schemaRefs>
    <ds:schemaRef ds:uri="ESRI.ArcGIS.Mapping.OfficeIntegration.PowerPointInfo"/>
  </ds:schemaRefs>
</ds:datastoreItem>
</file>

<file path=customXml/itemProps144.xml><?xml version="1.0" encoding="utf-8"?>
<ds:datastoreItem xmlns:ds="http://schemas.openxmlformats.org/officeDocument/2006/customXml" ds:itemID="{EC1C8BBF-0A94-4B41-B620-3BC754629A02}">
  <ds:schemaRefs>
    <ds:schemaRef ds:uri="ESRI.ArcGIS.Mapping.OfficeIntegration.PowerPointInfo"/>
  </ds:schemaRefs>
</ds:datastoreItem>
</file>

<file path=customXml/itemProps145.xml><?xml version="1.0" encoding="utf-8"?>
<ds:datastoreItem xmlns:ds="http://schemas.openxmlformats.org/officeDocument/2006/customXml" ds:itemID="{7DFBD6F8-B92F-4EE2-9EDF-78974AF37ABB}">
  <ds:schemaRefs>
    <ds:schemaRef ds:uri="ESRI.ArcGIS.Mapping.OfficeIntegration.PowerPointInfo"/>
  </ds:schemaRefs>
</ds:datastoreItem>
</file>

<file path=customXml/itemProps146.xml><?xml version="1.0" encoding="utf-8"?>
<ds:datastoreItem xmlns:ds="http://schemas.openxmlformats.org/officeDocument/2006/customXml" ds:itemID="{A95F4CF6-74D9-497A-AC5B-4E87562F85E5}">
  <ds:schemaRefs>
    <ds:schemaRef ds:uri="ESRI.ArcGIS.Mapping.OfficeIntegration.PowerPointInfo"/>
  </ds:schemaRefs>
</ds:datastoreItem>
</file>

<file path=customXml/itemProps147.xml><?xml version="1.0" encoding="utf-8"?>
<ds:datastoreItem xmlns:ds="http://schemas.openxmlformats.org/officeDocument/2006/customXml" ds:itemID="{347284E0-0E23-42CF-905B-35F36A5BF350}">
  <ds:schemaRefs>
    <ds:schemaRef ds:uri="ESRI.ArcGIS.Mapping.OfficeIntegration.PowerPointInfo"/>
  </ds:schemaRefs>
</ds:datastoreItem>
</file>

<file path=customXml/itemProps148.xml><?xml version="1.0" encoding="utf-8"?>
<ds:datastoreItem xmlns:ds="http://schemas.openxmlformats.org/officeDocument/2006/customXml" ds:itemID="{537758EA-8872-4554-98AA-37DD66B3B38A}">
  <ds:schemaRefs>
    <ds:schemaRef ds:uri="ESRI.ArcGIS.Mapping.OfficeIntegration.PowerPointInfo"/>
  </ds:schemaRefs>
</ds:datastoreItem>
</file>

<file path=customXml/itemProps149.xml><?xml version="1.0" encoding="utf-8"?>
<ds:datastoreItem xmlns:ds="http://schemas.openxmlformats.org/officeDocument/2006/customXml" ds:itemID="{46A68538-1B38-41C2-9F23-7A94D4E90976}">
  <ds:schemaRefs>
    <ds:schemaRef ds:uri="ESRI.ArcGIS.Mapping.OfficeIntegration.PowerPointInfo"/>
  </ds:schemaRefs>
</ds:datastoreItem>
</file>

<file path=customXml/itemProps15.xml><?xml version="1.0" encoding="utf-8"?>
<ds:datastoreItem xmlns:ds="http://schemas.openxmlformats.org/officeDocument/2006/customXml" ds:itemID="{E71C9F6E-6882-4964-A283-96369BCB95E0}">
  <ds:schemaRefs>
    <ds:schemaRef ds:uri="ESRI.ArcGIS.Mapping.OfficeIntegration.PowerPointInfo"/>
  </ds:schemaRefs>
</ds:datastoreItem>
</file>

<file path=customXml/itemProps150.xml><?xml version="1.0" encoding="utf-8"?>
<ds:datastoreItem xmlns:ds="http://schemas.openxmlformats.org/officeDocument/2006/customXml" ds:itemID="{A4163924-822B-4BDF-AF0C-290CAC0176DE}">
  <ds:schemaRefs>
    <ds:schemaRef ds:uri="ESRI.ArcGIS.Mapping.OfficeIntegration.PowerPointInfo"/>
  </ds:schemaRefs>
</ds:datastoreItem>
</file>

<file path=customXml/itemProps151.xml><?xml version="1.0" encoding="utf-8"?>
<ds:datastoreItem xmlns:ds="http://schemas.openxmlformats.org/officeDocument/2006/customXml" ds:itemID="{662D8524-5D2C-4031-88AD-4908C877175D}">
  <ds:schemaRefs>
    <ds:schemaRef ds:uri="ESRI.ArcGIS.Mapping.OfficeIntegration.PowerPointInfo"/>
  </ds:schemaRefs>
</ds:datastoreItem>
</file>

<file path=customXml/itemProps152.xml><?xml version="1.0" encoding="utf-8"?>
<ds:datastoreItem xmlns:ds="http://schemas.openxmlformats.org/officeDocument/2006/customXml" ds:itemID="{CF35EAB4-6654-452D-B70F-813BDB761E5B}">
  <ds:schemaRefs>
    <ds:schemaRef ds:uri="ESRI.ArcGIS.Mapping.OfficeIntegration.PowerPointInfo"/>
  </ds:schemaRefs>
</ds:datastoreItem>
</file>

<file path=customXml/itemProps153.xml><?xml version="1.0" encoding="utf-8"?>
<ds:datastoreItem xmlns:ds="http://schemas.openxmlformats.org/officeDocument/2006/customXml" ds:itemID="{1E08D694-BF21-42B6-938E-38FC2D5B72D6}">
  <ds:schemaRefs>
    <ds:schemaRef ds:uri="ESRI.ArcGIS.Mapping.OfficeIntegration.PowerPointInfo"/>
  </ds:schemaRefs>
</ds:datastoreItem>
</file>

<file path=customXml/itemProps154.xml><?xml version="1.0" encoding="utf-8"?>
<ds:datastoreItem xmlns:ds="http://schemas.openxmlformats.org/officeDocument/2006/customXml" ds:itemID="{A16BC153-A872-46F6-A1ED-FEDE0E1AFC8E}">
  <ds:schemaRefs>
    <ds:schemaRef ds:uri="ESRI.ArcGIS.Mapping.OfficeIntegration.PowerPointInfo"/>
  </ds:schemaRefs>
</ds:datastoreItem>
</file>

<file path=customXml/itemProps155.xml><?xml version="1.0" encoding="utf-8"?>
<ds:datastoreItem xmlns:ds="http://schemas.openxmlformats.org/officeDocument/2006/customXml" ds:itemID="{A5110959-8AE3-4BB0-AB5F-900BEE5174BC}">
  <ds:schemaRefs>
    <ds:schemaRef ds:uri="ESRI.ArcGIS.Mapping.OfficeIntegration.PowerPointInfo"/>
  </ds:schemaRefs>
</ds:datastoreItem>
</file>

<file path=customXml/itemProps156.xml><?xml version="1.0" encoding="utf-8"?>
<ds:datastoreItem xmlns:ds="http://schemas.openxmlformats.org/officeDocument/2006/customXml" ds:itemID="{E2B1A93F-574A-48A5-9F81-7E7355442F0F}">
  <ds:schemaRefs>
    <ds:schemaRef ds:uri="ESRI.ArcGIS.Mapping.OfficeIntegration.PowerPointInfo"/>
  </ds:schemaRefs>
</ds:datastoreItem>
</file>

<file path=customXml/itemProps157.xml><?xml version="1.0" encoding="utf-8"?>
<ds:datastoreItem xmlns:ds="http://schemas.openxmlformats.org/officeDocument/2006/customXml" ds:itemID="{B9B1633C-E26A-446B-9558-8A49A0B32732}">
  <ds:schemaRefs>
    <ds:schemaRef ds:uri="ESRI.ArcGIS.Mapping.OfficeIntegration.PowerPointInfo"/>
  </ds:schemaRefs>
</ds:datastoreItem>
</file>

<file path=customXml/itemProps158.xml><?xml version="1.0" encoding="utf-8"?>
<ds:datastoreItem xmlns:ds="http://schemas.openxmlformats.org/officeDocument/2006/customXml" ds:itemID="{9D00239F-FC74-485F-8D2B-32E85D2A399A}">
  <ds:schemaRefs>
    <ds:schemaRef ds:uri="ESRI.ArcGIS.Mapping.OfficeIntegration.PowerPointInfo"/>
  </ds:schemaRefs>
</ds:datastoreItem>
</file>

<file path=customXml/itemProps159.xml><?xml version="1.0" encoding="utf-8"?>
<ds:datastoreItem xmlns:ds="http://schemas.openxmlformats.org/officeDocument/2006/customXml" ds:itemID="{D7474568-E828-4955-A452-4F02C7FF529D}">
  <ds:schemaRefs>
    <ds:schemaRef ds:uri="ESRI.ArcGIS.Mapping.OfficeIntegration.PowerPointInfo"/>
  </ds:schemaRefs>
</ds:datastoreItem>
</file>

<file path=customXml/itemProps16.xml><?xml version="1.0" encoding="utf-8"?>
<ds:datastoreItem xmlns:ds="http://schemas.openxmlformats.org/officeDocument/2006/customXml" ds:itemID="{9ABCF80A-A0D6-4AB0-BF05-349C8842F087}">
  <ds:schemaRefs>
    <ds:schemaRef ds:uri="ESRI.ArcGIS.Mapping.OfficeIntegration.PowerPointInfo"/>
  </ds:schemaRefs>
</ds:datastoreItem>
</file>

<file path=customXml/itemProps160.xml><?xml version="1.0" encoding="utf-8"?>
<ds:datastoreItem xmlns:ds="http://schemas.openxmlformats.org/officeDocument/2006/customXml" ds:itemID="{FF4D6DD9-68F1-4B74-BBC8-2C68D6C88BC1}">
  <ds:schemaRefs>
    <ds:schemaRef ds:uri="ESRI.ArcGIS.Mapping.OfficeIntegration.PowerPointInfo"/>
  </ds:schemaRefs>
</ds:datastoreItem>
</file>

<file path=customXml/itemProps161.xml><?xml version="1.0" encoding="utf-8"?>
<ds:datastoreItem xmlns:ds="http://schemas.openxmlformats.org/officeDocument/2006/customXml" ds:itemID="{E69149D9-0A77-45A0-B1EF-8C3FE0A84BFF}">
  <ds:schemaRefs>
    <ds:schemaRef ds:uri="ESRI.ArcGIS.Mapping.OfficeIntegration.PowerPointInfo"/>
  </ds:schemaRefs>
</ds:datastoreItem>
</file>

<file path=customXml/itemProps162.xml><?xml version="1.0" encoding="utf-8"?>
<ds:datastoreItem xmlns:ds="http://schemas.openxmlformats.org/officeDocument/2006/customXml" ds:itemID="{CCF51555-BAD3-4B73-9307-C18B72201D12}">
  <ds:schemaRefs>
    <ds:schemaRef ds:uri="ESRI.ArcGIS.Mapping.OfficeIntegration.PowerPointInfo"/>
  </ds:schemaRefs>
</ds:datastoreItem>
</file>

<file path=customXml/itemProps163.xml><?xml version="1.0" encoding="utf-8"?>
<ds:datastoreItem xmlns:ds="http://schemas.openxmlformats.org/officeDocument/2006/customXml" ds:itemID="{26F448B5-D941-429C-8A7C-90BBEBD90C68}">
  <ds:schemaRefs>
    <ds:schemaRef ds:uri="ESRI.ArcGIS.Mapping.OfficeIntegration.PowerPointInfo"/>
  </ds:schemaRefs>
</ds:datastoreItem>
</file>

<file path=customXml/itemProps164.xml><?xml version="1.0" encoding="utf-8"?>
<ds:datastoreItem xmlns:ds="http://schemas.openxmlformats.org/officeDocument/2006/customXml" ds:itemID="{4ED995DF-5EA3-4BD6-B543-D38542B65205}">
  <ds:schemaRefs>
    <ds:schemaRef ds:uri="ESRI.ArcGIS.Mapping.OfficeIntegration.PowerPointInfo"/>
  </ds:schemaRefs>
</ds:datastoreItem>
</file>

<file path=customXml/itemProps165.xml><?xml version="1.0" encoding="utf-8"?>
<ds:datastoreItem xmlns:ds="http://schemas.openxmlformats.org/officeDocument/2006/customXml" ds:itemID="{B5498075-6791-47D7-864B-039742E03CE7}">
  <ds:schemaRefs>
    <ds:schemaRef ds:uri="ESRI.ArcGIS.Mapping.OfficeIntegration.PowerPointInfo"/>
  </ds:schemaRefs>
</ds:datastoreItem>
</file>

<file path=customXml/itemProps166.xml><?xml version="1.0" encoding="utf-8"?>
<ds:datastoreItem xmlns:ds="http://schemas.openxmlformats.org/officeDocument/2006/customXml" ds:itemID="{C1E66B9F-8727-41E7-A267-4CEC2D5BE99B}">
  <ds:schemaRefs>
    <ds:schemaRef ds:uri="ESRI.ArcGIS.Mapping.OfficeIntegration.PowerPointInfo"/>
  </ds:schemaRefs>
</ds:datastoreItem>
</file>

<file path=customXml/itemProps167.xml><?xml version="1.0" encoding="utf-8"?>
<ds:datastoreItem xmlns:ds="http://schemas.openxmlformats.org/officeDocument/2006/customXml" ds:itemID="{63705430-11F8-4BEC-A745-8092E5696C76}">
  <ds:schemaRefs>
    <ds:schemaRef ds:uri="ESRI.ArcGIS.Mapping.OfficeIntegration.PowerPointInfo"/>
  </ds:schemaRefs>
</ds:datastoreItem>
</file>

<file path=customXml/itemProps168.xml><?xml version="1.0" encoding="utf-8"?>
<ds:datastoreItem xmlns:ds="http://schemas.openxmlformats.org/officeDocument/2006/customXml" ds:itemID="{A4B97676-F4E4-433A-AC4C-2A6FFEAF43C0}">
  <ds:schemaRefs>
    <ds:schemaRef ds:uri="ESRI.ArcGIS.Mapping.OfficeIntegration.PowerPointInfo"/>
  </ds:schemaRefs>
</ds:datastoreItem>
</file>

<file path=customXml/itemProps169.xml><?xml version="1.0" encoding="utf-8"?>
<ds:datastoreItem xmlns:ds="http://schemas.openxmlformats.org/officeDocument/2006/customXml" ds:itemID="{D4B1BA63-D02B-428F-9049-A9F07A01AC32}">
  <ds:schemaRefs>
    <ds:schemaRef ds:uri="ESRI.ArcGIS.Mapping.OfficeIntegration.PowerPointInfo"/>
  </ds:schemaRefs>
</ds:datastoreItem>
</file>

<file path=customXml/itemProps17.xml><?xml version="1.0" encoding="utf-8"?>
<ds:datastoreItem xmlns:ds="http://schemas.openxmlformats.org/officeDocument/2006/customXml" ds:itemID="{B738A0E0-5A21-451B-B653-F7BEC99CCD5E}">
  <ds:schemaRefs>
    <ds:schemaRef ds:uri="ESRI.ArcGIS.Mapping.OfficeIntegration.PowerPointInfo"/>
  </ds:schemaRefs>
</ds:datastoreItem>
</file>

<file path=customXml/itemProps170.xml><?xml version="1.0" encoding="utf-8"?>
<ds:datastoreItem xmlns:ds="http://schemas.openxmlformats.org/officeDocument/2006/customXml" ds:itemID="{ECDC8892-BA73-4AF2-B83B-4C26F5EBA735}">
  <ds:schemaRefs>
    <ds:schemaRef ds:uri="ESRI.ArcGIS.Mapping.OfficeIntegration.PowerPointInfo"/>
  </ds:schemaRefs>
</ds:datastoreItem>
</file>

<file path=customXml/itemProps171.xml><?xml version="1.0" encoding="utf-8"?>
<ds:datastoreItem xmlns:ds="http://schemas.openxmlformats.org/officeDocument/2006/customXml" ds:itemID="{FBC14398-02F9-4F41-A843-77A7C02F9414}">
  <ds:schemaRefs>
    <ds:schemaRef ds:uri="ESRI.ArcGIS.Mapping.OfficeIntegration.PowerPointInfo"/>
  </ds:schemaRefs>
</ds:datastoreItem>
</file>

<file path=customXml/itemProps172.xml><?xml version="1.0" encoding="utf-8"?>
<ds:datastoreItem xmlns:ds="http://schemas.openxmlformats.org/officeDocument/2006/customXml" ds:itemID="{8C1E97D3-57E3-4824-BEE2-F04D7B2B7842}">
  <ds:schemaRefs>
    <ds:schemaRef ds:uri="ESRI.ArcGIS.Mapping.OfficeIntegration.PowerPointInfo"/>
  </ds:schemaRefs>
</ds:datastoreItem>
</file>

<file path=customXml/itemProps173.xml><?xml version="1.0" encoding="utf-8"?>
<ds:datastoreItem xmlns:ds="http://schemas.openxmlformats.org/officeDocument/2006/customXml" ds:itemID="{1159F6D2-58F4-49D5-9643-8822CD82FE06}">
  <ds:schemaRefs>
    <ds:schemaRef ds:uri="ESRI.ArcGIS.Mapping.OfficeIntegration.PowerPointInfo"/>
  </ds:schemaRefs>
</ds:datastoreItem>
</file>

<file path=customXml/itemProps174.xml><?xml version="1.0" encoding="utf-8"?>
<ds:datastoreItem xmlns:ds="http://schemas.openxmlformats.org/officeDocument/2006/customXml" ds:itemID="{91386DB9-E82A-4991-9BF0-4E1A9D1AD79F}">
  <ds:schemaRefs>
    <ds:schemaRef ds:uri="ESRI.ArcGIS.Mapping.OfficeIntegration.PowerPointInfo"/>
  </ds:schemaRefs>
</ds:datastoreItem>
</file>

<file path=customXml/itemProps175.xml><?xml version="1.0" encoding="utf-8"?>
<ds:datastoreItem xmlns:ds="http://schemas.openxmlformats.org/officeDocument/2006/customXml" ds:itemID="{6374D4A1-DB7B-43EE-A35B-FE02353B2756}">
  <ds:schemaRefs>
    <ds:schemaRef ds:uri="ESRI.ArcGIS.Mapping.OfficeIntegration.PowerPointInfo"/>
  </ds:schemaRefs>
</ds:datastoreItem>
</file>

<file path=customXml/itemProps176.xml><?xml version="1.0" encoding="utf-8"?>
<ds:datastoreItem xmlns:ds="http://schemas.openxmlformats.org/officeDocument/2006/customXml" ds:itemID="{7DB6809F-D824-4C14-B55E-6A455DA8FCF0}">
  <ds:schemaRefs>
    <ds:schemaRef ds:uri="ESRI.ArcGIS.Mapping.OfficeIntegration.PowerPointInfo"/>
  </ds:schemaRefs>
</ds:datastoreItem>
</file>

<file path=customXml/itemProps177.xml><?xml version="1.0" encoding="utf-8"?>
<ds:datastoreItem xmlns:ds="http://schemas.openxmlformats.org/officeDocument/2006/customXml" ds:itemID="{ED78A638-8B57-45D2-AFBF-54A8C981F0F9}">
  <ds:schemaRefs>
    <ds:schemaRef ds:uri="ESRI.ArcGIS.Mapping.OfficeIntegration.PowerPointInfo"/>
  </ds:schemaRefs>
</ds:datastoreItem>
</file>

<file path=customXml/itemProps178.xml><?xml version="1.0" encoding="utf-8"?>
<ds:datastoreItem xmlns:ds="http://schemas.openxmlformats.org/officeDocument/2006/customXml" ds:itemID="{F43BB67E-9BEA-4385-A38E-A13A17A43A6D}">
  <ds:schemaRefs>
    <ds:schemaRef ds:uri="ESRI.ArcGIS.Mapping.OfficeIntegration.PowerPointInfo"/>
  </ds:schemaRefs>
</ds:datastoreItem>
</file>

<file path=customXml/itemProps179.xml><?xml version="1.0" encoding="utf-8"?>
<ds:datastoreItem xmlns:ds="http://schemas.openxmlformats.org/officeDocument/2006/customXml" ds:itemID="{0D6FBD5A-53C1-466D-9B1E-B2B37B4828B4}">
  <ds:schemaRefs>
    <ds:schemaRef ds:uri="ESRI.ArcGIS.Mapping.OfficeIntegration.PowerPointInfo"/>
  </ds:schemaRefs>
</ds:datastoreItem>
</file>

<file path=customXml/itemProps18.xml><?xml version="1.0" encoding="utf-8"?>
<ds:datastoreItem xmlns:ds="http://schemas.openxmlformats.org/officeDocument/2006/customXml" ds:itemID="{E53C94B5-3480-4320-AE96-03E71CFF368E}">
  <ds:schemaRefs>
    <ds:schemaRef ds:uri="ESRI.ArcGIS.Mapping.OfficeIntegration.PowerPointInfo"/>
  </ds:schemaRefs>
</ds:datastoreItem>
</file>

<file path=customXml/itemProps180.xml><?xml version="1.0" encoding="utf-8"?>
<ds:datastoreItem xmlns:ds="http://schemas.openxmlformats.org/officeDocument/2006/customXml" ds:itemID="{E0A02EB6-7BBF-4B09-8B87-A7046F924EBF}">
  <ds:schemaRefs>
    <ds:schemaRef ds:uri="ESRI.ArcGIS.Mapping.OfficeIntegration.PowerPointInfo"/>
  </ds:schemaRefs>
</ds:datastoreItem>
</file>

<file path=customXml/itemProps181.xml><?xml version="1.0" encoding="utf-8"?>
<ds:datastoreItem xmlns:ds="http://schemas.openxmlformats.org/officeDocument/2006/customXml" ds:itemID="{0E19C865-F399-440C-8656-5EA312696B13}">
  <ds:schemaRefs>
    <ds:schemaRef ds:uri="ESRI.ArcGIS.Mapping.OfficeIntegration.PowerPointInfo"/>
  </ds:schemaRefs>
</ds:datastoreItem>
</file>

<file path=customXml/itemProps182.xml><?xml version="1.0" encoding="utf-8"?>
<ds:datastoreItem xmlns:ds="http://schemas.openxmlformats.org/officeDocument/2006/customXml" ds:itemID="{EBB87130-B873-4558-A6D7-009B3D330099}">
  <ds:schemaRefs>
    <ds:schemaRef ds:uri="ESRI.ArcGIS.Mapping.OfficeIntegration.PowerPointInfo"/>
  </ds:schemaRefs>
</ds:datastoreItem>
</file>

<file path=customXml/itemProps183.xml><?xml version="1.0" encoding="utf-8"?>
<ds:datastoreItem xmlns:ds="http://schemas.openxmlformats.org/officeDocument/2006/customXml" ds:itemID="{C7198526-002B-4EDF-982A-A97EB2E6BC25}">
  <ds:schemaRefs>
    <ds:schemaRef ds:uri="ESRI.ArcGIS.Mapping.OfficeIntegration.PowerPointInfo"/>
  </ds:schemaRefs>
</ds:datastoreItem>
</file>

<file path=customXml/itemProps184.xml><?xml version="1.0" encoding="utf-8"?>
<ds:datastoreItem xmlns:ds="http://schemas.openxmlformats.org/officeDocument/2006/customXml" ds:itemID="{A87654F9-94CC-41F8-80BD-115E283D8EC8}">
  <ds:schemaRefs>
    <ds:schemaRef ds:uri="ESRI.ArcGIS.Mapping.OfficeIntegration.PowerPointInfo"/>
  </ds:schemaRefs>
</ds:datastoreItem>
</file>

<file path=customXml/itemProps185.xml><?xml version="1.0" encoding="utf-8"?>
<ds:datastoreItem xmlns:ds="http://schemas.openxmlformats.org/officeDocument/2006/customXml" ds:itemID="{6D97CD1D-834D-420C-9BC7-062FDA5FE86C}">
  <ds:schemaRefs>
    <ds:schemaRef ds:uri="ESRI.ArcGIS.Mapping.OfficeIntegration.PowerPointInfo"/>
  </ds:schemaRefs>
</ds:datastoreItem>
</file>

<file path=customXml/itemProps186.xml><?xml version="1.0" encoding="utf-8"?>
<ds:datastoreItem xmlns:ds="http://schemas.openxmlformats.org/officeDocument/2006/customXml" ds:itemID="{FCDF40ED-59C4-4B3E-AC1B-40907FF7F3F8}">
  <ds:schemaRefs>
    <ds:schemaRef ds:uri="ESRI.ArcGIS.Mapping.OfficeIntegration.PowerPointInfo"/>
  </ds:schemaRefs>
</ds:datastoreItem>
</file>

<file path=customXml/itemProps187.xml><?xml version="1.0" encoding="utf-8"?>
<ds:datastoreItem xmlns:ds="http://schemas.openxmlformats.org/officeDocument/2006/customXml" ds:itemID="{5AD9D626-9408-402C-B478-CA2740122BD1}">
  <ds:schemaRefs>
    <ds:schemaRef ds:uri="ESRI.ArcGIS.Mapping.OfficeIntegration.PowerPointInfo"/>
  </ds:schemaRefs>
</ds:datastoreItem>
</file>

<file path=customXml/itemProps188.xml><?xml version="1.0" encoding="utf-8"?>
<ds:datastoreItem xmlns:ds="http://schemas.openxmlformats.org/officeDocument/2006/customXml" ds:itemID="{55140309-C238-4D2D-B311-4EE1CF3B4484}">
  <ds:schemaRefs>
    <ds:schemaRef ds:uri="ESRI.ArcGIS.Mapping.OfficeIntegration.PowerPointInfo"/>
  </ds:schemaRefs>
</ds:datastoreItem>
</file>

<file path=customXml/itemProps189.xml><?xml version="1.0" encoding="utf-8"?>
<ds:datastoreItem xmlns:ds="http://schemas.openxmlformats.org/officeDocument/2006/customXml" ds:itemID="{1C6595D4-C636-4447-8418-FEDA538DFC7D}">
  <ds:schemaRefs>
    <ds:schemaRef ds:uri="ESRI.ArcGIS.Mapping.OfficeIntegration.PowerPointInfo"/>
  </ds:schemaRefs>
</ds:datastoreItem>
</file>

<file path=customXml/itemProps19.xml><?xml version="1.0" encoding="utf-8"?>
<ds:datastoreItem xmlns:ds="http://schemas.openxmlformats.org/officeDocument/2006/customXml" ds:itemID="{E1DC6E9C-049C-4721-BBF8-26DF5EFA2B96}">
  <ds:schemaRefs>
    <ds:schemaRef ds:uri="ESRI.ArcGIS.Mapping.OfficeIntegration.PowerPointInfo"/>
  </ds:schemaRefs>
</ds:datastoreItem>
</file>

<file path=customXml/itemProps190.xml><?xml version="1.0" encoding="utf-8"?>
<ds:datastoreItem xmlns:ds="http://schemas.openxmlformats.org/officeDocument/2006/customXml" ds:itemID="{EDE1DA5C-3379-4A4B-BD56-3D7A59130BB1}">
  <ds:schemaRefs>
    <ds:schemaRef ds:uri="ESRI.ArcGIS.Mapping.OfficeIntegration.PowerPointInfo"/>
  </ds:schemaRefs>
</ds:datastoreItem>
</file>

<file path=customXml/itemProps191.xml><?xml version="1.0" encoding="utf-8"?>
<ds:datastoreItem xmlns:ds="http://schemas.openxmlformats.org/officeDocument/2006/customXml" ds:itemID="{11DFE796-6DBA-4D2D-918C-52DA9E49F1A9}">
  <ds:schemaRefs>
    <ds:schemaRef ds:uri="ESRI.ArcGIS.Mapping.OfficeIntegration.PowerPointInfo"/>
  </ds:schemaRefs>
</ds:datastoreItem>
</file>

<file path=customXml/itemProps192.xml><?xml version="1.0" encoding="utf-8"?>
<ds:datastoreItem xmlns:ds="http://schemas.openxmlformats.org/officeDocument/2006/customXml" ds:itemID="{2ADBED3A-01F3-4B86-8709-E8B76ABE2E17}">
  <ds:schemaRefs>
    <ds:schemaRef ds:uri="ESRI.ArcGIS.Mapping.OfficeIntegration.PowerPointInfo"/>
  </ds:schemaRefs>
</ds:datastoreItem>
</file>

<file path=customXml/itemProps193.xml><?xml version="1.0" encoding="utf-8"?>
<ds:datastoreItem xmlns:ds="http://schemas.openxmlformats.org/officeDocument/2006/customXml" ds:itemID="{E2CA90DB-3C86-4D7E-81F4-624F40FD4C93}">
  <ds:schemaRefs>
    <ds:schemaRef ds:uri="ESRI.ArcGIS.Mapping.OfficeIntegration.PowerPointInfo"/>
  </ds:schemaRefs>
</ds:datastoreItem>
</file>

<file path=customXml/itemProps194.xml><?xml version="1.0" encoding="utf-8"?>
<ds:datastoreItem xmlns:ds="http://schemas.openxmlformats.org/officeDocument/2006/customXml" ds:itemID="{80FFDD04-4450-4582-AD7D-B5AB6DCA4094}">
  <ds:schemaRefs>
    <ds:schemaRef ds:uri="ESRI.ArcGIS.Mapping.OfficeIntegration.PowerPointInfo"/>
  </ds:schemaRefs>
</ds:datastoreItem>
</file>

<file path=customXml/itemProps195.xml><?xml version="1.0" encoding="utf-8"?>
<ds:datastoreItem xmlns:ds="http://schemas.openxmlformats.org/officeDocument/2006/customXml" ds:itemID="{C16E78A5-9144-4E0D-8999-819BAA0222EC}">
  <ds:schemaRefs>
    <ds:schemaRef ds:uri="ESRI.ArcGIS.Mapping.OfficeIntegration.PowerPointInfo"/>
  </ds:schemaRefs>
</ds:datastoreItem>
</file>

<file path=customXml/itemProps196.xml><?xml version="1.0" encoding="utf-8"?>
<ds:datastoreItem xmlns:ds="http://schemas.openxmlformats.org/officeDocument/2006/customXml" ds:itemID="{778FD5D4-B3B2-4264-90BC-61DE065E925F}">
  <ds:schemaRefs>
    <ds:schemaRef ds:uri="ESRI.ArcGIS.Mapping.OfficeIntegration.PowerPointInfo"/>
  </ds:schemaRefs>
</ds:datastoreItem>
</file>

<file path=customXml/itemProps197.xml><?xml version="1.0" encoding="utf-8"?>
<ds:datastoreItem xmlns:ds="http://schemas.openxmlformats.org/officeDocument/2006/customXml" ds:itemID="{A2FC27D6-A5CB-4CD1-861E-0D973C2B13E2}">
  <ds:schemaRefs>
    <ds:schemaRef ds:uri="ESRI.ArcGIS.Mapping.OfficeIntegration.PowerPointInfo"/>
  </ds:schemaRefs>
</ds:datastoreItem>
</file>

<file path=customXml/itemProps198.xml><?xml version="1.0" encoding="utf-8"?>
<ds:datastoreItem xmlns:ds="http://schemas.openxmlformats.org/officeDocument/2006/customXml" ds:itemID="{5F363BFD-256E-4051-B167-B060FD283DAA}">
  <ds:schemaRefs>
    <ds:schemaRef ds:uri="ESRI.ArcGIS.Mapping.OfficeIntegration.PowerPointInfo"/>
  </ds:schemaRefs>
</ds:datastoreItem>
</file>

<file path=customXml/itemProps199.xml><?xml version="1.0" encoding="utf-8"?>
<ds:datastoreItem xmlns:ds="http://schemas.openxmlformats.org/officeDocument/2006/customXml" ds:itemID="{8D5EAA83-84EB-44C2-BBAE-E89AA4BF70D1}">
  <ds:schemaRefs>
    <ds:schemaRef ds:uri="ESRI.ArcGIS.Mapping.OfficeIntegration.PowerPointInfo"/>
  </ds:schemaRefs>
</ds:datastoreItem>
</file>

<file path=customXml/itemProps2.xml><?xml version="1.0" encoding="utf-8"?>
<ds:datastoreItem xmlns:ds="http://schemas.openxmlformats.org/officeDocument/2006/customXml" ds:itemID="{27E94489-2229-41A5-9998-74A58F85EC64}">
  <ds:schemaRefs>
    <ds:schemaRef ds:uri="ESRI.ArcGIS.Mapping.OfficeIntegration.PowerPointInfo"/>
  </ds:schemaRefs>
</ds:datastoreItem>
</file>

<file path=customXml/itemProps20.xml><?xml version="1.0" encoding="utf-8"?>
<ds:datastoreItem xmlns:ds="http://schemas.openxmlformats.org/officeDocument/2006/customXml" ds:itemID="{ABB34CFA-E608-4F2D-B552-5E25F5A29431}">
  <ds:schemaRefs>
    <ds:schemaRef ds:uri="ESRI.ArcGIS.Mapping.OfficeIntegration.PowerPointInfo"/>
  </ds:schemaRefs>
</ds:datastoreItem>
</file>

<file path=customXml/itemProps200.xml><?xml version="1.0" encoding="utf-8"?>
<ds:datastoreItem xmlns:ds="http://schemas.openxmlformats.org/officeDocument/2006/customXml" ds:itemID="{C317819F-4126-488A-A485-A59684B23CFB}">
  <ds:schemaRefs>
    <ds:schemaRef ds:uri="ESRI.ArcGIS.Mapping.OfficeIntegration.PowerPointInfo"/>
  </ds:schemaRefs>
</ds:datastoreItem>
</file>

<file path=customXml/itemProps201.xml><?xml version="1.0" encoding="utf-8"?>
<ds:datastoreItem xmlns:ds="http://schemas.openxmlformats.org/officeDocument/2006/customXml" ds:itemID="{54F2EFA1-7438-4129-94B4-FAE16FF25401}">
  <ds:schemaRefs>
    <ds:schemaRef ds:uri="ESRI.ArcGIS.Mapping.OfficeIntegration.PowerPointInfo"/>
  </ds:schemaRefs>
</ds:datastoreItem>
</file>

<file path=customXml/itemProps202.xml><?xml version="1.0" encoding="utf-8"?>
<ds:datastoreItem xmlns:ds="http://schemas.openxmlformats.org/officeDocument/2006/customXml" ds:itemID="{8E5F9AEB-1628-4898-91A8-8271A44DEE21}">
  <ds:schemaRefs>
    <ds:schemaRef ds:uri="ESRI.ArcGIS.Mapping.OfficeIntegration.PowerPointInfo"/>
  </ds:schemaRefs>
</ds:datastoreItem>
</file>

<file path=customXml/itemProps203.xml><?xml version="1.0" encoding="utf-8"?>
<ds:datastoreItem xmlns:ds="http://schemas.openxmlformats.org/officeDocument/2006/customXml" ds:itemID="{7A3BD173-1219-4D1E-B3B7-B0BE5214143A}">
  <ds:schemaRefs>
    <ds:schemaRef ds:uri="ESRI.ArcGIS.Mapping.OfficeIntegration.PowerPointInfo"/>
  </ds:schemaRefs>
</ds:datastoreItem>
</file>

<file path=customXml/itemProps204.xml><?xml version="1.0" encoding="utf-8"?>
<ds:datastoreItem xmlns:ds="http://schemas.openxmlformats.org/officeDocument/2006/customXml" ds:itemID="{B1790DBB-9DA6-4119-9D38-8DF00F949F8C}">
  <ds:schemaRefs>
    <ds:schemaRef ds:uri="ESRI.ArcGIS.Mapping.OfficeIntegration.PowerPointInfo"/>
  </ds:schemaRefs>
</ds:datastoreItem>
</file>

<file path=customXml/itemProps205.xml><?xml version="1.0" encoding="utf-8"?>
<ds:datastoreItem xmlns:ds="http://schemas.openxmlformats.org/officeDocument/2006/customXml" ds:itemID="{B43B0DA2-420E-4F8D-9478-31853B94350B}">
  <ds:schemaRefs>
    <ds:schemaRef ds:uri="ESRI.ArcGIS.Mapping.OfficeIntegration.PowerPointInfo"/>
  </ds:schemaRefs>
</ds:datastoreItem>
</file>

<file path=customXml/itemProps206.xml><?xml version="1.0" encoding="utf-8"?>
<ds:datastoreItem xmlns:ds="http://schemas.openxmlformats.org/officeDocument/2006/customXml" ds:itemID="{94C15470-5836-4FB4-A2C6-43E080C88994}">
  <ds:schemaRefs>
    <ds:schemaRef ds:uri="ESRI.ArcGIS.Mapping.OfficeIntegration.PowerPointInfo"/>
  </ds:schemaRefs>
</ds:datastoreItem>
</file>

<file path=customXml/itemProps207.xml><?xml version="1.0" encoding="utf-8"?>
<ds:datastoreItem xmlns:ds="http://schemas.openxmlformats.org/officeDocument/2006/customXml" ds:itemID="{318DBD76-FE05-45AC-82FB-EC461EAAA76E}">
  <ds:schemaRefs>
    <ds:schemaRef ds:uri="ESRI.ArcGIS.Mapping.OfficeIntegration.PowerPointInfo"/>
  </ds:schemaRefs>
</ds:datastoreItem>
</file>

<file path=customXml/itemProps208.xml><?xml version="1.0" encoding="utf-8"?>
<ds:datastoreItem xmlns:ds="http://schemas.openxmlformats.org/officeDocument/2006/customXml" ds:itemID="{696261AC-EA6B-4435-A484-DE675A1A720C}">
  <ds:schemaRefs>
    <ds:schemaRef ds:uri="ESRI.ArcGIS.Mapping.OfficeIntegration.PowerPointInfo"/>
  </ds:schemaRefs>
</ds:datastoreItem>
</file>

<file path=customXml/itemProps209.xml><?xml version="1.0" encoding="utf-8"?>
<ds:datastoreItem xmlns:ds="http://schemas.openxmlformats.org/officeDocument/2006/customXml" ds:itemID="{167915F9-29E2-4F5A-9A75-B797D405AD2F}">
  <ds:schemaRefs>
    <ds:schemaRef ds:uri="ESRI.ArcGIS.Mapping.OfficeIntegration.PowerPointInfo"/>
  </ds:schemaRefs>
</ds:datastoreItem>
</file>

<file path=customXml/itemProps21.xml><?xml version="1.0" encoding="utf-8"?>
<ds:datastoreItem xmlns:ds="http://schemas.openxmlformats.org/officeDocument/2006/customXml" ds:itemID="{D0D10E0B-D515-4B3A-A10D-D1A728D7B2DE}">
  <ds:schemaRefs>
    <ds:schemaRef ds:uri="ESRI.ArcGIS.Mapping.OfficeIntegration.PowerPointInfo"/>
  </ds:schemaRefs>
</ds:datastoreItem>
</file>

<file path=customXml/itemProps210.xml><?xml version="1.0" encoding="utf-8"?>
<ds:datastoreItem xmlns:ds="http://schemas.openxmlformats.org/officeDocument/2006/customXml" ds:itemID="{AA19EBD5-B184-4449-8378-835D999DCB4C}">
  <ds:schemaRefs>
    <ds:schemaRef ds:uri="ESRI.ArcGIS.Mapping.OfficeIntegration.PowerPointInfo"/>
  </ds:schemaRefs>
</ds:datastoreItem>
</file>

<file path=customXml/itemProps211.xml><?xml version="1.0" encoding="utf-8"?>
<ds:datastoreItem xmlns:ds="http://schemas.openxmlformats.org/officeDocument/2006/customXml" ds:itemID="{FBA037B1-7ACA-4049-A27F-4A2006955802}">
  <ds:schemaRefs>
    <ds:schemaRef ds:uri="ESRI.ArcGIS.Mapping.OfficeIntegration.PowerPointInfo"/>
  </ds:schemaRefs>
</ds:datastoreItem>
</file>

<file path=customXml/itemProps212.xml><?xml version="1.0" encoding="utf-8"?>
<ds:datastoreItem xmlns:ds="http://schemas.openxmlformats.org/officeDocument/2006/customXml" ds:itemID="{1E930B29-4720-4F27-8ABC-3EF5EEF1E3D4}">
  <ds:schemaRefs>
    <ds:schemaRef ds:uri="ESRI.ArcGIS.Mapping.OfficeIntegration.PowerPointInfo"/>
  </ds:schemaRefs>
</ds:datastoreItem>
</file>

<file path=customXml/itemProps213.xml><?xml version="1.0" encoding="utf-8"?>
<ds:datastoreItem xmlns:ds="http://schemas.openxmlformats.org/officeDocument/2006/customXml" ds:itemID="{447DC2D2-8E39-447B-A0A5-65D557521234}">
  <ds:schemaRefs>
    <ds:schemaRef ds:uri="ESRI.ArcGIS.Mapping.OfficeIntegration.PowerPointInfo"/>
  </ds:schemaRefs>
</ds:datastoreItem>
</file>

<file path=customXml/itemProps214.xml><?xml version="1.0" encoding="utf-8"?>
<ds:datastoreItem xmlns:ds="http://schemas.openxmlformats.org/officeDocument/2006/customXml" ds:itemID="{941BFE74-13E3-4A52-ABBB-E25964C733D3}">
  <ds:schemaRefs>
    <ds:schemaRef ds:uri="ESRI.ArcGIS.Mapping.OfficeIntegration.PowerPointInfo"/>
  </ds:schemaRefs>
</ds:datastoreItem>
</file>

<file path=customXml/itemProps215.xml><?xml version="1.0" encoding="utf-8"?>
<ds:datastoreItem xmlns:ds="http://schemas.openxmlformats.org/officeDocument/2006/customXml" ds:itemID="{6230656F-5D48-4DC3-AC81-AA55DEDF0DB5}">
  <ds:schemaRefs>
    <ds:schemaRef ds:uri="ESRI.ArcGIS.Mapping.OfficeIntegration.PowerPointInfo"/>
  </ds:schemaRefs>
</ds:datastoreItem>
</file>

<file path=customXml/itemProps216.xml><?xml version="1.0" encoding="utf-8"?>
<ds:datastoreItem xmlns:ds="http://schemas.openxmlformats.org/officeDocument/2006/customXml" ds:itemID="{91D6CE78-653C-4A19-B429-F6988EE93869}">
  <ds:schemaRefs>
    <ds:schemaRef ds:uri="ESRI.ArcGIS.Mapping.OfficeIntegration.PowerPointInfo"/>
  </ds:schemaRefs>
</ds:datastoreItem>
</file>

<file path=customXml/itemProps217.xml><?xml version="1.0" encoding="utf-8"?>
<ds:datastoreItem xmlns:ds="http://schemas.openxmlformats.org/officeDocument/2006/customXml" ds:itemID="{46D1F2BA-4F8A-4300-849A-6D56C1B988CB}">
  <ds:schemaRefs>
    <ds:schemaRef ds:uri="ESRI.ArcGIS.Mapping.OfficeIntegration.PowerPointInfo"/>
  </ds:schemaRefs>
</ds:datastoreItem>
</file>

<file path=customXml/itemProps218.xml><?xml version="1.0" encoding="utf-8"?>
<ds:datastoreItem xmlns:ds="http://schemas.openxmlformats.org/officeDocument/2006/customXml" ds:itemID="{5742BFBA-40D3-49E8-9726-93887F8F86E2}">
  <ds:schemaRefs>
    <ds:schemaRef ds:uri="ESRI.ArcGIS.Mapping.OfficeIntegration.PowerPointInfo"/>
  </ds:schemaRefs>
</ds:datastoreItem>
</file>

<file path=customXml/itemProps219.xml><?xml version="1.0" encoding="utf-8"?>
<ds:datastoreItem xmlns:ds="http://schemas.openxmlformats.org/officeDocument/2006/customXml" ds:itemID="{B0367595-576E-4C6E-86AC-3582D13C7570}">
  <ds:schemaRefs>
    <ds:schemaRef ds:uri="ESRI.ArcGIS.Mapping.OfficeIntegration.PowerPointInfo"/>
  </ds:schemaRefs>
</ds:datastoreItem>
</file>

<file path=customXml/itemProps22.xml><?xml version="1.0" encoding="utf-8"?>
<ds:datastoreItem xmlns:ds="http://schemas.openxmlformats.org/officeDocument/2006/customXml" ds:itemID="{63E03CA9-8D98-4713-B7AF-669B2648DDEB}">
  <ds:schemaRefs>
    <ds:schemaRef ds:uri="ESRI.ArcGIS.Mapping.OfficeIntegration.PowerPointInfo"/>
  </ds:schemaRefs>
</ds:datastoreItem>
</file>

<file path=customXml/itemProps220.xml><?xml version="1.0" encoding="utf-8"?>
<ds:datastoreItem xmlns:ds="http://schemas.openxmlformats.org/officeDocument/2006/customXml" ds:itemID="{B2FEACA2-DB62-4A23-A9F2-36B1AE58F473}">
  <ds:schemaRefs>
    <ds:schemaRef ds:uri="ESRI.ArcGIS.Mapping.OfficeIntegration.PowerPointInfo"/>
  </ds:schemaRefs>
</ds:datastoreItem>
</file>

<file path=customXml/itemProps221.xml><?xml version="1.0" encoding="utf-8"?>
<ds:datastoreItem xmlns:ds="http://schemas.openxmlformats.org/officeDocument/2006/customXml" ds:itemID="{98CA602A-27D9-482F-9F00-205D53434EC4}">
  <ds:schemaRefs>
    <ds:schemaRef ds:uri="ESRI.ArcGIS.Mapping.OfficeIntegration.PowerPointInfo"/>
  </ds:schemaRefs>
</ds:datastoreItem>
</file>

<file path=customXml/itemProps222.xml><?xml version="1.0" encoding="utf-8"?>
<ds:datastoreItem xmlns:ds="http://schemas.openxmlformats.org/officeDocument/2006/customXml" ds:itemID="{24789CFC-90D1-4F02-BA61-A66F4CDD103E}">
  <ds:schemaRefs>
    <ds:schemaRef ds:uri="ESRI.ArcGIS.Mapping.OfficeIntegration.PowerPointInfo"/>
  </ds:schemaRefs>
</ds:datastoreItem>
</file>

<file path=customXml/itemProps223.xml><?xml version="1.0" encoding="utf-8"?>
<ds:datastoreItem xmlns:ds="http://schemas.openxmlformats.org/officeDocument/2006/customXml" ds:itemID="{B4BE6F6A-F657-427A-A21E-A358AAB4F989}">
  <ds:schemaRefs>
    <ds:schemaRef ds:uri="ESRI.ArcGIS.Mapping.OfficeIntegration.PowerPointInfo"/>
  </ds:schemaRefs>
</ds:datastoreItem>
</file>

<file path=customXml/itemProps224.xml><?xml version="1.0" encoding="utf-8"?>
<ds:datastoreItem xmlns:ds="http://schemas.openxmlformats.org/officeDocument/2006/customXml" ds:itemID="{EA2C922D-A1CB-4736-A381-29D9A0D0C277}">
  <ds:schemaRefs>
    <ds:schemaRef ds:uri="ESRI.ArcGIS.Mapping.OfficeIntegration.PowerPointInfo"/>
  </ds:schemaRefs>
</ds:datastoreItem>
</file>

<file path=customXml/itemProps225.xml><?xml version="1.0" encoding="utf-8"?>
<ds:datastoreItem xmlns:ds="http://schemas.openxmlformats.org/officeDocument/2006/customXml" ds:itemID="{2623BF30-984A-434B-B34E-BC4D8685490D}">
  <ds:schemaRefs>
    <ds:schemaRef ds:uri="ESRI.ArcGIS.Mapping.OfficeIntegration.PowerPointInfo"/>
  </ds:schemaRefs>
</ds:datastoreItem>
</file>

<file path=customXml/itemProps226.xml><?xml version="1.0" encoding="utf-8"?>
<ds:datastoreItem xmlns:ds="http://schemas.openxmlformats.org/officeDocument/2006/customXml" ds:itemID="{182A72D5-8745-472B-80AE-18B8AB00FF3F}">
  <ds:schemaRefs>
    <ds:schemaRef ds:uri="ESRI.ArcGIS.Mapping.OfficeIntegration.PowerPointInfo"/>
  </ds:schemaRefs>
</ds:datastoreItem>
</file>

<file path=customXml/itemProps227.xml><?xml version="1.0" encoding="utf-8"?>
<ds:datastoreItem xmlns:ds="http://schemas.openxmlformats.org/officeDocument/2006/customXml" ds:itemID="{2D99FEBA-4111-4564-82F1-FE8D105E6588}">
  <ds:schemaRefs>
    <ds:schemaRef ds:uri="ESRI.ArcGIS.Mapping.OfficeIntegration.PowerPointInfo"/>
  </ds:schemaRefs>
</ds:datastoreItem>
</file>

<file path=customXml/itemProps228.xml><?xml version="1.0" encoding="utf-8"?>
<ds:datastoreItem xmlns:ds="http://schemas.openxmlformats.org/officeDocument/2006/customXml" ds:itemID="{EA032C5E-9A8E-4860-9911-AADC0AB983E4}">
  <ds:schemaRefs>
    <ds:schemaRef ds:uri="ESRI.ArcGIS.Mapping.OfficeIntegration.PowerPointInfo"/>
  </ds:schemaRefs>
</ds:datastoreItem>
</file>

<file path=customXml/itemProps229.xml><?xml version="1.0" encoding="utf-8"?>
<ds:datastoreItem xmlns:ds="http://schemas.openxmlformats.org/officeDocument/2006/customXml" ds:itemID="{D169757F-E73A-4F25-9864-8820D77BCE4D}">
  <ds:schemaRefs>
    <ds:schemaRef ds:uri="ESRI.ArcGIS.Mapping.OfficeIntegration.PowerPointInfo"/>
  </ds:schemaRefs>
</ds:datastoreItem>
</file>

<file path=customXml/itemProps23.xml><?xml version="1.0" encoding="utf-8"?>
<ds:datastoreItem xmlns:ds="http://schemas.openxmlformats.org/officeDocument/2006/customXml" ds:itemID="{A11DA885-E384-4066-A871-DA7BE895FFDF}">
  <ds:schemaRefs>
    <ds:schemaRef ds:uri="ESRI.ArcGIS.Mapping.OfficeIntegration.PowerPointInfo"/>
  </ds:schemaRefs>
</ds:datastoreItem>
</file>

<file path=customXml/itemProps230.xml><?xml version="1.0" encoding="utf-8"?>
<ds:datastoreItem xmlns:ds="http://schemas.openxmlformats.org/officeDocument/2006/customXml" ds:itemID="{691838BA-31C9-48B9-8418-68598201312A}">
  <ds:schemaRefs>
    <ds:schemaRef ds:uri="ESRI.ArcGIS.Mapping.OfficeIntegration.PowerPointInfo"/>
  </ds:schemaRefs>
</ds:datastoreItem>
</file>

<file path=customXml/itemProps231.xml><?xml version="1.0" encoding="utf-8"?>
<ds:datastoreItem xmlns:ds="http://schemas.openxmlformats.org/officeDocument/2006/customXml" ds:itemID="{BBFB7AEA-82BC-4488-AEAA-A93F69CEDB7D}">
  <ds:schemaRefs>
    <ds:schemaRef ds:uri="ESRI.ArcGIS.Mapping.OfficeIntegration.PowerPointInfo"/>
  </ds:schemaRefs>
</ds:datastoreItem>
</file>

<file path=customXml/itemProps232.xml><?xml version="1.0" encoding="utf-8"?>
<ds:datastoreItem xmlns:ds="http://schemas.openxmlformats.org/officeDocument/2006/customXml" ds:itemID="{5065569B-C770-4A80-8C86-E1D9E77B36DF}">
  <ds:schemaRefs>
    <ds:schemaRef ds:uri="ESRI.ArcGIS.Mapping.OfficeIntegration.PowerPointInfo"/>
  </ds:schemaRefs>
</ds:datastoreItem>
</file>

<file path=customXml/itemProps233.xml><?xml version="1.0" encoding="utf-8"?>
<ds:datastoreItem xmlns:ds="http://schemas.openxmlformats.org/officeDocument/2006/customXml" ds:itemID="{42716EF5-B2FF-49BF-8B2F-B73F30F924A6}">
  <ds:schemaRefs>
    <ds:schemaRef ds:uri="ESRI.ArcGIS.Mapping.OfficeIntegration.PowerPointInfo"/>
  </ds:schemaRefs>
</ds:datastoreItem>
</file>

<file path=customXml/itemProps234.xml><?xml version="1.0" encoding="utf-8"?>
<ds:datastoreItem xmlns:ds="http://schemas.openxmlformats.org/officeDocument/2006/customXml" ds:itemID="{9D49B871-4FE4-4625-B106-E5992045B533}">
  <ds:schemaRefs>
    <ds:schemaRef ds:uri="ESRI.ArcGIS.Mapping.OfficeIntegration.PowerPointInfo"/>
  </ds:schemaRefs>
</ds:datastoreItem>
</file>

<file path=customXml/itemProps235.xml><?xml version="1.0" encoding="utf-8"?>
<ds:datastoreItem xmlns:ds="http://schemas.openxmlformats.org/officeDocument/2006/customXml" ds:itemID="{6AF93B60-1D71-4614-9B84-2FA4E240F507}">
  <ds:schemaRefs>
    <ds:schemaRef ds:uri="ESRI.ArcGIS.Mapping.OfficeIntegration.PowerPointInfo"/>
  </ds:schemaRefs>
</ds:datastoreItem>
</file>

<file path=customXml/itemProps236.xml><?xml version="1.0" encoding="utf-8"?>
<ds:datastoreItem xmlns:ds="http://schemas.openxmlformats.org/officeDocument/2006/customXml" ds:itemID="{27286ABC-70C9-4111-9335-0EB59C0252F1}">
  <ds:schemaRefs>
    <ds:schemaRef ds:uri="ESRI.ArcGIS.Mapping.OfficeIntegration.PowerPointInfo"/>
  </ds:schemaRefs>
</ds:datastoreItem>
</file>

<file path=customXml/itemProps237.xml><?xml version="1.0" encoding="utf-8"?>
<ds:datastoreItem xmlns:ds="http://schemas.openxmlformats.org/officeDocument/2006/customXml" ds:itemID="{E142FAB5-B3F3-40A1-955B-523F905B6BCD}">
  <ds:schemaRefs>
    <ds:schemaRef ds:uri="ESRI.ArcGIS.Mapping.OfficeIntegration.PowerPointInfo"/>
  </ds:schemaRefs>
</ds:datastoreItem>
</file>

<file path=customXml/itemProps238.xml><?xml version="1.0" encoding="utf-8"?>
<ds:datastoreItem xmlns:ds="http://schemas.openxmlformats.org/officeDocument/2006/customXml" ds:itemID="{5C5F25DE-7713-47AE-843B-7C73BFFAEF72}">
  <ds:schemaRefs>
    <ds:schemaRef ds:uri="ESRI.ArcGIS.Mapping.OfficeIntegration.PowerPointInfo"/>
  </ds:schemaRefs>
</ds:datastoreItem>
</file>

<file path=customXml/itemProps239.xml><?xml version="1.0" encoding="utf-8"?>
<ds:datastoreItem xmlns:ds="http://schemas.openxmlformats.org/officeDocument/2006/customXml" ds:itemID="{08651CDB-A0C4-4F6E-B39C-7DACCFA4C8F7}">
  <ds:schemaRefs>
    <ds:schemaRef ds:uri="ESRI.ArcGIS.Mapping.OfficeIntegration.PowerPointInfo"/>
  </ds:schemaRefs>
</ds:datastoreItem>
</file>

<file path=customXml/itemProps24.xml><?xml version="1.0" encoding="utf-8"?>
<ds:datastoreItem xmlns:ds="http://schemas.openxmlformats.org/officeDocument/2006/customXml" ds:itemID="{314F705E-27E8-472C-9390-77676BCBF7F3}">
  <ds:schemaRefs>
    <ds:schemaRef ds:uri="ESRI.ArcGIS.Mapping.OfficeIntegration.PowerPointInfo"/>
  </ds:schemaRefs>
</ds:datastoreItem>
</file>

<file path=customXml/itemProps240.xml><?xml version="1.0" encoding="utf-8"?>
<ds:datastoreItem xmlns:ds="http://schemas.openxmlformats.org/officeDocument/2006/customXml" ds:itemID="{2B2DD3ED-D251-4EFD-A963-15055F87382E}">
  <ds:schemaRefs>
    <ds:schemaRef ds:uri="ESRI.ArcGIS.Mapping.OfficeIntegration.PowerPointInfo"/>
  </ds:schemaRefs>
</ds:datastoreItem>
</file>

<file path=customXml/itemProps241.xml><?xml version="1.0" encoding="utf-8"?>
<ds:datastoreItem xmlns:ds="http://schemas.openxmlformats.org/officeDocument/2006/customXml" ds:itemID="{B08361E5-3D34-45AC-AE72-679334F362CF}">
  <ds:schemaRefs>
    <ds:schemaRef ds:uri="ESRI.ArcGIS.Mapping.OfficeIntegration.PowerPointInfo"/>
  </ds:schemaRefs>
</ds:datastoreItem>
</file>

<file path=customXml/itemProps242.xml><?xml version="1.0" encoding="utf-8"?>
<ds:datastoreItem xmlns:ds="http://schemas.openxmlformats.org/officeDocument/2006/customXml" ds:itemID="{617637D6-62B5-4C83-8360-304F1102197C}">
  <ds:schemaRefs>
    <ds:schemaRef ds:uri="ESRI.ArcGIS.Mapping.OfficeIntegration.PowerPointInfo"/>
  </ds:schemaRefs>
</ds:datastoreItem>
</file>

<file path=customXml/itemProps25.xml><?xml version="1.0" encoding="utf-8"?>
<ds:datastoreItem xmlns:ds="http://schemas.openxmlformats.org/officeDocument/2006/customXml" ds:itemID="{CCE2DB45-31EF-4307-A82C-54C86D6F0A9C}">
  <ds:schemaRefs>
    <ds:schemaRef ds:uri="ESRI.ArcGIS.Mapping.OfficeIntegration.PowerPointInfo"/>
  </ds:schemaRefs>
</ds:datastoreItem>
</file>

<file path=customXml/itemProps26.xml><?xml version="1.0" encoding="utf-8"?>
<ds:datastoreItem xmlns:ds="http://schemas.openxmlformats.org/officeDocument/2006/customXml" ds:itemID="{765A8E69-7463-4102-9124-63BA961D1FE5}">
  <ds:schemaRefs>
    <ds:schemaRef ds:uri="ESRI.ArcGIS.Mapping.OfficeIntegration.PowerPointInfo"/>
  </ds:schemaRefs>
</ds:datastoreItem>
</file>

<file path=customXml/itemProps27.xml><?xml version="1.0" encoding="utf-8"?>
<ds:datastoreItem xmlns:ds="http://schemas.openxmlformats.org/officeDocument/2006/customXml" ds:itemID="{72AFC647-84D3-4B8D-8DB7-44B5D434627D}">
  <ds:schemaRefs>
    <ds:schemaRef ds:uri="ESRI.ArcGIS.Mapping.OfficeIntegration.PowerPointInfo"/>
  </ds:schemaRefs>
</ds:datastoreItem>
</file>

<file path=customXml/itemProps28.xml><?xml version="1.0" encoding="utf-8"?>
<ds:datastoreItem xmlns:ds="http://schemas.openxmlformats.org/officeDocument/2006/customXml" ds:itemID="{7B3B255A-1FFE-40CE-AAD3-0A89736628E4}">
  <ds:schemaRefs>
    <ds:schemaRef ds:uri="ESRI.ArcGIS.Mapping.OfficeIntegration.PowerPointInfo"/>
  </ds:schemaRefs>
</ds:datastoreItem>
</file>

<file path=customXml/itemProps29.xml><?xml version="1.0" encoding="utf-8"?>
<ds:datastoreItem xmlns:ds="http://schemas.openxmlformats.org/officeDocument/2006/customXml" ds:itemID="{D9FD6770-2CED-41FC-9C2A-015B0717F426}">
  <ds:schemaRefs>
    <ds:schemaRef ds:uri="ESRI.ArcGIS.Mapping.OfficeIntegration.PowerPointInfo"/>
  </ds:schemaRefs>
</ds:datastoreItem>
</file>

<file path=customXml/itemProps3.xml><?xml version="1.0" encoding="utf-8"?>
<ds:datastoreItem xmlns:ds="http://schemas.openxmlformats.org/officeDocument/2006/customXml" ds:itemID="{22F34E48-3185-45C1-88B2-0767B38060C6}">
  <ds:schemaRefs>
    <ds:schemaRef ds:uri="ESRI.ArcGIS.Mapping.OfficeIntegration.PowerPointInfo"/>
  </ds:schemaRefs>
</ds:datastoreItem>
</file>

<file path=customXml/itemProps30.xml><?xml version="1.0" encoding="utf-8"?>
<ds:datastoreItem xmlns:ds="http://schemas.openxmlformats.org/officeDocument/2006/customXml" ds:itemID="{3048231D-2E36-41DB-9E87-05F485C48E85}">
  <ds:schemaRefs>
    <ds:schemaRef ds:uri="ESRI.ArcGIS.Mapping.OfficeIntegration.PowerPointInfo"/>
  </ds:schemaRefs>
</ds:datastoreItem>
</file>

<file path=customXml/itemProps31.xml><?xml version="1.0" encoding="utf-8"?>
<ds:datastoreItem xmlns:ds="http://schemas.openxmlformats.org/officeDocument/2006/customXml" ds:itemID="{9C34B30E-2393-4B6A-83B9-469AB41D4593}">
  <ds:schemaRefs>
    <ds:schemaRef ds:uri="ESRI.ArcGIS.Mapping.OfficeIntegration.PowerPointInfo"/>
  </ds:schemaRefs>
</ds:datastoreItem>
</file>

<file path=customXml/itemProps32.xml><?xml version="1.0" encoding="utf-8"?>
<ds:datastoreItem xmlns:ds="http://schemas.openxmlformats.org/officeDocument/2006/customXml" ds:itemID="{9C1D2A73-ADA8-428F-B099-7D362206E958}">
  <ds:schemaRefs>
    <ds:schemaRef ds:uri="ESRI.ArcGIS.Mapping.OfficeIntegration.PowerPointInfo"/>
  </ds:schemaRefs>
</ds:datastoreItem>
</file>

<file path=customXml/itemProps33.xml><?xml version="1.0" encoding="utf-8"?>
<ds:datastoreItem xmlns:ds="http://schemas.openxmlformats.org/officeDocument/2006/customXml" ds:itemID="{397F7485-4DDF-4F49-818F-606529FC5672}">
  <ds:schemaRefs>
    <ds:schemaRef ds:uri="ESRI.ArcGIS.Mapping.OfficeIntegration.PowerPointInfo"/>
  </ds:schemaRefs>
</ds:datastoreItem>
</file>

<file path=customXml/itemProps34.xml><?xml version="1.0" encoding="utf-8"?>
<ds:datastoreItem xmlns:ds="http://schemas.openxmlformats.org/officeDocument/2006/customXml" ds:itemID="{B99A228B-F23C-434D-9011-EB1A7570B05C}">
  <ds:schemaRefs>
    <ds:schemaRef ds:uri="ESRI.ArcGIS.Mapping.OfficeIntegration.PowerPointInfo"/>
  </ds:schemaRefs>
</ds:datastoreItem>
</file>

<file path=customXml/itemProps35.xml><?xml version="1.0" encoding="utf-8"?>
<ds:datastoreItem xmlns:ds="http://schemas.openxmlformats.org/officeDocument/2006/customXml" ds:itemID="{5ED42658-A467-45FD-BF26-7F404EF192B0}">
  <ds:schemaRefs>
    <ds:schemaRef ds:uri="ESRI.ArcGIS.Mapping.OfficeIntegration.PowerPointInfo"/>
  </ds:schemaRefs>
</ds:datastoreItem>
</file>

<file path=customXml/itemProps36.xml><?xml version="1.0" encoding="utf-8"?>
<ds:datastoreItem xmlns:ds="http://schemas.openxmlformats.org/officeDocument/2006/customXml" ds:itemID="{08D35A51-50F5-493C-9311-A7825ED19D66}">
  <ds:schemaRefs>
    <ds:schemaRef ds:uri="ESRI.ArcGIS.Mapping.OfficeIntegration.PowerPointInfo"/>
  </ds:schemaRefs>
</ds:datastoreItem>
</file>

<file path=customXml/itemProps37.xml><?xml version="1.0" encoding="utf-8"?>
<ds:datastoreItem xmlns:ds="http://schemas.openxmlformats.org/officeDocument/2006/customXml" ds:itemID="{4B15E11C-9120-4A86-88B9-5BBDA38DECD8}">
  <ds:schemaRefs>
    <ds:schemaRef ds:uri="ESRI.ArcGIS.Mapping.OfficeIntegration.PowerPointInfo"/>
  </ds:schemaRefs>
</ds:datastoreItem>
</file>

<file path=customXml/itemProps38.xml><?xml version="1.0" encoding="utf-8"?>
<ds:datastoreItem xmlns:ds="http://schemas.openxmlformats.org/officeDocument/2006/customXml" ds:itemID="{9B627B11-9484-49F9-A680-0BC9388874EF}">
  <ds:schemaRefs>
    <ds:schemaRef ds:uri="ESRI.ArcGIS.Mapping.OfficeIntegration.PowerPointInfo"/>
  </ds:schemaRefs>
</ds:datastoreItem>
</file>

<file path=customXml/itemProps39.xml><?xml version="1.0" encoding="utf-8"?>
<ds:datastoreItem xmlns:ds="http://schemas.openxmlformats.org/officeDocument/2006/customXml" ds:itemID="{BE5E0C74-8A29-4869-85A4-77E35631D1A5}">
  <ds:schemaRefs>
    <ds:schemaRef ds:uri="ESRI.ArcGIS.Mapping.OfficeIntegration.PowerPointInfo"/>
  </ds:schemaRefs>
</ds:datastoreItem>
</file>

<file path=customXml/itemProps4.xml><?xml version="1.0" encoding="utf-8"?>
<ds:datastoreItem xmlns:ds="http://schemas.openxmlformats.org/officeDocument/2006/customXml" ds:itemID="{CA7F0E6B-F766-4CAC-BAED-E4AC7DBC7251}">
  <ds:schemaRefs>
    <ds:schemaRef ds:uri="ESRI.ArcGIS.Mapping.OfficeIntegration.PowerPointInfo"/>
  </ds:schemaRefs>
</ds:datastoreItem>
</file>

<file path=customXml/itemProps40.xml><?xml version="1.0" encoding="utf-8"?>
<ds:datastoreItem xmlns:ds="http://schemas.openxmlformats.org/officeDocument/2006/customXml" ds:itemID="{DF9144F3-22C7-44A0-B403-A5B4355C1CBD}">
  <ds:schemaRefs>
    <ds:schemaRef ds:uri="ESRI.ArcGIS.Mapping.OfficeIntegration.PowerPointInfo"/>
  </ds:schemaRefs>
</ds:datastoreItem>
</file>

<file path=customXml/itemProps41.xml><?xml version="1.0" encoding="utf-8"?>
<ds:datastoreItem xmlns:ds="http://schemas.openxmlformats.org/officeDocument/2006/customXml" ds:itemID="{917C922C-73CD-4A82-91F1-E1D2999356E1}">
  <ds:schemaRefs>
    <ds:schemaRef ds:uri="ESRI.ArcGIS.Mapping.OfficeIntegration.PowerPointInfo"/>
  </ds:schemaRefs>
</ds:datastoreItem>
</file>

<file path=customXml/itemProps42.xml><?xml version="1.0" encoding="utf-8"?>
<ds:datastoreItem xmlns:ds="http://schemas.openxmlformats.org/officeDocument/2006/customXml" ds:itemID="{C67E701D-B1FF-464B-9B3C-512A12059629}">
  <ds:schemaRefs>
    <ds:schemaRef ds:uri="ESRI.ArcGIS.Mapping.OfficeIntegration.PowerPointInfo"/>
  </ds:schemaRefs>
</ds:datastoreItem>
</file>

<file path=customXml/itemProps43.xml><?xml version="1.0" encoding="utf-8"?>
<ds:datastoreItem xmlns:ds="http://schemas.openxmlformats.org/officeDocument/2006/customXml" ds:itemID="{C73B342D-6719-49F8-9AA1-538E3A2B5664}">
  <ds:schemaRefs>
    <ds:schemaRef ds:uri="ESRI.ArcGIS.Mapping.OfficeIntegration.PowerPointInfo"/>
  </ds:schemaRefs>
</ds:datastoreItem>
</file>

<file path=customXml/itemProps44.xml><?xml version="1.0" encoding="utf-8"?>
<ds:datastoreItem xmlns:ds="http://schemas.openxmlformats.org/officeDocument/2006/customXml" ds:itemID="{FD578FF3-611A-49EC-8293-509223AF5628}">
  <ds:schemaRefs>
    <ds:schemaRef ds:uri="ESRI.ArcGIS.Mapping.OfficeIntegration.PowerPointInfo"/>
  </ds:schemaRefs>
</ds:datastoreItem>
</file>

<file path=customXml/itemProps45.xml><?xml version="1.0" encoding="utf-8"?>
<ds:datastoreItem xmlns:ds="http://schemas.openxmlformats.org/officeDocument/2006/customXml" ds:itemID="{C8934B52-9052-454A-956B-B3A85D312901}">
  <ds:schemaRefs>
    <ds:schemaRef ds:uri="ESRI.ArcGIS.Mapping.OfficeIntegration.PowerPointInfo"/>
  </ds:schemaRefs>
</ds:datastoreItem>
</file>

<file path=customXml/itemProps46.xml><?xml version="1.0" encoding="utf-8"?>
<ds:datastoreItem xmlns:ds="http://schemas.openxmlformats.org/officeDocument/2006/customXml" ds:itemID="{9A066186-A624-485B-AF1D-21C4D6D45991}">
  <ds:schemaRefs>
    <ds:schemaRef ds:uri="ESRI.ArcGIS.Mapping.OfficeIntegration.PowerPointInfo"/>
  </ds:schemaRefs>
</ds:datastoreItem>
</file>

<file path=customXml/itemProps47.xml><?xml version="1.0" encoding="utf-8"?>
<ds:datastoreItem xmlns:ds="http://schemas.openxmlformats.org/officeDocument/2006/customXml" ds:itemID="{2A34527E-305B-4A05-8861-FEAA9C06984B}">
  <ds:schemaRefs>
    <ds:schemaRef ds:uri="ESRI.ArcGIS.Mapping.OfficeIntegration.PowerPointInfo"/>
  </ds:schemaRefs>
</ds:datastoreItem>
</file>

<file path=customXml/itemProps48.xml><?xml version="1.0" encoding="utf-8"?>
<ds:datastoreItem xmlns:ds="http://schemas.openxmlformats.org/officeDocument/2006/customXml" ds:itemID="{96F6AC72-6254-4D97-BC47-75DF47EDD705}">
  <ds:schemaRefs>
    <ds:schemaRef ds:uri="ESRI.ArcGIS.Mapping.OfficeIntegration.PowerPointInfo"/>
  </ds:schemaRefs>
</ds:datastoreItem>
</file>

<file path=customXml/itemProps49.xml><?xml version="1.0" encoding="utf-8"?>
<ds:datastoreItem xmlns:ds="http://schemas.openxmlformats.org/officeDocument/2006/customXml" ds:itemID="{F0A68C06-6B0B-4A45-BCCF-F1156323F579}">
  <ds:schemaRefs>
    <ds:schemaRef ds:uri="ESRI.ArcGIS.Mapping.OfficeIntegration.PowerPointInfo"/>
  </ds:schemaRefs>
</ds:datastoreItem>
</file>

<file path=customXml/itemProps5.xml><?xml version="1.0" encoding="utf-8"?>
<ds:datastoreItem xmlns:ds="http://schemas.openxmlformats.org/officeDocument/2006/customXml" ds:itemID="{E606A2D1-05DD-4AE7-B353-97CD823A4B8E}">
  <ds:schemaRefs>
    <ds:schemaRef ds:uri="ESRI.ArcGIS.Mapping.OfficeIntegration.PowerPointInfo"/>
  </ds:schemaRefs>
</ds:datastoreItem>
</file>

<file path=customXml/itemProps50.xml><?xml version="1.0" encoding="utf-8"?>
<ds:datastoreItem xmlns:ds="http://schemas.openxmlformats.org/officeDocument/2006/customXml" ds:itemID="{2FCE68B0-3B41-4DC9-B14A-6493ED18372D}">
  <ds:schemaRefs>
    <ds:schemaRef ds:uri="ESRI.ArcGIS.Mapping.OfficeIntegration.PowerPointInfo"/>
  </ds:schemaRefs>
</ds:datastoreItem>
</file>

<file path=customXml/itemProps51.xml><?xml version="1.0" encoding="utf-8"?>
<ds:datastoreItem xmlns:ds="http://schemas.openxmlformats.org/officeDocument/2006/customXml" ds:itemID="{72E7EC46-95A6-4A3F-B56E-DC26896BF239}">
  <ds:schemaRefs>
    <ds:schemaRef ds:uri="ESRI.ArcGIS.Mapping.OfficeIntegration.PowerPointInfo"/>
  </ds:schemaRefs>
</ds:datastoreItem>
</file>

<file path=customXml/itemProps52.xml><?xml version="1.0" encoding="utf-8"?>
<ds:datastoreItem xmlns:ds="http://schemas.openxmlformats.org/officeDocument/2006/customXml" ds:itemID="{8A0DD94C-95C5-48C4-9BB0-6600ACD0C83F}">
  <ds:schemaRefs>
    <ds:schemaRef ds:uri="ESRI.ArcGIS.Mapping.OfficeIntegration.PowerPointInfo"/>
  </ds:schemaRefs>
</ds:datastoreItem>
</file>

<file path=customXml/itemProps53.xml><?xml version="1.0" encoding="utf-8"?>
<ds:datastoreItem xmlns:ds="http://schemas.openxmlformats.org/officeDocument/2006/customXml" ds:itemID="{EE6DDE0F-560B-460C-BFAB-39CA0332EE85}">
  <ds:schemaRefs>
    <ds:schemaRef ds:uri="ESRI.ArcGIS.Mapping.OfficeIntegration.PowerPointInfo"/>
  </ds:schemaRefs>
</ds:datastoreItem>
</file>

<file path=customXml/itemProps54.xml><?xml version="1.0" encoding="utf-8"?>
<ds:datastoreItem xmlns:ds="http://schemas.openxmlformats.org/officeDocument/2006/customXml" ds:itemID="{863DA2E6-CBCF-49D1-88A4-7167986DF7A1}">
  <ds:schemaRefs>
    <ds:schemaRef ds:uri="ESRI.ArcGIS.Mapping.OfficeIntegration.PowerPointInfo"/>
  </ds:schemaRefs>
</ds:datastoreItem>
</file>

<file path=customXml/itemProps55.xml><?xml version="1.0" encoding="utf-8"?>
<ds:datastoreItem xmlns:ds="http://schemas.openxmlformats.org/officeDocument/2006/customXml" ds:itemID="{B3E1AE75-9430-4D12-B71F-8B1E14181DC2}">
  <ds:schemaRefs>
    <ds:schemaRef ds:uri="ESRI.ArcGIS.Mapping.OfficeIntegration.PowerPointInfo"/>
  </ds:schemaRefs>
</ds:datastoreItem>
</file>

<file path=customXml/itemProps56.xml><?xml version="1.0" encoding="utf-8"?>
<ds:datastoreItem xmlns:ds="http://schemas.openxmlformats.org/officeDocument/2006/customXml" ds:itemID="{68467105-2188-4B90-B504-901C8A444924}">
  <ds:schemaRefs>
    <ds:schemaRef ds:uri="ESRI.ArcGIS.Mapping.OfficeIntegration.PowerPointInfo"/>
  </ds:schemaRefs>
</ds:datastoreItem>
</file>

<file path=customXml/itemProps57.xml><?xml version="1.0" encoding="utf-8"?>
<ds:datastoreItem xmlns:ds="http://schemas.openxmlformats.org/officeDocument/2006/customXml" ds:itemID="{B8C2EB1D-1D28-42D4-95E5-C1B45EA01167}">
  <ds:schemaRefs>
    <ds:schemaRef ds:uri="ESRI.ArcGIS.Mapping.OfficeIntegration.PowerPointInfo"/>
  </ds:schemaRefs>
</ds:datastoreItem>
</file>

<file path=customXml/itemProps58.xml><?xml version="1.0" encoding="utf-8"?>
<ds:datastoreItem xmlns:ds="http://schemas.openxmlformats.org/officeDocument/2006/customXml" ds:itemID="{666FC4B4-A37F-4B84-BAB1-5EAA3BEC43D9}">
  <ds:schemaRefs>
    <ds:schemaRef ds:uri="ESRI.ArcGIS.Mapping.OfficeIntegration.PowerPointInfo"/>
  </ds:schemaRefs>
</ds:datastoreItem>
</file>

<file path=customXml/itemProps59.xml><?xml version="1.0" encoding="utf-8"?>
<ds:datastoreItem xmlns:ds="http://schemas.openxmlformats.org/officeDocument/2006/customXml" ds:itemID="{F7574AFA-EA7A-4A49-956A-B1619DA94882}">
  <ds:schemaRefs>
    <ds:schemaRef ds:uri="ESRI.ArcGIS.Mapping.OfficeIntegration.PowerPointInfo"/>
  </ds:schemaRefs>
</ds:datastoreItem>
</file>

<file path=customXml/itemProps6.xml><?xml version="1.0" encoding="utf-8"?>
<ds:datastoreItem xmlns:ds="http://schemas.openxmlformats.org/officeDocument/2006/customXml" ds:itemID="{544A705F-EDCE-4E3D-81B4-F6DEF1E70644}">
  <ds:schemaRefs>
    <ds:schemaRef ds:uri="ESRI.ArcGIS.Mapping.OfficeIntegration.PowerPointInfo"/>
  </ds:schemaRefs>
</ds:datastoreItem>
</file>

<file path=customXml/itemProps60.xml><?xml version="1.0" encoding="utf-8"?>
<ds:datastoreItem xmlns:ds="http://schemas.openxmlformats.org/officeDocument/2006/customXml" ds:itemID="{BB35AF40-D320-412E-90ED-82D99BD08BDB}">
  <ds:schemaRefs>
    <ds:schemaRef ds:uri="ESRI.ArcGIS.Mapping.OfficeIntegration.PowerPointInfo"/>
  </ds:schemaRefs>
</ds:datastoreItem>
</file>

<file path=customXml/itemProps61.xml><?xml version="1.0" encoding="utf-8"?>
<ds:datastoreItem xmlns:ds="http://schemas.openxmlformats.org/officeDocument/2006/customXml" ds:itemID="{147C4A8D-4389-4843-9249-7B43E10150DF}">
  <ds:schemaRefs>
    <ds:schemaRef ds:uri="ESRI.ArcGIS.Mapping.OfficeIntegration.PowerPointInfo"/>
  </ds:schemaRefs>
</ds:datastoreItem>
</file>

<file path=customXml/itemProps62.xml><?xml version="1.0" encoding="utf-8"?>
<ds:datastoreItem xmlns:ds="http://schemas.openxmlformats.org/officeDocument/2006/customXml" ds:itemID="{439A4C89-1EFE-4E67-9AFB-F387002CEB5C}">
  <ds:schemaRefs>
    <ds:schemaRef ds:uri="ESRI.ArcGIS.Mapping.OfficeIntegration.PowerPointInfo"/>
  </ds:schemaRefs>
</ds:datastoreItem>
</file>

<file path=customXml/itemProps63.xml><?xml version="1.0" encoding="utf-8"?>
<ds:datastoreItem xmlns:ds="http://schemas.openxmlformats.org/officeDocument/2006/customXml" ds:itemID="{B510E661-F7C0-4C9B-8202-FB6E251B686D}">
  <ds:schemaRefs>
    <ds:schemaRef ds:uri="ESRI.ArcGIS.Mapping.OfficeIntegration.PowerPointInfo"/>
  </ds:schemaRefs>
</ds:datastoreItem>
</file>

<file path=customXml/itemProps64.xml><?xml version="1.0" encoding="utf-8"?>
<ds:datastoreItem xmlns:ds="http://schemas.openxmlformats.org/officeDocument/2006/customXml" ds:itemID="{159CCEA1-4A6B-421C-8D3A-51F2F0515363}">
  <ds:schemaRefs>
    <ds:schemaRef ds:uri="ESRI.ArcGIS.Mapping.OfficeIntegration.PowerPointInfo"/>
  </ds:schemaRefs>
</ds:datastoreItem>
</file>

<file path=customXml/itemProps65.xml><?xml version="1.0" encoding="utf-8"?>
<ds:datastoreItem xmlns:ds="http://schemas.openxmlformats.org/officeDocument/2006/customXml" ds:itemID="{F2309524-5155-42B3-B1D4-5062FBBFC078}">
  <ds:schemaRefs>
    <ds:schemaRef ds:uri="ESRI.ArcGIS.Mapping.OfficeIntegration.PowerPointInfo"/>
  </ds:schemaRefs>
</ds:datastoreItem>
</file>

<file path=customXml/itemProps66.xml><?xml version="1.0" encoding="utf-8"?>
<ds:datastoreItem xmlns:ds="http://schemas.openxmlformats.org/officeDocument/2006/customXml" ds:itemID="{4D03CD12-28E9-4F35-A1A5-04B4F865FFA5}">
  <ds:schemaRefs>
    <ds:schemaRef ds:uri="ESRI.ArcGIS.Mapping.OfficeIntegration.PowerPointInfo"/>
  </ds:schemaRefs>
</ds:datastoreItem>
</file>

<file path=customXml/itemProps67.xml><?xml version="1.0" encoding="utf-8"?>
<ds:datastoreItem xmlns:ds="http://schemas.openxmlformats.org/officeDocument/2006/customXml" ds:itemID="{A8355DA2-2378-47FD-9225-4EA59A161FA2}">
  <ds:schemaRefs>
    <ds:schemaRef ds:uri="ESRI.ArcGIS.Mapping.OfficeIntegration.PowerPointInfo"/>
  </ds:schemaRefs>
</ds:datastoreItem>
</file>

<file path=customXml/itemProps68.xml><?xml version="1.0" encoding="utf-8"?>
<ds:datastoreItem xmlns:ds="http://schemas.openxmlformats.org/officeDocument/2006/customXml" ds:itemID="{EBA04A75-DA15-4487-8C77-790DECBF69A4}">
  <ds:schemaRefs>
    <ds:schemaRef ds:uri="ESRI.ArcGIS.Mapping.OfficeIntegration.PowerPointInfo"/>
  </ds:schemaRefs>
</ds:datastoreItem>
</file>

<file path=customXml/itemProps69.xml><?xml version="1.0" encoding="utf-8"?>
<ds:datastoreItem xmlns:ds="http://schemas.openxmlformats.org/officeDocument/2006/customXml" ds:itemID="{B6C4B547-471C-4991-90C7-1A1694EEC6D5}">
  <ds:schemaRefs>
    <ds:schemaRef ds:uri="ESRI.ArcGIS.Mapping.OfficeIntegration.PowerPointInfo"/>
  </ds:schemaRefs>
</ds:datastoreItem>
</file>

<file path=customXml/itemProps7.xml><?xml version="1.0" encoding="utf-8"?>
<ds:datastoreItem xmlns:ds="http://schemas.openxmlformats.org/officeDocument/2006/customXml" ds:itemID="{7DDCC4D5-154A-4EF1-8E27-6C1ADAFFEF16}">
  <ds:schemaRefs>
    <ds:schemaRef ds:uri="ESRI.ArcGIS.Mapping.OfficeIntegration.PowerPointInfo"/>
  </ds:schemaRefs>
</ds:datastoreItem>
</file>

<file path=customXml/itemProps70.xml><?xml version="1.0" encoding="utf-8"?>
<ds:datastoreItem xmlns:ds="http://schemas.openxmlformats.org/officeDocument/2006/customXml" ds:itemID="{165BEB15-D9D8-4D52-9C87-F6C72597C611}">
  <ds:schemaRefs>
    <ds:schemaRef ds:uri="ESRI.ArcGIS.Mapping.OfficeIntegration.PowerPointInfo"/>
  </ds:schemaRefs>
</ds:datastoreItem>
</file>

<file path=customXml/itemProps71.xml><?xml version="1.0" encoding="utf-8"?>
<ds:datastoreItem xmlns:ds="http://schemas.openxmlformats.org/officeDocument/2006/customXml" ds:itemID="{2A93B737-5318-48EA-B35C-B3B71E67436E}">
  <ds:schemaRefs>
    <ds:schemaRef ds:uri="ESRI.ArcGIS.Mapping.OfficeIntegration.PowerPointInfo"/>
  </ds:schemaRefs>
</ds:datastoreItem>
</file>

<file path=customXml/itemProps72.xml><?xml version="1.0" encoding="utf-8"?>
<ds:datastoreItem xmlns:ds="http://schemas.openxmlformats.org/officeDocument/2006/customXml" ds:itemID="{9BBBCB4E-DBE7-461B-B811-2FEE86C0B8F2}">
  <ds:schemaRefs>
    <ds:schemaRef ds:uri="ESRI.ArcGIS.Mapping.OfficeIntegration.PowerPointInfo"/>
  </ds:schemaRefs>
</ds:datastoreItem>
</file>

<file path=customXml/itemProps73.xml><?xml version="1.0" encoding="utf-8"?>
<ds:datastoreItem xmlns:ds="http://schemas.openxmlformats.org/officeDocument/2006/customXml" ds:itemID="{F1D69DC5-E88F-42FB-87F0-CEE6E7AD83EA}">
  <ds:schemaRefs>
    <ds:schemaRef ds:uri="ESRI.ArcGIS.Mapping.OfficeIntegration.PowerPointInfo"/>
  </ds:schemaRefs>
</ds:datastoreItem>
</file>

<file path=customXml/itemProps74.xml><?xml version="1.0" encoding="utf-8"?>
<ds:datastoreItem xmlns:ds="http://schemas.openxmlformats.org/officeDocument/2006/customXml" ds:itemID="{F4094AF4-3598-4A96-828B-38DD14A5A9B1}">
  <ds:schemaRefs>
    <ds:schemaRef ds:uri="ESRI.ArcGIS.Mapping.OfficeIntegration.PowerPointInfo"/>
  </ds:schemaRefs>
</ds:datastoreItem>
</file>

<file path=customXml/itemProps75.xml><?xml version="1.0" encoding="utf-8"?>
<ds:datastoreItem xmlns:ds="http://schemas.openxmlformats.org/officeDocument/2006/customXml" ds:itemID="{8A4426DD-2379-46A4-B442-209BAC51C84A}">
  <ds:schemaRefs>
    <ds:schemaRef ds:uri="ESRI.ArcGIS.Mapping.OfficeIntegration.PowerPointInfo"/>
  </ds:schemaRefs>
</ds:datastoreItem>
</file>

<file path=customXml/itemProps76.xml><?xml version="1.0" encoding="utf-8"?>
<ds:datastoreItem xmlns:ds="http://schemas.openxmlformats.org/officeDocument/2006/customXml" ds:itemID="{E5194B9D-955C-426A-8203-CAEBFEEB1C7D}">
  <ds:schemaRefs>
    <ds:schemaRef ds:uri="ESRI.ArcGIS.Mapping.OfficeIntegration.PowerPointInfo"/>
  </ds:schemaRefs>
</ds:datastoreItem>
</file>

<file path=customXml/itemProps77.xml><?xml version="1.0" encoding="utf-8"?>
<ds:datastoreItem xmlns:ds="http://schemas.openxmlformats.org/officeDocument/2006/customXml" ds:itemID="{E43CAF37-259F-4F3D-AED9-6090B9443B13}">
  <ds:schemaRefs>
    <ds:schemaRef ds:uri="ESRI.ArcGIS.Mapping.OfficeIntegration.PowerPointInfo"/>
  </ds:schemaRefs>
</ds:datastoreItem>
</file>

<file path=customXml/itemProps78.xml><?xml version="1.0" encoding="utf-8"?>
<ds:datastoreItem xmlns:ds="http://schemas.openxmlformats.org/officeDocument/2006/customXml" ds:itemID="{EC317A30-5ADB-49FE-BDA2-DDC595F249FE}">
  <ds:schemaRefs>
    <ds:schemaRef ds:uri="ESRI.ArcGIS.Mapping.OfficeIntegration.PowerPointInfo"/>
  </ds:schemaRefs>
</ds:datastoreItem>
</file>

<file path=customXml/itemProps79.xml><?xml version="1.0" encoding="utf-8"?>
<ds:datastoreItem xmlns:ds="http://schemas.openxmlformats.org/officeDocument/2006/customXml" ds:itemID="{686DB780-2872-4E4C-88BB-096649032CE5}">
  <ds:schemaRefs>
    <ds:schemaRef ds:uri="ESRI.ArcGIS.Mapping.OfficeIntegration.PowerPointInfo"/>
  </ds:schemaRefs>
</ds:datastoreItem>
</file>

<file path=customXml/itemProps8.xml><?xml version="1.0" encoding="utf-8"?>
<ds:datastoreItem xmlns:ds="http://schemas.openxmlformats.org/officeDocument/2006/customXml" ds:itemID="{509C8696-69F3-4664-AA8C-854B8EBD306B}">
  <ds:schemaRefs>
    <ds:schemaRef ds:uri="ESRI.ArcGIS.Mapping.OfficeIntegration.PowerPointInfo"/>
  </ds:schemaRefs>
</ds:datastoreItem>
</file>

<file path=customXml/itemProps80.xml><?xml version="1.0" encoding="utf-8"?>
<ds:datastoreItem xmlns:ds="http://schemas.openxmlformats.org/officeDocument/2006/customXml" ds:itemID="{DE4899E9-521E-4590-8EAE-481C20439DA9}">
  <ds:schemaRefs>
    <ds:schemaRef ds:uri="ESRI.ArcGIS.Mapping.OfficeIntegration.PowerPointInfo"/>
  </ds:schemaRefs>
</ds:datastoreItem>
</file>

<file path=customXml/itemProps81.xml><?xml version="1.0" encoding="utf-8"?>
<ds:datastoreItem xmlns:ds="http://schemas.openxmlformats.org/officeDocument/2006/customXml" ds:itemID="{1D271632-D7CC-460B-A008-6906B5BB63D5}">
  <ds:schemaRefs>
    <ds:schemaRef ds:uri="ESRI.ArcGIS.Mapping.OfficeIntegration.PowerPointInfo"/>
  </ds:schemaRefs>
</ds:datastoreItem>
</file>

<file path=customXml/itemProps82.xml><?xml version="1.0" encoding="utf-8"?>
<ds:datastoreItem xmlns:ds="http://schemas.openxmlformats.org/officeDocument/2006/customXml" ds:itemID="{6706F4FA-55C0-4B6C-8776-76254C3EF3F1}">
  <ds:schemaRefs>
    <ds:schemaRef ds:uri="ESRI.ArcGIS.Mapping.OfficeIntegration.PowerPointInfo"/>
  </ds:schemaRefs>
</ds:datastoreItem>
</file>

<file path=customXml/itemProps83.xml><?xml version="1.0" encoding="utf-8"?>
<ds:datastoreItem xmlns:ds="http://schemas.openxmlformats.org/officeDocument/2006/customXml" ds:itemID="{79FDCCA5-0ABA-4240-BE21-907DCB0DFAEC}">
  <ds:schemaRefs>
    <ds:schemaRef ds:uri="ESRI.ArcGIS.Mapping.OfficeIntegration.PowerPointInfo"/>
  </ds:schemaRefs>
</ds:datastoreItem>
</file>

<file path=customXml/itemProps84.xml><?xml version="1.0" encoding="utf-8"?>
<ds:datastoreItem xmlns:ds="http://schemas.openxmlformats.org/officeDocument/2006/customXml" ds:itemID="{F466781B-A4F1-471E-B202-E4CB0E5840BF}">
  <ds:schemaRefs>
    <ds:schemaRef ds:uri="ESRI.ArcGIS.Mapping.OfficeIntegration.PowerPointInfo"/>
  </ds:schemaRefs>
</ds:datastoreItem>
</file>

<file path=customXml/itemProps85.xml><?xml version="1.0" encoding="utf-8"?>
<ds:datastoreItem xmlns:ds="http://schemas.openxmlformats.org/officeDocument/2006/customXml" ds:itemID="{4125427A-8CEE-44FB-8B09-B3C7A5B574AB}">
  <ds:schemaRefs>
    <ds:schemaRef ds:uri="ESRI.ArcGIS.Mapping.OfficeIntegration.PowerPointInfo"/>
  </ds:schemaRefs>
</ds:datastoreItem>
</file>

<file path=customXml/itemProps86.xml><?xml version="1.0" encoding="utf-8"?>
<ds:datastoreItem xmlns:ds="http://schemas.openxmlformats.org/officeDocument/2006/customXml" ds:itemID="{4B8A135C-3408-44D0-A517-FC5BF5F7AA38}">
  <ds:schemaRefs>
    <ds:schemaRef ds:uri="ESRI.ArcGIS.Mapping.OfficeIntegration.PowerPointInfo"/>
  </ds:schemaRefs>
</ds:datastoreItem>
</file>

<file path=customXml/itemProps87.xml><?xml version="1.0" encoding="utf-8"?>
<ds:datastoreItem xmlns:ds="http://schemas.openxmlformats.org/officeDocument/2006/customXml" ds:itemID="{497051AD-F5C7-47A0-86FA-D54EFBCB724A}">
  <ds:schemaRefs>
    <ds:schemaRef ds:uri="ESRI.ArcGIS.Mapping.OfficeIntegration.PowerPointInfo"/>
  </ds:schemaRefs>
</ds:datastoreItem>
</file>

<file path=customXml/itemProps88.xml><?xml version="1.0" encoding="utf-8"?>
<ds:datastoreItem xmlns:ds="http://schemas.openxmlformats.org/officeDocument/2006/customXml" ds:itemID="{C3CEB246-E02E-4E6B-8833-F9A8A13DF661}">
  <ds:schemaRefs>
    <ds:schemaRef ds:uri="ESRI.ArcGIS.Mapping.OfficeIntegration.PowerPointInfo"/>
  </ds:schemaRefs>
</ds:datastoreItem>
</file>

<file path=customXml/itemProps89.xml><?xml version="1.0" encoding="utf-8"?>
<ds:datastoreItem xmlns:ds="http://schemas.openxmlformats.org/officeDocument/2006/customXml" ds:itemID="{0ABBA494-BA4E-4BF4-9823-EE7FFBE888BF}">
  <ds:schemaRefs>
    <ds:schemaRef ds:uri="ESRI.ArcGIS.Mapping.OfficeIntegration.PowerPointInfo"/>
  </ds:schemaRefs>
</ds:datastoreItem>
</file>

<file path=customXml/itemProps9.xml><?xml version="1.0" encoding="utf-8"?>
<ds:datastoreItem xmlns:ds="http://schemas.openxmlformats.org/officeDocument/2006/customXml" ds:itemID="{DC6E87E3-59D8-4F25-912D-AFC237C79C47}">
  <ds:schemaRefs>
    <ds:schemaRef ds:uri="ESRI.ArcGIS.Mapping.OfficeIntegration.PowerPointInfo"/>
  </ds:schemaRefs>
</ds:datastoreItem>
</file>

<file path=customXml/itemProps90.xml><?xml version="1.0" encoding="utf-8"?>
<ds:datastoreItem xmlns:ds="http://schemas.openxmlformats.org/officeDocument/2006/customXml" ds:itemID="{B161B2FD-3610-4B3C-9F6B-93A257A0DF68}">
  <ds:schemaRefs>
    <ds:schemaRef ds:uri="ESRI.ArcGIS.Mapping.OfficeIntegration.PowerPointInfo"/>
  </ds:schemaRefs>
</ds:datastoreItem>
</file>

<file path=customXml/itemProps91.xml><?xml version="1.0" encoding="utf-8"?>
<ds:datastoreItem xmlns:ds="http://schemas.openxmlformats.org/officeDocument/2006/customXml" ds:itemID="{48EC743A-DBCC-43AD-82EF-9B4CFDB2A49C}">
  <ds:schemaRefs>
    <ds:schemaRef ds:uri="ESRI.ArcGIS.Mapping.OfficeIntegration.PowerPointInfo"/>
  </ds:schemaRefs>
</ds:datastoreItem>
</file>

<file path=customXml/itemProps92.xml><?xml version="1.0" encoding="utf-8"?>
<ds:datastoreItem xmlns:ds="http://schemas.openxmlformats.org/officeDocument/2006/customXml" ds:itemID="{7DCA6582-E036-4CB0-8854-1203E97EBE79}">
  <ds:schemaRefs>
    <ds:schemaRef ds:uri="ESRI.ArcGIS.Mapping.OfficeIntegration.PowerPointInfo"/>
  </ds:schemaRefs>
</ds:datastoreItem>
</file>

<file path=customXml/itemProps93.xml><?xml version="1.0" encoding="utf-8"?>
<ds:datastoreItem xmlns:ds="http://schemas.openxmlformats.org/officeDocument/2006/customXml" ds:itemID="{3872C7C3-1F1E-4597-896C-0A09266C884B}">
  <ds:schemaRefs>
    <ds:schemaRef ds:uri="ESRI.ArcGIS.Mapping.OfficeIntegration.PowerPointInfo"/>
  </ds:schemaRefs>
</ds:datastoreItem>
</file>

<file path=customXml/itemProps94.xml><?xml version="1.0" encoding="utf-8"?>
<ds:datastoreItem xmlns:ds="http://schemas.openxmlformats.org/officeDocument/2006/customXml" ds:itemID="{72AEB7BA-41AA-4C7E-8EAB-83AA4202FB09}">
  <ds:schemaRefs>
    <ds:schemaRef ds:uri="ESRI.ArcGIS.Mapping.OfficeIntegration.PowerPointInfo"/>
  </ds:schemaRefs>
</ds:datastoreItem>
</file>

<file path=customXml/itemProps95.xml><?xml version="1.0" encoding="utf-8"?>
<ds:datastoreItem xmlns:ds="http://schemas.openxmlformats.org/officeDocument/2006/customXml" ds:itemID="{4458A745-50CF-48E3-BDF0-9B12B7EA0E24}">
  <ds:schemaRefs>
    <ds:schemaRef ds:uri="ESRI.ArcGIS.Mapping.OfficeIntegration.PowerPointInfo"/>
  </ds:schemaRefs>
</ds:datastoreItem>
</file>

<file path=customXml/itemProps96.xml><?xml version="1.0" encoding="utf-8"?>
<ds:datastoreItem xmlns:ds="http://schemas.openxmlformats.org/officeDocument/2006/customXml" ds:itemID="{1F9180BF-B7E1-4CF3-92FC-F282C4B3BD9E}">
  <ds:schemaRefs>
    <ds:schemaRef ds:uri="ESRI.ArcGIS.Mapping.OfficeIntegration.PowerPointInfo"/>
  </ds:schemaRefs>
</ds:datastoreItem>
</file>

<file path=customXml/itemProps97.xml><?xml version="1.0" encoding="utf-8"?>
<ds:datastoreItem xmlns:ds="http://schemas.openxmlformats.org/officeDocument/2006/customXml" ds:itemID="{1CAC112C-1B71-43CE-AD2D-468E498F4A38}">
  <ds:schemaRefs>
    <ds:schemaRef ds:uri="ESRI.ArcGIS.Mapping.OfficeIntegration.PowerPointInfo"/>
  </ds:schemaRefs>
</ds:datastoreItem>
</file>

<file path=customXml/itemProps98.xml><?xml version="1.0" encoding="utf-8"?>
<ds:datastoreItem xmlns:ds="http://schemas.openxmlformats.org/officeDocument/2006/customXml" ds:itemID="{302323DA-83CD-447F-B797-2AE6BB4065A6}">
  <ds:schemaRefs>
    <ds:schemaRef ds:uri="ESRI.ArcGIS.Mapping.OfficeIntegration.PowerPointInfo"/>
  </ds:schemaRefs>
</ds:datastoreItem>
</file>

<file path=customXml/itemProps99.xml><?xml version="1.0" encoding="utf-8"?>
<ds:datastoreItem xmlns:ds="http://schemas.openxmlformats.org/officeDocument/2006/customXml" ds:itemID="{C12E6055-F2C2-4B85-9292-6E8F63DD232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30808</TotalTime>
  <Words>3098</Words>
  <Application>Microsoft Office PowerPoint</Application>
  <PresentationFormat>Widescreen</PresentationFormat>
  <Paragraphs>439</Paragraphs>
  <Slides>43</Slides>
  <Notes>18</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43</vt:i4>
      </vt:variant>
    </vt:vector>
  </HeadingPairs>
  <TitlesOfParts>
    <vt:vector size="68" baseType="lpstr">
      <vt:lpstr>微软雅黑</vt:lpstr>
      <vt:lpstr>等线</vt:lpstr>
      <vt:lpstr>黑体</vt:lpstr>
      <vt:lpstr>Arial</vt:lpstr>
      <vt:lpstr>Arial Black</vt:lpstr>
      <vt:lpstr>Calibri</vt:lpstr>
      <vt:lpstr>Calibri Light</vt:lpstr>
      <vt:lpstr>Cambria Math</vt:lpstr>
      <vt:lpstr>Symbol</vt:lpstr>
      <vt:lpstr>Times</vt:lpstr>
      <vt:lpstr>Times New Roman</vt:lpstr>
      <vt:lpstr>Verdana</vt:lpstr>
      <vt:lpstr>Wingdings</vt:lpstr>
      <vt:lpstr>Wingdings 2</vt:lpstr>
      <vt:lpstr>Office 主题</vt:lpstr>
      <vt:lpstr>2_Default Design</vt:lpstr>
      <vt:lpstr>Aspect</vt:lpstr>
      <vt:lpstr>9_EMPA课题组模板</vt:lpstr>
      <vt:lpstr>4_EMPA课题组模板</vt:lpstr>
      <vt:lpstr>3_EMPA课题组模板</vt:lpstr>
      <vt:lpstr>5_EMPA课题组模板</vt:lpstr>
      <vt:lpstr>1_Office Theme</vt:lpstr>
      <vt:lpstr>Office Theme</vt:lpstr>
      <vt:lpstr>Office 主题​​</vt:lpstr>
      <vt:lpstr>Drawing</vt:lpstr>
      <vt:lpstr>PowerPoint Presentation</vt:lpstr>
      <vt:lpstr>Outline</vt:lpstr>
      <vt:lpstr>Data Fusion Techniques Used in O3 and PM2.5 NAAQS Review and Implementation</vt:lpstr>
      <vt:lpstr>Data Fusion Tool</vt:lpstr>
      <vt:lpstr>“Data Fusion” Tool  (Fusing Model and Monitor and/or other data) </vt:lpstr>
      <vt:lpstr>Data Fusion Used in Regulatory Modeling Support Tools</vt:lpstr>
      <vt:lpstr>Comparisons of Downscaler (DS) Results: “MATLAB-DS” (ORD)  vs. “DFT-DS” (OAQPS) for 2017 PM2.5 &amp; O3 (CDC case study)</vt:lpstr>
      <vt:lpstr>PowerPoint Presentation</vt:lpstr>
      <vt:lpstr>PowerPoint Presentation</vt:lpstr>
      <vt:lpstr>PowerPoint Presentation</vt:lpstr>
      <vt:lpstr>PowerPoint Presentation</vt:lpstr>
      <vt:lpstr>Running Data Fusion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2011 PM2.5 Concentrations</vt:lpstr>
      <vt:lpstr>Variability Among Non-CTM Models</vt:lpstr>
      <vt:lpstr>Los Angeles (12-km)</vt:lpstr>
      <vt:lpstr>Los Angeles (1-km)</vt:lpstr>
      <vt:lpstr>Fused Field Example: Historical Trends in Exposure Disparities based on National Population-Weighted PM2.5</vt:lpstr>
      <vt:lpstr>Inhaled PM2.5 in Los Angeles</vt:lpstr>
      <vt:lpstr>Current Examples of EJ Exposure Issues: Use of Satellite Data</vt:lpstr>
      <vt:lpstr>Future Projections of Exposure Disparities for PM2.5: 2011 to 2028</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SMAT-CE Enhancement GUI Improvements</dc:title>
  <dc:creator>ESIL1</dc:creator>
  <cp:lastModifiedBy>Carey Jang</cp:lastModifiedBy>
  <cp:revision>648</cp:revision>
  <cp:lastPrinted>2017-10-18T20:23:14Z</cp:lastPrinted>
  <dcterms:created xsi:type="dcterms:W3CDTF">2015-07-07T02:02:38Z</dcterms:created>
  <dcterms:modified xsi:type="dcterms:W3CDTF">2021-08-31T04:40:32Z</dcterms:modified>
</cp:coreProperties>
</file>