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73" r:id="rId94"/>
  </p:sldMasterIdLst>
  <p:notesMasterIdLst>
    <p:notesMasterId r:id="rId109"/>
  </p:notesMasterIdLst>
  <p:handoutMasterIdLst>
    <p:handoutMasterId r:id="rId110"/>
  </p:handoutMasterIdLst>
  <p:sldIdLst>
    <p:sldId id="256" r:id="rId95"/>
    <p:sldId id="293" r:id="rId96"/>
    <p:sldId id="300" r:id="rId97"/>
    <p:sldId id="307" r:id="rId98"/>
    <p:sldId id="264" r:id="rId99"/>
    <p:sldId id="287" r:id="rId100"/>
    <p:sldId id="270" r:id="rId101"/>
    <p:sldId id="279" r:id="rId102"/>
    <p:sldId id="295" r:id="rId103"/>
    <p:sldId id="305" r:id="rId104"/>
    <p:sldId id="306" r:id="rId105"/>
    <p:sldId id="299" r:id="rId106"/>
    <p:sldId id="285" r:id="rId107"/>
    <p:sldId id="303" r:id="rId10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72D"/>
    <a:srgbClr val="9900CC"/>
    <a:srgbClr val="FF6600"/>
    <a:srgbClr val="16AE2F"/>
    <a:srgbClr val="FF3300"/>
    <a:srgbClr val="FFFF00"/>
    <a:srgbClr val="659A2A"/>
    <a:srgbClr val="F6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78007" autoAdjust="0"/>
  </p:normalViewPr>
  <p:slideViewPr>
    <p:cSldViewPr>
      <p:cViewPr varScale="1">
        <p:scale>
          <a:sx n="83" d="100"/>
          <a:sy n="83" d="100"/>
        </p:scale>
        <p:origin x="7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07" Type="http://schemas.openxmlformats.org/officeDocument/2006/relationships/slide" Target="slides/slide13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87" Type="http://schemas.openxmlformats.org/officeDocument/2006/relationships/customXml" Target="../customXml/item87.xml"/><Relationship Id="rId102" Type="http://schemas.openxmlformats.org/officeDocument/2006/relationships/slide" Target="slides/slide8.xml"/><Relationship Id="rId110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90" Type="http://schemas.openxmlformats.org/officeDocument/2006/relationships/customXml" Target="../customXml/item90.xml"/><Relationship Id="rId95" Type="http://schemas.openxmlformats.org/officeDocument/2006/relationships/slide" Target="slides/slide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6.xml"/><Relationship Id="rId105" Type="http://schemas.openxmlformats.org/officeDocument/2006/relationships/slide" Target="slides/slide11.xml"/><Relationship Id="rId113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9.xml"/><Relationship Id="rId108" Type="http://schemas.openxmlformats.org/officeDocument/2006/relationships/slide" Target="slides/slide14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slide" Target="slides/slide2.xml"/><Relationship Id="rId11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12.xml"/><Relationship Id="rId114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slideMaster" Target="slideMasters/slideMaster1.xml"/><Relationship Id="rId99" Type="http://schemas.openxmlformats.org/officeDocument/2006/relationships/slide" Target="slides/slide5.xml"/><Relationship Id="rId101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notesMaster" Target="notesMasters/notesMaster1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3.xml"/><Relationship Id="rId104" Type="http://schemas.openxmlformats.org/officeDocument/2006/relationships/slide" Target="slides/slide10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5AAC8D95-A7EF-4EC0-BF45-C57B3E2F7267}" type="datetimeFigureOut">
              <a:rPr lang="en-US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3E5D3147-B245-449E-938F-93FDB2384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76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31E459B-B01E-4497-BB85-D497921FF7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33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5E5AE-340F-40C6-9886-2C032DA85C88}" type="slidenum">
              <a:rPr lang="en-US" smtClean="0">
                <a:latin typeface="Arial" charset="0"/>
              </a:rPr>
              <a:pPr/>
              <a:t>1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72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E459B-B01E-4497-BB85-D497921FF74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25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E459B-B01E-4497-BB85-D497921FF74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56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E459B-B01E-4497-BB85-D497921FF74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42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7F403709-3D83-405C-A65B-7E8302DC548A}" type="slidenum">
              <a:rPr lang="en-US" sz="1200"/>
              <a:pPr algn="r"/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7655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E459B-B01E-4497-BB85-D497921FF74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2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14ACA-A594-4130-BA68-11104272E23D}" type="slidenum">
              <a:rPr lang="en-US" smtClean="0">
                <a:latin typeface="Arial" charset="0"/>
              </a:rPr>
              <a:pPr/>
              <a:t>2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8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E459B-B01E-4497-BB85-D497921FF74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1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FB959-BBFE-49C6-855C-433FEEEDE4EA}" type="slidenum">
              <a:rPr lang="en-US" smtClean="0">
                <a:latin typeface="Arial" charset="0"/>
              </a:rPr>
              <a:pPr/>
              <a:t>4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69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baseline="0" dirty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AB841-2716-4FFF-AEE7-22D6E16DF920}" type="slidenum">
              <a:rPr lang="en-US" smtClean="0">
                <a:latin typeface="Arial" charset="0"/>
              </a:rPr>
              <a:pPr/>
              <a:t>5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3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0380B-62A2-4141-B7BB-C0A37EA06518}" type="slidenum">
              <a:rPr lang="en-US" smtClean="0">
                <a:latin typeface="Arial" charset="0"/>
              </a:rPr>
              <a:pPr/>
              <a:t>6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63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C5E3D-80D8-4773-8FE8-6EB4F5764956}" type="slidenum">
              <a:rPr lang="en-US" smtClean="0">
                <a:latin typeface="Arial" charset="0"/>
              </a:rPr>
              <a:pPr/>
              <a:t>7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1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BA0F8-0AD2-4D24-975B-6D8C032E2127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1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59600-7682-478E-AACE-6A5D25E571ED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6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014F0-B643-4561-AB5B-D24DEAB1E4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8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DE32B-7A9E-428A-857D-07BEE7E851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0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DE32B-7A9E-428A-857D-07BEE7E851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67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DE32B-7A9E-428A-857D-07BEE7E851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4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DE32B-7A9E-428A-857D-07BEE7E851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5737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DE32B-7A9E-428A-857D-07BEE7E851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10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130F9-32B0-45C0-B1B5-39285233EB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82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5D570-2CF8-4E20-A53F-01E4A6DF8F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58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AB9A5-3642-453C-B1CE-9C56EC01C8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0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2072C-A03B-4B83-AA13-20B226AFC5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8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1E131-E509-4A4C-AC95-409678B15D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D953E-8932-40A6-86FB-9029D76E88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45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D3430-3967-4ECC-8B96-AD5161A074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09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A8863-6803-4898-9985-33A0A6187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3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E25-9BDD-4C0B-BFB4-479FB70222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B34F9-F656-4F32-8BE6-654345E266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0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4ADE32B-7A9E-428A-857D-07BEE7E851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9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  <p:sldLayoutId id="2147484386" r:id="rId13"/>
    <p:sldLayoutId id="2147484387" r:id="rId14"/>
    <p:sldLayoutId id="2147484388" r:id="rId15"/>
    <p:sldLayoutId id="214748438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8" name="chimes.wav"/>
          </p:stSnd>
        </p:sndAc>
      </p:transition>
    </mc:Choice>
    <mc:Fallback xmlns="">
      <p:transition spd="slow">
        <p:fade/>
        <p:sndAc>
          <p:stSnd>
            <p:snd r:embed="rId19" name="chimes.wav"/>
          </p:stSnd>
        </p:sndAc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1.jpg"/><Relationship Id="rId4" Type="http://schemas.openxmlformats.org/officeDocument/2006/relationships/hyperlink" Target="http://www.airnow.gov/fla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wildermann.ellen@epa.gov" TargetMode="External"/><Relationship Id="rId3" Type="http://schemas.openxmlformats.org/officeDocument/2006/relationships/audio" Target="../media/audio1.wav"/><Relationship Id="rId7" Type="http://schemas.openxmlformats.org/officeDocument/2006/relationships/hyperlink" Target="mailto:wayland.michelle@epa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ndis.Elizabeth@epa.gov" TargetMode="External"/><Relationship Id="rId5" Type="http://schemas.openxmlformats.org/officeDocument/2006/relationships/hyperlink" Target="mailto:payne.melissa@epa.gov" TargetMode="External"/><Relationship Id="rId4" Type="http://schemas.openxmlformats.org/officeDocument/2006/relationships/image" Target="../media/image26.jpeg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1.wav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irnow.gov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7924800" cy="1676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7030A0"/>
                </a:solidFill>
                <a:cs typeface="Arial" pitchFamily="34" charset="0"/>
              </a:rPr>
              <a:t>The</a:t>
            </a:r>
            <a:br>
              <a:rPr lang="en-US" sz="4800" b="1" dirty="0">
                <a:solidFill>
                  <a:srgbClr val="7030A0"/>
                </a:solidFill>
                <a:cs typeface="Arial" pitchFamily="34" charset="0"/>
              </a:rPr>
            </a:br>
            <a:r>
              <a:rPr lang="en-US" sz="4800" b="1" dirty="0">
                <a:solidFill>
                  <a:srgbClr val="7030A0"/>
                </a:solidFill>
                <a:cs typeface="Arial" pitchFamily="34" charset="0"/>
              </a:rPr>
              <a:t> Air Quality </a:t>
            </a:r>
            <a:br>
              <a:rPr lang="en-US" sz="4800" b="1" dirty="0">
                <a:solidFill>
                  <a:srgbClr val="7030A0"/>
                </a:solidFill>
                <a:cs typeface="Arial" pitchFamily="34" charset="0"/>
              </a:rPr>
            </a:br>
            <a:r>
              <a:rPr lang="en-US" sz="4800" b="1" dirty="0">
                <a:solidFill>
                  <a:srgbClr val="7030A0"/>
                </a:solidFill>
                <a:cs typeface="Arial" pitchFamily="34" charset="0"/>
              </a:rPr>
              <a:t>Flag Program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72949"/>
            <a:ext cx="5826719" cy="1096899"/>
          </a:xfrm>
        </p:spPr>
        <p:txBody>
          <a:bodyPr/>
          <a:lstStyle/>
          <a:p>
            <a:pPr marR="0" eaLnBrk="1" hangingPunct="1"/>
            <a:br>
              <a:rPr lang="en-US" sz="1600" dirty="0"/>
            </a:br>
            <a:endParaRPr lang="en-US" sz="1600" dirty="0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8861425" y="5486400"/>
            <a:ext cx="282575" cy="13716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lIns="19047" tIns="9523" rIns="19047" bIns="9523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8861425" y="4114800"/>
            <a:ext cx="282575" cy="1371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19047" tIns="9523" rIns="19047" bIns="9523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 flipH="1">
            <a:off x="8839198" y="2743200"/>
            <a:ext cx="304801" cy="16812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 lIns="19047" tIns="9523" rIns="19047" bIns="9523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8839200" y="1371600"/>
            <a:ext cx="304800" cy="1371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9047" tIns="9523" rIns="19047" bIns="9523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105" name="TextBox 11"/>
          <p:cNvSpPr txBox="1">
            <a:spLocks noChangeArrowheads="1"/>
          </p:cNvSpPr>
          <p:nvPr/>
        </p:nvSpPr>
        <p:spPr bwMode="auto">
          <a:xfrm>
            <a:off x="8839200" y="0"/>
            <a:ext cx="304800" cy="13716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19047" tIns="9523" rIns="19047" bIns="9523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766198"/>
            <a:ext cx="1251839" cy="8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5118830"/>
            <a:ext cx="3375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Melissa Payne</a:t>
            </a:r>
          </a:p>
          <a:p>
            <a:pPr algn="ctr"/>
            <a:r>
              <a:rPr lang="en-US" sz="2400" dirty="0">
                <a:latin typeface="+mn-lt"/>
              </a:rPr>
              <a:t>US EPA</a:t>
            </a:r>
          </a:p>
          <a:p>
            <a:pPr algn="ctr"/>
            <a:r>
              <a:rPr lang="en-US" sz="2400" dirty="0">
                <a:latin typeface="+mn-lt"/>
              </a:rPr>
              <a:t>July 10, 2019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738A44-F2AB-4AC0-908E-38893E4381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r="3775" b="-4"/>
          <a:stretch/>
        </p:blipFill>
        <p:spPr>
          <a:xfrm>
            <a:off x="38797" y="2160589"/>
            <a:ext cx="2638407" cy="2282808"/>
          </a:xfrm>
          <a:custGeom>
            <a:avLst/>
            <a:gdLst>
              <a:gd name="connsiteX0" fmla="*/ 339471 w 3517876"/>
              <a:gd name="connsiteY0" fmla="*/ 0 h 2282818"/>
              <a:gd name="connsiteX1" fmla="*/ 3517876 w 3517876"/>
              <a:gd name="connsiteY1" fmla="*/ 0 h 2282818"/>
              <a:gd name="connsiteX2" fmla="*/ 3471247 w 3517876"/>
              <a:gd name="connsiteY2" fmla="*/ 312174 h 2282818"/>
              <a:gd name="connsiteX3" fmla="*/ 3471133 w 3517876"/>
              <a:gd name="connsiteY3" fmla="*/ 312174 h 2282818"/>
              <a:gd name="connsiteX4" fmla="*/ 3176778 w 3517876"/>
              <a:gd name="connsiteY4" fmla="*/ 2282818 h 2282818"/>
              <a:gd name="connsiteX5" fmla="*/ 0 w 3517876"/>
              <a:gd name="connsiteY5" fmla="*/ 2282818 h 22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605C35-1158-45FC-A343-2B9B677495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r="3962" b="2"/>
          <a:stretch/>
        </p:blipFill>
        <p:spPr>
          <a:xfrm>
            <a:off x="375214" y="9548"/>
            <a:ext cx="2636117" cy="2273270"/>
          </a:xfrm>
          <a:custGeom>
            <a:avLst/>
            <a:gdLst>
              <a:gd name="connsiteX0" fmla="*/ 338051 w 3514822"/>
              <a:gd name="connsiteY0" fmla="*/ 0 h 2273270"/>
              <a:gd name="connsiteX1" fmla="*/ 3514822 w 3514822"/>
              <a:gd name="connsiteY1" fmla="*/ 0 h 2273270"/>
              <a:gd name="connsiteX2" fmla="*/ 3175264 w 3514822"/>
              <a:gd name="connsiteY2" fmla="*/ 2273270 h 2273270"/>
              <a:gd name="connsiteX3" fmla="*/ 0 w 3514822"/>
              <a:gd name="connsiteY3" fmla="*/ 2273270 h 22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28DD01-3946-4E57-B650-E6335B5A88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5" b="-2"/>
          <a:stretch/>
        </p:blipFill>
        <p:spPr>
          <a:xfrm>
            <a:off x="-7974" y="4565636"/>
            <a:ext cx="2516671" cy="2292364"/>
          </a:xfrm>
          <a:custGeom>
            <a:avLst/>
            <a:gdLst>
              <a:gd name="connsiteX0" fmla="*/ 180299 w 3355563"/>
              <a:gd name="connsiteY0" fmla="*/ 0 h 2292364"/>
              <a:gd name="connsiteX1" fmla="*/ 3355563 w 3355563"/>
              <a:gd name="connsiteY1" fmla="*/ 0 h 2292364"/>
              <a:gd name="connsiteX2" fmla="*/ 3013153 w 3355563"/>
              <a:gd name="connsiteY2" fmla="*/ 2292364 h 2292364"/>
              <a:gd name="connsiteX3" fmla="*/ 0 w 3355563"/>
              <a:gd name="connsiteY3" fmla="*/ 2292364 h 2292364"/>
              <a:gd name="connsiteX4" fmla="*/ 0 w 3355563"/>
              <a:gd name="connsiteY4" fmla="*/ 1212444 h 22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15" name="Isosceles Triangle 30">
            <a:extLst>
              <a:ext uri="{FF2B5EF4-FFF2-40B4-BE49-F238E27FC236}">
                <a16:creationId xmlns:a16="http://schemas.microsoft.com/office/drawing/2014/main" id="{601DBFE7-59F3-41F8-BC4E-83FB08639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7975" y="0"/>
            <a:ext cx="63194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AC3254-FB46-4BDF-B7F2-2D039653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2924" y="2282818"/>
            <a:ext cx="2404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6280CF-E187-4C89-97A6-CE354B277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2022" y="4565636"/>
            <a:ext cx="2404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30">
            <a:extLst>
              <a:ext uri="{FF2B5EF4-FFF2-40B4-BE49-F238E27FC236}">
                <a16:creationId xmlns:a16="http://schemas.microsoft.com/office/drawing/2014/main" id="{AB636136-2572-47F5-B45E-4AE6AD867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727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EF13D-088D-4F39-9854-38462B10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418" y="609600"/>
            <a:ext cx="3836082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Students: Classroom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D61C2-7D0E-4D2B-999C-C2FBE8CE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418" y="2160589"/>
            <a:ext cx="3836082" cy="3880773"/>
          </a:xfrm>
        </p:spPr>
        <p:txBody>
          <a:bodyPr>
            <a:normAutofit/>
          </a:bodyPr>
          <a:lstStyle/>
          <a:p>
            <a:r>
              <a:rPr lang="en-US" dirty="0"/>
              <a:t>Lesson Plans</a:t>
            </a:r>
          </a:p>
          <a:p>
            <a:r>
              <a:rPr lang="en-US" dirty="0"/>
              <a:t>Games</a:t>
            </a:r>
          </a:p>
          <a:p>
            <a:r>
              <a:rPr lang="en-US" dirty="0"/>
              <a:t>Activities</a:t>
            </a:r>
          </a:p>
          <a:p>
            <a:r>
              <a:rPr lang="en-US" dirty="0"/>
              <a:t>Picture Book</a:t>
            </a:r>
          </a:p>
          <a:p>
            <a:r>
              <a:rPr lang="en-US" dirty="0"/>
              <a:t>Online simulations</a:t>
            </a:r>
          </a:p>
          <a:p>
            <a:r>
              <a:rPr lang="en-US" dirty="0"/>
              <a:t>Online videos</a:t>
            </a:r>
          </a:p>
          <a:p>
            <a:r>
              <a:rPr lang="en-US" dirty="0"/>
              <a:t>More resources available at </a:t>
            </a:r>
            <a:r>
              <a:rPr lang="en-US" b="1" u="sng" dirty="0">
                <a:solidFill>
                  <a:srgbClr val="F65E00"/>
                </a:solidFill>
              </a:rPr>
              <a:t>www.airnow.gov/teachers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C5618-4C95-4C69-942D-57CFDE77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05AB9A5-3642-453C-B1CE-9C56EC01C8BA}" type="slidenum">
              <a:rPr 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8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Content Placeholder 9">
            <a:extLst>
              <a:ext uri="{FF2B5EF4-FFF2-40B4-BE49-F238E27FC236}">
                <a16:creationId xmlns:a16="http://schemas.microsoft.com/office/drawing/2014/main" id="{4A55763F-4C40-42BC-912A-04CD898BDF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" r="22164" b="2"/>
          <a:stretch/>
        </p:blipFill>
        <p:spPr>
          <a:xfrm>
            <a:off x="381852" y="10"/>
            <a:ext cx="2638407" cy="2282808"/>
          </a:xfrm>
          <a:custGeom>
            <a:avLst/>
            <a:gdLst>
              <a:gd name="connsiteX0" fmla="*/ 339471 w 3517876"/>
              <a:gd name="connsiteY0" fmla="*/ 0 h 2282818"/>
              <a:gd name="connsiteX1" fmla="*/ 3517876 w 3517876"/>
              <a:gd name="connsiteY1" fmla="*/ 0 h 2282818"/>
              <a:gd name="connsiteX2" fmla="*/ 3471247 w 3517876"/>
              <a:gd name="connsiteY2" fmla="*/ 312174 h 2282818"/>
              <a:gd name="connsiteX3" fmla="*/ 3471133 w 3517876"/>
              <a:gd name="connsiteY3" fmla="*/ 312174 h 2282818"/>
              <a:gd name="connsiteX4" fmla="*/ 3176778 w 3517876"/>
              <a:gd name="connsiteY4" fmla="*/ 2282818 h 2282818"/>
              <a:gd name="connsiteX5" fmla="*/ 0 w 3517876"/>
              <a:gd name="connsiteY5" fmla="*/ 2282818 h 22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31" name="Content Placeholder 5">
            <a:extLst>
              <a:ext uri="{FF2B5EF4-FFF2-40B4-BE49-F238E27FC236}">
                <a16:creationId xmlns:a16="http://schemas.microsoft.com/office/drawing/2014/main" id="{47595077-74BA-492F-B08E-29CA917BFA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45" b="-3"/>
          <a:stretch/>
        </p:blipFill>
        <p:spPr>
          <a:xfrm>
            <a:off x="127249" y="2289183"/>
            <a:ext cx="2636117" cy="2273270"/>
          </a:xfrm>
          <a:custGeom>
            <a:avLst/>
            <a:gdLst>
              <a:gd name="connsiteX0" fmla="*/ 338051 w 3514822"/>
              <a:gd name="connsiteY0" fmla="*/ 0 h 2273270"/>
              <a:gd name="connsiteX1" fmla="*/ 3514822 w 3514822"/>
              <a:gd name="connsiteY1" fmla="*/ 0 h 2273270"/>
              <a:gd name="connsiteX2" fmla="*/ 3175264 w 3514822"/>
              <a:gd name="connsiteY2" fmla="*/ 2273270 h 2273270"/>
              <a:gd name="connsiteX3" fmla="*/ 0 w 3514822"/>
              <a:gd name="connsiteY3" fmla="*/ 2273270 h 22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11B675-A021-40A3-8AF8-ACD49366BE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9" r="-2" b="11393"/>
          <a:stretch/>
        </p:blipFill>
        <p:spPr>
          <a:xfrm>
            <a:off x="-7974" y="4565636"/>
            <a:ext cx="2516671" cy="2292364"/>
          </a:xfrm>
          <a:custGeom>
            <a:avLst/>
            <a:gdLst>
              <a:gd name="connsiteX0" fmla="*/ 180299 w 3355563"/>
              <a:gd name="connsiteY0" fmla="*/ 0 h 2292364"/>
              <a:gd name="connsiteX1" fmla="*/ 3355563 w 3355563"/>
              <a:gd name="connsiteY1" fmla="*/ 0 h 2292364"/>
              <a:gd name="connsiteX2" fmla="*/ 3013153 w 3355563"/>
              <a:gd name="connsiteY2" fmla="*/ 2292364 h 2292364"/>
              <a:gd name="connsiteX3" fmla="*/ 0 w 3355563"/>
              <a:gd name="connsiteY3" fmla="*/ 2292364 h 2292364"/>
              <a:gd name="connsiteX4" fmla="*/ 0 w 3355563"/>
              <a:gd name="connsiteY4" fmla="*/ 1212444 h 22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50" name="Isosceles Triangle 30">
            <a:extLst>
              <a:ext uri="{FF2B5EF4-FFF2-40B4-BE49-F238E27FC236}">
                <a16:creationId xmlns:a16="http://schemas.microsoft.com/office/drawing/2014/main" id="{601DBFE7-59F3-41F8-BC4E-83FB08639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7975" y="0"/>
            <a:ext cx="63194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5AC3254-FB46-4BDF-B7F2-2D039653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2924" y="2282818"/>
            <a:ext cx="2404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D6280CF-E187-4C89-97A6-CE354B277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2022" y="4565636"/>
            <a:ext cx="2404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30">
            <a:extLst>
              <a:ext uri="{FF2B5EF4-FFF2-40B4-BE49-F238E27FC236}">
                <a16:creationId xmlns:a16="http://schemas.microsoft.com/office/drawing/2014/main" id="{AB636136-2572-47F5-B45E-4AE6AD867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727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0FF9A-CEF6-4315-A067-A6F63C15E641}"/>
              </a:ext>
            </a:extLst>
          </p:cNvPr>
          <p:cNvSpPr txBox="1"/>
          <p:nvPr/>
        </p:nvSpPr>
        <p:spPr>
          <a:xfrm>
            <a:off x="3733800" y="4800600"/>
            <a:ext cx="4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5283B-9557-4068-8631-54A5CCF5A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418" y="609600"/>
            <a:ext cx="3836082" cy="132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Staff and Parents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3FCF0-E65A-4718-B372-103CAEF3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05AB9A5-3642-453C-B1CE-9C56EC01C8BA}" type="slidenum">
              <a:rPr lang="en-US" smtClean="0">
                <a:latin typeface="+mn-lt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latin typeface="+mn-lt"/>
            </a:endParaRPr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1E7AD8A8-097B-4DBF-871C-62F04EDD0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418" y="2160589"/>
            <a:ext cx="3836082" cy="3880773"/>
          </a:xfrm>
        </p:spPr>
        <p:txBody>
          <a:bodyPr>
            <a:normAutofit/>
          </a:bodyPr>
          <a:lstStyle/>
          <a:p>
            <a:r>
              <a:rPr lang="en-US" dirty="0"/>
              <a:t>Sample employee email</a:t>
            </a:r>
          </a:p>
          <a:p>
            <a:r>
              <a:rPr lang="en-US" dirty="0"/>
              <a:t>Infographic</a:t>
            </a:r>
          </a:p>
          <a:p>
            <a:r>
              <a:rPr lang="en-US" dirty="0"/>
              <a:t>Story map</a:t>
            </a:r>
          </a:p>
          <a:p>
            <a:r>
              <a:rPr lang="en-US" dirty="0"/>
              <a:t>Press release template</a:t>
            </a:r>
          </a:p>
        </p:txBody>
      </p:sp>
    </p:spTree>
    <p:extLst>
      <p:ext uri="{BB962C8B-B14F-4D97-AF65-F5344CB8AC3E}">
        <p14:creationId xmlns:p14="http://schemas.microsoft.com/office/powerpoint/2010/main" val="3571109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r="10253"/>
          <a:stretch/>
        </p:blipFill>
        <p:spPr>
          <a:xfrm>
            <a:off x="20" y="10"/>
            <a:ext cx="1524124" cy="2285990"/>
          </a:xfrm>
          <a:custGeom>
            <a:avLst/>
            <a:gdLst>
              <a:gd name="connsiteX0" fmla="*/ 0 w 2032191"/>
              <a:gd name="connsiteY0" fmla="*/ 0 h 2286000"/>
              <a:gd name="connsiteX1" fmla="*/ 1676558 w 2032191"/>
              <a:gd name="connsiteY1" fmla="*/ 0 h 2286000"/>
              <a:gd name="connsiteX2" fmla="*/ 2032191 w 2032191"/>
              <a:gd name="connsiteY2" fmla="*/ 2286000 h 2286000"/>
              <a:gd name="connsiteX3" fmla="*/ 0 w 2032191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191" h="2286000">
                <a:moveTo>
                  <a:pt x="0" y="0"/>
                </a:moveTo>
                <a:lnTo>
                  <a:pt x="1676558" y="0"/>
                </a:lnTo>
                <a:lnTo>
                  <a:pt x="2032191" y="2286000"/>
                </a:lnTo>
                <a:lnTo>
                  <a:pt x="0" y="228600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12EABF-CC77-4463-AC1D-9B7CD624AB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9" r="28086" b="1"/>
          <a:stretch/>
        </p:blipFill>
        <p:spPr>
          <a:xfrm>
            <a:off x="20" y="2286001"/>
            <a:ext cx="1791094" cy="2288103"/>
          </a:xfrm>
          <a:custGeom>
            <a:avLst/>
            <a:gdLst>
              <a:gd name="connsiteX0" fmla="*/ 0 w 2388151"/>
              <a:gd name="connsiteY0" fmla="*/ 0 h 2288103"/>
              <a:gd name="connsiteX1" fmla="*/ 2032191 w 2388151"/>
              <a:gd name="connsiteY1" fmla="*/ 0 h 2288103"/>
              <a:gd name="connsiteX2" fmla="*/ 2388151 w 2388151"/>
              <a:gd name="connsiteY2" fmla="*/ 2288103 h 2288103"/>
              <a:gd name="connsiteX3" fmla="*/ 95581 w 2388151"/>
              <a:gd name="connsiteY3" fmla="*/ 2288103 h 2288103"/>
              <a:gd name="connsiteX4" fmla="*/ 0 w 2388151"/>
              <a:gd name="connsiteY4" fmla="*/ 1717652 h 228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151" h="2288103">
                <a:moveTo>
                  <a:pt x="0" y="0"/>
                </a:moveTo>
                <a:lnTo>
                  <a:pt x="2032191" y="0"/>
                </a:lnTo>
                <a:lnTo>
                  <a:pt x="2388151" y="2288103"/>
                </a:lnTo>
                <a:lnTo>
                  <a:pt x="95581" y="2288103"/>
                </a:lnTo>
                <a:lnTo>
                  <a:pt x="0" y="1717652"/>
                </a:lnTo>
                <a:close/>
              </a:path>
            </a:pathLst>
          </a:cu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CD182F-B5CB-4A99-B5D3-23ABD69C8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286000"/>
            <a:ext cx="15470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D9F2EDA-09A9-4FF5-B076-67DED52803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4" r="15113"/>
          <a:stretch/>
        </p:blipFill>
        <p:spPr>
          <a:xfrm>
            <a:off x="71686" y="4574104"/>
            <a:ext cx="1986158" cy="2283897"/>
          </a:xfrm>
          <a:custGeom>
            <a:avLst/>
            <a:gdLst>
              <a:gd name="connsiteX0" fmla="*/ 0 w 2648210"/>
              <a:gd name="connsiteY0" fmla="*/ 0 h 2283897"/>
              <a:gd name="connsiteX1" fmla="*/ 2292570 w 2648210"/>
              <a:gd name="connsiteY1" fmla="*/ 0 h 2283897"/>
              <a:gd name="connsiteX2" fmla="*/ 2630980 w 2648210"/>
              <a:gd name="connsiteY2" fmla="*/ 2175293 h 2283897"/>
              <a:gd name="connsiteX3" fmla="*/ 2631314 w 2648210"/>
              <a:gd name="connsiteY3" fmla="*/ 2175293 h 2283897"/>
              <a:gd name="connsiteX4" fmla="*/ 2648210 w 2648210"/>
              <a:gd name="connsiteY4" fmla="*/ 2283897 h 2283897"/>
              <a:gd name="connsiteX5" fmla="*/ 382674 w 2648210"/>
              <a:gd name="connsiteY5" fmla="*/ 2283897 h 228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210" h="2283897">
                <a:moveTo>
                  <a:pt x="0" y="0"/>
                </a:moveTo>
                <a:lnTo>
                  <a:pt x="2292570" y="0"/>
                </a:lnTo>
                <a:lnTo>
                  <a:pt x="2630980" y="2175293"/>
                </a:lnTo>
                <a:lnTo>
                  <a:pt x="2631314" y="2175293"/>
                </a:lnTo>
                <a:lnTo>
                  <a:pt x="2648210" y="2283897"/>
                </a:lnTo>
                <a:lnTo>
                  <a:pt x="382674" y="2283897"/>
                </a:lnTo>
                <a:close/>
              </a:path>
            </a:pathLst>
          </a:cu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BCD71D9-8023-4E72-A25C-9A5E2228D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01" y="4574104"/>
            <a:ext cx="17599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8">
            <a:extLst>
              <a:ext uri="{FF2B5EF4-FFF2-40B4-BE49-F238E27FC236}">
                <a16:creationId xmlns:a16="http://schemas.microsoft.com/office/drawing/2014/main" id="{F4322758-05EC-443C-B0F7-FBBC5E69D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171" y="609600"/>
            <a:ext cx="4818329" cy="1320800"/>
          </a:xfrm>
        </p:spPr>
        <p:txBody>
          <a:bodyPr>
            <a:normAutofit/>
          </a:bodyPr>
          <a:lstStyle/>
          <a:p>
            <a:r>
              <a:rPr lang="en-US"/>
              <a:t>Time for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171" y="2160589"/>
            <a:ext cx="4818329" cy="3880773"/>
          </a:xfrm>
        </p:spPr>
        <p:txBody>
          <a:bodyPr>
            <a:normAutofit/>
          </a:bodyPr>
          <a:lstStyle/>
          <a:p>
            <a:r>
              <a:rPr lang="en-US" sz="2800" dirty="0"/>
              <a:t>Events</a:t>
            </a:r>
          </a:p>
          <a:p>
            <a:r>
              <a:rPr lang="en-US" sz="2800" dirty="0"/>
              <a:t>Games</a:t>
            </a:r>
          </a:p>
          <a:p>
            <a:r>
              <a:rPr lang="en-US" sz="2800" dirty="0"/>
              <a:t>Classroom activities</a:t>
            </a:r>
          </a:p>
          <a:p>
            <a:r>
              <a:rPr lang="en-US" sz="2800" dirty="0"/>
              <a:t>And more!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05AB9A5-3642-453C-B1CE-9C56EC01C8BA}" type="slidenum">
              <a:rPr 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27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37020-B5D7-47D6-B357-398970FBE7D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90538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Flag Website </a:t>
            </a:r>
          </a:p>
        </p:txBody>
      </p:sp>
      <p:sp>
        <p:nvSpPr>
          <p:cNvPr id="19459" name="Content Placeholder 13"/>
          <p:cNvSpPr>
            <a:spLocks noGrp="1"/>
          </p:cNvSpPr>
          <p:nvPr>
            <p:ph idx="4294967295"/>
          </p:nvPr>
        </p:nvSpPr>
        <p:spPr>
          <a:xfrm>
            <a:off x="615244" y="1819075"/>
            <a:ext cx="7772400" cy="4404850"/>
          </a:xfrm>
        </p:spPr>
        <p:txBody>
          <a:bodyPr numCol="1">
            <a:normAutofit fontScale="47500" lnSpcReduction="20000"/>
          </a:bodyPr>
          <a:lstStyle/>
          <a:p>
            <a:pPr eaLnBrk="1" hangingPunct="1"/>
            <a:endParaRPr lang="en-US" dirty="0"/>
          </a:p>
          <a:p>
            <a:pPr eaLnBrk="1" hangingPunct="1"/>
            <a:r>
              <a:rPr lang="en-US" sz="5100" dirty="0"/>
              <a:t>Fact sheet</a:t>
            </a:r>
          </a:p>
          <a:p>
            <a:pPr eaLnBrk="1" hangingPunct="1"/>
            <a:r>
              <a:rPr lang="en-US" sz="5100" dirty="0"/>
              <a:t>Coordinator’s handbook </a:t>
            </a:r>
          </a:p>
          <a:p>
            <a:pPr eaLnBrk="1" hangingPunct="1"/>
            <a:r>
              <a:rPr lang="en-US" sz="5100" dirty="0"/>
              <a:t>Parent letter</a:t>
            </a:r>
          </a:p>
          <a:p>
            <a:pPr eaLnBrk="1" hangingPunct="1"/>
            <a:r>
              <a:rPr lang="en-US" sz="5100" dirty="0"/>
              <a:t>Lesson plans</a:t>
            </a:r>
          </a:p>
          <a:p>
            <a:pPr eaLnBrk="1" hangingPunct="1"/>
            <a:r>
              <a:rPr lang="en-US" sz="5100" dirty="0"/>
              <a:t>Posters</a:t>
            </a:r>
          </a:p>
          <a:p>
            <a:pPr eaLnBrk="1" hangingPunct="1"/>
            <a:r>
              <a:rPr lang="en-US" sz="5100" dirty="0"/>
              <a:t>Press release template</a:t>
            </a:r>
          </a:p>
          <a:p>
            <a:pPr eaLnBrk="1" hangingPunct="1"/>
            <a:r>
              <a:rPr lang="en-US" sz="5100" dirty="0"/>
              <a:t>Student activities</a:t>
            </a:r>
          </a:p>
          <a:p>
            <a:pPr eaLnBrk="1" hangingPunct="1"/>
            <a:r>
              <a:rPr lang="en-US" sz="5100" dirty="0"/>
              <a:t>Registration form</a:t>
            </a:r>
          </a:p>
          <a:p>
            <a:pPr eaLnBrk="1" hangingPunct="1"/>
            <a:r>
              <a:rPr lang="en-US" sz="5100" dirty="0"/>
              <a:t>List of participating organizations</a:t>
            </a:r>
          </a:p>
          <a:p>
            <a:pPr eaLnBrk="1" hangingPunct="1"/>
            <a:r>
              <a:rPr lang="en-US" sz="5100" dirty="0"/>
              <a:t>Story map</a:t>
            </a:r>
          </a:p>
          <a:p>
            <a:pPr eaLnBrk="1" hangingPunct="1"/>
            <a:endParaRPr lang="en-US" dirty="0"/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649913" y="3276600"/>
            <a:ext cx="1841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sz="2400" dirty="0"/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1796149" y="1266825"/>
            <a:ext cx="37294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4617B"/>
                </a:solidFill>
                <a:hlinkClick r:id="rId4"/>
              </a:rPr>
              <a:t>www.airnow.gov/flag</a:t>
            </a:r>
            <a:endParaRPr lang="en-US" sz="2800" b="1" u="sng" dirty="0">
              <a:solidFill>
                <a:srgbClr val="04617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24" y="5846953"/>
            <a:ext cx="1251839" cy="8120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98C2CA-C0FD-48EE-A685-495F07CDC2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7400"/>
            <a:ext cx="3442260" cy="2581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7A67A-C7BA-423F-8353-16E8740004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19" y="1860739"/>
            <a:ext cx="4316741" cy="2881424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For More Information: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160589"/>
            <a:ext cx="3428998" cy="40539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Melissa Payne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payne.melissa@epa.gov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Beth Landis </a:t>
            </a:r>
            <a:r>
              <a:rPr lang="en-US" dirty="0">
                <a:solidFill>
                  <a:schemeClr val="bg1"/>
                </a:solidFill>
                <a:hlinkClick r:id="rId6"/>
              </a:rPr>
              <a:t>landis.Elizabeth@epa.gov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Miki Wayland </a:t>
            </a:r>
            <a:r>
              <a:rPr lang="en-US" dirty="0">
                <a:solidFill>
                  <a:schemeClr val="bg1"/>
                </a:solidFill>
                <a:hlinkClick r:id="rId7"/>
              </a:rPr>
              <a:t>wayland.michelle@epa.gov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Ellen Wildermann </a:t>
            </a:r>
            <a:r>
              <a:rPr lang="en-US" dirty="0">
                <a:solidFill>
                  <a:schemeClr val="bg1"/>
                </a:solidFill>
                <a:hlinkClick r:id="rId8"/>
              </a:rPr>
              <a:t>wildermann.ellen@epa.gov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17120" y="6182876"/>
            <a:ext cx="5125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05AB9A5-3642-453C-B1CE-9C56EC01C8BA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8" name="Rectangle 7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6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80" name="Isosceles Triangle 7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" r="-3" b="-3"/>
          <a:stretch/>
        </p:blipFill>
        <p:spPr>
          <a:xfrm>
            <a:off x="5055247" y="972608"/>
            <a:ext cx="2891130" cy="4900269"/>
          </a:xfrm>
          <a:prstGeom prst="rect">
            <a:avLst/>
          </a:prstGeom>
        </p:spPr>
      </p:pic>
      <p:sp>
        <p:nvSpPr>
          <p:cNvPr id="7181" name="Isosceles Triangle 8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99" y="5817923"/>
            <a:ext cx="1251839" cy="812004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History </a:t>
            </a:r>
          </a:p>
        </p:txBody>
      </p:sp>
      <p:sp>
        <p:nvSpPr>
          <p:cNvPr id="7172" name="Content Placeholder 6"/>
          <p:cNvSpPr>
            <a:spLocks noGrp="1"/>
          </p:cNvSpPr>
          <p:nvPr>
            <p:ph idx="1"/>
          </p:nvPr>
        </p:nvSpPr>
        <p:spPr>
          <a:xfrm>
            <a:off x="505315" y="2160589"/>
            <a:ext cx="2980457" cy="4469337"/>
          </a:xfrm>
        </p:spPr>
        <p:txBody>
          <a:bodyPr>
            <a:normAutofit fontScale="85000" lnSpcReduction="20000"/>
          </a:bodyPr>
          <a:lstStyle/>
          <a:p>
            <a:pPr lvl="2">
              <a:lnSpc>
                <a:spcPct val="90000"/>
              </a:lnSpc>
            </a:pPr>
            <a:r>
              <a:rPr lang="en-US" sz="2100" dirty="0">
                <a:solidFill>
                  <a:schemeClr val="bg1"/>
                </a:solidFill>
              </a:rPr>
              <a:t>2004- present: San Joaquin Valley starts school flag program</a:t>
            </a:r>
          </a:p>
          <a:p>
            <a:pPr lvl="2">
              <a:lnSpc>
                <a:spcPct val="90000"/>
              </a:lnSpc>
            </a:pPr>
            <a:endParaRPr lang="en-US" sz="210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100" dirty="0">
                <a:solidFill>
                  <a:schemeClr val="bg1"/>
                </a:solidFill>
              </a:rPr>
              <a:t>2010: EPA creates a national program for schools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10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100" dirty="0">
                <a:solidFill>
                  <a:schemeClr val="bg1"/>
                </a:solidFill>
              </a:rPr>
              <a:t>May 2015: Expanded to include other organizations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17120" y="6182876"/>
            <a:ext cx="5125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268BBA3-DDBE-473F-B074-1C14BCBCCF5E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B34F9-F656-4F32-8BE6-654345E2662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 descr="http://cfpub.epa.gov/airnow/static/resources/ozone_mediakits/images/aq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30" y="457200"/>
            <a:ext cx="5435002" cy="62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817923"/>
            <a:ext cx="1251839" cy="8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58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133" y="5334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How it Works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0133" y="1752600"/>
            <a:ext cx="8229600" cy="22098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en-US" sz="9600" dirty="0"/>
              <a:t>School raises a flag each day</a:t>
            </a:r>
          </a:p>
          <a:p>
            <a:pPr eaLnBrk="1" hangingPunct="1"/>
            <a:endParaRPr lang="en-US" sz="9600" dirty="0"/>
          </a:p>
          <a:p>
            <a:pPr eaLnBrk="1" hangingPunct="1"/>
            <a:r>
              <a:rPr lang="en-US" sz="9600" dirty="0"/>
              <a:t>The flag color indicates the local </a:t>
            </a:r>
          </a:p>
          <a:p>
            <a:pPr marL="0" indent="0" eaLnBrk="1" hangingPunct="1">
              <a:buNone/>
            </a:pPr>
            <a:r>
              <a:rPr lang="en-US" sz="9600" dirty="0"/>
              <a:t>    air quality for the day</a:t>
            </a:r>
          </a:p>
          <a:p>
            <a:pPr marL="0" indent="0" eaLnBrk="1" hangingPunct="1">
              <a:buNone/>
            </a:pPr>
            <a:endParaRPr lang="en-US" sz="9600" dirty="0"/>
          </a:p>
          <a:p>
            <a:r>
              <a:rPr lang="en-US" sz="9600" dirty="0"/>
              <a:t>Students and staff look to the flag and understand  what it means</a:t>
            </a:r>
          </a:p>
          <a:p>
            <a:endParaRPr lang="en-US" sz="9600" dirty="0"/>
          </a:p>
          <a:p>
            <a:r>
              <a:rPr lang="en-US" sz="9600" dirty="0"/>
              <a:t>Change activities and behaviors on poor air quality </a:t>
            </a:r>
          </a:p>
          <a:p>
            <a:pPr marL="0" indent="0">
              <a:buNone/>
            </a:pPr>
            <a:r>
              <a:rPr lang="en-US" sz="9600" dirty="0"/>
              <a:t>    days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dirty="0"/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/>
              <a:t>	</a:t>
            </a:r>
          </a:p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5DD90-AEB6-42A7-AAA2-D191754428D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817923"/>
            <a:ext cx="1251839" cy="8120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78" y="834416"/>
            <a:ext cx="3629661" cy="272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87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78105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Getting Started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3849" y="1605955"/>
            <a:ext cx="8382000" cy="4389437"/>
          </a:xfrm>
        </p:spPr>
        <p:txBody>
          <a:bodyPr>
            <a:normAutofit/>
          </a:bodyPr>
          <a:lstStyle/>
          <a:p>
            <a:pPr marL="1250950" lvl="2" indent="-609600" eaLnBrk="1" hangingPunct="1">
              <a:buFontTx/>
              <a:buAutoNum type="arabicPeriod"/>
            </a:pPr>
            <a:endParaRPr lang="en-US" sz="1900" dirty="0"/>
          </a:p>
          <a:p>
            <a:pPr marL="1250950" lvl="2" indent="-609600" eaLnBrk="1" hangingPunct="1">
              <a:buFont typeface="Wingdings 2" pitchFamily="18" charset="2"/>
              <a:buNone/>
            </a:pPr>
            <a:r>
              <a:rPr lang="en-US" sz="1900" dirty="0"/>
              <a:t>   </a:t>
            </a:r>
            <a:r>
              <a:rPr lang="en-US" sz="2400" dirty="0"/>
              <a:t>Purchase flags</a:t>
            </a:r>
          </a:p>
          <a:p>
            <a:pPr marL="1250950" lvl="2" indent="-609600" eaLnBrk="1" hangingPunct="1">
              <a:buFontTx/>
              <a:buAutoNum type="arabicPeriod"/>
            </a:pPr>
            <a:endParaRPr lang="en-US" sz="2400" dirty="0"/>
          </a:p>
          <a:p>
            <a:pPr marL="1250950" lvl="2" indent="-609600" eaLnBrk="1" hangingPunct="1">
              <a:buFont typeface="Wingdings 2" pitchFamily="18" charset="2"/>
              <a:buNone/>
            </a:pPr>
            <a:r>
              <a:rPr lang="en-US" sz="2400" dirty="0"/>
              <a:t>   Educate school and community </a:t>
            </a:r>
          </a:p>
          <a:p>
            <a:pPr marL="1250950" lvl="2" indent="-609600" eaLnBrk="1" hangingPunct="1">
              <a:buFontTx/>
              <a:buAutoNum type="arabicPeriod"/>
            </a:pPr>
            <a:endParaRPr lang="en-US" sz="2400" dirty="0"/>
          </a:p>
          <a:p>
            <a:pPr marL="1250950" lvl="2" indent="-609600" eaLnBrk="1" hangingPunct="1">
              <a:buFont typeface="Wingdings 2" pitchFamily="18" charset="2"/>
              <a:buNone/>
            </a:pPr>
            <a:r>
              <a:rPr lang="en-US" sz="2400" dirty="0"/>
              <a:t>   Check the daily forecast &amp; fly the flag</a:t>
            </a:r>
          </a:p>
          <a:p>
            <a:pPr marL="1250950" lvl="2" indent="-609600" eaLnBrk="1" hangingPunct="1">
              <a:buFontTx/>
              <a:buAutoNum type="arabicPeriod"/>
            </a:pPr>
            <a:endParaRPr lang="en-US" sz="2400" dirty="0"/>
          </a:p>
          <a:p>
            <a:pPr marL="1250950" lvl="2" indent="-609600" eaLnBrk="1" hangingPunct="1">
              <a:buFont typeface="Wingdings 2" pitchFamily="18" charset="2"/>
              <a:buNone/>
            </a:pPr>
            <a:r>
              <a:rPr lang="en-US" sz="2400" dirty="0"/>
              <a:t>  Follow the outdoor activity guidance 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400" dirty="0"/>
          </a:p>
          <a:p>
            <a:pPr marL="609600" indent="-609600" eaLnBrk="1" hangingPunct="1">
              <a:buFontTx/>
              <a:buAutoNum type="arabicPeriod"/>
            </a:pP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C07F1-DC63-434E-BCE5-2DC137857D3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3316" name="Picture 5" descr="flag - gre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934" y="2014459"/>
            <a:ext cx="8969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flag-yello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338" y="2984241"/>
            <a:ext cx="8969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flag-orang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338" y="3983127"/>
            <a:ext cx="8969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flag - red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306" y="5005025"/>
            <a:ext cx="8969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762000"/>
            <a:ext cx="2265363" cy="2775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	1. Buy Flags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74133" y="1257300"/>
            <a:ext cx="8686800" cy="51491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Around $100 for set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Funding: PTA, local health organization,                business, state air agencies, EPA regions, grants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Order from local flag vendor </a:t>
            </a:r>
          </a:p>
          <a:p>
            <a:pPr marL="0" indent="0" eaLnBrk="1" hangingPunct="1">
              <a:buNone/>
            </a:pPr>
            <a:r>
              <a:rPr lang="en-US" sz="2400" dirty="0"/>
              <a:t>    or online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Set of five flags: green, </a:t>
            </a:r>
          </a:p>
          <a:p>
            <a:pPr marL="0" indent="0" eaLnBrk="1" hangingPunct="1">
              <a:buNone/>
            </a:pPr>
            <a:r>
              <a:rPr lang="en-US" sz="2400" dirty="0"/>
              <a:t>    yellow, orange, red, purple</a:t>
            </a:r>
          </a:p>
          <a:p>
            <a:pPr eaLnBrk="1" hangingPunct="1"/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4A625-02DA-4E3C-A40E-30ACB2EDF85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4342" name="Picture 5" descr="flag - gre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33" y="396656"/>
            <a:ext cx="8969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42" y="3669976"/>
            <a:ext cx="3793497" cy="2845123"/>
          </a:xfrm>
          <a:prstGeom prst="rect">
            <a:avLst/>
          </a:prstGeom>
        </p:spPr>
      </p:pic>
      <p:pic>
        <p:nvPicPr>
          <p:cNvPr id="4" name="Picture 3" descr="A picture containing floor, indoor, wall, table&#10;&#10;Description generated with very high confidence">
            <a:extLst>
              <a:ext uri="{FF2B5EF4-FFF2-40B4-BE49-F238E27FC236}">
                <a16:creationId xmlns:a16="http://schemas.microsoft.com/office/drawing/2014/main" id="{F2C6912D-ECF1-4D27-95DE-E3285F993F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14" y="178122"/>
            <a:ext cx="1905001" cy="2539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5669" y="343253"/>
            <a:ext cx="8229600" cy="10668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	2. Educate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47831"/>
            <a:ext cx="8382000" cy="509711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Recruit teacher(s) to be the Coordinator(s)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Teachers, staff, students and parents </a:t>
            </a:r>
          </a:p>
          <a:p>
            <a:pPr eaLnBrk="1" hangingPunct="1">
              <a:lnSpc>
                <a:spcPct val="90000"/>
              </a:lnSpc>
            </a:pPr>
            <a:endParaRPr lang="en-US" sz="2200" dirty="0"/>
          </a:p>
          <a:p>
            <a:pPr eaLnBrk="1" hangingPunct="1"/>
            <a:r>
              <a:rPr lang="en-US" sz="2200" dirty="0"/>
              <a:t>Inform the school and community:</a:t>
            </a:r>
          </a:p>
          <a:p>
            <a:pPr lvl="2" eaLnBrk="1" hangingPunct="1"/>
            <a:r>
              <a:rPr lang="en-US" sz="1800" dirty="0"/>
              <a:t>Newsletters</a:t>
            </a:r>
          </a:p>
          <a:p>
            <a:pPr lvl="2" eaLnBrk="1" hangingPunct="1"/>
            <a:r>
              <a:rPr lang="en-US" sz="1800" dirty="0"/>
              <a:t>Emails</a:t>
            </a:r>
          </a:p>
          <a:p>
            <a:pPr lvl="2" eaLnBrk="1" hangingPunct="1"/>
            <a:r>
              <a:rPr lang="en-US" sz="1800" dirty="0"/>
              <a:t>Flyers</a:t>
            </a:r>
          </a:p>
          <a:p>
            <a:pPr lvl="2" eaLnBrk="1" hangingPunct="1"/>
            <a:r>
              <a:rPr lang="en-US" sz="1800" dirty="0"/>
              <a:t>Local newspaper</a:t>
            </a:r>
          </a:p>
          <a:p>
            <a:pPr lvl="2" eaLnBrk="1" hangingPunct="1"/>
            <a:r>
              <a:rPr lang="en-US" sz="1800" dirty="0"/>
              <a:t>Radio station</a:t>
            </a:r>
          </a:p>
          <a:p>
            <a:pPr lvl="2" eaLnBrk="1" hangingPunct="1"/>
            <a:r>
              <a:rPr lang="en-US" sz="1800" dirty="0"/>
              <a:t>Word-of-mouth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6F723-43D9-4F1D-9824-665D93E8794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5367" name="Picture 6" descr="flag-yello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"/>
            <a:ext cx="8969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36" y="1076986"/>
            <a:ext cx="211455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223231"/>
            <a:ext cx="4343400" cy="2145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5" y="2159331"/>
            <a:ext cx="2186980" cy="3228014"/>
          </a:xfrm>
          <a:prstGeom prst="rect">
            <a:avLst/>
          </a:prstGeom>
        </p:spPr>
      </p:pic>
      <p:pic>
        <p:nvPicPr>
          <p:cNvPr id="16389" name="Picture 7" descr="flag-orang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636" y="690824"/>
            <a:ext cx="8969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0" y="579699"/>
            <a:ext cx="6447501" cy="13208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dirty="0"/>
              <a:t>	3. Check the Air Quality </a:t>
            </a:r>
            <a:br>
              <a:rPr lang="en-US" dirty="0"/>
            </a:br>
            <a:r>
              <a:rPr lang="en-US" dirty="0"/>
              <a:t>		 Forecast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3047370" y="2160589"/>
            <a:ext cx="3905879" cy="469741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Check </a:t>
            </a:r>
            <a:r>
              <a:rPr lang="en-US" sz="2800" dirty="0">
                <a:hlinkClick r:id="rId6"/>
              </a:rPr>
              <a:t>www.airnow.gov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Automatic email: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          www.airnow.gov/enviroflash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Free air quality app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Free widget: post the air quality forecast on your school website</a:t>
            </a:r>
          </a:p>
          <a:p>
            <a:pPr>
              <a:lnSpc>
                <a:spcPct val="90000"/>
              </a:lnSpc>
            </a:pPr>
            <a:endParaRPr lang="en-US" sz="2800" u="sng" dirty="0"/>
          </a:p>
          <a:p>
            <a:pPr>
              <a:lnSpc>
                <a:spcPct val="90000"/>
              </a:lnSpc>
            </a:pPr>
            <a:r>
              <a:rPr lang="en-US" sz="2800" dirty="0"/>
              <a:t>Local paper/ TV weather report</a:t>
            </a:r>
          </a:p>
          <a:p>
            <a:pPr>
              <a:lnSpc>
                <a:spcPct val="90000"/>
              </a:lnSpc>
            </a:pPr>
            <a:endParaRPr lang="en-US" sz="1500" u="sng" dirty="0"/>
          </a:p>
          <a:p>
            <a:pPr eaLnBrk="1" hangingPunct="1">
              <a:lnSpc>
                <a:spcPct val="90000"/>
              </a:lnSpc>
            </a:pPr>
            <a:endParaRPr lang="en-US" sz="1500" u="sng" dirty="0"/>
          </a:p>
          <a:p>
            <a:pPr eaLnBrk="1" hangingPunct="1">
              <a:lnSpc>
                <a:spcPct val="90000"/>
              </a:lnSpc>
            </a:pPr>
            <a:endParaRPr lang="en-US" sz="1500" u="sng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6CB8583A-4C03-4428-A25F-5D71DEB21F69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4. Follow the Guidance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46238"/>
            <a:ext cx="7924800" cy="52117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sz="2200" b="1" dirty="0"/>
          </a:p>
        </p:txBody>
      </p:sp>
      <p:pic>
        <p:nvPicPr>
          <p:cNvPr id="18437" name="Picture 8" descr="flag - r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9600"/>
            <a:ext cx="8969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58875"/>
            <a:ext cx="5181600" cy="5445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09843568A53B4DA8C2F177A250AE31" ma:contentTypeVersion="35" ma:contentTypeDescription="Create a new document." ma:contentTypeScope="" ma:versionID="b8217fef5d3c3a8fca86568752b006d9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3e98f56f-25f5-4eda-9356-626c8f4a87d3" xmlns:ns7="f4caec94-7369-40e3-bda1-a86e3ca82a5a" targetNamespace="http://schemas.microsoft.com/office/2006/metadata/properties" ma:root="true" ma:fieldsID="8b3d9bb5cce209d2d6db3570d98430d9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3e98f56f-25f5-4eda-9356-626c8f4a87d3"/>
    <xsd:import namespace="f4caec94-7369-40e3-bda1-a86e3ca82a5a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Location" minOccurs="0"/>
                <xsd:element ref="ns7:MediaServiceGenerationTime" minOccurs="0"/>
                <xsd:element ref="ns7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d35a0a6b-bf95-4868-8094-ff5e54f31bd3}" ma:internalName="TaxCatchAllLabel" ma:readOnly="true" ma:showField="CatchAllDataLabel" ma:web="3e98f56f-25f5-4eda-9356-626c8f4a8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d35a0a6b-bf95-4868-8094-ff5e54f31bd3}" ma:internalName="TaxCatchAll" ma:showField="CatchAllData" ma:web="3e98f56f-25f5-4eda-9356-626c8f4a8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8f56f-25f5-4eda-9356-626c8f4a87d3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4" nillable="true" ma:displayName="Records Status" ma:default="Pending" ma:internalName="Records_x0020_Status">
      <xsd:simpleType>
        <xsd:restriction base="dms:Text"/>
      </xsd:simpleType>
    </xsd:element>
    <xsd:element name="Records_x0020_Date" ma:index="35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aec94-7369-40e3-bda1-a86e3ca82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6" nillable="true" ma:displayName="MediaServiceAuto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1.xml><?xml version="1.0" encoding="utf-8"?>
<?mso-contentType ?>
<SharedContentType xmlns="Microsoft.SharePoint.Taxonomy.ContentTypeSync" SourceId="29f62856-1543-49d4-a736-4569d363f533" ContentTypeId="0x0101" PreviousValue="false"/>
</file>

<file path=customXml/item9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s_x0020_Status xmlns="3e98f56f-25f5-4eda-9356-626c8f4a87d3">Pending</Records_x0020_Status>
    <Records_x0020_Date xmlns="3e98f56f-25f5-4eda-9356-626c8f4a87d3" xsi:nil="true"/>
    <Record xmlns="4ffa91fb-a0ff-4ac5-b2db-65c790d184a4">Shared</Record>
    <Rights xmlns="4ffa91fb-a0ff-4ac5-b2db-65c790d184a4" xsi:nil="true"/>
    <Document_x0020_Creation_x0020_Date xmlns="4ffa91fb-a0ff-4ac5-b2db-65c790d184a4">2019-08-21T14:42:28+00:00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7D71275D-DB8D-4149-AEC7-3EE63F1CFDB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DA41723B-C9C3-4559-A26E-839BC3DB22BC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8E5D2CE-5F42-4B16-9481-9AA24E86E502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146CE5ED-142F-4359-92C4-91BD00564C8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7C6138E2-8942-434E-9D05-B6798DF7479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122AA2B-6736-4954-9AA2-82E5451804F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550CA5B7-B036-4357-80A2-5B101230CD35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113BFBF6-0479-44F7-BF93-9DA10E76522F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89AD891-DD93-45EE-B339-CB70AE675BA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2F4867C-6785-465C-8DED-2A65FD282BB9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11C821EC-CD05-47CA-9927-93489F7B395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B292378-1735-4EF0-BF4F-612D58E9A09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DF5FECA2-0CD7-4A61-BAD7-24D28160A412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8DC87182-FDFC-413B-B4F1-773A9859B21D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0FFFF342-3AF0-4BD5-8A95-9F4664DA4927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24AD4E67-0478-498E-B9A0-9835FC998053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6BF3D947-50B0-437D-BACC-499F7B6A3062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BA94ED40-8C41-4405-85A8-D6203A2DCE64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84AB9302-1DB9-4BD7-AD7D-328C80E32628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600F758C-A434-4AED-9A54-7A90BF25E314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9DA4F667-EA4D-4018-A207-E101B09AD171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468AE6C3-A143-4DB6-B8A2-28B0102D2B8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F91292D-EDB9-42DB-8B9A-8CB53FB9699D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6F6939CD-830F-4955-B41C-FC35ACAEEEC2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FFC7E33F-DA1E-4D69-A7DA-8021759257D1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ABF5D8E8-67BA-40FB-8A5D-49091D2294C1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D8E6768-F1A5-4090-8EE0-083C33257670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37EBF5FB-4EAB-4047-8EFE-37802720FFAE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FDDF31BD-ECB9-4FDA-80C9-E70283562D42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2A93ED46-02AE-428C-AB1C-A80389EA1663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AFAA3CEE-5448-44D0-94D5-1AAA0486E7EA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5343CBC2-C96E-4DD9-8986-804F1B8A0680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5A3A3110-4A7F-4312-9892-2697D3FF29A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600E477-A531-4FE2-8A3C-3F8BD09C2D1E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407A6F73-BB73-4580-BDC2-DFDFD08B4DE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C220C004-5D61-48CA-9ED0-12F2CD0D42FE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915D52C7-2256-42CB-92CD-2D451BF6A5E5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B7813976-3F75-4C0F-80A6-CB6DA61BC3F7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3C7D9955-FC68-496E-A854-B1187B56DD98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3663E223-EFF0-4FDC-A795-EFD9FDEE9237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46078FF4-DF0B-4848-BD65-AEE13375CC10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57A3F09B-8B53-47B3-ADCD-0B045526A9D5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D117303F-0038-4E88-8071-EA81AFED6CDB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A641EB5E-8993-48E9-B37B-EBA20E4CE51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B4E1EAFB-0881-4487-93A8-6D3F4FE375BA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917A4C51-C63C-48E1-B84A-1D6948B222A8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87A08A47-79EB-4CCF-B54B-17934083CBA1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B0276CED-C6D2-4846-BB56-86E41AD5C2AF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B073EE29-5A09-4C9E-9A17-346A250F322B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275303D3-6BEC-4D80-9BAD-75CDA0B3B384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8BC73FC2-E0B8-419A-9246-2B3BAF50F6B4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BE2110BC-D2C2-43EA-ADB9-55A1A4F1B73F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B97CB46C-6CCD-4764-847A-FB1C569DC30B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3DE21423-5EAE-421F-BC03-50D3CFAA1FAB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6ED95A50-8D48-4D27-8EC6-89288B596EA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D4093795-C9F3-47C7-8D58-64B7027C3A68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09EF246B-0FFC-4979-BA0F-1A461107CAE5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C7C65A6D-7343-4D45-8D2E-2FE89A9954B4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152BA7CB-E62A-4044-980B-DC665698474F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0C76DEB3-8D66-4CEF-8C1F-BCE6E5464777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7D406906-B084-4A20-AC54-BF6E6DE68BF4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DF8AE328-D0BE-4275-BBC8-FE171E124115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34DAE79F-5E6A-42BB-9DFF-3ACC44062061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AA669461-E660-4649-B55E-AF96DC6173A4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2460FBB2-2ECB-45B3-B165-07C751E5B141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469E8066-DC99-495B-8552-2C61D06B92C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A69946F-B941-4CF9-8BF2-845EA6C7C946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C5750B92-DDC1-4900-AC0A-8CC164345EFE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53C0FD32-5C60-4B42-A6F8-A199266EF773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DD44CFAD-9E7D-4EE7-8A3E-BEE36402A30E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EEEA1EE7-C11D-43D9-AB75-F102E871ADA4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C1DEA627-CBBE-4A55-9A47-92C696726DE4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EB9C7E3A-9D29-476B-A53D-9F3D9CFC0061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49746FCE-6BAF-468E-A31D-CA002754E29D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6BBFB7CF-0B37-4C80-B614-8D6E8CBD85BB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87735996-C662-46C9-90AF-08524E54A995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FC87FDB3-65D3-4DFB-8578-C3CD53F2B63E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D245801A-8EBF-403E-8665-4E1C93D32A77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6FE26684-574D-4723-BE3C-44FD78CA1B96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26A4A0E4-A2E2-4F6F-BAEA-BBD79F0AD7F7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02EFCF7B-3B4C-4BCE-B767-D54901A7211A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405AFC58-078B-44C8-A9E5-AB09E5CBA4CC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464F4153-4DFF-4E9D-A52F-3AC9CC09BE7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E4DD4210-B83B-42EC-9028-2296DFC89553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64A490D2-E976-4F67-AEDF-FB485BF74964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60D8FBE9-9D3F-4F3D-BCC6-11FCAD9AAD35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C17984B1-3BCE-4D90-85FA-D2A084869C4A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6988D05A-3CA5-4631-8F00-5BE3DDF73968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DBA251AC-BF16-4B7A-A97E-6D2CC232505E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54F7D10F-7DE9-4A20-B6B4-E854EB7D4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3e98f56f-25f5-4eda-9356-626c8f4a87d3"/>
    <ds:schemaRef ds:uri="f4caec94-7369-40e3-bda1-a86e3ca82a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91.xml><?xml version="1.0" encoding="utf-8"?>
<ds:datastoreItem xmlns:ds="http://schemas.openxmlformats.org/officeDocument/2006/customXml" ds:itemID="{E5844396-9EA8-410A-9D0F-B07C285C8B4F}">
  <ds:schemaRefs>
    <ds:schemaRef ds:uri="Microsoft.SharePoint.Taxonomy.ContentTypeSync"/>
  </ds:schemaRefs>
</ds:datastoreItem>
</file>

<file path=customXml/itemProps92.xml><?xml version="1.0" encoding="utf-8"?>
<ds:datastoreItem xmlns:ds="http://schemas.openxmlformats.org/officeDocument/2006/customXml" ds:itemID="{D9CFBADF-33DB-450C-AF2F-7767D1FF6B21}">
  <ds:schemaRefs>
    <ds:schemaRef ds:uri="http://schemas.microsoft.com/sharepoint/v3/contenttype/forms"/>
  </ds:schemaRefs>
</ds:datastoreItem>
</file>

<file path=customXml/itemProps93.xml><?xml version="1.0" encoding="utf-8"?>
<ds:datastoreItem xmlns:ds="http://schemas.openxmlformats.org/officeDocument/2006/customXml" ds:itemID="{345ED44B-B4AB-42AC-8141-E33625F40EB0}">
  <ds:schemaRefs>
    <ds:schemaRef ds:uri="http://schemas.microsoft.com/sharepoint/v3"/>
    <ds:schemaRef ds:uri="http://purl.org/dc/elements/1.1/"/>
    <ds:schemaRef ds:uri="4ffa91fb-a0ff-4ac5-b2db-65c790d184a4"/>
    <ds:schemaRef ds:uri="http://purl.org/dc/dcmitype/"/>
    <ds:schemaRef ds:uri="http://schemas.microsoft.com/office/infopath/2007/PartnerControls"/>
    <ds:schemaRef ds:uri="3e98f56f-25f5-4eda-9356-626c8f4a87d3"/>
    <ds:schemaRef ds:uri="http://purl.org/dc/terms/"/>
    <ds:schemaRef ds:uri="http://schemas.microsoft.com/sharepoint/v3/fields"/>
    <ds:schemaRef ds:uri="http://schemas.microsoft.com/office/2006/metadata/properties"/>
    <ds:schemaRef ds:uri="http://schemas.microsoft.com/office/2006/documentManagement/types"/>
    <ds:schemaRef ds:uri="f4caec94-7369-40e3-bda1-a86e3ca82a5a"/>
    <ds:schemaRef ds:uri="http://schemas.openxmlformats.org/package/2006/metadata/core-properties"/>
    <ds:schemaRef ds:uri="http://schemas.microsoft.com/sharepoint.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374</Words>
  <Application>Microsoft Office PowerPoint</Application>
  <PresentationFormat>On-screen Show (4:3)</PresentationFormat>
  <Paragraphs>155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 2</vt:lpstr>
      <vt:lpstr>Wingdings 3</vt:lpstr>
      <vt:lpstr>Facet</vt:lpstr>
      <vt:lpstr>The  Air Quality  Flag Program</vt:lpstr>
      <vt:lpstr>History </vt:lpstr>
      <vt:lpstr>PowerPoint Presentation</vt:lpstr>
      <vt:lpstr>How it Works</vt:lpstr>
      <vt:lpstr>Getting Started</vt:lpstr>
      <vt:lpstr> 1. Buy Flags</vt:lpstr>
      <vt:lpstr> 2. Educate  </vt:lpstr>
      <vt:lpstr> 3. Check the Air Quality     Forecast</vt:lpstr>
      <vt:lpstr> 4. Follow the Guidance </vt:lpstr>
      <vt:lpstr>Students: Classroom Activities</vt:lpstr>
      <vt:lpstr>Staff and Parents</vt:lpstr>
      <vt:lpstr>Time for Fun</vt:lpstr>
      <vt:lpstr>Flag Website </vt:lpstr>
      <vt:lpstr>For More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Air Quality  Flag Program</dc:title>
  <dc:creator>Payne, Melissa</dc:creator>
  <cp:lastModifiedBy>Morales, Lourdes</cp:lastModifiedBy>
  <cp:revision>32</cp:revision>
  <dcterms:created xsi:type="dcterms:W3CDTF">2019-07-08T17:30:18Z</dcterms:created>
  <dcterms:modified xsi:type="dcterms:W3CDTF">2019-08-21T14:42:30Z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0x0101002709843568A53B4DA8C2F177A250AE31</vt:lpwstr>
  </property>
</Properties>
</file>