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24"/>
    <p:sldMasterId id="2147483650" r:id="rId25"/>
    <p:sldMasterId id="2147483677" r:id="rId26"/>
    <p:sldMasterId id="2147483690" r:id="rId27"/>
    <p:sldMasterId id="2147483703" r:id="rId28"/>
    <p:sldMasterId id="2147483716" r:id="rId29"/>
    <p:sldMasterId id="2147483729" r:id="rId30"/>
    <p:sldMasterId id="2147483742" r:id="rId31"/>
    <p:sldMasterId id="2147483767" r:id="rId32"/>
  </p:sldMasterIdLst>
  <p:notesMasterIdLst>
    <p:notesMasterId r:id="rId72"/>
  </p:notesMasterIdLst>
  <p:handoutMasterIdLst>
    <p:handoutMasterId r:id="rId73"/>
  </p:handoutMasterIdLst>
  <p:sldIdLst>
    <p:sldId id="257" r:id="rId33"/>
    <p:sldId id="423" r:id="rId34"/>
    <p:sldId id="384" r:id="rId35"/>
    <p:sldId id="304" r:id="rId36"/>
    <p:sldId id="381" r:id="rId37"/>
    <p:sldId id="306" r:id="rId38"/>
    <p:sldId id="324" r:id="rId39"/>
    <p:sldId id="386" r:id="rId40"/>
    <p:sldId id="387" r:id="rId41"/>
    <p:sldId id="308" r:id="rId42"/>
    <p:sldId id="328" r:id="rId43"/>
    <p:sldId id="326" r:id="rId44"/>
    <p:sldId id="322" r:id="rId45"/>
    <p:sldId id="354" r:id="rId46"/>
    <p:sldId id="303" r:id="rId47"/>
    <p:sldId id="319" r:id="rId48"/>
    <p:sldId id="325" r:id="rId49"/>
    <p:sldId id="356" r:id="rId50"/>
    <p:sldId id="388" r:id="rId51"/>
    <p:sldId id="389" r:id="rId52"/>
    <p:sldId id="390" r:id="rId53"/>
    <p:sldId id="400" r:id="rId54"/>
    <p:sldId id="320" r:id="rId55"/>
    <p:sldId id="330" r:id="rId56"/>
    <p:sldId id="331" r:id="rId57"/>
    <p:sldId id="355" r:id="rId58"/>
    <p:sldId id="378" r:id="rId59"/>
    <p:sldId id="377" r:id="rId60"/>
    <p:sldId id="371" r:id="rId61"/>
    <p:sldId id="424" r:id="rId62"/>
    <p:sldId id="421" r:id="rId63"/>
    <p:sldId id="397" r:id="rId64"/>
    <p:sldId id="422" r:id="rId65"/>
    <p:sldId id="375" r:id="rId66"/>
    <p:sldId id="395" r:id="rId67"/>
    <p:sldId id="367" r:id="rId68"/>
    <p:sldId id="379" r:id="rId69"/>
    <p:sldId id="383" r:id="rId70"/>
    <p:sldId id="399" r:id="rId7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1990" autoAdjust="0"/>
  </p:normalViewPr>
  <p:slideViewPr>
    <p:cSldViewPr>
      <p:cViewPr varScale="1">
        <p:scale>
          <a:sx n="66" d="100"/>
          <a:sy n="66" d="100"/>
        </p:scale>
        <p:origin x="108"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7" d="100"/>
          <a:sy n="77" d="100"/>
        </p:scale>
        <p:origin x="202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3.xml"/><Relationship Id="rId39" Type="http://schemas.openxmlformats.org/officeDocument/2006/relationships/slide" Target="slides/slide7.xml"/><Relationship Id="rId21" Type="http://schemas.openxmlformats.org/officeDocument/2006/relationships/customXml" Target="../customXml/item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slide" Target="slides/slide36.xml"/><Relationship Id="rId76"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6.xml"/><Relationship Id="rId11" Type="http://schemas.openxmlformats.org/officeDocument/2006/relationships/customXml" Target="../customXml/item11.xml"/><Relationship Id="rId24" Type="http://schemas.openxmlformats.org/officeDocument/2006/relationships/slideMaster" Target="slideMasters/slideMaster1.xml"/><Relationship Id="rId32" Type="http://schemas.openxmlformats.org/officeDocument/2006/relationships/slideMaster" Target="slideMasters/slideMaster9.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5.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61" Type="http://schemas.openxmlformats.org/officeDocument/2006/relationships/slide" Target="slides/slide29.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8.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4.xml"/><Relationship Id="rId30" Type="http://schemas.openxmlformats.org/officeDocument/2006/relationships/slideMaster" Target="slideMasters/slideMaster7.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19.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2.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customXml" Target="../customXml/item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1" y="1"/>
            <a:ext cx="3038475" cy="465138"/>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smtClean="0"/>
            </a:lvl1pPr>
          </a:lstStyle>
          <a:p>
            <a:pPr>
              <a:defRPr/>
            </a:pPr>
            <a:endParaRPr lang="en-US"/>
          </a:p>
        </p:txBody>
      </p:sp>
      <p:sp>
        <p:nvSpPr>
          <p:cNvPr id="163843" name="Rectangle 3"/>
          <p:cNvSpPr>
            <a:spLocks noGrp="1" noChangeArrowheads="1"/>
          </p:cNvSpPr>
          <p:nvPr>
            <p:ph type="dt" sz="quarter" idx="1"/>
          </p:nvPr>
        </p:nvSpPr>
        <p:spPr bwMode="auto">
          <a:xfrm>
            <a:off x="3970339" y="1"/>
            <a:ext cx="3038475" cy="465138"/>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smtClean="0"/>
            </a:lvl1pPr>
          </a:lstStyle>
          <a:p>
            <a:pPr>
              <a:defRPr/>
            </a:pPr>
            <a:endParaRPr lang="en-US"/>
          </a:p>
        </p:txBody>
      </p:sp>
      <p:sp>
        <p:nvSpPr>
          <p:cNvPr id="163844" name="Rectangle 4"/>
          <p:cNvSpPr>
            <a:spLocks noGrp="1" noChangeArrowheads="1"/>
          </p:cNvSpPr>
          <p:nvPr>
            <p:ph type="ftr" sz="quarter" idx="2"/>
          </p:nvPr>
        </p:nvSpPr>
        <p:spPr bwMode="auto">
          <a:xfrm>
            <a:off x="1" y="8829676"/>
            <a:ext cx="3038475" cy="465138"/>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smtClean="0"/>
            </a:lvl1pPr>
          </a:lstStyle>
          <a:p>
            <a:pPr>
              <a:defRPr/>
            </a:pPr>
            <a:endParaRPr lang="en-US"/>
          </a:p>
        </p:txBody>
      </p:sp>
      <p:sp>
        <p:nvSpPr>
          <p:cNvPr id="163845" name="Rectangle 5"/>
          <p:cNvSpPr>
            <a:spLocks noGrp="1" noChangeArrowheads="1"/>
          </p:cNvSpPr>
          <p:nvPr>
            <p:ph type="sldNum" sz="quarter" idx="3"/>
          </p:nvPr>
        </p:nvSpPr>
        <p:spPr bwMode="auto">
          <a:xfrm>
            <a:off x="3970339" y="8829676"/>
            <a:ext cx="3038475" cy="465138"/>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smtClean="0"/>
            </a:lvl1pPr>
          </a:lstStyle>
          <a:p>
            <a:pPr>
              <a:defRPr/>
            </a:pPr>
            <a:fld id="{BC3E6E1E-7E72-45C1-9C9C-1FB70FDC6856}" type="slidenum">
              <a:rPr lang="en-US"/>
              <a:pPr>
                <a:defRPr/>
              </a:pPr>
              <a:t>‹#›</a:t>
            </a:fld>
            <a:endParaRPr lang="en-US"/>
          </a:p>
        </p:txBody>
      </p:sp>
    </p:spTree>
    <p:extLst>
      <p:ext uri="{BB962C8B-B14F-4D97-AF65-F5344CB8AC3E}">
        <p14:creationId xmlns:p14="http://schemas.microsoft.com/office/powerpoint/2010/main" val="2064814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1" y="1"/>
            <a:ext cx="3038475" cy="465138"/>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defTabSz="931769">
              <a:defRPr sz="1200" smtClean="0"/>
            </a:lvl1pPr>
          </a:lstStyle>
          <a:p>
            <a:pPr>
              <a:defRPr/>
            </a:pPr>
            <a:endParaRPr lang="en-US"/>
          </a:p>
        </p:txBody>
      </p:sp>
      <p:sp>
        <p:nvSpPr>
          <p:cNvPr id="48131" name="Rectangle 3"/>
          <p:cNvSpPr>
            <a:spLocks noGrp="1" noChangeArrowheads="1"/>
          </p:cNvSpPr>
          <p:nvPr>
            <p:ph type="dt" idx="1"/>
          </p:nvPr>
        </p:nvSpPr>
        <p:spPr bwMode="auto">
          <a:xfrm>
            <a:off x="3970339" y="1"/>
            <a:ext cx="3038475" cy="465138"/>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algn="r" defTabSz="931769">
              <a:defRPr sz="1200" smtClean="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701675" y="4416426"/>
            <a:ext cx="5607050" cy="4183063"/>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p:cNvSpPr>
            <a:spLocks noGrp="1" noChangeArrowheads="1"/>
          </p:cNvSpPr>
          <p:nvPr>
            <p:ph type="ftr" sz="quarter" idx="4"/>
          </p:nvPr>
        </p:nvSpPr>
        <p:spPr bwMode="auto">
          <a:xfrm>
            <a:off x="1" y="8829676"/>
            <a:ext cx="3038475" cy="465138"/>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defTabSz="931769">
              <a:defRPr sz="1200" smtClean="0"/>
            </a:lvl1pPr>
          </a:lstStyle>
          <a:p>
            <a:pPr>
              <a:defRPr/>
            </a:pPr>
            <a:endParaRPr lang="en-US"/>
          </a:p>
        </p:txBody>
      </p:sp>
      <p:sp>
        <p:nvSpPr>
          <p:cNvPr id="48135" name="Rectangle 7"/>
          <p:cNvSpPr>
            <a:spLocks noGrp="1" noChangeArrowheads="1"/>
          </p:cNvSpPr>
          <p:nvPr>
            <p:ph type="sldNum" sz="quarter" idx="5"/>
          </p:nvPr>
        </p:nvSpPr>
        <p:spPr bwMode="auto">
          <a:xfrm>
            <a:off x="3970339" y="8829676"/>
            <a:ext cx="3038475" cy="465138"/>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algn="r" defTabSz="931769">
              <a:defRPr sz="1200" smtClean="0"/>
            </a:lvl1pPr>
          </a:lstStyle>
          <a:p>
            <a:pPr>
              <a:defRPr/>
            </a:pPr>
            <a:fld id="{03C37887-3F0B-4F1C-BD07-2D32899A5FF5}" type="slidenum">
              <a:rPr lang="en-US"/>
              <a:pPr>
                <a:defRPr/>
              </a:pPr>
              <a:t>‹#›</a:t>
            </a:fld>
            <a:endParaRPr lang="en-US"/>
          </a:p>
        </p:txBody>
      </p:sp>
    </p:spTree>
    <p:extLst>
      <p:ext uri="{BB962C8B-B14F-4D97-AF65-F5344CB8AC3E}">
        <p14:creationId xmlns:p14="http://schemas.microsoft.com/office/powerpoint/2010/main" val="292368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hajournals.org/doi/full/10.1161/CIR.0b013e3181dbece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a:t>
            </a:fld>
            <a:endParaRPr lang="en-US"/>
          </a:p>
        </p:txBody>
      </p:sp>
    </p:spTree>
    <p:extLst>
      <p:ext uri="{BB962C8B-B14F-4D97-AF65-F5344CB8AC3E}">
        <p14:creationId xmlns:p14="http://schemas.microsoft.com/office/powerpoint/2010/main" val="3650436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11</a:t>
            </a:fld>
            <a:endParaRPr lang="en-US"/>
          </a:p>
        </p:txBody>
      </p:sp>
    </p:spTree>
    <p:extLst>
      <p:ext uri="{BB962C8B-B14F-4D97-AF65-F5344CB8AC3E}">
        <p14:creationId xmlns:p14="http://schemas.microsoft.com/office/powerpoint/2010/main" val="143851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12</a:t>
            </a:fld>
            <a:endParaRPr lang="en-US"/>
          </a:p>
        </p:txBody>
      </p:sp>
    </p:spTree>
    <p:extLst>
      <p:ext uri="{BB962C8B-B14F-4D97-AF65-F5344CB8AC3E}">
        <p14:creationId xmlns:p14="http://schemas.microsoft.com/office/powerpoint/2010/main" val="3576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13</a:t>
            </a:fld>
            <a:endParaRPr lang="en-US"/>
          </a:p>
        </p:txBody>
      </p:sp>
    </p:spTree>
    <p:extLst>
      <p:ext uri="{BB962C8B-B14F-4D97-AF65-F5344CB8AC3E}">
        <p14:creationId xmlns:p14="http://schemas.microsoft.com/office/powerpoint/2010/main" val="52123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14</a:t>
            </a:fld>
            <a:endParaRPr lang="en-US"/>
          </a:p>
        </p:txBody>
      </p:sp>
    </p:spTree>
    <p:extLst>
      <p:ext uri="{BB962C8B-B14F-4D97-AF65-F5344CB8AC3E}">
        <p14:creationId xmlns:p14="http://schemas.microsoft.com/office/powerpoint/2010/main" val="105924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15</a:t>
            </a:fld>
            <a:endParaRPr lang="en-US"/>
          </a:p>
        </p:txBody>
      </p:sp>
    </p:spTree>
    <p:extLst>
      <p:ext uri="{BB962C8B-B14F-4D97-AF65-F5344CB8AC3E}">
        <p14:creationId xmlns:p14="http://schemas.microsoft.com/office/powerpoint/2010/main" val="136661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16</a:t>
            </a:fld>
            <a:endParaRPr lang="en-US"/>
          </a:p>
        </p:txBody>
      </p:sp>
    </p:spTree>
    <p:extLst>
      <p:ext uri="{BB962C8B-B14F-4D97-AF65-F5344CB8AC3E}">
        <p14:creationId xmlns:p14="http://schemas.microsoft.com/office/powerpoint/2010/main" val="299098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17</a:t>
            </a:fld>
            <a:endParaRPr lang="en-US"/>
          </a:p>
        </p:txBody>
      </p:sp>
    </p:spTree>
    <p:extLst>
      <p:ext uri="{BB962C8B-B14F-4D97-AF65-F5344CB8AC3E}">
        <p14:creationId xmlns:p14="http://schemas.microsoft.com/office/powerpoint/2010/main" val="2581736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t>PM2.5 is particle nominally less than 2.5 µm in diameter. Short term exposures are defined as those with durations of hours up to one month, with most studies examining effects related to exposures in the range of 24 hours to 1 week. Long term exposures are defined as those with durations of more than 1 month to years. </a:t>
            </a:r>
          </a:p>
        </p:txBody>
      </p:sp>
      <p:sp>
        <p:nvSpPr>
          <p:cNvPr id="54276" name="Slide Number Placeholder 3"/>
          <p:cNvSpPr>
            <a:spLocks noGrp="1"/>
          </p:cNvSpPr>
          <p:nvPr>
            <p:ph type="sldNum" sz="quarter" idx="5"/>
          </p:nvPr>
        </p:nvSpPr>
        <p:spPr>
          <a:noFill/>
        </p:spPr>
        <p:txBody>
          <a:bodyPr/>
          <a:lstStyle/>
          <a:p>
            <a:fld id="{CC2E6B66-4127-40F6-823C-EAE36751B926}" type="slidenum">
              <a:rPr lang="en-US" smtClean="0">
                <a:ea typeface="MS PGothic" pitchFamily="34" charset="-128"/>
              </a:rPr>
              <a:pPr/>
              <a:t>18</a:t>
            </a:fld>
            <a:endParaRPr lang="en-US">
              <a:ea typeface="MS PGothic" pitchFamily="34" charset="-128"/>
            </a:endParaRPr>
          </a:p>
        </p:txBody>
      </p:sp>
    </p:spTree>
    <p:extLst>
      <p:ext uri="{BB962C8B-B14F-4D97-AF65-F5344CB8AC3E}">
        <p14:creationId xmlns:p14="http://schemas.microsoft.com/office/powerpoint/2010/main" val="181520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D7E9A2E-7C19-4AA0-B05F-6E0E33E8D061}" type="slidenum">
              <a:rPr lang="en-US" smtClean="0"/>
              <a:pPr>
                <a:defRPr/>
              </a:pPr>
              <a:t>19</a:t>
            </a:fld>
            <a:endParaRPr lang="en-US" dirty="0"/>
          </a:p>
        </p:txBody>
      </p:sp>
    </p:spTree>
    <p:extLst>
      <p:ext uri="{BB962C8B-B14F-4D97-AF65-F5344CB8AC3E}">
        <p14:creationId xmlns:p14="http://schemas.microsoft.com/office/powerpoint/2010/main" val="167265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Fix citations</a:t>
            </a:r>
          </a:p>
        </p:txBody>
      </p:sp>
      <p:sp>
        <p:nvSpPr>
          <p:cNvPr id="4" name="Slide Number Placeholder 3"/>
          <p:cNvSpPr>
            <a:spLocks noGrp="1"/>
          </p:cNvSpPr>
          <p:nvPr>
            <p:ph type="sldNum" sz="quarter" idx="10"/>
          </p:nvPr>
        </p:nvSpPr>
        <p:spPr/>
        <p:txBody>
          <a:bodyPr/>
          <a:lstStyle/>
          <a:p>
            <a:fld id="{FBD2A914-D0A6-4C8C-B95A-96EBC0CC6148}" type="slidenum">
              <a:rPr lang="en-US" smtClean="0"/>
              <a:pPr/>
              <a:t>20</a:t>
            </a:fld>
            <a:endParaRPr lang="en-US" dirty="0"/>
          </a:p>
        </p:txBody>
      </p:sp>
    </p:spTree>
    <p:extLst>
      <p:ext uri="{BB962C8B-B14F-4D97-AF65-F5344CB8AC3E}">
        <p14:creationId xmlns:p14="http://schemas.microsoft.com/office/powerpoint/2010/main" val="308866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dirty="0"/>
              <a:t>From James’ presentation and the tennis court analogy: The alveolar surface area is commonly compared to the 100 m2 surface area of a tennis court, but that would be for an adult male is varies by the size and age of the individual. </a:t>
            </a:r>
          </a:p>
          <a:p>
            <a:r>
              <a:rPr lang="en-US" dirty="0"/>
              <a:t>The main point here is that the distance between the air and any associated pollutants and the blood is very short. This has implications to the transport of materials into the blood.</a:t>
            </a:r>
          </a:p>
          <a:p>
            <a:endParaRPr lang="en-US" dirty="0"/>
          </a:p>
        </p:txBody>
      </p:sp>
      <p:sp>
        <p:nvSpPr>
          <p:cNvPr id="54276" name="Slide Number Placeholder 3"/>
          <p:cNvSpPr>
            <a:spLocks noGrp="1"/>
          </p:cNvSpPr>
          <p:nvPr>
            <p:ph type="sldNum" sz="quarter" idx="5"/>
          </p:nvPr>
        </p:nvSpPr>
        <p:spPr>
          <a:noFill/>
        </p:spPr>
        <p:txBody>
          <a:bodyPr/>
          <a:lstStyle/>
          <a:p>
            <a:pPr defTabSz="927357"/>
            <a:fld id="{8F342401-5CA9-4635-886D-F873820DDFF1}" type="slidenum">
              <a:rPr lang="en-US" smtClean="0">
                <a:ea typeface="ＭＳ Ｐゴシック"/>
                <a:cs typeface="ＭＳ Ｐゴシック"/>
              </a:rPr>
              <a:pPr defTabSz="927357"/>
              <a:t>3</a:t>
            </a:fld>
            <a:endParaRPr lang="en-US" dirty="0">
              <a:ea typeface="ＭＳ Ｐゴシック"/>
              <a:cs typeface="ＭＳ Ｐゴシック"/>
            </a:endParaRPr>
          </a:p>
        </p:txBody>
      </p:sp>
    </p:spTree>
    <p:extLst>
      <p:ext uri="{BB962C8B-B14F-4D97-AF65-F5344CB8AC3E}">
        <p14:creationId xmlns:p14="http://schemas.microsoft.com/office/powerpoint/2010/main" val="3995224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D2A914-D0A6-4C8C-B95A-96EBC0CC6148}" type="slidenum">
              <a:rPr lang="en-US" smtClean="0"/>
              <a:pPr/>
              <a:t>21</a:t>
            </a:fld>
            <a:endParaRPr lang="en-US" dirty="0"/>
          </a:p>
        </p:txBody>
      </p:sp>
    </p:spTree>
    <p:extLst>
      <p:ext uri="{BB962C8B-B14F-4D97-AF65-F5344CB8AC3E}">
        <p14:creationId xmlns:p14="http://schemas.microsoft.com/office/powerpoint/2010/main" val="2381455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6" y="930228"/>
            <a:ext cx="4145243" cy="3186834"/>
          </a:xfrm>
          <a:prstGeom prst="rect">
            <a:avLst/>
          </a:prstGeom>
          <a:solidFill>
            <a:srgbClr val="FFFFFF"/>
          </a:solidFill>
          <a:ln w="9525">
            <a:solidFill>
              <a:srgbClr val="000000"/>
            </a:solidFill>
            <a:miter lim="800000"/>
            <a:headEnd/>
            <a:tailEnd/>
          </a:ln>
          <a:effectLst/>
        </p:spPr>
        <p:txBody>
          <a:bodyPr wrap="none" lIns="83602" tIns="41801" rIns="83602" bIns="41801" anchor="ctr"/>
          <a:lstStyle/>
          <a:p>
            <a:endParaRPr lang="en-US" dirty="0"/>
          </a:p>
        </p:txBody>
      </p:sp>
      <p:sp>
        <p:nvSpPr>
          <p:cNvPr id="4098" name="Text Box 2"/>
          <p:cNvSpPr txBox="1">
            <a:spLocks noGrp="1" noChangeArrowheads="1"/>
          </p:cNvSpPr>
          <p:nvPr>
            <p:ph type="body"/>
          </p:nvPr>
        </p:nvSpPr>
        <p:spPr bwMode="auto">
          <a:xfrm>
            <a:off x="1069602" y="4425182"/>
            <a:ext cx="4876924" cy="3536036"/>
          </a:xfrm>
          <a:prstGeom prst="rect">
            <a:avLst/>
          </a:prstGeom>
          <a:noFill/>
          <a:ln>
            <a:round/>
            <a:headEnd/>
            <a:tailEnd/>
          </a:ln>
        </p:spPr>
        <p:txBody>
          <a:bodyPr lIns="0" tIns="0" rIns="0" bIns="0"/>
          <a:lstStyle/>
          <a:p>
            <a:r>
              <a:rPr lang="en-US" baseline="0" dirty="0">
                <a:latin typeface="Arial" pitchFamily="34" charset="0"/>
                <a:ea typeface="msgothic" charset="0"/>
                <a:cs typeface="msgothic" charset="0"/>
              </a:rPr>
              <a:t>This figure is taken from </a:t>
            </a:r>
            <a:r>
              <a:rPr lang="en-US" sz="1200" b="1" i="0" kern="1200" dirty="0">
                <a:solidFill>
                  <a:schemeClr val="tx1"/>
                </a:solidFill>
                <a:effectLst/>
                <a:latin typeface="Arial" charset="0"/>
                <a:ea typeface="+mn-ea"/>
                <a:cs typeface="+mn-cs"/>
              </a:rPr>
              <a:t>Particulate Matter Air Pollution and Cardiovascular Disease</a:t>
            </a:r>
          </a:p>
          <a:p>
            <a:r>
              <a:rPr lang="en-US" sz="1200" b="0" i="0" kern="1200" dirty="0">
                <a:solidFill>
                  <a:schemeClr val="tx1"/>
                </a:solidFill>
                <a:effectLst/>
                <a:latin typeface="Arial" charset="0"/>
                <a:ea typeface="+mn-ea"/>
                <a:cs typeface="+mn-cs"/>
              </a:rPr>
              <a:t>An Update to the Scientific Statement From the American Heart Association and can be accessed at </a:t>
            </a:r>
            <a:r>
              <a:rPr lang="en-US" dirty="0">
                <a:hlinkClick r:id="rId3"/>
              </a:rPr>
              <a:t>https://www.ahajournals.org/doi/full/10.1161/CIR.0b013e3181dbece1</a:t>
            </a:r>
            <a:endParaRPr lang="en-US" baseline="0" dirty="0">
              <a:latin typeface="Arial" pitchFamily="34" charset="0"/>
              <a:ea typeface="msgothic" charset="0"/>
              <a:cs typeface="msgothic" charset="0"/>
            </a:endParaRPr>
          </a:p>
          <a:p>
            <a:pPr marL="74144" indent="-74144">
              <a:lnSpc>
                <a:spcPct val="93000"/>
              </a:lnSpc>
              <a:spcBef>
                <a:spcPct val="0"/>
              </a:spcBef>
              <a:buSzPct val="45000"/>
              <a:tabLst>
                <a:tab pos="626095" algn="l"/>
                <a:tab pos="1252190" algn="l"/>
                <a:tab pos="1878284" algn="l"/>
                <a:tab pos="2504379" algn="l"/>
                <a:tab pos="3130474" algn="l"/>
                <a:tab pos="3756569" algn="l"/>
                <a:tab pos="4382662" algn="l"/>
              </a:tabLst>
            </a:pPr>
            <a:endParaRPr lang="en-US" baseline="0" dirty="0">
              <a:latin typeface="Arial" pitchFamily="34" charset="0"/>
              <a:ea typeface="msgothic" charset="0"/>
              <a:cs typeface="msgothic" charset="0"/>
            </a:endParaRPr>
          </a:p>
          <a:p>
            <a:pPr marL="74144" indent="-74144">
              <a:lnSpc>
                <a:spcPct val="93000"/>
              </a:lnSpc>
              <a:spcBef>
                <a:spcPct val="0"/>
              </a:spcBef>
              <a:buSzPct val="45000"/>
              <a:tabLst>
                <a:tab pos="626095" algn="l"/>
                <a:tab pos="1252190" algn="l"/>
                <a:tab pos="1878284" algn="l"/>
                <a:tab pos="2504379" algn="l"/>
                <a:tab pos="3130474" algn="l"/>
                <a:tab pos="3756569" algn="l"/>
                <a:tab pos="4382662" algn="l"/>
              </a:tabLst>
            </a:pPr>
            <a:r>
              <a:rPr lang="en-US" baseline="0" dirty="0">
                <a:latin typeface="Arial" pitchFamily="34" charset="0"/>
                <a:ea typeface="msgothic" charset="0"/>
                <a:cs typeface="msgothic" charset="0"/>
              </a:rPr>
              <a:t>The ISA still has the strongest evidence for CVD, but respiratory evidence is also strong.  </a:t>
            </a:r>
            <a:endParaRPr lang="en-GB" baseline="0" dirty="0">
              <a:latin typeface="Arial" pitchFamily="34" charset="0"/>
              <a:ea typeface="msgothic" charset="0"/>
              <a:cs typeface="msgothic" charset="0"/>
            </a:endParaRPr>
          </a:p>
        </p:txBody>
      </p:sp>
    </p:spTree>
    <p:extLst>
      <p:ext uri="{BB962C8B-B14F-4D97-AF65-F5344CB8AC3E}">
        <p14:creationId xmlns:p14="http://schemas.microsoft.com/office/powerpoint/2010/main" val="142748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23</a:t>
            </a:fld>
            <a:endParaRPr lang="en-US"/>
          </a:p>
        </p:txBody>
      </p:sp>
    </p:spTree>
    <p:extLst>
      <p:ext uri="{BB962C8B-B14F-4D97-AF65-F5344CB8AC3E}">
        <p14:creationId xmlns:p14="http://schemas.microsoft.com/office/powerpoint/2010/main" val="2502481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24</a:t>
            </a:fld>
            <a:endParaRPr lang="en-US"/>
          </a:p>
        </p:txBody>
      </p:sp>
    </p:spTree>
    <p:extLst>
      <p:ext uri="{BB962C8B-B14F-4D97-AF65-F5344CB8AC3E}">
        <p14:creationId xmlns:p14="http://schemas.microsoft.com/office/powerpoint/2010/main" val="1983622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among children at two schools in El Paso, TX, 5-day average PM2.5 concentrations measured outside of the schools were</a:t>
            </a:r>
          </a:p>
          <a:p>
            <a:r>
              <a:rPr lang="en-US" dirty="0"/>
              <a:t> associated with poorer asthma control scores, which reflect symptoms and activity levels (Zora et al., 2013). </a:t>
            </a:r>
          </a:p>
          <a:p>
            <a:r>
              <a:rPr lang="en-US" dirty="0"/>
              <a:t>2. among children attending two schools with varying nearby traffic levels in the Bronx, NY, </a:t>
            </a:r>
            <a:r>
              <a:rPr lang="en-US" dirty="0" err="1"/>
              <a:t>Spira</a:t>
            </a:r>
            <a:r>
              <a:rPr lang="en-US" dirty="0"/>
              <a:t>-Cohen et al. (2011) reported decrements in FEV1 in relation to personal PM2.5 concentrations averaged in the 12 hours prior to spirometry. The authors did not observe a similar association with PM2.5 exposure estimated from monitors outside of the schools.</a:t>
            </a:r>
          </a:p>
          <a:p>
            <a:endParaRPr lang="en-US" dirty="0"/>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25</a:t>
            </a:fld>
            <a:endParaRPr lang="en-US"/>
          </a:p>
        </p:txBody>
      </p:sp>
    </p:spTree>
    <p:extLst>
      <p:ext uri="{BB962C8B-B14F-4D97-AF65-F5344CB8AC3E}">
        <p14:creationId xmlns:p14="http://schemas.microsoft.com/office/powerpoint/2010/main" val="2456692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26</a:t>
            </a:fld>
            <a:endParaRPr lang="en-US"/>
          </a:p>
        </p:txBody>
      </p:sp>
    </p:spTree>
    <p:extLst>
      <p:ext uri="{BB962C8B-B14F-4D97-AF65-F5344CB8AC3E}">
        <p14:creationId xmlns:p14="http://schemas.microsoft.com/office/powerpoint/2010/main" val="1697958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3F5D1CE-ABB3-4D9A-9782-28BC97D65525}"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341721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D56B3-7CE8-4FC0-ACE2-DB5E55341135}" type="slidenum">
              <a:rPr lang="en-US">
                <a:solidFill>
                  <a:prstClr val="black"/>
                </a:solidFill>
              </a:rPr>
              <a:pPr/>
              <a:t>28</a:t>
            </a:fld>
            <a:endParaRPr lang="en-US">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3047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29</a:t>
            </a:fld>
            <a:endParaRPr lang="en-US"/>
          </a:p>
        </p:txBody>
      </p:sp>
    </p:spTree>
    <p:extLst>
      <p:ext uri="{BB962C8B-B14F-4D97-AF65-F5344CB8AC3E}">
        <p14:creationId xmlns:p14="http://schemas.microsoft.com/office/powerpoint/2010/main" val="1957781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3F5D1CE-ABB3-4D9A-9782-28BC97D65525}" type="slidenum">
              <a:rPr lang="en-US" smtClean="0"/>
              <a:pPr>
                <a:defRPr/>
              </a:pPr>
              <a:t>34</a:t>
            </a:fld>
            <a:endParaRPr lang="en-US" dirty="0"/>
          </a:p>
        </p:txBody>
      </p:sp>
    </p:spTree>
    <p:extLst>
      <p:ext uri="{BB962C8B-B14F-4D97-AF65-F5344CB8AC3E}">
        <p14:creationId xmlns:p14="http://schemas.microsoft.com/office/powerpoint/2010/main" val="15772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97E80D7-F163-4E6B-A760-E36F4255F93B}" type="slidenum">
              <a:rPr lang="en-US"/>
              <a:pPr/>
              <a:t>4</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z="1400" dirty="0"/>
          </a:p>
          <a:p>
            <a:pPr eaLnBrk="1" hangingPunct="1"/>
            <a:endParaRPr lang="en-US" sz="1400" dirty="0"/>
          </a:p>
        </p:txBody>
      </p:sp>
    </p:spTree>
    <p:extLst>
      <p:ext uri="{BB962C8B-B14F-4D97-AF65-F5344CB8AC3E}">
        <p14:creationId xmlns:p14="http://schemas.microsoft.com/office/powerpoint/2010/main" val="55110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35</a:t>
            </a:fld>
            <a:endParaRPr lang="en-US"/>
          </a:p>
        </p:txBody>
      </p:sp>
    </p:spTree>
    <p:extLst>
      <p:ext uri="{BB962C8B-B14F-4D97-AF65-F5344CB8AC3E}">
        <p14:creationId xmlns:p14="http://schemas.microsoft.com/office/powerpoint/2010/main" val="4112880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36</a:t>
            </a:fld>
            <a:endParaRPr lang="en-US"/>
          </a:p>
        </p:txBody>
      </p:sp>
    </p:spTree>
    <p:extLst>
      <p:ext uri="{BB962C8B-B14F-4D97-AF65-F5344CB8AC3E}">
        <p14:creationId xmlns:p14="http://schemas.microsoft.com/office/powerpoint/2010/main" val="1368604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3C37887-3F0B-4F1C-BD07-2D32899A5FF5}" type="slidenum">
              <a:rPr lang="en-US" smtClean="0"/>
              <a:pPr>
                <a:defRPr/>
              </a:pPr>
              <a:t>37</a:t>
            </a:fld>
            <a:endParaRPr lang="en-US"/>
          </a:p>
        </p:txBody>
      </p:sp>
    </p:spTree>
    <p:extLst>
      <p:ext uri="{BB962C8B-B14F-4D97-AF65-F5344CB8AC3E}">
        <p14:creationId xmlns:p14="http://schemas.microsoft.com/office/powerpoint/2010/main" val="518857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3D384F-6833-4535-A7F2-C08537ABFCB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86938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37BA7-4D8F-433C-85AF-26843EC20F4A}" type="slidenum">
              <a:rPr lang="en-US">
                <a:solidFill>
                  <a:prstClr val="black"/>
                </a:solidFill>
              </a:rPr>
              <a:pPr/>
              <a:t>5</a:t>
            </a:fld>
            <a:endParaRPr lang="en-US">
              <a:solidFill>
                <a:prstClr val="black"/>
              </a:solidFill>
            </a:endParaRPr>
          </a:p>
        </p:txBody>
      </p:sp>
      <p:sp>
        <p:nvSpPr>
          <p:cNvPr id="91138" name="Rectangle 2"/>
          <p:cNvSpPr>
            <a:spLocks noGrp="1" noRot="1" noChangeAspect="1" noChangeArrowheads="1" noTextEdit="1"/>
          </p:cNvSpPr>
          <p:nvPr>
            <p:ph type="sldImg"/>
          </p:nvPr>
        </p:nvSpPr>
        <p:spPr>
          <a:xfrm>
            <a:off x="1463675" y="387350"/>
            <a:ext cx="3616325" cy="2711450"/>
          </a:xfrm>
          <a:ln/>
        </p:spPr>
      </p:sp>
      <p:sp>
        <p:nvSpPr>
          <p:cNvPr id="91139" name="Rectangle 3"/>
          <p:cNvSpPr>
            <a:spLocks noGrp="1" noChangeArrowheads="1"/>
          </p:cNvSpPr>
          <p:nvPr>
            <p:ph type="body" idx="1"/>
          </p:nvPr>
        </p:nvSpPr>
        <p:spPr>
          <a:xfrm>
            <a:off x="701040" y="3563620"/>
            <a:ext cx="5608320" cy="5035550"/>
          </a:xfrm>
        </p:spPr>
        <p:txBody>
          <a:bodyPr/>
          <a:lstStyle/>
          <a:p>
            <a:pPr marL="0" marR="0" lvl="0" indent="0" algn="l" defTabSz="914400" rtl="0" eaLnBrk="0" fontAlgn="base" latinLnBrk="0" hangingPunct="0">
              <a:lnSpc>
                <a:spcPct val="80000"/>
              </a:lnSpc>
              <a:spcBef>
                <a:spcPct val="30000"/>
              </a:spcBef>
              <a:spcAft>
                <a:spcPct val="0"/>
              </a:spcAft>
              <a:buClrTx/>
              <a:buSzTx/>
              <a:buFontTx/>
              <a:buNone/>
              <a:tabLst/>
              <a:defRPr/>
            </a:pPr>
            <a:r>
              <a:rPr lang="en-US" sz="1200" dirty="0"/>
              <a:t>Frampton, MJ; Morrow, PE; Torres, A; Cox, C; Voter, KZ; </a:t>
            </a:r>
            <a:r>
              <a:rPr lang="en-US" sz="1200" dirty="0" err="1"/>
              <a:t>Utell</a:t>
            </a:r>
            <a:r>
              <a:rPr lang="en-US" sz="1200" dirty="0"/>
              <a:t>, MJ. Ozone Responsiveness in Smokers and Nonsmokers. Am J. </a:t>
            </a:r>
            <a:r>
              <a:rPr lang="en-US" sz="1200" dirty="0" err="1"/>
              <a:t>Resper</a:t>
            </a:r>
            <a:r>
              <a:rPr lang="en-US" sz="1200" dirty="0"/>
              <a:t>. Crit. Care Med. 1997; 155:116-121.</a:t>
            </a:r>
          </a:p>
          <a:p>
            <a:pPr>
              <a:lnSpc>
                <a:spcPct val="80000"/>
              </a:lnSpc>
            </a:pPr>
            <a:endParaRPr lang="en-US" dirty="0"/>
          </a:p>
        </p:txBody>
      </p:sp>
    </p:spTree>
    <p:extLst>
      <p:ext uri="{BB962C8B-B14F-4D97-AF65-F5344CB8AC3E}">
        <p14:creationId xmlns:p14="http://schemas.microsoft.com/office/powerpoint/2010/main" val="112947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749CDAE-23F3-4281-A51B-8CB013F0735A}" type="slidenum">
              <a:rPr lang="en-US"/>
              <a:pPr/>
              <a:t>6</a:t>
            </a:fld>
            <a:endParaRPr lang="en-US"/>
          </a:p>
        </p:txBody>
      </p:sp>
      <p:sp>
        <p:nvSpPr>
          <p:cNvPr id="46083" name="Rectangle 2"/>
          <p:cNvSpPr>
            <a:spLocks noGrp="1" noRot="1" noChangeAspect="1" noChangeArrowheads="1" noTextEdit="1"/>
          </p:cNvSpPr>
          <p:nvPr>
            <p:ph type="sldImg"/>
          </p:nvPr>
        </p:nvSpPr>
        <p:spPr>
          <a:xfrm>
            <a:off x="1452563" y="542925"/>
            <a:ext cx="4027487" cy="3021013"/>
          </a:xfrm>
          <a:ln/>
        </p:spPr>
      </p:sp>
      <p:sp>
        <p:nvSpPr>
          <p:cNvPr id="46084" name="Rectangle 3"/>
          <p:cNvSpPr>
            <a:spLocks noGrp="1" noChangeArrowheads="1"/>
          </p:cNvSpPr>
          <p:nvPr>
            <p:ph type="body" idx="1"/>
          </p:nvPr>
        </p:nvSpPr>
        <p:spPr>
          <a:xfrm>
            <a:off x="701675" y="4183063"/>
            <a:ext cx="5607050" cy="5113337"/>
          </a:xfrm>
          <a:noFill/>
          <a:ln/>
        </p:spPr>
        <p:txBody>
          <a:bodyPr/>
          <a:lstStyle/>
          <a:p>
            <a:pPr eaLnBrk="1" hangingPunct="1"/>
            <a:endParaRPr lang="en-US" dirty="0"/>
          </a:p>
        </p:txBody>
      </p:sp>
    </p:spTree>
    <p:extLst>
      <p:ext uri="{BB962C8B-B14F-4D97-AF65-F5344CB8AC3E}">
        <p14:creationId xmlns:p14="http://schemas.microsoft.com/office/powerpoint/2010/main" val="3865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D356750-D120-44C2-AB9A-856CC3FE98B2}" type="slidenum">
              <a:rPr lang="en-US"/>
              <a:pPr/>
              <a:t>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31509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a:defRPr/>
            </a:pPr>
            <a:endParaRPr lang="en-US" dirty="0"/>
          </a:p>
          <a:p>
            <a:endParaRPr lang="en-US" dirty="0"/>
          </a:p>
        </p:txBody>
      </p:sp>
      <p:sp>
        <p:nvSpPr>
          <p:cNvPr id="54276" name="Slide Number Placeholder 3"/>
          <p:cNvSpPr>
            <a:spLocks noGrp="1"/>
          </p:cNvSpPr>
          <p:nvPr>
            <p:ph type="sldNum" sz="quarter" idx="5"/>
          </p:nvPr>
        </p:nvSpPr>
        <p:spPr>
          <a:noFill/>
        </p:spPr>
        <p:txBody>
          <a:bodyPr/>
          <a:lstStyle/>
          <a:p>
            <a:pPr defTabSz="927357"/>
            <a:fld id="{8F342401-5CA9-4635-886D-F873820DDFF1}" type="slidenum">
              <a:rPr lang="en-US" smtClean="0">
                <a:ea typeface="ＭＳ Ｐゴシック"/>
                <a:cs typeface="ＭＳ Ｐゴシック"/>
              </a:rPr>
              <a:pPr defTabSz="927357"/>
              <a:t>8</a:t>
            </a:fld>
            <a:endParaRPr lang="en-US" dirty="0">
              <a:ea typeface="ＭＳ Ｐゴシック"/>
              <a:cs typeface="ＭＳ Ｐゴシック"/>
            </a:endParaRPr>
          </a:p>
        </p:txBody>
      </p:sp>
    </p:spTree>
    <p:extLst>
      <p:ext uri="{BB962C8B-B14F-4D97-AF65-F5344CB8AC3E}">
        <p14:creationId xmlns:p14="http://schemas.microsoft.com/office/powerpoint/2010/main" val="203237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dirty="0"/>
          </a:p>
        </p:txBody>
      </p:sp>
      <p:sp>
        <p:nvSpPr>
          <p:cNvPr id="52228" name="Slide Number Placeholder 3"/>
          <p:cNvSpPr>
            <a:spLocks noGrp="1"/>
          </p:cNvSpPr>
          <p:nvPr>
            <p:ph type="sldNum" sz="quarter" idx="5"/>
          </p:nvPr>
        </p:nvSpPr>
        <p:spPr>
          <a:noFill/>
        </p:spPr>
        <p:txBody>
          <a:bodyPr/>
          <a:lstStyle/>
          <a:p>
            <a:pPr defTabSz="927357"/>
            <a:fld id="{1FDA485F-19C6-4003-BBB1-5F371D10343A}" type="slidenum">
              <a:rPr lang="en-US" smtClean="0">
                <a:ea typeface="ＭＳ Ｐゴシック"/>
                <a:cs typeface="ＭＳ Ｐゴシック"/>
              </a:rPr>
              <a:pPr defTabSz="927357"/>
              <a:t>9</a:t>
            </a:fld>
            <a:endParaRPr lang="en-US" dirty="0">
              <a:ea typeface="ＭＳ Ｐゴシック"/>
              <a:cs typeface="ＭＳ Ｐゴシック"/>
            </a:endParaRPr>
          </a:p>
        </p:txBody>
      </p:sp>
    </p:spTree>
    <p:extLst>
      <p:ext uri="{BB962C8B-B14F-4D97-AF65-F5344CB8AC3E}">
        <p14:creationId xmlns:p14="http://schemas.microsoft.com/office/powerpoint/2010/main" val="722878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F2AF2D6-5831-4830-A92F-32BCB9D86B41}" type="slidenum">
              <a:rPr lang="en-US"/>
              <a:pPr/>
              <a:t>10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701675" y="4648201"/>
            <a:ext cx="5607050" cy="4183063"/>
          </a:xfrm>
          <a:noFill/>
          <a:ln/>
        </p:spPr>
        <p:txBody>
          <a:bodyPr/>
          <a:lstStyle/>
          <a:p>
            <a:pPr eaLnBrk="1" hangingPunct="1"/>
            <a:endParaRPr lang="en-US" sz="1400" dirty="0"/>
          </a:p>
        </p:txBody>
      </p:sp>
    </p:spTree>
    <p:extLst>
      <p:ext uri="{BB962C8B-B14F-4D97-AF65-F5344CB8AC3E}">
        <p14:creationId xmlns:p14="http://schemas.microsoft.com/office/powerpoint/2010/main" val="197343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7FA3271-F51C-48E2-9461-C8B84CBFDAFC}"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DA4F54-3BB7-42AD-A373-803F26A061A6}" type="slidenum">
              <a:rPr lang="en-US" altLang="en-US"/>
              <a:pPr/>
              <a:t>‹#›</a:t>
            </a:fld>
            <a:endParaRPr lang="en-US"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12C7FE9-DBB2-4D8B-B01D-FF39B6F7011F}"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28512C67-0103-49FA-A8B0-1A5BED6D89A6}"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5D44228-F6D7-4BD1-8B3F-EA677D963970}"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3137EB2-B9AD-420D-8344-96E1ADEB8520}"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8929D78-4FE3-40B9-97A8-46644760C3F9}"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EB495AD-3580-4234-8FE3-55D8B8E84B82}"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0D124D-7199-4B43-8F88-D557DD7ADFA9}"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AA03026-A4E3-453C-A053-7434E2C63E18}"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FE9852F-4A08-4F1A-899C-C694C6ED2C0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354A6A-1E7D-48CB-B35B-B41685A5679E}"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E6C58D57-2990-4D88-A717-0EEEFE659ADD}"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880EFBA-894F-478F-9891-AEC41805953C}"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09E8F5F-FB4B-409A-969D-3A44346B7CCF}"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B9BA3D9-EAE6-43ED-A295-AF696E9E3921}" type="slidenum">
              <a:rPr lang="en-US" altLang="en-US"/>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7E40C15-C249-47FB-89B7-A44423466EC0}" type="slidenum">
              <a:rPr lang="en-US" altLang="en-US"/>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321DB51-BAB9-43BE-B22B-22582ED4126D}" type="slidenum">
              <a:rPr lang="en-US" altLang="en-US"/>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E52A57A-0909-4219-9C2D-814BB4A90123}" type="slidenum">
              <a:rPr lang="en-US" altLang="en-US"/>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50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31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2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0A675B0-5091-4661-AFE9-FA43A9823C97}"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8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2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72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27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348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71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2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3898F0E-ECC1-4884-86A8-7FD4A63998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4326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5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E643DB3-E7E3-44C2-ADCD-CED3F5BC47DC}" type="slidenum">
              <a:rPr lang="en-US" altLang="en-US"/>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31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27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1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89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2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72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27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348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712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BAFB02B-8B34-47EB-91B9-60AFB0294F74}" type="slidenum">
              <a:rPr lang="en-US" altLang="en-US"/>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3898F0E-ECC1-4884-86A8-7FD4A63998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4326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50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31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27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14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89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20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72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27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348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EE651BFE-36F2-455F-82BC-F0EB34B6C62D}" type="slidenum">
              <a:rPr lang="en-US" altLang="en-US"/>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712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23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3898F0E-ECC1-4884-86A8-7FD4A63998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4326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502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31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27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143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894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2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7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8B4D1135-4604-49C2-A895-DDD98A7C025D}" type="slidenum">
              <a:rPr lang="en-US" altLang="en-US"/>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27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348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7126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2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3898F0E-ECC1-4884-86A8-7FD4A63998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4326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50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318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27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14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8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463E2F-3CD7-4CEC-BC91-16CD11FA136F}" type="slidenum">
              <a:rPr lang="en-US" altLang="en-US"/>
              <a:pPr/>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2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723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27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348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712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23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3898F0E-ECC1-4884-86A8-7FD4A63998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43268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50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931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627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8444A5B-73A6-44A4-B544-B7388A8A48D0}" type="slidenum">
              <a:rPr lang="en-US" altLang="en-US"/>
              <a:pPr/>
              <a:t>‹#›</a:t>
            </a:fld>
            <a:endParaRPr lang="en-US"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143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989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0320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372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277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3480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712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7D4E-4334-4B45-9E75-5BF1529943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2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a:t>Click to edit Master title style</a:t>
            </a:r>
          </a:p>
        </p:txBody>
      </p:sp>
      <p:sp>
        <p:nvSpPr>
          <p:cNvPr id="3" name="Text Placeholder 2"/>
          <p:cNvSpPr>
            <a:spLocks noGrp="1"/>
          </p:cNvSpPr>
          <p:nvPr>
            <p:ph type="body" sz="half" idx="1"/>
          </p:nvPr>
        </p:nvSpPr>
        <p:spPr>
          <a:xfrm>
            <a:off x="6858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667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3898F0E-ECC1-4884-86A8-7FD4A639980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43268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808402-2B2D-4E49-B67E-0465B00F480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3534" tIns="46767" rIns="93534" bIns="46767"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3534" tIns="46767" rIns="93534" bIns="46767" numCol="1" anchor="t" anchorCtr="0" compatLnSpc="1">
            <a:prstTxWarp prst="textNoShape">
              <a:avLst/>
            </a:prstTxWarp>
          </a:bodyPr>
          <a:lstStyle>
            <a:lvl1pPr eaLnBrk="0" hangingPunct="0">
              <a:defRPr sz="1400">
                <a:latin typeface="Times New Roman" pitchFamily="18" charset="0"/>
              </a:defRPr>
            </a:lvl1pPr>
          </a:lstStyle>
          <a:p>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3534" tIns="46767" rIns="93534" bIns="46767" numCol="1" anchor="t" anchorCtr="0" compatLnSpc="1">
            <a:prstTxWarp prst="textNoShape">
              <a:avLst/>
            </a:prstTxWarp>
          </a:bodyPr>
          <a:lstStyle>
            <a:lvl1pPr algn="ctr" eaLnBrk="0" hangingPunct="0">
              <a:defRPr sz="1400">
                <a:latin typeface="Times New Roman" pitchFamily="18" charset="0"/>
              </a:defRPr>
            </a:lvl1pPr>
          </a:lstStyle>
          <a:p>
            <a:endParaRPr lang="en-US" alt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3534" tIns="46767" rIns="93534" bIns="46767" numCol="1" anchor="t" anchorCtr="0" compatLnSpc="1">
            <a:prstTxWarp prst="textNoShape">
              <a:avLst/>
            </a:prstTxWarp>
          </a:bodyPr>
          <a:lstStyle>
            <a:lvl1pPr algn="r" eaLnBrk="0" hangingPunct="0">
              <a:defRPr sz="1400">
                <a:latin typeface="Times New Roman" pitchFamily="18" charset="0"/>
              </a:defRPr>
            </a:lvl1pPr>
          </a:lstStyle>
          <a:p>
            <a:fld id="{F6065D02-3788-4386-9A5C-2F8D82F481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hdr="0" ftr="0" dt="0"/>
  <p:txStyles>
    <p:titleStyle>
      <a:lvl1pPr algn="ctr" defTabSz="935038" rtl="0" eaLnBrk="0" fontAlgn="base" hangingPunct="0">
        <a:spcBef>
          <a:spcPct val="0"/>
        </a:spcBef>
        <a:spcAft>
          <a:spcPct val="0"/>
        </a:spcAft>
        <a:defRPr sz="4500">
          <a:solidFill>
            <a:schemeClr val="tx2"/>
          </a:solidFill>
          <a:latin typeface="+mj-lt"/>
          <a:ea typeface="+mj-ea"/>
          <a:cs typeface="+mj-cs"/>
        </a:defRPr>
      </a:lvl1pPr>
      <a:lvl2pPr algn="ctr" defTabSz="935038" rtl="0" eaLnBrk="0" fontAlgn="base" hangingPunct="0">
        <a:spcBef>
          <a:spcPct val="0"/>
        </a:spcBef>
        <a:spcAft>
          <a:spcPct val="0"/>
        </a:spcAft>
        <a:defRPr sz="4500">
          <a:solidFill>
            <a:schemeClr val="tx2"/>
          </a:solidFill>
          <a:latin typeface="Times New Roman" pitchFamily="18" charset="0"/>
        </a:defRPr>
      </a:lvl2pPr>
      <a:lvl3pPr algn="ctr" defTabSz="935038" rtl="0" eaLnBrk="0" fontAlgn="base" hangingPunct="0">
        <a:spcBef>
          <a:spcPct val="0"/>
        </a:spcBef>
        <a:spcAft>
          <a:spcPct val="0"/>
        </a:spcAft>
        <a:defRPr sz="4500">
          <a:solidFill>
            <a:schemeClr val="tx2"/>
          </a:solidFill>
          <a:latin typeface="Times New Roman" pitchFamily="18" charset="0"/>
        </a:defRPr>
      </a:lvl3pPr>
      <a:lvl4pPr algn="ctr" defTabSz="935038" rtl="0" eaLnBrk="0" fontAlgn="base" hangingPunct="0">
        <a:spcBef>
          <a:spcPct val="0"/>
        </a:spcBef>
        <a:spcAft>
          <a:spcPct val="0"/>
        </a:spcAft>
        <a:defRPr sz="4500">
          <a:solidFill>
            <a:schemeClr val="tx2"/>
          </a:solidFill>
          <a:latin typeface="Times New Roman" pitchFamily="18" charset="0"/>
        </a:defRPr>
      </a:lvl4pPr>
      <a:lvl5pPr algn="ctr" defTabSz="935038" rtl="0" eaLnBrk="0" fontAlgn="base" hangingPunct="0">
        <a:spcBef>
          <a:spcPct val="0"/>
        </a:spcBef>
        <a:spcAft>
          <a:spcPct val="0"/>
        </a:spcAft>
        <a:defRPr sz="4500">
          <a:solidFill>
            <a:schemeClr val="tx2"/>
          </a:solidFill>
          <a:latin typeface="Times New Roman" pitchFamily="18" charset="0"/>
        </a:defRPr>
      </a:lvl5pPr>
      <a:lvl6pPr marL="457200" algn="ctr" defTabSz="935038" rtl="0" fontAlgn="base">
        <a:spcBef>
          <a:spcPct val="0"/>
        </a:spcBef>
        <a:spcAft>
          <a:spcPct val="0"/>
        </a:spcAft>
        <a:defRPr sz="4500">
          <a:solidFill>
            <a:schemeClr val="tx2"/>
          </a:solidFill>
          <a:latin typeface="Times New Roman" pitchFamily="18" charset="0"/>
        </a:defRPr>
      </a:lvl6pPr>
      <a:lvl7pPr marL="914400" algn="ctr" defTabSz="935038" rtl="0" fontAlgn="base">
        <a:spcBef>
          <a:spcPct val="0"/>
        </a:spcBef>
        <a:spcAft>
          <a:spcPct val="0"/>
        </a:spcAft>
        <a:defRPr sz="4500">
          <a:solidFill>
            <a:schemeClr val="tx2"/>
          </a:solidFill>
          <a:latin typeface="Times New Roman" pitchFamily="18" charset="0"/>
        </a:defRPr>
      </a:lvl7pPr>
      <a:lvl8pPr marL="1371600" algn="ctr" defTabSz="935038" rtl="0" fontAlgn="base">
        <a:spcBef>
          <a:spcPct val="0"/>
        </a:spcBef>
        <a:spcAft>
          <a:spcPct val="0"/>
        </a:spcAft>
        <a:defRPr sz="4500">
          <a:solidFill>
            <a:schemeClr val="tx2"/>
          </a:solidFill>
          <a:latin typeface="Times New Roman" pitchFamily="18" charset="0"/>
        </a:defRPr>
      </a:lvl8pPr>
      <a:lvl9pPr marL="1828800" algn="ctr" defTabSz="935038" rtl="0" fontAlgn="base">
        <a:spcBef>
          <a:spcPct val="0"/>
        </a:spcBef>
        <a:spcAft>
          <a:spcPct val="0"/>
        </a:spcAft>
        <a:defRPr sz="4500">
          <a:solidFill>
            <a:schemeClr val="tx2"/>
          </a:solidFill>
          <a:latin typeface="Times New Roman" pitchFamily="18" charset="0"/>
        </a:defRPr>
      </a:lvl9pPr>
    </p:titleStyle>
    <p:bodyStyle>
      <a:lvl1pPr marL="350838" indent="-350838" algn="l" defTabSz="935038" rtl="0" eaLnBrk="0" fontAlgn="base" hangingPunct="0">
        <a:spcBef>
          <a:spcPct val="20000"/>
        </a:spcBef>
        <a:spcAft>
          <a:spcPct val="0"/>
        </a:spcAft>
        <a:buChar char="•"/>
        <a:defRPr sz="3300">
          <a:solidFill>
            <a:schemeClr val="tx1"/>
          </a:solidFill>
          <a:latin typeface="+mn-lt"/>
          <a:ea typeface="+mn-ea"/>
          <a:cs typeface="+mn-cs"/>
        </a:defRPr>
      </a:lvl1pPr>
      <a:lvl2pPr marL="760413" indent="-292100" algn="l" defTabSz="935038" rtl="0" eaLnBrk="0" fontAlgn="base" hangingPunct="0">
        <a:spcBef>
          <a:spcPct val="20000"/>
        </a:spcBef>
        <a:spcAft>
          <a:spcPct val="0"/>
        </a:spcAft>
        <a:buChar char="–"/>
        <a:defRPr sz="2900">
          <a:solidFill>
            <a:schemeClr val="tx1"/>
          </a:solidFill>
          <a:latin typeface="+mn-lt"/>
        </a:defRPr>
      </a:lvl2pPr>
      <a:lvl3pPr marL="1168400" indent="-233363" algn="l" defTabSz="935038" rtl="0" eaLnBrk="0" fontAlgn="base" hangingPunct="0">
        <a:spcBef>
          <a:spcPct val="20000"/>
        </a:spcBef>
        <a:spcAft>
          <a:spcPct val="0"/>
        </a:spcAft>
        <a:buChar char="•"/>
        <a:defRPr sz="2500">
          <a:solidFill>
            <a:schemeClr val="tx1"/>
          </a:solidFill>
          <a:latin typeface="+mn-lt"/>
        </a:defRPr>
      </a:lvl3pPr>
      <a:lvl4pPr marL="1636713" indent="-233363" algn="l" defTabSz="935038" rtl="0" eaLnBrk="0" fontAlgn="base" hangingPunct="0">
        <a:spcBef>
          <a:spcPct val="20000"/>
        </a:spcBef>
        <a:spcAft>
          <a:spcPct val="0"/>
        </a:spcAft>
        <a:buChar char="–"/>
        <a:defRPr sz="2000">
          <a:solidFill>
            <a:schemeClr val="tx1"/>
          </a:solidFill>
          <a:latin typeface="+mn-lt"/>
        </a:defRPr>
      </a:lvl4pPr>
      <a:lvl5pPr marL="2105025" indent="-234950" algn="l" defTabSz="935038" rtl="0" eaLnBrk="0" fontAlgn="base" hangingPunct="0">
        <a:spcBef>
          <a:spcPct val="20000"/>
        </a:spcBef>
        <a:spcAft>
          <a:spcPct val="0"/>
        </a:spcAft>
        <a:buChar char="»"/>
        <a:defRPr sz="2000">
          <a:solidFill>
            <a:schemeClr val="tx1"/>
          </a:solidFill>
          <a:latin typeface="+mn-lt"/>
        </a:defRPr>
      </a:lvl5pPr>
      <a:lvl6pPr marL="2562225" indent="-234950" algn="l" defTabSz="935038" rtl="0" fontAlgn="base">
        <a:spcBef>
          <a:spcPct val="20000"/>
        </a:spcBef>
        <a:spcAft>
          <a:spcPct val="0"/>
        </a:spcAft>
        <a:buChar char="»"/>
        <a:defRPr sz="2000">
          <a:solidFill>
            <a:schemeClr val="tx1"/>
          </a:solidFill>
          <a:latin typeface="+mn-lt"/>
        </a:defRPr>
      </a:lvl6pPr>
      <a:lvl7pPr marL="3019425" indent="-234950" algn="l" defTabSz="935038" rtl="0" fontAlgn="base">
        <a:spcBef>
          <a:spcPct val="20000"/>
        </a:spcBef>
        <a:spcAft>
          <a:spcPct val="0"/>
        </a:spcAft>
        <a:buChar char="»"/>
        <a:defRPr sz="2000">
          <a:solidFill>
            <a:schemeClr val="tx1"/>
          </a:solidFill>
          <a:latin typeface="+mn-lt"/>
        </a:defRPr>
      </a:lvl7pPr>
      <a:lvl8pPr marL="3476625" indent="-234950" algn="l" defTabSz="935038" rtl="0" fontAlgn="base">
        <a:spcBef>
          <a:spcPct val="20000"/>
        </a:spcBef>
        <a:spcAft>
          <a:spcPct val="0"/>
        </a:spcAft>
        <a:buChar char="»"/>
        <a:defRPr sz="2000">
          <a:solidFill>
            <a:schemeClr val="tx1"/>
          </a:solidFill>
          <a:latin typeface="+mn-lt"/>
        </a:defRPr>
      </a:lvl8pPr>
      <a:lvl9pPr marL="3933825" indent="-234950" algn="l" defTabSz="935038"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3534" tIns="46767" rIns="93534" bIns="46767"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3534" tIns="46767" rIns="93534" bIns="4676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1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3534" tIns="46767" rIns="93534" bIns="46767" numCol="1" anchor="t" anchorCtr="0" compatLnSpc="1">
            <a:prstTxWarp prst="textNoShape">
              <a:avLst/>
            </a:prstTxWarp>
          </a:bodyPr>
          <a:lstStyle>
            <a:lvl1pPr eaLnBrk="0" hangingPunct="0">
              <a:defRPr sz="1400">
                <a:latin typeface="Times New Roman" pitchFamily="18" charset="0"/>
              </a:defRPr>
            </a:lvl1pPr>
          </a:lstStyle>
          <a:p>
            <a:endParaRPr lang="en-US" altLang="en-US"/>
          </a:p>
        </p:txBody>
      </p:sp>
      <p:sp>
        <p:nvSpPr>
          <p:cNvPr id="1812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3534" tIns="46767" rIns="93534" bIns="46767" numCol="1" anchor="t" anchorCtr="0" compatLnSpc="1">
            <a:prstTxWarp prst="textNoShape">
              <a:avLst/>
            </a:prstTxWarp>
          </a:bodyPr>
          <a:lstStyle>
            <a:lvl1pPr algn="ctr" eaLnBrk="0" hangingPunct="0">
              <a:defRPr sz="1400">
                <a:latin typeface="Times New Roman" pitchFamily="18" charset="0"/>
              </a:defRPr>
            </a:lvl1pPr>
          </a:lstStyle>
          <a:p>
            <a:endParaRPr lang="en-US" altLang="en-US"/>
          </a:p>
        </p:txBody>
      </p:sp>
      <p:sp>
        <p:nvSpPr>
          <p:cNvPr id="181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3534" tIns="46767" rIns="93534" bIns="46767" numCol="1" anchor="t" anchorCtr="0" compatLnSpc="1">
            <a:prstTxWarp prst="textNoShape">
              <a:avLst/>
            </a:prstTxWarp>
          </a:bodyPr>
          <a:lstStyle>
            <a:lvl1pPr algn="r" eaLnBrk="0" hangingPunct="0">
              <a:defRPr sz="1400">
                <a:latin typeface="Times New Roman" pitchFamily="18" charset="0"/>
              </a:defRPr>
            </a:lvl1pPr>
          </a:lstStyle>
          <a:p>
            <a:fld id="{CB14BE5F-8EDB-44DE-B027-9B3810888EF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lvl1pPr algn="l" defTabSz="935038" rtl="0" eaLnBrk="0" fontAlgn="base" hangingPunct="0">
        <a:spcBef>
          <a:spcPct val="0"/>
        </a:spcBef>
        <a:spcAft>
          <a:spcPct val="0"/>
        </a:spcAft>
        <a:defRPr sz="3200" b="1">
          <a:solidFill>
            <a:schemeClr val="tx2"/>
          </a:solidFill>
          <a:latin typeface="+mj-lt"/>
          <a:ea typeface="+mj-ea"/>
          <a:cs typeface="+mj-cs"/>
        </a:defRPr>
      </a:lvl1pPr>
      <a:lvl2pPr algn="l" defTabSz="935038" rtl="0" eaLnBrk="0" fontAlgn="base" hangingPunct="0">
        <a:spcBef>
          <a:spcPct val="0"/>
        </a:spcBef>
        <a:spcAft>
          <a:spcPct val="0"/>
        </a:spcAft>
        <a:defRPr sz="3200" b="1">
          <a:solidFill>
            <a:schemeClr val="tx2"/>
          </a:solidFill>
          <a:latin typeface="Arial" charset="0"/>
        </a:defRPr>
      </a:lvl2pPr>
      <a:lvl3pPr algn="l" defTabSz="935038" rtl="0" eaLnBrk="0" fontAlgn="base" hangingPunct="0">
        <a:spcBef>
          <a:spcPct val="0"/>
        </a:spcBef>
        <a:spcAft>
          <a:spcPct val="0"/>
        </a:spcAft>
        <a:defRPr sz="3200" b="1">
          <a:solidFill>
            <a:schemeClr val="tx2"/>
          </a:solidFill>
          <a:latin typeface="Arial" charset="0"/>
        </a:defRPr>
      </a:lvl3pPr>
      <a:lvl4pPr algn="l" defTabSz="935038" rtl="0" eaLnBrk="0" fontAlgn="base" hangingPunct="0">
        <a:spcBef>
          <a:spcPct val="0"/>
        </a:spcBef>
        <a:spcAft>
          <a:spcPct val="0"/>
        </a:spcAft>
        <a:defRPr sz="3200" b="1">
          <a:solidFill>
            <a:schemeClr val="tx2"/>
          </a:solidFill>
          <a:latin typeface="Arial" charset="0"/>
        </a:defRPr>
      </a:lvl4pPr>
      <a:lvl5pPr algn="l" defTabSz="935038" rtl="0" eaLnBrk="0" fontAlgn="base" hangingPunct="0">
        <a:spcBef>
          <a:spcPct val="0"/>
        </a:spcBef>
        <a:spcAft>
          <a:spcPct val="0"/>
        </a:spcAft>
        <a:defRPr sz="3200" b="1">
          <a:solidFill>
            <a:schemeClr val="tx2"/>
          </a:solidFill>
          <a:latin typeface="Arial" charset="0"/>
        </a:defRPr>
      </a:lvl5pPr>
      <a:lvl6pPr marL="457200" algn="l" defTabSz="935038" rtl="0" fontAlgn="base">
        <a:spcBef>
          <a:spcPct val="0"/>
        </a:spcBef>
        <a:spcAft>
          <a:spcPct val="0"/>
        </a:spcAft>
        <a:defRPr sz="3200" b="1">
          <a:solidFill>
            <a:schemeClr val="tx2"/>
          </a:solidFill>
          <a:latin typeface="Arial" charset="0"/>
        </a:defRPr>
      </a:lvl6pPr>
      <a:lvl7pPr marL="914400" algn="l" defTabSz="935038" rtl="0" fontAlgn="base">
        <a:spcBef>
          <a:spcPct val="0"/>
        </a:spcBef>
        <a:spcAft>
          <a:spcPct val="0"/>
        </a:spcAft>
        <a:defRPr sz="3200" b="1">
          <a:solidFill>
            <a:schemeClr val="tx2"/>
          </a:solidFill>
          <a:latin typeface="Arial" charset="0"/>
        </a:defRPr>
      </a:lvl7pPr>
      <a:lvl8pPr marL="1371600" algn="l" defTabSz="935038" rtl="0" fontAlgn="base">
        <a:spcBef>
          <a:spcPct val="0"/>
        </a:spcBef>
        <a:spcAft>
          <a:spcPct val="0"/>
        </a:spcAft>
        <a:defRPr sz="3200" b="1">
          <a:solidFill>
            <a:schemeClr val="tx2"/>
          </a:solidFill>
          <a:latin typeface="Arial" charset="0"/>
        </a:defRPr>
      </a:lvl8pPr>
      <a:lvl9pPr marL="1828800" algn="l" defTabSz="935038" rtl="0" fontAlgn="base">
        <a:spcBef>
          <a:spcPct val="0"/>
        </a:spcBef>
        <a:spcAft>
          <a:spcPct val="0"/>
        </a:spcAft>
        <a:defRPr sz="3200" b="1">
          <a:solidFill>
            <a:schemeClr val="tx2"/>
          </a:solidFill>
          <a:latin typeface="Arial" charset="0"/>
        </a:defRPr>
      </a:lvl9pPr>
    </p:titleStyle>
    <p:bodyStyle>
      <a:lvl1pPr marL="350838" indent="-350838" algn="l" defTabSz="935038" rtl="0" eaLnBrk="0" fontAlgn="base" hangingPunct="0">
        <a:spcBef>
          <a:spcPct val="20000"/>
        </a:spcBef>
        <a:spcAft>
          <a:spcPct val="0"/>
        </a:spcAft>
        <a:buChar char="•"/>
        <a:defRPr sz="3300">
          <a:solidFill>
            <a:schemeClr val="tx1"/>
          </a:solidFill>
          <a:latin typeface="+mn-lt"/>
          <a:ea typeface="+mn-ea"/>
          <a:cs typeface="+mn-cs"/>
        </a:defRPr>
      </a:lvl1pPr>
      <a:lvl2pPr marL="760413" indent="-292100" algn="l" defTabSz="935038" rtl="0" eaLnBrk="0" fontAlgn="base" hangingPunct="0">
        <a:spcBef>
          <a:spcPct val="20000"/>
        </a:spcBef>
        <a:spcAft>
          <a:spcPct val="0"/>
        </a:spcAft>
        <a:buChar char="–"/>
        <a:defRPr sz="2900">
          <a:solidFill>
            <a:schemeClr val="tx1"/>
          </a:solidFill>
          <a:latin typeface="+mn-lt"/>
        </a:defRPr>
      </a:lvl2pPr>
      <a:lvl3pPr marL="1168400" indent="-233363" algn="l" defTabSz="935038" rtl="0" eaLnBrk="0" fontAlgn="base" hangingPunct="0">
        <a:spcBef>
          <a:spcPct val="20000"/>
        </a:spcBef>
        <a:spcAft>
          <a:spcPct val="0"/>
        </a:spcAft>
        <a:buChar char="•"/>
        <a:defRPr sz="2500">
          <a:solidFill>
            <a:schemeClr val="tx1"/>
          </a:solidFill>
          <a:latin typeface="+mn-lt"/>
        </a:defRPr>
      </a:lvl3pPr>
      <a:lvl4pPr marL="1636713" indent="-233363" algn="l" defTabSz="935038" rtl="0" eaLnBrk="0" fontAlgn="base" hangingPunct="0">
        <a:spcBef>
          <a:spcPct val="20000"/>
        </a:spcBef>
        <a:spcAft>
          <a:spcPct val="0"/>
        </a:spcAft>
        <a:buChar char="–"/>
        <a:defRPr sz="2000">
          <a:solidFill>
            <a:schemeClr val="tx1"/>
          </a:solidFill>
          <a:latin typeface="+mn-lt"/>
        </a:defRPr>
      </a:lvl4pPr>
      <a:lvl5pPr marL="2105025" indent="-234950" algn="l" defTabSz="935038" rtl="0" eaLnBrk="0" fontAlgn="base" hangingPunct="0">
        <a:spcBef>
          <a:spcPct val="20000"/>
        </a:spcBef>
        <a:spcAft>
          <a:spcPct val="0"/>
        </a:spcAft>
        <a:buChar char="»"/>
        <a:defRPr sz="2000">
          <a:solidFill>
            <a:schemeClr val="tx1"/>
          </a:solidFill>
          <a:latin typeface="+mn-lt"/>
        </a:defRPr>
      </a:lvl5pPr>
      <a:lvl6pPr marL="2562225" indent="-234950" algn="l" defTabSz="935038" rtl="0" fontAlgn="base">
        <a:spcBef>
          <a:spcPct val="20000"/>
        </a:spcBef>
        <a:spcAft>
          <a:spcPct val="0"/>
        </a:spcAft>
        <a:buChar char="»"/>
        <a:defRPr sz="2000">
          <a:solidFill>
            <a:schemeClr val="tx1"/>
          </a:solidFill>
          <a:latin typeface="+mn-lt"/>
        </a:defRPr>
      </a:lvl6pPr>
      <a:lvl7pPr marL="3019425" indent="-234950" algn="l" defTabSz="935038" rtl="0" fontAlgn="base">
        <a:spcBef>
          <a:spcPct val="20000"/>
        </a:spcBef>
        <a:spcAft>
          <a:spcPct val="0"/>
        </a:spcAft>
        <a:buChar char="»"/>
        <a:defRPr sz="2000">
          <a:solidFill>
            <a:schemeClr val="tx1"/>
          </a:solidFill>
          <a:latin typeface="+mn-lt"/>
        </a:defRPr>
      </a:lvl7pPr>
      <a:lvl8pPr marL="3476625" indent="-234950" algn="l" defTabSz="935038" rtl="0" fontAlgn="base">
        <a:spcBef>
          <a:spcPct val="20000"/>
        </a:spcBef>
        <a:spcAft>
          <a:spcPct val="0"/>
        </a:spcAft>
        <a:buChar char="»"/>
        <a:defRPr sz="2000">
          <a:solidFill>
            <a:schemeClr val="tx1"/>
          </a:solidFill>
          <a:latin typeface="+mn-lt"/>
        </a:defRPr>
      </a:lvl8pPr>
      <a:lvl9pPr marL="3933825" indent="-234950" algn="l" defTabSz="935038"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277D4E-4334-4B45-9E75-5BF1529943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3188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277D4E-4334-4B45-9E75-5BF1529943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3188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277D4E-4334-4B45-9E75-5BF1529943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3188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277D4E-4334-4B45-9E75-5BF1529943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31883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277D4E-4334-4B45-9E75-5BF1529943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31883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277D4E-4334-4B45-9E75-5BF1529943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31883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808402-2B2D-4E49-B67E-0465B00F480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p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oleObject" Target="../embeddings/oleObject2.bin"/><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wmf"/></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6.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02.xm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1600200"/>
            <a:ext cx="8077200" cy="1150938"/>
          </a:xfrm>
          <a:effectLst>
            <a:outerShdw dist="35921" dir="2700000" algn="ctr" rotWithShape="0">
              <a:schemeClr val="bg1"/>
            </a:outerShdw>
          </a:effectLst>
        </p:spPr>
        <p:txBody>
          <a:bodyPr/>
          <a:lstStyle/>
          <a:p>
            <a:pPr eaLnBrk="1" hangingPunct="1">
              <a:defRPr/>
            </a:pPr>
            <a:r>
              <a:rPr lang="en-US" sz="4000" dirty="0">
                <a:solidFill>
                  <a:srgbClr val="0070C0"/>
                </a:solidFill>
                <a:latin typeface="Calibri" panose="020F0502020204030204" pitchFamily="34" charset="0"/>
                <a:cs typeface="Calibri" panose="020F0502020204030204" pitchFamily="34" charset="0"/>
              </a:rPr>
              <a:t>How Air Pollution Can Affect</a:t>
            </a:r>
            <a:br>
              <a:rPr lang="en-US" sz="4000" dirty="0">
                <a:solidFill>
                  <a:srgbClr val="0070C0"/>
                </a:solidFill>
                <a:latin typeface="Calibri" panose="020F0502020204030204" pitchFamily="34" charset="0"/>
                <a:cs typeface="Calibri" panose="020F0502020204030204" pitchFamily="34" charset="0"/>
              </a:rPr>
            </a:br>
            <a:r>
              <a:rPr lang="en-US" sz="4000" dirty="0">
                <a:solidFill>
                  <a:srgbClr val="0070C0"/>
                </a:solidFill>
                <a:latin typeface="Calibri" panose="020F0502020204030204" pitchFamily="34" charset="0"/>
                <a:cs typeface="Calibri" panose="020F0502020204030204" pitchFamily="34" charset="0"/>
              </a:rPr>
              <a:t>Our Health </a:t>
            </a:r>
          </a:p>
        </p:txBody>
      </p:sp>
      <p:pic>
        <p:nvPicPr>
          <p:cNvPr id="8196" name="Picture 4" descr="United States Environmental Protection Agency">
            <a:hlinkClick r:id="rId3"/>
          </p:cNvPr>
          <p:cNvPicPr>
            <a:picLocks noChangeAspect="1" noChangeArrowheads="1"/>
          </p:cNvPicPr>
          <p:nvPr/>
        </p:nvPicPr>
        <p:blipFill>
          <a:blip r:embed="rId4" cstate="print"/>
          <a:srcRect/>
          <a:stretch>
            <a:fillRect/>
          </a:stretch>
        </p:blipFill>
        <p:spPr bwMode="auto">
          <a:xfrm>
            <a:off x="7315200" y="5486400"/>
            <a:ext cx="1447800" cy="1147763"/>
          </a:xfrm>
          <a:prstGeom prst="rect">
            <a:avLst/>
          </a:prstGeom>
          <a:noFill/>
          <a:ln w="9525">
            <a:noFill/>
            <a:miter lim="800000"/>
            <a:headEnd/>
            <a:tailEnd/>
          </a:ln>
        </p:spPr>
      </p:pic>
      <p:sp>
        <p:nvSpPr>
          <p:cNvPr id="5" name="TextBox 4"/>
          <p:cNvSpPr txBox="1"/>
          <p:nvPr/>
        </p:nvSpPr>
        <p:spPr>
          <a:xfrm>
            <a:off x="1447800" y="3418141"/>
            <a:ext cx="6324600" cy="2400657"/>
          </a:xfrm>
          <a:prstGeom prst="rect">
            <a:avLst/>
          </a:prstGeom>
          <a:noFill/>
        </p:spPr>
        <p:txBody>
          <a:bodyPr wrap="square" rtlCol="0">
            <a:spAutoFit/>
          </a:bodyPr>
          <a:lstStyle/>
          <a:p>
            <a:pPr algn="ctr" eaLnBrk="1" hangingPunct="1">
              <a:lnSpc>
                <a:spcPct val="80000"/>
              </a:lnSpc>
              <a:defRPr/>
            </a:pPr>
            <a:r>
              <a:rPr lang="en-US" sz="2000" dirty="0">
                <a:ln cmpd="sng">
                  <a:solidFill>
                    <a:schemeClr val="tx1"/>
                  </a:solidFill>
                </a:ln>
                <a:latin typeface="Calibri Light" panose="020F0302020204030204" pitchFamily="34" charset="0"/>
                <a:cs typeface="Arial" panose="020B0604020202020204" pitchFamily="34" charset="0"/>
              </a:rPr>
              <a:t>Air Quality Workshop for Teachers</a:t>
            </a:r>
          </a:p>
          <a:p>
            <a:pPr algn="ctr" eaLnBrk="1" hangingPunct="1">
              <a:lnSpc>
                <a:spcPct val="80000"/>
              </a:lnSpc>
              <a:defRPr/>
            </a:pPr>
            <a:r>
              <a:rPr lang="en-US" sz="2000" dirty="0">
                <a:ln cmpd="sng">
                  <a:solidFill>
                    <a:schemeClr val="tx1"/>
                  </a:solidFill>
                </a:ln>
                <a:latin typeface="Calibri Light" panose="020F0302020204030204" pitchFamily="34" charset="0"/>
                <a:cs typeface="Arial" panose="020B0604020202020204" pitchFamily="34" charset="0"/>
              </a:rPr>
              <a:t>July 09, 2019</a:t>
            </a:r>
          </a:p>
          <a:p>
            <a:pPr algn="ctr" eaLnBrk="1" hangingPunct="1">
              <a:lnSpc>
                <a:spcPct val="80000"/>
              </a:lnSpc>
              <a:defRPr/>
            </a:pPr>
            <a:endParaRPr lang="en-US" sz="2000" dirty="0">
              <a:ln cmpd="sng">
                <a:solidFill>
                  <a:schemeClr val="tx1"/>
                </a:solidFill>
              </a:ln>
              <a:latin typeface="Calibri Light" panose="020F0302020204030204" pitchFamily="34" charset="0"/>
              <a:cs typeface="Arial" panose="020B0604020202020204" pitchFamily="34" charset="0"/>
            </a:endParaRPr>
          </a:p>
          <a:p>
            <a:pPr algn="ctr" eaLnBrk="1" hangingPunct="1">
              <a:lnSpc>
                <a:spcPct val="80000"/>
              </a:lnSpc>
              <a:defRPr/>
            </a:pPr>
            <a:endParaRPr lang="en-US" sz="2000" dirty="0">
              <a:ln cmpd="sng">
                <a:solidFill>
                  <a:schemeClr val="tx1"/>
                </a:solidFill>
              </a:ln>
              <a:latin typeface="Calibri Light" panose="020F0302020204030204" pitchFamily="34" charset="0"/>
              <a:cs typeface="Arial" panose="020B0604020202020204" pitchFamily="34" charset="0"/>
            </a:endParaRPr>
          </a:p>
          <a:p>
            <a:pPr algn="ctr" eaLnBrk="1" hangingPunct="1">
              <a:lnSpc>
                <a:spcPct val="80000"/>
              </a:lnSpc>
              <a:defRPr/>
            </a:pPr>
            <a:r>
              <a:rPr lang="en-US" sz="2000" dirty="0">
                <a:ln cmpd="sng">
                  <a:solidFill>
                    <a:schemeClr val="tx1"/>
                  </a:solidFill>
                </a:ln>
                <a:latin typeface="Calibri Light" panose="020F0302020204030204" pitchFamily="34" charset="0"/>
                <a:cs typeface="Arial" panose="020B0604020202020204" pitchFamily="34" charset="0"/>
              </a:rPr>
              <a:t>Susan Lyon Stone</a:t>
            </a:r>
          </a:p>
          <a:p>
            <a:pPr algn="ctr" eaLnBrk="1" hangingPunct="1">
              <a:lnSpc>
                <a:spcPct val="80000"/>
              </a:lnSpc>
              <a:defRPr/>
            </a:pPr>
            <a:r>
              <a:rPr lang="en-US" sz="2000" dirty="0">
                <a:ln cmpd="sng">
                  <a:solidFill>
                    <a:schemeClr val="tx1"/>
                  </a:solidFill>
                </a:ln>
                <a:latin typeface="Calibri Light" panose="020F0302020204030204" pitchFamily="34" charset="0"/>
                <a:cs typeface="Arial" panose="020B0604020202020204" pitchFamily="34" charset="0"/>
              </a:rPr>
              <a:t>Senior Environmental Health Scientist</a:t>
            </a:r>
          </a:p>
          <a:p>
            <a:pPr algn="ctr" eaLnBrk="1" hangingPunct="1">
              <a:lnSpc>
                <a:spcPct val="80000"/>
              </a:lnSpc>
              <a:defRPr/>
            </a:pPr>
            <a:r>
              <a:rPr lang="en-US" sz="2000" dirty="0">
                <a:ln cmpd="sng">
                  <a:solidFill>
                    <a:schemeClr val="tx1"/>
                  </a:solidFill>
                </a:ln>
                <a:latin typeface="Calibri Light" panose="020F0302020204030204" pitchFamily="34" charset="0"/>
                <a:cs typeface="Arial" panose="020B0604020202020204" pitchFamily="34" charset="0"/>
              </a:rPr>
              <a:t>US EPA Office of Air Quality Planning and Standards</a:t>
            </a:r>
          </a:p>
          <a:p>
            <a:pPr algn="ctr" eaLnBrk="1" hangingPunct="1">
              <a:lnSpc>
                <a:spcPct val="80000"/>
              </a:lnSpc>
              <a:defRPr/>
            </a:pPr>
            <a:r>
              <a:rPr lang="en-US" sz="2000" dirty="0">
                <a:ln cmpd="sng">
                  <a:solidFill>
                    <a:schemeClr val="tx1"/>
                  </a:solidFill>
                </a:ln>
                <a:latin typeface="Calibri Light" panose="020F0302020204030204" pitchFamily="34" charset="0"/>
                <a:cs typeface="Arial" panose="020B0604020202020204" pitchFamily="34" charset="0"/>
              </a:rPr>
              <a:t>stone.susan@epa.gov</a:t>
            </a:r>
          </a:p>
          <a:p>
            <a:endParaRPr lang="en-US" sz="2200" dirty="0">
              <a:latin typeface="Arial" pitchFamily="34" charset="0"/>
              <a:cs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09600" y="533400"/>
            <a:ext cx="8001000" cy="1098378"/>
          </a:xfrm>
          <a:prstGeom prst="rect">
            <a:avLst/>
          </a:prstGeom>
          <a:noFill/>
          <a:ln w="9525">
            <a:noFill/>
            <a:miter lim="800000"/>
            <a:headEnd/>
            <a:tailEnd/>
          </a:ln>
          <a:effectLst/>
        </p:spPr>
        <p:txBody>
          <a:bodyPr>
            <a:spAutoFit/>
          </a:bodyPr>
          <a:lstStyle/>
          <a:p>
            <a:pPr>
              <a:defRPr/>
            </a:pPr>
            <a:r>
              <a:rPr lang="en-US" sz="3200" dirty="0">
                <a:solidFill>
                  <a:srgbClr val="0070C0"/>
                </a:solidFill>
                <a:latin typeface="Calibri" panose="020F0502020204030204" pitchFamily="34" charset="0"/>
                <a:cs typeface="Calibri" panose="020F0502020204030204" pitchFamily="34" charset="0"/>
              </a:rPr>
              <a:t>Respiratory Hospital Admissions by Daily Maximum Ozone Level, Lagged One Day  </a:t>
            </a:r>
          </a:p>
        </p:txBody>
      </p:sp>
      <p:sp>
        <p:nvSpPr>
          <p:cNvPr id="96259" name="Line 3"/>
          <p:cNvSpPr>
            <a:spLocks noChangeShapeType="1"/>
          </p:cNvSpPr>
          <p:nvPr/>
        </p:nvSpPr>
        <p:spPr bwMode="auto">
          <a:xfrm>
            <a:off x="2590800" y="2286000"/>
            <a:ext cx="0" cy="3065463"/>
          </a:xfrm>
          <a:prstGeom prst="line">
            <a:avLst/>
          </a:prstGeom>
          <a:ln w="31750">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p>
        </p:txBody>
      </p:sp>
      <p:sp>
        <p:nvSpPr>
          <p:cNvPr id="96260" name="Line 4"/>
          <p:cNvSpPr>
            <a:spLocks noChangeShapeType="1"/>
          </p:cNvSpPr>
          <p:nvPr/>
        </p:nvSpPr>
        <p:spPr bwMode="auto">
          <a:xfrm>
            <a:off x="2590800" y="5351463"/>
            <a:ext cx="5257800" cy="0"/>
          </a:xfrm>
          <a:prstGeom prst="line">
            <a:avLst/>
          </a:prstGeom>
          <a:noFill/>
          <a:ln w="57150">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61" name="Text Box 5"/>
          <p:cNvSpPr txBox="1">
            <a:spLocks noChangeArrowheads="1"/>
          </p:cNvSpPr>
          <p:nvPr/>
        </p:nvSpPr>
        <p:spPr bwMode="auto">
          <a:xfrm>
            <a:off x="1676400" y="2098675"/>
            <a:ext cx="736600" cy="3470275"/>
          </a:xfrm>
          <a:prstGeom prst="rect">
            <a:avLst/>
          </a:prstGeom>
          <a:noFill/>
          <a:ln w="9525">
            <a:noFill/>
            <a:miter lim="800000"/>
            <a:headEnd/>
            <a:tailEnd/>
          </a:ln>
          <a:effectLst/>
        </p:spPr>
        <p:txBody>
          <a:bodyPr wrap="none">
            <a:spAutoFit/>
          </a:bodyPr>
          <a:lstStyle/>
          <a:p>
            <a:pPr eaLnBrk="0" hangingPunct="0">
              <a:lnSpc>
                <a:spcPts val="3800"/>
              </a:lnSpc>
              <a:defRPr/>
            </a:pPr>
            <a:r>
              <a:rPr kumimoji="1" lang="en-US" sz="2600" b="1" dirty="0"/>
              <a:t>114</a:t>
            </a:r>
          </a:p>
          <a:p>
            <a:pPr eaLnBrk="0" hangingPunct="0">
              <a:lnSpc>
                <a:spcPts val="3800"/>
              </a:lnSpc>
              <a:defRPr/>
            </a:pPr>
            <a:r>
              <a:rPr kumimoji="1" lang="en-US" sz="2600" b="1" dirty="0"/>
              <a:t>112</a:t>
            </a:r>
          </a:p>
          <a:p>
            <a:pPr eaLnBrk="0" hangingPunct="0">
              <a:lnSpc>
                <a:spcPts val="3800"/>
              </a:lnSpc>
              <a:defRPr/>
            </a:pPr>
            <a:r>
              <a:rPr kumimoji="1" lang="en-US" sz="2600" b="1" dirty="0"/>
              <a:t>110</a:t>
            </a:r>
          </a:p>
          <a:p>
            <a:pPr eaLnBrk="0" hangingPunct="0">
              <a:lnSpc>
                <a:spcPts val="3800"/>
              </a:lnSpc>
              <a:defRPr/>
            </a:pPr>
            <a:r>
              <a:rPr kumimoji="1" lang="en-US" sz="2600" b="1" dirty="0"/>
              <a:t>108</a:t>
            </a:r>
          </a:p>
          <a:p>
            <a:pPr eaLnBrk="0" hangingPunct="0">
              <a:lnSpc>
                <a:spcPts val="3800"/>
              </a:lnSpc>
              <a:defRPr/>
            </a:pPr>
            <a:r>
              <a:rPr kumimoji="1" lang="en-US" sz="2600" b="1" dirty="0"/>
              <a:t>106</a:t>
            </a:r>
          </a:p>
          <a:p>
            <a:pPr eaLnBrk="0" hangingPunct="0">
              <a:lnSpc>
                <a:spcPts val="3800"/>
              </a:lnSpc>
              <a:defRPr/>
            </a:pPr>
            <a:r>
              <a:rPr kumimoji="1" lang="en-US" sz="2600" b="1" dirty="0"/>
              <a:t>104</a:t>
            </a:r>
          </a:p>
          <a:p>
            <a:pPr eaLnBrk="0" hangingPunct="0">
              <a:lnSpc>
                <a:spcPts val="3800"/>
              </a:lnSpc>
              <a:defRPr/>
            </a:pPr>
            <a:r>
              <a:rPr kumimoji="1" lang="en-US" sz="2600" b="1" dirty="0"/>
              <a:t>102</a:t>
            </a:r>
          </a:p>
        </p:txBody>
      </p:sp>
      <p:sp>
        <p:nvSpPr>
          <p:cNvPr id="96262" name="Text Box 6"/>
          <p:cNvSpPr txBox="1">
            <a:spLocks noChangeArrowheads="1"/>
          </p:cNvSpPr>
          <p:nvPr/>
        </p:nvSpPr>
        <p:spPr bwMode="auto">
          <a:xfrm>
            <a:off x="3124200" y="5795963"/>
            <a:ext cx="4143375" cy="457200"/>
          </a:xfrm>
          <a:prstGeom prst="rect">
            <a:avLst/>
          </a:prstGeom>
          <a:noFill/>
          <a:ln w="9525">
            <a:noFill/>
            <a:miter lim="800000"/>
            <a:headEnd/>
            <a:tailEnd/>
          </a:ln>
          <a:effectLst/>
        </p:spPr>
        <p:txBody>
          <a:bodyPr wrap="none">
            <a:spAutoFit/>
          </a:bodyPr>
          <a:lstStyle/>
          <a:p>
            <a:pPr eaLnBrk="0" hangingPunct="0">
              <a:defRPr/>
            </a:pPr>
            <a:r>
              <a:rPr kumimoji="1" lang="en-US" sz="2400" b="1" dirty="0"/>
              <a:t>Ozone concentration (ppm)</a:t>
            </a:r>
          </a:p>
        </p:txBody>
      </p:sp>
      <p:sp>
        <p:nvSpPr>
          <p:cNvPr id="96263" name="Text Box 7"/>
          <p:cNvSpPr txBox="1">
            <a:spLocks noChangeArrowheads="1"/>
          </p:cNvSpPr>
          <p:nvPr/>
        </p:nvSpPr>
        <p:spPr bwMode="auto">
          <a:xfrm rot="-5400000">
            <a:off x="-473869" y="3829844"/>
            <a:ext cx="3690938" cy="457200"/>
          </a:xfrm>
          <a:prstGeom prst="rect">
            <a:avLst/>
          </a:prstGeom>
          <a:noFill/>
          <a:ln w="9525">
            <a:noFill/>
            <a:miter lim="800000"/>
            <a:headEnd/>
            <a:tailEnd/>
          </a:ln>
          <a:effectLst/>
        </p:spPr>
        <p:txBody>
          <a:bodyPr wrap="none">
            <a:spAutoFit/>
          </a:bodyPr>
          <a:lstStyle/>
          <a:p>
            <a:pPr eaLnBrk="0" hangingPunct="0">
              <a:defRPr/>
            </a:pPr>
            <a:r>
              <a:rPr kumimoji="1" lang="en-US" sz="2400" b="1" dirty="0"/>
              <a:t>Respiratory Admissions</a:t>
            </a:r>
          </a:p>
        </p:txBody>
      </p:sp>
      <p:sp>
        <p:nvSpPr>
          <p:cNvPr id="16392" name="Line 8"/>
          <p:cNvSpPr>
            <a:spLocks noChangeShapeType="1"/>
          </p:cNvSpPr>
          <p:nvPr/>
        </p:nvSpPr>
        <p:spPr bwMode="auto">
          <a:xfrm>
            <a:off x="2592388" y="3357563"/>
            <a:ext cx="150812" cy="1587"/>
          </a:xfrm>
          <a:prstGeom prst="line">
            <a:avLst/>
          </a:prstGeom>
          <a:ln w="19050">
            <a:headEnd type="none" w="sm" len="sm"/>
            <a:tailEnd type="none" w="sm" len="sm"/>
          </a:ln>
        </p:spPr>
        <p:style>
          <a:lnRef idx="1">
            <a:schemeClr val="dk1"/>
          </a:lnRef>
          <a:fillRef idx="0">
            <a:schemeClr val="dk1"/>
          </a:fillRef>
          <a:effectRef idx="0">
            <a:schemeClr val="dk1"/>
          </a:effectRef>
          <a:fontRef idx="minor">
            <a:schemeClr val="tx1"/>
          </a:fontRef>
        </p:style>
        <p:txBody>
          <a:bodyPr wrap="none" anchor="ctr"/>
          <a:lstStyle/>
          <a:p>
            <a:endParaRPr lang="en-US"/>
          </a:p>
        </p:txBody>
      </p:sp>
      <p:sp>
        <p:nvSpPr>
          <p:cNvPr id="16393" name="Line 9"/>
          <p:cNvSpPr>
            <a:spLocks noChangeShapeType="1"/>
          </p:cNvSpPr>
          <p:nvPr/>
        </p:nvSpPr>
        <p:spPr bwMode="auto">
          <a:xfrm>
            <a:off x="2592388" y="4348163"/>
            <a:ext cx="150812" cy="1587"/>
          </a:xfrm>
          <a:prstGeom prst="line">
            <a:avLst/>
          </a:prstGeom>
          <a:ln w="19050">
            <a:headEnd type="none" w="sm" len="sm"/>
            <a:tailEnd type="none" w="sm" len="sm"/>
          </a:ln>
        </p:spPr>
        <p:style>
          <a:lnRef idx="1">
            <a:schemeClr val="dk1"/>
          </a:lnRef>
          <a:fillRef idx="0">
            <a:schemeClr val="dk1"/>
          </a:fillRef>
          <a:effectRef idx="0">
            <a:schemeClr val="dk1"/>
          </a:effectRef>
          <a:fontRef idx="minor">
            <a:schemeClr val="tx1"/>
          </a:fontRef>
        </p:style>
        <p:txBody>
          <a:bodyPr wrap="none" anchor="ctr"/>
          <a:lstStyle/>
          <a:p>
            <a:endParaRPr lang="en-US"/>
          </a:p>
        </p:txBody>
      </p:sp>
      <p:sp>
        <p:nvSpPr>
          <p:cNvPr id="16394" name="Line 10"/>
          <p:cNvSpPr>
            <a:spLocks noChangeShapeType="1"/>
          </p:cNvSpPr>
          <p:nvPr/>
        </p:nvSpPr>
        <p:spPr bwMode="auto">
          <a:xfrm>
            <a:off x="2590800" y="2441575"/>
            <a:ext cx="150813" cy="1588"/>
          </a:xfrm>
          <a:prstGeom prst="line">
            <a:avLst/>
          </a:prstGeom>
          <a:ln w="15875">
            <a:headEnd type="none" w="sm" len="sm"/>
            <a:tailEnd type="none" w="sm" len="sm"/>
          </a:ln>
        </p:spPr>
        <p:style>
          <a:lnRef idx="1">
            <a:schemeClr val="dk1"/>
          </a:lnRef>
          <a:fillRef idx="0">
            <a:schemeClr val="dk1"/>
          </a:fillRef>
          <a:effectRef idx="0">
            <a:schemeClr val="dk1"/>
          </a:effectRef>
          <a:fontRef idx="minor">
            <a:schemeClr val="tx1"/>
          </a:fontRef>
        </p:style>
        <p:txBody>
          <a:bodyPr wrap="none" anchor="ctr"/>
          <a:lstStyle/>
          <a:p>
            <a:endParaRPr lang="en-US"/>
          </a:p>
        </p:txBody>
      </p:sp>
      <p:sp>
        <p:nvSpPr>
          <p:cNvPr id="96267" name="Text Box 11"/>
          <p:cNvSpPr txBox="1">
            <a:spLocks noChangeArrowheads="1"/>
          </p:cNvSpPr>
          <p:nvPr/>
        </p:nvSpPr>
        <p:spPr bwMode="auto">
          <a:xfrm>
            <a:off x="2362200" y="5414963"/>
            <a:ext cx="5683250" cy="457200"/>
          </a:xfrm>
          <a:prstGeom prst="rect">
            <a:avLst/>
          </a:prstGeom>
          <a:noFill/>
          <a:ln w="9525">
            <a:noFill/>
            <a:miter lim="800000"/>
            <a:headEnd/>
            <a:tailEnd/>
          </a:ln>
          <a:effectLst/>
        </p:spPr>
        <p:txBody>
          <a:bodyPr wrap="none">
            <a:spAutoFit/>
          </a:bodyPr>
          <a:lstStyle/>
          <a:p>
            <a:pPr eaLnBrk="0" hangingPunct="0">
              <a:defRPr/>
            </a:pPr>
            <a:r>
              <a:rPr kumimoji="1" lang="en-US" sz="2400" b="1" dirty="0">
                <a:solidFill>
                  <a:srgbClr val="F8F8F8"/>
                </a:solidFill>
              </a:rPr>
              <a:t>.</a:t>
            </a:r>
            <a:r>
              <a:rPr kumimoji="1" lang="en-US" sz="2400" b="1" dirty="0"/>
              <a:t>01  .02  .03  .04  .05  .06  .07 .08  .09  .1</a:t>
            </a:r>
          </a:p>
        </p:txBody>
      </p:sp>
      <p:sp>
        <p:nvSpPr>
          <p:cNvPr id="96268" name="Oval 12"/>
          <p:cNvSpPr>
            <a:spLocks noChangeArrowheads="1"/>
          </p:cNvSpPr>
          <p:nvPr/>
        </p:nvSpPr>
        <p:spPr bwMode="auto">
          <a:xfrm>
            <a:off x="7315200" y="25193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69" name="Oval 13"/>
          <p:cNvSpPr>
            <a:spLocks noChangeArrowheads="1"/>
          </p:cNvSpPr>
          <p:nvPr/>
        </p:nvSpPr>
        <p:spPr bwMode="auto">
          <a:xfrm>
            <a:off x="6248400" y="31289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70" name="Oval 14"/>
          <p:cNvSpPr>
            <a:spLocks noChangeArrowheads="1"/>
          </p:cNvSpPr>
          <p:nvPr/>
        </p:nvSpPr>
        <p:spPr bwMode="auto">
          <a:xfrm>
            <a:off x="5715000" y="35861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71" name="Oval 15"/>
          <p:cNvSpPr>
            <a:spLocks noChangeArrowheads="1"/>
          </p:cNvSpPr>
          <p:nvPr/>
        </p:nvSpPr>
        <p:spPr bwMode="auto">
          <a:xfrm>
            <a:off x="3657600" y="4500563"/>
            <a:ext cx="152400" cy="152400"/>
          </a:xfrm>
          <a:prstGeom prst="ellipse">
            <a:avLst/>
          </a:prstGeom>
          <a:solidFill>
            <a:schemeClr val="tx1"/>
          </a:solidFill>
          <a:ln w="9525">
            <a:solidFill>
              <a:schemeClr val="bg1"/>
            </a:solidFill>
            <a:round/>
            <a:headEnd/>
            <a:tailEnd/>
          </a:ln>
          <a:effectLst>
            <a:outerShdw dist="35921" dir="2700000" algn="ctr" rotWithShape="0">
              <a:schemeClr val="tx1"/>
            </a:outerShdw>
          </a:effectLst>
        </p:spPr>
        <p:txBody>
          <a:bodyPr wrap="none" anchor="ctr"/>
          <a:lstStyle/>
          <a:p>
            <a:pPr>
              <a:defRPr/>
            </a:pPr>
            <a:endParaRPr lang="en-US"/>
          </a:p>
        </p:txBody>
      </p:sp>
      <p:sp>
        <p:nvSpPr>
          <p:cNvPr id="96272" name="Oval 16"/>
          <p:cNvSpPr>
            <a:spLocks noChangeArrowheads="1"/>
          </p:cNvSpPr>
          <p:nvPr/>
        </p:nvSpPr>
        <p:spPr bwMode="auto">
          <a:xfrm>
            <a:off x="3886200" y="4043363"/>
            <a:ext cx="152400" cy="152400"/>
          </a:xfrm>
          <a:prstGeom prst="ellipse">
            <a:avLst/>
          </a:prstGeom>
          <a:solidFill>
            <a:schemeClr val="tx1"/>
          </a:solidFill>
          <a:ln w="9525">
            <a:solidFill>
              <a:schemeClr val="bg1"/>
            </a:solidFill>
            <a:round/>
            <a:headEnd/>
            <a:tailEnd/>
          </a:ln>
          <a:effectLst>
            <a:outerShdw dist="35921" dir="2700000" algn="ctr" rotWithShape="0">
              <a:schemeClr val="tx1"/>
            </a:outerShdw>
          </a:effectLst>
        </p:spPr>
        <p:txBody>
          <a:bodyPr wrap="none" anchor="ctr"/>
          <a:lstStyle/>
          <a:p>
            <a:pPr>
              <a:defRPr/>
            </a:pPr>
            <a:endParaRPr lang="en-US"/>
          </a:p>
        </p:txBody>
      </p:sp>
      <p:sp>
        <p:nvSpPr>
          <p:cNvPr id="96273" name="Oval 17"/>
          <p:cNvSpPr>
            <a:spLocks noChangeArrowheads="1"/>
          </p:cNvSpPr>
          <p:nvPr/>
        </p:nvSpPr>
        <p:spPr bwMode="auto">
          <a:xfrm>
            <a:off x="4876800" y="38909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74" name="Oval 18"/>
          <p:cNvSpPr>
            <a:spLocks noChangeArrowheads="1"/>
          </p:cNvSpPr>
          <p:nvPr/>
        </p:nvSpPr>
        <p:spPr bwMode="auto">
          <a:xfrm>
            <a:off x="4495800" y="40433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75" name="Oval 19"/>
          <p:cNvSpPr>
            <a:spLocks noChangeArrowheads="1"/>
          </p:cNvSpPr>
          <p:nvPr/>
        </p:nvSpPr>
        <p:spPr bwMode="auto">
          <a:xfrm>
            <a:off x="5257800" y="34337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76" name="Oval 20"/>
          <p:cNvSpPr>
            <a:spLocks noChangeArrowheads="1"/>
          </p:cNvSpPr>
          <p:nvPr/>
        </p:nvSpPr>
        <p:spPr bwMode="auto">
          <a:xfrm>
            <a:off x="4191000" y="4424363"/>
            <a:ext cx="152400" cy="152400"/>
          </a:xfrm>
          <a:prstGeom prst="ellipse">
            <a:avLst/>
          </a:prstGeom>
          <a:solidFill>
            <a:schemeClr val="tx1"/>
          </a:solidFill>
          <a:ln w="9525">
            <a:solidFill>
              <a:srgbClr val="F8F8F8"/>
            </a:solidFill>
            <a:round/>
            <a:headEnd/>
            <a:tailEnd/>
          </a:ln>
          <a:effectLst>
            <a:outerShdw dist="35921" dir="2700000" algn="ctr" rotWithShape="0">
              <a:schemeClr val="tx1"/>
            </a:outerShdw>
          </a:effectLst>
        </p:spPr>
        <p:txBody>
          <a:bodyPr wrap="none" anchor="ctr"/>
          <a:lstStyle/>
          <a:p>
            <a:pPr>
              <a:defRPr/>
            </a:pPr>
            <a:endParaRPr lang="en-US"/>
          </a:p>
        </p:txBody>
      </p:sp>
      <p:sp>
        <p:nvSpPr>
          <p:cNvPr id="96277" name="Oval 21"/>
          <p:cNvSpPr>
            <a:spLocks noChangeArrowheads="1"/>
          </p:cNvSpPr>
          <p:nvPr/>
        </p:nvSpPr>
        <p:spPr bwMode="auto">
          <a:xfrm>
            <a:off x="3200400" y="4729163"/>
            <a:ext cx="152400" cy="152400"/>
          </a:xfrm>
          <a:prstGeom prst="ellipse">
            <a:avLst/>
          </a:prstGeom>
          <a:solidFill>
            <a:schemeClr val="tx1"/>
          </a:solidFill>
          <a:ln w="9525">
            <a:solidFill>
              <a:schemeClr val="bg1"/>
            </a:solidFill>
            <a:round/>
            <a:headEnd/>
            <a:tailEnd/>
          </a:ln>
          <a:effectLst>
            <a:outerShdw dist="35921" dir="2700000" algn="ctr" rotWithShape="0">
              <a:schemeClr val="tx1"/>
            </a:outerShdw>
          </a:effectLst>
        </p:spPr>
        <p:txBody>
          <a:bodyPr wrap="none" anchor="ctr"/>
          <a:lstStyle/>
          <a:p>
            <a:pPr>
              <a:defRPr/>
            </a:pPr>
            <a:endParaRPr lang="en-US" dirty="0"/>
          </a:p>
        </p:txBody>
      </p:sp>
      <p:sp>
        <p:nvSpPr>
          <p:cNvPr id="16406" name="Line 22"/>
          <p:cNvSpPr>
            <a:spLocks noChangeShapeType="1"/>
          </p:cNvSpPr>
          <p:nvPr/>
        </p:nvSpPr>
        <p:spPr bwMode="auto">
          <a:xfrm>
            <a:off x="2590800" y="4805363"/>
            <a:ext cx="150813" cy="1587"/>
          </a:xfrm>
          <a:prstGeom prst="line">
            <a:avLst/>
          </a:prstGeom>
          <a:ln w="19050">
            <a:headEnd type="none" w="sm" len="sm"/>
            <a:tailEnd type="none" w="sm" len="sm"/>
          </a:ln>
        </p:spPr>
        <p:style>
          <a:lnRef idx="1">
            <a:schemeClr val="dk1"/>
          </a:lnRef>
          <a:fillRef idx="0">
            <a:schemeClr val="dk1"/>
          </a:fillRef>
          <a:effectRef idx="0">
            <a:schemeClr val="dk1"/>
          </a:effectRef>
          <a:fontRef idx="minor">
            <a:schemeClr val="tx1"/>
          </a:fontRef>
        </p:style>
        <p:txBody>
          <a:bodyPr wrap="none" anchor="ctr"/>
          <a:lstStyle/>
          <a:p>
            <a:endParaRPr lang="en-US"/>
          </a:p>
        </p:txBody>
      </p:sp>
      <p:sp>
        <p:nvSpPr>
          <p:cNvPr id="16407" name="Line 23"/>
          <p:cNvSpPr>
            <a:spLocks noChangeShapeType="1"/>
          </p:cNvSpPr>
          <p:nvPr/>
        </p:nvSpPr>
        <p:spPr bwMode="auto">
          <a:xfrm>
            <a:off x="2590800" y="3814763"/>
            <a:ext cx="150813" cy="1587"/>
          </a:xfrm>
          <a:prstGeom prst="line">
            <a:avLst/>
          </a:prstGeom>
          <a:ln w="19050">
            <a:headEnd type="none" w="sm" len="sm"/>
            <a:tailEnd type="none" w="sm" len="sm"/>
          </a:ln>
        </p:spPr>
        <p:style>
          <a:lnRef idx="1">
            <a:schemeClr val="dk1"/>
          </a:lnRef>
          <a:fillRef idx="0">
            <a:schemeClr val="dk1"/>
          </a:fillRef>
          <a:effectRef idx="0">
            <a:schemeClr val="dk1"/>
          </a:effectRef>
          <a:fontRef idx="minor">
            <a:schemeClr val="tx1"/>
          </a:fontRef>
        </p:style>
        <p:txBody>
          <a:bodyPr wrap="none" anchor="ctr"/>
          <a:lstStyle/>
          <a:p>
            <a:endParaRPr lang="en-US"/>
          </a:p>
        </p:txBody>
      </p:sp>
      <p:sp>
        <p:nvSpPr>
          <p:cNvPr id="16408" name="Line 24"/>
          <p:cNvSpPr>
            <a:spLocks noChangeShapeType="1"/>
          </p:cNvSpPr>
          <p:nvPr/>
        </p:nvSpPr>
        <p:spPr bwMode="auto">
          <a:xfrm>
            <a:off x="2590800" y="2898775"/>
            <a:ext cx="150813" cy="1588"/>
          </a:xfrm>
          <a:prstGeom prst="line">
            <a:avLst/>
          </a:prstGeom>
          <a:ln w="19050">
            <a:headEnd type="none" w="sm" len="sm"/>
            <a:tailEnd type="none" w="sm" len="sm"/>
          </a:ln>
        </p:spPr>
        <p:style>
          <a:lnRef idx="1">
            <a:schemeClr val="dk1"/>
          </a:lnRef>
          <a:fillRef idx="0">
            <a:schemeClr val="dk1"/>
          </a:fillRef>
          <a:effectRef idx="0">
            <a:schemeClr val="dk1"/>
          </a:effectRef>
          <a:fontRef idx="minor">
            <a:schemeClr val="tx1"/>
          </a:fontRef>
        </p:style>
        <p:txBody>
          <a:bodyPr wrap="none" anchor="ctr"/>
          <a:lstStyle/>
          <a:p>
            <a:endParaRPr lang="en-US"/>
          </a:p>
        </p:txBody>
      </p:sp>
      <p:sp>
        <p:nvSpPr>
          <p:cNvPr id="96282" name="Text Box 26"/>
          <p:cNvSpPr txBox="1">
            <a:spLocks noChangeArrowheads="1"/>
          </p:cNvSpPr>
          <p:nvPr/>
        </p:nvSpPr>
        <p:spPr bwMode="auto">
          <a:xfrm>
            <a:off x="593881" y="6270453"/>
            <a:ext cx="1920719" cy="338554"/>
          </a:xfrm>
          <a:prstGeom prst="rect">
            <a:avLst/>
          </a:prstGeom>
          <a:noFill/>
          <a:ln w="9525">
            <a:noFill/>
            <a:miter lim="800000"/>
            <a:headEnd/>
            <a:tailEnd/>
          </a:ln>
          <a:effectLst/>
        </p:spPr>
        <p:txBody>
          <a:bodyPr wrap="none">
            <a:spAutoFit/>
          </a:bodyPr>
          <a:lstStyle/>
          <a:p>
            <a:pPr eaLnBrk="0" hangingPunct="0">
              <a:defRPr/>
            </a:pPr>
            <a:r>
              <a:rPr kumimoji="1" lang="en-US" sz="1600" dirty="0">
                <a:solidFill>
                  <a:schemeClr val="accent3">
                    <a:lumMod val="50000"/>
                  </a:schemeClr>
                </a:solidFill>
              </a:rPr>
              <a:t>Burnett et al., 1994</a:t>
            </a:r>
            <a:endParaRPr kumimoji="1" lang="en-US" sz="2800" dirty="0">
              <a:solidFill>
                <a:srgbClr val="00B050"/>
              </a:solidFill>
            </a:endParaRPr>
          </a:p>
        </p:txBody>
      </p:sp>
      <p:sp>
        <p:nvSpPr>
          <p:cNvPr id="2" name="Slide Number Placeholder 1">
            <a:extLst>
              <a:ext uri="{FF2B5EF4-FFF2-40B4-BE49-F238E27FC236}">
                <a16:creationId xmlns:a16="http://schemas.microsoft.com/office/drawing/2014/main" id="{CFBE1D9A-10EF-491E-9FDB-EA235A174D39}"/>
              </a:ext>
            </a:extLst>
          </p:cNvPr>
          <p:cNvSpPr>
            <a:spLocks noGrp="1"/>
          </p:cNvSpPr>
          <p:nvPr>
            <p:ph type="sldNum" sz="quarter" idx="12"/>
          </p:nvPr>
        </p:nvSpPr>
        <p:spPr/>
        <p:txBody>
          <a:bodyPr/>
          <a:lstStyle/>
          <a:p>
            <a:fld id="{8B4D1135-4604-49C2-A895-DDD98A7C025D}" type="slidenum">
              <a:rPr lang="en-US" altLang="en-US" smtClean="0"/>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33400" y="6858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California Children’s Health Study</a:t>
            </a:r>
            <a:br>
              <a:rPr lang="en-US" sz="3600" dirty="0">
                <a:solidFill>
                  <a:srgbClr val="0070C0"/>
                </a:solidFill>
                <a:latin typeface="Calibri" panose="020F0502020204030204" pitchFamily="34" charset="0"/>
                <a:cs typeface="Calibri" panose="020F0502020204030204" pitchFamily="34" charset="0"/>
              </a:rPr>
            </a:br>
            <a:r>
              <a:rPr lang="en-US" sz="2400" dirty="0">
                <a:solidFill>
                  <a:srgbClr val="0070C0"/>
                </a:solidFill>
                <a:latin typeface="Calibri" panose="020F0502020204030204" pitchFamily="34" charset="0"/>
                <a:cs typeface="Calibri" panose="020F0502020204030204" pitchFamily="34" charset="0"/>
              </a:rPr>
              <a:t>Prospective Cohort Study of Long-term Exposures</a:t>
            </a:r>
          </a:p>
        </p:txBody>
      </p:sp>
      <p:pic>
        <p:nvPicPr>
          <p:cNvPr id="17411" name="Picture 3"/>
          <p:cNvPicPr>
            <a:picLocks noGrp="1" noChangeAspect="1" noChangeArrowheads="1"/>
          </p:cNvPicPr>
          <p:nvPr>
            <p:ph idx="1"/>
          </p:nvPr>
        </p:nvPicPr>
        <p:blipFill>
          <a:blip r:embed="rId3" cstate="print"/>
          <a:srcRect/>
          <a:stretch>
            <a:fillRect/>
          </a:stretch>
        </p:blipFill>
        <p:spPr/>
      </p:pic>
      <p:sp>
        <p:nvSpPr>
          <p:cNvPr id="2" name="Slide Number Placeholder 1">
            <a:extLst>
              <a:ext uri="{FF2B5EF4-FFF2-40B4-BE49-F238E27FC236}">
                <a16:creationId xmlns:a16="http://schemas.microsoft.com/office/drawing/2014/main" id="{4D9F1CD3-E1ED-4134-8796-6CE0292ACFB2}"/>
              </a:ext>
            </a:extLst>
          </p:cNvPr>
          <p:cNvSpPr>
            <a:spLocks noGrp="1"/>
          </p:cNvSpPr>
          <p:nvPr>
            <p:ph type="sldNum" sz="quarter" idx="12"/>
          </p:nvPr>
        </p:nvSpPr>
        <p:spPr/>
        <p:txBody>
          <a:bodyPr/>
          <a:lstStyle/>
          <a:p>
            <a:fld id="{52354A6A-1E7D-48CB-B35B-B41685A5679E}" type="slidenum">
              <a:rPr lang="en-US" altLang="en-US" smtClean="0"/>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CHS: Ozone and School Absences</a:t>
            </a:r>
          </a:p>
        </p:txBody>
      </p:sp>
      <p:sp>
        <p:nvSpPr>
          <p:cNvPr id="136195" name="Rectangle 3"/>
          <p:cNvSpPr>
            <a:spLocks noGrp="1" noChangeArrowheads="1"/>
          </p:cNvSpPr>
          <p:nvPr>
            <p:ph type="body" idx="1"/>
          </p:nvPr>
        </p:nvSpPr>
        <p:spPr>
          <a:xfrm>
            <a:off x="609600" y="1981200"/>
            <a:ext cx="7772400" cy="4114800"/>
          </a:xfrm>
          <a:effectLst/>
        </p:spPr>
        <p:txBody>
          <a:bodyPr/>
          <a:lstStyle/>
          <a:p>
            <a:pPr eaLnBrk="1" hangingPunct="1">
              <a:defRPr/>
            </a:pPr>
            <a:r>
              <a:rPr lang="en-US" sz="2000" dirty="0">
                <a:latin typeface="Arial" charset="0"/>
              </a:rPr>
              <a:t>20 ppb increase in O</a:t>
            </a:r>
            <a:r>
              <a:rPr lang="en-US" sz="2000" baseline="-25000" dirty="0">
                <a:latin typeface="Arial" charset="0"/>
              </a:rPr>
              <a:t>3</a:t>
            </a:r>
            <a:r>
              <a:rPr lang="en-US" sz="2000" dirty="0">
                <a:latin typeface="Arial" charset="0"/>
              </a:rPr>
              <a:t> associated with an 83% increase in school absences for acute respiratory disease  (Gilliland et al., 2001)</a:t>
            </a:r>
          </a:p>
          <a:p>
            <a:pPr eaLnBrk="1" hangingPunct="1">
              <a:defRPr/>
            </a:pPr>
            <a:r>
              <a:rPr lang="en-US" sz="2000" dirty="0">
                <a:latin typeface="Arial" charset="0"/>
              </a:rPr>
              <a:t>Large economic impact of pollution-related school absences (Hall and </a:t>
            </a:r>
            <a:r>
              <a:rPr lang="en-US" sz="2000" dirty="0" err="1">
                <a:latin typeface="Arial" charset="0"/>
              </a:rPr>
              <a:t>Lurmann</a:t>
            </a:r>
            <a:r>
              <a:rPr lang="en-US" sz="2000" dirty="0">
                <a:latin typeface="Arial" charset="0"/>
              </a:rPr>
              <a:t>, 2003)</a:t>
            </a:r>
          </a:p>
        </p:txBody>
      </p:sp>
      <p:sp>
        <p:nvSpPr>
          <p:cNvPr id="2" name="Slide Number Placeholder 1">
            <a:extLst>
              <a:ext uri="{FF2B5EF4-FFF2-40B4-BE49-F238E27FC236}">
                <a16:creationId xmlns:a16="http://schemas.microsoft.com/office/drawing/2014/main" id="{549A9E38-F383-4EFA-BEEE-1291D7CC8DD8}"/>
              </a:ext>
            </a:extLst>
          </p:cNvPr>
          <p:cNvSpPr>
            <a:spLocks noGrp="1"/>
          </p:cNvSpPr>
          <p:nvPr>
            <p:ph type="sldNum" sz="quarter" idx="12"/>
          </p:nvPr>
        </p:nvSpPr>
        <p:spPr/>
        <p:txBody>
          <a:bodyPr/>
          <a:lstStyle/>
          <a:p>
            <a:fld id="{52354A6A-1E7D-48CB-B35B-B41685A5679E}" type="slidenum">
              <a:rPr lang="en-US" altLang="en-US" smtClean="0"/>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noChangeArrowheads="1"/>
          </p:cNvSpPr>
          <p:nvPr>
            <p:ph type="title"/>
          </p:nvPr>
        </p:nvSpPr>
        <p:spPr>
          <a:xfrm>
            <a:off x="685800" y="2286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CHS: Ozone and New-onset Asthma</a:t>
            </a:r>
          </a:p>
        </p:txBody>
      </p:sp>
      <p:graphicFrame>
        <p:nvGraphicFramePr>
          <p:cNvPr id="1026" name="Object 5"/>
          <p:cNvGraphicFramePr>
            <a:graphicFrameLocks noGrp="1" noChangeAspect="1"/>
          </p:cNvGraphicFramePr>
          <p:nvPr>
            <p:ph idx="1"/>
            <p:extLst>
              <p:ext uri="{D42A27DB-BD31-4B8C-83A1-F6EECF244321}">
                <p14:modId xmlns:p14="http://schemas.microsoft.com/office/powerpoint/2010/main" val="3789825310"/>
              </p:ext>
            </p:extLst>
          </p:nvPr>
        </p:nvGraphicFramePr>
        <p:xfrm>
          <a:off x="685800" y="1524000"/>
          <a:ext cx="7772400" cy="3251200"/>
        </p:xfrm>
        <a:graphic>
          <a:graphicData uri="http://schemas.openxmlformats.org/presentationml/2006/ole">
            <mc:AlternateContent xmlns:mc="http://schemas.openxmlformats.org/markup-compatibility/2006">
              <mc:Choice xmlns:v="urn:schemas-microsoft-com:vml" Requires="v">
                <p:oleObj spid="_x0000_s1087" name="Photo Editor Photo" r:id="rId4" imgW="4667902" imgH="1952898" progId="">
                  <p:embed/>
                </p:oleObj>
              </mc:Choice>
              <mc:Fallback>
                <p:oleObj name="Photo Editor Photo" r:id="rId4" imgW="4667902" imgH="1952898"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24000"/>
                        <a:ext cx="7772400" cy="325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9030" name="Text Box 6"/>
          <p:cNvSpPr txBox="1">
            <a:spLocks noChangeArrowheads="1"/>
          </p:cNvSpPr>
          <p:nvPr/>
        </p:nvSpPr>
        <p:spPr bwMode="auto">
          <a:xfrm>
            <a:off x="533400" y="6096000"/>
            <a:ext cx="3124200" cy="366713"/>
          </a:xfrm>
          <a:prstGeom prst="rect">
            <a:avLst/>
          </a:prstGeom>
          <a:noFill/>
          <a:ln w="9525">
            <a:noFill/>
            <a:miter lim="800000"/>
            <a:headEnd/>
            <a:tailEnd/>
          </a:ln>
          <a:effectLst/>
        </p:spPr>
        <p:txBody>
          <a:bodyPr>
            <a:spAutoFit/>
          </a:bodyPr>
          <a:lstStyle/>
          <a:p>
            <a:pPr>
              <a:spcBef>
                <a:spcPct val="50000"/>
              </a:spcBef>
              <a:defRPr/>
            </a:pPr>
            <a:r>
              <a:rPr lang="en-US" dirty="0">
                <a:solidFill>
                  <a:schemeClr val="tx2"/>
                </a:solidFill>
                <a:latin typeface="Calibri" panose="020F0502020204030204" pitchFamily="34" charset="0"/>
                <a:cs typeface="Calibri" panose="020F0502020204030204" pitchFamily="34" charset="0"/>
              </a:rPr>
              <a:t>McConnell et al., 2002</a:t>
            </a:r>
          </a:p>
        </p:txBody>
      </p:sp>
      <p:sp>
        <p:nvSpPr>
          <p:cNvPr id="2" name="Slide Number Placeholder 1">
            <a:extLst>
              <a:ext uri="{FF2B5EF4-FFF2-40B4-BE49-F238E27FC236}">
                <a16:creationId xmlns:a16="http://schemas.microsoft.com/office/drawing/2014/main" id="{54CCB967-67F2-4DC5-8D3E-BE94E6A92E2D}"/>
              </a:ext>
            </a:extLst>
          </p:cNvPr>
          <p:cNvSpPr>
            <a:spLocks noGrp="1"/>
          </p:cNvSpPr>
          <p:nvPr>
            <p:ph type="sldNum" sz="quarter" idx="12"/>
          </p:nvPr>
        </p:nvSpPr>
        <p:spPr/>
        <p:txBody>
          <a:bodyPr/>
          <a:lstStyle/>
          <a:p>
            <a:fld id="{52354A6A-1E7D-48CB-B35B-B41685A5679E}" type="slidenum">
              <a:rPr lang="en-US" altLang="en-US" smtClean="0"/>
              <a:pPr/>
              <a:t>13</a:t>
            </a:fld>
            <a:endParaRPr lang="en-US" altLang="en-US"/>
          </a:p>
        </p:txBody>
      </p:sp>
      <p:sp>
        <p:nvSpPr>
          <p:cNvPr id="3" name="TextBox 2">
            <a:extLst>
              <a:ext uri="{FF2B5EF4-FFF2-40B4-BE49-F238E27FC236}">
                <a16:creationId xmlns:a16="http://schemas.microsoft.com/office/drawing/2014/main" id="{143B50F5-CA69-48DC-BAE3-1258D11019BC}"/>
              </a:ext>
            </a:extLst>
          </p:cNvPr>
          <p:cNvSpPr txBox="1"/>
          <p:nvPr/>
        </p:nvSpPr>
        <p:spPr>
          <a:xfrm>
            <a:off x="685800" y="5181600"/>
            <a:ext cx="7772400" cy="646331"/>
          </a:xfrm>
          <a:prstGeom prst="rect">
            <a:avLst/>
          </a:prstGeom>
          <a:noFill/>
        </p:spPr>
        <p:txBody>
          <a:bodyPr wrap="square" rtlCol="0">
            <a:spAutoFit/>
          </a:bodyPr>
          <a:lstStyle/>
          <a:p>
            <a:r>
              <a:rPr lang="en-US" dirty="0"/>
              <a:t>Children living in high O</a:t>
            </a:r>
            <a:r>
              <a:rPr lang="en-US" baseline="-25000" dirty="0"/>
              <a:t>3</a:t>
            </a:r>
            <a:r>
              <a:rPr lang="en-US" dirty="0"/>
              <a:t> communities who played 3 or more sports, more likely to be diagnosed with asthma than children in low O</a:t>
            </a:r>
            <a:r>
              <a:rPr lang="en-US" baseline="-25000" dirty="0"/>
              <a:t>3</a:t>
            </a:r>
            <a:r>
              <a:rPr lang="en-US" dirty="0"/>
              <a:t> communities.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Sensitive Groups for Ozone</a:t>
            </a:r>
          </a:p>
        </p:txBody>
      </p:sp>
      <p:sp>
        <p:nvSpPr>
          <p:cNvPr id="174083" name="Rectangle 3"/>
          <p:cNvSpPr>
            <a:spLocks noGrp="1" noChangeArrowheads="1"/>
          </p:cNvSpPr>
          <p:nvPr>
            <p:ph type="body" idx="1"/>
          </p:nvPr>
        </p:nvSpPr>
        <p:spPr>
          <a:xfrm>
            <a:off x="685800" y="1676400"/>
            <a:ext cx="7772400" cy="4114800"/>
          </a:xfrm>
          <a:effectLst/>
        </p:spPr>
        <p:txBody>
          <a:bodyPr/>
          <a:lstStyle/>
          <a:p>
            <a:pPr marL="231775" indent="-231775" eaLnBrk="1" hangingPunct="1">
              <a:defRPr/>
            </a:pPr>
            <a:r>
              <a:rPr lang="en-US" sz="2000" dirty="0">
                <a:latin typeface="Arial" charset="0"/>
              </a:rPr>
              <a:t>People with asthma and other lung diseases</a:t>
            </a:r>
          </a:p>
          <a:p>
            <a:pPr marL="231775" indent="-231775" eaLnBrk="1" hangingPunct="1">
              <a:defRPr/>
            </a:pPr>
            <a:r>
              <a:rPr lang="en-US" sz="2000" dirty="0">
                <a:latin typeface="Arial" charset="0"/>
              </a:rPr>
              <a:t>Children and older adults</a:t>
            </a:r>
          </a:p>
          <a:p>
            <a:pPr marL="231775" indent="-231775" eaLnBrk="1" hangingPunct="1">
              <a:defRPr/>
            </a:pPr>
            <a:r>
              <a:rPr lang="en-US" sz="2000" dirty="0">
                <a:latin typeface="Arial" charset="0"/>
              </a:rPr>
              <a:t>Outdoor workers and people who are active outdoors</a:t>
            </a:r>
          </a:p>
          <a:p>
            <a:pPr marL="231775" indent="-231775" eaLnBrk="1" hangingPunct="1">
              <a:defRPr/>
            </a:pPr>
            <a:r>
              <a:rPr lang="en-US" sz="2000" dirty="0">
                <a:latin typeface="Arial" charset="0"/>
              </a:rPr>
              <a:t>People with reduced intake of certain nutrients (e.g., vitamins C and E)</a:t>
            </a:r>
          </a:p>
          <a:p>
            <a:pPr marL="231775" indent="-231775" eaLnBrk="1" hangingPunct="1">
              <a:defRPr/>
            </a:pPr>
            <a:r>
              <a:rPr lang="en-US" sz="2000" dirty="0">
                <a:latin typeface="Arial" charset="0"/>
              </a:rPr>
              <a:t>People with certain genotypes, related to oxidative stress</a:t>
            </a:r>
          </a:p>
          <a:p>
            <a:pPr eaLnBrk="1" hangingPunct="1">
              <a:defRPr/>
            </a:pPr>
            <a:endParaRPr lang="en-US" sz="2800" dirty="0">
              <a:latin typeface="Arial" charset="0"/>
            </a:endParaRPr>
          </a:p>
        </p:txBody>
      </p:sp>
      <p:sp>
        <p:nvSpPr>
          <p:cNvPr id="2" name="Slide Number Placeholder 1">
            <a:extLst>
              <a:ext uri="{FF2B5EF4-FFF2-40B4-BE49-F238E27FC236}">
                <a16:creationId xmlns:a16="http://schemas.microsoft.com/office/drawing/2014/main" id="{D3148465-B01B-40EF-95AF-1C5D39586C17}"/>
              </a:ext>
            </a:extLst>
          </p:cNvPr>
          <p:cNvSpPr>
            <a:spLocks noGrp="1"/>
          </p:cNvSpPr>
          <p:nvPr>
            <p:ph type="sldNum" sz="quarter" idx="12"/>
          </p:nvPr>
        </p:nvSpPr>
        <p:spPr/>
        <p:txBody>
          <a:bodyPr/>
          <a:lstStyle/>
          <a:p>
            <a:fld id="{52354A6A-1E7D-48CB-B35B-B41685A5679E}" type="slidenum">
              <a:rPr lang="en-US" altLang="en-US" smtClean="0"/>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a:xfrm>
            <a:off x="304800" y="1524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Particle Pollution Disasters</a:t>
            </a:r>
          </a:p>
        </p:txBody>
      </p:sp>
      <p:pic>
        <p:nvPicPr>
          <p:cNvPr id="2052" name="Picture 7"/>
          <p:cNvPicPr>
            <a:picLocks noGrp="1" noChangeAspect="1" noChangeArrowheads="1"/>
          </p:cNvPicPr>
          <p:nvPr>
            <p:ph sz="half" idx="2"/>
          </p:nvPr>
        </p:nvPicPr>
        <p:blipFill>
          <a:blip r:embed="rId4" cstate="print"/>
          <a:srcRect/>
          <a:stretch>
            <a:fillRect/>
          </a:stretch>
        </p:blipFill>
        <p:spPr>
          <a:xfrm>
            <a:off x="5181600" y="1447800"/>
            <a:ext cx="3581400" cy="2900363"/>
          </a:xfrm>
          <a:noFill/>
          <a:ln>
            <a:solidFill>
              <a:srgbClr val="FFFF00"/>
            </a:solidFill>
          </a:ln>
        </p:spPr>
      </p:pic>
      <p:graphicFrame>
        <p:nvGraphicFramePr>
          <p:cNvPr id="2050" name="Object 8"/>
          <p:cNvGraphicFramePr>
            <a:graphicFrameLocks noGrp="1" noChangeAspect="1"/>
          </p:cNvGraphicFramePr>
          <p:nvPr>
            <p:ph sz="half" idx="1"/>
          </p:nvPr>
        </p:nvGraphicFramePr>
        <p:xfrm>
          <a:off x="2971800" y="3810000"/>
          <a:ext cx="2011363" cy="2705100"/>
        </p:xfrm>
        <a:graphic>
          <a:graphicData uri="http://schemas.openxmlformats.org/presentationml/2006/ole">
            <mc:AlternateContent xmlns:mc="http://schemas.openxmlformats.org/markup-compatibility/2006">
              <mc:Choice xmlns:v="urn:schemas-microsoft-com:vml" Requires="v">
                <p:oleObj spid="_x0000_s2110" name="Photo Editor Photo" r:id="rId5" imgW="1190476" imgH="1600000" progId="">
                  <p:embed/>
                </p:oleObj>
              </mc:Choice>
              <mc:Fallback>
                <p:oleObj name="Photo Editor Photo" r:id="rId5" imgW="1190476" imgH="1600000" progId="">
                  <p:embed/>
                  <p:pic>
                    <p:nvPicPr>
                      <p:cNvPr id="0" name="Object 8"/>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810000"/>
                        <a:ext cx="2011363"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9"/>
          <p:cNvPicPr>
            <a:picLocks noChangeAspect="1" noChangeArrowheads="1"/>
          </p:cNvPicPr>
          <p:nvPr/>
        </p:nvPicPr>
        <p:blipFill>
          <a:blip r:embed="rId7" cstate="print"/>
          <a:srcRect/>
          <a:stretch>
            <a:fillRect/>
          </a:stretch>
        </p:blipFill>
        <p:spPr bwMode="auto">
          <a:xfrm>
            <a:off x="304800" y="1371600"/>
            <a:ext cx="2660650" cy="2359025"/>
          </a:xfrm>
          <a:prstGeom prst="rect">
            <a:avLst/>
          </a:prstGeom>
          <a:noFill/>
          <a:ln w="9525">
            <a:noFill/>
            <a:miter lim="800000"/>
            <a:headEnd/>
            <a:tailEnd/>
          </a:ln>
        </p:spPr>
      </p:pic>
      <p:sp>
        <p:nvSpPr>
          <p:cNvPr id="85002" name="Rectangle 10"/>
          <p:cNvSpPr>
            <a:spLocks noChangeArrowheads="1"/>
          </p:cNvSpPr>
          <p:nvPr/>
        </p:nvSpPr>
        <p:spPr bwMode="auto">
          <a:xfrm>
            <a:off x="5210175" y="5334000"/>
            <a:ext cx="3933825" cy="641350"/>
          </a:xfrm>
          <a:prstGeom prst="rect">
            <a:avLst/>
          </a:prstGeom>
          <a:noFill/>
          <a:ln w="9525">
            <a:noFill/>
            <a:miter lim="800000"/>
            <a:headEnd/>
            <a:tailEnd/>
          </a:ln>
          <a:effectLst/>
        </p:spPr>
        <p:txBody>
          <a:bodyPr>
            <a:spAutoFit/>
          </a:bodyPr>
          <a:lstStyle/>
          <a:p>
            <a:pPr>
              <a:defRPr/>
            </a:pPr>
            <a:r>
              <a:rPr lang="en-US" dirty="0"/>
              <a:t>London buses are escorted by lantern at 10:30 am</a:t>
            </a:r>
          </a:p>
        </p:txBody>
      </p:sp>
      <p:sp>
        <p:nvSpPr>
          <p:cNvPr id="85003" name="Rectangle 11"/>
          <p:cNvSpPr>
            <a:spLocks noChangeArrowheads="1"/>
          </p:cNvSpPr>
          <p:nvPr/>
        </p:nvSpPr>
        <p:spPr bwMode="auto">
          <a:xfrm>
            <a:off x="228600" y="4114800"/>
            <a:ext cx="2895600" cy="641350"/>
          </a:xfrm>
          <a:prstGeom prst="rect">
            <a:avLst/>
          </a:prstGeom>
          <a:noFill/>
          <a:ln w="9525">
            <a:noFill/>
            <a:miter lim="800000"/>
            <a:headEnd/>
            <a:tailEnd/>
          </a:ln>
          <a:effectLst/>
        </p:spPr>
        <p:txBody>
          <a:bodyPr>
            <a:spAutoFit/>
          </a:bodyPr>
          <a:lstStyle/>
          <a:p>
            <a:pPr>
              <a:defRPr/>
            </a:pPr>
            <a:r>
              <a:rPr lang="en-US" dirty="0"/>
              <a:t>Donora, PA at noon on </a:t>
            </a:r>
          </a:p>
          <a:p>
            <a:pPr>
              <a:defRPr/>
            </a:pPr>
            <a:r>
              <a:rPr lang="en-US" dirty="0"/>
              <a:t>Oct. 29, 1948</a:t>
            </a:r>
          </a:p>
        </p:txBody>
      </p:sp>
      <p:sp>
        <p:nvSpPr>
          <p:cNvPr id="2" name="Slide Number Placeholder 1">
            <a:extLst>
              <a:ext uri="{FF2B5EF4-FFF2-40B4-BE49-F238E27FC236}">
                <a16:creationId xmlns:a16="http://schemas.microsoft.com/office/drawing/2014/main" id="{446094A4-631D-4C7F-A4BE-150D1CB7014D}"/>
              </a:ext>
            </a:extLst>
          </p:cNvPr>
          <p:cNvSpPr>
            <a:spLocks noGrp="1"/>
          </p:cNvSpPr>
          <p:nvPr>
            <p:ph type="sldNum" sz="quarter" idx="12"/>
          </p:nvPr>
        </p:nvSpPr>
        <p:spPr/>
        <p:txBody>
          <a:bodyPr/>
          <a:lstStyle/>
          <a:p>
            <a:fld id="{1E643DB3-E7E3-44C2-ADCD-CED3F5BC47DC}" type="slidenum">
              <a:rPr lang="en-US" altLang="en-US" smtClean="0"/>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533400" y="457200"/>
            <a:ext cx="7924800" cy="5762625"/>
            <a:chOff x="624" y="899"/>
            <a:chExt cx="4176" cy="3037"/>
          </a:xfrm>
        </p:grpSpPr>
        <p:pic>
          <p:nvPicPr>
            <p:cNvPr id="21507" name="Picture 3"/>
            <p:cNvPicPr>
              <a:picLocks noChangeAspect="1" noChangeArrowheads="1"/>
            </p:cNvPicPr>
            <p:nvPr/>
          </p:nvPicPr>
          <p:blipFill>
            <a:blip r:embed="rId3" cstate="print"/>
            <a:srcRect/>
            <a:stretch>
              <a:fillRect/>
            </a:stretch>
          </p:blipFill>
          <p:spPr bwMode="auto">
            <a:xfrm>
              <a:off x="624" y="899"/>
              <a:ext cx="4176" cy="3037"/>
            </a:xfrm>
            <a:prstGeom prst="rect">
              <a:avLst/>
            </a:prstGeom>
            <a:noFill/>
            <a:ln w="9525">
              <a:noFill/>
              <a:miter lim="800000"/>
              <a:headEnd/>
              <a:tailEnd/>
            </a:ln>
          </p:spPr>
        </p:pic>
        <p:sp>
          <p:nvSpPr>
            <p:cNvPr id="122884" name="Rectangle 4"/>
            <p:cNvSpPr>
              <a:spLocks noChangeArrowheads="1"/>
            </p:cNvSpPr>
            <p:nvPr/>
          </p:nvSpPr>
          <p:spPr bwMode="auto">
            <a:xfrm>
              <a:off x="1584" y="1823"/>
              <a:ext cx="2255" cy="1176"/>
            </a:xfrm>
            <a:prstGeom prst="rect">
              <a:avLst/>
            </a:prstGeom>
            <a:solidFill>
              <a:srgbClr val="FFFF99"/>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sz="2000" b="1" dirty="0">
                  <a:solidFill>
                    <a:srgbClr val="0070C0"/>
                  </a:solidFill>
                </a:rPr>
                <a:t>Particle pollution is </a:t>
              </a:r>
            </a:p>
            <a:p>
              <a:pPr algn="ctr">
                <a:defRPr/>
              </a:pPr>
              <a:r>
                <a:rPr lang="en-US" sz="2000" b="1" dirty="0">
                  <a:solidFill>
                    <a:srgbClr val="0070C0"/>
                  </a:solidFill>
                </a:rPr>
                <a:t>a complex mixture</a:t>
              </a:r>
            </a:p>
            <a:p>
              <a:pPr algn="ctr">
                <a:defRPr/>
              </a:pPr>
              <a:r>
                <a:rPr lang="en-US" sz="2000" b="1" dirty="0">
                  <a:solidFill>
                    <a:srgbClr val="0070C0"/>
                  </a:solidFill>
                </a:rPr>
                <a:t>derived from </a:t>
              </a:r>
            </a:p>
            <a:p>
              <a:pPr algn="ctr">
                <a:defRPr/>
              </a:pPr>
              <a:r>
                <a:rPr lang="en-US" sz="2000" b="1" dirty="0">
                  <a:solidFill>
                    <a:srgbClr val="0070C0"/>
                  </a:solidFill>
                </a:rPr>
                <a:t>many sources</a:t>
              </a:r>
            </a:p>
          </p:txBody>
        </p:sp>
      </p:grpSp>
      <p:sp>
        <p:nvSpPr>
          <p:cNvPr id="2" name="Slide Number Placeholder 1">
            <a:extLst>
              <a:ext uri="{FF2B5EF4-FFF2-40B4-BE49-F238E27FC236}">
                <a16:creationId xmlns:a16="http://schemas.microsoft.com/office/drawing/2014/main" id="{819702B1-3FDE-45B6-9FA2-62A3C38791D4}"/>
              </a:ext>
            </a:extLst>
          </p:cNvPr>
          <p:cNvSpPr>
            <a:spLocks noGrp="1"/>
          </p:cNvSpPr>
          <p:nvPr>
            <p:ph type="sldNum" sz="quarter" idx="12"/>
          </p:nvPr>
        </p:nvSpPr>
        <p:spPr/>
        <p:txBody>
          <a:bodyPr/>
          <a:lstStyle/>
          <a:p>
            <a:fld id="{EE651BFE-36F2-455F-82BC-F0EB34B6C62D}" type="slidenum">
              <a:rPr lang="en-US" altLang="en-US" smtClean="0"/>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sz="quarter"/>
          </p:nvPr>
        </p:nvSpPr>
        <p:spPr>
          <a:xfrm>
            <a:off x="685800" y="2286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Particle Deposition</a:t>
            </a:r>
          </a:p>
        </p:txBody>
      </p:sp>
      <p:sp>
        <p:nvSpPr>
          <p:cNvPr id="135171" name="Rectangle 3"/>
          <p:cNvSpPr>
            <a:spLocks noGrp="1" noChangeArrowheads="1"/>
          </p:cNvSpPr>
          <p:nvPr>
            <p:ph sz="quarter" idx="1"/>
          </p:nvPr>
        </p:nvSpPr>
        <p:spPr>
          <a:xfrm>
            <a:off x="685800" y="1676400"/>
            <a:ext cx="4495800" cy="1981200"/>
          </a:xfrm>
          <a:effectLst/>
        </p:spPr>
        <p:txBody>
          <a:bodyPr/>
          <a:lstStyle/>
          <a:p>
            <a:pPr marL="231775" indent="-231775" eaLnBrk="1" hangingPunct="1">
              <a:defRPr/>
            </a:pPr>
            <a:r>
              <a:rPr lang="en-US" sz="1800" dirty="0">
                <a:latin typeface="Arial" charset="0"/>
              </a:rPr>
              <a:t>Larger particles (&gt; PM</a:t>
            </a:r>
            <a:r>
              <a:rPr lang="en-US" sz="1800" baseline="-25000" dirty="0">
                <a:latin typeface="Arial" charset="0"/>
              </a:rPr>
              <a:t>10</a:t>
            </a:r>
            <a:r>
              <a:rPr lang="en-US" sz="1800" dirty="0">
                <a:latin typeface="Arial" charset="0"/>
              </a:rPr>
              <a:t>) deposit in the upper respiratory tract</a:t>
            </a:r>
          </a:p>
          <a:p>
            <a:pPr marL="231775" indent="-231775" eaLnBrk="1" hangingPunct="1">
              <a:defRPr/>
            </a:pPr>
            <a:r>
              <a:rPr lang="en-US" sz="1800" dirty="0">
                <a:latin typeface="Arial" charset="0"/>
              </a:rPr>
              <a:t>Inhalable particles (</a:t>
            </a:r>
            <a:r>
              <a:rPr lang="en-US" sz="1800" u="sng" dirty="0">
                <a:latin typeface="Arial" charset="0"/>
              </a:rPr>
              <a:t>&lt;</a:t>
            </a:r>
            <a:r>
              <a:rPr lang="en-US" sz="1800" dirty="0">
                <a:latin typeface="Arial" charset="0"/>
              </a:rPr>
              <a:t> PM</a:t>
            </a:r>
            <a:r>
              <a:rPr lang="en-US" sz="1800" baseline="-25000" dirty="0">
                <a:latin typeface="Arial" charset="0"/>
              </a:rPr>
              <a:t>10</a:t>
            </a:r>
            <a:r>
              <a:rPr lang="en-US" sz="1800" dirty="0">
                <a:latin typeface="Arial" charset="0"/>
              </a:rPr>
              <a:t>) penetrate into lungs</a:t>
            </a:r>
          </a:p>
        </p:txBody>
      </p:sp>
      <p:sp>
        <p:nvSpPr>
          <p:cNvPr id="135172" name="Rectangle 4"/>
          <p:cNvSpPr>
            <a:spLocks noGrp="1" noChangeArrowheads="1"/>
          </p:cNvSpPr>
          <p:nvPr>
            <p:ph sz="quarter" idx="4"/>
          </p:nvPr>
        </p:nvSpPr>
        <p:spPr>
          <a:xfrm>
            <a:off x="4267200" y="4267200"/>
            <a:ext cx="3810000" cy="1981200"/>
          </a:xfrm>
          <a:effectLst/>
        </p:spPr>
        <p:txBody>
          <a:bodyPr/>
          <a:lstStyle/>
          <a:p>
            <a:pPr marL="231775" indent="-231775" eaLnBrk="1" hangingPunct="1">
              <a:defRPr/>
            </a:pPr>
            <a:r>
              <a:rPr lang="en-US" sz="1800" dirty="0">
                <a:latin typeface="Arial" charset="0"/>
              </a:rPr>
              <a:t>Some particles (e.g., less than 0.1 um) may enter bloodstream </a:t>
            </a:r>
          </a:p>
          <a:p>
            <a:pPr marL="231775" indent="-231775" eaLnBrk="1" hangingPunct="1">
              <a:defRPr/>
            </a:pPr>
            <a:r>
              <a:rPr lang="en-US" sz="1800" dirty="0">
                <a:latin typeface="Arial" charset="0"/>
              </a:rPr>
              <a:t>Particles may react, accumulate, be cleared or absorbed</a:t>
            </a:r>
          </a:p>
        </p:txBody>
      </p:sp>
      <p:pic>
        <p:nvPicPr>
          <p:cNvPr id="22533" name="Picture 5" descr="alveolar membrane"/>
          <p:cNvPicPr>
            <a:picLocks noChangeAspect="1" noChangeArrowheads="1"/>
          </p:cNvPicPr>
          <p:nvPr/>
        </p:nvPicPr>
        <p:blipFill>
          <a:blip r:embed="rId3" cstate="print"/>
          <a:srcRect/>
          <a:stretch>
            <a:fillRect/>
          </a:stretch>
        </p:blipFill>
        <p:spPr bwMode="auto">
          <a:xfrm>
            <a:off x="1346200" y="3733800"/>
            <a:ext cx="2554288" cy="2590800"/>
          </a:xfrm>
          <a:prstGeom prst="rect">
            <a:avLst/>
          </a:prstGeom>
          <a:noFill/>
          <a:ln w="9525">
            <a:noFill/>
            <a:miter lim="800000"/>
            <a:headEnd/>
            <a:tailEnd/>
          </a:ln>
        </p:spPr>
      </p:pic>
      <p:pic>
        <p:nvPicPr>
          <p:cNvPr id="22534" name="Picture 6" descr="lung cast"/>
          <p:cNvPicPr>
            <a:picLocks noChangeAspect="1" noChangeArrowheads="1"/>
          </p:cNvPicPr>
          <p:nvPr/>
        </p:nvPicPr>
        <p:blipFill>
          <a:blip r:embed="rId4" cstate="print"/>
          <a:srcRect/>
          <a:stretch>
            <a:fillRect/>
          </a:stretch>
        </p:blipFill>
        <p:spPr bwMode="auto">
          <a:xfrm>
            <a:off x="5715000" y="1219200"/>
            <a:ext cx="2355850" cy="286702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59EA923-585E-4F28-8E64-0F52C08E7F43}"/>
              </a:ext>
            </a:extLst>
          </p:cNvPr>
          <p:cNvSpPr>
            <a:spLocks noGrp="1"/>
          </p:cNvSpPr>
          <p:nvPr>
            <p:ph type="sldNum" sz="quarter" idx="12"/>
          </p:nvPr>
        </p:nvSpPr>
        <p:spPr/>
        <p:txBody>
          <a:bodyPr/>
          <a:lstStyle/>
          <a:p>
            <a:fld id="{85D44228-F6D7-4BD1-8B3F-EA677D963970}" type="slidenum">
              <a:rPr lang="en-US" altLang="en-US" smtClean="0"/>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a:xfrm>
            <a:off x="304800" y="304800"/>
            <a:ext cx="8458199" cy="914400"/>
          </a:xfrm>
        </p:spPr>
        <p:txBody>
          <a:bodyPr/>
          <a:lstStyle/>
          <a:p>
            <a:pPr algn="l"/>
            <a:r>
              <a:rPr lang="en-US" sz="3000" i="0" dirty="0">
                <a:solidFill>
                  <a:srgbClr val="0070C0"/>
                </a:solidFill>
                <a:latin typeface="Calibri" panose="020F0502020204030204" pitchFamily="34" charset="0"/>
                <a:cs typeface="Calibri" panose="020F0502020204030204" pitchFamily="34" charset="0"/>
              </a:rPr>
              <a:t>Effects of PM</a:t>
            </a:r>
            <a:r>
              <a:rPr lang="en-US" sz="3000" i="0" baseline="-25000" dirty="0">
                <a:solidFill>
                  <a:srgbClr val="0070C0"/>
                </a:solidFill>
                <a:latin typeface="Calibri" panose="020F0502020204030204" pitchFamily="34" charset="0"/>
                <a:cs typeface="Calibri" panose="020F0502020204030204" pitchFamily="34" charset="0"/>
              </a:rPr>
              <a:t>2.5</a:t>
            </a:r>
            <a:r>
              <a:rPr lang="en-US" sz="3000" i="0" dirty="0">
                <a:solidFill>
                  <a:srgbClr val="0070C0"/>
                </a:solidFill>
                <a:latin typeface="Calibri" panose="020F0502020204030204" pitchFamily="34" charset="0"/>
                <a:cs typeface="Calibri" panose="020F0502020204030204" pitchFamily="34" charset="0"/>
              </a:rPr>
              <a:t> (short- and long-term exposures)</a:t>
            </a:r>
          </a:p>
        </p:txBody>
      </p:sp>
      <p:sp>
        <p:nvSpPr>
          <p:cNvPr id="5" name="Rectangle 7"/>
          <p:cNvSpPr txBox="1">
            <a:spLocks noGrp="1" noChangeArrowheads="1"/>
          </p:cNvSpPr>
          <p:nvPr/>
        </p:nvSpPr>
        <p:spPr bwMode="auto">
          <a:xfrm>
            <a:off x="7772400" y="6248400"/>
            <a:ext cx="550843" cy="246025"/>
          </a:xfrm>
          <a:prstGeom prst="rect">
            <a:avLst/>
          </a:prstGeom>
          <a:noFill/>
          <a:ln w="9525">
            <a:noFill/>
            <a:miter lim="800000"/>
            <a:headEnd/>
            <a:tailEnd/>
          </a:ln>
        </p:spPr>
        <p:txBody>
          <a:bodyPr lIns="0" tIns="0" rIns="0" bIns="0" anchor="ctr"/>
          <a:lstStyle/>
          <a:p>
            <a:pPr algn="r" eaLnBrk="0" hangingPunct="0"/>
            <a:fld id="{0E5F0A4D-1181-4E52-BE88-7A91ED54091D}" type="slidenum">
              <a:rPr lang="en-US" sz="1200" b="1"/>
              <a:pPr algn="r" eaLnBrk="0" hangingPunct="0"/>
              <a:t>18</a:t>
            </a:fld>
            <a:endParaRPr lang="en-US" sz="1200" b="1" dirty="0"/>
          </a:p>
        </p:txBody>
      </p:sp>
      <p:sp>
        <p:nvSpPr>
          <p:cNvPr id="8" name="Content Placeholder 5">
            <a:extLst>
              <a:ext uri="{FF2B5EF4-FFF2-40B4-BE49-F238E27FC236}">
                <a16:creationId xmlns:a16="http://schemas.microsoft.com/office/drawing/2014/main" id="{6B86829C-06BD-4525-AADE-4470247764D5}"/>
              </a:ext>
            </a:extLst>
          </p:cNvPr>
          <p:cNvSpPr>
            <a:spLocks noGrp="1"/>
          </p:cNvSpPr>
          <p:nvPr>
            <p:ph idx="1"/>
          </p:nvPr>
        </p:nvSpPr>
        <p:spPr>
          <a:xfrm>
            <a:off x="550843" y="1295400"/>
            <a:ext cx="7983557" cy="4951413"/>
          </a:xfrm>
        </p:spPr>
        <p:txBody>
          <a:bodyPr>
            <a:normAutofit fontScale="62500" lnSpcReduction="20000"/>
          </a:bodyPr>
          <a:lstStyle/>
          <a:p>
            <a:pPr marL="0" indent="0">
              <a:lnSpc>
                <a:spcPct val="80000"/>
              </a:lnSpc>
              <a:buNone/>
            </a:pPr>
            <a:r>
              <a:rPr lang="en-US" sz="3200" dirty="0">
                <a:latin typeface="Arial" panose="020B0604020202020204" pitchFamily="34" charset="0"/>
                <a:cs typeface="Arial" panose="020B0604020202020204" pitchFamily="34" charset="0"/>
              </a:rPr>
              <a:t>Cardiovascular</a:t>
            </a:r>
          </a:p>
          <a:p>
            <a:pPr marL="0"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Epidemiological studies</a:t>
            </a:r>
          </a:p>
          <a:p>
            <a:pPr marL="461963" lvl="2" indent="-230188">
              <a:lnSpc>
                <a:spcPct val="120000"/>
              </a:lnSpc>
              <a:spcBef>
                <a:spcPts val="0"/>
              </a:spcBef>
            </a:pPr>
            <a:r>
              <a:rPr lang="en-US" sz="2600" dirty="0">
                <a:latin typeface="Arial" panose="020B0604020202020204" pitchFamily="34" charset="0"/>
                <a:cs typeface="Arial" panose="020B0604020202020204" pitchFamily="34" charset="0"/>
              </a:rPr>
              <a:t>Emergency department visits and hospital admissions related with ischemic heart disease and heart failure</a:t>
            </a:r>
          </a:p>
          <a:p>
            <a:pPr marL="461963" lvl="2" indent="-230188">
              <a:lnSpc>
                <a:spcPct val="120000"/>
              </a:lnSpc>
              <a:spcBef>
                <a:spcPts val="0"/>
              </a:spcBef>
            </a:pPr>
            <a:r>
              <a:rPr lang="en-US" sz="2600" dirty="0">
                <a:latin typeface="Arial" panose="020B0604020202020204" pitchFamily="34" charset="0"/>
                <a:cs typeface="Arial" panose="020B0604020202020204" pitchFamily="34" charset="0"/>
              </a:rPr>
              <a:t>Changes in heart rhythm</a:t>
            </a:r>
          </a:p>
          <a:p>
            <a:pPr marL="0"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Experimental studies</a:t>
            </a:r>
          </a:p>
          <a:p>
            <a:pPr marL="461963" lvl="2" indent="-230188">
              <a:lnSpc>
                <a:spcPct val="120000"/>
              </a:lnSpc>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Increases in blood pressure</a:t>
            </a:r>
          </a:p>
          <a:p>
            <a:pPr marL="461963" lvl="2" indent="-230188">
              <a:lnSpc>
                <a:spcPct val="120000"/>
              </a:lnSpc>
              <a:spcBef>
                <a:spcPts val="0"/>
              </a:spcBef>
              <a:buFont typeface="Arial" panose="020B0604020202020204" pitchFamily="34" charset="0"/>
              <a:buChar char="•"/>
            </a:pPr>
            <a:r>
              <a:rPr lang="en-US" sz="2600" dirty="0">
                <a:latin typeface="Arial" panose="020B0604020202020204" pitchFamily="34" charset="0"/>
                <a:cs typeface="Arial" panose="020B0604020202020204" pitchFamily="34" charset="0"/>
              </a:rPr>
              <a:t>Changes in heart rhythm</a:t>
            </a:r>
          </a:p>
          <a:p>
            <a:pPr marL="0" indent="0">
              <a:lnSpc>
                <a:spcPct val="80000"/>
              </a:lnSpc>
              <a:buNone/>
            </a:pPr>
            <a:r>
              <a:rPr lang="en-US" sz="3200" dirty="0">
                <a:latin typeface="Arial" panose="020B0604020202020204" pitchFamily="34" charset="0"/>
                <a:cs typeface="Arial" panose="020B0604020202020204" pitchFamily="34" charset="0"/>
              </a:rPr>
              <a:t>Mortality</a:t>
            </a:r>
          </a:p>
          <a:p>
            <a:pPr marL="461963"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Total (nonaccidental)</a:t>
            </a:r>
          </a:p>
          <a:p>
            <a:pPr marL="461963"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Cardiovascular and respiratory related</a:t>
            </a:r>
          </a:p>
          <a:p>
            <a:pPr marL="0" indent="0">
              <a:lnSpc>
                <a:spcPct val="80000"/>
              </a:lnSpc>
              <a:buNone/>
            </a:pPr>
            <a:r>
              <a:rPr lang="en-US" sz="3200" dirty="0">
                <a:latin typeface="Arial" panose="020B0604020202020204" pitchFamily="34" charset="0"/>
                <a:cs typeface="Arial" panose="020B0604020202020204" pitchFamily="34" charset="0"/>
              </a:rPr>
              <a:t>Respiratory</a:t>
            </a:r>
          </a:p>
          <a:p>
            <a:pPr marL="461963"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Respiratory disease related emergency department visits and hospital admissions</a:t>
            </a:r>
          </a:p>
          <a:p>
            <a:pPr marL="461963"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Symptoms and medication usage due to asthma and COPD exacerbations</a:t>
            </a:r>
          </a:p>
          <a:p>
            <a:pPr marL="461963" lvl="1" indent="-230188">
              <a:lnSpc>
                <a:spcPct val="120000"/>
              </a:lnSpc>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Long-term exposure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short-term, associated with decrease lung growth and asthma development </a:t>
            </a:r>
          </a:p>
          <a:p>
            <a:pPr marL="0" lvl="1" indent="-230188">
              <a:lnSpc>
                <a:spcPct val="120000"/>
              </a:lnSpc>
              <a:spcBef>
                <a:spcPts val="0"/>
              </a:spcBef>
            </a:pPr>
            <a:endParaRPr lang="en-US" sz="32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965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685800" y="1295400"/>
            <a:ext cx="4368800" cy="914400"/>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381000" y="2281263"/>
            <a:ext cx="4419600" cy="3728793"/>
          </a:xfrm>
          <a:prstGeom prst="rect">
            <a:avLst/>
          </a:prstGeom>
          <a:noFill/>
          <a:ln w="9525">
            <a:noFill/>
            <a:miter lim="800000"/>
            <a:headEnd/>
            <a:tailEnd/>
          </a:ln>
        </p:spPr>
      </p:pic>
      <p:pic>
        <p:nvPicPr>
          <p:cNvPr id="58372" name="Picture 4"/>
          <p:cNvPicPr>
            <a:picLocks noChangeAspect="1" noChangeArrowheads="1"/>
          </p:cNvPicPr>
          <p:nvPr/>
        </p:nvPicPr>
        <p:blipFill>
          <a:blip r:embed="rId5" cstate="print"/>
          <a:srcRect/>
          <a:stretch>
            <a:fillRect/>
          </a:stretch>
        </p:blipFill>
        <p:spPr bwMode="auto">
          <a:xfrm>
            <a:off x="5090835" y="2438400"/>
            <a:ext cx="3824565" cy="3302548"/>
          </a:xfrm>
          <a:prstGeom prst="rect">
            <a:avLst/>
          </a:prstGeom>
          <a:noFill/>
          <a:ln w="9525">
            <a:noFill/>
            <a:miter lim="800000"/>
            <a:headEnd/>
            <a:tailEnd/>
          </a:ln>
        </p:spPr>
      </p:pic>
      <p:sp>
        <p:nvSpPr>
          <p:cNvPr id="10" name="Content Placeholder 2"/>
          <p:cNvSpPr>
            <a:spLocks noGrp="1"/>
          </p:cNvSpPr>
          <p:nvPr>
            <p:ph sz="half" idx="1"/>
          </p:nvPr>
        </p:nvSpPr>
        <p:spPr>
          <a:xfrm>
            <a:off x="4572000" y="5867400"/>
            <a:ext cx="4572000" cy="990600"/>
          </a:xfrm>
        </p:spPr>
        <p:txBody>
          <a:bodyPr>
            <a:normAutofit/>
          </a:bodyPr>
          <a:lstStyle/>
          <a:p>
            <a:r>
              <a:rPr lang="en-US" sz="1800" dirty="0">
                <a:latin typeface="Arial" panose="020B0604020202020204" pitchFamily="34" charset="0"/>
                <a:cs typeface="Arial" panose="020B0604020202020204" pitchFamily="34" charset="0"/>
              </a:rPr>
              <a:t>Linear relationship after control for traditional risk factors</a:t>
            </a:r>
          </a:p>
        </p:txBody>
      </p:sp>
      <p:sp>
        <p:nvSpPr>
          <p:cNvPr id="8" name="Rectangle 7"/>
          <p:cNvSpPr/>
          <p:nvPr/>
        </p:nvSpPr>
        <p:spPr>
          <a:xfrm>
            <a:off x="1143000" y="3657600"/>
            <a:ext cx="1066800" cy="533400"/>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4191000"/>
            <a:ext cx="1066800" cy="533400"/>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3657600" y="3200400"/>
            <a:ext cx="3048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29000" y="2971800"/>
            <a:ext cx="1269899" cy="307777"/>
          </a:xfrm>
          <a:prstGeom prst="rect">
            <a:avLst/>
          </a:prstGeom>
          <a:noFill/>
        </p:spPr>
        <p:txBody>
          <a:bodyPr wrap="none" rtlCol="0">
            <a:spAutoFit/>
          </a:bodyPr>
          <a:lstStyle/>
          <a:p>
            <a:r>
              <a:rPr lang="en-US" sz="1400" dirty="0">
                <a:solidFill>
                  <a:schemeClr val="accent3">
                    <a:lumMod val="75000"/>
                  </a:schemeClr>
                </a:solidFill>
                <a:latin typeface="Arial" pitchFamily="34" charset="0"/>
                <a:cs typeface="Arial" pitchFamily="34" charset="0"/>
              </a:rPr>
              <a:t>Cleaner cities</a:t>
            </a:r>
          </a:p>
        </p:txBody>
      </p:sp>
      <p:cxnSp>
        <p:nvCxnSpPr>
          <p:cNvPr id="17" name="Straight Arrow Connector 16"/>
          <p:cNvCxnSpPr/>
          <p:nvPr/>
        </p:nvCxnSpPr>
        <p:spPr>
          <a:xfrm flipV="1">
            <a:off x="2971800" y="4267200"/>
            <a:ext cx="3048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62200" y="4724400"/>
            <a:ext cx="1120820" cy="307777"/>
          </a:xfrm>
          <a:prstGeom prst="rect">
            <a:avLst/>
          </a:prstGeom>
          <a:noFill/>
        </p:spPr>
        <p:txBody>
          <a:bodyPr wrap="none" rtlCol="0">
            <a:spAutoFit/>
          </a:bodyPr>
          <a:lstStyle/>
          <a:p>
            <a:r>
              <a:rPr lang="en-US" sz="1400" dirty="0">
                <a:solidFill>
                  <a:schemeClr val="accent2"/>
                </a:solidFill>
                <a:latin typeface="Arial" pitchFamily="34" charset="0"/>
                <a:cs typeface="Arial" pitchFamily="34" charset="0"/>
              </a:rPr>
              <a:t>Dirtier cities</a:t>
            </a:r>
          </a:p>
        </p:txBody>
      </p:sp>
      <p:sp>
        <p:nvSpPr>
          <p:cNvPr id="23" name="Title 1"/>
          <p:cNvSpPr txBox="1">
            <a:spLocks/>
          </p:cNvSpPr>
          <p:nvPr/>
        </p:nvSpPr>
        <p:spPr>
          <a:xfrm>
            <a:off x="76200" y="152400"/>
            <a:ext cx="8991600" cy="1066800"/>
          </a:xfrm>
          <a:prstGeom prst="rect">
            <a:avLst/>
          </a:prstGeom>
        </p:spPr>
        <p:txBody>
          <a:bodyPr vert="horz"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rPr>
              <a:t>Living in Areas with High Air Pollution Associated with Shorter Life Expectancy</a:t>
            </a:r>
          </a:p>
        </p:txBody>
      </p:sp>
      <p:pic>
        <p:nvPicPr>
          <p:cNvPr id="14338" name="Picture 2"/>
          <p:cNvPicPr>
            <a:picLocks noChangeAspect="1" noChangeArrowheads="1"/>
          </p:cNvPicPr>
          <p:nvPr/>
        </p:nvPicPr>
        <p:blipFill>
          <a:blip r:embed="rId6" cstate="print"/>
          <a:srcRect/>
          <a:stretch>
            <a:fillRect/>
          </a:stretch>
        </p:blipFill>
        <p:spPr bwMode="auto">
          <a:xfrm>
            <a:off x="5105400" y="1524000"/>
            <a:ext cx="3722914" cy="6858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FE050AD-A7E2-4B93-BA7D-27BDD19620A0}"/>
              </a:ext>
            </a:extLst>
          </p:cNvPr>
          <p:cNvSpPr>
            <a:spLocks noGrp="1"/>
          </p:cNvSpPr>
          <p:nvPr>
            <p:ph type="sldNum" sz="quarter" idx="12"/>
          </p:nvPr>
        </p:nvSpPr>
        <p:spPr/>
        <p:txBody>
          <a:bodyPr/>
          <a:lstStyle/>
          <a:p>
            <a:fld id="{1E643DB3-E7E3-44C2-ADCD-CED3F5BC47DC}" type="slidenum">
              <a:rPr lang="en-US" altLang="en-US" smtClean="0"/>
              <a:pPr/>
              <a:t>19</a:t>
            </a:fld>
            <a:endParaRPr lang="en-US" altLang="en-US"/>
          </a:p>
        </p:txBody>
      </p:sp>
      <p:sp>
        <p:nvSpPr>
          <p:cNvPr id="3" name="TextBox 2">
            <a:extLst>
              <a:ext uri="{FF2B5EF4-FFF2-40B4-BE49-F238E27FC236}">
                <a16:creationId xmlns:a16="http://schemas.microsoft.com/office/drawing/2014/main" id="{852D4F7C-832F-4B76-96BA-ACF2D8427AE2}"/>
              </a:ext>
            </a:extLst>
          </p:cNvPr>
          <p:cNvSpPr txBox="1"/>
          <p:nvPr/>
        </p:nvSpPr>
        <p:spPr>
          <a:xfrm>
            <a:off x="381000" y="6314329"/>
            <a:ext cx="2895600" cy="338554"/>
          </a:xfrm>
          <a:prstGeom prst="rect">
            <a:avLst/>
          </a:prstGeom>
          <a:noFill/>
        </p:spPr>
        <p:txBody>
          <a:bodyPr wrap="square" rtlCol="0">
            <a:spAutoFit/>
          </a:bodyPr>
          <a:lstStyle/>
          <a:p>
            <a:r>
              <a:rPr lang="en-US" sz="1600" dirty="0">
                <a:solidFill>
                  <a:schemeClr val="accent3">
                    <a:lumMod val="50000"/>
                  </a:schemeClr>
                </a:solidFill>
              </a:rPr>
              <a:t>Dockery et al., 1993</a:t>
            </a:r>
          </a:p>
        </p:txBody>
      </p:sp>
    </p:spTree>
    <p:extLst>
      <p:ext uri="{BB962C8B-B14F-4D97-AF65-F5344CB8AC3E}">
        <p14:creationId xmlns:p14="http://schemas.microsoft.com/office/powerpoint/2010/main" val="3002453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C961-3329-40C3-AC28-A8995A50C390}"/>
              </a:ext>
            </a:extLst>
          </p:cNvPr>
          <p:cNvSpPr>
            <a:spLocks noGrp="1"/>
          </p:cNvSpPr>
          <p:nvPr>
            <p:ph type="title"/>
          </p:nvPr>
        </p:nvSpPr>
        <p:spPr/>
        <p:txBody>
          <a:bodyPr/>
          <a:lstStyle/>
          <a:p>
            <a:pPr algn="l"/>
            <a:r>
              <a:rPr lang="en-US" sz="3200" dirty="0">
                <a:solidFill>
                  <a:srgbClr val="0070C0"/>
                </a:solidFill>
                <a:latin typeface="Calibri" panose="020F0502020204030204" pitchFamily="34" charset="0"/>
                <a:cs typeface="Calibri" panose="020F0502020204030204" pitchFamily="34" charset="0"/>
              </a:rPr>
              <a:t>Overview</a:t>
            </a:r>
          </a:p>
        </p:txBody>
      </p:sp>
      <p:sp>
        <p:nvSpPr>
          <p:cNvPr id="3" name="Content Placeholder 2">
            <a:extLst>
              <a:ext uri="{FF2B5EF4-FFF2-40B4-BE49-F238E27FC236}">
                <a16:creationId xmlns:a16="http://schemas.microsoft.com/office/drawing/2014/main" id="{1F2EA9F9-E8C0-4A01-A99A-8379F8986091}"/>
              </a:ext>
            </a:extLst>
          </p:cNvPr>
          <p:cNvSpPr>
            <a:spLocks noGrp="1"/>
          </p:cNvSpPr>
          <p:nvPr>
            <p:ph idx="1"/>
          </p:nvPr>
        </p:nvSpPr>
        <p:spPr>
          <a:xfrm>
            <a:off x="685800" y="1828800"/>
            <a:ext cx="7772400" cy="4114800"/>
          </a:xfrm>
        </p:spPr>
        <p:txBody>
          <a:bodyPr/>
          <a:lstStyle/>
          <a:p>
            <a:r>
              <a:rPr lang="en-US" sz="2000" dirty="0">
                <a:latin typeface="Arial" panose="020B0604020202020204" pitchFamily="34" charset="0"/>
                <a:cs typeface="Arial" panose="020B0604020202020204" pitchFamily="34" charset="0"/>
              </a:rPr>
              <a:t>Health effects of ozone</a:t>
            </a:r>
          </a:p>
          <a:p>
            <a:r>
              <a:rPr lang="en-US" sz="2000" dirty="0">
                <a:latin typeface="Arial" panose="020B0604020202020204" pitchFamily="34" charset="0"/>
                <a:cs typeface="Arial" panose="020B0604020202020204" pitchFamily="34" charset="0"/>
              </a:rPr>
              <a:t>Health effects of particle pollution</a:t>
            </a:r>
          </a:p>
          <a:p>
            <a:r>
              <a:rPr lang="en-US" sz="2000" dirty="0">
                <a:latin typeface="Arial" panose="020B0604020202020204" pitchFamily="34" charset="0"/>
                <a:cs typeface="Arial" panose="020B0604020202020204" pitchFamily="34" charset="0"/>
              </a:rPr>
              <a:t>Air Quality Index</a:t>
            </a:r>
          </a:p>
          <a:p>
            <a:r>
              <a:rPr lang="en-US" sz="2000" dirty="0" err="1">
                <a:latin typeface="Arial" panose="020B0604020202020204" pitchFamily="34" charset="0"/>
                <a:cs typeface="Arial" panose="020B0604020202020204" pitchFamily="34" charset="0"/>
              </a:rPr>
              <a:t>AirNow</a:t>
            </a:r>
            <a:r>
              <a:rPr lang="en-US" sz="2000" dirty="0">
                <a:latin typeface="Arial" panose="020B0604020202020204" pitchFamily="34" charset="0"/>
                <a:cs typeface="Arial" panose="020B0604020202020204" pitchFamily="34" charset="0"/>
              </a:rPr>
              <a:t> web site</a:t>
            </a:r>
          </a:p>
          <a:p>
            <a:r>
              <a:rPr lang="en-US" sz="2000" dirty="0">
                <a:latin typeface="Arial" panose="020B0604020202020204" pitchFamily="34" charset="0"/>
                <a:cs typeface="Arial" panose="020B0604020202020204" pitchFamily="34" charset="0"/>
              </a:rPr>
              <a:t>Air Quality Index products</a:t>
            </a:r>
          </a:p>
          <a:p>
            <a:r>
              <a:rPr lang="en-US" sz="2000" dirty="0">
                <a:latin typeface="Arial" panose="020B0604020202020204" pitchFamily="34" charset="0"/>
                <a:cs typeface="Arial" panose="020B0604020202020204" pitchFamily="34" charset="0"/>
              </a:rPr>
              <a:t>Public health benefits of the Air Quality Index</a:t>
            </a:r>
          </a:p>
          <a:p>
            <a:r>
              <a:rPr lang="en-US" sz="2000" dirty="0">
                <a:latin typeface="Arial" panose="020B0604020202020204" pitchFamily="34" charset="0"/>
                <a:cs typeface="Arial" panose="020B0604020202020204" pitchFamily="34" charset="0"/>
              </a:rPr>
              <a:t>Information from air quality sensors</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0F04DC-57E5-40AA-A0F9-B0C022B7AD00}"/>
              </a:ext>
            </a:extLst>
          </p:cNvPr>
          <p:cNvSpPr>
            <a:spLocks noGrp="1"/>
          </p:cNvSpPr>
          <p:nvPr>
            <p:ph type="sldNum" sz="quarter" idx="12"/>
          </p:nvPr>
        </p:nvSpPr>
        <p:spPr/>
        <p:txBody>
          <a:bodyPr/>
          <a:lstStyle/>
          <a:p>
            <a:fld id="{52354A6A-1E7D-48CB-B35B-B41685A5679E}" type="slidenum">
              <a:rPr lang="en-US" altLang="en-US" smtClean="0"/>
              <a:pPr/>
              <a:t>2</a:t>
            </a:fld>
            <a:endParaRPr lang="en-US" altLang="en-US"/>
          </a:p>
        </p:txBody>
      </p:sp>
    </p:spTree>
    <p:extLst>
      <p:ext uri="{BB962C8B-B14F-4D97-AF65-F5344CB8AC3E}">
        <p14:creationId xmlns:p14="http://schemas.microsoft.com/office/powerpoint/2010/main" val="2608397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1066800"/>
          </a:xfrm>
        </p:spPr>
        <p:txBody>
          <a:bodyPr>
            <a:normAutofit/>
          </a:bodyPr>
          <a:lstStyle/>
          <a:p>
            <a:pPr algn="l"/>
            <a:r>
              <a:rPr lang="en-US" sz="2800" dirty="0">
                <a:solidFill>
                  <a:srgbClr val="0070C0"/>
                </a:solidFill>
                <a:latin typeface="Calibri" panose="020F0502020204030204" pitchFamily="34" charset="0"/>
                <a:cs typeface="Calibri" panose="020F0502020204030204" pitchFamily="34" charset="0"/>
              </a:rPr>
              <a:t>Findings Replicated by Large American Study and Others</a:t>
            </a:r>
          </a:p>
        </p:txBody>
      </p:sp>
      <p:sp>
        <p:nvSpPr>
          <p:cNvPr id="4" name="Content Placeholder 3"/>
          <p:cNvSpPr>
            <a:spLocks noGrp="1"/>
          </p:cNvSpPr>
          <p:nvPr>
            <p:ph sz="half" idx="2"/>
          </p:nvPr>
        </p:nvSpPr>
        <p:spPr>
          <a:xfrm>
            <a:off x="6172200" y="1646237"/>
            <a:ext cx="2971800" cy="4373563"/>
          </a:xfrm>
        </p:spPr>
        <p:txBody>
          <a:bodyPr>
            <a:noAutofit/>
          </a:bodyPr>
          <a:lstStyle/>
          <a:p>
            <a:pPr marL="231775" indent="-231775"/>
            <a:r>
              <a:rPr lang="en-US" sz="1800" dirty="0">
                <a:latin typeface="Arial" panose="020B0604020202020204" pitchFamily="34" charset="0"/>
                <a:cs typeface="Arial" pitchFamily="34" charset="0"/>
              </a:rPr>
              <a:t>&gt;500,000 adults from 151 metropolitan areas</a:t>
            </a:r>
          </a:p>
          <a:p>
            <a:pPr marL="231775" indent="-231775"/>
            <a:endParaRPr lang="en-US" sz="2000" dirty="0">
              <a:latin typeface="Arial" panose="020B0604020202020204" pitchFamily="34" charset="0"/>
              <a:cs typeface="Arial" pitchFamily="34" charset="0"/>
            </a:endParaRPr>
          </a:p>
          <a:p>
            <a:pPr marL="231775" indent="-231775"/>
            <a:r>
              <a:rPr lang="en-US" sz="1800" dirty="0">
                <a:latin typeface="Arial" panose="020B0604020202020204" pitchFamily="34" charset="0"/>
                <a:cs typeface="Arial" pitchFamily="34" charset="0"/>
              </a:rPr>
              <a:t>Followed prospectively and controlled for traditional risk factors</a:t>
            </a:r>
          </a:p>
        </p:txBody>
      </p:sp>
      <p:pic>
        <p:nvPicPr>
          <p:cNvPr id="11266" name="Picture 2"/>
          <p:cNvPicPr>
            <a:picLocks noChangeAspect="1" noChangeArrowheads="1"/>
          </p:cNvPicPr>
          <p:nvPr/>
        </p:nvPicPr>
        <p:blipFill>
          <a:blip r:embed="rId3" cstate="print"/>
          <a:srcRect/>
          <a:stretch>
            <a:fillRect/>
          </a:stretch>
        </p:blipFill>
        <p:spPr bwMode="auto">
          <a:xfrm>
            <a:off x="0" y="1367707"/>
            <a:ext cx="6248400" cy="5033093"/>
          </a:xfrm>
          <a:prstGeom prst="rect">
            <a:avLst/>
          </a:prstGeom>
          <a:noFill/>
          <a:ln w="9525">
            <a:noFill/>
            <a:miter lim="800000"/>
            <a:headEnd/>
            <a:tailEnd/>
          </a:ln>
        </p:spPr>
      </p:pic>
      <p:sp>
        <p:nvSpPr>
          <p:cNvPr id="6" name="TextBox 5"/>
          <p:cNvSpPr txBox="1"/>
          <p:nvPr/>
        </p:nvSpPr>
        <p:spPr>
          <a:xfrm>
            <a:off x="1371600" y="1819870"/>
            <a:ext cx="2209800" cy="923330"/>
          </a:xfrm>
          <a:prstGeom prst="rect">
            <a:avLst/>
          </a:prstGeom>
          <a:solidFill>
            <a:schemeClr val="bg1"/>
          </a:solidFill>
        </p:spPr>
        <p:txBody>
          <a:bodyPr wrap="square" rtlCol="0">
            <a:spAutoFit/>
          </a:bodyPr>
          <a:lstStyle/>
          <a:p>
            <a:r>
              <a:rPr lang="en-US" dirty="0"/>
              <a:t>American Cancer </a:t>
            </a:r>
          </a:p>
          <a:p>
            <a:r>
              <a:rPr lang="en-US" dirty="0"/>
              <a:t>Society Cohort</a:t>
            </a:r>
          </a:p>
          <a:p>
            <a:r>
              <a:rPr lang="en-US" dirty="0"/>
              <a:t>Pope et al 2002</a:t>
            </a:r>
          </a:p>
        </p:txBody>
      </p:sp>
      <p:sp>
        <p:nvSpPr>
          <p:cNvPr id="3" name="Slide Number Placeholder 2">
            <a:extLst>
              <a:ext uri="{FF2B5EF4-FFF2-40B4-BE49-F238E27FC236}">
                <a16:creationId xmlns:a16="http://schemas.microsoft.com/office/drawing/2014/main" id="{0CEA9421-42FE-4C0D-8D34-3ECF8B85CFDE}"/>
              </a:ext>
            </a:extLst>
          </p:cNvPr>
          <p:cNvSpPr>
            <a:spLocks noGrp="1"/>
          </p:cNvSpPr>
          <p:nvPr>
            <p:ph type="sldNum" sz="quarter" idx="12"/>
          </p:nvPr>
        </p:nvSpPr>
        <p:spPr/>
        <p:txBody>
          <a:bodyPr/>
          <a:lstStyle/>
          <a:p>
            <a:fld id="{1E643DB3-E7E3-44C2-ADCD-CED3F5BC47DC}" type="slidenum">
              <a:rPr lang="en-US" altLang="en-US" smtClean="0"/>
              <a:pPr/>
              <a:t>20</a:t>
            </a:fld>
            <a:endParaRPr lang="en-US" altLang="en-US"/>
          </a:p>
        </p:txBody>
      </p:sp>
    </p:spTree>
    <p:extLst>
      <p:ext uri="{BB962C8B-B14F-4D97-AF65-F5344CB8AC3E}">
        <p14:creationId xmlns:p14="http://schemas.microsoft.com/office/powerpoint/2010/main" val="89034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066800"/>
          </a:xfrm>
        </p:spPr>
        <p:txBody>
          <a:bodyPr>
            <a:normAutofit/>
          </a:bodyPr>
          <a:lstStyle/>
          <a:p>
            <a:pPr algn="l"/>
            <a:r>
              <a:rPr lang="en-US" sz="2400" dirty="0">
                <a:solidFill>
                  <a:srgbClr val="0070C0"/>
                </a:solidFill>
                <a:latin typeface="Arial" panose="020B0604020202020204" pitchFamily="34" charset="0"/>
                <a:cs typeface="Arial" pitchFamily="34" charset="0"/>
              </a:rPr>
              <a:t>Findings Replicated by Large American Study and Others</a:t>
            </a:r>
          </a:p>
        </p:txBody>
      </p:sp>
      <p:sp>
        <p:nvSpPr>
          <p:cNvPr id="4" name="Content Placeholder 3"/>
          <p:cNvSpPr>
            <a:spLocks noGrp="1"/>
          </p:cNvSpPr>
          <p:nvPr>
            <p:ph sz="half" idx="2"/>
          </p:nvPr>
        </p:nvSpPr>
        <p:spPr>
          <a:xfrm>
            <a:off x="6172200" y="1646237"/>
            <a:ext cx="2819400" cy="4373563"/>
          </a:xfrm>
        </p:spPr>
        <p:txBody>
          <a:bodyPr>
            <a:noAutofit/>
          </a:bodyPr>
          <a:lstStyle/>
          <a:p>
            <a:pPr>
              <a:buFont typeface="Arial" pitchFamily="34" charset="0"/>
              <a:buChar char="•"/>
            </a:pPr>
            <a:r>
              <a:rPr lang="en-US" sz="1800" dirty="0">
                <a:latin typeface="Arial" panose="020B0604020202020204" pitchFamily="34" charset="0"/>
                <a:cs typeface="Arial" pitchFamily="34" charset="0"/>
              </a:rPr>
              <a:t>&gt;500,000 adults from 151 metropolitan areas</a:t>
            </a:r>
          </a:p>
          <a:p>
            <a:endParaRPr lang="en-US" sz="1800" dirty="0">
              <a:latin typeface="Arial" panose="020B0604020202020204" pitchFamily="34" charset="0"/>
              <a:cs typeface="Arial" pitchFamily="34" charset="0"/>
            </a:endParaRPr>
          </a:p>
          <a:p>
            <a:r>
              <a:rPr lang="en-US" sz="1800" dirty="0">
                <a:latin typeface="Arial" panose="020B0604020202020204" pitchFamily="34" charset="0"/>
                <a:cs typeface="Arial" pitchFamily="34" charset="0"/>
              </a:rPr>
              <a:t>Followed prospectively and controlled for traditional risk factors</a:t>
            </a:r>
          </a:p>
        </p:txBody>
      </p:sp>
      <p:pic>
        <p:nvPicPr>
          <p:cNvPr id="11266" name="Picture 2"/>
          <p:cNvPicPr>
            <a:picLocks noChangeAspect="1" noChangeArrowheads="1"/>
          </p:cNvPicPr>
          <p:nvPr/>
        </p:nvPicPr>
        <p:blipFill>
          <a:blip r:embed="rId3" cstate="print"/>
          <a:srcRect/>
          <a:stretch>
            <a:fillRect/>
          </a:stretch>
        </p:blipFill>
        <p:spPr bwMode="auto">
          <a:xfrm>
            <a:off x="0" y="1367707"/>
            <a:ext cx="6248400" cy="5033093"/>
          </a:xfrm>
          <a:prstGeom prst="rect">
            <a:avLst/>
          </a:prstGeom>
          <a:noFill/>
          <a:ln w="9525">
            <a:noFill/>
            <a:miter lim="800000"/>
            <a:headEnd/>
            <a:tailEnd/>
          </a:ln>
        </p:spPr>
      </p:pic>
      <p:sp>
        <p:nvSpPr>
          <p:cNvPr id="6" name="TextBox 5"/>
          <p:cNvSpPr txBox="1"/>
          <p:nvPr/>
        </p:nvSpPr>
        <p:spPr>
          <a:xfrm>
            <a:off x="1371600" y="1819870"/>
            <a:ext cx="2209800" cy="923330"/>
          </a:xfrm>
          <a:prstGeom prst="rect">
            <a:avLst/>
          </a:prstGeom>
          <a:solidFill>
            <a:schemeClr val="bg1"/>
          </a:solidFill>
        </p:spPr>
        <p:txBody>
          <a:bodyPr wrap="square" rtlCol="0">
            <a:spAutoFit/>
          </a:bodyPr>
          <a:lstStyle/>
          <a:p>
            <a:r>
              <a:rPr lang="en-US" dirty="0"/>
              <a:t>American Cancer </a:t>
            </a:r>
          </a:p>
          <a:p>
            <a:r>
              <a:rPr lang="en-US" dirty="0"/>
              <a:t>Society Cohort</a:t>
            </a:r>
          </a:p>
          <a:p>
            <a:r>
              <a:rPr lang="en-US" dirty="0"/>
              <a:t>Pope et al 2002</a:t>
            </a:r>
          </a:p>
        </p:txBody>
      </p:sp>
      <p:sp>
        <p:nvSpPr>
          <p:cNvPr id="7" name="TextBox 6"/>
          <p:cNvSpPr txBox="1"/>
          <p:nvPr/>
        </p:nvSpPr>
        <p:spPr>
          <a:xfrm>
            <a:off x="609600" y="6324600"/>
            <a:ext cx="2383986" cy="338554"/>
          </a:xfrm>
          <a:prstGeom prst="rect">
            <a:avLst/>
          </a:prstGeom>
          <a:noFill/>
        </p:spPr>
        <p:txBody>
          <a:bodyPr wrap="none" rtlCol="0">
            <a:spAutoFit/>
          </a:bodyPr>
          <a:lstStyle/>
          <a:p>
            <a:r>
              <a:rPr lang="en-US" sz="1600" dirty="0">
                <a:solidFill>
                  <a:schemeClr val="accent3">
                    <a:lumMod val="50000"/>
                  </a:schemeClr>
                </a:solidFill>
              </a:rPr>
              <a:t>Pope and Dockery 2006</a:t>
            </a:r>
          </a:p>
        </p:txBody>
      </p:sp>
      <p:sp>
        <p:nvSpPr>
          <p:cNvPr id="9" name="Freeform 8"/>
          <p:cNvSpPr/>
          <p:nvPr/>
        </p:nvSpPr>
        <p:spPr>
          <a:xfrm>
            <a:off x="1950720" y="2962656"/>
            <a:ext cx="2645664" cy="1280160"/>
          </a:xfrm>
          <a:custGeom>
            <a:avLst/>
            <a:gdLst>
              <a:gd name="connsiteX0" fmla="*/ 0 w 2645664"/>
              <a:gd name="connsiteY0" fmla="*/ 1280160 h 1280160"/>
              <a:gd name="connsiteX1" fmla="*/ 73152 w 2645664"/>
              <a:gd name="connsiteY1" fmla="*/ 1243584 h 1280160"/>
              <a:gd name="connsiteX2" fmla="*/ 97536 w 2645664"/>
              <a:gd name="connsiteY2" fmla="*/ 1207008 h 1280160"/>
              <a:gd name="connsiteX3" fmla="*/ 170688 w 2645664"/>
              <a:gd name="connsiteY3" fmla="*/ 1146048 h 1280160"/>
              <a:gd name="connsiteX4" fmla="*/ 195072 w 2645664"/>
              <a:gd name="connsiteY4" fmla="*/ 1109472 h 1280160"/>
              <a:gd name="connsiteX5" fmla="*/ 207264 w 2645664"/>
              <a:gd name="connsiteY5" fmla="*/ 1072896 h 1280160"/>
              <a:gd name="connsiteX6" fmla="*/ 280416 w 2645664"/>
              <a:gd name="connsiteY6" fmla="*/ 1036320 h 1280160"/>
              <a:gd name="connsiteX7" fmla="*/ 353568 w 2645664"/>
              <a:gd name="connsiteY7" fmla="*/ 987552 h 1280160"/>
              <a:gd name="connsiteX8" fmla="*/ 402336 w 2645664"/>
              <a:gd name="connsiteY8" fmla="*/ 938784 h 1280160"/>
              <a:gd name="connsiteX9" fmla="*/ 475488 w 2645664"/>
              <a:gd name="connsiteY9" fmla="*/ 890016 h 1280160"/>
              <a:gd name="connsiteX10" fmla="*/ 499872 w 2645664"/>
              <a:gd name="connsiteY10" fmla="*/ 853440 h 1280160"/>
              <a:gd name="connsiteX11" fmla="*/ 585216 w 2645664"/>
              <a:gd name="connsiteY11" fmla="*/ 792480 h 1280160"/>
              <a:gd name="connsiteX12" fmla="*/ 621792 w 2645664"/>
              <a:gd name="connsiteY12" fmla="*/ 780288 h 1280160"/>
              <a:gd name="connsiteX13" fmla="*/ 658368 w 2645664"/>
              <a:gd name="connsiteY13" fmla="*/ 743712 h 1280160"/>
              <a:gd name="connsiteX14" fmla="*/ 731520 w 2645664"/>
              <a:gd name="connsiteY14" fmla="*/ 719328 h 1280160"/>
              <a:gd name="connsiteX15" fmla="*/ 768096 w 2645664"/>
              <a:gd name="connsiteY15" fmla="*/ 707136 h 1280160"/>
              <a:gd name="connsiteX16" fmla="*/ 804672 w 2645664"/>
              <a:gd name="connsiteY16" fmla="*/ 682752 h 1280160"/>
              <a:gd name="connsiteX17" fmla="*/ 938784 w 2645664"/>
              <a:gd name="connsiteY17" fmla="*/ 670560 h 1280160"/>
              <a:gd name="connsiteX18" fmla="*/ 1085088 w 2645664"/>
              <a:gd name="connsiteY18" fmla="*/ 633984 h 1280160"/>
              <a:gd name="connsiteX19" fmla="*/ 1121664 w 2645664"/>
              <a:gd name="connsiteY19" fmla="*/ 621792 h 1280160"/>
              <a:gd name="connsiteX20" fmla="*/ 1243584 w 2645664"/>
              <a:gd name="connsiteY20" fmla="*/ 609600 h 1280160"/>
              <a:gd name="connsiteX21" fmla="*/ 1304544 w 2645664"/>
              <a:gd name="connsiteY21" fmla="*/ 597408 h 1280160"/>
              <a:gd name="connsiteX22" fmla="*/ 1475232 w 2645664"/>
              <a:gd name="connsiteY22" fmla="*/ 585216 h 1280160"/>
              <a:gd name="connsiteX23" fmla="*/ 1560576 w 2645664"/>
              <a:gd name="connsiteY23" fmla="*/ 560832 h 1280160"/>
              <a:gd name="connsiteX24" fmla="*/ 1597152 w 2645664"/>
              <a:gd name="connsiteY24" fmla="*/ 536448 h 1280160"/>
              <a:gd name="connsiteX25" fmla="*/ 1670304 w 2645664"/>
              <a:gd name="connsiteY25" fmla="*/ 512064 h 1280160"/>
              <a:gd name="connsiteX26" fmla="*/ 1853184 w 2645664"/>
              <a:gd name="connsiteY26" fmla="*/ 451104 h 1280160"/>
              <a:gd name="connsiteX27" fmla="*/ 1889760 w 2645664"/>
              <a:gd name="connsiteY27" fmla="*/ 438912 h 1280160"/>
              <a:gd name="connsiteX28" fmla="*/ 1926336 w 2645664"/>
              <a:gd name="connsiteY28" fmla="*/ 426720 h 1280160"/>
              <a:gd name="connsiteX29" fmla="*/ 1962912 w 2645664"/>
              <a:gd name="connsiteY29" fmla="*/ 402336 h 1280160"/>
              <a:gd name="connsiteX30" fmla="*/ 2097024 w 2645664"/>
              <a:gd name="connsiteY30" fmla="*/ 353568 h 1280160"/>
              <a:gd name="connsiteX31" fmla="*/ 2133600 w 2645664"/>
              <a:gd name="connsiteY31" fmla="*/ 341376 h 1280160"/>
              <a:gd name="connsiteX32" fmla="*/ 2170176 w 2645664"/>
              <a:gd name="connsiteY32" fmla="*/ 316992 h 1280160"/>
              <a:gd name="connsiteX33" fmla="*/ 2218944 w 2645664"/>
              <a:gd name="connsiteY33" fmla="*/ 256032 h 1280160"/>
              <a:gd name="connsiteX34" fmla="*/ 2255520 w 2645664"/>
              <a:gd name="connsiteY34" fmla="*/ 219456 h 1280160"/>
              <a:gd name="connsiteX35" fmla="*/ 2328672 w 2645664"/>
              <a:gd name="connsiteY35" fmla="*/ 195072 h 1280160"/>
              <a:gd name="connsiteX36" fmla="*/ 2365248 w 2645664"/>
              <a:gd name="connsiteY36" fmla="*/ 182880 h 1280160"/>
              <a:gd name="connsiteX37" fmla="*/ 2474976 w 2645664"/>
              <a:gd name="connsiteY37" fmla="*/ 109728 h 1280160"/>
              <a:gd name="connsiteX38" fmla="*/ 2511552 w 2645664"/>
              <a:gd name="connsiteY38" fmla="*/ 85344 h 1280160"/>
              <a:gd name="connsiteX39" fmla="*/ 2548128 w 2645664"/>
              <a:gd name="connsiteY39" fmla="*/ 60960 h 1280160"/>
              <a:gd name="connsiteX40" fmla="*/ 2584704 w 2645664"/>
              <a:gd name="connsiteY40" fmla="*/ 48768 h 1280160"/>
              <a:gd name="connsiteX41" fmla="*/ 2609088 w 2645664"/>
              <a:gd name="connsiteY41" fmla="*/ 12192 h 1280160"/>
              <a:gd name="connsiteX42" fmla="*/ 2645664 w 2645664"/>
              <a:gd name="connsiteY42"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45664" h="1280160">
                <a:moveTo>
                  <a:pt x="0" y="1280160"/>
                </a:moveTo>
                <a:cubicBezTo>
                  <a:pt x="29748" y="1270244"/>
                  <a:pt x="49517" y="1267219"/>
                  <a:pt x="73152" y="1243584"/>
                </a:cubicBezTo>
                <a:cubicBezTo>
                  <a:pt x="83513" y="1233223"/>
                  <a:pt x="87175" y="1217369"/>
                  <a:pt x="97536" y="1207008"/>
                </a:cubicBezTo>
                <a:cubicBezTo>
                  <a:pt x="193440" y="1111104"/>
                  <a:pt x="70821" y="1265888"/>
                  <a:pt x="170688" y="1146048"/>
                </a:cubicBezTo>
                <a:cubicBezTo>
                  <a:pt x="180069" y="1134791"/>
                  <a:pt x="188519" y="1122578"/>
                  <a:pt x="195072" y="1109472"/>
                </a:cubicBezTo>
                <a:cubicBezTo>
                  <a:pt x="200819" y="1097977"/>
                  <a:pt x="199236" y="1082931"/>
                  <a:pt x="207264" y="1072896"/>
                </a:cubicBezTo>
                <a:cubicBezTo>
                  <a:pt x="233244" y="1040421"/>
                  <a:pt x="248611" y="1053990"/>
                  <a:pt x="280416" y="1036320"/>
                </a:cubicBezTo>
                <a:cubicBezTo>
                  <a:pt x="306034" y="1022088"/>
                  <a:pt x="353568" y="987552"/>
                  <a:pt x="353568" y="987552"/>
                </a:cubicBezTo>
                <a:cubicBezTo>
                  <a:pt x="374257" y="925484"/>
                  <a:pt x="349135" y="968340"/>
                  <a:pt x="402336" y="938784"/>
                </a:cubicBezTo>
                <a:cubicBezTo>
                  <a:pt x="427954" y="924552"/>
                  <a:pt x="475488" y="890016"/>
                  <a:pt x="475488" y="890016"/>
                </a:cubicBezTo>
                <a:cubicBezTo>
                  <a:pt x="483616" y="877824"/>
                  <a:pt x="489511" y="863801"/>
                  <a:pt x="499872" y="853440"/>
                </a:cubicBezTo>
                <a:cubicBezTo>
                  <a:pt x="505395" y="847917"/>
                  <a:pt x="571371" y="799403"/>
                  <a:pt x="585216" y="792480"/>
                </a:cubicBezTo>
                <a:cubicBezTo>
                  <a:pt x="596711" y="786733"/>
                  <a:pt x="609600" y="784352"/>
                  <a:pt x="621792" y="780288"/>
                </a:cubicBezTo>
                <a:cubicBezTo>
                  <a:pt x="633984" y="768096"/>
                  <a:pt x="643296" y="752085"/>
                  <a:pt x="658368" y="743712"/>
                </a:cubicBezTo>
                <a:cubicBezTo>
                  <a:pt x="680836" y="731230"/>
                  <a:pt x="707136" y="727456"/>
                  <a:pt x="731520" y="719328"/>
                </a:cubicBezTo>
                <a:cubicBezTo>
                  <a:pt x="743712" y="715264"/>
                  <a:pt x="757403" y="714265"/>
                  <a:pt x="768096" y="707136"/>
                </a:cubicBezTo>
                <a:cubicBezTo>
                  <a:pt x="780288" y="699008"/>
                  <a:pt x="790344" y="685822"/>
                  <a:pt x="804672" y="682752"/>
                </a:cubicBezTo>
                <a:cubicBezTo>
                  <a:pt x="848564" y="673347"/>
                  <a:pt x="894080" y="674624"/>
                  <a:pt x="938784" y="670560"/>
                </a:cubicBezTo>
                <a:cubicBezTo>
                  <a:pt x="1086598" y="621289"/>
                  <a:pt x="937330" y="666819"/>
                  <a:pt x="1085088" y="633984"/>
                </a:cubicBezTo>
                <a:cubicBezTo>
                  <a:pt x="1097633" y="631196"/>
                  <a:pt x="1108962" y="623746"/>
                  <a:pt x="1121664" y="621792"/>
                </a:cubicBezTo>
                <a:cubicBezTo>
                  <a:pt x="1162032" y="615582"/>
                  <a:pt x="1203100" y="614998"/>
                  <a:pt x="1243584" y="609600"/>
                </a:cubicBezTo>
                <a:cubicBezTo>
                  <a:pt x="1264125" y="606861"/>
                  <a:pt x="1283935" y="599577"/>
                  <a:pt x="1304544" y="597408"/>
                </a:cubicBezTo>
                <a:cubicBezTo>
                  <a:pt x="1361272" y="591437"/>
                  <a:pt x="1418336" y="589280"/>
                  <a:pt x="1475232" y="585216"/>
                </a:cubicBezTo>
                <a:cubicBezTo>
                  <a:pt x="1490857" y="581310"/>
                  <a:pt x="1543085" y="569577"/>
                  <a:pt x="1560576" y="560832"/>
                </a:cubicBezTo>
                <a:cubicBezTo>
                  <a:pt x="1573682" y="554279"/>
                  <a:pt x="1583762" y="542399"/>
                  <a:pt x="1597152" y="536448"/>
                </a:cubicBezTo>
                <a:cubicBezTo>
                  <a:pt x="1620640" y="526009"/>
                  <a:pt x="1645920" y="520192"/>
                  <a:pt x="1670304" y="512064"/>
                </a:cubicBezTo>
                <a:lnTo>
                  <a:pt x="1853184" y="451104"/>
                </a:lnTo>
                <a:lnTo>
                  <a:pt x="1889760" y="438912"/>
                </a:lnTo>
                <a:cubicBezTo>
                  <a:pt x="1901952" y="434848"/>
                  <a:pt x="1915643" y="433849"/>
                  <a:pt x="1926336" y="426720"/>
                </a:cubicBezTo>
                <a:cubicBezTo>
                  <a:pt x="1938528" y="418592"/>
                  <a:pt x="1949806" y="408889"/>
                  <a:pt x="1962912" y="402336"/>
                </a:cubicBezTo>
                <a:cubicBezTo>
                  <a:pt x="1996842" y="385371"/>
                  <a:pt x="2062883" y="364948"/>
                  <a:pt x="2097024" y="353568"/>
                </a:cubicBezTo>
                <a:cubicBezTo>
                  <a:pt x="2109216" y="349504"/>
                  <a:pt x="2122907" y="348505"/>
                  <a:pt x="2133600" y="341376"/>
                </a:cubicBezTo>
                <a:lnTo>
                  <a:pt x="2170176" y="316992"/>
                </a:lnTo>
                <a:cubicBezTo>
                  <a:pt x="2190191" y="256948"/>
                  <a:pt x="2168039" y="298453"/>
                  <a:pt x="2218944" y="256032"/>
                </a:cubicBezTo>
                <a:cubicBezTo>
                  <a:pt x="2232190" y="244994"/>
                  <a:pt x="2240448" y="227829"/>
                  <a:pt x="2255520" y="219456"/>
                </a:cubicBezTo>
                <a:cubicBezTo>
                  <a:pt x="2277988" y="206974"/>
                  <a:pt x="2304288" y="203200"/>
                  <a:pt x="2328672" y="195072"/>
                </a:cubicBezTo>
                <a:cubicBezTo>
                  <a:pt x="2340864" y="191008"/>
                  <a:pt x="2354555" y="190009"/>
                  <a:pt x="2365248" y="182880"/>
                </a:cubicBezTo>
                <a:lnTo>
                  <a:pt x="2474976" y="109728"/>
                </a:lnTo>
                <a:lnTo>
                  <a:pt x="2511552" y="85344"/>
                </a:lnTo>
                <a:cubicBezTo>
                  <a:pt x="2523744" y="77216"/>
                  <a:pt x="2534227" y="65594"/>
                  <a:pt x="2548128" y="60960"/>
                </a:cubicBezTo>
                <a:lnTo>
                  <a:pt x="2584704" y="48768"/>
                </a:lnTo>
                <a:cubicBezTo>
                  <a:pt x="2592832" y="36576"/>
                  <a:pt x="2597646" y="21346"/>
                  <a:pt x="2609088" y="12192"/>
                </a:cubicBezTo>
                <a:cubicBezTo>
                  <a:pt x="2619123" y="4164"/>
                  <a:pt x="2645664" y="0"/>
                  <a:pt x="2645664" y="0"/>
                </a:cubicBezTo>
              </a:path>
            </a:pathLst>
          </a:custGeom>
          <a:ln w="60325">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ectangle 9"/>
          <p:cNvSpPr/>
          <p:nvPr/>
        </p:nvSpPr>
        <p:spPr>
          <a:xfrm>
            <a:off x="4343400" y="2667000"/>
            <a:ext cx="1524000" cy="304800"/>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0A4E5CF8-B9D8-40C7-8E5F-9EBB5FEA6227}"/>
              </a:ext>
            </a:extLst>
          </p:cNvPr>
          <p:cNvSpPr>
            <a:spLocks noGrp="1"/>
          </p:cNvSpPr>
          <p:nvPr>
            <p:ph type="sldNum" sz="quarter" idx="12"/>
          </p:nvPr>
        </p:nvSpPr>
        <p:spPr/>
        <p:txBody>
          <a:bodyPr/>
          <a:lstStyle/>
          <a:p>
            <a:fld id="{1E643DB3-E7E3-44C2-ADCD-CED3F5BC47DC}" type="slidenum">
              <a:rPr lang="en-US" altLang="en-US" smtClean="0"/>
              <a:pPr/>
              <a:t>21</a:t>
            </a:fld>
            <a:endParaRPr lang="en-US" altLang="en-US"/>
          </a:p>
        </p:txBody>
      </p:sp>
    </p:spTree>
    <p:extLst>
      <p:ext uri="{BB962C8B-B14F-4D97-AF65-F5344CB8AC3E}">
        <p14:creationId xmlns:p14="http://schemas.microsoft.com/office/powerpoint/2010/main" val="106596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838200" y="6171794"/>
            <a:ext cx="4343400" cy="381406"/>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600" dirty="0">
                <a:solidFill>
                  <a:schemeClr val="accent3">
                    <a:lumMod val="50000"/>
                  </a:schemeClr>
                </a:solidFill>
                <a:latin typeface="Arial" pitchFamily="34" charset="0"/>
                <a:ea typeface="msgothic" charset="0"/>
                <a:cs typeface="msgothic" charset="0"/>
              </a:rPr>
              <a:t>Brook et al. Circulation 2010;121:2331-2378</a:t>
            </a:r>
          </a:p>
        </p:txBody>
      </p:sp>
      <p:sp>
        <p:nvSpPr>
          <p:cNvPr id="7" name="Title 1"/>
          <p:cNvSpPr txBox="1">
            <a:spLocks/>
          </p:cNvSpPr>
          <p:nvPr/>
        </p:nvSpPr>
        <p:spPr>
          <a:xfrm>
            <a:off x="457200" y="304800"/>
            <a:ext cx="8229600" cy="10668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solidFill>
                  <a:srgbClr val="0070C0"/>
                </a:solidFill>
                <a:latin typeface="Arial" pitchFamily="34" charset="0"/>
                <a:ea typeface="+mj-ea"/>
                <a:cs typeface="Arial" pitchFamily="34" charset="0"/>
              </a:rPr>
              <a:t>Strongest Associations For Cardiovascular Endpoints</a:t>
            </a:r>
            <a:endParaRPr kumimoji="0" lang="en-US" sz="2400"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pic>
        <p:nvPicPr>
          <p:cNvPr id="3" name="Picture 2">
            <a:extLst>
              <a:ext uri="{FF2B5EF4-FFF2-40B4-BE49-F238E27FC236}">
                <a16:creationId xmlns:a16="http://schemas.microsoft.com/office/drawing/2014/main" id="{2BDFAA53-18DB-446F-AA40-019CBED3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03910"/>
            <a:ext cx="7662930" cy="5100638"/>
          </a:xfrm>
          <a:prstGeom prst="rect">
            <a:avLst/>
          </a:prstGeom>
        </p:spPr>
      </p:pic>
    </p:spTree>
    <p:extLst>
      <p:ext uri="{BB962C8B-B14F-4D97-AF65-F5344CB8AC3E}">
        <p14:creationId xmlns:p14="http://schemas.microsoft.com/office/powerpoint/2010/main" val="2186662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533400" y="5334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CHS: Low FEV</a:t>
            </a:r>
            <a:r>
              <a:rPr lang="en-US" sz="3200" baseline="-25000" dirty="0">
                <a:solidFill>
                  <a:srgbClr val="0070C0"/>
                </a:solidFill>
                <a:latin typeface="Calibri" panose="020F0502020204030204" pitchFamily="34" charset="0"/>
                <a:cs typeface="Calibri" panose="020F0502020204030204" pitchFamily="34" charset="0"/>
              </a:rPr>
              <a:t>1</a:t>
            </a:r>
            <a:r>
              <a:rPr lang="en-US" sz="3200" dirty="0">
                <a:solidFill>
                  <a:srgbClr val="0070C0"/>
                </a:solidFill>
                <a:latin typeface="Calibri" panose="020F0502020204030204" pitchFamily="34" charset="0"/>
                <a:cs typeface="Calibri" panose="020F0502020204030204" pitchFamily="34" charset="0"/>
              </a:rPr>
              <a:t> at Age 18 vs. Pollution</a:t>
            </a:r>
          </a:p>
        </p:txBody>
      </p:sp>
      <p:graphicFrame>
        <p:nvGraphicFramePr>
          <p:cNvPr id="3074" name="Object 5"/>
          <p:cNvGraphicFramePr>
            <a:graphicFrameLocks noGrp="1" noChangeAspect="1"/>
          </p:cNvGraphicFramePr>
          <p:nvPr>
            <p:ph idx="1"/>
          </p:nvPr>
        </p:nvGraphicFramePr>
        <p:xfrm>
          <a:off x="1066800" y="1752600"/>
          <a:ext cx="7287595" cy="4343400"/>
        </p:xfrm>
        <a:graphic>
          <a:graphicData uri="http://schemas.openxmlformats.org/presentationml/2006/ole">
            <mc:AlternateContent xmlns:mc="http://schemas.openxmlformats.org/markup-compatibility/2006">
              <mc:Choice xmlns:v="urn:schemas-microsoft-com:vml" Requires="v">
                <p:oleObj spid="_x0000_s3136" name="Photo Editor Photo" r:id="rId4" imgW="4219048" imgH="2514286" progId="">
                  <p:embed/>
                </p:oleObj>
              </mc:Choice>
              <mc:Fallback>
                <p:oleObj name="Photo Editor Photo" r:id="rId4" imgW="4219048" imgH="251428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752600"/>
                        <a:ext cx="7287595"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10" name="Text Box 6"/>
          <p:cNvSpPr txBox="1">
            <a:spLocks noChangeArrowheads="1"/>
          </p:cNvSpPr>
          <p:nvPr/>
        </p:nvSpPr>
        <p:spPr bwMode="auto">
          <a:xfrm>
            <a:off x="685800" y="6324600"/>
            <a:ext cx="3048000" cy="338554"/>
          </a:xfrm>
          <a:prstGeom prst="rect">
            <a:avLst/>
          </a:prstGeom>
          <a:noFill/>
          <a:ln w="9525">
            <a:noFill/>
            <a:miter lim="800000"/>
            <a:headEnd/>
            <a:tailEnd/>
          </a:ln>
          <a:effectLst/>
        </p:spPr>
        <p:txBody>
          <a:bodyPr>
            <a:spAutoFit/>
          </a:bodyPr>
          <a:lstStyle/>
          <a:p>
            <a:pPr>
              <a:spcBef>
                <a:spcPct val="50000"/>
              </a:spcBef>
              <a:defRPr/>
            </a:pPr>
            <a:r>
              <a:rPr lang="en-US" sz="1600" dirty="0" err="1">
                <a:solidFill>
                  <a:schemeClr val="tx2"/>
                </a:solidFill>
              </a:rPr>
              <a:t>Gauderman</a:t>
            </a:r>
            <a:r>
              <a:rPr lang="en-US" sz="1600" dirty="0">
                <a:solidFill>
                  <a:schemeClr val="tx2"/>
                </a:solidFill>
              </a:rPr>
              <a:t> et al., 2004</a:t>
            </a:r>
          </a:p>
        </p:txBody>
      </p:sp>
      <p:sp>
        <p:nvSpPr>
          <p:cNvPr id="2" name="Slide Number Placeholder 1">
            <a:extLst>
              <a:ext uri="{FF2B5EF4-FFF2-40B4-BE49-F238E27FC236}">
                <a16:creationId xmlns:a16="http://schemas.microsoft.com/office/drawing/2014/main" id="{DEB7333E-FA9D-4869-BB52-1E4808EEBA74}"/>
              </a:ext>
            </a:extLst>
          </p:cNvPr>
          <p:cNvSpPr>
            <a:spLocks noGrp="1"/>
          </p:cNvSpPr>
          <p:nvPr>
            <p:ph type="sldNum" sz="quarter" idx="12"/>
          </p:nvPr>
        </p:nvSpPr>
        <p:spPr/>
        <p:txBody>
          <a:bodyPr/>
          <a:lstStyle/>
          <a:p>
            <a:fld id="{52354A6A-1E7D-48CB-B35B-B41685A5679E}" type="slidenum">
              <a:rPr lang="en-US" altLang="en-US" smtClean="0"/>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6096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CHS:  Lung Function Growth in Movers</a:t>
            </a:r>
          </a:p>
        </p:txBody>
      </p:sp>
      <p:pic>
        <p:nvPicPr>
          <p:cNvPr id="29699" name="Picture 3"/>
          <p:cNvPicPr>
            <a:picLocks noGrp="1" noChangeAspect="1" noChangeArrowheads="1"/>
          </p:cNvPicPr>
          <p:nvPr>
            <p:ph idx="1"/>
          </p:nvPr>
        </p:nvPicPr>
        <p:blipFill>
          <a:blip r:embed="rId3" cstate="print"/>
          <a:srcRect/>
          <a:stretch>
            <a:fillRect/>
          </a:stretch>
        </p:blipFill>
        <p:spPr>
          <a:xfrm>
            <a:off x="1371600" y="1905000"/>
            <a:ext cx="6324600" cy="4114800"/>
          </a:xfrm>
        </p:spPr>
      </p:pic>
      <p:sp>
        <p:nvSpPr>
          <p:cNvPr id="141316" name="Text Box 4"/>
          <p:cNvSpPr txBox="1">
            <a:spLocks noChangeArrowheads="1"/>
          </p:cNvSpPr>
          <p:nvPr/>
        </p:nvSpPr>
        <p:spPr bwMode="auto">
          <a:xfrm>
            <a:off x="685800" y="6248400"/>
            <a:ext cx="2667000" cy="366713"/>
          </a:xfrm>
          <a:prstGeom prst="rect">
            <a:avLst/>
          </a:prstGeom>
          <a:noFill/>
          <a:ln w="9525">
            <a:noFill/>
            <a:miter lim="800000"/>
            <a:headEnd/>
            <a:tailEnd/>
          </a:ln>
          <a:effectLst/>
        </p:spPr>
        <p:txBody>
          <a:bodyPr>
            <a:spAutoFit/>
          </a:bodyPr>
          <a:lstStyle/>
          <a:p>
            <a:pPr>
              <a:spcBef>
                <a:spcPct val="50000"/>
              </a:spcBef>
              <a:defRPr/>
            </a:pPr>
            <a:r>
              <a:rPr lang="en-US" dirty="0" err="1">
                <a:solidFill>
                  <a:schemeClr val="tx2"/>
                </a:solidFill>
              </a:rPr>
              <a:t>Avol</a:t>
            </a:r>
            <a:r>
              <a:rPr lang="en-US" dirty="0">
                <a:solidFill>
                  <a:schemeClr val="tx2"/>
                </a:solidFill>
              </a:rPr>
              <a:t> et al., 2001</a:t>
            </a:r>
          </a:p>
        </p:txBody>
      </p:sp>
      <p:sp>
        <p:nvSpPr>
          <p:cNvPr id="2" name="Slide Number Placeholder 1">
            <a:extLst>
              <a:ext uri="{FF2B5EF4-FFF2-40B4-BE49-F238E27FC236}">
                <a16:creationId xmlns:a16="http://schemas.microsoft.com/office/drawing/2014/main" id="{3B39CC08-904F-4470-AFA9-E46A0A3C9C24}"/>
              </a:ext>
            </a:extLst>
          </p:cNvPr>
          <p:cNvSpPr>
            <a:spLocks noGrp="1"/>
          </p:cNvSpPr>
          <p:nvPr>
            <p:ph type="sldNum" sz="quarter" idx="12"/>
          </p:nvPr>
        </p:nvSpPr>
        <p:spPr/>
        <p:txBody>
          <a:bodyPr/>
          <a:lstStyle/>
          <a:p>
            <a:fld id="{52354A6A-1E7D-48CB-B35B-B41685A5679E}" type="slidenum">
              <a:rPr lang="en-US" altLang="en-US" smtClean="0"/>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4572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Traffic Exposures</a:t>
            </a:r>
          </a:p>
        </p:txBody>
      </p:sp>
      <p:sp>
        <p:nvSpPr>
          <p:cNvPr id="142339" name="Rectangle 3"/>
          <p:cNvSpPr>
            <a:spLocks noGrp="1" noChangeArrowheads="1"/>
          </p:cNvSpPr>
          <p:nvPr>
            <p:ph type="body" idx="1"/>
          </p:nvPr>
        </p:nvSpPr>
        <p:spPr>
          <a:xfrm>
            <a:off x="685800" y="1524000"/>
            <a:ext cx="7772400" cy="4114800"/>
          </a:xfrm>
          <a:effectLst/>
        </p:spPr>
        <p:txBody>
          <a:bodyPr/>
          <a:lstStyle/>
          <a:p>
            <a:pPr marL="0" indent="0" eaLnBrk="1" hangingPunct="1">
              <a:buNone/>
              <a:defRPr/>
            </a:pPr>
            <a:r>
              <a:rPr lang="en-US" sz="2000" dirty="0">
                <a:latin typeface="Arial" panose="020B0604020202020204" pitchFamily="34" charset="0"/>
                <a:cs typeface="Arial" panose="020B0604020202020204" pitchFamily="34" charset="0"/>
              </a:rPr>
              <a:t>Traffic exposure linked to respiratory symptoms</a:t>
            </a:r>
          </a:p>
          <a:p>
            <a:pPr eaLnBrk="1" hangingPunct="1">
              <a:defRPr/>
            </a:pPr>
            <a:r>
              <a:rPr lang="en-US" sz="1800" dirty="0">
                <a:latin typeface="Arial" panose="020B0604020202020204" pitchFamily="34" charset="0"/>
                <a:cs typeface="Arial" panose="020B0604020202020204" pitchFamily="34" charset="0"/>
              </a:rPr>
              <a:t>San Francisco bay area study linked pollution exposures at schools to respiratory symptoms (Kim et al., 2004)</a:t>
            </a:r>
          </a:p>
          <a:p>
            <a:pPr eaLnBrk="1" hangingPunct="1">
              <a:defRPr/>
            </a:pPr>
            <a:r>
              <a:rPr lang="en-US" sz="1800" dirty="0">
                <a:latin typeface="Arial" panose="020B0604020202020204" pitchFamily="34" charset="0"/>
                <a:cs typeface="Arial" panose="020B0604020202020204" pitchFamily="34" charset="0"/>
              </a:rPr>
              <a:t>CHS study of residential NO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traffic linked to asthma prevalence, symptoms, and medication use (</a:t>
            </a:r>
            <a:r>
              <a:rPr lang="en-US" sz="1800" dirty="0" err="1">
                <a:latin typeface="Arial" panose="020B0604020202020204" pitchFamily="34" charset="0"/>
                <a:cs typeface="Arial" panose="020B0604020202020204" pitchFamily="34" charset="0"/>
              </a:rPr>
              <a:t>Gauderman</a:t>
            </a:r>
            <a:r>
              <a:rPr lang="en-US" sz="1800" dirty="0">
                <a:latin typeface="Arial" panose="020B0604020202020204" pitchFamily="34" charset="0"/>
                <a:cs typeface="Arial" panose="020B0604020202020204" pitchFamily="34" charset="0"/>
              </a:rPr>
              <a:t> et al., 2005) </a:t>
            </a:r>
          </a:p>
          <a:p>
            <a:pPr eaLnBrk="1" hangingPunct="1">
              <a:defRPr/>
            </a:pPr>
            <a:r>
              <a:rPr lang="en-US" sz="1800" dirty="0">
                <a:latin typeface="Arial" panose="020B0604020202020204" pitchFamily="34" charset="0"/>
                <a:cs typeface="Arial" panose="020B0604020202020204" pitchFamily="34" charset="0"/>
              </a:rPr>
              <a:t>Bronx, NY, in two schools with varying nearby traffic levels, children reported decrements in FEV</a:t>
            </a:r>
            <a:r>
              <a:rPr lang="en-US" sz="1800" baseline="-25000"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in relation to </a:t>
            </a:r>
            <a:r>
              <a:rPr lang="en-US" sz="1800" u="sng" dirty="0">
                <a:latin typeface="Arial" panose="020B0604020202020204" pitchFamily="34" charset="0"/>
                <a:cs typeface="Arial" panose="020B0604020202020204" pitchFamily="34" charset="0"/>
              </a:rPr>
              <a:t>personal</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concentrations averaged in the 12 hours prior to measurement (</a:t>
            </a:r>
            <a:r>
              <a:rPr lang="en-US" sz="1800" dirty="0" err="1">
                <a:latin typeface="Arial" panose="020B0604020202020204" pitchFamily="34" charset="0"/>
                <a:cs typeface="Arial" panose="020B0604020202020204" pitchFamily="34" charset="0"/>
              </a:rPr>
              <a:t>Spira</a:t>
            </a:r>
            <a:r>
              <a:rPr lang="en-US" sz="1800" dirty="0">
                <a:latin typeface="Arial" panose="020B0604020202020204" pitchFamily="34" charset="0"/>
                <a:cs typeface="Arial" panose="020B0604020202020204" pitchFamily="34" charset="0"/>
              </a:rPr>
              <a:t>-Cohen et al., 2011). </a:t>
            </a:r>
          </a:p>
          <a:p>
            <a:pPr eaLnBrk="1" hangingPunct="1">
              <a:defRPr/>
            </a:pPr>
            <a:r>
              <a:rPr lang="en-US" sz="1800" dirty="0">
                <a:latin typeface="Arial" panose="020B0604020202020204" pitchFamily="34" charset="0"/>
                <a:cs typeface="Arial" panose="020B0604020202020204" pitchFamily="34" charset="0"/>
              </a:rPr>
              <a:t>El Paso, TX, 5-day average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concentrations measured outside two schools were associated with poorer asthma control scores (reflecting symptoms and activity levels; Zora et al., 2013).</a:t>
            </a:r>
          </a:p>
          <a:p>
            <a:pPr marL="0" indent="0" eaLnBrk="1" hangingPunct="1">
              <a:buNone/>
              <a:defRPr/>
            </a:pPr>
            <a:endParaRPr lang="en-US"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E0474C9-9043-420F-883B-0DCA4B6663A8}"/>
              </a:ext>
            </a:extLst>
          </p:cNvPr>
          <p:cNvSpPr>
            <a:spLocks noGrp="1"/>
          </p:cNvSpPr>
          <p:nvPr>
            <p:ph type="sldNum" sz="quarter" idx="12"/>
          </p:nvPr>
        </p:nvSpPr>
        <p:spPr/>
        <p:txBody>
          <a:bodyPr/>
          <a:lstStyle/>
          <a:p>
            <a:fld id="{52354A6A-1E7D-48CB-B35B-B41685A5679E}" type="slidenum">
              <a:rPr lang="en-US" altLang="en-US" smtClean="0"/>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85800" y="304800"/>
            <a:ext cx="7772400" cy="1143000"/>
          </a:xfrm>
        </p:spPr>
        <p:txBody>
          <a:bodyPr/>
          <a:lstStyle/>
          <a:p>
            <a:pPr algn="l" eaLnBrk="1" hangingPunct="1">
              <a:defRPr/>
            </a:pPr>
            <a:r>
              <a:rPr lang="en-US" sz="3200" dirty="0">
                <a:solidFill>
                  <a:srgbClr val="0070C0"/>
                </a:solidFill>
                <a:latin typeface="Calibri" panose="020F0502020204030204" pitchFamily="34" charset="0"/>
                <a:cs typeface="Calibri" panose="020F0502020204030204" pitchFamily="34" charset="0"/>
              </a:rPr>
              <a:t>Sensitive Groups for PM</a:t>
            </a:r>
          </a:p>
        </p:txBody>
      </p:sp>
      <p:sp>
        <p:nvSpPr>
          <p:cNvPr id="4" name="TextBox 3"/>
          <p:cNvSpPr txBox="1"/>
          <p:nvPr/>
        </p:nvSpPr>
        <p:spPr>
          <a:xfrm>
            <a:off x="838200" y="1600200"/>
            <a:ext cx="7543800" cy="1908215"/>
          </a:xfrm>
          <a:prstGeom prst="rect">
            <a:avLst/>
          </a:prstGeom>
          <a:noFill/>
        </p:spPr>
        <p:txBody>
          <a:bodyPr wrap="square" rtlCol="0">
            <a:spAutoFit/>
          </a:bodyPr>
          <a:lstStyle/>
          <a:p>
            <a:pPr marL="285750" indent="-285750" eaLnBrk="1" hangingPunct="1">
              <a:buFont typeface="Arial" pitchFamily="34" charset="0"/>
              <a:buChar char="•"/>
              <a:defRPr/>
            </a:pPr>
            <a:r>
              <a:rPr lang="en-US" sz="2000" dirty="0"/>
              <a:t>People with cardiovascular disease</a:t>
            </a:r>
          </a:p>
          <a:p>
            <a:pPr marL="285750" indent="-285750" eaLnBrk="1" hangingPunct="1">
              <a:buFont typeface="Arial" pitchFamily="34" charset="0"/>
              <a:buChar char="•"/>
              <a:defRPr/>
            </a:pPr>
            <a:r>
              <a:rPr lang="en-US" sz="2000" dirty="0"/>
              <a:t>People with lung disease</a:t>
            </a:r>
          </a:p>
          <a:p>
            <a:pPr marL="285750" indent="-285750" eaLnBrk="1" hangingPunct="1">
              <a:buFont typeface="Arial" pitchFamily="34" charset="0"/>
              <a:buChar char="•"/>
              <a:defRPr/>
            </a:pPr>
            <a:r>
              <a:rPr lang="en-US" sz="2000" dirty="0"/>
              <a:t>Older adults</a:t>
            </a:r>
          </a:p>
          <a:p>
            <a:pPr marL="285750" indent="-285750" eaLnBrk="1" hangingPunct="1">
              <a:buFont typeface="Arial" pitchFamily="34" charset="0"/>
              <a:buChar char="•"/>
              <a:defRPr/>
            </a:pPr>
            <a:r>
              <a:rPr lang="en-US" sz="2000" dirty="0"/>
              <a:t>Children</a:t>
            </a:r>
          </a:p>
          <a:p>
            <a:pPr marL="285750" indent="-285750" eaLnBrk="1" hangingPunct="1">
              <a:buFont typeface="Arial" pitchFamily="34" charset="0"/>
              <a:buChar char="•"/>
              <a:defRPr/>
            </a:pPr>
            <a:r>
              <a:rPr lang="en-US" sz="2000" dirty="0"/>
              <a:t>People of lower socioeconomic status</a:t>
            </a:r>
          </a:p>
          <a:p>
            <a:pPr>
              <a:buFont typeface="Arial" pitchFamily="34" charset="0"/>
              <a:buChar char="•"/>
            </a:pPr>
            <a:endParaRPr lang="en-US" dirty="0"/>
          </a:p>
        </p:txBody>
      </p:sp>
      <p:sp>
        <p:nvSpPr>
          <p:cNvPr id="2" name="Slide Number Placeholder 1">
            <a:extLst>
              <a:ext uri="{FF2B5EF4-FFF2-40B4-BE49-F238E27FC236}">
                <a16:creationId xmlns:a16="http://schemas.microsoft.com/office/drawing/2014/main" id="{725C2999-92F3-4E66-BAC4-62345ED98C5C}"/>
              </a:ext>
            </a:extLst>
          </p:cNvPr>
          <p:cNvSpPr>
            <a:spLocks noGrp="1"/>
          </p:cNvSpPr>
          <p:nvPr>
            <p:ph type="sldNum" sz="quarter" idx="12"/>
          </p:nvPr>
        </p:nvSpPr>
        <p:spPr/>
        <p:txBody>
          <a:bodyPr/>
          <a:lstStyle/>
          <a:p>
            <a:fld id="{52354A6A-1E7D-48CB-B35B-B41685A5679E}" type="slidenum">
              <a:rPr lang="en-US" altLang="en-US" smtClean="0"/>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0"/>
            <a:ext cx="7620000" cy="990600"/>
          </a:xfrm>
        </p:spPr>
        <p:txBody>
          <a:bodyPr>
            <a:normAutofit/>
          </a:bodyPr>
          <a:lstStyle/>
          <a:p>
            <a:pPr algn="l"/>
            <a:r>
              <a:rPr lang="en-US" sz="3600" dirty="0">
                <a:solidFill>
                  <a:srgbClr val="0070C0"/>
                </a:solidFill>
              </a:rPr>
              <a:t>Air Quality Index</a:t>
            </a:r>
          </a:p>
        </p:txBody>
      </p:sp>
      <p:sp>
        <p:nvSpPr>
          <p:cNvPr id="4" name="Slide Number Placeholder 3"/>
          <p:cNvSpPr>
            <a:spLocks noGrp="1"/>
          </p:cNvSpPr>
          <p:nvPr>
            <p:ph type="sldNum" sz="quarter" idx="12"/>
          </p:nvPr>
        </p:nvSpPr>
        <p:spPr/>
        <p:txBody>
          <a:bodyPr/>
          <a:lstStyle/>
          <a:p>
            <a:fld id="{07ACB4F9-CEA9-4CCB-8300-7AD67FF71E61}" type="slidenum">
              <a:rPr lang="en-US" altLang="en-US" smtClean="0">
                <a:solidFill>
                  <a:prstClr val="black">
                    <a:tint val="75000"/>
                  </a:prstClr>
                </a:solidFill>
              </a:rPr>
              <a:pPr/>
              <a:t>27</a:t>
            </a:fld>
            <a:endParaRPr lang="en-US" altLang="en-US">
              <a:solidFill>
                <a:prstClr val="black">
                  <a:tint val="75000"/>
                </a:prstClr>
              </a:solidFill>
            </a:endParaRPr>
          </a:p>
        </p:txBody>
      </p:sp>
      <p:graphicFrame>
        <p:nvGraphicFramePr>
          <p:cNvPr id="6" name="Table 5"/>
          <p:cNvGraphicFramePr>
            <a:graphicFrameLocks noGrp="1"/>
          </p:cNvGraphicFramePr>
          <p:nvPr/>
        </p:nvGraphicFramePr>
        <p:xfrm>
          <a:off x="685800" y="914400"/>
          <a:ext cx="7696200" cy="5764535"/>
        </p:xfrm>
        <a:graphic>
          <a:graphicData uri="http://schemas.openxmlformats.org/drawingml/2006/table">
            <a:tbl>
              <a:tblPr/>
              <a:tblGrid>
                <a:gridCol w="2537955">
                  <a:extLst>
                    <a:ext uri="{9D8B030D-6E8A-4147-A177-3AD203B41FA5}">
                      <a16:colId xmlns:a16="http://schemas.microsoft.com/office/drawing/2014/main" val="20000"/>
                    </a:ext>
                  </a:extLst>
                </a:gridCol>
                <a:gridCol w="5158245">
                  <a:extLst>
                    <a:ext uri="{9D8B030D-6E8A-4147-A177-3AD203B41FA5}">
                      <a16:colId xmlns:a16="http://schemas.microsoft.com/office/drawing/2014/main" val="20001"/>
                    </a:ext>
                  </a:extLst>
                </a:gridCol>
              </a:tblGrid>
              <a:tr h="5718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dirty="0">
                          <a:ln>
                            <a:noFill/>
                          </a:ln>
                          <a:solidFill>
                            <a:schemeClr val="bg1"/>
                          </a:solidFill>
                          <a:effectLst/>
                          <a:latin typeface="Arial Narrow" pitchFamily="34" charset="0"/>
                        </a:rPr>
                        <a:t>Descriptors</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dirty="0">
                          <a:ln>
                            <a:noFill/>
                          </a:ln>
                          <a:solidFill>
                            <a:schemeClr val="bg1"/>
                          </a:solidFill>
                          <a:effectLst/>
                          <a:latin typeface="Arial Narrow" pitchFamily="34" charset="0"/>
                        </a:rPr>
                        <a:t>Cautionary Statement</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0"/>
                  </a:ext>
                </a:extLst>
              </a:tr>
              <a:tr h="9602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Narrow" pitchFamily="34" charset="0"/>
                        </a:rPr>
                        <a:t>Good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Narrow" pitchFamily="34" charset="0"/>
                        </a:rPr>
                        <a:t>0 – 50</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E4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rPr>
                        <a:t>No message</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E400"/>
                    </a:solidFill>
                  </a:tcPr>
                </a:tc>
                <a:extLst>
                  <a:ext uri="{0D108BD9-81ED-4DB2-BD59-A6C34878D82A}">
                    <a16:rowId xmlns:a16="http://schemas.microsoft.com/office/drawing/2014/main" val="10001"/>
                  </a:ext>
                </a:extLst>
              </a:tr>
              <a:tr h="9602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Narrow" pitchFamily="34" charset="0"/>
                        </a:rPr>
                        <a:t>Moderate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Narrow" pitchFamily="34" charset="0"/>
                        </a:rPr>
                        <a:t>51 – 100</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rPr>
                        <a:t>Unusually sensitive individuals</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3518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Narrow" pitchFamily="34" charset="0"/>
                        </a:rPr>
                        <a:t>Unhealthy for Sensitive Groups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Narrow" pitchFamily="34" charset="0"/>
                        </a:rPr>
                        <a:t>101 - 150</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E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chemeClr val="tx1"/>
                          </a:solidFill>
                          <a:effectLst/>
                          <a:latin typeface="Arial" charset="0"/>
                        </a:rPr>
                        <a:t>Identifiable groups at risk - different groups for different pollutants</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E00"/>
                    </a:solidFill>
                  </a:tcPr>
                </a:tc>
                <a:extLst>
                  <a:ext uri="{0D108BD9-81ED-4DB2-BD59-A6C34878D82A}">
                    <a16:rowId xmlns:a16="http://schemas.microsoft.com/office/drawing/2014/main" val="10003"/>
                  </a:ext>
                </a:extLst>
              </a:tr>
              <a:tr h="9602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4F4F4"/>
                          </a:solidFill>
                          <a:effectLst/>
                          <a:latin typeface="Arial Narrow" pitchFamily="34" charset="0"/>
                        </a:rPr>
                        <a:t>Unhealthy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4F4F4"/>
                          </a:solidFill>
                          <a:effectLst/>
                          <a:latin typeface="Arial Narrow" pitchFamily="34" charset="0"/>
                        </a:rPr>
                        <a:t>151 - 200</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rgbClr val="F4F4F4"/>
                          </a:solidFill>
                          <a:effectLst/>
                          <a:latin typeface="Arial" charset="0"/>
                        </a:rPr>
                        <a:t>General public at risk; sensitive groups at greater risk</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9602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4F4F4"/>
                          </a:solidFill>
                          <a:effectLst/>
                          <a:latin typeface="Arial Narrow" pitchFamily="34" charset="0"/>
                        </a:rPr>
                        <a:t>Very Unhealthy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4F4F4"/>
                          </a:solidFill>
                          <a:effectLst/>
                          <a:latin typeface="Arial Narrow" pitchFamily="34" charset="0"/>
                        </a:rPr>
                        <a:t>201 - 300</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4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a:ln>
                            <a:noFill/>
                          </a:ln>
                          <a:solidFill>
                            <a:srgbClr val="F4F4F4"/>
                          </a:solidFill>
                          <a:effectLst/>
                          <a:latin typeface="Arial" charset="0"/>
                        </a:rPr>
                        <a:t>General public at greater risk; sensitive groups at greatest risk </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4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45975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09600" y="304800"/>
            <a:ext cx="7772400" cy="685800"/>
          </a:xfrm>
        </p:spPr>
        <p:txBody>
          <a:bodyPr>
            <a:normAutofit/>
          </a:bodyPr>
          <a:lstStyle/>
          <a:p>
            <a:pPr algn="l"/>
            <a:r>
              <a:rPr lang="en-US" sz="3600" dirty="0">
                <a:solidFill>
                  <a:srgbClr val="0070C0"/>
                </a:solidFill>
              </a:rPr>
              <a:t>Air Quality Index</a:t>
            </a:r>
          </a:p>
        </p:txBody>
      </p:sp>
      <p:sp>
        <p:nvSpPr>
          <p:cNvPr id="172035" name="Rectangle 3"/>
          <p:cNvSpPr>
            <a:spLocks noGrp="1" noChangeArrowheads="1"/>
          </p:cNvSpPr>
          <p:nvPr>
            <p:ph type="body" idx="1"/>
          </p:nvPr>
        </p:nvSpPr>
        <p:spPr>
          <a:xfrm>
            <a:off x="304800" y="1295400"/>
            <a:ext cx="7924800" cy="5211763"/>
          </a:xfrm>
        </p:spPr>
        <p:txBody>
          <a:bodyPr>
            <a:normAutofit lnSpcReduction="10000"/>
          </a:bodyPr>
          <a:lstStyle/>
          <a:p>
            <a:pPr>
              <a:lnSpc>
                <a:spcPct val="90000"/>
              </a:lnSpc>
            </a:pPr>
            <a:r>
              <a:rPr lang="en-US" sz="2200" dirty="0"/>
              <a:t>Pollutant-specific health effects and cautionary statements address question “who will be affected”</a:t>
            </a:r>
          </a:p>
          <a:p>
            <a:pPr>
              <a:lnSpc>
                <a:spcPct val="90000"/>
              </a:lnSpc>
            </a:pPr>
            <a:r>
              <a:rPr lang="en-US" sz="2200" dirty="0"/>
              <a:t>Based on health information supporting EPA’s national ambient air quality standards</a:t>
            </a:r>
          </a:p>
          <a:p>
            <a:pPr marL="0" lvl="1" indent="0">
              <a:spcBef>
                <a:spcPts val="600"/>
              </a:spcBef>
              <a:buNone/>
            </a:pPr>
            <a:r>
              <a:rPr lang="en-US" altLang="en-US" sz="2200" i="1" dirty="0"/>
              <a:t>How to use the AQI to lower the dose of inhaled pollution when air quality is poor:</a:t>
            </a:r>
          </a:p>
          <a:p>
            <a:pPr>
              <a:lnSpc>
                <a:spcPct val="90000"/>
              </a:lnSpc>
              <a:buFontTx/>
              <a:buNone/>
            </a:pPr>
            <a:r>
              <a:rPr lang="en-US" altLang="en-US" sz="2200" dirty="0">
                <a:solidFill>
                  <a:srgbClr val="0070C0"/>
                </a:solidFill>
              </a:rPr>
              <a:t>Dose = Concentration x Ventilation rate x Time</a:t>
            </a:r>
          </a:p>
          <a:p>
            <a:pPr lvl="1">
              <a:lnSpc>
                <a:spcPct val="90000"/>
              </a:lnSpc>
              <a:buFontTx/>
              <a:buNone/>
            </a:pPr>
            <a:r>
              <a:rPr lang="en-US" sz="2000" dirty="0"/>
              <a:t>C - be active outdoors when air quality is better</a:t>
            </a:r>
          </a:p>
          <a:p>
            <a:pPr lvl="1">
              <a:lnSpc>
                <a:spcPct val="90000"/>
              </a:lnSpc>
              <a:buFontTx/>
              <a:buNone/>
            </a:pPr>
            <a:r>
              <a:rPr lang="en-US" sz="2000" dirty="0"/>
              <a:t>V - take it easier when active outdoors</a:t>
            </a:r>
          </a:p>
          <a:p>
            <a:pPr lvl="1">
              <a:lnSpc>
                <a:spcPct val="90000"/>
              </a:lnSpc>
              <a:buFontTx/>
              <a:buNone/>
            </a:pPr>
            <a:r>
              <a:rPr lang="en-US" sz="2000" dirty="0"/>
              <a:t>T - spend less time being active outdoors</a:t>
            </a:r>
          </a:p>
          <a:p>
            <a:pPr>
              <a:defRPr/>
            </a:pPr>
            <a:r>
              <a:rPr lang="en-US" sz="2200" dirty="0"/>
              <a:t>People with asthma – follow asthma action plan</a:t>
            </a:r>
          </a:p>
          <a:p>
            <a:pPr>
              <a:defRPr/>
            </a:pPr>
            <a:r>
              <a:rPr lang="en-US" sz="2200" dirty="0"/>
              <a:t>People with heart disease – check with your doctor</a:t>
            </a:r>
          </a:p>
          <a:p>
            <a:pPr>
              <a:defRPr/>
            </a:pPr>
            <a:r>
              <a:rPr lang="en-US" sz="2200" dirty="0"/>
              <a:t>Coaches – rotate players frequently</a:t>
            </a:r>
          </a:p>
          <a:p>
            <a:pPr>
              <a:defRPr/>
            </a:pPr>
            <a:r>
              <a:rPr lang="en-US" sz="2200" dirty="0">
                <a:solidFill>
                  <a:srgbClr val="FF0000"/>
                </a:solidFill>
              </a:rPr>
              <a:t>SINCE PEOPLE RESPOND DIFFERENTLY - pay attention to symptoms!</a:t>
            </a:r>
          </a:p>
          <a:p>
            <a:pPr marL="346075" lvl="1" indent="-288925">
              <a:lnSpc>
                <a:spcPct val="90000"/>
              </a:lnSpc>
              <a:buNone/>
            </a:pPr>
            <a:endParaRPr lang="en-US" sz="2000" dirty="0"/>
          </a:p>
          <a:p>
            <a:pPr lvl="1">
              <a:lnSpc>
                <a:spcPct val="90000"/>
              </a:lnSpc>
              <a:buFontTx/>
              <a:buNone/>
            </a:pPr>
            <a:endParaRPr lang="en-US" sz="2000" dirty="0"/>
          </a:p>
        </p:txBody>
      </p:sp>
      <p:sp>
        <p:nvSpPr>
          <p:cNvPr id="5" name="Slide Number Placeholder 4"/>
          <p:cNvSpPr>
            <a:spLocks noGrp="1"/>
          </p:cNvSpPr>
          <p:nvPr>
            <p:ph type="sldNum" sz="quarter" idx="12"/>
          </p:nvPr>
        </p:nvSpPr>
        <p:spPr/>
        <p:txBody>
          <a:bodyPr/>
          <a:lstStyle/>
          <a:p>
            <a:pPr>
              <a:defRPr/>
            </a:pPr>
            <a:fld id="{BADCD4A7-95E4-48D0-B004-8C691CDB375A}" type="slidenum">
              <a:rPr lang="en-US" smtClean="0">
                <a:solidFill>
                  <a:prstClr val="black">
                    <a:tint val="75000"/>
                  </a:prstClr>
                </a:solidFill>
              </a:rPr>
              <a:pPr>
                <a:defRPr/>
              </a:pPr>
              <a:t>28</a:t>
            </a:fld>
            <a:endParaRPr lang="en-US" dirty="0">
              <a:solidFill>
                <a:prstClr val="black">
                  <a:tint val="75000"/>
                </a:prstClr>
              </a:solidFill>
            </a:endParaRPr>
          </a:p>
        </p:txBody>
      </p:sp>
      <p:pic>
        <p:nvPicPr>
          <p:cNvPr id="174082" name="Picture 2"/>
          <p:cNvPicPr>
            <a:picLocks noChangeAspect="1" noChangeArrowheads="1"/>
          </p:cNvPicPr>
          <p:nvPr/>
        </p:nvPicPr>
        <p:blipFill>
          <a:blip r:embed="rId3" cstate="print"/>
          <a:srcRect/>
          <a:stretch>
            <a:fillRect/>
          </a:stretch>
        </p:blipFill>
        <p:spPr bwMode="auto">
          <a:xfrm>
            <a:off x="6781800" y="3810000"/>
            <a:ext cx="2151320" cy="2872905"/>
          </a:xfrm>
          <a:prstGeom prst="rect">
            <a:avLst/>
          </a:prstGeom>
          <a:noFill/>
          <a:ln w="9525">
            <a:noFill/>
            <a:miter lim="800000"/>
            <a:headEnd/>
            <a:tailEnd/>
          </a:ln>
        </p:spPr>
      </p:pic>
    </p:spTree>
    <p:extLst>
      <p:ext uri="{BB962C8B-B14F-4D97-AF65-F5344CB8AC3E}">
        <p14:creationId xmlns:p14="http://schemas.microsoft.com/office/powerpoint/2010/main" val="2030994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
            <a:ext cx="8229600" cy="1143000"/>
          </a:xfrm>
        </p:spPr>
        <p:txBody>
          <a:bodyPr>
            <a:normAutofit/>
          </a:bodyPr>
          <a:lstStyle/>
          <a:p>
            <a:pPr algn="l"/>
            <a:r>
              <a:rPr lang="en-US" sz="3600" dirty="0" err="1">
                <a:solidFill>
                  <a:srgbClr val="0070C0"/>
                </a:solidFill>
              </a:rPr>
              <a:t>AirNow</a:t>
            </a:r>
            <a:r>
              <a:rPr lang="en-US" sz="3600" dirty="0">
                <a:solidFill>
                  <a:srgbClr val="0070C0"/>
                </a:solidFill>
              </a:rPr>
              <a:t> </a:t>
            </a:r>
          </a:p>
        </p:txBody>
      </p:sp>
      <p:sp>
        <p:nvSpPr>
          <p:cNvPr id="6" name="TextBox 5"/>
          <p:cNvSpPr txBox="1"/>
          <p:nvPr/>
        </p:nvSpPr>
        <p:spPr>
          <a:xfrm>
            <a:off x="5562600" y="6324600"/>
            <a:ext cx="3124200" cy="381000"/>
          </a:xfrm>
          <a:prstGeom prst="rect">
            <a:avLst/>
          </a:prstGeom>
          <a:noFill/>
        </p:spPr>
        <p:txBody>
          <a:bodyPr wrap="square" rtlCol="0">
            <a:spAutoFit/>
          </a:bodyPr>
          <a:lstStyle/>
          <a:p>
            <a:r>
              <a:rPr lang="en-US" dirty="0"/>
              <a:t>www.airnow.gov</a:t>
            </a:r>
          </a:p>
        </p:txBody>
      </p:sp>
      <p:pic>
        <p:nvPicPr>
          <p:cNvPr id="8" name="Picture 7"/>
          <p:cNvPicPr/>
          <p:nvPr/>
        </p:nvPicPr>
        <p:blipFill rotWithShape="1">
          <a:blip r:embed="rId3"/>
          <a:srcRect t="7264" r="1367" b="6409"/>
          <a:stretch/>
        </p:blipFill>
        <p:spPr bwMode="auto">
          <a:xfrm>
            <a:off x="901700" y="1153319"/>
            <a:ext cx="7327900" cy="5130800"/>
          </a:xfrm>
          <a:prstGeom prst="rect">
            <a:avLst/>
          </a:prstGeom>
          <a:ln w="6350">
            <a:solidFill>
              <a:schemeClr val="tx1"/>
            </a:solidFill>
          </a:ln>
          <a:extLst>
            <a:ext uri="{53640926-AAD7-44D8-BBD7-CCE9431645EC}">
              <a14:shadowObscured xmlns:a14="http://schemas.microsoft.com/office/drawing/2010/main"/>
            </a:ext>
          </a:extLst>
        </p:spPr>
      </p:pic>
      <p:sp>
        <p:nvSpPr>
          <p:cNvPr id="2" name="Oval 1"/>
          <p:cNvSpPr/>
          <p:nvPr/>
        </p:nvSpPr>
        <p:spPr>
          <a:xfrm>
            <a:off x="5181600" y="1828800"/>
            <a:ext cx="2057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62600" y="41148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19AA2BB-BBA6-4BE4-B2F3-79F09F59B01F}"/>
              </a:ext>
            </a:extLst>
          </p:cNvPr>
          <p:cNvSpPr>
            <a:spLocks noGrp="1"/>
          </p:cNvSpPr>
          <p:nvPr>
            <p:ph type="sldNum" sz="quarter" idx="12"/>
          </p:nvPr>
        </p:nvSpPr>
        <p:spPr/>
        <p:txBody>
          <a:bodyPr/>
          <a:lstStyle/>
          <a:p>
            <a:fld id="{0B277D4E-4334-4B45-9E75-5BF152994396}"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3020573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4"/>
          <p:cNvSpPr txBox="1">
            <a:spLocks noChangeArrowheads="1"/>
          </p:cNvSpPr>
          <p:nvPr/>
        </p:nvSpPr>
        <p:spPr bwMode="auto">
          <a:xfrm>
            <a:off x="241300" y="6183313"/>
            <a:ext cx="282575" cy="304800"/>
          </a:xfrm>
          <a:prstGeom prst="rect">
            <a:avLst/>
          </a:prstGeom>
          <a:noFill/>
          <a:ln w="9525">
            <a:noFill/>
            <a:miter lim="800000"/>
            <a:headEnd/>
            <a:tailEnd/>
          </a:ln>
        </p:spPr>
        <p:txBody>
          <a:bodyPr wrap="none">
            <a:spAutoFit/>
          </a:bodyPr>
          <a:lstStyle/>
          <a:p>
            <a:fld id="{3F962C72-49F5-4EC6-AC0D-37E52CFBB2F3}" type="slidenum">
              <a:rPr lang="en-US" sz="1400">
                <a:solidFill>
                  <a:schemeClr val="bg1"/>
                </a:solidFill>
              </a:rPr>
              <a:pPr/>
              <a:t>3</a:t>
            </a:fld>
            <a:endParaRPr lang="en-US" sz="1400" dirty="0">
              <a:solidFill>
                <a:schemeClr val="bg1"/>
              </a:solidFill>
            </a:endParaRPr>
          </a:p>
        </p:txBody>
      </p:sp>
      <p:sp>
        <p:nvSpPr>
          <p:cNvPr id="5" name="Title 4"/>
          <p:cNvSpPr txBox="1">
            <a:spLocks/>
          </p:cNvSpPr>
          <p:nvPr/>
        </p:nvSpPr>
        <p:spPr bwMode="auto">
          <a:xfrm>
            <a:off x="609600" y="457200"/>
            <a:ext cx="6554787" cy="609600"/>
          </a:xfrm>
          <a:prstGeom prst="rect">
            <a:avLst/>
          </a:prstGeom>
          <a:solidFill>
            <a:srgbClr val="003F69">
              <a:alpha val="0"/>
            </a:srgbClr>
          </a:solid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32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Human</a:t>
            </a:r>
            <a:r>
              <a:rPr kumimoji="0" lang="en-US" sz="3200" u="none" strike="noStrike" kern="0" cap="none" spc="0" normalizeH="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 Lung</a:t>
            </a:r>
            <a:endParaRPr kumimoji="0" lang="en-US" sz="32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endParaRPr>
          </a:p>
        </p:txBody>
      </p:sp>
      <p:sp>
        <p:nvSpPr>
          <p:cNvPr id="8" name="Content Placeholder 5"/>
          <p:cNvSpPr txBox="1">
            <a:spLocks/>
          </p:cNvSpPr>
          <p:nvPr/>
        </p:nvSpPr>
        <p:spPr bwMode="auto">
          <a:xfrm>
            <a:off x="735038" y="1395046"/>
            <a:ext cx="4065562" cy="4548554"/>
          </a:xfrm>
          <a:prstGeom prst="rect">
            <a:avLst/>
          </a:prstGeom>
          <a:solidFill>
            <a:srgbClr val="003F69">
              <a:alpha val="0"/>
            </a:srgbClr>
          </a:solidFill>
          <a:ln w="9525">
            <a:noFill/>
            <a:miter lim="800000"/>
            <a:headEnd/>
            <a:tailEnd/>
          </a:ln>
        </p:spPr>
        <p:txBody>
          <a:bodyPr vert="horz" wrap="square" lIns="0" tIns="0" rIns="0" bIns="0" numCol="1" anchor="t" anchorCtr="0" compatLnSpc="1">
            <a:prstTxWarp prst="textNoShape">
              <a:avLst/>
            </a:prstTxWarp>
          </a:bodyPr>
          <a:lstStyle/>
          <a:p>
            <a:pPr>
              <a:lnSpc>
                <a:spcPct val="150000"/>
              </a:lnSpc>
              <a:buFont typeface="Arial" pitchFamily="34" charset="0"/>
              <a:buChar char="•"/>
            </a:pPr>
            <a:r>
              <a:rPr lang="en-US" dirty="0">
                <a:solidFill>
                  <a:srgbClr val="0070C0"/>
                </a:solidFill>
                <a:latin typeface="Arial" charset="0"/>
              </a:rPr>
              <a:t>Air conducting</a:t>
            </a:r>
          </a:p>
          <a:p>
            <a:pPr lvl="1">
              <a:lnSpc>
                <a:spcPct val="150000"/>
              </a:lnSpc>
              <a:buFont typeface="Arial" pitchFamily="34" charset="0"/>
              <a:buChar char="–"/>
            </a:pPr>
            <a:r>
              <a:rPr lang="en-US" dirty="0">
                <a:latin typeface="Arial" charset="0"/>
              </a:rPr>
              <a:t>Trachea</a:t>
            </a:r>
          </a:p>
          <a:p>
            <a:pPr lvl="1">
              <a:lnSpc>
                <a:spcPct val="150000"/>
              </a:lnSpc>
              <a:buFont typeface="Arial" pitchFamily="34" charset="0"/>
              <a:buChar char="–"/>
            </a:pPr>
            <a:r>
              <a:rPr lang="en-US" dirty="0">
                <a:latin typeface="Arial" charset="0"/>
              </a:rPr>
              <a:t>Bronchi</a:t>
            </a:r>
          </a:p>
          <a:p>
            <a:pPr lvl="1">
              <a:lnSpc>
                <a:spcPct val="150000"/>
              </a:lnSpc>
              <a:buFont typeface="Arial" pitchFamily="34" charset="0"/>
              <a:buChar char="–"/>
            </a:pPr>
            <a:r>
              <a:rPr lang="en-US" dirty="0">
                <a:latin typeface="Arial" charset="0"/>
              </a:rPr>
              <a:t>Bronchioles</a:t>
            </a:r>
          </a:p>
          <a:p>
            <a:pPr>
              <a:lnSpc>
                <a:spcPct val="150000"/>
              </a:lnSpc>
              <a:buFont typeface="Arial" pitchFamily="34" charset="0"/>
              <a:buChar char="•"/>
            </a:pPr>
            <a:r>
              <a:rPr lang="en-US" dirty="0">
                <a:solidFill>
                  <a:srgbClr val="0070C0"/>
                </a:solidFill>
                <a:latin typeface="Arial" charset="0"/>
              </a:rPr>
              <a:t>Gas exchange</a:t>
            </a:r>
          </a:p>
          <a:p>
            <a:pPr lvl="1">
              <a:lnSpc>
                <a:spcPct val="150000"/>
              </a:lnSpc>
              <a:buFont typeface="Arial" pitchFamily="34" charset="0"/>
              <a:buChar char="–"/>
            </a:pPr>
            <a:r>
              <a:rPr lang="en-US" dirty="0">
                <a:latin typeface="Arial" charset="0"/>
              </a:rPr>
              <a:t>Respiratory bronchioles</a:t>
            </a:r>
          </a:p>
          <a:p>
            <a:pPr lvl="1">
              <a:lnSpc>
                <a:spcPct val="150000"/>
              </a:lnSpc>
              <a:buFont typeface="Arial" pitchFamily="34" charset="0"/>
              <a:buChar char="–"/>
            </a:pPr>
            <a:r>
              <a:rPr lang="en-US" dirty="0">
                <a:latin typeface="Arial" charset="0"/>
              </a:rPr>
              <a:t>Alveoli</a:t>
            </a:r>
          </a:p>
        </p:txBody>
      </p:sp>
      <p:pic>
        <p:nvPicPr>
          <p:cNvPr id="11" name="Picture 11" descr="lung_cast2"/>
          <p:cNvPicPr>
            <a:picLocks noChangeAspect="1" noChangeArrowheads="1"/>
          </p:cNvPicPr>
          <p:nvPr/>
        </p:nvPicPr>
        <p:blipFill>
          <a:blip r:embed="rId3" cstate="print"/>
          <a:srcRect/>
          <a:stretch>
            <a:fillRect/>
          </a:stretch>
        </p:blipFill>
        <p:spPr bwMode="auto">
          <a:xfrm>
            <a:off x="5334000" y="1447800"/>
            <a:ext cx="3052763" cy="43434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513082-AB7A-4F06-909E-1F01B5DF1DB5}"/>
              </a:ext>
            </a:extLst>
          </p:cNvPr>
          <p:cNvSpPr>
            <a:spLocks noGrp="1"/>
          </p:cNvSpPr>
          <p:nvPr>
            <p:ph type="title"/>
          </p:nvPr>
        </p:nvSpPr>
        <p:spPr>
          <a:xfrm>
            <a:off x="457200" y="274638"/>
            <a:ext cx="8229600" cy="1143000"/>
          </a:xfrm>
        </p:spPr>
        <p:txBody>
          <a:bodyPr>
            <a:normAutofit/>
          </a:bodyPr>
          <a:lstStyle/>
          <a:p>
            <a:pPr algn="l"/>
            <a:r>
              <a:rPr lang="en-US" sz="3200">
                <a:solidFill>
                  <a:srgbClr val="0070C0"/>
                </a:solidFill>
              </a:rPr>
              <a:t>Department of State</a:t>
            </a:r>
            <a:endParaRPr lang="en-US" sz="3200" dirty="0">
              <a:solidFill>
                <a:srgbClr val="0070C0"/>
              </a:solidFill>
            </a:endParaRPr>
          </a:p>
        </p:txBody>
      </p:sp>
      <p:sp>
        <p:nvSpPr>
          <p:cNvPr id="4" name="Slide Number Placeholder 3">
            <a:extLst>
              <a:ext uri="{FF2B5EF4-FFF2-40B4-BE49-F238E27FC236}">
                <a16:creationId xmlns:a16="http://schemas.microsoft.com/office/drawing/2014/main" id="{72D51A17-E8C5-4C6B-ADEE-D42E73646D3C}"/>
              </a:ext>
            </a:extLst>
          </p:cNvPr>
          <p:cNvSpPr>
            <a:spLocks noGrp="1"/>
          </p:cNvSpPr>
          <p:nvPr>
            <p:ph type="sldNum" sz="quarter" idx="12"/>
          </p:nvPr>
        </p:nvSpPr>
        <p:spPr>
          <a:xfrm>
            <a:off x="6553200" y="6356350"/>
            <a:ext cx="2133600" cy="365125"/>
          </a:xfrm>
        </p:spPr>
        <p:txBody>
          <a:bodyPr/>
          <a:lstStyle/>
          <a:p>
            <a:fld id="{0B277D4E-4334-4B45-9E75-5BF152994396}" type="slidenum">
              <a:rPr lang="en-US" smtClean="0">
                <a:solidFill>
                  <a:prstClr val="black">
                    <a:tint val="75000"/>
                  </a:prstClr>
                </a:solidFill>
              </a:rPr>
              <a:pPr/>
              <a:t>30</a:t>
            </a:fld>
            <a:endParaRPr lang="en-US">
              <a:solidFill>
                <a:prstClr val="black">
                  <a:tint val="75000"/>
                </a:prstClr>
              </a:solidFill>
            </a:endParaRPr>
          </a:p>
        </p:txBody>
      </p:sp>
      <p:pic>
        <p:nvPicPr>
          <p:cNvPr id="6" name="Picture 5">
            <a:extLst>
              <a:ext uri="{FF2B5EF4-FFF2-40B4-BE49-F238E27FC236}">
                <a16:creationId xmlns:a16="http://schemas.microsoft.com/office/drawing/2014/main" id="{85D83389-023F-4214-9115-B3B7A0352EC5}"/>
              </a:ext>
            </a:extLst>
          </p:cNvPr>
          <p:cNvPicPr>
            <a:picLocks noChangeAspect="1"/>
          </p:cNvPicPr>
          <p:nvPr/>
        </p:nvPicPr>
        <p:blipFill>
          <a:blip r:embed="rId2"/>
          <a:stretch>
            <a:fillRect/>
          </a:stretch>
        </p:blipFill>
        <p:spPr>
          <a:xfrm>
            <a:off x="533400" y="1295400"/>
            <a:ext cx="5260471" cy="5142195"/>
          </a:xfrm>
          <a:prstGeom prst="rect">
            <a:avLst/>
          </a:prstGeom>
          <a:ln w="3175">
            <a:solidFill>
              <a:schemeClr val="tx1"/>
            </a:solidFill>
          </a:ln>
        </p:spPr>
      </p:pic>
    </p:spTree>
    <p:extLst>
      <p:ext uri="{BB962C8B-B14F-4D97-AF65-F5344CB8AC3E}">
        <p14:creationId xmlns:p14="http://schemas.microsoft.com/office/powerpoint/2010/main" val="225561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ABAB5-0A23-4241-BC6A-3632DA12F91A}"/>
              </a:ext>
            </a:extLst>
          </p:cNvPr>
          <p:cNvSpPr>
            <a:spLocks noGrp="1"/>
          </p:cNvSpPr>
          <p:nvPr>
            <p:ph type="title"/>
          </p:nvPr>
        </p:nvSpPr>
        <p:spPr>
          <a:xfrm>
            <a:off x="381000" y="274638"/>
            <a:ext cx="8229600" cy="1143000"/>
          </a:xfrm>
        </p:spPr>
        <p:txBody>
          <a:bodyPr>
            <a:normAutofit/>
          </a:bodyPr>
          <a:lstStyle/>
          <a:p>
            <a:pPr algn="l"/>
            <a:r>
              <a:rPr lang="en-US" sz="3200" dirty="0">
                <a:solidFill>
                  <a:srgbClr val="0070C0"/>
                </a:solidFill>
              </a:rPr>
              <a:t>Fires Current Conditions Map</a:t>
            </a:r>
          </a:p>
        </p:txBody>
      </p:sp>
      <p:sp>
        <p:nvSpPr>
          <p:cNvPr id="4" name="Slide Number Placeholder 3">
            <a:extLst>
              <a:ext uri="{FF2B5EF4-FFF2-40B4-BE49-F238E27FC236}">
                <a16:creationId xmlns:a16="http://schemas.microsoft.com/office/drawing/2014/main" id="{0826F798-C124-49E9-8CD0-C89B776C5DB6}"/>
              </a:ext>
            </a:extLst>
          </p:cNvPr>
          <p:cNvSpPr>
            <a:spLocks noGrp="1"/>
          </p:cNvSpPr>
          <p:nvPr>
            <p:ph type="sldNum" sz="quarter" idx="12"/>
          </p:nvPr>
        </p:nvSpPr>
        <p:spPr/>
        <p:txBody>
          <a:bodyPr/>
          <a:lstStyle/>
          <a:p>
            <a:fld id="{0B277D4E-4334-4B45-9E75-5BF152994396}" type="slidenum">
              <a:rPr lang="en-US" smtClean="0">
                <a:solidFill>
                  <a:prstClr val="black">
                    <a:tint val="75000"/>
                  </a:prstClr>
                </a:solidFill>
              </a:rPr>
              <a:pPr/>
              <a:t>31</a:t>
            </a:fld>
            <a:endParaRPr lang="en-US">
              <a:solidFill>
                <a:prstClr val="black">
                  <a:tint val="75000"/>
                </a:prstClr>
              </a:solidFill>
            </a:endParaRPr>
          </a:p>
        </p:txBody>
      </p:sp>
      <p:sp>
        <p:nvSpPr>
          <p:cNvPr id="6" name="Content Placeholder 1">
            <a:extLst>
              <a:ext uri="{FF2B5EF4-FFF2-40B4-BE49-F238E27FC236}">
                <a16:creationId xmlns:a16="http://schemas.microsoft.com/office/drawing/2014/main" id="{5498E350-EB55-41F1-9CA4-9DD26F65695E}"/>
              </a:ext>
            </a:extLst>
          </p:cNvPr>
          <p:cNvSpPr txBox="1">
            <a:spLocks/>
          </p:cNvSpPr>
          <p:nvPr/>
        </p:nvSpPr>
        <p:spPr>
          <a:xfrm>
            <a:off x="381000" y="1676400"/>
            <a:ext cx="3698651" cy="3581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fontAlgn="auto">
              <a:spcAft>
                <a:spcPts val="0"/>
              </a:spcAft>
            </a:pPr>
            <a:r>
              <a:rPr lang="en-US" sz="1800" dirty="0">
                <a:latin typeface="Arial" panose="020B0604020202020204" pitchFamily="34" charset="0"/>
                <a:cs typeface="Arial" panose="020B0604020202020204" pitchFamily="34" charset="0"/>
              </a:rPr>
              <a:t>Map shows fire locations and smoke plumes </a:t>
            </a:r>
          </a:p>
          <a:p>
            <a:pPr marL="228600" indent="-228600" fontAlgn="auto">
              <a:spcAft>
                <a:spcPts val="0"/>
              </a:spcAft>
            </a:pPr>
            <a:r>
              <a:rPr lang="en-US" sz="1800" dirty="0">
                <a:latin typeface="Arial" panose="020B0604020202020204" pitchFamily="34" charset="0"/>
                <a:cs typeface="Arial" panose="020B0604020202020204" pitchFamily="34" charset="0"/>
              </a:rPr>
              <a:t>Map generated by NOAA Hazard Mapping System (HMS)</a:t>
            </a:r>
          </a:p>
          <a:p>
            <a:pPr marL="228600" indent="-228600" fontAlgn="auto">
              <a:spcAft>
                <a:spcPts val="0"/>
              </a:spcAft>
            </a:pPr>
            <a:r>
              <a:rPr lang="en-US" sz="1800" dirty="0">
                <a:latin typeface="Arial" panose="020B0604020202020204" pitchFamily="34" charset="0"/>
                <a:cs typeface="Arial" panose="020B0604020202020204" pitchFamily="34" charset="0"/>
              </a:rPr>
              <a:t>Map updated about 5 times a day</a:t>
            </a:r>
          </a:p>
          <a:p>
            <a:pPr marL="228600" indent="-228600" fontAlgn="auto">
              <a:spcAft>
                <a:spcPts val="450"/>
              </a:spcAft>
            </a:pPr>
            <a:r>
              <a:rPr lang="en-US" sz="1800" dirty="0">
                <a:latin typeface="Arial" panose="020B0604020202020204" pitchFamily="34" charset="0"/>
                <a:cs typeface="Arial" panose="020B0604020202020204" pitchFamily="34" charset="0"/>
              </a:rPr>
              <a:t>GOES-16 provides higher resolution images to detect smoke from most fires</a:t>
            </a:r>
          </a:p>
          <a:p>
            <a:pPr marL="228600" indent="-228600" fontAlgn="auto">
              <a:spcAft>
                <a:spcPts val="450"/>
              </a:spcAft>
            </a:pPr>
            <a:r>
              <a:rPr lang="en-US" sz="1800" dirty="0">
                <a:latin typeface="Arial" panose="020B0604020202020204" pitchFamily="34" charset="0"/>
                <a:cs typeface="Arial" panose="020B0604020202020204" pitchFamily="34" charset="0"/>
              </a:rPr>
              <a:t>Satellite imagery may also identify other potential air quality concerns</a:t>
            </a:r>
          </a:p>
          <a:p>
            <a:pPr fontAlgn="auto">
              <a:spcAft>
                <a:spcPts val="0"/>
              </a:spcAft>
            </a:pPr>
            <a:endParaRPr lang="en-US" sz="1650" dirty="0"/>
          </a:p>
          <a:p>
            <a:pPr marL="0" indent="0" fontAlgn="auto">
              <a:spcAft>
                <a:spcPts val="0"/>
              </a:spcAft>
              <a:buFont typeface="Arial" pitchFamily="34" charset="0"/>
              <a:buNone/>
            </a:pPr>
            <a:endParaRPr lang="en-US" dirty="0"/>
          </a:p>
        </p:txBody>
      </p:sp>
      <p:pic>
        <p:nvPicPr>
          <p:cNvPr id="7" name="Picture 6">
            <a:extLst>
              <a:ext uri="{FF2B5EF4-FFF2-40B4-BE49-F238E27FC236}">
                <a16:creationId xmlns:a16="http://schemas.microsoft.com/office/drawing/2014/main" id="{94ADD356-9F25-4624-909C-C54E11658834}"/>
              </a:ext>
            </a:extLst>
          </p:cNvPr>
          <p:cNvPicPr/>
          <p:nvPr/>
        </p:nvPicPr>
        <p:blipFill rotWithShape="1">
          <a:blip r:embed="rId2"/>
          <a:srcRect l="7479" t="8013" r="9140" b="7372"/>
          <a:stretch/>
        </p:blipFill>
        <p:spPr bwMode="auto">
          <a:xfrm>
            <a:off x="4114800" y="1828800"/>
            <a:ext cx="3698651" cy="3112629"/>
          </a:xfrm>
          <a:prstGeom prst="rect">
            <a:avLst/>
          </a:prstGeom>
          <a:ln w="3175">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14DE59C-6188-470E-8D0F-A15C12322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733800"/>
            <a:ext cx="2771671" cy="2077110"/>
          </a:xfrm>
          <a:prstGeom prst="rect">
            <a:avLst/>
          </a:prstGeom>
          <a:ln w="3175">
            <a:solidFill>
              <a:schemeClr val="tx1"/>
            </a:solidFill>
          </a:ln>
        </p:spPr>
      </p:pic>
    </p:spTree>
    <p:extLst>
      <p:ext uri="{BB962C8B-B14F-4D97-AF65-F5344CB8AC3E}">
        <p14:creationId xmlns:p14="http://schemas.microsoft.com/office/powerpoint/2010/main" val="2734443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9EC310-53B1-46B9-B8FD-DDB8F1BCAB00}" type="slidenum">
              <a:rPr lang="en-US" altLang="en-US" smtClean="0"/>
              <a:pPr/>
              <a:t>32</a:t>
            </a:fld>
            <a:endParaRPr lang="en-US" altLang="en-US"/>
          </a:p>
        </p:txBody>
      </p:sp>
      <p:pic>
        <p:nvPicPr>
          <p:cNvPr id="6" name="Picture 5"/>
          <p:cNvPicPr>
            <a:picLocks noChangeAspect="1"/>
          </p:cNvPicPr>
          <p:nvPr/>
        </p:nvPicPr>
        <p:blipFill rotWithShape="1">
          <a:blip r:embed="rId2"/>
          <a:srcRect t="1163" r="1037" b="1436"/>
          <a:stretch/>
        </p:blipFill>
        <p:spPr>
          <a:xfrm>
            <a:off x="990600" y="381001"/>
            <a:ext cx="4953001" cy="6248400"/>
          </a:xfrm>
          <a:prstGeom prst="rect">
            <a:avLst/>
          </a:prstGeom>
          <a:ln w="9525">
            <a:solidFill>
              <a:schemeClr val="tx1"/>
            </a:solidFill>
          </a:ln>
        </p:spPr>
      </p:pic>
      <p:sp>
        <p:nvSpPr>
          <p:cNvPr id="7" name="TextBox 6"/>
          <p:cNvSpPr txBox="1"/>
          <p:nvPr/>
        </p:nvSpPr>
        <p:spPr>
          <a:xfrm>
            <a:off x="6096000" y="381001"/>
            <a:ext cx="2819400" cy="1015663"/>
          </a:xfrm>
          <a:prstGeom prst="rect">
            <a:avLst/>
          </a:prstGeom>
          <a:noFill/>
        </p:spPr>
        <p:txBody>
          <a:bodyPr wrap="square" rtlCol="0">
            <a:spAutoFit/>
          </a:bodyPr>
          <a:lstStyle/>
          <a:p>
            <a:r>
              <a:rPr lang="en-US" sz="2000" dirty="0">
                <a:solidFill>
                  <a:srgbClr val="0070C0"/>
                </a:solidFill>
                <a:latin typeface="+mn-lt"/>
              </a:rPr>
              <a:t>Available on the </a:t>
            </a:r>
          </a:p>
          <a:p>
            <a:r>
              <a:rPr lang="en-US" sz="2000" dirty="0">
                <a:solidFill>
                  <a:srgbClr val="0070C0"/>
                </a:solidFill>
                <a:latin typeface="+mn-lt"/>
              </a:rPr>
              <a:t>Fires: Current Conditions</a:t>
            </a:r>
          </a:p>
          <a:p>
            <a:r>
              <a:rPr lang="en-US" sz="2000" dirty="0">
                <a:solidFill>
                  <a:srgbClr val="0070C0"/>
                </a:solidFill>
                <a:latin typeface="+mn-lt"/>
              </a:rPr>
              <a:t>webpage </a:t>
            </a:r>
          </a:p>
        </p:txBody>
      </p:sp>
    </p:spTree>
    <p:extLst>
      <p:ext uri="{BB962C8B-B14F-4D97-AF65-F5344CB8AC3E}">
        <p14:creationId xmlns:p14="http://schemas.microsoft.com/office/powerpoint/2010/main" val="372230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B2479A-7800-4072-89F5-3C712D650DAC}"/>
              </a:ext>
            </a:extLst>
          </p:cNvPr>
          <p:cNvSpPr>
            <a:spLocks noGrp="1"/>
          </p:cNvSpPr>
          <p:nvPr>
            <p:ph type="title"/>
          </p:nvPr>
        </p:nvSpPr>
        <p:spPr>
          <a:xfrm>
            <a:off x="228600" y="152400"/>
            <a:ext cx="8229600" cy="1143000"/>
          </a:xfrm>
        </p:spPr>
        <p:txBody>
          <a:bodyPr>
            <a:normAutofit/>
          </a:bodyPr>
          <a:lstStyle/>
          <a:p>
            <a:pPr algn="l"/>
            <a:r>
              <a:rPr lang="en-US" sz="3200" dirty="0">
                <a:solidFill>
                  <a:srgbClr val="0070C0"/>
                </a:solidFill>
              </a:rPr>
              <a:t>Wildfire Guide Factsheets</a:t>
            </a:r>
          </a:p>
        </p:txBody>
      </p:sp>
      <p:sp>
        <p:nvSpPr>
          <p:cNvPr id="2" name="Slide Number Placeholder 1">
            <a:extLst>
              <a:ext uri="{FF2B5EF4-FFF2-40B4-BE49-F238E27FC236}">
                <a16:creationId xmlns:a16="http://schemas.microsoft.com/office/drawing/2014/main" id="{94BE0B3E-71AB-4CED-BB7C-C9D2C8CDB663}"/>
              </a:ext>
            </a:extLst>
          </p:cNvPr>
          <p:cNvSpPr>
            <a:spLocks noGrp="1"/>
          </p:cNvSpPr>
          <p:nvPr>
            <p:ph type="sldNum" sz="quarter" idx="12"/>
          </p:nvPr>
        </p:nvSpPr>
        <p:spPr/>
        <p:txBody>
          <a:bodyPr/>
          <a:lstStyle/>
          <a:p>
            <a:fld id="{0B277D4E-4334-4B45-9E75-5BF152994396}" type="slidenum">
              <a:rPr lang="en-US" smtClean="0">
                <a:solidFill>
                  <a:prstClr val="black">
                    <a:tint val="75000"/>
                  </a:prstClr>
                </a:solidFill>
              </a:rPr>
              <a:pPr/>
              <a:t>33</a:t>
            </a:fld>
            <a:endParaRPr lang="en-US">
              <a:solidFill>
                <a:prstClr val="black">
                  <a:tint val="75000"/>
                </a:prstClr>
              </a:solidFill>
            </a:endParaRPr>
          </a:p>
        </p:txBody>
      </p:sp>
      <p:grpSp>
        <p:nvGrpSpPr>
          <p:cNvPr id="3" name="Group 2">
            <a:extLst>
              <a:ext uri="{FF2B5EF4-FFF2-40B4-BE49-F238E27FC236}">
                <a16:creationId xmlns:a16="http://schemas.microsoft.com/office/drawing/2014/main" id="{D6CBE996-6794-48BF-9DD2-83E7A1975D7F}"/>
              </a:ext>
            </a:extLst>
          </p:cNvPr>
          <p:cNvGrpSpPr/>
          <p:nvPr/>
        </p:nvGrpSpPr>
        <p:grpSpPr>
          <a:xfrm>
            <a:off x="3733800" y="1600200"/>
            <a:ext cx="5109552" cy="3733800"/>
            <a:chOff x="3801690" y="2075866"/>
            <a:chExt cx="5157895" cy="3780363"/>
          </a:xfrm>
        </p:grpSpPr>
        <p:pic>
          <p:nvPicPr>
            <p:cNvPr id="4" name="Picture 3">
              <a:extLst>
                <a:ext uri="{FF2B5EF4-FFF2-40B4-BE49-F238E27FC236}">
                  <a16:creationId xmlns:a16="http://schemas.microsoft.com/office/drawing/2014/main" id="{930D93DF-F169-423F-A840-0983441A4328}"/>
                </a:ext>
              </a:extLst>
            </p:cNvPr>
            <p:cNvPicPr>
              <a:picLocks noChangeAspect="1"/>
            </p:cNvPicPr>
            <p:nvPr/>
          </p:nvPicPr>
          <p:blipFill>
            <a:blip r:embed="rId2"/>
            <a:stretch>
              <a:fillRect/>
            </a:stretch>
          </p:blipFill>
          <p:spPr>
            <a:xfrm>
              <a:off x="4245925" y="2075866"/>
              <a:ext cx="1852555" cy="2388614"/>
            </a:xfrm>
            <a:prstGeom prst="rect">
              <a:avLst/>
            </a:prstGeom>
            <a:ln w="3175">
              <a:solidFill>
                <a:schemeClr val="tx1"/>
              </a:solidFill>
            </a:ln>
          </p:spPr>
        </p:pic>
        <p:pic>
          <p:nvPicPr>
            <p:cNvPr id="5" name="Picture 4">
              <a:extLst>
                <a:ext uri="{FF2B5EF4-FFF2-40B4-BE49-F238E27FC236}">
                  <a16:creationId xmlns:a16="http://schemas.microsoft.com/office/drawing/2014/main" id="{943041DA-6108-4E7F-8CF0-162925929BF7}"/>
                </a:ext>
              </a:extLst>
            </p:cNvPr>
            <p:cNvPicPr>
              <a:picLocks noChangeAspect="1"/>
            </p:cNvPicPr>
            <p:nvPr/>
          </p:nvPicPr>
          <p:blipFill rotWithShape="1">
            <a:blip r:embed="rId3"/>
            <a:srcRect t="660" r="874" b="1497"/>
            <a:stretch/>
          </p:blipFill>
          <p:spPr>
            <a:xfrm>
              <a:off x="6603398" y="2080186"/>
              <a:ext cx="1863168" cy="2365582"/>
            </a:xfrm>
            <a:prstGeom prst="rect">
              <a:avLst/>
            </a:prstGeom>
            <a:ln w="3175">
              <a:solidFill>
                <a:schemeClr val="tx1"/>
              </a:solidFill>
            </a:ln>
          </p:spPr>
        </p:pic>
        <p:pic>
          <p:nvPicPr>
            <p:cNvPr id="6" name="Picture 5">
              <a:extLst>
                <a:ext uri="{FF2B5EF4-FFF2-40B4-BE49-F238E27FC236}">
                  <a16:creationId xmlns:a16="http://schemas.microsoft.com/office/drawing/2014/main" id="{149A3963-8581-4ED8-9863-4FBCFB768A1A}"/>
                </a:ext>
              </a:extLst>
            </p:cNvPr>
            <p:cNvPicPr>
              <a:picLocks noChangeAspect="1"/>
            </p:cNvPicPr>
            <p:nvPr/>
          </p:nvPicPr>
          <p:blipFill>
            <a:blip r:embed="rId4"/>
            <a:stretch>
              <a:fillRect/>
            </a:stretch>
          </p:blipFill>
          <p:spPr>
            <a:xfrm>
              <a:off x="7123533" y="3417941"/>
              <a:ext cx="1836052" cy="2370225"/>
            </a:xfrm>
            <a:prstGeom prst="rect">
              <a:avLst/>
            </a:prstGeom>
            <a:ln w="3175">
              <a:solidFill>
                <a:schemeClr val="tx1"/>
              </a:solidFill>
            </a:ln>
          </p:spPr>
        </p:pic>
        <p:pic>
          <p:nvPicPr>
            <p:cNvPr id="7" name="Picture 6">
              <a:extLst>
                <a:ext uri="{FF2B5EF4-FFF2-40B4-BE49-F238E27FC236}">
                  <a16:creationId xmlns:a16="http://schemas.microsoft.com/office/drawing/2014/main" id="{72B59CE9-49F2-48E6-B1AB-49EF5504A6E9}"/>
                </a:ext>
              </a:extLst>
            </p:cNvPr>
            <p:cNvPicPr>
              <a:picLocks noChangeAspect="1"/>
            </p:cNvPicPr>
            <p:nvPr/>
          </p:nvPicPr>
          <p:blipFill>
            <a:blip r:embed="rId5"/>
            <a:stretch>
              <a:fillRect/>
            </a:stretch>
          </p:blipFill>
          <p:spPr>
            <a:xfrm>
              <a:off x="3801690" y="3467615"/>
              <a:ext cx="1844979" cy="2388614"/>
            </a:xfrm>
            <a:prstGeom prst="rect">
              <a:avLst/>
            </a:prstGeom>
            <a:ln w="3175">
              <a:solidFill>
                <a:schemeClr val="tx1"/>
              </a:solidFill>
            </a:ln>
          </p:spPr>
        </p:pic>
        <p:pic>
          <p:nvPicPr>
            <p:cNvPr id="8" name="Picture 7">
              <a:extLst>
                <a:ext uri="{FF2B5EF4-FFF2-40B4-BE49-F238E27FC236}">
                  <a16:creationId xmlns:a16="http://schemas.microsoft.com/office/drawing/2014/main" id="{78185F2D-12C3-4892-AF5F-CEE1372C41ED}"/>
                </a:ext>
              </a:extLst>
            </p:cNvPr>
            <p:cNvPicPr>
              <a:picLocks noChangeAspect="1"/>
            </p:cNvPicPr>
            <p:nvPr/>
          </p:nvPicPr>
          <p:blipFill>
            <a:blip r:embed="rId6"/>
            <a:stretch>
              <a:fillRect/>
            </a:stretch>
          </p:blipFill>
          <p:spPr>
            <a:xfrm>
              <a:off x="5293968" y="2673996"/>
              <a:ext cx="2098726" cy="2699275"/>
            </a:xfrm>
            <a:prstGeom prst="rect">
              <a:avLst/>
            </a:prstGeom>
            <a:ln w="3175">
              <a:solidFill>
                <a:schemeClr val="tx1"/>
              </a:solidFill>
            </a:ln>
          </p:spPr>
        </p:pic>
      </p:grpSp>
      <p:sp>
        <p:nvSpPr>
          <p:cNvPr id="9" name="Rectangle 8">
            <a:extLst>
              <a:ext uri="{FF2B5EF4-FFF2-40B4-BE49-F238E27FC236}">
                <a16:creationId xmlns:a16="http://schemas.microsoft.com/office/drawing/2014/main" id="{EBBDA4E9-B09E-4703-B57B-36D32647F36D}"/>
              </a:ext>
            </a:extLst>
          </p:cNvPr>
          <p:cNvSpPr/>
          <p:nvPr/>
        </p:nvSpPr>
        <p:spPr>
          <a:xfrm>
            <a:off x="188567" y="1153368"/>
            <a:ext cx="3773833" cy="4180632"/>
          </a:xfrm>
          <a:prstGeom prst="rect">
            <a:avLst/>
          </a:prstGeom>
        </p:spPr>
        <p:txBody>
          <a:bodyPr wrap="square">
            <a:spAutoFit/>
          </a:bodyPr>
          <a:lstStyle/>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Prepare for Fire Season</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Reduce Your Smoke Exposure</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Indoor Air Filtration</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Protect Your Lungs from Wildfire Smoke or Ash</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Protecting Children from Wildfire Smoke and Ash</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Protect Yourself from Ash</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Protect Your Pets - New!</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Protect Your Large Animals and Livestock - New!</a:t>
            </a:r>
          </a:p>
          <a:p>
            <a:pPr>
              <a:spcAft>
                <a:spcPts val="450"/>
              </a:spcAft>
            </a:pPr>
            <a:r>
              <a:rPr lang="en-US" sz="1600" dirty="0">
                <a:latin typeface="Calibri" panose="020F0502020204030204" pitchFamily="34" charset="0"/>
                <a:cs typeface="Calibri" panose="020F0502020204030204" pitchFamily="34" charset="0"/>
              </a:rPr>
              <a:t>Almost ready:</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After the Fire</a:t>
            </a:r>
          </a:p>
          <a:p>
            <a:pPr marL="257175" indent="-257175">
              <a:spcAft>
                <a:spcPts val="45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Spanish translations - some</a:t>
            </a:r>
          </a:p>
        </p:txBody>
      </p:sp>
    </p:spTree>
    <p:extLst>
      <p:ext uri="{BB962C8B-B14F-4D97-AF65-F5344CB8AC3E}">
        <p14:creationId xmlns:p14="http://schemas.microsoft.com/office/powerpoint/2010/main" val="1926103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620000" cy="990600"/>
          </a:xfrm>
        </p:spPr>
        <p:txBody>
          <a:bodyPr>
            <a:noAutofit/>
          </a:bodyPr>
          <a:lstStyle/>
          <a:p>
            <a:pPr algn="l"/>
            <a:r>
              <a:rPr lang="en-US" sz="3200" dirty="0">
                <a:solidFill>
                  <a:srgbClr val="0070C0"/>
                </a:solidFill>
              </a:rPr>
              <a:t>Information for Health Professionals</a:t>
            </a:r>
          </a:p>
        </p:txBody>
      </p:sp>
      <p:sp>
        <p:nvSpPr>
          <p:cNvPr id="3" name="Content Placeholder 2"/>
          <p:cNvSpPr>
            <a:spLocks noGrp="1"/>
          </p:cNvSpPr>
          <p:nvPr>
            <p:ph sz="half" idx="1"/>
          </p:nvPr>
        </p:nvSpPr>
        <p:spPr>
          <a:xfrm>
            <a:off x="228600" y="1752600"/>
            <a:ext cx="4114800" cy="4343400"/>
          </a:xfrm>
        </p:spPr>
        <p:txBody>
          <a:bodyPr/>
          <a:lstStyle/>
          <a:p>
            <a:r>
              <a:rPr lang="en-US" sz="2200" dirty="0"/>
              <a:t>PM web course</a:t>
            </a:r>
          </a:p>
          <a:p>
            <a:pPr marL="457200" lvl="1" indent="-228600"/>
            <a:r>
              <a:rPr lang="en-US" sz="2000" dirty="0"/>
              <a:t>Medical education credit from CDC for doctors, nurse and health educators</a:t>
            </a:r>
          </a:p>
          <a:p>
            <a:r>
              <a:rPr lang="en-US" sz="2400" dirty="0"/>
              <a:t>Ozone web course</a:t>
            </a:r>
          </a:p>
          <a:p>
            <a:r>
              <a:rPr lang="en-US" sz="2200" dirty="0"/>
              <a:t>Medical poster</a:t>
            </a:r>
          </a:p>
          <a:p>
            <a:r>
              <a:rPr lang="en-US" sz="2200" dirty="0"/>
              <a:t>Fact sheets</a:t>
            </a:r>
          </a:p>
          <a:p>
            <a:pPr lvl="1"/>
            <a:r>
              <a:rPr lang="en-US" sz="2000" dirty="0"/>
              <a:t>Asthma and lung diseases</a:t>
            </a:r>
          </a:p>
          <a:p>
            <a:pPr lvl="1"/>
            <a:r>
              <a:rPr lang="en-US" sz="2000" dirty="0"/>
              <a:t>Cardiovascular diseases</a:t>
            </a:r>
          </a:p>
        </p:txBody>
      </p:sp>
      <p:sp>
        <p:nvSpPr>
          <p:cNvPr id="4" name="Slide Number Placeholder 3"/>
          <p:cNvSpPr>
            <a:spLocks noGrp="1"/>
          </p:cNvSpPr>
          <p:nvPr>
            <p:ph type="sldNum" sz="quarter" idx="12"/>
          </p:nvPr>
        </p:nvSpPr>
        <p:spPr/>
        <p:txBody>
          <a:bodyPr/>
          <a:lstStyle/>
          <a:p>
            <a:pPr>
              <a:defRPr/>
            </a:pPr>
            <a:fld id="{BADCD4A7-95E4-48D0-B004-8C691CDB375A}" type="slidenum">
              <a:rPr lang="en-US" smtClean="0"/>
              <a:pPr>
                <a:defRPr/>
              </a:pPr>
              <a:t>34</a:t>
            </a:fld>
            <a:endParaRPr lang="en-US" dirty="0"/>
          </a:p>
        </p:txBody>
      </p:sp>
      <p:pic>
        <p:nvPicPr>
          <p:cNvPr id="11" name="Content Placeholder 10">
            <a:extLst>
              <a:ext uri="{FF2B5EF4-FFF2-40B4-BE49-F238E27FC236}">
                <a16:creationId xmlns:a16="http://schemas.microsoft.com/office/drawing/2014/main" id="{91F8AB32-D28F-442D-B774-58074723CBDF}"/>
              </a:ext>
            </a:extLst>
          </p:cNvPr>
          <p:cNvPicPr>
            <a:picLocks noGrp="1" noChangeAspect="1"/>
          </p:cNvPicPr>
          <p:nvPr>
            <p:ph sz="half" idx="2"/>
          </p:nvPr>
        </p:nvPicPr>
        <p:blipFill rotWithShape="1">
          <a:blip r:embed="rId3"/>
          <a:srcRect t="7870" r="1262" b="25565"/>
          <a:stretch/>
        </p:blipFill>
        <p:spPr>
          <a:xfrm>
            <a:off x="4572000" y="1066800"/>
            <a:ext cx="4038600" cy="2178123"/>
          </a:xfrm>
          <a:prstGeom prst="rect">
            <a:avLst/>
          </a:prstGeom>
          <a:ln w="3175">
            <a:solidFill>
              <a:schemeClr val="tx1"/>
            </a:solidFill>
          </a:ln>
        </p:spPr>
      </p:pic>
      <p:pic>
        <p:nvPicPr>
          <p:cNvPr id="7" name="Picture 14"/>
          <p:cNvPicPr>
            <a:picLocks noChangeAspect="1" noChangeArrowheads="1"/>
          </p:cNvPicPr>
          <p:nvPr/>
        </p:nvPicPr>
        <p:blipFill>
          <a:blip r:embed="rId4" cstate="print"/>
          <a:srcRect/>
          <a:stretch>
            <a:fillRect/>
          </a:stretch>
        </p:blipFill>
        <p:spPr bwMode="auto">
          <a:xfrm>
            <a:off x="5524500" y="2745556"/>
            <a:ext cx="2057400" cy="2675134"/>
          </a:xfrm>
          <a:prstGeom prst="rect">
            <a:avLst/>
          </a:prstGeom>
          <a:noFill/>
          <a:ln w="3175" cap="sq" algn="ctr">
            <a:solidFill>
              <a:schemeClr val="tx1"/>
            </a:solid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7039038" y="4114800"/>
            <a:ext cx="1952562" cy="2514600"/>
          </a:xfrm>
          <a:prstGeom prst="rect">
            <a:avLst/>
          </a:prstGeom>
          <a:noFill/>
          <a:ln w="3175">
            <a:solidFill>
              <a:schemeClr val="tx1"/>
            </a:solidFill>
            <a:miter lim="800000"/>
            <a:headEnd/>
            <a:tailEnd/>
          </a:ln>
        </p:spPr>
      </p:pic>
      <p:pic>
        <p:nvPicPr>
          <p:cNvPr id="12" name="Picture 8">
            <a:extLst>
              <a:ext uri="{FF2B5EF4-FFF2-40B4-BE49-F238E27FC236}">
                <a16:creationId xmlns:a16="http://schemas.microsoft.com/office/drawing/2014/main" id="{7B90B8EB-69B2-4CB2-A4C0-B53A4F9472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271497" y="4114800"/>
            <a:ext cx="1934506" cy="2487223"/>
          </a:xfrm>
          <a:prstGeom prst="rect">
            <a:avLst/>
          </a:prstGeom>
          <a:noFill/>
          <a:ln w="6350">
            <a:solidFill>
              <a:schemeClr val="tx1"/>
            </a:solidFill>
          </a:ln>
        </p:spPr>
      </p:pic>
    </p:spTree>
    <p:extLst>
      <p:ext uri="{BB962C8B-B14F-4D97-AF65-F5344CB8AC3E}">
        <p14:creationId xmlns:p14="http://schemas.microsoft.com/office/powerpoint/2010/main" val="2185377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School Activity Guidance final 2013 1_Page_2.jpg"/>
          <p:cNvPicPr>
            <a:picLocks noGrp="1" noChangeAspect="1"/>
          </p:cNvPicPr>
          <p:nvPr>
            <p:ph sz="quarter" idx="4"/>
          </p:nvPr>
        </p:nvPicPr>
        <p:blipFill>
          <a:blip r:embed="rId3" cstate="print"/>
          <a:stretch>
            <a:fillRect/>
          </a:stretch>
        </p:blipFill>
        <p:spPr>
          <a:xfrm>
            <a:off x="5562600" y="1828800"/>
            <a:ext cx="1908464" cy="2469777"/>
          </a:xfrm>
          <a:ln w="9525">
            <a:solidFill>
              <a:srgbClr val="0070C0"/>
            </a:solidFill>
          </a:ln>
        </p:spPr>
      </p:pic>
      <p:sp>
        <p:nvSpPr>
          <p:cNvPr id="2" name="Title 1"/>
          <p:cNvSpPr>
            <a:spLocks noGrp="1"/>
          </p:cNvSpPr>
          <p:nvPr>
            <p:ph type="title" sz="quarter"/>
          </p:nvPr>
        </p:nvSpPr>
        <p:spPr>
          <a:xfrm>
            <a:off x="228600" y="152400"/>
            <a:ext cx="7772400" cy="1143000"/>
          </a:xfrm>
        </p:spPr>
        <p:txBody>
          <a:bodyPr/>
          <a:lstStyle/>
          <a:p>
            <a:pPr algn="l"/>
            <a:r>
              <a:rPr lang="en-US" sz="2800" dirty="0">
                <a:solidFill>
                  <a:srgbClr val="0070C0"/>
                </a:solidFill>
                <a:latin typeface="Calibri" pitchFamily="34" charset="0"/>
              </a:rPr>
              <a:t>Air Quality Flag Program and School Activity Guidelines</a:t>
            </a:r>
            <a:endParaRPr lang="en-US" sz="2800" dirty="0">
              <a:latin typeface="Calibri" pitchFamily="34" charset="0"/>
            </a:endParaRPr>
          </a:p>
        </p:txBody>
      </p:sp>
      <p:sp>
        <p:nvSpPr>
          <p:cNvPr id="14" name="Content Placeholder 13"/>
          <p:cNvSpPr>
            <a:spLocks noGrp="1"/>
          </p:cNvSpPr>
          <p:nvPr>
            <p:ph sz="quarter" idx="1"/>
          </p:nvPr>
        </p:nvSpPr>
        <p:spPr>
          <a:xfrm>
            <a:off x="152400" y="1295400"/>
            <a:ext cx="4876800" cy="4724400"/>
          </a:xfrm>
        </p:spPr>
        <p:txBody>
          <a:bodyPr/>
          <a:lstStyle/>
          <a:p>
            <a:pPr marL="0" indent="0">
              <a:buNone/>
            </a:pPr>
            <a:r>
              <a:rPr lang="en-US" sz="2000" b="1" dirty="0">
                <a:latin typeface="Calibri" pitchFamily="34" charset="0"/>
              </a:rPr>
              <a:t>Flag Program</a:t>
            </a:r>
            <a:r>
              <a:rPr lang="en-US" sz="2000" dirty="0">
                <a:latin typeface="Calibri" pitchFamily="34" charset="0"/>
              </a:rPr>
              <a:t> </a:t>
            </a:r>
          </a:p>
          <a:p>
            <a:pPr marL="231775" indent="-231775"/>
            <a:r>
              <a:rPr lang="en-US" sz="2000" dirty="0">
                <a:latin typeface="Calibri" pitchFamily="34" charset="0"/>
              </a:rPr>
              <a:t>Helps school and community be aware of daily air quality conditions</a:t>
            </a:r>
          </a:p>
          <a:p>
            <a:pPr marL="461963" lvl="1" indent="-230188"/>
            <a:r>
              <a:rPr lang="en-US" sz="1800" dirty="0">
                <a:latin typeface="Calibri" pitchFamily="34" charset="0"/>
              </a:rPr>
              <a:t>Participating schools/public offices raise flag to show the air pollution forecast for that day </a:t>
            </a:r>
          </a:p>
          <a:p>
            <a:pPr marL="461963" lvl="1" indent="-230188"/>
            <a:r>
              <a:rPr lang="en-US" sz="1800" dirty="0">
                <a:latin typeface="Calibri" pitchFamily="34" charset="0"/>
              </a:rPr>
              <a:t>By comparing the colored flags to the Air Quality Index (AQI), people can tell what daily air quality is forecast to be, and schools can adjust activities to reduce children’s exposure to air pollution as needed</a:t>
            </a:r>
          </a:p>
          <a:p>
            <a:pPr marL="0" indent="0">
              <a:buNone/>
            </a:pPr>
            <a:r>
              <a:rPr lang="en-US" sz="2000" b="1" dirty="0">
                <a:latin typeface="Calibri" pitchFamily="34" charset="0"/>
              </a:rPr>
              <a:t>Other Products</a:t>
            </a:r>
          </a:p>
          <a:p>
            <a:pPr marL="231775" indent="-231775"/>
            <a:r>
              <a:rPr lang="en-US" sz="2000" dirty="0">
                <a:latin typeface="Calibri" pitchFamily="34" charset="0"/>
              </a:rPr>
              <a:t>Air quality and outdoor activity guidelines for schools (with CDC)</a:t>
            </a:r>
          </a:p>
          <a:p>
            <a:pPr marL="231775" indent="-231775"/>
            <a:r>
              <a:rPr lang="en-US" sz="2000" dirty="0">
                <a:latin typeface="Calibri" pitchFamily="34" charset="0"/>
              </a:rPr>
              <a:t>Picture book that explains AQI and flag program to children</a:t>
            </a:r>
          </a:p>
          <a:p>
            <a:pPr>
              <a:buNone/>
            </a:pPr>
            <a:endParaRPr lang="en-US" dirty="0"/>
          </a:p>
        </p:txBody>
      </p:sp>
      <p:pic>
        <p:nvPicPr>
          <p:cNvPr id="18" name="Content Placeholder 17" descr="School Activity Guidance final 2013 1_Page_1.jpg"/>
          <p:cNvPicPr>
            <a:picLocks noGrp="1" noChangeAspect="1"/>
          </p:cNvPicPr>
          <p:nvPr>
            <p:ph sz="quarter" idx="2"/>
          </p:nvPr>
        </p:nvPicPr>
        <p:blipFill>
          <a:blip r:embed="rId4" cstate="print"/>
          <a:stretch>
            <a:fillRect/>
          </a:stretch>
        </p:blipFill>
        <p:spPr>
          <a:xfrm>
            <a:off x="4949417" y="1165659"/>
            <a:ext cx="1984783" cy="2568141"/>
          </a:xfrm>
          <a:ln w="9525">
            <a:solidFill>
              <a:srgbClr val="0070C0"/>
            </a:solidFill>
          </a:ln>
        </p:spPr>
      </p:pic>
      <p:pic>
        <p:nvPicPr>
          <p:cNvPr id="20" name="Content Placeholder 6" descr="school_flag.jpg"/>
          <p:cNvPicPr>
            <a:picLocks noGrp="1" noChangeAspect="1"/>
          </p:cNvPicPr>
          <p:nvPr>
            <p:ph sz="half" idx="2"/>
          </p:nvPr>
        </p:nvPicPr>
        <p:blipFill>
          <a:blip r:embed="rId5" cstate="print"/>
          <a:stretch>
            <a:fillRect/>
          </a:stretch>
        </p:blipFill>
        <p:spPr>
          <a:xfrm>
            <a:off x="7620000" y="990600"/>
            <a:ext cx="1143000" cy="2002535"/>
          </a:xfrm>
        </p:spPr>
      </p:pic>
      <p:pic>
        <p:nvPicPr>
          <p:cNvPr id="21" name="Picture 20" descr="pb-cover.gif"/>
          <p:cNvPicPr>
            <a:picLocks noChangeAspect="1"/>
          </p:cNvPicPr>
          <p:nvPr/>
        </p:nvPicPr>
        <p:blipFill>
          <a:blip r:embed="rId6" cstate="print"/>
          <a:stretch>
            <a:fillRect/>
          </a:stretch>
        </p:blipFill>
        <p:spPr>
          <a:xfrm>
            <a:off x="5029200" y="4572000"/>
            <a:ext cx="2696480" cy="2081212"/>
          </a:xfrm>
          <a:prstGeom prst="rect">
            <a:avLst/>
          </a:prstGeom>
        </p:spPr>
      </p:pic>
      <p:sp>
        <p:nvSpPr>
          <p:cNvPr id="3" name="Slide Number Placeholder 2">
            <a:extLst>
              <a:ext uri="{FF2B5EF4-FFF2-40B4-BE49-F238E27FC236}">
                <a16:creationId xmlns:a16="http://schemas.microsoft.com/office/drawing/2014/main" id="{1A981351-12FF-4268-A174-0ABAA3A0A624}"/>
              </a:ext>
            </a:extLst>
          </p:cNvPr>
          <p:cNvSpPr>
            <a:spLocks noGrp="1"/>
          </p:cNvSpPr>
          <p:nvPr>
            <p:ph type="sldNum" sz="quarter" idx="12"/>
          </p:nvPr>
        </p:nvSpPr>
        <p:spPr/>
        <p:txBody>
          <a:bodyPr/>
          <a:lstStyle/>
          <a:p>
            <a:fld id="{85D44228-F6D7-4BD1-8B3F-EA677D963970}" type="slidenum">
              <a:rPr lang="en-US" altLang="en-US" smtClean="0"/>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4"/>
          <p:cNvSpPr>
            <a:spLocks noGrp="1" noChangeArrowheads="1"/>
          </p:cNvSpPr>
          <p:nvPr>
            <p:ph type="title"/>
          </p:nvPr>
        </p:nvSpPr>
        <p:spPr>
          <a:xfrm>
            <a:off x="381000" y="76200"/>
            <a:ext cx="7772400" cy="914400"/>
          </a:xfrm>
        </p:spPr>
        <p:txBody>
          <a:bodyPr/>
          <a:lstStyle/>
          <a:p>
            <a:pPr eaLnBrk="1" hangingPunct="1">
              <a:defRPr/>
            </a:pPr>
            <a:r>
              <a:rPr lang="en-US" b="0" dirty="0">
                <a:solidFill>
                  <a:srgbClr val="0070C0"/>
                </a:solidFill>
                <a:latin typeface="Calibri" panose="020F0502020204030204" pitchFamily="34" charset="0"/>
                <a:cs typeface="Calibri" panose="020F0502020204030204" pitchFamily="34" charset="0"/>
              </a:rPr>
              <a:t>AQI Curriculum for Children and Students</a:t>
            </a:r>
          </a:p>
        </p:txBody>
      </p:sp>
      <p:sp>
        <p:nvSpPr>
          <p:cNvPr id="196615" name="Text Box 7"/>
          <p:cNvSpPr txBox="1">
            <a:spLocks noChangeArrowheads="1"/>
          </p:cNvSpPr>
          <p:nvPr/>
        </p:nvSpPr>
        <p:spPr bwMode="auto">
          <a:xfrm>
            <a:off x="5638800" y="990600"/>
            <a:ext cx="3505200" cy="641350"/>
          </a:xfrm>
          <a:prstGeom prst="rect">
            <a:avLst/>
          </a:prstGeom>
          <a:noFill/>
          <a:ln w="9525">
            <a:noFill/>
            <a:miter lim="800000"/>
            <a:headEnd/>
            <a:tailEnd/>
          </a:ln>
          <a:effectLst/>
        </p:spPr>
        <p:txBody>
          <a:bodyPr>
            <a:spAutoFit/>
          </a:bodyPr>
          <a:lstStyle/>
          <a:p>
            <a:pPr>
              <a:spcBef>
                <a:spcPct val="50000"/>
              </a:spcBef>
              <a:defRPr/>
            </a:pPr>
            <a:r>
              <a:rPr lang="en-US" dirty="0">
                <a:latin typeface="Calibri" panose="020F0502020204030204" pitchFamily="34" charset="0"/>
                <a:cs typeface="Calibri" panose="020F0502020204030204" pitchFamily="34" charset="0"/>
              </a:rPr>
              <a:t>Colorful lessons and games for children and students</a:t>
            </a:r>
          </a:p>
        </p:txBody>
      </p:sp>
      <p:pic>
        <p:nvPicPr>
          <p:cNvPr id="35847" name="Picture 9"/>
          <p:cNvPicPr>
            <a:picLocks noChangeAspect="1" noChangeArrowheads="1"/>
          </p:cNvPicPr>
          <p:nvPr/>
        </p:nvPicPr>
        <p:blipFill>
          <a:blip r:embed="rId3" cstate="print"/>
          <a:srcRect/>
          <a:stretch>
            <a:fillRect/>
          </a:stretch>
        </p:blipFill>
        <p:spPr bwMode="auto">
          <a:xfrm>
            <a:off x="5715000" y="1752600"/>
            <a:ext cx="2054225" cy="206216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35AF863B-C137-48BA-92C8-CD0726E7A2ED}"/>
              </a:ext>
            </a:extLst>
          </p:cNvPr>
          <p:cNvSpPr>
            <a:spLocks noGrp="1"/>
          </p:cNvSpPr>
          <p:nvPr>
            <p:ph type="sldNum" sz="quarter" idx="12"/>
          </p:nvPr>
        </p:nvSpPr>
        <p:spPr/>
        <p:txBody>
          <a:bodyPr/>
          <a:lstStyle/>
          <a:p>
            <a:fld id="{E6C58D57-2990-4D88-A717-0EEEFE659ADD}" type="slidenum">
              <a:rPr lang="en-US" altLang="en-US" smtClean="0"/>
              <a:pPr/>
              <a:t>36</a:t>
            </a:fld>
            <a:endParaRPr lang="en-US" altLang="en-US"/>
          </a:p>
        </p:txBody>
      </p:sp>
      <p:pic>
        <p:nvPicPr>
          <p:cNvPr id="3" name="Picture 2">
            <a:extLst>
              <a:ext uri="{FF2B5EF4-FFF2-40B4-BE49-F238E27FC236}">
                <a16:creationId xmlns:a16="http://schemas.microsoft.com/office/drawing/2014/main" id="{6B593736-702B-406A-BCAC-3A9DD565489B}"/>
              </a:ext>
            </a:extLst>
          </p:cNvPr>
          <p:cNvPicPr>
            <a:picLocks noChangeAspect="1"/>
          </p:cNvPicPr>
          <p:nvPr/>
        </p:nvPicPr>
        <p:blipFill>
          <a:blip r:embed="rId4"/>
          <a:stretch>
            <a:fillRect/>
          </a:stretch>
        </p:blipFill>
        <p:spPr>
          <a:xfrm>
            <a:off x="411162" y="990600"/>
            <a:ext cx="5227638" cy="3249613"/>
          </a:xfrm>
          <a:prstGeom prst="rect">
            <a:avLst/>
          </a:prstGeom>
        </p:spPr>
      </p:pic>
      <p:pic>
        <p:nvPicPr>
          <p:cNvPr id="35846" name="Picture 8"/>
          <p:cNvPicPr>
            <a:picLocks noChangeAspect="1" noChangeArrowheads="1"/>
          </p:cNvPicPr>
          <p:nvPr/>
        </p:nvPicPr>
        <p:blipFill rotWithShape="1">
          <a:blip r:embed="rId5" cstate="print"/>
          <a:srcRect t="2731"/>
          <a:stretch/>
        </p:blipFill>
        <p:spPr bwMode="auto">
          <a:xfrm>
            <a:off x="2590800" y="3951032"/>
            <a:ext cx="3962400" cy="2802194"/>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normAutofit/>
          </a:bodyPr>
          <a:lstStyle/>
          <a:p>
            <a:pPr algn="l"/>
            <a:r>
              <a:rPr lang="en-US" sz="3200" dirty="0">
                <a:solidFill>
                  <a:srgbClr val="0070C0"/>
                </a:solidFill>
              </a:rPr>
              <a:t>Pollutant-Specific Health and AQI Information</a:t>
            </a:r>
          </a:p>
        </p:txBody>
      </p:sp>
      <p:pic>
        <p:nvPicPr>
          <p:cNvPr id="62468" name="Picture 4"/>
          <p:cNvPicPr>
            <a:picLocks noGrp="1" noChangeAspect="1" noChangeArrowheads="1"/>
          </p:cNvPicPr>
          <p:nvPr>
            <p:ph idx="1"/>
          </p:nvPr>
        </p:nvPicPr>
        <p:blipFill>
          <a:blip r:embed="rId3" cstate="print"/>
          <a:srcRect t="1050" r="3005"/>
          <a:stretch>
            <a:fillRect/>
          </a:stretch>
        </p:blipFill>
        <p:spPr bwMode="auto">
          <a:xfrm>
            <a:off x="457200" y="1295400"/>
            <a:ext cx="2293043" cy="5257800"/>
          </a:xfrm>
          <a:prstGeom prst="rect">
            <a:avLst/>
          </a:prstGeom>
          <a:noFill/>
          <a:ln w="9525">
            <a:solidFill>
              <a:schemeClr val="tx1"/>
            </a:solidFill>
            <a:prstDash val="solid"/>
            <a:miter lim="800000"/>
            <a:headEnd/>
            <a:tailEnd/>
          </a:ln>
        </p:spPr>
      </p:pic>
      <p:pic>
        <p:nvPicPr>
          <p:cNvPr id="62469" name="Picture 5"/>
          <p:cNvPicPr>
            <a:picLocks noChangeAspect="1" noChangeArrowheads="1"/>
          </p:cNvPicPr>
          <p:nvPr/>
        </p:nvPicPr>
        <p:blipFill>
          <a:blip r:embed="rId4" cstate="print"/>
          <a:srcRect/>
          <a:stretch>
            <a:fillRect/>
          </a:stretch>
        </p:blipFill>
        <p:spPr bwMode="auto">
          <a:xfrm>
            <a:off x="3251409" y="1295400"/>
            <a:ext cx="2463591" cy="5206342"/>
          </a:xfrm>
          <a:prstGeom prst="rect">
            <a:avLst/>
          </a:prstGeom>
          <a:noFill/>
          <a:ln w="9525">
            <a:solidFill>
              <a:schemeClr val="tx1"/>
            </a:solidFill>
            <a:prstDash val="solid"/>
            <a:miter lim="800000"/>
            <a:headEnd/>
            <a:tailEnd/>
          </a:ln>
        </p:spPr>
      </p:pic>
      <p:pic>
        <p:nvPicPr>
          <p:cNvPr id="62470" name="Picture 6"/>
          <p:cNvPicPr>
            <a:picLocks noChangeAspect="1" noChangeArrowheads="1"/>
          </p:cNvPicPr>
          <p:nvPr/>
        </p:nvPicPr>
        <p:blipFill>
          <a:blip r:embed="rId5" cstate="print"/>
          <a:srcRect t="1490" r="1299"/>
          <a:stretch>
            <a:fillRect/>
          </a:stretch>
        </p:blipFill>
        <p:spPr bwMode="auto">
          <a:xfrm>
            <a:off x="6448528" y="1295400"/>
            <a:ext cx="2238272" cy="5113420"/>
          </a:xfrm>
          <a:prstGeom prst="rect">
            <a:avLst/>
          </a:prstGeom>
          <a:noFill/>
          <a:ln w="9525">
            <a:solidFill>
              <a:schemeClr val="tx1"/>
            </a:solidFill>
            <a:prstDash val="solid"/>
            <a:miter lim="800000"/>
            <a:headEnd/>
            <a:tailEnd/>
          </a:ln>
        </p:spPr>
      </p:pic>
      <p:sp>
        <p:nvSpPr>
          <p:cNvPr id="2" name="Slide Number Placeholder 1">
            <a:extLst>
              <a:ext uri="{FF2B5EF4-FFF2-40B4-BE49-F238E27FC236}">
                <a16:creationId xmlns:a16="http://schemas.microsoft.com/office/drawing/2014/main" id="{D097B6D7-79C0-4FC8-9209-E36F8F876636}"/>
              </a:ext>
            </a:extLst>
          </p:cNvPr>
          <p:cNvSpPr>
            <a:spLocks noGrp="1"/>
          </p:cNvSpPr>
          <p:nvPr>
            <p:ph type="sldNum" sz="quarter" idx="12"/>
          </p:nvPr>
        </p:nvSpPr>
        <p:spPr/>
        <p:txBody>
          <a:bodyPr/>
          <a:lstStyle/>
          <a:p>
            <a:fld id="{0B277D4E-4334-4B45-9E75-5BF152994396}" type="slidenum">
              <a:rPr lang="en-US" smtClean="0">
                <a:solidFill>
                  <a:prstClr val="black">
                    <a:tint val="75000"/>
                  </a:prstClr>
                </a:solidFill>
              </a:rPr>
              <a:pPr/>
              <a:t>37</a:t>
            </a:fld>
            <a:endParaRPr lang="en-US">
              <a:solidFill>
                <a:prstClr val="black">
                  <a:tint val="75000"/>
                </a:prst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sz="3200" dirty="0">
                <a:solidFill>
                  <a:srgbClr val="0070C0"/>
                </a:solidFill>
              </a:rPr>
              <a:t>Public Health Benefits of the AQI </a:t>
            </a:r>
          </a:p>
        </p:txBody>
      </p:sp>
      <p:sp>
        <p:nvSpPr>
          <p:cNvPr id="6" name="Content Placeholder 5"/>
          <p:cNvSpPr>
            <a:spLocks noGrp="1"/>
          </p:cNvSpPr>
          <p:nvPr>
            <p:ph sz="quarter" idx="1"/>
          </p:nvPr>
        </p:nvSpPr>
        <p:spPr>
          <a:xfrm>
            <a:off x="457200" y="1066800"/>
            <a:ext cx="4191000" cy="4963633"/>
          </a:xfrm>
        </p:spPr>
        <p:txBody>
          <a:bodyPr>
            <a:noAutofit/>
          </a:bodyPr>
          <a:lstStyle/>
          <a:p>
            <a:pPr marL="231775" indent="-231775">
              <a:spcBef>
                <a:spcPts val="0"/>
              </a:spcBef>
              <a:spcAft>
                <a:spcPts val="600"/>
              </a:spcAft>
            </a:pPr>
            <a:r>
              <a:rPr lang="en-US" sz="1800" b="1" dirty="0"/>
              <a:t>Surveys</a:t>
            </a:r>
            <a:r>
              <a:rPr lang="en-US" sz="1800" dirty="0"/>
              <a:t> indicated that 50 to 80% of public aware of AQI</a:t>
            </a:r>
          </a:p>
          <a:p>
            <a:pPr marL="461963" lvl="1" indent="-230188">
              <a:spcBef>
                <a:spcPts val="0"/>
              </a:spcBef>
              <a:spcAft>
                <a:spcPts val="600"/>
              </a:spcAft>
              <a:buSzPct val="80000"/>
              <a:buFont typeface="Calibri" pitchFamily="34" charset="0"/>
              <a:buChar char="–"/>
            </a:pPr>
            <a:r>
              <a:rPr lang="en-US" sz="1800" dirty="0"/>
              <a:t>Of those, 50% report taking exposure reduction measures</a:t>
            </a:r>
          </a:p>
          <a:p>
            <a:pPr marL="461963" lvl="1" indent="-230188">
              <a:spcBef>
                <a:spcPts val="0"/>
              </a:spcBef>
              <a:spcAft>
                <a:spcPts val="600"/>
              </a:spcAft>
            </a:pPr>
            <a:r>
              <a:rPr lang="en-US" sz="1800" dirty="0"/>
              <a:t>People who are at-risk more likely to report taking exposure reduction measures, including older adults, children, and people with heart or lung disease</a:t>
            </a:r>
          </a:p>
          <a:p>
            <a:pPr marL="231775" indent="-231775">
              <a:spcBef>
                <a:spcPts val="0"/>
              </a:spcBef>
              <a:spcAft>
                <a:spcPts val="600"/>
              </a:spcAft>
            </a:pPr>
            <a:r>
              <a:rPr lang="en-US" sz="1800" b="1" dirty="0"/>
              <a:t>Activity diary studies</a:t>
            </a:r>
            <a:r>
              <a:rPr lang="en-US" sz="1800" dirty="0"/>
              <a:t> provide evidence of exposure reduction</a:t>
            </a:r>
          </a:p>
          <a:p>
            <a:pPr marL="231775" indent="-231775">
              <a:spcBef>
                <a:spcPts val="0"/>
              </a:spcBef>
              <a:spcAft>
                <a:spcPts val="600"/>
              </a:spcAft>
            </a:pPr>
            <a:r>
              <a:rPr lang="en-US" sz="1800" b="1" dirty="0"/>
              <a:t>Population-based health studies</a:t>
            </a:r>
            <a:r>
              <a:rPr lang="en-US" sz="1800" dirty="0"/>
              <a:t> provide evidence of reductions in hospital admissions and emergency department visits for asthma due to advisories </a:t>
            </a:r>
          </a:p>
        </p:txBody>
      </p:sp>
      <p:sp>
        <p:nvSpPr>
          <p:cNvPr id="4" name="Text Box 6"/>
          <p:cNvSpPr txBox="1">
            <a:spLocks noChangeArrowheads="1"/>
          </p:cNvSpPr>
          <p:nvPr/>
        </p:nvSpPr>
        <p:spPr bwMode="auto">
          <a:xfrm>
            <a:off x="7239000" y="6400800"/>
            <a:ext cx="1905000" cy="457200"/>
          </a:xfrm>
          <a:prstGeom prst="rect">
            <a:avLst/>
          </a:prstGeom>
          <a:noFill/>
          <a:ln w="9525">
            <a:noFill/>
            <a:round/>
            <a:headEnd/>
            <a:tailEnd/>
          </a:ln>
          <a:effectLst/>
        </p:spPr>
        <p:txBody>
          <a:bodyPr lIns="90000" tIns="46800" rIns="90000" bIns="46800" anchor="b"/>
          <a:lstStyle/>
          <a:p>
            <a:pPr algn="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5520A2E-366D-4F52-92FB-06A9354D3E5F}" type="slidenum">
              <a:rPr lang="en-US" sz="1000">
                <a:solidFill>
                  <a:srgbClr val="000000"/>
                </a:solidFill>
                <a:latin typeface="Tahoma" pitchFamily="34" charset="0"/>
                <a:cs typeface="Arial" charset="0"/>
              </a:rPr>
              <a:pPr algn="r" fontAlgn="auto">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38</a:t>
            </a:fld>
            <a:endParaRPr lang="en-US" sz="1000" dirty="0">
              <a:solidFill>
                <a:srgbClr val="000000"/>
              </a:solidFill>
              <a:latin typeface="Tahoma" pitchFamily="34" charset="0"/>
              <a:cs typeface="Arial" charset="0"/>
            </a:endParaRPr>
          </a:p>
        </p:txBody>
      </p:sp>
      <p:grpSp>
        <p:nvGrpSpPr>
          <p:cNvPr id="3" name="Content Placeholder 5"/>
          <p:cNvGrpSpPr>
            <a:grpSpLocks noGrp="1"/>
          </p:cNvGrpSpPr>
          <p:nvPr/>
        </p:nvGrpSpPr>
        <p:grpSpPr>
          <a:xfrm>
            <a:off x="4876800" y="4114800"/>
            <a:ext cx="4038600" cy="2427288"/>
            <a:chOff x="4419600" y="3429000"/>
            <a:chExt cx="4505325" cy="3256771"/>
          </a:xfrm>
        </p:grpSpPr>
        <p:pic>
          <p:nvPicPr>
            <p:cNvPr id="9" name="Picture 8"/>
            <p:cNvPicPr/>
            <p:nvPr/>
          </p:nvPicPr>
          <p:blipFill>
            <a:blip r:embed="rId3" cstate="print">
              <a:lum contrast="-30000"/>
            </a:blip>
            <a:srcRect/>
            <a:stretch>
              <a:fillRect/>
            </a:stretch>
          </p:blipFill>
          <p:spPr bwMode="auto">
            <a:xfrm>
              <a:off x="4419600" y="3429000"/>
              <a:ext cx="4505325" cy="3256771"/>
            </a:xfrm>
            <a:prstGeom prst="rect">
              <a:avLst/>
            </a:prstGeom>
            <a:noFill/>
            <a:ln w="9525">
              <a:solidFill>
                <a:schemeClr val="tx1"/>
              </a:solidFill>
              <a:miter lim="800000"/>
              <a:headEnd/>
              <a:tailEnd/>
            </a:ln>
          </p:spPr>
        </p:pic>
        <p:sp>
          <p:nvSpPr>
            <p:cNvPr id="10" name="TextBox 7"/>
            <p:cNvSpPr txBox="1"/>
            <p:nvPr/>
          </p:nvSpPr>
          <p:spPr>
            <a:xfrm>
              <a:off x="6629759" y="5473800"/>
              <a:ext cx="1405354" cy="371659"/>
            </a:xfrm>
            <a:prstGeom prst="rect">
              <a:avLst/>
            </a:prstGeom>
            <a:noFill/>
            <a:ln>
              <a:solidFill>
                <a:schemeClr val="tx1"/>
              </a:solidFill>
            </a:ln>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200" dirty="0">
                  <a:solidFill>
                    <a:prstClr val="black"/>
                  </a:solidFill>
                  <a:latin typeface="Arial Narrow" pitchFamily="34" charset="0"/>
                </a:rPr>
                <a:t>Children Ages 5-19</a:t>
              </a:r>
            </a:p>
          </p:txBody>
        </p:sp>
        <p:sp>
          <p:nvSpPr>
            <p:cNvPr id="11" name="TextBox 8"/>
            <p:cNvSpPr txBox="1"/>
            <p:nvPr/>
          </p:nvSpPr>
          <p:spPr>
            <a:xfrm>
              <a:off x="4876800" y="3810000"/>
              <a:ext cx="1847412" cy="619431"/>
            </a:xfrm>
            <a:prstGeom prst="rect">
              <a:avLst/>
            </a:prstGeom>
            <a:noFill/>
            <a:ln>
              <a:solidFill>
                <a:schemeClr val="tx1"/>
              </a:solidFill>
            </a:ln>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200" dirty="0">
                  <a:solidFill>
                    <a:srgbClr val="FF0000"/>
                  </a:solidFill>
                  <a:latin typeface="Arial Narrow" pitchFamily="34" charset="0"/>
                </a:rPr>
                <a:t>Increased asthma HA’s on</a:t>
              </a:r>
            </a:p>
            <a:p>
              <a:r>
                <a:rPr lang="en-US" sz="1200" dirty="0">
                  <a:solidFill>
                    <a:srgbClr val="FF0000"/>
                  </a:solidFill>
                  <a:latin typeface="Arial Narrow" pitchFamily="34" charset="0"/>
                </a:rPr>
                <a:t>high-O</a:t>
              </a:r>
              <a:r>
                <a:rPr lang="en-US" sz="1200" baseline="-25000" dirty="0">
                  <a:solidFill>
                    <a:srgbClr val="FF0000"/>
                  </a:solidFill>
                  <a:latin typeface="Arial Narrow" pitchFamily="34" charset="0"/>
                </a:rPr>
                <a:t>3</a:t>
              </a:r>
              <a:r>
                <a:rPr lang="en-US" sz="1200" dirty="0">
                  <a:solidFill>
                    <a:srgbClr val="FF0000"/>
                  </a:solidFill>
                  <a:latin typeface="Arial Narrow" pitchFamily="34" charset="0"/>
                </a:rPr>
                <a:t> days with no alert</a:t>
              </a:r>
            </a:p>
          </p:txBody>
        </p:sp>
        <p:cxnSp>
          <p:nvCxnSpPr>
            <p:cNvPr id="12" name="Straight Arrow Connector 11"/>
            <p:cNvCxnSpPr>
              <a:stCxn id="11" idx="2"/>
            </p:cNvCxnSpPr>
            <p:nvPr/>
          </p:nvCxnSpPr>
          <p:spPr bwMode="auto">
            <a:xfrm>
              <a:off x="5800507" y="4429431"/>
              <a:ext cx="981293" cy="2187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pic>
        <p:nvPicPr>
          <p:cNvPr id="13" name="Object 2"/>
          <p:cNvPicPr/>
          <p:nvPr/>
        </p:nvPicPr>
        <p:blipFill>
          <a:blip r:embed="rId4" cstate="print"/>
          <a:srcRect/>
          <a:stretch>
            <a:fillRect/>
          </a:stretch>
        </p:blipFill>
        <p:spPr bwMode="auto">
          <a:xfrm>
            <a:off x="4876800" y="1148503"/>
            <a:ext cx="4048125" cy="2585297"/>
          </a:xfrm>
          <a:prstGeom prst="rect">
            <a:avLst/>
          </a:prstGeom>
          <a:noFill/>
        </p:spPr>
      </p:pic>
      <p:sp>
        <p:nvSpPr>
          <p:cNvPr id="14" name="TextBox 13"/>
          <p:cNvSpPr txBox="1"/>
          <p:nvPr/>
        </p:nvSpPr>
        <p:spPr>
          <a:xfrm>
            <a:off x="4876800" y="6550223"/>
            <a:ext cx="2988319" cy="276999"/>
          </a:xfrm>
          <a:prstGeom prst="rect">
            <a:avLst/>
          </a:prstGeom>
          <a:noFill/>
        </p:spPr>
        <p:txBody>
          <a:bodyPr wrap="none" rtlCol="0">
            <a:spAutoFit/>
          </a:bodyPr>
          <a:lstStyle/>
          <a:p>
            <a:pPr fontAlgn="auto">
              <a:spcBef>
                <a:spcPts val="0"/>
              </a:spcBef>
              <a:spcAft>
                <a:spcPts val="0"/>
              </a:spcAft>
            </a:pPr>
            <a:r>
              <a:rPr lang="en-US" sz="1200" dirty="0">
                <a:solidFill>
                  <a:prstClr val="black"/>
                </a:solidFill>
                <a:latin typeface="Arial Narrow" pitchFamily="34" charset="0"/>
                <a:cs typeface="Arial" pitchFamily="34" charset="0"/>
              </a:rPr>
              <a:t>Population-based study - </a:t>
            </a:r>
            <a:r>
              <a:rPr lang="en-US" sz="1200" dirty="0" err="1">
                <a:solidFill>
                  <a:prstClr val="black"/>
                </a:solidFill>
                <a:latin typeface="Arial Narrow" pitchFamily="34" charset="0"/>
                <a:cs typeface="Arial" pitchFamily="34" charset="0"/>
              </a:rPr>
              <a:t>Neidell</a:t>
            </a:r>
            <a:r>
              <a:rPr lang="en-US" sz="1200" dirty="0">
                <a:solidFill>
                  <a:prstClr val="black"/>
                </a:solidFill>
                <a:latin typeface="Arial Narrow" pitchFamily="34" charset="0"/>
                <a:cs typeface="Arial" pitchFamily="34" charset="0"/>
              </a:rPr>
              <a:t> and Kinney 2009</a:t>
            </a:r>
          </a:p>
        </p:txBody>
      </p:sp>
      <p:sp>
        <p:nvSpPr>
          <p:cNvPr id="15" name="TextBox 14"/>
          <p:cNvSpPr txBox="1"/>
          <p:nvPr/>
        </p:nvSpPr>
        <p:spPr>
          <a:xfrm>
            <a:off x="4876800" y="3733800"/>
            <a:ext cx="2895600" cy="276999"/>
          </a:xfrm>
          <a:prstGeom prst="rect">
            <a:avLst/>
          </a:prstGeom>
          <a:noFill/>
        </p:spPr>
        <p:txBody>
          <a:bodyPr wrap="square" rtlCol="0">
            <a:spAutoFit/>
          </a:bodyPr>
          <a:lstStyle/>
          <a:p>
            <a:pPr fontAlgn="auto">
              <a:spcBef>
                <a:spcPts val="0"/>
              </a:spcBef>
              <a:spcAft>
                <a:spcPts val="0"/>
              </a:spcAft>
            </a:pPr>
            <a:r>
              <a:rPr lang="en-US" sz="1200" dirty="0">
                <a:solidFill>
                  <a:prstClr val="black"/>
                </a:solidFill>
                <a:latin typeface="Arial Narrow" pitchFamily="34" charset="0"/>
              </a:rPr>
              <a:t>Activity diary study - Mansfield et al., 2007</a:t>
            </a:r>
          </a:p>
        </p:txBody>
      </p:sp>
      <p:sp>
        <p:nvSpPr>
          <p:cNvPr id="5" name="Slide Number Placeholder 4">
            <a:extLst>
              <a:ext uri="{FF2B5EF4-FFF2-40B4-BE49-F238E27FC236}">
                <a16:creationId xmlns:a16="http://schemas.microsoft.com/office/drawing/2014/main" id="{A1828424-9829-4EAD-B3E7-420C46532E51}"/>
              </a:ext>
            </a:extLst>
          </p:cNvPr>
          <p:cNvSpPr>
            <a:spLocks noGrp="1"/>
          </p:cNvSpPr>
          <p:nvPr>
            <p:ph type="sldNum" sz="quarter" idx="12"/>
          </p:nvPr>
        </p:nvSpPr>
        <p:spPr/>
        <p:txBody>
          <a:bodyPr/>
          <a:lstStyle/>
          <a:p>
            <a:fld id="{39808402-2B2D-4E49-B67E-0465B00F480F}" type="slidenum">
              <a:rPr lang="en-US" smtClean="0">
                <a:solidFill>
                  <a:prstClr val="black">
                    <a:tint val="75000"/>
                  </a:prstClr>
                </a:solidFill>
              </a:rPr>
              <a:pPr/>
              <a:t>38</a:t>
            </a:fld>
            <a:endParaRPr lang="en-US">
              <a:solidFill>
                <a:prstClr val="black">
                  <a:tint val="75000"/>
                </a:prst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762000" y="309214"/>
            <a:ext cx="7292889" cy="721094"/>
          </a:xfrm>
        </p:spPr>
        <p:txBody>
          <a:bodyPr>
            <a:noAutofit/>
          </a:bodyPr>
          <a:lstStyle/>
          <a:p>
            <a:pPr algn="l"/>
            <a:r>
              <a:rPr lang="en-US" sz="3200" dirty="0">
                <a:solidFill>
                  <a:srgbClr val="0070C0"/>
                </a:solidFill>
              </a:rPr>
              <a:t>Sensor Concentration ≠ Air Quality Index</a:t>
            </a:r>
            <a:br>
              <a:rPr lang="en-US" sz="3200" dirty="0"/>
            </a:br>
            <a:endParaRPr lang="en-US" sz="3200" dirty="0"/>
          </a:p>
        </p:txBody>
      </p:sp>
      <p:sp>
        <p:nvSpPr>
          <p:cNvPr id="6" name="Slide Number Placeholder 5"/>
          <p:cNvSpPr>
            <a:spLocks noGrp="1"/>
          </p:cNvSpPr>
          <p:nvPr>
            <p:ph type="sldNum" sz="quarter" idx="12"/>
          </p:nvPr>
        </p:nvSpPr>
        <p:spPr/>
        <p:txBody>
          <a:bodyPr/>
          <a:lstStyle/>
          <a:p>
            <a:pPr>
              <a:defRPr/>
            </a:pPr>
            <a:fld id="{A59A409D-13B5-4BFA-BEF2-B333FB868C3F}" type="slidenum">
              <a:rPr lang="en-US" smtClean="0">
                <a:solidFill>
                  <a:schemeClr val="tx1"/>
                </a:solidFill>
              </a:rPr>
              <a:pPr>
                <a:defRPr/>
              </a:pPr>
              <a:t>39</a:t>
            </a:fld>
            <a:endParaRPr lang="en-US"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754" y="2063378"/>
            <a:ext cx="2193499" cy="26748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171" y="2419980"/>
            <a:ext cx="1518175" cy="1518175"/>
          </a:xfrm>
          <a:prstGeom prst="rect">
            <a:avLst/>
          </a:prstGeom>
        </p:spPr>
      </p:pic>
      <p:graphicFrame>
        <p:nvGraphicFramePr>
          <p:cNvPr id="12" name="Table 11"/>
          <p:cNvGraphicFramePr>
            <a:graphicFrameLocks noGrp="1"/>
          </p:cNvGraphicFramePr>
          <p:nvPr>
            <p:extLst/>
          </p:nvPr>
        </p:nvGraphicFramePr>
        <p:xfrm>
          <a:off x="820882" y="2746761"/>
          <a:ext cx="1756336" cy="3298332"/>
        </p:xfrm>
        <a:graphic>
          <a:graphicData uri="http://schemas.openxmlformats.org/drawingml/2006/table">
            <a:tbl>
              <a:tblPr firstRow="1" bandRow="1">
                <a:tableStyleId>{5C22544A-7EE6-4342-B048-85BDC9FD1C3A}</a:tableStyleId>
              </a:tblPr>
              <a:tblGrid>
                <a:gridCol w="1756336">
                  <a:extLst>
                    <a:ext uri="{9D8B030D-6E8A-4147-A177-3AD203B41FA5}">
                      <a16:colId xmlns:a16="http://schemas.microsoft.com/office/drawing/2014/main" val="20000"/>
                    </a:ext>
                  </a:extLst>
                </a:gridCol>
              </a:tblGrid>
              <a:tr h="469761">
                <a:tc>
                  <a:txBody>
                    <a:bodyPr/>
                    <a:lstStyle/>
                    <a:p>
                      <a:r>
                        <a:rPr lang="en-US" sz="2000" dirty="0">
                          <a:solidFill>
                            <a:schemeClr val="tx1"/>
                          </a:solidFill>
                        </a:rPr>
                        <a:t>Sensor Reading</a:t>
                      </a:r>
                    </a:p>
                  </a:txBody>
                  <a:tcPr marL="51435" marR="51435" marT="25718" marB="25718" anchor="ctr"/>
                </a:tc>
                <a:extLst>
                  <a:ext uri="{0D108BD9-81ED-4DB2-BD59-A6C34878D82A}">
                    <a16:rowId xmlns:a16="http://schemas.microsoft.com/office/drawing/2014/main" val="10000"/>
                  </a:ext>
                </a:extLst>
              </a:tr>
              <a:tr h="942857">
                <a:tc>
                  <a:txBody>
                    <a:bodyPr/>
                    <a:lstStyle/>
                    <a:p>
                      <a:r>
                        <a:rPr lang="en-US" sz="2000" b="1" dirty="0"/>
                        <a:t>Concentration</a:t>
                      </a:r>
                    </a:p>
                  </a:txBody>
                  <a:tcPr marL="51435" marR="51435" marT="25718" marB="25718"/>
                </a:tc>
                <a:extLst>
                  <a:ext uri="{0D108BD9-81ED-4DB2-BD59-A6C34878D82A}">
                    <a16:rowId xmlns:a16="http://schemas.microsoft.com/office/drawing/2014/main" val="10001"/>
                  </a:ext>
                </a:extLst>
              </a:tr>
              <a:tr h="942857">
                <a:tc>
                  <a:txBody>
                    <a:bodyPr/>
                    <a:lstStyle/>
                    <a:p>
                      <a:r>
                        <a:rPr lang="en-US" sz="2000" b="1" dirty="0"/>
                        <a:t>Short term </a:t>
                      </a:r>
                    </a:p>
                    <a:p>
                      <a:r>
                        <a:rPr lang="en-US" sz="2000" b="1" dirty="0"/>
                        <a:t>(e.g. 1 minute)</a:t>
                      </a:r>
                    </a:p>
                  </a:txBody>
                  <a:tcPr marL="51435" marR="51435" marT="25718" marB="25718"/>
                </a:tc>
                <a:extLst>
                  <a:ext uri="{0D108BD9-81ED-4DB2-BD59-A6C34878D82A}">
                    <a16:rowId xmlns:a16="http://schemas.microsoft.com/office/drawing/2014/main" val="10002"/>
                  </a:ext>
                </a:extLst>
              </a:tr>
              <a:tr h="942857">
                <a:tc>
                  <a:txBody>
                    <a:bodyPr/>
                    <a:lstStyle/>
                    <a:p>
                      <a:r>
                        <a:rPr lang="en-US" sz="2000" b="1" dirty="0"/>
                        <a:t>Data</a:t>
                      </a:r>
                      <a:r>
                        <a:rPr lang="en-US" sz="2000" b="1" baseline="0" dirty="0"/>
                        <a:t> Quality Unknown</a:t>
                      </a:r>
                      <a:endParaRPr lang="en-US" sz="2000" b="1" dirty="0"/>
                    </a:p>
                  </a:txBody>
                  <a:tcPr marL="51435" marR="51435" marT="25718" marB="25718"/>
                </a:tc>
                <a:extLst>
                  <a:ext uri="{0D108BD9-81ED-4DB2-BD59-A6C34878D82A}">
                    <a16:rowId xmlns:a16="http://schemas.microsoft.com/office/drawing/2014/main" val="10003"/>
                  </a:ext>
                </a:extLst>
              </a:tr>
            </a:tbl>
          </a:graphicData>
        </a:graphic>
      </p:graphicFrame>
      <p:graphicFrame>
        <p:nvGraphicFramePr>
          <p:cNvPr id="13" name="Table 12"/>
          <p:cNvGraphicFramePr>
            <a:graphicFrameLocks noGrp="1"/>
          </p:cNvGraphicFramePr>
          <p:nvPr>
            <p:extLst/>
          </p:nvPr>
        </p:nvGraphicFramePr>
        <p:xfrm>
          <a:off x="6055399" y="2612679"/>
          <a:ext cx="1652247" cy="3282628"/>
        </p:xfrm>
        <a:graphic>
          <a:graphicData uri="http://schemas.openxmlformats.org/drawingml/2006/table">
            <a:tbl>
              <a:tblPr firstRow="1" bandRow="1">
                <a:tableStyleId>{5C22544A-7EE6-4342-B048-85BDC9FD1C3A}</a:tableStyleId>
              </a:tblPr>
              <a:tblGrid>
                <a:gridCol w="1652247">
                  <a:extLst>
                    <a:ext uri="{9D8B030D-6E8A-4147-A177-3AD203B41FA5}">
                      <a16:colId xmlns:a16="http://schemas.microsoft.com/office/drawing/2014/main" val="20000"/>
                    </a:ext>
                  </a:extLst>
                </a:gridCol>
              </a:tblGrid>
              <a:tr h="402664">
                <a:tc>
                  <a:txBody>
                    <a:bodyPr/>
                    <a:lstStyle/>
                    <a:p>
                      <a:r>
                        <a:rPr lang="en-US" sz="2000" b="1" dirty="0">
                          <a:solidFill>
                            <a:schemeClr val="tx1"/>
                          </a:solidFill>
                        </a:rPr>
                        <a:t>Air Quality</a:t>
                      </a:r>
                      <a:r>
                        <a:rPr lang="en-US" sz="2000" b="1" baseline="0" dirty="0">
                          <a:solidFill>
                            <a:schemeClr val="tx1"/>
                          </a:solidFill>
                        </a:rPr>
                        <a:t> Index</a:t>
                      </a:r>
                      <a:endParaRPr lang="en-US" sz="2000" b="1" dirty="0">
                        <a:solidFill>
                          <a:schemeClr val="tx1"/>
                        </a:solidFill>
                      </a:endParaRPr>
                    </a:p>
                  </a:txBody>
                  <a:tcPr marL="51435" marR="51435" marT="25718" marB="25718"/>
                </a:tc>
                <a:extLst>
                  <a:ext uri="{0D108BD9-81ED-4DB2-BD59-A6C34878D82A}">
                    <a16:rowId xmlns:a16="http://schemas.microsoft.com/office/drawing/2014/main" val="10000"/>
                  </a:ext>
                </a:extLst>
              </a:tr>
              <a:tr h="827878">
                <a:tc>
                  <a:txBody>
                    <a:bodyPr/>
                    <a:lstStyle/>
                    <a:p>
                      <a:r>
                        <a:rPr lang="en-US" sz="2000" b="1" dirty="0"/>
                        <a:t>Index Value</a:t>
                      </a:r>
                      <a:r>
                        <a:rPr lang="en-US" sz="2000" b="1" baseline="0" dirty="0"/>
                        <a:t> &amp; </a:t>
                      </a:r>
                      <a:r>
                        <a:rPr lang="en-US" sz="2000" b="1" dirty="0"/>
                        <a:t>Color</a:t>
                      </a:r>
                    </a:p>
                  </a:txBody>
                  <a:tcPr marL="51435" marR="51435" marT="25718" marB="25718"/>
                </a:tc>
                <a:extLst>
                  <a:ext uri="{0D108BD9-81ED-4DB2-BD59-A6C34878D82A}">
                    <a16:rowId xmlns:a16="http://schemas.microsoft.com/office/drawing/2014/main" val="10001"/>
                  </a:ext>
                </a:extLst>
              </a:tr>
              <a:tr h="827878">
                <a:tc>
                  <a:txBody>
                    <a:bodyPr/>
                    <a:lstStyle/>
                    <a:p>
                      <a:r>
                        <a:rPr lang="en-US" sz="2000" b="1" dirty="0"/>
                        <a:t>Averaged (e.g. 8-hour, 24-hour)</a:t>
                      </a:r>
                    </a:p>
                  </a:txBody>
                  <a:tcPr marL="51435" marR="51435" marT="25718" marB="25718"/>
                </a:tc>
                <a:extLst>
                  <a:ext uri="{0D108BD9-81ED-4DB2-BD59-A6C34878D82A}">
                    <a16:rowId xmlns:a16="http://schemas.microsoft.com/office/drawing/2014/main" val="10002"/>
                  </a:ext>
                </a:extLst>
              </a:tr>
              <a:tr h="827878">
                <a:tc>
                  <a:txBody>
                    <a:bodyPr/>
                    <a:lstStyle/>
                    <a:p>
                      <a:r>
                        <a:rPr lang="en-US" sz="2000" b="1" dirty="0"/>
                        <a:t>Data Quality Assured</a:t>
                      </a:r>
                    </a:p>
                  </a:txBody>
                  <a:tcPr marL="51435" marR="51435" marT="25718" marB="25718"/>
                </a:tc>
                <a:extLst>
                  <a:ext uri="{0D108BD9-81ED-4DB2-BD59-A6C34878D82A}">
                    <a16:rowId xmlns:a16="http://schemas.microsoft.com/office/drawing/2014/main" val="10003"/>
                  </a:ext>
                </a:extLst>
              </a:tr>
            </a:tbl>
          </a:graphicData>
        </a:graphic>
      </p:graphicFrame>
      <p:grpSp>
        <p:nvGrpSpPr>
          <p:cNvPr id="9" name="Group 8"/>
          <p:cNvGrpSpPr/>
          <p:nvPr/>
        </p:nvGrpSpPr>
        <p:grpSpPr>
          <a:xfrm>
            <a:off x="1196744" y="1174289"/>
            <a:ext cx="839958" cy="1309845"/>
            <a:chOff x="5691061" y="1650140"/>
            <a:chExt cx="2093278" cy="3524250"/>
          </a:xfrm>
        </p:grpSpPr>
        <p:pic>
          <p:nvPicPr>
            <p:cNvPr id="10" name="Picture 9" descr="C:\Users\ahealy\Desktop\phon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1061" y="1650140"/>
              <a:ext cx="2093278" cy="3524250"/>
            </a:xfrm>
            <a:prstGeom prst="rect">
              <a:avLst/>
            </a:prstGeom>
            <a:noFill/>
            <a:ln>
              <a:noFill/>
            </a:ln>
          </p:spPr>
        </p:pic>
        <p:pic>
          <p:nvPicPr>
            <p:cNvPr id="14" name="Picture 13"/>
            <p:cNvPicPr>
              <a:picLocks noChangeAspect="1"/>
            </p:cNvPicPr>
            <p:nvPr/>
          </p:nvPicPr>
          <p:blipFill>
            <a:blip r:embed="rId5"/>
            <a:stretch>
              <a:fillRect/>
            </a:stretch>
          </p:blipFill>
          <p:spPr>
            <a:xfrm>
              <a:off x="5784597" y="2044033"/>
              <a:ext cx="1906206" cy="2505076"/>
            </a:xfrm>
            <a:prstGeom prst="rect">
              <a:avLst/>
            </a:prstGeom>
          </p:spPr>
        </p:pic>
      </p:grpSp>
      <p:pic>
        <p:nvPicPr>
          <p:cNvPr id="15" name="Picture 5" descr="aqi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7446" y="1193507"/>
            <a:ext cx="16002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008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228600"/>
            <a:ext cx="7772400" cy="1143000"/>
          </a:xfrm>
          <a:effectLst/>
        </p:spPr>
        <p:txBody>
          <a:bodyPr/>
          <a:lstStyle/>
          <a:p>
            <a:pPr algn="l" defTabSz="914400" eaLnBrk="1" hangingPunct="1">
              <a:defRPr/>
            </a:pPr>
            <a:r>
              <a:rPr lang="en-US" sz="3200" dirty="0">
                <a:solidFill>
                  <a:srgbClr val="0070C0"/>
                </a:solidFill>
                <a:latin typeface="Calibri" panose="020F0502020204030204" pitchFamily="34" charset="0"/>
                <a:cs typeface="Calibri" panose="020F0502020204030204" pitchFamily="34" charset="0"/>
              </a:rPr>
              <a:t>Ozone Irritates Airways</a:t>
            </a:r>
          </a:p>
        </p:txBody>
      </p:sp>
      <p:sp>
        <p:nvSpPr>
          <p:cNvPr id="88067" name="Rectangle 3"/>
          <p:cNvSpPr>
            <a:spLocks noGrp="1" noChangeArrowheads="1"/>
          </p:cNvSpPr>
          <p:nvPr>
            <p:ph type="body" idx="1"/>
          </p:nvPr>
        </p:nvSpPr>
        <p:spPr>
          <a:xfrm>
            <a:off x="800100" y="1524000"/>
            <a:ext cx="4686300" cy="3886200"/>
          </a:xfrm>
          <a:effectLst/>
        </p:spPr>
        <p:txBody>
          <a:bodyPr/>
          <a:lstStyle/>
          <a:p>
            <a:pPr marL="342900" indent="-342900" defTabSz="914400" eaLnBrk="1" hangingPunct="1">
              <a:lnSpc>
                <a:spcPct val="90000"/>
              </a:lnSpc>
              <a:defRPr/>
            </a:pPr>
            <a:r>
              <a:rPr lang="en-US" sz="2000" dirty="0">
                <a:latin typeface="Arial" charset="0"/>
              </a:rPr>
              <a:t>Symptoms</a:t>
            </a:r>
          </a:p>
          <a:p>
            <a:pPr marL="742950" lvl="1" indent="-285750" defTabSz="914400" eaLnBrk="1" hangingPunct="1">
              <a:lnSpc>
                <a:spcPct val="90000"/>
              </a:lnSpc>
              <a:defRPr/>
            </a:pPr>
            <a:r>
              <a:rPr lang="en-US" sz="1800" dirty="0">
                <a:latin typeface="Arial" charset="0"/>
              </a:rPr>
              <a:t>Cough</a:t>
            </a:r>
          </a:p>
          <a:p>
            <a:pPr marL="742950" lvl="1" indent="-285750" defTabSz="914400" eaLnBrk="1" hangingPunct="1">
              <a:lnSpc>
                <a:spcPct val="90000"/>
              </a:lnSpc>
              <a:defRPr/>
            </a:pPr>
            <a:r>
              <a:rPr lang="en-US" sz="1800" dirty="0">
                <a:latin typeface="Arial" charset="0"/>
              </a:rPr>
              <a:t>Sore or scratchy throat</a:t>
            </a:r>
          </a:p>
          <a:p>
            <a:pPr marL="742950" lvl="1" indent="-285750" defTabSz="914400" eaLnBrk="1" hangingPunct="1">
              <a:lnSpc>
                <a:spcPct val="90000"/>
              </a:lnSpc>
              <a:defRPr/>
            </a:pPr>
            <a:r>
              <a:rPr lang="en-US" sz="1800" dirty="0">
                <a:latin typeface="Arial" charset="0"/>
              </a:rPr>
              <a:t>Pain with deep breath</a:t>
            </a:r>
          </a:p>
          <a:p>
            <a:pPr marL="742950" lvl="1" indent="-285750" defTabSz="914400" eaLnBrk="1" hangingPunct="1">
              <a:lnSpc>
                <a:spcPct val="90000"/>
              </a:lnSpc>
              <a:defRPr/>
            </a:pPr>
            <a:r>
              <a:rPr lang="en-US" sz="1800" dirty="0">
                <a:latin typeface="Arial" charset="0"/>
              </a:rPr>
              <a:t>Fatigue</a:t>
            </a:r>
          </a:p>
          <a:p>
            <a:pPr marL="342900" indent="-342900" defTabSz="914400" eaLnBrk="1" hangingPunct="1">
              <a:lnSpc>
                <a:spcPct val="90000"/>
              </a:lnSpc>
              <a:defRPr/>
            </a:pPr>
            <a:r>
              <a:rPr lang="en-US" sz="2000" dirty="0">
                <a:latin typeface="Arial" charset="0"/>
              </a:rPr>
              <a:t>Rapid onset</a:t>
            </a:r>
          </a:p>
          <a:p>
            <a:pPr marL="342900" indent="-342900" defTabSz="914400" eaLnBrk="1" hangingPunct="1">
              <a:lnSpc>
                <a:spcPct val="90000"/>
              </a:lnSpc>
              <a:defRPr/>
            </a:pPr>
            <a:r>
              <a:rPr lang="en-US" sz="2000" dirty="0">
                <a:latin typeface="Arial" charset="0"/>
              </a:rPr>
              <a:t>Asthma symptoms - greater in people with asthma, also occur in people without asthma</a:t>
            </a:r>
          </a:p>
        </p:txBody>
      </p:sp>
      <p:pic>
        <p:nvPicPr>
          <p:cNvPr id="12292" name="Picture 4" descr="3A"/>
          <p:cNvPicPr>
            <a:picLocks noChangeAspect="1" noChangeArrowheads="1"/>
          </p:cNvPicPr>
          <p:nvPr/>
        </p:nvPicPr>
        <p:blipFill>
          <a:blip r:embed="rId3" cstate="print"/>
          <a:srcRect l="33734" t="5701" r="37349" b="20190"/>
          <a:stretch>
            <a:fillRect/>
          </a:stretch>
        </p:blipFill>
        <p:spPr bwMode="auto">
          <a:xfrm>
            <a:off x="6172200" y="1524000"/>
            <a:ext cx="1195388" cy="1295400"/>
          </a:xfrm>
          <a:prstGeom prst="rect">
            <a:avLst/>
          </a:prstGeom>
          <a:noFill/>
          <a:ln w="9525">
            <a:noFill/>
            <a:miter lim="800000"/>
            <a:headEnd/>
            <a:tailEnd/>
          </a:ln>
        </p:spPr>
      </p:pic>
      <p:pic>
        <p:nvPicPr>
          <p:cNvPr id="12293" name="Picture 5" descr="3A"/>
          <p:cNvPicPr>
            <a:picLocks noChangeAspect="1" noChangeArrowheads="1"/>
          </p:cNvPicPr>
          <p:nvPr/>
        </p:nvPicPr>
        <p:blipFill>
          <a:blip r:embed="rId3" cstate="print"/>
          <a:srcRect l="72289" r="2409" b="17102"/>
          <a:stretch>
            <a:fillRect/>
          </a:stretch>
        </p:blipFill>
        <p:spPr bwMode="auto">
          <a:xfrm>
            <a:off x="6248400" y="2971800"/>
            <a:ext cx="1098550" cy="15240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42AC2FCA-31F1-4C27-97DD-11E4E12E0A6F}"/>
              </a:ext>
            </a:extLst>
          </p:cNvPr>
          <p:cNvSpPr>
            <a:spLocks noGrp="1"/>
          </p:cNvSpPr>
          <p:nvPr>
            <p:ph type="sldNum" sz="quarter" idx="12"/>
          </p:nvPr>
        </p:nvSpPr>
        <p:spPr/>
        <p:txBody>
          <a:bodyPr/>
          <a:lstStyle/>
          <a:p>
            <a:fld id="{52354A6A-1E7D-48CB-B35B-B41685A5679E}" type="slidenum">
              <a:rPr lang="en-US" altLang="en-US" smtClean="0"/>
              <a:pPr/>
              <a:t>4</a:t>
            </a:fld>
            <a:endParaRPr lang="en-US" alt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304800"/>
            <a:ext cx="7556500" cy="854075"/>
          </a:xfrm>
          <a:effectLst/>
        </p:spPr>
        <p:txBody>
          <a:bodyPr>
            <a:normAutofit fontScale="90000"/>
          </a:bodyPr>
          <a:lstStyle/>
          <a:p>
            <a:pPr defTabSz="914400">
              <a:lnSpc>
                <a:spcPts val="3600"/>
              </a:lnSpc>
            </a:pPr>
            <a:r>
              <a:rPr lang="en-US" sz="3600" dirty="0">
                <a:solidFill>
                  <a:srgbClr val="0070C0"/>
                </a:solidFill>
              </a:rPr>
              <a:t>Lung Function Responses Vary Between Individuals</a:t>
            </a:r>
          </a:p>
        </p:txBody>
      </p:sp>
      <p:sp>
        <p:nvSpPr>
          <p:cNvPr id="90115" name="Freeform 3"/>
          <p:cNvSpPr>
            <a:spLocks/>
          </p:cNvSpPr>
          <p:nvPr/>
        </p:nvSpPr>
        <p:spPr bwMode="auto">
          <a:xfrm>
            <a:off x="2209800" y="1527175"/>
            <a:ext cx="5257800" cy="3959225"/>
          </a:xfrm>
          <a:custGeom>
            <a:avLst/>
            <a:gdLst/>
            <a:ahLst/>
            <a:cxnLst>
              <a:cxn ang="0">
                <a:pos x="0" y="0"/>
              </a:cxn>
              <a:cxn ang="0">
                <a:pos x="2990" y="0"/>
              </a:cxn>
              <a:cxn ang="0">
                <a:pos x="2990" y="2157"/>
              </a:cxn>
              <a:cxn ang="0">
                <a:pos x="0" y="2157"/>
              </a:cxn>
              <a:cxn ang="0">
                <a:pos x="0" y="0"/>
              </a:cxn>
            </a:cxnLst>
            <a:rect l="0" t="0" r="r" b="b"/>
            <a:pathLst>
              <a:path w="2991" h="2158">
                <a:moveTo>
                  <a:pt x="0" y="0"/>
                </a:moveTo>
                <a:lnTo>
                  <a:pt x="2990" y="0"/>
                </a:lnTo>
                <a:lnTo>
                  <a:pt x="2990" y="2157"/>
                </a:lnTo>
                <a:lnTo>
                  <a:pt x="0" y="2157"/>
                </a:lnTo>
                <a:lnTo>
                  <a:pt x="0" y="0"/>
                </a:lnTo>
              </a:path>
            </a:pathLst>
          </a:custGeom>
          <a:solidFill>
            <a:srgbClr val="000080"/>
          </a:solid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16" name="Freeform 4"/>
          <p:cNvSpPr>
            <a:spLocks/>
          </p:cNvSpPr>
          <p:nvPr/>
        </p:nvSpPr>
        <p:spPr bwMode="auto">
          <a:xfrm>
            <a:off x="4802188" y="5348288"/>
            <a:ext cx="74612" cy="138112"/>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17" name="Freeform 5"/>
          <p:cNvSpPr>
            <a:spLocks/>
          </p:cNvSpPr>
          <p:nvPr/>
        </p:nvSpPr>
        <p:spPr bwMode="auto">
          <a:xfrm>
            <a:off x="6173788" y="5348288"/>
            <a:ext cx="74612" cy="138112"/>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18" name="Rectangle 6"/>
          <p:cNvSpPr>
            <a:spLocks noChangeArrowheads="1"/>
          </p:cNvSpPr>
          <p:nvPr/>
        </p:nvSpPr>
        <p:spPr bwMode="auto">
          <a:xfrm>
            <a:off x="2057400" y="5638800"/>
            <a:ext cx="1920875" cy="519113"/>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lgn="ctr" eaLnBrk="0" fontAlgn="auto" hangingPunct="0">
              <a:spcBef>
                <a:spcPts val="0"/>
              </a:spcBef>
              <a:spcAft>
                <a:spcPts val="0"/>
              </a:spcAft>
            </a:pPr>
            <a:r>
              <a:rPr kumimoji="1" lang="en-US" sz="2800" dirty="0">
                <a:solidFill>
                  <a:prstClr val="black"/>
                </a:solidFill>
                <a:latin typeface="Calibri"/>
              </a:rPr>
              <a:t>BASELINE</a:t>
            </a:r>
          </a:p>
        </p:txBody>
      </p:sp>
      <p:sp>
        <p:nvSpPr>
          <p:cNvPr id="90119" name="Rectangle 7"/>
          <p:cNvSpPr>
            <a:spLocks noChangeArrowheads="1"/>
          </p:cNvSpPr>
          <p:nvPr/>
        </p:nvSpPr>
        <p:spPr bwMode="auto">
          <a:xfrm>
            <a:off x="4343400" y="5653088"/>
            <a:ext cx="896937" cy="519112"/>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lgn="ctr" eaLnBrk="0" fontAlgn="auto" hangingPunct="0">
              <a:spcBef>
                <a:spcPts val="0"/>
              </a:spcBef>
              <a:spcAft>
                <a:spcPts val="0"/>
              </a:spcAft>
            </a:pPr>
            <a:r>
              <a:rPr kumimoji="1" lang="en-US" sz="2800" dirty="0">
                <a:solidFill>
                  <a:prstClr val="black"/>
                </a:solidFill>
                <a:latin typeface="Calibri"/>
              </a:rPr>
              <a:t>2HR</a:t>
            </a:r>
          </a:p>
        </p:txBody>
      </p:sp>
      <p:sp>
        <p:nvSpPr>
          <p:cNvPr id="90120" name="Rectangle 8"/>
          <p:cNvSpPr>
            <a:spLocks noChangeArrowheads="1"/>
          </p:cNvSpPr>
          <p:nvPr/>
        </p:nvSpPr>
        <p:spPr bwMode="auto">
          <a:xfrm>
            <a:off x="5715000" y="5653088"/>
            <a:ext cx="896937" cy="519112"/>
          </a:xfrm>
          <a:prstGeom prst="rect">
            <a:avLst/>
          </a:prstGeom>
          <a:noFill/>
          <a:ln w="9525">
            <a:noFill/>
            <a:miter lim="800000"/>
            <a:headEnd/>
            <a:tailEnd/>
          </a:ln>
          <a:effectLst>
            <a:outerShdw dist="35921" dir="2700000" algn="ctr" rotWithShape="0">
              <a:schemeClr val="bg2"/>
            </a:outerShdw>
          </a:effectLst>
        </p:spPr>
        <p:txBody>
          <a:bodyPr wrap="none" lIns="92075" tIns="46038" rIns="92075" bIns="46038">
            <a:spAutoFit/>
          </a:bodyPr>
          <a:lstStyle/>
          <a:p>
            <a:pPr algn="ctr" eaLnBrk="0" fontAlgn="auto" hangingPunct="0">
              <a:spcBef>
                <a:spcPts val="0"/>
              </a:spcBef>
              <a:spcAft>
                <a:spcPts val="0"/>
              </a:spcAft>
            </a:pPr>
            <a:r>
              <a:rPr kumimoji="1" lang="en-US" sz="2800" dirty="0">
                <a:solidFill>
                  <a:prstClr val="black"/>
                </a:solidFill>
                <a:latin typeface="Calibri"/>
              </a:rPr>
              <a:t>4HR</a:t>
            </a:r>
          </a:p>
        </p:txBody>
      </p:sp>
      <p:sp>
        <p:nvSpPr>
          <p:cNvPr id="90121" name="Text Box 9"/>
          <p:cNvSpPr txBox="1">
            <a:spLocks noChangeArrowheads="1"/>
          </p:cNvSpPr>
          <p:nvPr/>
        </p:nvSpPr>
        <p:spPr bwMode="auto">
          <a:xfrm rot="-5400000">
            <a:off x="-435768" y="3029744"/>
            <a:ext cx="3225800" cy="519113"/>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auto" hangingPunct="0">
              <a:spcBef>
                <a:spcPts val="0"/>
              </a:spcBef>
              <a:spcAft>
                <a:spcPts val="0"/>
              </a:spcAft>
            </a:pPr>
            <a:r>
              <a:rPr kumimoji="1" lang="en-US" sz="2800" b="1" dirty="0">
                <a:solidFill>
                  <a:srgbClr val="000000"/>
                </a:solidFill>
                <a:latin typeface="Calibri"/>
              </a:rPr>
              <a:t>FEV1, % CHANGE</a:t>
            </a:r>
          </a:p>
        </p:txBody>
      </p:sp>
      <p:sp>
        <p:nvSpPr>
          <p:cNvPr id="90122" name="Freeform 10"/>
          <p:cNvSpPr>
            <a:spLocks/>
          </p:cNvSpPr>
          <p:nvPr/>
        </p:nvSpPr>
        <p:spPr bwMode="auto">
          <a:xfrm rot="16109555">
            <a:off x="2241550" y="4692650"/>
            <a:ext cx="74613"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3" name="Freeform 11"/>
          <p:cNvSpPr>
            <a:spLocks/>
          </p:cNvSpPr>
          <p:nvPr/>
        </p:nvSpPr>
        <p:spPr bwMode="auto">
          <a:xfrm rot="16109555">
            <a:off x="2241551" y="3703637"/>
            <a:ext cx="74612"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4" name="Freeform 12"/>
          <p:cNvSpPr>
            <a:spLocks/>
          </p:cNvSpPr>
          <p:nvPr/>
        </p:nvSpPr>
        <p:spPr bwMode="auto">
          <a:xfrm rot="16109555">
            <a:off x="2241551" y="3170237"/>
            <a:ext cx="74612"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5" name="Freeform 13"/>
          <p:cNvSpPr>
            <a:spLocks/>
          </p:cNvSpPr>
          <p:nvPr/>
        </p:nvSpPr>
        <p:spPr bwMode="auto">
          <a:xfrm rot="16109555">
            <a:off x="2241551" y="2636837"/>
            <a:ext cx="74612"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6" name="Freeform 14"/>
          <p:cNvSpPr>
            <a:spLocks/>
          </p:cNvSpPr>
          <p:nvPr/>
        </p:nvSpPr>
        <p:spPr bwMode="auto">
          <a:xfrm rot="16109555">
            <a:off x="2241551" y="2179637"/>
            <a:ext cx="74612"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7" name="Freeform 15"/>
          <p:cNvSpPr>
            <a:spLocks/>
          </p:cNvSpPr>
          <p:nvPr/>
        </p:nvSpPr>
        <p:spPr bwMode="auto">
          <a:xfrm rot="16109555">
            <a:off x="2241551" y="1646237"/>
            <a:ext cx="74612"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8" name="Freeform 16"/>
          <p:cNvSpPr>
            <a:spLocks/>
          </p:cNvSpPr>
          <p:nvPr/>
        </p:nvSpPr>
        <p:spPr bwMode="auto">
          <a:xfrm rot="16109555">
            <a:off x="2241550" y="4235450"/>
            <a:ext cx="74613" cy="138113"/>
          </a:xfrm>
          <a:custGeom>
            <a:avLst/>
            <a:gdLst/>
            <a:ahLst/>
            <a:cxnLst>
              <a:cxn ang="0">
                <a:pos x="0" y="74"/>
              </a:cxn>
              <a:cxn ang="0">
                <a:pos x="0" y="65"/>
              </a:cxn>
              <a:cxn ang="0">
                <a:pos x="0" y="56"/>
              </a:cxn>
              <a:cxn ang="0">
                <a:pos x="0" y="45"/>
              </a:cxn>
              <a:cxn ang="0">
                <a:pos x="0" y="37"/>
              </a:cxn>
              <a:cxn ang="0">
                <a:pos x="0" y="28"/>
              </a:cxn>
              <a:cxn ang="0">
                <a:pos x="0" y="19"/>
              </a:cxn>
              <a:cxn ang="0">
                <a:pos x="0" y="9"/>
              </a:cxn>
              <a:cxn ang="0">
                <a:pos x="0" y="0"/>
              </a:cxn>
            </a:cxnLst>
            <a:rect l="0" t="0" r="r" b="b"/>
            <a:pathLst>
              <a:path w="1" h="75">
                <a:moveTo>
                  <a:pt x="0" y="74"/>
                </a:moveTo>
                <a:lnTo>
                  <a:pt x="0" y="65"/>
                </a:lnTo>
                <a:lnTo>
                  <a:pt x="0" y="56"/>
                </a:lnTo>
                <a:lnTo>
                  <a:pt x="0" y="45"/>
                </a:lnTo>
                <a:lnTo>
                  <a:pt x="0" y="37"/>
                </a:lnTo>
                <a:lnTo>
                  <a:pt x="0" y="28"/>
                </a:lnTo>
                <a:lnTo>
                  <a:pt x="0" y="19"/>
                </a:lnTo>
                <a:lnTo>
                  <a:pt x="0" y="9"/>
                </a:lnTo>
                <a:lnTo>
                  <a:pt x="0" y="0"/>
                </a:lnTo>
              </a:path>
            </a:pathLst>
          </a:custGeom>
          <a:noFill/>
          <a:ln w="57150" cap="rnd" cmpd="sng">
            <a:solidFill>
              <a:schemeClr val="bg1"/>
            </a:solidFill>
            <a:prstDash val="solid"/>
            <a:round/>
            <a:headEnd type="none" w="sm" len="sm"/>
            <a:tailEnd type="none" w="sm" len="sm"/>
          </a:ln>
          <a:effectLst/>
        </p:spPr>
        <p:txBody>
          <a:bodyPr/>
          <a:lstStyle/>
          <a:p>
            <a:pPr fontAlgn="auto">
              <a:spcBef>
                <a:spcPts val="0"/>
              </a:spcBef>
              <a:spcAft>
                <a:spcPts val="0"/>
              </a:spcAft>
            </a:pPr>
            <a:endParaRPr lang="en-US">
              <a:solidFill>
                <a:prstClr val="black"/>
              </a:solidFill>
              <a:latin typeface="Calibri"/>
            </a:endParaRPr>
          </a:p>
        </p:txBody>
      </p:sp>
      <p:sp>
        <p:nvSpPr>
          <p:cNvPr id="90129" name="Text Box 17"/>
          <p:cNvSpPr txBox="1">
            <a:spLocks noChangeArrowheads="1"/>
          </p:cNvSpPr>
          <p:nvPr/>
        </p:nvSpPr>
        <p:spPr bwMode="auto">
          <a:xfrm>
            <a:off x="1524000" y="5105400"/>
            <a:ext cx="6254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auto" hangingPunct="0">
              <a:spcBef>
                <a:spcPts val="0"/>
              </a:spcBef>
              <a:spcAft>
                <a:spcPts val="0"/>
              </a:spcAft>
            </a:pPr>
            <a:r>
              <a:rPr kumimoji="1" lang="en-US" sz="2400" b="1" dirty="0">
                <a:solidFill>
                  <a:srgbClr val="000000"/>
                </a:solidFill>
                <a:latin typeface="Calibri"/>
              </a:rPr>
              <a:t>-60</a:t>
            </a:r>
          </a:p>
        </p:txBody>
      </p:sp>
      <p:sp>
        <p:nvSpPr>
          <p:cNvPr id="90130" name="Text Box 18"/>
          <p:cNvSpPr txBox="1">
            <a:spLocks noChangeArrowheads="1"/>
          </p:cNvSpPr>
          <p:nvPr/>
        </p:nvSpPr>
        <p:spPr bwMode="auto">
          <a:xfrm>
            <a:off x="1508125" y="4114800"/>
            <a:ext cx="6254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auto" hangingPunct="0">
              <a:spcBef>
                <a:spcPts val="0"/>
              </a:spcBef>
              <a:spcAft>
                <a:spcPts val="0"/>
              </a:spcAft>
            </a:pPr>
            <a:r>
              <a:rPr kumimoji="1" lang="en-US" sz="2400" b="1" dirty="0">
                <a:solidFill>
                  <a:srgbClr val="000000"/>
                </a:solidFill>
                <a:latin typeface="Calibri"/>
              </a:rPr>
              <a:t>-40</a:t>
            </a:r>
          </a:p>
        </p:txBody>
      </p:sp>
      <p:sp>
        <p:nvSpPr>
          <p:cNvPr id="90131" name="Text Box 19"/>
          <p:cNvSpPr txBox="1">
            <a:spLocks noChangeArrowheads="1"/>
          </p:cNvSpPr>
          <p:nvPr/>
        </p:nvSpPr>
        <p:spPr bwMode="auto">
          <a:xfrm>
            <a:off x="1508125" y="3048000"/>
            <a:ext cx="6254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auto" hangingPunct="0">
              <a:spcBef>
                <a:spcPts val="0"/>
              </a:spcBef>
              <a:spcAft>
                <a:spcPts val="0"/>
              </a:spcAft>
            </a:pPr>
            <a:r>
              <a:rPr kumimoji="1" lang="en-US" sz="2400" b="1" dirty="0">
                <a:solidFill>
                  <a:srgbClr val="000000"/>
                </a:solidFill>
                <a:latin typeface="Calibri"/>
              </a:rPr>
              <a:t>-20</a:t>
            </a:r>
          </a:p>
        </p:txBody>
      </p:sp>
      <p:sp>
        <p:nvSpPr>
          <p:cNvPr id="90132" name="Text Box 20"/>
          <p:cNvSpPr txBox="1">
            <a:spLocks noChangeArrowheads="1"/>
          </p:cNvSpPr>
          <p:nvPr/>
        </p:nvSpPr>
        <p:spPr bwMode="auto">
          <a:xfrm>
            <a:off x="1779588" y="2057400"/>
            <a:ext cx="354012"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auto" hangingPunct="0">
              <a:spcBef>
                <a:spcPts val="0"/>
              </a:spcBef>
              <a:spcAft>
                <a:spcPts val="0"/>
              </a:spcAft>
            </a:pPr>
            <a:r>
              <a:rPr kumimoji="1" lang="en-US" sz="2400" b="1" dirty="0">
                <a:solidFill>
                  <a:srgbClr val="000000"/>
                </a:solidFill>
                <a:latin typeface="Calibri"/>
              </a:rPr>
              <a:t>0</a:t>
            </a:r>
          </a:p>
        </p:txBody>
      </p:sp>
      <p:sp>
        <p:nvSpPr>
          <p:cNvPr id="90133" name="Line 21"/>
          <p:cNvSpPr>
            <a:spLocks noChangeShapeType="1"/>
          </p:cNvSpPr>
          <p:nvPr/>
        </p:nvSpPr>
        <p:spPr bwMode="auto">
          <a:xfrm flipV="1">
            <a:off x="3048000" y="2286000"/>
            <a:ext cx="1752600" cy="0"/>
          </a:xfrm>
          <a:prstGeom prst="line">
            <a:avLst/>
          </a:prstGeom>
          <a:noFill/>
          <a:ln w="57150">
            <a:solidFill>
              <a:srgbClr val="FF9900"/>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90134" name="Line 22"/>
          <p:cNvSpPr>
            <a:spLocks noChangeShapeType="1"/>
          </p:cNvSpPr>
          <p:nvPr/>
        </p:nvSpPr>
        <p:spPr bwMode="auto">
          <a:xfrm>
            <a:off x="4800600" y="2286000"/>
            <a:ext cx="1524000" cy="152400"/>
          </a:xfrm>
          <a:prstGeom prst="line">
            <a:avLst/>
          </a:prstGeom>
          <a:noFill/>
          <a:ln w="57150">
            <a:solidFill>
              <a:srgbClr val="FF9900"/>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90135" name="Line 23"/>
          <p:cNvSpPr>
            <a:spLocks noChangeShapeType="1"/>
          </p:cNvSpPr>
          <p:nvPr/>
        </p:nvSpPr>
        <p:spPr bwMode="auto">
          <a:xfrm>
            <a:off x="3048000" y="2286000"/>
            <a:ext cx="1752600" cy="457200"/>
          </a:xfrm>
          <a:prstGeom prst="line">
            <a:avLst/>
          </a:prstGeom>
          <a:noFill/>
          <a:ln w="57150">
            <a:solidFill>
              <a:srgbClr val="FFFFCC"/>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90136" name="Line 24"/>
          <p:cNvSpPr>
            <a:spLocks noChangeShapeType="1"/>
          </p:cNvSpPr>
          <p:nvPr/>
        </p:nvSpPr>
        <p:spPr bwMode="auto">
          <a:xfrm>
            <a:off x="4800600" y="2743200"/>
            <a:ext cx="1447800" cy="1066800"/>
          </a:xfrm>
          <a:prstGeom prst="line">
            <a:avLst/>
          </a:prstGeom>
          <a:noFill/>
          <a:ln w="57150">
            <a:solidFill>
              <a:srgbClr val="FFFFCC"/>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90137" name="Line 25"/>
          <p:cNvSpPr>
            <a:spLocks noChangeShapeType="1"/>
          </p:cNvSpPr>
          <p:nvPr/>
        </p:nvSpPr>
        <p:spPr bwMode="auto">
          <a:xfrm>
            <a:off x="3048000" y="2286000"/>
            <a:ext cx="1752600" cy="1295400"/>
          </a:xfrm>
          <a:prstGeom prst="line">
            <a:avLst/>
          </a:prstGeom>
          <a:noFill/>
          <a:ln w="57150">
            <a:solidFill>
              <a:schemeClr val="bg1"/>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90138" name="Line 26"/>
          <p:cNvSpPr>
            <a:spLocks noChangeShapeType="1"/>
          </p:cNvSpPr>
          <p:nvPr/>
        </p:nvSpPr>
        <p:spPr bwMode="auto">
          <a:xfrm>
            <a:off x="4800600" y="3581400"/>
            <a:ext cx="1371600" cy="1295400"/>
          </a:xfrm>
          <a:prstGeom prst="line">
            <a:avLst/>
          </a:prstGeom>
          <a:noFill/>
          <a:ln w="57150">
            <a:solidFill>
              <a:schemeClr val="bg1"/>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28" name="Slide Number Placeholder 27"/>
          <p:cNvSpPr>
            <a:spLocks noGrp="1"/>
          </p:cNvSpPr>
          <p:nvPr>
            <p:ph type="sldNum" sz="quarter" idx="12"/>
          </p:nvPr>
        </p:nvSpPr>
        <p:spPr/>
        <p:txBody>
          <a:bodyPr/>
          <a:lstStyle/>
          <a:p>
            <a:pPr>
              <a:defRPr/>
            </a:pPr>
            <a:fld id="{BADCD4A7-95E4-48D0-B004-8C691CDB375A}" type="slidenum">
              <a:rPr lang="en-US" smtClean="0">
                <a:solidFill>
                  <a:prstClr val="black">
                    <a:tint val="75000"/>
                  </a:prstClr>
                </a:solidFill>
              </a:rPr>
              <a:pPr>
                <a:defRPr/>
              </a:pPr>
              <a:t>5</a:t>
            </a:fld>
            <a:endParaRPr lang="en-US" dirty="0">
              <a:solidFill>
                <a:prstClr val="black">
                  <a:tint val="75000"/>
                </a:prstClr>
              </a:solidFill>
            </a:endParaRPr>
          </a:p>
        </p:txBody>
      </p:sp>
      <p:sp>
        <p:nvSpPr>
          <p:cNvPr id="2" name="TextBox 1">
            <a:extLst>
              <a:ext uri="{FF2B5EF4-FFF2-40B4-BE49-F238E27FC236}">
                <a16:creationId xmlns:a16="http://schemas.microsoft.com/office/drawing/2014/main" id="{C466E6C1-9F5E-42C2-BAF2-0A04508FA27D}"/>
              </a:ext>
            </a:extLst>
          </p:cNvPr>
          <p:cNvSpPr txBox="1"/>
          <p:nvPr/>
        </p:nvSpPr>
        <p:spPr>
          <a:xfrm>
            <a:off x="914400" y="6323013"/>
            <a:ext cx="2438400" cy="307777"/>
          </a:xfrm>
          <a:prstGeom prst="rect">
            <a:avLst/>
          </a:prstGeom>
          <a:noFill/>
        </p:spPr>
        <p:txBody>
          <a:bodyPr wrap="square" rtlCol="0">
            <a:spAutoFit/>
          </a:bodyPr>
          <a:lstStyle/>
          <a:p>
            <a:r>
              <a:rPr lang="en-US" sz="1400" dirty="0">
                <a:solidFill>
                  <a:schemeClr val="tx2">
                    <a:lumMod val="75000"/>
                  </a:schemeClr>
                </a:solidFill>
              </a:rPr>
              <a:t>Frampton, MJ et al., 1997</a:t>
            </a:r>
          </a:p>
        </p:txBody>
      </p:sp>
    </p:spTree>
    <p:extLst>
      <p:ext uri="{BB962C8B-B14F-4D97-AF65-F5344CB8AC3E}">
        <p14:creationId xmlns:p14="http://schemas.microsoft.com/office/powerpoint/2010/main" val="107189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_1c"/>
          <p:cNvPicPr>
            <a:picLocks noChangeAspect="1" noChangeArrowheads="1"/>
          </p:cNvPicPr>
          <p:nvPr/>
        </p:nvPicPr>
        <p:blipFill>
          <a:blip r:embed="rId3" cstate="print"/>
          <a:srcRect/>
          <a:stretch>
            <a:fillRect/>
          </a:stretch>
        </p:blipFill>
        <p:spPr bwMode="auto">
          <a:xfrm>
            <a:off x="3175" y="3175"/>
            <a:ext cx="9136063" cy="6850063"/>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F30C38D0-CBD2-4B9E-87EE-6926648A2B91}"/>
              </a:ext>
            </a:extLst>
          </p:cNvPr>
          <p:cNvSpPr>
            <a:spLocks noGrp="1"/>
          </p:cNvSpPr>
          <p:nvPr>
            <p:ph type="sldNum" sz="quarter" idx="12"/>
          </p:nvPr>
        </p:nvSpPr>
        <p:spPr/>
        <p:txBody>
          <a:bodyPr/>
          <a:lstStyle/>
          <a:p>
            <a:fld id="{8B4D1135-4604-49C2-A895-DDD98A7C025D}" type="slidenum">
              <a:rPr lang="en-US" altLang="en-US" smtClean="0"/>
              <a:pPr/>
              <a:t>6</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457200"/>
            <a:ext cx="7772400" cy="1143000"/>
          </a:xfrm>
          <a:effectLst/>
        </p:spPr>
        <p:txBody>
          <a:bodyPr/>
          <a:lstStyle/>
          <a:p>
            <a:pPr algn="l" defTabSz="914400" eaLnBrk="1" hangingPunct="1">
              <a:defRPr/>
            </a:pPr>
            <a:r>
              <a:rPr lang="en-US" sz="3600" dirty="0">
                <a:solidFill>
                  <a:srgbClr val="0070C0"/>
                </a:solidFill>
                <a:latin typeface="Calibri" panose="020F0502020204030204" pitchFamily="34" charset="0"/>
                <a:cs typeface="Calibri" panose="020F0502020204030204" pitchFamily="34" charset="0"/>
              </a:rPr>
              <a:t>Ozone Causes Inflammation</a:t>
            </a:r>
          </a:p>
        </p:txBody>
      </p:sp>
      <p:sp>
        <p:nvSpPr>
          <p:cNvPr id="132099" name="Rectangle 3"/>
          <p:cNvSpPr>
            <a:spLocks noGrp="1" noChangeArrowheads="1"/>
          </p:cNvSpPr>
          <p:nvPr>
            <p:ph type="body" idx="1"/>
          </p:nvPr>
        </p:nvSpPr>
        <p:spPr>
          <a:xfrm>
            <a:off x="609600" y="1600200"/>
            <a:ext cx="8077200" cy="4114800"/>
          </a:xfrm>
          <a:effectLst/>
        </p:spPr>
        <p:txBody>
          <a:bodyPr/>
          <a:lstStyle/>
          <a:p>
            <a:pPr marL="342900" indent="-342900" defTabSz="914400" eaLnBrk="1" hangingPunct="1">
              <a:defRPr/>
            </a:pPr>
            <a:r>
              <a:rPr lang="en-US" sz="2000" dirty="0">
                <a:latin typeface="Arial" charset="0"/>
              </a:rPr>
              <a:t>Ozone reacts completely in surface layer - forms reactive oxygenated molecules</a:t>
            </a:r>
          </a:p>
          <a:p>
            <a:pPr marL="342900" indent="-342900" defTabSz="914400" eaLnBrk="1" hangingPunct="1">
              <a:defRPr/>
            </a:pPr>
            <a:r>
              <a:rPr lang="en-US" sz="2000" dirty="0">
                <a:latin typeface="Arial" charset="0"/>
              </a:rPr>
              <a:t>Damages cells that line the airways - inflammation</a:t>
            </a:r>
          </a:p>
          <a:p>
            <a:pPr marL="342900" indent="-342900" defTabSz="914400" eaLnBrk="1" hangingPunct="1">
              <a:defRPr/>
            </a:pPr>
            <a:r>
              <a:rPr lang="en-US" sz="2000" dirty="0">
                <a:latin typeface="Arial" charset="0"/>
              </a:rPr>
              <a:t>Effect is greater 24 hours after exposure</a:t>
            </a:r>
          </a:p>
          <a:p>
            <a:pPr marL="342900" indent="-342900" defTabSz="914400" eaLnBrk="1" hangingPunct="1">
              <a:defRPr/>
            </a:pPr>
            <a:r>
              <a:rPr lang="en-US" sz="2000" dirty="0">
                <a:latin typeface="Arial" charset="0"/>
              </a:rPr>
              <a:t>Increases permeability of cells that line airways</a:t>
            </a:r>
          </a:p>
          <a:p>
            <a:pPr marL="342900" indent="-342900" defTabSz="914400" eaLnBrk="1" hangingPunct="1">
              <a:defRPr/>
            </a:pPr>
            <a:r>
              <a:rPr lang="en-US" sz="2000" dirty="0">
                <a:latin typeface="Arial" charset="0"/>
              </a:rPr>
              <a:t>Influx of white blood cells and proteins </a:t>
            </a:r>
          </a:p>
          <a:p>
            <a:pPr marL="342900" indent="-342900" defTabSz="914400" eaLnBrk="1" hangingPunct="1">
              <a:defRPr/>
            </a:pPr>
            <a:r>
              <a:rPr lang="en-US" sz="2000" dirty="0">
                <a:latin typeface="Arial" charset="0"/>
              </a:rPr>
              <a:t>Increases airway reactivity</a:t>
            </a:r>
          </a:p>
          <a:p>
            <a:pPr marL="342900" indent="-342900" defTabSz="914400" eaLnBrk="1" hangingPunct="1">
              <a:defRPr/>
            </a:pPr>
            <a:r>
              <a:rPr lang="en-US" sz="2000" dirty="0">
                <a:latin typeface="Arial" charset="0"/>
              </a:rPr>
              <a:t>Concern about repeated exposures</a:t>
            </a:r>
          </a:p>
        </p:txBody>
      </p:sp>
      <p:sp>
        <p:nvSpPr>
          <p:cNvPr id="2" name="Slide Number Placeholder 1">
            <a:extLst>
              <a:ext uri="{FF2B5EF4-FFF2-40B4-BE49-F238E27FC236}">
                <a16:creationId xmlns:a16="http://schemas.microsoft.com/office/drawing/2014/main" id="{7F836FE9-52A4-4950-A208-1A869093F243}"/>
              </a:ext>
            </a:extLst>
          </p:cNvPr>
          <p:cNvSpPr>
            <a:spLocks noGrp="1"/>
          </p:cNvSpPr>
          <p:nvPr>
            <p:ph type="sldNum" sz="quarter" idx="12"/>
          </p:nvPr>
        </p:nvSpPr>
        <p:spPr/>
        <p:txBody>
          <a:bodyPr/>
          <a:lstStyle/>
          <a:p>
            <a:fld id="{52354A6A-1E7D-48CB-B35B-B41685A5679E}" type="slidenum">
              <a:rPr lang="en-US" altLang="en-US" smtClean="0"/>
              <a:pPr/>
              <a:t>7</a:t>
            </a:fld>
            <a:endParaRPr lang="en-US"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4"/>
          <p:cNvSpPr txBox="1">
            <a:spLocks noChangeArrowheads="1"/>
          </p:cNvSpPr>
          <p:nvPr/>
        </p:nvSpPr>
        <p:spPr bwMode="auto">
          <a:xfrm>
            <a:off x="241300" y="6183313"/>
            <a:ext cx="282575" cy="304800"/>
          </a:xfrm>
          <a:prstGeom prst="rect">
            <a:avLst/>
          </a:prstGeom>
          <a:noFill/>
          <a:ln w="9525">
            <a:noFill/>
            <a:miter lim="800000"/>
            <a:headEnd/>
            <a:tailEnd/>
          </a:ln>
        </p:spPr>
        <p:txBody>
          <a:bodyPr wrap="none">
            <a:spAutoFit/>
          </a:bodyPr>
          <a:lstStyle/>
          <a:p>
            <a:fld id="{3F962C72-49F5-4EC6-AC0D-37E52CFBB2F3}" type="slidenum">
              <a:rPr lang="en-US" sz="1400">
                <a:solidFill>
                  <a:schemeClr val="bg1"/>
                </a:solidFill>
              </a:rPr>
              <a:pPr/>
              <a:t>8</a:t>
            </a:fld>
            <a:endParaRPr lang="en-US" sz="1400" dirty="0">
              <a:solidFill>
                <a:schemeClr val="bg1"/>
              </a:solidFill>
            </a:endParaRPr>
          </a:p>
        </p:txBody>
      </p:sp>
      <p:sp>
        <p:nvSpPr>
          <p:cNvPr id="5" name="Title 4"/>
          <p:cNvSpPr txBox="1">
            <a:spLocks/>
          </p:cNvSpPr>
          <p:nvPr/>
        </p:nvSpPr>
        <p:spPr bwMode="auto">
          <a:xfrm>
            <a:off x="523876" y="228600"/>
            <a:ext cx="8389936" cy="601392"/>
          </a:xfrm>
          <a:prstGeom prst="rect">
            <a:avLst/>
          </a:prstGeom>
          <a:solidFill>
            <a:srgbClr val="003F69">
              <a:alpha val="0"/>
            </a:srgbClr>
          </a:solid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32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Short-Term O</a:t>
            </a:r>
            <a:r>
              <a:rPr kumimoji="0" lang="en-US" sz="3200" u="none" strike="noStrike" kern="0" cap="none" spc="0" normalizeH="0" baseline="-2500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3</a:t>
            </a:r>
            <a:r>
              <a:rPr kumimoji="0" lang="en-US" sz="32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 Exposure and Respiratory Effects </a:t>
            </a:r>
          </a:p>
        </p:txBody>
      </p:sp>
      <p:sp>
        <p:nvSpPr>
          <p:cNvPr id="8" name="Content Placeholder 5"/>
          <p:cNvSpPr txBox="1">
            <a:spLocks/>
          </p:cNvSpPr>
          <p:nvPr/>
        </p:nvSpPr>
        <p:spPr bwMode="auto">
          <a:xfrm>
            <a:off x="735038" y="1295400"/>
            <a:ext cx="7723162" cy="4548554"/>
          </a:xfrm>
          <a:prstGeom prst="rect">
            <a:avLst/>
          </a:prstGeom>
          <a:solidFill>
            <a:srgbClr val="003F69">
              <a:alpha val="0"/>
            </a:srgbClr>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0000"/>
              </a:lnSpc>
              <a:spcBef>
                <a:spcPct val="20000"/>
              </a:spcBef>
              <a:spcAft>
                <a:spcPct val="0"/>
              </a:spcAft>
              <a:buClr>
                <a:schemeClr val="tx1"/>
              </a:buClr>
              <a:buSzTx/>
              <a:buFont typeface="Arial" pitchFamily="34" charset="0"/>
              <a:buChar char="•"/>
              <a:tabLst/>
              <a:defRPr/>
            </a:pPr>
            <a:r>
              <a:rPr kumimoji="0" lang="en-US" sz="1900" b="0" u="none" strike="noStrike" kern="0" cap="none" spc="0" normalizeH="0" baseline="0" noProof="0" dirty="0">
                <a:ln>
                  <a:noFill/>
                </a:ln>
                <a:solidFill>
                  <a:schemeClr val="tx1"/>
                </a:solidFill>
                <a:effectLst/>
                <a:uLnTx/>
                <a:uFillTx/>
                <a:latin typeface="+mn-lt"/>
                <a:ea typeface="ＭＳ Ｐゴシック"/>
                <a:cs typeface="+mn-cs"/>
              </a:rPr>
              <a:t> </a:t>
            </a:r>
            <a:r>
              <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Lung function decrements</a:t>
            </a:r>
          </a:p>
          <a:p>
            <a:pPr marL="461963" lvl="1" indent="-230188" eaLnBrk="0" hangingPunct="0">
              <a:lnSpc>
                <a:spcPct val="80000"/>
              </a:lnSpc>
              <a:spcBef>
                <a:spcPct val="20000"/>
              </a:spcBef>
              <a:buClr>
                <a:schemeClr val="tx1"/>
              </a:buClr>
              <a:buFontTx/>
              <a:buChar char="–"/>
              <a:defRPr/>
            </a:pPr>
            <a:r>
              <a:rPr lang="en-US" sz="1600" kern="0" dirty="0">
                <a:latin typeface="Arial" pitchFamily="34" charset="0"/>
                <a:cs typeface="Arial" pitchFamily="34" charset="0"/>
              </a:rPr>
              <a:t>Large body of clinical, toxicological, and epidemiologic evidence</a:t>
            </a:r>
          </a:p>
          <a:p>
            <a:pPr marL="461963" lvl="1" indent="-230188" eaLnBrk="0" hangingPunct="0">
              <a:lnSpc>
                <a:spcPct val="80000"/>
              </a:lnSpc>
              <a:spcBef>
                <a:spcPct val="20000"/>
              </a:spcBef>
              <a:buClr>
                <a:schemeClr val="tx1"/>
              </a:buClr>
              <a:buFontTx/>
              <a:buChar char="–"/>
              <a:defRPr/>
            </a:pPr>
            <a:r>
              <a:rPr lang="en-US" sz="1600" kern="0" dirty="0">
                <a:latin typeface="Arial" pitchFamily="34" charset="0"/>
                <a:cs typeface="Arial" pitchFamily="34" charset="0"/>
              </a:rPr>
              <a:t>Epidemiologic evidence for children, especially asthmatics</a:t>
            </a:r>
            <a:endPar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endParaRPr>
          </a:p>
          <a:p>
            <a:pPr marL="685800" marR="0" lvl="1" indent="-342900" algn="l" defTabSz="914400" rtl="0" eaLnBrk="0" fontAlgn="base" latinLnBrk="0" hangingPunct="0">
              <a:lnSpc>
                <a:spcPct val="80000"/>
              </a:lnSpc>
              <a:spcBef>
                <a:spcPct val="20000"/>
              </a:spcBef>
              <a:spcAft>
                <a:spcPct val="0"/>
              </a:spcAft>
              <a:buClr>
                <a:schemeClr val="tx1"/>
              </a:buClr>
              <a:buSzTx/>
              <a:buFontTx/>
              <a:buChar char="–"/>
              <a:tabLst/>
              <a:defRPr/>
            </a:pPr>
            <a:endParaRPr kumimoji="0" lang="en-US" sz="8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endParaRPr>
          </a:p>
          <a:p>
            <a:pPr marL="0" marR="0" lvl="0" indent="0" algn="l" defTabSz="914400" rtl="0" eaLnBrk="0" fontAlgn="base" latinLnBrk="0" hangingPunct="0">
              <a:lnSpc>
                <a:spcPct val="80000"/>
              </a:lnSpc>
              <a:spcBef>
                <a:spcPct val="20000"/>
              </a:spcBef>
              <a:spcAft>
                <a:spcPct val="0"/>
              </a:spcAft>
              <a:buClr>
                <a:schemeClr val="tx1"/>
              </a:buClr>
              <a:buSzTx/>
              <a:buFont typeface="Arial" pitchFamily="34" charset="0"/>
              <a:buChar char="•"/>
              <a:tabLst/>
              <a:defRPr/>
            </a:pPr>
            <a:r>
              <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 Respiratory symptoms and asthma medication use</a:t>
            </a:r>
          </a:p>
          <a:p>
            <a:pPr marL="461963" lvl="1" indent="-230188" eaLnBrk="0" hangingPunct="0">
              <a:lnSpc>
                <a:spcPct val="80000"/>
              </a:lnSpc>
              <a:spcBef>
                <a:spcPct val="20000"/>
              </a:spcBef>
              <a:buClr>
                <a:schemeClr val="tx1"/>
              </a:buClr>
              <a:buFontTx/>
              <a:buChar char="–"/>
              <a:defRPr/>
            </a:pPr>
            <a:r>
              <a:rPr lang="en-US" sz="1600" kern="0" dirty="0">
                <a:latin typeface="Arial" pitchFamily="34" charset="0"/>
                <a:cs typeface="Arial" pitchFamily="34" charset="0"/>
              </a:rPr>
              <a:t>Clinical and epidemiologic evidence</a:t>
            </a:r>
            <a:endPar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endParaRPr>
          </a:p>
          <a:p>
            <a:pPr marL="0" marR="0" lvl="0" indent="0" algn="l" defTabSz="914400" rtl="0" eaLnBrk="0" fontAlgn="base" latinLnBrk="0" hangingPunct="0">
              <a:lnSpc>
                <a:spcPct val="80000"/>
              </a:lnSpc>
              <a:spcBef>
                <a:spcPct val="20000"/>
              </a:spcBef>
              <a:spcAft>
                <a:spcPct val="0"/>
              </a:spcAft>
              <a:buClr>
                <a:schemeClr val="tx1"/>
              </a:buClr>
              <a:buSzTx/>
              <a:buFont typeface="Times" pitchFamily="1" charset="0"/>
              <a:buNone/>
              <a:tabLst/>
              <a:defRPr/>
            </a:pPr>
            <a:endParaRPr kumimoji="0" lang="en-US" sz="8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endParaRPr>
          </a:p>
          <a:p>
            <a:pPr marL="0" marR="0" lvl="0" indent="0" algn="l" defTabSz="914400" rtl="0" eaLnBrk="0" fontAlgn="base" latinLnBrk="0" hangingPunct="0">
              <a:lnSpc>
                <a:spcPct val="80000"/>
              </a:lnSpc>
              <a:spcBef>
                <a:spcPct val="20000"/>
              </a:spcBef>
              <a:spcAft>
                <a:spcPct val="0"/>
              </a:spcAft>
              <a:buClr>
                <a:schemeClr val="tx1"/>
              </a:buClr>
              <a:buSzTx/>
              <a:buFont typeface="Arial" pitchFamily="34" charset="0"/>
              <a:buChar char="•"/>
              <a:tabLst/>
              <a:defRPr/>
            </a:pPr>
            <a:r>
              <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 Airway inflammation and oxidative stress</a:t>
            </a:r>
          </a:p>
          <a:p>
            <a:pPr marL="461963" marR="0" lvl="1" indent="-230188" algn="l" defTabSz="914400" rtl="0" eaLnBrk="0" fontAlgn="base" latinLnBrk="0" hangingPunct="0">
              <a:lnSpc>
                <a:spcPct val="80000"/>
              </a:lnSpc>
              <a:spcBef>
                <a:spcPct val="20000"/>
              </a:spcBef>
              <a:spcAft>
                <a:spcPct val="0"/>
              </a:spcAft>
              <a:buClr>
                <a:schemeClr val="tx1"/>
              </a:buClr>
              <a:buSzTx/>
              <a:buFontTx/>
              <a:buChar char="–"/>
              <a:tabLst/>
              <a:defRPr/>
            </a:pPr>
            <a:r>
              <a:rPr kumimoji="0" lang="en-US" sz="16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Large body of toxicological and clinical evidence</a:t>
            </a:r>
          </a:p>
          <a:p>
            <a:pPr marL="461963" marR="0" lvl="1" indent="-230188" algn="l" defTabSz="914400" rtl="0" eaLnBrk="0" fontAlgn="base" latinLnBrk="0" hangingPunct="0">
              <a:lnSpc>
                <a:spcPct val="80000"/>
              </a:lnSpc>
              <a:spcBef>
                <a:spcPct val="20000"/>
              </a:spcBef>
              <a:spcAft>
                <a:spcPct val="0"/>
              </a:spcAft>
              <a:buClr>
                <a:schemeClr val="tx1"/>
              </a:buClr>
              <a:buSzTx/>
              <a:buFontTx/>
              <a:buChar char="–"/>
              <a:tabLst/>
              <a:defRPr/>
            </a:pPr>
            <a:r>
              <a:rPr kumimoji="0" lang="en-US" sz="16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New epidemiologic evidence with parallel findings in asthmatic children</a:t>
            </a:r>
          </a:p>
          <a:p>
            <a:pPr marL="685800" marR="0" lvl="1" indent="-342900" algn="l" defTabSz="914400" rtl="0" eaLnBrk="0" fontAlgn="base" latinLnBrk="0" hangingPunct="0">
              <a:lnSpc>
                <a:spcPct val="80000"/>
              </a:lnSpc>
              <a:spcBef>
                <a:spcPct val="20000"/>
              </a:spcBef>
              <a:spcAft>
                <a:spcPct val="0"/>
              </a:spcAft>
              <a:buClr>
                <a:schemeClr val="tx1"/>
              </a:buClr>
              <a:buSzTx/>
              <a:buFontTx/>
              <a:buChar char="–"/>
              <a:tabLst/>
              <a:defRPr/>
            </a:pPr>
            <a:endParaRPr kumimoji="0" lang="en-US" sz="8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endParaRPr>
          </a:p>
          <a:p>
            <a:pPr marL="0" marR="0" lvl="0" indent="0" algn="l" defTabSz="914400" rtl="0" eaLnBrk="0" fontAlgn="base" latinLnBrk="0" hangingPunct="0">
              <a:lnSpc>
                <a:spcPct val="90000"/>
              </a:lnSpc>
              <a:spcBef>
                <a:spcPct val="20000"/>
              </a:spcBef>
              <a:spcAft>
                <a:spcPct val="0"/>
              </a:spcAft>
              <a:buClr>
                <a:schemeClr val="tx1"/>
              </a:buClr>
              <a:buSzTx/>
              <a:buFont typeface="Arial" pitchFamily="34" charset="0"/>
              <a:buChar char="•"/>
              <a:tabLst/>
              <a:defRPr/>
            </a:pPr>
            <a:r>
              <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 Increased airway permeability, airways hyperresponsiveness, allergic responses, and susceptibility to infection</a:t>
            </a:r>
          </a:p>
          <a:p>
            <a:pPr marL="461963" lvl="1" indent="-230188" eaLnBrk="0" hangingPunct="0">
              <a:lnSpc>
                <a:spcPct val="80000"/>
              </a:lnSpc>
              <a:spcBef>
                <a:spcPct val="20000"/>
              </a:spcBef>
              <a:buClr>
                <a:schemeClr val="tx1"/>
              </a:buClr>
              <a:buFontTx/>
              <a:buChar char="–"/>
              <a:defRPr/>
            </a:pPr>
            <a:r>
              <a:rPr lang="en-US" sz="1600" kern="0" dirty="0">
                <a:latin typeface="Arial" pitchFamily="34" charset="0"/>
                <a:cs typeface="Arial" pitchFamily="34" charset="0"/>
              </a:rPr>
              <a:t>Large body of clinical and toxicological evidence</a:t>
            </a:r>
          </a:p>
          <a:p>
            <a:pPr marL="685800" marR="0" lvl="1" indent="-342900" algn="l" defTabSz="914400" rtl="0" eaLnBrk="0" fontAlgn="base" latinLnBrk="0" hangingPunct="0">
              <a:lnSpc>
                <a:spcPct val="80000"/>
              </a:lnSpc>
              <a:spcBef>
                <a:spcPct val="20000"/>
              </a:spcBef>
              <a:spcAft>
                <a:spcPct val="0"/>
              </a:spcAft>
              <a:buClr>
                <a:schemeClr val="tx1"/>
              </a:buClr>
              <a:buSzTx/>
              <a:buFontTx/>
              <a:buChar char="–"/>
              <a:tabLst/>
              <a:defRPr/>
            </a:pPr>
            <a:endParaRPr kumimoji="0" lang="en-US" sz="8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endParaRPr>
          </a:p>
          <a:p>
            <a:pPr marL="0" marR="0" lvl="0" indent="0" algn="l" defTabSz="914400" rtl="0" eaLnBrk="0" fontAlgn="base" latinLnBrk="0" hangingPunct="0">
              <a:lnSpc>
                <a:spcPct val="80000"/>
              </a:lnSpc>
              <a:spcBef>
                <a:spcPct val="20000"/>
              </a:spcBef>
              <a:spcAft>
                <a:spcPct val="0"/>
              </a:spcAft>
              <a:buClr>
                <a:schemeClr val="tx1"/>
              </a:buClr>
              <a:buSzTx/>
              <a:buFont typeface="Arial" pitchFamily="34" charset="0"/>
              <a:buChar char="•"/>
              <a:tabLst/>
              <a:defRPr/>
            </a:pPr>
            <a:r>
              <a:rPr kumimoji="0" lang="en-US" sz="19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 Hospital admissions/ED visits</a:t>
            </a:r>
          </a:p>
          <a:p>
            <a:pPr marL="461963" marR="0" lvl="1" indent="-230188" algn="l" defTabSz="914400" rtl="0" eaLnBrk="0" fontAlgn="base" latinLnBrk="0" hangingPunct="0">
              <a:lnSpc>
                <a:spcPct val="80000"/>
              </a:lnSpc>
              <a:spcBef>
                <a:spcPct val="20000"/>
              </a:spcBef>
              <a:spcAft>
                <a:spcPct val="0"/>
              </a:spcAft>
              <a:buClr>
                <a:schemeClr val="tx1"/>
              </a:buClr>
              <a:buSzTx/>
              <a:buFontTx/>
              <a:buChar char="–"/>
              <a:tabLst/>
              <a:defRPr/>
            </a:pPr>
            <a:r>
              <a:rPr kumimoji="0" lang="en-US" sz="16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Consistent positive associations across endpoints</a:t>
            </a:r>
          </a:p>
          <a:p>
            <a:pPr marL="461963" marR="0" lvl="1" indent="-230188" algn="l" defTabSz="914400" rtl="0" eaLnBrk="0" fontAlgn="base" latinLnBrk="0" hangingPunct="0">
              <a:lnSpc>
                <a:spcPct val="80000"/>
              </a:lnSpc>
              <a:spcBef>
                <a:spcPct val="20000"/>
              </a:spcBef>
              <a:spcAft>
                <a:spcPct val="0"/>
              </a:spcAft>
              <a:buClr>
                <a:schemeClr val="tx1"/>
              </a:buClr>
              <a:buSzTx/>
              <a:buFontTx/>
              <a:buChar char="–"/>
              <a:tabLst/>
              <a:defRPr/>
            </a:pPr>
            <a:r>
              <a:rPr kumimoji="0" lang="en-US" sz="16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Stronger associations</a:t>
            </a:r>
            <a:r>
              <a:rPr kumimoji="0" lang="en-US" sz="1600" b="0" u="none" strike="noStrike" kern="0" cap="none" spc="0" normalizeH="0" noProof="0" dirty="0">
                <a:ln>
                  <a:noFill/>
                </a:ln>
                <a:solidFill>
                  <a:schemeClr val="tx1"/>
                </a:solidFill>
                <a:effectLst/>
                <a:uLnTx/>
                <a:uFillTx/>
                <a:latin typeface="Arial" pitchFamily="34" charset="0"/>
                <a:ea typeface="ＭＳ Ｐゴシック"/>
                <a:cs typeface="Arial" pitchFamily="34" charset="0"/>
              </a:rPr>
              <a:t> </a:t>
            </a:r>
            <a:r>
              <a:rPr kumimoji="0" lang="en-US" sz="1600" b="0" u="none" strike="noStrike" kern="0" cap="none" spc="0" normalizeH="0" baseline="0" noProof="0" dirty="0">
                <a:ln>
                  <a:noFill/>
                </a:ln>
                <a:solidFill>
                  <a:schemeClr val="tx1"/>
                </a:solidFill>
                <a:effectLst/>
                <a:uLnTx/>
                <a:uFillTx/>
                <a:latin typeface="Arial" pitchFamily="34" charset="0"/>
                <a:ea typeface="ＭＳ Ｐゴシック"/>
                <a:cs typeface="Arial" pitchFamily="34" charset="0"/>
              </a:rPr>
              <a:t>during the summer, specifically for                         asthma and COPD</a:t>
            </a:r>
          </a:p>
          <a:p>
            <a:pPr marL="0" marR="0" lvl="0" indent="0" algn="l" defTabSz="914400" rtl="0" eaLnBrk="0" fontAlgn="base" latinLnBrk="0" hangingPunct="0">
              <a:lnSpc>
                <a:spcPct val="70000"/>
              </a:lnSpc>
              <a:spcBef>
                <a:spcPct val="20000"/>
              </a:spcBef>
              <a:spcAft>
                <a:spcPct val="0"/>
              </a:spcAft>
              <a:buClr>
                <a:schemeClr val="tx1"/>
              </a:buClr>
              <a:buSzTx/>
              <a:buFont typeface="Times" pitchFamily="1" charset="0"/>
              <a:buNone/>
              <a:tabLst/>
              <a:defRPr/>
            </a:pPr>
            <a:endParaRPr kumimoji="0" lang="en-US" sz="1600" b="0" u="none" strike="noStrike" kern="0" cap="none" spc="0" normalizeH="0" baseline="0" noProof="0" dirty="0">
              <a:ln>
                <a:noFill/>
              </a:ln>
              <a:solidFill>
                <a:schemeClr val="tx1"/>
              </a:solidFill>
              <a:effectLst/>
              <a:uLnTx/>
              <a:uFillTx/>
              <a:latin typeface="+mn-lt"/>
              <a:ea typeface="ＭＳ Ｐゴシック"/>
              <a:cs typeface="+mn-cs"/>
            </a:endParaRPr>
          </a:p>
        </p:txBody>
      </p:sp>
      <p:pic>
        <p:nvPicPr>
          <p:cNvPr id="6" name="Picture 4"/>
          <p:cNvPicPr>
            <a:picLocks noChangeAspect="1" noChangeArrowheads="1"/>
          </p:cNvPicPr>
          <p:nvPr/>
        </p:nvPicPr>
        <p:blipFill>
          <a:blip r:embed="rId3" cstate="print"/>
          <a:srcRect/>
          <a:stretch>
            <a:fillRect/>
          </a:stretch>
        </p:blipFill>
        <p:spPr bwMode="auto">
          <a:xfrm>
            <a:off x="6781800" y="4114800"/>
            <a:ext cx="2132012" cy="2514600"/>
          </a:xfrm>
          <a:prstGeom prst="rect">
            <a:avLst/>
          </a:prstGeom>
          <a:noFill/>
          <a:ln w="12700" cap="sq" algn="ctr">
            <a:noFill/>
            <a:miter lim="800000"/>
            <a:headEnd/>
            <a:tailEnd/>
          </a:ln>
          <a:effectLst/>
        </p:spPr>
      </p:pic>
    </p:spTree>
    <p:extLst>
      <p:ext uri="{BB962C8B-B14F-4D97-AF65-F5344CB8AC3E}">
        <p14:creationId xmlns:p14="http://schemas.microsoft.com/office/powerpoint/2010/main" val="3102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4"/>
          <p:cNvSpPr txBox="1">
            <a:spLocks noChangeArrowheads="1"/>
          </p:cNvSpPr>
          <p:nvPr/>
        </p:nvSpPr>
        <p:spPr bwMode="auto">
          <a:xfrm>
            <a:off x="241300" y="6183313"/>
            <a:ext cx="282575" cy="304800"/>
          </a:xfrm>
          <a:prstGeom prst="rect">
            <a:avLst/>
          </a:prstGeom>
          <a:noFill/>
          <a:ln w="9525">
            <a:noFill/>
            <a:miter lim="800000"/>
            <a:headEnd/>
            <a:tailEnd/>
          </a:ln>
        </p:spPr>
        <p:txBody>
          <a:bodyPr wrap="none">
            <a:spAutoFit/>
          </a:bodyPr>
          <a:lstStyle/>
          <a:p>
            <a:fld id="{54D0BF3E-9794-487B-B4D9-D3849DCDF3BA}" type="slidenum">
              <a:rPr lang="en-US" sz="1400">
                <a:solidFill>
                  <a:schemeClr val="bg1"/>
                </a:solidFill>
              </a:rPr>
              <a:pPr/>
              <a:t>9</a:t>
            </a:fld>
            <a:endParaRPr lang="en-US" sz="1400" dirty="0">
              <a:solidFill>
                <a:schemeClr val="bg1"/>
              </a:solidFill>
            </a:endParaRPr>
          </a:p>
        </p:txBody>
      </p:sp>
      <p:pic>
        <p:nvPicPr>
          <p:cNvPr id="9" name="Picture 2"/>
          <p:cNvPicPr>
            <a:picLocks noChangeAspect="1" noChangeArrowheads="1"/>
          </p:cNvPicPr>
          <p:nvPr/>
        </p:nvPicPr>
        <p:blipFill>
          <a:blip r:embed="rId3" cstate="print"/>
          <a:srcRect l="11075"/>
          <a:stretch>
            <a:fillRect/>
          </a:stretch>
        </p:blipFill>
        <p:spPr bwMode="auto">
          <a:xfrm>
            <a:off x="201215" y="1596975"/>
            <a:ext cx="8556420" cy="4031093"/>
          </a:xfrm>
          <a:prstGeom prst="rect">
            <a:avLst/>
          </a:prstGeom>
          <a:noFill/>
          <a:ln w="9525">
            <a:noFill/>
            <a:miter lim="800000"/>
            <a:headEnd/>
            <a:tailEnd/>
          </a:ln>
        </p:spPr>
      </p:pic>
      <p:sp>
        <p:nvSpPr>
          <p:cNvPr id="10" name="Title 4"/>
          <p:cNvSpPr txBox="1">
            <a:spLocks/>
          </p:cNvSpPr>
          <p:nvPr/>
        </p:nvSpPr>
        <p:spPr bwMode="auto">
          <a:xfrm>
            <a:off x="304800" y="478662"/>
            <a:ext cx="7543800" cy="740538"/>
          </a:xfrm>
          <a:prstGeom prst="rect">
            <a:avLst/>
          </a:prstGeom>
          <a:solidFill>
            <a:srgbClr val="003F69">
              <a:alpha val="0"/>
            </a:srgbClr>
          </a:solid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en-US" sz="28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Short-Term O</a:t>
            </a:r>
            <a:r>
              <a:rPr kumimoji="0" lang="en-US" sz="2800" u="none" strike="noStrike" kern="0" cap="none" spc="0" normalizeH="0" baseline="-2500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3</a:t>
            </a:r>
            <a:r>
              <a:rPr kumimoji="0" lang="en-US" sz="28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 Exposure and </a:t>
            </a:r>
          </a:p>
          <a:p>
            <a:pPr marL="0" marR="0" lvl="0" indent="0" defTabSz="914400" rtl="0" eaLnBrk="0" fontAlgn="base" latinLnBrk="0" hangingPunct="0">
              <a:lnSpc>
                <a:spcPct val="90000"/>
              </a:lnSpc>
              <a:spcBef>
                <a:spcPct val="0"/>
              </a:spcBef>
              <a:spcAft>
                <a:spcPct val="0"/>
              </a:spcAft>
              <a:buClrTx/>
              <a:buSzTx/>
              <a:buFontTx/>
              <a:buNone/>
              <a:tabLst/>
              <a:defRPr/>
            </a:pPr>
            <a:r>
              <a:rPr kumimoji="0" lang="en-US" sz="28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All-Cause (</a:t>
            </a:r>
            <a:r>
              <a:rPr kumimoji="0" lang="en-US" sz="2800" u="none" strike="noStrike" kern="0" cap="none" spc="0" normalizeH="0" baseline="0" noProof="0" dirty="0" err="1">
                <a:ln>
                  <a:noFill/>
                </a:ln>
                <a:solidFill>
                  <a:srgbClr val="0066CC"/>
                </a:solidFill>
                <a:effectLst/>
                <a:uLnTx/>
                <a:uFillTx/>
                <a:latin typeface="Calibri" panose="020F0502020204030204" pitchFamily="34" charset="0"/>
                <a:ea typeface="ＭＳ Ｐゴシック"/>
                <a:cs typeface="Calibri" panose="020F0502020204030204" pitchFamily="34" charset="0"/>
              </a:rPr>
              <a:t>Nonaccidental</a:t>
            </a:r>
            <a:r>
              <a:rPr kumimoji="0" lang="en-US" sz="2800" u="none" strike="noStrike" kern="0" cap="none" spc="0" normalizeH="0" baseline="0" noProof="0" dirty="0">
                <a:ln>
                  <a:noFill/>
                </a:ln>
                <a:solidFill>
                  <a:srgbClr val="0066CC"/>
                </a:solidFill>
                <a:effectLst/>
                <a:uLnTx/>
                <a:uFillTx/>
                <a:latin typeface="Calibri" panose="020F0502020204030204" pitchFamily="34" charset="0"/>
                <a:ea typeface="ＭＳ Ｐゴシック"/>
                <a:cs typeface="Calibri" panose="020F0502020204030204" pitchFamily="34" charset="0"/>
              </a:rPr>
              <a:t>) Mortality </a:t>
            </a:r>
          </a:p>
        </p:txBody>
      </p:sp>
      <p:sp>
        <p:nvSpPr>
          <p:cNvPr id="11" name="TextBox 7"/>
          <p:cNvSpPr txBox="1">
            <a:spLocks noChangeArrowheads="1"/>
          </p:cNvSpPr>
          <p:nvPr/>
        </p:nvSpPr>
        <p:spPr bwMode="auto">
          <a:xfrm>
            <a:off x="304800" y="5670993"/>
            <a:ext cx="8077200" cy="523220"/>
          </a:xfrm>
          <a:prstGeom prst="rect">
            <a:avLst/>
          </a:prstGeom>
          <a:noFill/>
          <a:ln w="9525">
            <a:noFill/>
            <a:miter lim="800000"/>
            <a:headEnd/>
            <a:tailEnd/>
          </a:ln>
        </p:spPr>
        <p:txBody>
          <a:bodyPr wrap="square">
            <a:spAutoFit/>
          </a:bodyPr>
          <a:lstStyle/>
          <a:p>
            <a:r>
              <a:rPr lang="en-US" sz="1400" dirty="0"/>
              <a:t>*Effect estimates standardized to 20 ppb increase in 24-h </a:t>
            </a:r>
            <a:r>
              <a:rPr lang="en-US" sz="1400" dirty="0" err="1"/>
              <a:t>avg</a:t>
            </a:r>
            <a:r>
              <a:rPr lang="en-US" sz="1400" dirty="0"/>
              <a:t>; 30 ppb increase in 8-h max; and 40   </a:t>
            </a:r>
          </a:p>
          <a:p>
            <a:r>
              <a:rPr lang="en-US" sz="1400" dirty="0"/>
              <a:t>  ppb increase in 1-h max O</a:t>
            </a:r>
            <a:r>
              <a:rPr lang="en-US" sz="1400" baseline="-25000" dirty="0"/>
              <a:t>3</a:t>
            </a:r>
            <a:r>
              <a:rPr lang="en-US" sz="1400" dirty="0"/>
              <a:t> concentrations.</a:t>
            </a:r>
          </a:p>
        </p:txBody>
      </p:sp>
      <p:sp>
        <p:nvSpPr>
          <p:cNvPr id="6" name="Text Box 5"/>
          <p:cNvSpPr txBox="1">
            <a:spLocks noChangeArrowheads="1"/>
          </p:cNvSpPr>
          <p:nvPr/>
        </p:nvSpPr>
        <p:spPr bwMode="auto">
          <a:xfrm>
            <a:off x="7110110" y="6199032"/>
            <a:ext cx="1428340" cy="307777"/>
          </a:xfrm>
          <a:prstGeom prst="rect">
            <a:avLst/>
          </a:prstGeom>
          <a:noFill/>
          <a:ln w="9525">
            <a:noFill/>
            <a:miter lim="800000"/>
            <a:headEnd/>
            <a:tailEnd/>
          </a:ln>
          <a:effectLst/>
        </p:spPr>
        <p:txBody>
          <a:bodyPr wrap="none">
            <a:spAutoFit/>
          </a:bodyPr>
          <a:lstStyle/>
          <a:p>
            <a:pPr algn="r"/>
            <a:r>
              <a:rPr lang="en-US" sz="1400" dirty="0"/>
              <a:t>ISA Figure 6-27</a:t>
            </a:r>
            <a:endParaRPr lang="en-US" sz="1400" dirty="0">
              <a:latin typeface="Arial" pitchFamily="34" charset="0"/>
            </a:endParaRPr>
          </a:p>
        </p:txBody>
      </p:sp>
    </p:spTree>
    <p:extLst>
      <p:ext uri="{BB962C8B-B14F-4D97-AF65-F5344CB8AC3E}">
        <p14:creationId xmlns:p14="http://schemas.microsoft.com/office/powerpoint/2010/main" val="1582618958"/>
      </p:ext>
    </p:extLst>
  </p:cSld>
  <p:clrMapOvr>
    <a:masterClrMapping/>
  </p:clrMapOvr>
</p:sld>
</file>

<file path=ppt/theme/theme1.xml><?xml version="1.0" encoding="utf-8"?>
<a:theme xmlns:a="http://schemas.openxmlformats.org/drawingml/2006/main" name="2004 ATS final">
  <a:themeElements>
    <a:clrScheme name="2004 ATS 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004 ATS fi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4 ATS fi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4 ATS 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4 ATS fi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4 ATS fi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4 ATS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4 ATS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4 ATS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04 ATS final">
  <a:themeElements>
    <a:clrScheme name="1_2004 ATS 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1_2004 ATS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2004 ATS fi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2004 ATS 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2004 ATS fi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2004 ATS fi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2004 ATS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2004 ATS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2004 ATS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8A47C45-DDB5-4704-AC47-0FC4B8EA286E}">
  <ds:schemaRefs>
    <ds:schemaRef ds:uri="ESRI.ArcGIS.Mapping.OfficeIntegration.PowerPointInfo"/>
  </ds:schemaRefs>
</ds:datastoreItem>
</file>

<file path=customXml/itemProps10.xml><?xml version="1.0" encoding="utf-8"?>
<ds:datastoreItem xmlns:ds="http://schemas.openxmlformats.org/officeDocument/2006/customXml" ds:itemID="{F5B62B93-8523-4F99-BA43-0F4C3B8934EE}">
  <ds:schemaRefs>
    <ds:schemaRef ds:uri="ESRI.ArcGIS.Mapping.OfficeIntegration.PowerPointInfo"/>
  </ds:schemaRefs>
</ds:datastoreItem>
</file>

<file path=customXml/itemProps11.xml><?xml version="1.0" encoding="utf-8"?>
<ds:datastoreItem xmlns:ds="http://schemas.openxmlformats.org/officeDocument/2006/customXml" ds:itemID="{77F099DE-58CD-4D20-9F20-D9C952C057EF}">
  <ds:schemaRefs>
    <ds:schemaRef ds:uri="ESRI.ArcGIS.Mapping.OfficeIntegration.PowerPointInfo"/>
  </ds:schemaRefs>
</ds:datastoreItem>
</file>

<file path=customXml/itemProps12.xml><?xml version="1.0" encoding="utf-8"?>
<ds:datastoreItem xmlns:ds="http://schemas.openxmlformats.org/officeDocument/2006/customXml" ds:itemID="{8D870F45-6CE5-4CA7-A4A9-CA30532A88AB}">
  <ds:schemaRefs>
    <ds:schemaRef ds:uri="ESRI.ArcGIS.Mapping.OfficeIntegration.PowerPointInfo"/>
  </ds:schemaRefs>
</ds:datastoreItem>
</file>

<file path=customXml/itemProps13.xml><?xml version="1.0" encoding="utf-8"?>
<ds:datastoreItem xmlns:ds="http://schemas.openxmlformats.org/officeDocument/2006/customXml" ds:itemID="{143157EE-9BC8-4F7D-9742-A2836F8E9BD2}">
  <ds:schemaRefs>
    <ds:schemaRef ds:uri="ESRI.ArcGIS.Mapping.OfficeIntegration.PowerPointInfo"/>
  </ds:schemaRefs>
</ds:datastoreItem>
</file>

<file path=customXml/itemProps14.xml><?xml version="1.0" encoding="utf-8"?>
<ds:datastoreItem xmlns:ds="http://schemas.openxmlformats.org/officeDocument/2006/customXml" ds:itemID="{AD31CF2A-FDBF-4040-8645-21D6A6AFE3B4}">
  <ds:schemaRefs>
    <ds:schemaRef ds:uri="ESRI.ArcGIS.Mapping.OfficeIntegration.PowerPointInfo"/>
  </ds:schemaRefs>
</ds:datastoreItem>
</file>

<file path=customXml/itemProps15.xml><?xml version="1.0" encoding="utf-8"?>
<ds:datastoreItem xmlns:ds="http://schemas.openxmlformats.org/officeDocument/2006/customXml" ds:itemID="{DC55F382-0DD2-4784-B780-467F4CEAE66E}">
  <ds:schemaRefs>
    <ds:schemaRef ds:uri="ESRI.ArcGIS.Mapping.OfficeIntegration.PowerPointInfo"/>
  </ds:schemaRefs>
</ds:datastoreItem>
</file>

<file path=customXml/itemProps16.xml><?xml version="1.0" encoding="utf-8"?>
<ds:datastoreItem xmlns:ds="http://schemas.openxmlformats.org/officeDocument/2006/customXml" ds:itemID="{0E72F2FD-DD3F-433B-9D2D-E50A654B3484}">
  <ds:schemaRefs>
    <ds:schemaRef ds:uri="ESRI.ArcGIS.Mapping.OfficeIntegration.PowerPointInfo"/>
  </ds:schemaRefs>
</ds:datastoreItem>
</file>

<file path=customXml/itemProps17.xml><?xml version="1.0" encoding="utf-8"?>
<ds:datastoreItem xmlns:ds="http://schemas.openxmlformats.org/officeDocument/2006/customXml" ds:itemID="{572E8E4D-0DB5-4854-B92D-F16AD3D6EF76}">
  <ds:schemaRefs>
    <ds:schemaRef ds:uri="ESRI.ArcGIS.Mapping.OfficeIntegration.PowerPointInfo"/>
  </ds:schemaRefs>
</ds:datastoreItem>
</file>

<file path=customXml/itemProps18.xml><?xml version="1.0" encoding="utf-8"?>
<ds:datastoreItem xmlns:ds="http://schemas.openxmlformats.org/officeDocument/2006/customXml" ds:itemID="{E56409BA-4960-452A-9B72-5D9BF957BB8E}">
  <ds:schemaRefs>
    <ds:schemaRef ds:uri="ESRI.ArcGIS.Mapping.OfficeIntegration.PowerPointInfo"/>
  </ds:schemaRefs>
</ds:datastoreItem>
</file>

<file path=customXml/itemProps19.xml><?xml version="1.0" encoding="utf-8"?>
<ds:datastoreItem xmlns:ds="http://schemas.openxmlformats.org/officeDocument/2006/customXml" ds:itemID="{5D48F1CF-8309-4413-AD51-AFCA9DF7B601}">
  <ds:schemaRefs>
    <ds:schemaRef ds:uri="ESRI.ArcGIS.Mapping.OfficeIntegration.PowerPointInfo"/>
  </ds:schemaRefs>
</ds:datastoreItem>
</file>

<file path=customXml/itemProps2.xml><?xml version="1.0" encoding="utf-8"?>
<ds:datastoreItem xmlns:ds="http://schemas.openxmlformats.org/officeDocument/2006/customXml" ds:itemID="{2D5311E9-E057-4E84-B2BF-8D24D7752F83}">
  <ds:schemaRefs>
    <ds:schemaRef ds:uri="ESRI.ArcGIS.Mapping.OfficeIntegration.PowerPointInfo"/>
  </ds:schemaRefs>
</ds:datastoreItem>
</file>

<file path=customXml/itemProps20.xml><?xml version="1.0" encoding="utf-8"?>
<ds:datastoreItem xmlns:ds="http://schemas.openxmlformats.org/officeDocument/2006/customXml" ds:itemID="{8D65DCA6-5AE7-4A29-B0FF-C24AC354B6B5}">
  <ds:schemaRefs>
    <ds:schemaRef ds:uri="ESRI.ArcGIS.Mapping.OfficeIntegration.PowerPointInfo"/>
  </ds:schemaRefs>
</ds:datastoreItem>
</file>

<file path=customXml/itemProps21.xml><?xml version="1.0" encoding="utf-8"?>
<ds:datastoreItem xmlns:ds="http://schemas.openxmlformats.org/officeDocument/2006/customXml" ds:itemID="{D8441890-5D51-40C6-9F2A-E5E0F7A1EABB}">
  <ds:schemaRefs>
    <ds:schemaRef ds:uri="ESRI.ArcGIS.Mapping.OfficeIntegration.PowerPointInfo"/>
  </ds:schemaRefs>
</ds:datastoreItem>
</file>

<file path=customXml/itemProps22.xml><?xml version="1.0" encoding="utf-8"?>
<ds:datastoreItem xmlns:ds="http://schemas.openxmlformats.org/officeDocument/2006/customXml" ds:itemID="{9180BE20-F73B-4D5F-B949-8EF082B622D1}">
  <ds:schemaRefs>
    <ds:schemaRef ds:uri="ESRI.ArcGIS.Mapping.OfficeIntegration.PowerPointInfo"/>
  </ds:schemaRefs>
</ds:datastoreItem>
</file>

<file path=customXml/itemProps23.xml><?xml version="1.0" encoding="utf-8"?>
<ds:datastoreItem xmlns:ds="http://schemas.openxmlformats.org/officeDocument/2006/customXml" ds:itemID="{CBBC5ABB-452A-480A-8B2A-A75B8E1B79F0}">
  <ds:schemaRefs>
    <ds:schemaRef ds:uri="ESRI.ArcGIS.Mapping.OfficeIntegration.PowerPointInfo"/>
  </ds:schemaRefs>
</ds:datastoreItem>
</file>

<file path=customXml/itemProps3.xml><?xml version="1.0" encoding="utf-8"?>
<ds:datastoreItem xmlns:ds="http://schemas.openxmlformats.org/officeDocument/2006/customXml" ds:itemID="{0D489E48-D209-4FA3-97CE-6F93FFCB809B}">
  <ds:schemaRefs>
    <ds:schemaRef ds:uri="ESRI.ArcGIS.Mapping.OfficeIntegration.PowerPointInfo"/>
  </ds:schemaRefs>
</ds:datastoreItem>
</file>

<file path=customXml/itemProps4.xml><?xml version="1.0" encoding="utf-8"?>
<ds:datastoreItem xmlns:ds="http://schemas.openxmlformats.org/officeDocument/2006/customXml" ds:itemID="{199A23EB-89F1-4BC7-A632-B390771BF9F5}">
  <ds:schemaRefs>
    <ds:schemaRef ds:uri="ESRI.ArcGIS.Mapping.OfficeIntegration.PowerPointInfo"/>
  </ds:schemaRefs>
</ds:datastoreItem>
</file>

<file path=customXml/itemProps5.xml><?xml version="1.0" encoding="utf-8"?>
<ds:datastoreItem xmlns:ds="http://schemas.openxmlformats.org/officeDocument/2006/customXml" ds:itemID="{9CB75DDD-A274-4A5C-8EB0-4CC20240231B}">
  <ds:schemaRefs>
    <ds:schemaRef ds:uri="ESRI.ArcGIS.Mapping.OfficeIntegration.PowerPointInfo"/>
  </ds:schemaRefs>
</ds:datastoreItem>
</file>

<file path=customXml/itemProps6.xml><?xml version="1.0" encoding="utf-8"?>
<ds:datastoreItem xmlns:ds="http://schemas.openxmlformats.org/officeDocument/2006/customXml" ds:itemID="{843B9CFB-047B-481A-8CD1-1AC7689F36F4}">
  <ds:schemaRefs>
    <ds:schemaRef ds:uri="ESRI.ArcGIS.Mapping.OfficeIntegration.PowerPointInfo"/>
  </ds:schemaRefs>
</ds:datastoreItem>
</file>

<file path=customXml/itemProps7.xml><?xml version="1.0" encoding="utf-8"?>
<ds:datastoreItem xmlns:ds="http://schemas.openxmlformats.org/officeDocument/2006/customXml" ds:itemID="{2D9F7B83-948D-43B4-A0CC-B6C2922A3733}">
  <ds:schemaRefs>
    <ds:schemaRef ds:uri="ESRI.ArcGIS.Mapping.OfficeIntegration.PowerPointInfo"/>
  </ds:schemaRefs>
</ds:datastoreItem>
</file>

<file path=customXml/itemProps8.xml><?xml version="1.0" encoding="utf-8"?>
<ds:datastoreItem xmlns:ds="http://schemas.openxmlformats.org/officeDocument/2006/customXml" ds:itemID="{32960ACF-83CB-43DE-A28D-26EC90B4B866}">
  <ds:schemaRefs>
    <ds:schemaRef ds:uri="ESRI.ArcGIS.Mapping.OfficeIntegration.PowerPointInfo"/>
  </ds:schemaRefs>
</ds:datastoreItem>
</file>

<file path=customXml/itemProps9.xml><?xml version="1.0" encoding="utf-8"?>
<ds:datastoreItem xmlns:ds="http://schemas.openxmlformats.org/officeDocument/2006/customXml" ds:itemID="{F7C1ED4A-FAB7-442C-A93A-32EF35603B0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5313</TotalTime>
  <Words>1996</Words>
  <Application>Microsoft Office PowerPoint</Application>
  <PresentationFormat>On-screen Show (4:3)</PresentationFormat>
  <Paragraphs>341</Paragraphs>
  <Slides>39</Slides>
  <Notes>33</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39</vt:i4>
      </vt:variant>
    </vt:vector>
  </HeadingPairs>
  <TitlesOfParts>
    <vt:vector size="59" baseType="lpstr">
      <vt:lpstr>MS PGothic</vt:lpstr>
      <vt:lpstr>MS PGothic</vt:lpstr>
      <vt:lpstr>Arial</vt:lpstr>
      <vt:lpstr>Arial Narrow</vt:lpstr>
      <vt:lpstr>Calibri</vt:lpstr>
      <vt:lpstr>Calibri Light</vt:lpstr>
      <vt:lpstr>msgothic</vt:lpstr>
      <vt:lpstr>Tahoma</vt:lpstr>
      <vt:lpstr>Times</vt:lpstr>
      <vt:lpstr>Times New Roman</vt:lpstr>
      <vt:lpstr>2004 ATS final</vt:lpstr>
      <vt:lpstr>1_2004 ATS final</vt:lpstr>
      <vt:lpstr>Office Theme</vt:lpstr>
      <vt:lpstr>1_Office Theme</vt:lpstr>
      <vt:lpstr>2_Office Theme</vt:lpstr>
      <vt:lpstr>3_Office Theme</vt:lpstr>
      <vt:lpstr>4_Office Theme</vt:lpstr>
      <vt:lpstr>5_Office Theme</vt:lpstr>
      <vt:lpstr>7_Office Theme</vt:lpstr>
      <vt:lpstr>Photo Editor Photo</vt:lpstr>
      <vt:lpstr>How Air Pollution Can Affect Our Health </vt:lpstr>
      <vt:lpstr>Overview</vt:lpstr>
      <vt:lpstr>PowerPoint Presentation</vt:lpstr>
      <vt:lpstr>Ozone Irritates Airways</vt:lpstr>
      <vt:lpstr>Lung Function Responses Vary Between Individuals</vt:lpstr>
      <vt:lpstr>PowerPoint Presentation</vt:lpstr>
      <vt:lpstr>Ozone Causes Inflammation</vt:lpstr>
      <vt:lpstr>PowerPoint Presentation</vt:lpstr>
      <vt:lpstr>PowerPoint Presentation</vt:lpstr>
      <vt:lpstr>PowerPoint Presentation</vt:lpstr>
      <vt:lpstr>California Children’s Health Study Prospective Cohort Study of Long-term Exposures</vt:lpstr>
      <vt:lpstr>CHS: Ozone and School Absences</vt:lpstr>
      <vt:lpstr>CHS: Ozone and New-onset Asthma</vt:lpstr>
      <vt:lpstr>Sensitive Groups for Ozone</vt:lpstr>
      <vt:lpstr>Particle Pollution Disasters</vt:lpstr>
      <vt:lpstr>PowerPoint Presentation</vt:lpstr>
      <vt:lpstr>Particle Deposition</vt:lpstr>
      <vt:lpstr>Effects of PM2.5 (short- and long-term exposures)</vt:lpstr>
      <vt:lpstr>PowerPoint Presentation</vt:lpstr>
      <vt:lpstr>Findings Replicated by Large American Study and Others</vt:lpstr>
      <vt:lpstr>Findings Replicated by Large American Study and Others</vt:lpstr>
      <vt:lpstr>PowerPoint Presentation</vt:lpstr>
      <vt:lpstr>CHS: Low FEV1 at Age 18 vs. Pollution</vt:lpstr>
      <vt:lpstr>CHS:  Lung Function Growth in Movers</vt:lpstr>
      <vt:lpstr>Traffic Exposures</vt:lpstr>
      <vt:lpstr>Sensitive Groups for PM</vt:lpstr>
      <vt:lpstr>Air Quality Index</vt:lpstr>
      <vt:lpstr>Air Quality Index</vt:lpstr>
      <vt:lpstr>AirNow </vt:lpstr>
      <vt:lpstr>Department of State</vt:lpstr>
      <vt:lpstr>Fires Current Conditions Map</vt:lpstr>
      <vt:lpstr>PowerPoint Presentation</vt:lpstr>
      <vt:lpstr>Wildfire Guide Factsheets</vt:lpstr>
      <vt:lpstr>Information for Health Professionals</vt:lpstr>
      <vt:lpstr>Air Quality Flag Program and School Activity Guidelines</vt:lpstr>
      <vt:lpstr>AQI Curriculum for Children and Students</vt:lpstr>
      <vt:lpstr>Pollutant-Specific Health and AQI Information</vt:lpstr>
      <vt:lpstr>Public Health Benefits of the AQI </vt:lpstr>
      <vt:lpstr>Sensor Concentration ≠ Air Quality Index </vt:lpstr>
    </vt:vector>
  </TitlesOfParts>
  <Company>US_EPA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Advisories:   Are They Reaching the People Who Need Them Most</dc:title>
  <dc:creator>sstone</dc:creator>
  <cp:lastModifiedBy>Morales, Lourdes</cp:lastModifiedBy>
  <cp:revision>244</cp:revision>
  <cp:lastPrinted>2019-07-02T17:50:48Z</cp:lastPrinted>
  <dcterms:created xsi:type="dcterms:W3CDTF">2004-07-27T17:17:30Z</dcterms:created>
  <dcterms:modified xsi:type="dcterms:W3CDTF">2019-07-08T20:22:39Z</dcterms:modified>
</cp:coreProperties>
</file>