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2"/>
    <p:sldMasterId id="2147483662" r:id="rId3"/>
  </p:sldMasterIdLst>
  <p:notesMasterIdLst>
    <p:notesMasterId r:id="rId32"/>
  </p:notesMasterIdLst>
  <p:sldIdLst>
    <p:sldId id="256" r:id="rId4"/>
    <p:sldId id="257" r:id="rId5"/>
    <p:sldId id="260" r:id="rId6"/>
    <p:sldId id="261" r:id="rId7"/>
    <p:sldId id="266" r:id="rId8"/>
    <p:sldId id="267" r:id="rId9"/>
    <p:sldId id="312" r:id="rId10"/>
    <p:sldId id="313" r:id="rId11"/>
    <p:sldId id="279" r:id="rId12"/>
    <p:sldId id="281" r:id="rId13"/>
    <p:sldId id="282" r:id="rId14"/>
    <p:sldId id="311" r:id="rId15"/>
    <p:sldId id="310" r:id="rId16"/>
    <p:sldId id="289" r:id="rId17"/>
    <p:sldId id="290" r:id="rId18"/>
    <p:sldId id="291" r:id="rId19"/>
    <p:sldId id="292" r:id="rId20"/>
    <p:sldId id="295" r:id="rId21"/>
    <p:sldId id="296" r:id="rId22"/>
    <p:sldId id="270" r:id="rId23"/>
    <p:sldId id="272" r:id="rId24"/>
    <p:sldId id="274" r:id="rId25"/>
    <p:sldId id="275" r:id="rId26"/>
    <p:sldId id="276" r:id="rId27"/>
    <p:sldId id="277" r:id="rId28"/>
    <p:sldId id="308" r:id="rId29"/>
    <p:sldId id="299" r:id="rId30"/>
    <p:sldId id="309"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Questrial" panose="020B0604020202020204" charset="0"/>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font" Target="fonts/font2.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57021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6393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After a disclaimer, this page will appear.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JD: Replaced your image with most recent </a:t>
            </a:r>
            <a:endParaRPr sz="1200" b="0" i="0" u="none" strike="noStrike" cap="none">
              <a:solidFill>
                <a:schemeClr val="dk1"/>
              </a:solidFill>
              <a:latin typeface="Calibri"/>
              <a:ea typeface="Calibri"/>
              <a:cs typeface="Calibri"/>
              <a:sym typeface="Calibri"/>
            </a:endParaRPr>
          </a:p>
        </p:txBody>
      </p:sp>
      <p:sp>
        <p:nvSpPr>
          <p:cNvPr id="374" name="Google Shape;37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4957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Changed your screenshots and to 400+ maps </a:t>
            </a:r>
            <a:endParaRPr/>
          </a:p>
        </p:txBody>
      </p:sp>
      <p:sp>
        <p:nvSpPr>
          <p:cNvPr id="382" name="Google Shape;38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1724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Changed your screenshots and to 400+ maps </a:t>
            </a:r>
            <a:endParaRPr/>
          </a:p>
        </p:txBody>
      </p:sp>
      <p:sp>
        <p:nvSpPr>
          <p:cNvPr id="382" name="Google Shape;38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3058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95" name="Google Shape;395;p2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8194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7" name="Google Shape;44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6731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Exploratory portion.</a:t>
            </a:r>
            <a:endParaRPr/>
          </a:p>
        </p:txBody>
      </p:sp>
      <p:sp>
        <p:nvSpPr>
          <p:cNvPr id="455" name="Google Shape;45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8757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School is the gray dot, orange lines are watershed lines, map layer is percent cropland.</a:t>
            </a:r>
            <a:endParaRPr sz="1200" b="0" i="0" u="none" strike="noStrike" cap="none">
              <a:solidFill>
                <a:schemeClr val="dk1"/>
              </a:solidFill>
              <a:latin typeface="Calibri"/>
              <a:ea typeface="Calibri"/>
              <a:cs typeface="Calibri"/>
              <a:sym typeface="Calibri"/>
            </a:endParaRPr>
          </a:p>
        </p:txBody>
      </p:sp>
      <p:sp>
        <p:nvSpPr>
          <p:cNvPr id="473" name="Google Shape;47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2564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Discuss stormwater infrastructure.</a:t>
            </a:r>
            <a:endParaRPr sz="1200" b="0" i="0" u="none" strike="noStrike" cap="none">
              <a:solidFill>
                <a:schemeClr val="dk1"/>
              </a:solidFill>
              <a:latin typeface="Calibri"/>
              <a:ea typeface="Calibri"/>
              <a:cs typeface="Calibri"/>
              <a:sym typeface="Calibri"/>
            </a:endParaRPr>
          </a:p>
        </p:txBody>
      </p:sp>
      <p:sp>
        <p:nvSpPr>
          <p:cNvPr id="482" name="Google Shape;48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8529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24" name="Google Shape;52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4526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Greenway Lesson Plan, which is already available for free download, provides students with a set of maps and a role to play as a certain stakeholder in their community.  The students then make a case for their position given the maps and their roles in the situation.</a:t>
            </a:r>
            <a:endParaRPr sz="1200" b="0" i="0" u="none" strike="noStrike" cap="none">
              <a:solidFill>
                <a:schemeClr val="dk1"/>
              </a:solidFill>
              <a:latin typeface="Calibri"/>
              <a:ea typeface="Calibri"/>
              <a:cs typeface="Calibri"/>
              <a:sym typeface="Calibri"/>
            </a:endParaRPr>
          </a:p>
        </p:txBody>
      </p:sp>
      <p:sp>
        <p:nvSpPr>
          <p:cNvPr id="532" name="Google Shape;532;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784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3" name="Google Shape;11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9231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JD: Added the related lesson plan piece </a:t>
            </a:r>
            <a:endParaRPr/>
          </a:p>
        </p:txBody>
      </p:sp>
      <p:sp>
        <p:nvSpPr>
          <p:cNvPr id="257" name="Google Shape;25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0680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75" name="Google Shape;275;p1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3187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94" name="Google Shape;29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3438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The students are given notecards like the ones shown here.  In the example that I’ll walk you though, the students either have an ecosystem services card (blue), like Air Quality, or a human health card (orange), like arthritis.  We have already pulled examples of information from the Eco-Health Browser and put it onto the cards.  The cards show just a portion of what is available online, but still paint a picture of the concepts and their associations.</a:t>
            </a:r>
            <a:endParaRPr sz="1200" b="0" i="0" u="none" strike="noStrike" cap="none">
              <a:solidFill>
                <a:schemeClr val="dk1"/>
              </a:solidFill>
              <a:latin typeface="Calibri"/>
              <a:ea typeface="Calibri"/>
              <a:cs typeface="Calibri"/>
              <a:sym typeface="Calibri"/>
            </a:endParaRPr>
          </a:p>
        </p:txBody>
      </p:sp>
      <p:sp>
        <p:nvSpPr>
          <p:cNvPr id="302" name="Google Shape;30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4995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Here you can see an example of the front and the back of one of the human health outcome cards (ADHD).</a:t>
            </a:r>
            <a:endParaRPr sz="1200" b="0" i="0" u="none" strike="noStrike" cap="none">
              <a:solidFill>
                <a:schemeClr val="dk1"/>
              </a:solidFill>
              <a:latin typeface="Calibri"/>
              <a:ea typeface="Calibri"/>
              <a:cs typeface="Calibri"/>
              <a:sym typeface="Calibri"/>
            </a:endParaRPr>
          </a:p>
        </p:txBody>
      </p:sp>
      <p:sp>
        <p:nvSpPr>
          <p:cNvPr id="311" name="Google Shape;31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9066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21" name="Google Shape;32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5771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4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DATA</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Tools</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Resources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Multiple ways to access </a:t>
            </a:r>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Lesson plans are just a few ways you can use our resources !! </a:t>
            </a:r>
            <a:endParaRPr/>
          </a:p>
        </p:txBody>
      </p:sp>
      <p:sp>
        <p:nvSpPr>
          <p:cNvPr id="596" name="Google Shape;59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6500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
        <p:nvSpPr>
          <p:cNvPr id="576" name="Google Shape;576;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7203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3" name="Google Shape;11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5028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lt1"/>
                </a:solidFill>
                <a:latin typeface="Calibri"/>
                <a:ea typeface="Calibri"/>
                <a:cs typeface="Calibri"/>
                <a:sym typeface="Calibri"/>
              </a:rPr>
              <a:t>For research, decision making and education </a:t>
            </a:r>
            <a:endParaRPr/>
          </a:p>
        </p:txBody>
      </p:sp>
      <p:sp>
        <p:nvSpPr>
          <p:cNvPr id="143" name="Google Shape;14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7430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6" name="Google Shape;1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4439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from prior slide. </a:t>
            </a:r>
            <a:r>
              <a:rPr lang="en-US" sz="1200" b="0" i="0" u="none" strike="noStrike" cap="none">
                <a:solidFill>
                  <a:schemeClr val="dk1"/>
                </a:solidFill>
                <a:latin typeface="Calibri"/>
                <a:ea typeface="Calibri"/>
                <a:cs typeface="Calibri"/>
                <a:sym typeface="Calibri"/>
              </a:rPr>
              <a:t>My goal today is to equip you with what you need to know to present this to teachers in your Regions.  Also, even if we don’t have time to do an entire training, I want to give you a feel for the types of trainings that I give to teachers at workshops and conferences.</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Discuss Standards (NGSS vs. State Standards).  Teachers are expected to fit a lot of content into a short window of time.  That content is all derived from the Standards by which their State operates.  These Standards dictate exactly what teachers teach—they are a BIG DEAL.  In an effort to make things easy for teachers and folks that go out and speak to teachers, I have done a lot of work up front on getting Standards for EVERY State and EVERY grade into all of our lessons.  This is a big selling point for these educational modules, since we are making them applicable to anyone in the country by doing this.</a:t>
            </a:r>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JD: Changed title for consistency </a:t>
            </a:r>
            <a:endParaRPr sz="1200" b="0" i="1" u="none" strike="noStrike" cap="none">
              <a:solidFill>
                <a:schemeClr val="dk1"/>
              </a:solidFill>
              <a:latin typeface="Calibri"/>
              <a:ea typeface="Calibri"/>
              <a:cs typeface="Calibri"/>
              <a:sym typeface="Calibri"/>
            </a:endParaRPr>
          </a:p>
        </p:txBody>
      </p:sp>
      <p:sp>
        <p:nvSpPr>
          <p:cNvPr id="206" name="Google Shape;20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4010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Teachers and schools often have to buy software licenses or group subscriptions in order to be able to use cutting-edge technologies in their classrooms—this is a big market right now.  One thing that I say very clearly to teachers is that all of these products and the technological tools that they are designed around are FREE from the EPA.  I know you guys know this as EPA employees, but it will be important to mention when you speak to teachers about it.</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1" u="none" strike="noStrike" cap="none">
                <a:solidFill>
                  <a:schemeClr val="dk1"/>
                </a:solidFill>
                <a:latin typeface="Calibri"/>
                <a:ea typeface="Calibri"/>
                <a:cs typeface="Calibri"/>
                <a:sym typeface="Calibri"/>
              </a:rPr>
              <a:t>JD: (added a + on greenway) should this animate the other way, with the +6 appearing??? Seems confusing. I changed </a:t>
            </a:r>
            <a:endParaRPr sz="1200" b="0" i="1" u="none" strike="noStrike" cap="none">
              <a:solidFill>
                <a:schemeClr val="dk1"/>
              </a:solidFill>
              <a:latin typeface="Calibri"/>
              <a:ea typeface="Calibri"/>
              <a:cs typeface="Calibri"/>
              <a:sym typeface="Calibri"/>
            </a:endParaRPr>
          </a:p>
        </p:txBody>
      </p:sp>
      <p:sp>
        <p:nvSpPr>
          <p:cNvPr id="217" name="Google Shape;21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8132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447" name="Google Shape;44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1804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Exploratory portion.</a:t>
            </a:r>
            <a:endParaRPr/>
          </a:p>
        </p:txBody>
      </p:sp>
      <p:sp>
        <p:nvSpPr>
          <p:cNvPr id="455" name="Google Shape;45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6593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55" name="Google Shape;35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173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4"/>
        <p:cNvGrpSpPr/>
        <p:nvPr/>
      </p:nvGrpSpPr>
      <p:grpSpPr>
        <a:xfrm>
          <a:off x="0" y="0"/>
          <a:ext cx="0" cy="0"/>
          <a:chOff x="0" y="0"/>
          <a:chExt cx="0" cy="0"/>
        </a:xfrm>
      </p:grpSpPr>
      <p:sp>
        <p:nvSpPr>
          <p:cNvPr id="85" name="Google Shape;8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FFFFFF"/>
                </a:solidFill>
                <a:latin typeface="Calibri"/>
                <a:ea typeface="Calibri"/>
                <a:cs typeface="Calibri"/>
                <a:sym typeface="Calibri"/>
              </a:defRPr>
            </a:lvl1pPr>
            <a:lvl2pPr marL="0" marR="0" lvl="1" indent="0" algn="r" rtl="0">
              <a:spcBef>
                <a:spcPts val="0"/>
              </a:spcBef>
              <a:buNone/>
              <a:defRPr sz="1200">
                <a:solidFill>
                  <a:srgbClr val="FFFFFF"/>
                </a:solidFill>
                <a:latin typeface="Calibri"/>
                <a:ea typeface="Calibri"/>
                <a:cs typeface="Calibri"/>
                <a:sym typeface="Calibri"/>
              </a:defRPr>
            </a:lvl2pPr>
            <a:lvl3pPr marL="0" marR="0" lvl="2" indent="0" algn="r" rtl="0">
              <a:spcBef>
                <a:spcPts val="0"/>
              </a:spcBef>
              <a:buNone/>
              <a:defRPr sz="1200">
                <a:solidFill>
                  <a:srgbClr val="FFFFFF"/>
                </a:solidFill>
                <a:latin typeface="Calibri"/>
                <a:ea typeface="Calibri"/>
                <a:cs typeface="Calibri"/>
                <a:sym typeface="Calibri"/>
              </a:defRPr>
            </a:lvl3pPr>
            <a:lvl4pPr marL="0" marR="0" lvl="3" indent="0" algn="r" rtl="0">
              <a:spcBef>
                <a:spcPts val="0"/>
              </a:spcBef>
              <a:buNone/>
              <a:defRPr sz="1200">
                <a:solidFill>
                  <a:srgbClr val="FFFFFF"/>
                </a:solidFill>
                <a:latin typeface="Calibri"/>
                <a:ea typeface="Calibri"/>
                <a:cs typeface="Calibri"/>
                <a:sym typeface="Calibri"/>
              </a:defRPr>
            </a:lvl4pPr>
            <a:lvl5pPr marL="0" marR="0" lvl="4" indent="0" algn="r" rtl="0">
              <a:spcBef>
                <a:spcPts val="0"/>
              </a:spcBef>
              <a:buNone/>
              <a:defRPr sz="1200">
                <a:solidFill>
                  <a:srgbClr val="FFFFFF"/>
                </a:solidFill>
                <a:latin typeface="Calibri"/>
                <a:ea typeface="Calibri"/>
                <a:cs typeface="Calibri"/>
                <a:sym typeface="Calibri"/>
              </a:defRPr>
            </a:lvl5pPr>
            <a:lvl6pPr marL="0" marR="0" lvl="5" indent="0" algn="r" rtl="0">
              <a:spcBef>
                <a:spcPts val="0"/>
              </a:spcBef>
              <a:buNone/>
              <a:defRPr sz="1200">
                <a:solidFill>
                  <a:srgbClr val="FFFFFF"/>
                </a:solidFill>
                <a:latin typeface="Calibri"/>
                <a:ea typeface="Calibri"/>
                <a:cs typeface="Calibri"/>
                <a:sym typeface="Calibri"/>
              </a:defRPr>
            </a:lvl6pPr>
            <a:lvl7pPr marL="0" marR="0" lvl="6" indent="0" algn="r" rtl="0">
              <a:spcBef>
                <a:spcPts val="0"/>
              </a:spcBef>
              <a:buNone/>
              <a:defRPr sz="1200">
                <a:solidFill>
                  <a:srgbClr val="FFFFFF"/>
                </a:solidFill>
                <a:latin typeface="Calibri"/>
                <a:ea typeface="Calibri"/>
                <a:cs typeface="Calibri"/>
                <a:sym typeface="Calibri"/>
              </a:defRPr>
            </a:lvl7pPr>
            <a:lvl8pPr marL="0" marR="0" lvl="7" indent="0" algn="r" rtl="0">
              <a:spcBef>
                <a:spcPts val="0"/>
              </a:spcBef>
              <a:buNone/>
              <a:defRPr sz="1200">
                <a:solidFill>
                  <a:srgbClr val="FFFFFF"/>
                </a:solidFill>
                <a:latin typeface="Calibri"/>
                <a:ea typeface="Calibri"/>
                <a:cs typeface="Calibri"/>
                <a:sym typeface="Calibri"/>
              </a:defRPr>
            </a:lvl8pPr>
            <a:lvl9pPr marL="0" marR="0" lvl="8" indent="0" algn="r" rtl="0">
              <a:spcBef>
                <a:spcPts val="0"/>
              </a:spcBef>
              <a:buNone/>
              <a:defRPr sz="1200">
                <a:solidFill>
                  <a:srgbClr val="FFFFF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
        <p:cNvGrpSpPr/>
        <p:nvPr/>
      </p:nvGrpSpPr>
      <p:grpSpPr>
        <a:xfrm>
          <a:off x="0" y="0"/>
          <a:ext cx="0" cy="0"/>
          <a:chOff x="0" y="0"/>
          <a:chExt cx="0" cy="0"/>
        </a:xfrm>
      </p:grpSpPr>
      <p:sp>
        <p:nvSpPr>
          <p:cNvPr id="93" name="Google Shape;93;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4" name="Google Shape;94;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R="0" lvl="1" algn="ctr"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2pPr>
            <a:lvl3pPr marR="0" lvl="2" algn="ctr"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3pPr>
            <a:lvl4pPr marR="0" lvl="3"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4pPr>
            <a:lvl5pPr marR="0" lvl="4"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5pPr>
            <a:lvl6pPr marR="0" lvl="5"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6pPr>
            <a:lvl7pPr marR="0" lvl="6"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7pPr>
            <a:lvl8pPr marR="0" lvl="7"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8pPr>
            <a:lvl9pPr marR="0" lvl="8" algn="ctr" rtl="0">
              <a:lnSpc>
                <a:spcPct val="90000"/>
              </a:lnSpc>
              <a:spcBef>
                <a:spcPts val="5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9pPr>
          </a:lstStyle>
          <a:p>
            <a:endParaRPr/>
          </a:p>
        </p:txBody>
      </p:sp>
      <p:sp>
        <p:nvSpPr>
          <p:cNvPr id="95" name="Google Shape;9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6" name="Google Shape;9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7" name="Google Shape;9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 name="Google Shape;39;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Google Shape;46;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0" name="Google Shape;50;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9" name="Google Shape;8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0" name="Google Shape;9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1" name="Google Shape;9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u="none">
                <a:solidFill>
                  <a:schemeClr val="lt1"/>
                </a:solidFill>
                <a:latin typeface="Calibri"/>
                <a:ea typeface="Calibri"/>
                <a:cs typeface="Calibri"/>
                <a:sym typeface="Calibri"/>
              </a:defRPr>
            </a:lvl1pPr>
            <a:lvl2pPr marL="0" marR="0" lvl="1" indent="0" algn="r" rtl="0">
              <a:spcBef>
                <a:spcPts val="0"/>
              </a:spcBef>
              <a:buNone/>
              <a:defRPr sz="1200" b="0" u="none">
                <a:solidFill>
                  <a:schemeClr val="lt1"/>
                </a:solidFill>
                <a:latin typeface="Calibri"/>
                <a:ea typeface="Calibri"/>
                <a:cs typeface="Calibri"/>
                <a:sym typeface="Calibri"/>
              </a:defRPr>
            </a:lvl2pPr>
            <a:lvl3pPr marL="0" marR="0" lvl="2" indent="0" algn="r" rtl="0">
              <a:spcBef>
                <a:spcPts val="0"/>
              </a:spcBef>
              <a:buNone/>
              <a:defRPr sz="1200" b="0" u="none">
                <a:solidFill>
                  <a:schemeClr val="lt1"/>
                </a:solidFill>
                <a:latin typeface="Calibri"/>
                <a:ea typeface="Calibri"/>
                <a:cs typeface="Calibri"/>
                <a:sym typeface="Calibri"/>
              </a:defRPr>
            </a:lvl3pPr>
            <a:lvl4pPr marL="0" marR="0" lvl="3" indent="0" algn="r" rtl="0">
              <a:spcBef>
                <a:spcPts val="0"/>
              </a:spcBef>
              <a:buNone/>
              <a:defRPr sz="1200" b="0" u="none">
                <a:solidFill>
                  <a:schemeClr val="lt1"/>
                </a:solidFill>
                <a:latin typeface="Calibri"/>
                <a:ea typeface="Calibri"/>
                <a:cs typeface="Calibri"/>
                <a:sym typeface="Calibri"/>
              </a:defRPr>
            </a:lvl4pPr>
            <a:lvl5pPr marL="0" marR="0" lvl="4" indent="0" algn="r" rtl="0">
              <a:spcBef>
                <a:spcPts val="0"/>
              </a:spcBef>
              <a:buNone/>
              <a:defRPr sz="1200" b="0" u="none">
                <a:solidFill>
                  <a:schemeClr val="lt1"/>
                </a:solidFill>
                <a:latin typeface="Calibri"/>
                <a:ea typeface="Calibri"/>
                <a:cs typeface="Calibri"/>
                <a:sym typeface="Calibri"/>
              </a:defRPr>
            </a:lvl5pPr>
            <a:lvl6pPr marL="0" marR="0" lvl="5" indent="0" algn="r" rtl="0">
              <a:spcBef>
                <a:spcPts val="0"/>
              </a:spcBef>
              <a:buNone/>
              <a:defRPr sz="1200" b="0" u="none">
                <a:solidFill>
                  <a:schemeClr val="lt1"/>
                </a:solidFill>
                <a:latin typeface="Calibri"/>
                <a:ea typeface="Calibri"/>
                <a:cs typeface="Calibri"/>
                <a:sym typeface="Calibri"/>
              </a:defRPr>
            </a:lvl6pPr>
            <a:lvl7pPr marL="0" marR="0" lvl="6" indent="0" algn="r" rtl="0">
              <a:spcBef>
                <a:spcPts val="0"/>
              </a:spcBef>
              <a:buNone/>
              <a:defRPr sz="1200" b="0" u="none">
                <a:solidFill>
                  <a:schemeClr val="lt1"/>
                </a:solidFill>
                <a:latin typeface="Calibri"/>
                <a:ea typeface="Calibri"/>
                <a:cs typeface="Calibri"/>
                <a:sym typeface="Calibri"/>
              </a:defRPr>
            </a:lvl7pPr>
            <a:lvl8pPr marL="0" marR="0" lvl="7" indent="0" algn="r" rtl="0">
              <a:spcBef>
                <a:spcPts val="0"/>
              </a:spcBef>
              <a:buNone/>
              <a:defRPr sz="1200" b="0" u="none">
                <a:solidFill>
                  <a:schemeClr val="lt1"/>
                </a:solidFill>
                <a:latin typeface="Calibri"/>
                <a:ea typeface="Calibri"/>
                <a:cs typeface="Calibri"/>
                <a:sym typeface="Calibri"/>
              </a:defRPr>
            </a:lvl8pPr>
            <a:lvl9pPr marL="0" marR="0" lvl="8" indent="0" algn="r" rtl="0">
              <a:spcBef>
                <a:spcPts val="0"/>
              </a:spcBef>
              <a:buNone/>
              <a:defRPr sz="1200" b="0" u="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0"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hartley.jenna@epa.gov"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www.epa.gov/enviroatla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www.epa.gov/enviroatlas"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www.youtube.com/watch?v=s2g1n99b7_k&amp;feature=youtu.b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youtu.be/dYbQ9fQ9B9Q"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mailto:hartley.jenna@epa.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1.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youtu.be/lnmWiNst6h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hyperlink" Target="mailto:hartley.jenna@epa.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6"/>
          <p:cNvPicPr preferRelativeResize="0"/>
          <p:nvPr/>
        </p:nvPicPr>
        <p:blipFill rotWithShape="1">
          <a:blip r:embed="rId3">
            <a:alphaModFix/>
          </a:blip>
          <a:srcRect l="1277"/>
          <a:stretch/>
        </p:blipFill>
        <p:spPr>
          <a:xfrm>
            <a:off x="0" y="0"/>
            <a:ext cx="12227170" cy="6858000"/>
          </a:xfrm>
          <a:prstGeom prst="rect">
            <a:avLst/>
          </a:prstGeom>
          <a:noFill/>
          <a:ln>
            <a:noFill/>
          </a:ln>
        </p:spPr>
      </p:pic>
      <p:sp>
        <p:nvSpPr>
          <p:cNvPr id="104" name="Google Shape;104;p16"/>
          <p:cNvSpPr txBox="1">
            <a:spLocks noGrp="1"/>
          </p:cNvSpPr>
          <p:nvPr>
            <p:ph type="ctrTitle"/>
          </p:nvPr>
        </p:nvSpPr>
        <p:spPr>
          <a:xfrm>
            <a:off x="0" y="1026942"/>
            <a:ext cx="12227170" cy="2785403"/>
          </a:xfrm>
          <a:prstGeom prst="rect">
            <a:avLst/>
          </a:prstGeom>
          <a:solidFill>
            <a:srgbClr val="F2F2F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2060"/>
              </a:buClr>
              <a:buSzPts val="5400"/>
              <a:buFont typeface="Questrial"/>
              <a:buNone/>
            </a:pPr>
            <a:r>
              <a:rPr lang="en-US" sz="5400" b="1" i="1" dirty="0">
                <a:solidFill>
                  <a:srgbClr val="002060"/>
                </a:solidFill>
                <a:latin typeface="Questrial"/>
                <a:ea typeface="Questrial"/>
                <a:cs typeface="Questrial"/>
                <a:sym typeface="Questrial"/>
              </a:rPr>
              <a:t>Teaching with Technology: Using EPA’s </a:t>
            </a:r>
            <a:r>
              <a:rPr lang="en-US" sz="5400" b="1" i="1" dirty="0" err="1">
                <a:solidFill>
                  <a:srgbClr val="002060"/>
                </a:solidFill>
                <a:latin typeface="Questrial"/>
                <a:ea typeface="Questrial"/>
                <a:cs typeface="Questrial"/>
                <a:sym typeface="Questrial"/>
              </a:rPr>
              <a:t>EnviroAtlas</a:t>
            </a:r>
            <a:r>
              <a:rPr lang="en-US" sz="5400" b="1" i="1" dirty="0">
                <a:solidFill>
                  <a:srgbClr val="002060"/>
                </a:solidFill>
                <a:latin typeface="Questrial"/>
                <a:ea typeface="Questrial"/>
                <a:cs typeface="Questrial"/>
                <a:sym typeface="Questrial"/>
              </a:rPr>
              <a:t> in the Classroom to Empower Tomorrow’s Decision-Makers</a:t>
            </a:r>
            <a:endParaRPr sz="5400" b="1" i="1" u="none" strike="noStrike" cap="none" dirty="0">
              <a:solidFill>
                <a:srgbClr val="548135"/>
              </a:solidFill>
              <a:latin typeface="Calibri"/>
              <a:ea typeface="Calibri"/>
              <a:cs typeface="Calibri"/>
              <a:sym typeface="Calibri"/>
            </a:endParaRPr>
          </a:p>
        </p:txBody>
      </p:sp>
      <p:sp>
        <p:nvSpPr>
          <p:cNvPr id="105" name="Google Shape;10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1</a:t>
            </a:fld>
            <a:endParaRPr sz="1200" b="0" i="0" u="none" strike="noStrike" cap="none">
              <a:solidFill>
                <a:srgbClr val="888888"/>
              </a:solidFill>
              <a:latin typeface="Calibri"/>
              <a:ea typeface="Calibri"/>
              <a:cs typeface="Calibri"/>
              <a:sym typeface="Calibri"/>
            </a:endParaRPr>
          </a:p>
        </p:txBody>
      </p:sp>
      <p:sp>
        <p:nvSpPr>
          <p:cNvPr id="109" name="Google Shape;109;p16"/>
          <p:cNvSpPr/>
          <p:nvPr/>
        </p:nvSpPr>
        <p:spPr>
          <a:xfrm>
            <a:off x="3643022" y="5160766"/>
            <a:ext cx="4941125" cy="836274"/>
          </a:xfrm>
          <a:prstGeom prst="rect">
            <a:avLst/>
          </a:prstGeom>
          <a:solidFill>
            <a:schemeClr val="bg1">
              <a:lumMod val="95000"/>
            </a:schemeClr>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1F3864"/>
                </a:solidFill>
                <a:latin typeface="Questrial"/>
                <a:ea typeface="Questrial"/>
                <a:cs typeface="Questrial"/>
                <a:sym typeface="Questrial"/>
              </a:rPr>
              <a:t>EPA OAQPS Teacher Workshop</a:t>
            </a:r>
          </a:p>
          <a:p>
            <a:pPr marL="0" marR="0" lvl="0" indent="0" algn="ctr" rtl="0">
              <a:spcBef>
                <a:spcPts val="0"/>
              </a:spcBef>
              <a:spcAft>
                <a:spcPts val="0"/>
              </a:spcAft>
              <a:buNone/>
            </a:pPr>
            <a:r>
              <a:rPr lang="en-US" sz="2400" dirty="0">
                <a:solidFill>
                  <a:srgbClr val="1F3864"/>
                </a:solidFill>
                <a:latin typeface="Questrial"/>
                <a:sym typeface="Questrial"/>
              </a:rPr>
              <a:t>July 9, 2019</a:t>
            </a:r>
            <a:endParaRPr dirty="0"/>
          </a:p>
          <a:p>
            <a:pPr marL="0" marR="0" lvl="0" indent="0" algn="l" rtl="0">
              <a:spcBef>
                <a:spcPts val="0"/>
              </a:spcBef>
              <a:spcAft>
                <a:spcPts val="0"/>
              </a:spcAft>
              <a:buNone/>
            </a:pPr>
            <a:endParaRPr sz="1800" u="sng" dirty="0">
              <a:solidFill>
                <a:schemeClr val="hlink"/>
              </a:solidFill>
              <a:latin typeface="Questrial"/>
              <a:ea typeface="Questrial"/>
              <a:cs typeface="Questrial"/>
              <a:sym typeface="Questrial"/>
              <a:hlinkClick r:id="rId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10</a:t>
            </a:fld>
            <a:endParaRPr sz="1200">
              <a:solidFill>
                <a:srgbClr val="888888"/>
              </a:solidFill>
              <a:latin typeface="Calibri"/>
              <a:ea typeface="Calibri"/>
              <a:cs typeface="Calibri"/>
              <a:sym typeface="Calibri"/>
            </a:endParaRPr>
          </a:p>
        </p:txBody>
      </p:sp>
      <p:sp>
        <p:nvSpPr>
          <p:cNvPr id="377" name="Google Shape;377;p41"/>
          <p:cNvSpPr txBox="1">
            <a:spLocks noGrp="1"/>
          </p:cNvSpPr>
          <p:nvPr>
            <p:ph type="ctrTitle"/>
          </p:nvPr>
        </p:nvSpPr>
        <p:spPr>
          <a:xfrm>
            <a:off x="0" y="0"/>
            <a:ext cx="12192000" cy="998913"/>
          </a:xfrm>
          <a:prstGeom prst="rect">
            <a:avLst/>
          </a:prstGeom>
          <a:solidFill>
            <a:srgbClr val="BBD6EE"/>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70C0"/>
              </a:buClr>
              <a:buSzPts val="6600"/>
              <a:buFont typeface="Questrial"/>
              <a:buNone/>
            </a:pPr>
            <a:r>
              <a:rPr lang="en-US" sz="6600" b="1" i="1" u="none" strike="noStrike" cap="none" dirty="0">
                <a:solidFill>
                  <a:srgbClr val="0070C0"/>
                </a:solidFill>
                <a:latin typeface="Questrial"/>
                <a:ea typeface="Questrial"/>
                <a:cs typeface="Questrial"/>
                <a:sym typeface="Questrial"/>
              </a:rPr>
              <a:t>The Interactive Map </a:t>
            </a:r>
            <a:endParaRPr sz="6600" b="1" i="1" u="none" strike="noStrike" cap="none" dirty="0">
              <a:solidFill>
                <a:srgbClr val="0070C0"/>
              </a:solidFill>
              <a:latin typeface="Questrial"/>
              <a:ea typeface="Questrial"/>
              <a:cs typeface="Questrial"/>
              <a:sym typeface="Questrial"/>
            </a:endParaRPr>
          </a:p>
        </p:txBody>
      </p:sp>
      <p:pic>
        <p:nvPicPr>
          <p:cNvPr id="3" name="Picture 2">
            <a:extLst>
              <a:ext uri="{FF2B5EF4-FFF2-40B4-BE49-F238E27FC236}">
                <a16:creationId xmlns:a16="http://schemas.microsoft.com/office/drawing/2014/main" id="{213234C5-D7BC-4333-BDCD-DC792EEABFF0}"/>
              </a:ext>
            </a:extLst>
          </p:cNvPr>
          <p:cNvPicPr>
            <a:picLocks noChangeAspect="1"/>
          </p:cNvPicPr>
          <p:nvPr/>
        </p:nvPicPr>
        <p:blipFill>
          <a:blip r:embed="rId3"/>
          <a:stretch>
            <a:fillRect/>
          </a:stretch>
        </p:blipFill>
        <p:spPr>
          <a:xfrm>
            <a:off x="-29765" y="998913"/>
            <a:ext cx="12221765" cy="585908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19" name="Google Shape;390;p42">
            <a:extLst>
              <a:ext uri="{FF2B5EF4-FFF2-40B4-BE49-F238E27FC236}">
                <a16:creationId xmlns:a16="http://schemas.microsoft.com/office/drawing/2014/main" id="{D6AAD294-B6AD-46E2-BE9A-605A9089BF26}"/>
              </a:ext>
            </a:extLst>
          </p:cNvPr>
          <p:cNvSpPr txBox="1">
            <a:spLocks/>
          </p:cNvSpPr>
          <p:nvPr/>
        </p:nvSpPr>
        <p:spPr>
          <a:xfrm>
            <a:off x="0" y="4360"/>
            <a:ext cx="6257944" cy="1004450"/>
          </a:xfrm>
          <a:prstGeom prst="rect">
            <a:avLst/>
          </a:prstGeom>
          <a:solidFill>
            <a:srgbClr val="BBD6EE"/>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70C0"/>
              </a:buClr>
              <a:buSzPts val="6600"/>
              <a:buFont typeface="Questrial"/>
              <a:buNone/>
            </a:pPr>
            <a:endParaRPr lang="en-US" sz="4800" b="1" i="1" dirty="0">
              <a:solidFill>
                <a:srgbClr val="0070C0"/>
              </a:solidFill>
              <a:latin typeface="Questrial"/>
              <a:ea typeface="Questrial"/>
              <a:cs typeface="Questrial"/>
              <a:sym typeface="Questrial"/>
            </a:endParaRPr>
          </a:p>
        </p:txBody>
      </p:sp>
      <p:pic>
        <p:nvPicPr>
          <p:cNvPr id="2" name="Picture 1">
            <a:extLst>
              <a:ext uri="{FF2B5EF4-FFF2-40B4-BE49-F238E27FC236}">
                <a16:creationId xmlns:a16="http://schemas.microsoft.com/office/drawing/2014/main" id="{89504A41-FC82-406C-9539-852FA48AA2FA}"/>
              </a:ext>
            </a:extLst>
          </p:cNvPr>
          <p:cNvPicPr>
            <a:picLocks noChangeAspect="1"/>
          </p:cNvPicPr>
          <p:nvPr/>
        </p:nvPicPr>
        <p:blipFill>
          <a:blip r:embed="rId3"/>
          <a:stretch>
            <a:fillRect/>
          </a:stretch>
        </p:blipFill>
        <p:spPr>
          <a:xfrm>
            <a:off x="-4992" y="998913"/>
            <a:ext cx="12196992" cy="5847211"/>
          </a:xfrm>
          <a:prstGeom prst="rect">
            <a:avLst/>
          </a:prstGeom>
        </p:spPr>
      </p:pic>
      <p:sp>
        <p:nvSpPr>
          <p:cNvPr id="385" name="Google Shape;385;p42"/>
          <p:cNvSpPr/>
          <p:nvPr/>
        </p:nvSpPr>
        <p:spPr>
          <a:xfrm>
            <a:off x="-46712" y="2648187"/>
            <a:ext cx="2235200" cy="4197937"/>
          </a:xfrm>
          <a:prstGeom prst="roundRect">
            <a:avLst>
              <a:gd name="adj" fmla="val 16667"/>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8" name="Google Shape;388;p42"/>
          <p:cNvSpPr txBox="1"/>
          <p:nvPr/>
        </p:nvSpPr>
        <p:spPr>
          <a:xfrm>
            <a:off x="7492321" y="4025106"/>
            <a:ext cx="4480958" cy="2696369"/>
          </a:xfrm>
          <a:prstGeom prst="rect">
            <a:avLst/>
          </a:prstGeom>
          <a:solidFill>
            <a:schemeClr val="lt1"/>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FF0000"/>
                </a:solidFill>
                <a:latin typeface="Questrial"/>
                <a:ea typeface="Questrial"/>
                <a:cs typeface="Questrial"/>
                <a:sym typeface="Questrial"/>
              </a:rPr>
              <a:t>400+ map layers with National and Community-level data</a:t>
            </a:r>
            <a:endParaRPr dirty="0"/>
          </a:p>
        </p:txBody>
      </p:sp>
      <p:sp>
        <p:nvSpPr>
          <p:cNvPr id="389" name="Google Shape;38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11</a:t>
            </a:fld>
            <a:endParaRPr sz="1200">
              <a:solidFill>
                <a:srgbClr val="888888"/>
              </a:solidFill>
              <a:latin typeface="Calibri"/>
              <a:ea typeface="Calibri"/>
              <a:cs typeface="Calibri"/>
              <a:sym typeface="Calibri"/>
            </a:endParaRPr>
          </a:p>
        </p:txBody>
      </p:sp>
      <p:sp>
        <p:nvSpPr>
          <p:cNvPr id="390" name="Google Shape;390;p42"/>
          <p:cNvSpPr txBox="1">
            <a:spLocks noGrp="1"/>
          </p:cNvSpPr>
          <p:nvPr>
            <p:ph type="ctrTitle"/>
          </p:nvPr>
        </p:nvSpPr>
        <p:spPr>
          <a:xfrm>
            <a:off x="6123711" y="-5537"/>
            <a:ext cx="6068289" cy="1004450"/>
          </a:xfrm>
          <a:prstGeom prst="rect">
            <a:avLst/>
          </a:prstGeom>
          <a:solidFill>
            <a:srgbClr val="BBD6EE"/>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70C0"/>
              </a:buClr>
              <a:buSzPts val="6600"/>
              <a:buFont typeface="Questrial"/>
              <a:buNone/>
            </a:pPr>
            <a:r>
              <a:rPr lang="en-US" sz="4800" b="1" i="1" u="sng" strike="noStrike" cap="none" dirty="0">
                <a:solidFill>
                  <a:schemeClr val="hlink"/>
                </a:solidFill>
                <a:latin typeface="Questrial"/>
                <a:ea typeface="Questrial"/>
                <a:cs typeface="Questrial"/>
                <a:sym typeface="Questrial"/>
                <a:hlinkClick r:id="rId4"/>
              </a:rPr>
              <a:t>epa.gov/</a:t>
            </a:r>
            <a:r>
              <a:rPr lang="en-US" sz="4800" b="1" i="1" u="sng" strike="noStrike" cap="none" dirty="0" err="1">
                <a:solidFill>
                  <a:schemeClr val="hlink"/>
                </a:solidFill>
                <a:latin typeface="Questrial"/>
                <a:ea typeface="Questrial"/>
                <a:cs typeface="Questrial"/>
                <a:sym typeface="Questrial"/>
                <a:hlinkClick r:id="rId4"/>
              </a:rPr>
              <a:t>enviroatlas</a:t>
            </a:r>
            <a:endParaRPr sz="4800" b="1" i="1" u="none" strike="noStrike" cap="none" dirty="0">
              <a:solidFill>
                <a:srgbClr val="0070C0"/>
              </a:solidFill>
              <a:latin typeface="Questrial"/>
              <a:ea typeface="Questrial"/>
              <a:cs typeface="Questrial"/>
              <a:sym typeface="Quest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19" name="Google Shape;390;p42">
            <a:extLst>
              <a:ext uri="{FF2B5EF4-FFF2-40B4-BE49-F238E27FC236}">
                <a16:creationId xmlns:a16="http://schemas.microsoft.com/office/drawing/2014/main" id="{D6AAD294-B6AD-46E2-BE9A-605A9089BF26}"/>
              </a:ext>
            </a:extLst>
          </p:cNvPr>
          <p:cNvSpPr txBox="1">
            <a:spLocks/>
          </p:cNvSpPr>
          <p:nvPr/>
        </p:nvSpPr>
        <p:spPr>
          <a:xfrm>
            <a:off x="0" y="4360"/>
            <a:ext cx="6257944" cy="1004450"/>
          </a:xfrm>
          <a:prstGeom prst="rect">
            <a:avLst/>
          </a:prstGeom>
          <a:solidFill>
            <a:srgbClr val="BBD6EE"/>
          </a:solid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70C0"/>
              </a:buClr>
              <a:buSzPts val="6600"/>
              <a:buFont typeface="Questrial"/>
              <a:buNone/>
            </a:pPr>
            <a:endParaRPr lang="en-US" sz="4800" b="1" i="1" dirty="0">
              <a:solidFill>
                <a:srgbClr val="0070C0"/>
              </a:solidFill>
              <a:latin typeface="Questrial"/>
              <a:ea typeface="Questrial"/>
              <a:cs typeface="Questrial"/>
              <a:sym typeface="Questrial"/>
            </a:endParaRPr>
          </a:p>
        </p:txBody>
      </p:sp>
      <p:pic>
        <p:nvPicPr>
          <p:cNvPr id="2" name="Picture 1">
            <a:extLst>
              <a:ext uri="{FF2B5EF4-FFF2-40B4-BE49-F238E27FC236}">
                <a16:creationId xmlns:a16="http://schemas.microsoft.com/office/drawing/2014/main" id="{89504A41-FC82-406C-9539-852FA48AA2FA}"/>
              </a:ext>
            </a:extLst>
          </p:cNvPr>
          <p:cNvPicPr>
            <a:picLocks noChangeAspect="1"/>
          </p:cNvPicPr>
          <p:nvPr/>
        </p:nvPicPr>
        <p:blipFill>
          <a:blip r:embed="rId3"/>
          <a:stretch>
            <a:fillRect/>
          </a:stretch>
        </p:blipFill>
        <p:spPr>
          <a:xfrm>
            <a:off x="-4992" y="998913"/>
            <a:ext cx="12196992" cy="5847211"/>
          </a:xfrm>
          <a:prstGeom prst="rect">
            <a:avLst/>
          </a:prstGeom>
        </p:spPr>
      </p:pic>
      <p:sp>
        <p:nvSpPr>
          <p:cNvPr id="3" name="Rectangle 2">
            <a:extLst>
              <a:ext uri="{FF2B5EF4-FFF2-40B4-BE49-F238E27FC236}">
                <a16:creationId xmlns:a16="http://schemas.microsoft.com/office/drawing/2014/main" id="{56F0030B-BCCE-4712-96D1-F38DFB1B2F82}"/>
              </a:ext>
            </a:extLst>
          </p:cNvPr>
          <p:cNvSpPr/>
          <p:nvPr/>
        </p:nvSpPr>
        <p:spPr>
          <a:xfrm>
            <a:off x="0" y="998913"/>
            <a:ext cx="12192000" cy="5859087"/>
          </a:xfrm>
          <a:prstGeom prst="rect">
            <a:avLst/>
          </a:prstGeom>
          <a:solidFill>
            <a:srgbClr val="DEEBF7">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Google Shape;385;p42"/>
          <p:cNvSpPr/>
          <p:nvPr/>
        </p:nvSpPr>
        <p:spPr>
          <a:xfrm>
            <a:off x="-46712" y="2648187"/>
            <a:ext cx="2235200" cy="4197937"/>
          </a:xfrm>
          <a:prstGeom prst="roundRect">
            <a:avLst>
              <a:gd name="adj" fmla="val 16667"/>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86" name="Google Shape;386;p42"/>
          <p:cNvCxnSpPr>
            <a:cxnSpLocks/>
          </p:cNvCxnSpPr>
          <p:nvPr/>
        </p:nvCxnSpPr>
        <p:spPr>
          <a:xfrm flipV="1">
            <a:off x="2188488" y="427512"/>
            <a:ext cx="1465852" cy="2565072"/>
          </a:xfrm>
          <a:prstGeom prst="straightConnector1">
            <a:avLst/>
          </a:prstGeom>
          <a:noFill/>
          <a:ln w="57150" cap="flat" cmpd="sng">
            <a:solidFill>
              <a:srgbClr val="FF0000"/>
            </a:solidFill>
            <a:prstDash val="solid"/>
            <a:miter lim="800000"/>
            <a:headEnd type="none" w="sm" len="sm"/>
            <a:tailEnd type="none" w="sm" len="sm"/>
          </a:ln>
        </p:spPr>
      </p:cxnSp>
      <p:cxnSp>
        <p:nvCxnSpPr>
          <p:cNvPr id="387" name="Google Shape;387;p42"/>
          <p:cNvCxnSpPr>
            <a:cxnSpLocks/>
          </p:cNvCxnSpPr>
          <p:nvPr/>
        </p:nvCxnSpPr>
        <p:spPr>
          <a:xfrm flipV="1">
            <a:off x="2042556" y="6356351"/>
            <a:ext cx="1611784" cy="389281"/>
          </a:xfrm>
          <a:prstGeom prst="straightConnector1">
            <a:avLst/>
          </a:prstGeom>
          <a:noFill/>
          <a:ln w="57150" cap="flat" cmpd="sng">
            <a:solidFill>
              <a:srgbClr val="FF0000"/>
            </a:solidFill>
            <a:prstDash val="solid"/>
            <a:miter lim="800000"/>
            <a:headEnd type="none" w="sm" len="sm"/>
            <a:tailEnd type="none" w="sm" len="sm"/>
          </a:ln>
        </p:spPr>
      </p:cxnSp>
      <p:sp>
        <p:nvSpPr>
          <p:cNvPr id="388" name="Google Shape;388;p42"/>
          <p:cNvSpPr txBox="1"/>
          <p:nvPr/>
        </p:nvSpPr>
        <p:spPr>
          <a:xfrm>
            <a:off x="7492321" y="4025106"/>
            <a:ext cx="4480958" cy="2696369"/>
          </a:xfrm>
          <a:prstGeom prst="rect">
            <a:avLst/>
          </a:prstGeom>
          <a:solidFill>
            <a:schemeClr val="lt1"/>
          </a:solidFill>
          <a:ln w="9525"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dirty="0">
                <a:solidFill>
                  <a:srgbClr val="FF0000"/>
                </a:solidFill>
                <a:latin typeface="Questrial"/>
                <a:ea typeface="Questrial"/>
                <a:cs typeface="Questrial"/>
                <a:sym typeface="Questrial"/>
              </a:rPr>
              <a:t>400+ map layers with National and Community-level data</a:t>
            </a:r>
            <a:endParaRPr dirty="0"/>
          </a:p>
        </p:txBody>
      </p:sp>
      <p:sp>
        <p:nvSpPr>
          <p:cNvPr id="389" name="Google Shape;38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12</a:t>
            </a:fld>
            <a:endParaRPr sz="1200">
              <a:solidFill>
                <a:srgbClr val="888888"/>
              </a:solidFill>
              <a:latin typeface="Calibri"/>
              <a:ea typeface="Calibri"/>
              <a:cs typeface="Calibri"/>
              <a:sym typeface="Calibri"/>
            </a:endParaRPr>
          </a:p>
        </p:txBody>
      </p:sp>
      <p:sp>
        <p:nvSpPr>
          <p:cNvPr id="390" name="Google Shape;390;p42"/>
          <p:cNvSpPr txBox="1">
            <a:spLocks noGrp="1"/>
          </p:cNvSpPr>
          <p:nvPr>
            <p:ph type="ctrTitle"/>
          </p:nvPr>
        </p:nvSpPr>
        <p:spPr>
          <a:xfrm>
            <a:off x="6123711" y="-5537"/>
            <a:ext cx="6068289" cy="1004450"/>
          </a:xfrm>
          <a:prstGeom prst="rect">
            <a:avLst/>
          </a:prstGeom>
          <a:solidFill>
            <a:srgbClr val="BBD6EE"/>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70C0"/>
              </a:buClr>
              <a:buSzPts val="6600"/>
              <a:buFont typeface="Questrial"/>
              <a:buNone/>
            </a:pPr>
            <a:r>
              <a:rPr lang="en-US" sz="4800" b="1" i="1" u="sng" strike="noStrike" cap="none" dirty="0">
                <a:solidFill>
                  <a:schemeClr val="hlink"/>
                </a:solidFill>
                <a:latin typeface="Questrial"/>
                <a:ea typeface="Questrial"/>
                <a:cs typeface="Questrial"/>
                <a:sym typeface="Questrial"/>
                <a:hlinkClick r:id="rId4"/>
              </a:rPr>
              <a:t>epa.gov/</a:t>
            </a:r>
            <a:r>
              <a:rPr lang="en-US" sz="4800" b="1" i="1" u="sng" strike="noStrike" cap="none" dirty="0" err="1">
                <a:solidFill>
                  <a:schemeClr val="hlink"/>
                </a:solidFill>
                <a:latin typeface="Questrial"/>
                <a:ea typeface="Questrial"/>
                <a:cs typeface="Questrial"/>
                <a:sym typeface="Questrial"/>
                <a:hlinkClick r:id="rId4"/>
              </a:rPr>
              <a:t>enviroatlas</a:t>
            </a:r>
            <a:endParaRPr sz="4800" b="1" i="1" u="none" strike="noStrike" cap="none" dirty="0">
              <a:solidFill>
                <a:srgbClr val="0070C0"/>
              </a:solidFill>
              <a:latin typeface="Questrial"/>
              <a:ea typeface="Questrial"/>
              <a:cs typeface="Questrial"/>
              <a:sym typeface="Questrial"/>
            </a:endParaRPr>
          </a:p>
        </p:txBody>
      </p:sp>
      <p:pic>
        <p:nvPicPr>
          <p:cNvPr id="6" name="Picture 5">
            <a:extLst>
              <a:ext uri="{FF2B5EF4-FFF2-40B4-BE49-F238E27FC236}">
                <a16:creationId xmlns:a16="http://schemas.microsoft.com/office/drawing/2014/main" id="{1C6F8247-F3C6-4FA7-8005-4A02C456D877}"/>
              </a:ext>
            </a:extLst>
          </p:cNvPr>
          <p:cNvPicPr>
            <a:picLocks noChangeAspect="1"/>
          </p:cNvPicPr>
          <p:nvPr/>
        </p:nvPicPr>
        <p:blipFill>
          <a:blip r:embed="rId5"/>
          <a:stretch>
            <a:fillRect/>
          </a:stretch>
        </p:blipFill>
        <p:spPr>
          <a:xfrm>
            <a:off x="3571217" y="45373"/>
            <a:ext cx="2484851" cy="6767254"/>
          </a:xfrm>
          <a:prstGeom prst="rect">
            <a:avLst/>
          </a:prstGeom>
        </p:spPr>
      </p:pic>
      <p:sp>
        <p:nvSpPr>
          <p:cNvPr id="12" name="Rectangle 11">
            <a:extLst>
              <a:ext uri="{FF2B5EF4-FFF2-40B4-BE49-F238E27FC236}">
                <a16:creationId xmlns:a16="http://schemas.microsoft.com/office/drawing/2014/main" id="{9B64F08E-DCCB-427C-BE8C-BB0C597D0BDA}"/>
              </a:ext>
            </a:extLst>
          </p:cNvPr>
          <p:cNvSpPr/>
          <p:nvPr/>
        </p:nvSpPr>
        <p:spPr>
          <a:xfrm>
            <a:off x="3535594" y="0"/>
            <a:ext cx="2532697" cy="68126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883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4" name="Google Shape;304;p35">
            <a:extLst>
              <a:ext uri="{FF2B5EF4-FFF2-40B4-BE49-F238E27FC236}">
                <a16:creationId xmlns:a16="http://schemas.microsoft.com/office/drawing/2014/main" id="{84739E16-02F3-4C6A-883F-7AD444B33A4F}"/>
              </a:ext>
            </a:extLst>
          </p:cNvPr>
          <p:cNvPicPr preferRelativeResize="0"/>
          <p:nvPr/>
        </p:nvPicPr>
        <p:blipFill rotWithShape="1">
          <a:blip r:embed="rId5">
            <a:alphaModFix/>
          </a:blip>
          <a:srcRect l="1277"/>
          <a:stretch/>
        </p:blipFill>
        <p:spPr>
          <a:xfrm>
            <a:off x="0" y="0"/>
            <a:ext cx="12227170" cy="6858000"/>
          </a:xfrm>
          <a:prstGeom prst="rect">
            <a:avLst/>
          </a:prstGeom>
          <a:noFill/>
          <a:ln>
            <a:noFill/>
          </a:ln>
        </p:spPr>
      </p:pic>
      <p:sp>
        <p:nvSpPr>
          <p:cNvPr id="397" name="Google Shape;39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13</a:t>
            </a:fld>
            <a:endParaRPr sz="1200">
              <a:solidFill>
                <a:srgbClr val="888888"/>
              </a:solidFill>
              <a:latin typeface="Calibri"/>
              <a:ea typeface="Calibri"/>
              <a:cs typeface="Calibri"/>
              <a:sym typeface="Calibri"/>
            </a:endParaRPr>
          </a:p>
        </p:txBody>
      </p:sp>
      <p:pic>
        <p:nvPicPr>
          <p:cNvPr id="3" name="Screen Recording 2">
            <a:hlinkClick r:id="" action="ppaction://media"/>
            <a:extLst>
              <a:ext uri="{FF2B5EF4-FFF2-40B4-BE49-F238E27FC236}">
                <a16:creationId xmlns:a16="http://schemas.microsoft.com/office/drawing/2014/main" id="{343BCB19-B20A-48CB-B55F-F74E76D133D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77938" y="0"/>
            <a:ext cx="9634537" cy="6858000"/>
          </a:xfrm>
          <a:prstGeom prst="rect">
            <a:avLst/>
          </a:prstGeom>
        </p:spPr>
      </p:pic>
    </p:spTree>
    <p:extLst>
      <p:ext uri="{BB962C8B-B14F-4D97-AF65-F5344CB8AC3E}">
        <p14:creationId xmlns:p14="http://schemas.microsoft.com/office/powerpoint/2010/main" val="243430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49"/>
          <p:cNvPicPr preferRelativeResize="0"/>
          <p:nvPr/>
        </p:nvPicPr>
        <p:blipFill rotWithShape="1">
          <a:blip r:embed="rId3">
            <a:alphaModFix/>
          </a:blip>
          <a:srcRect l="1277"/>
          <a:stretch/>
        </p:blipFill>
        <p:spPr>
          <a:xfrm>
            <a:off x="0" y="0"/>
            <a:ext cx="12227170" cy="6858000"/>
          </a:xfrm>
          <a:prstGeom prst="rect">
            <a:avLst/>
          </a:prstGeom>
          <a:noFill/>
          <a:ln>
            <a:noFill/>
          </a:ln>
        </p:spPr>
      </p:pic>
      <p:sp>
        <p:nvSpPr>
          <p:cNvPr id="450" name="Google Shape;450;p49"/>
          <p:cNvSpPr txBox="1">
            <a:spLocks noGrp="1"/>
          </p:cNvSpPr>
          <p:nvPr>
            <p:ph type="ctrTitle"/>
          </p:nvPr>
        </p:nvSpPr>
        <p:spPr>
          <a:xfrm>
            <a:off x="1358729" y="1615044"/>
            <a:ext cx="9351450" cy="2850077"/>
          </a:xfrm>
          <a:prstGeom prst="rect">
            <a:avLst/>
          </a:prstGeom>
          <a:solidFill>
            <a:srgbClr val="F2F2F2"/>
          </a:solidFill>
          <a:ln w="9525" cap="flat" cmpd="sng">
            <a:solidFill>
              <a:srgbClr val="002060"/>
            </a:solidFill>
            <a:prstDash val="solid"/>
            <a:round/>
            <a:headEnd type="none" w="sm" len="sm"/>
            <a:tailEnd type="none" w="sm" len="sm"/>
          </a:ln>
        </p:spPr>
        <p:txBody>
          <a:bodyPr spcFirstLastPara="1" wrap="square" lIns="91425" tIns="45700" rIns="91425" bIns="45700" anchor="b" anchorCtr="0">
            <a:noAutofit/>
          </a:bodyPr>
          <a:lstStyle/>
          <a:p>
            <a:pPr lvl="0">
              <a:buClr>
                <a:srgbClr val="002060"/>
              </a:buClr>
              <a:buSzPts val="5400"/>
            </a:pPr>
            <a:r>
              <a:rPr lang="en-US" sz="5400" b="1" dirty="0">
                <a:solidFill>
                  <a:srgbClr val="002060"/>
                </a:solidFill>
                <a:latin typeface="Questrial"/>
                <a:ea typeface="Questrial"/>
                <a:cs typeface="Questrial"/>
                <a:sym typeface="Questrial"/>
              </a:rPr>
              <a:t>Lesson Plan:</a:t>
            </a:r>
            <a:br>
              <a:rPr lang="en-US" sz="5400" b="1" i="1" u="none" strike="noStrike" cap="none" dirty="0">
                <a:solidFill>
                  <a:srgbClr val="002060"/>
                </a:solidFill>
                <a:latin typeface="Questrial"/>
                <a:ea typeface="Questrial"/>
                <a:cs typeface="Questrial"/>
                <a:sym typeface="Questrial"/>
              </a:rPr>
            </a:br>
            <a:r>
              <a:rPr lang="en-US" sz="5400" b="1" i="1" u="none" strike="noStrike" cap="none" dirty="0">
                <a:solidFill>
                  <a:srgbClr val="002060"/>
                </a:solidFill>
                <a:latin typeface="Questrial"/>
                <a:ea typeface="Questrial"/>
                <a:cs typeface="Questrial"/>
                <a:sym typeface="Questrial"/>
              </a:rPr>
              <a:t>“Exploring Your Watershed”</a:t>
            </a:r>
            <a:br>
              <a:rPr lang="en-US" sz="5400" b="1" i="1" u="none" strike="noStrike" cap="none" dirty="0">
                <a:solidFill>
                  <a:srgbClr val="002060"/>
                </a:solidFill>
                <a:latin typeface="Questrial"/>
                <a:ea typeface="Questrial"/>
                <a:cs typeface="Questrial"/>
                <a:sym typeface="Questrial"/>
              </a:rPr>
            </a:br>
            <a:r>
              <a:rPr lang="en-US" sz="4800" b="1" i="1" u="none" strike="noStrike" cap="none" dirty="0">
                <a:solidFill>
                  <a:srgbClr val="002060"/>
                </a:solidFill>
                <a:latin typeface="Questrial"/>
                <a:ea typeface="Questrial"/>
                <a:cs typeface="Questrial"/>
                <a:sym typeface="Questrial"/>
              </a:rPr>
              <a:t>Grades K-6</a:t>
            </a:r>
            <a:br>
              <a:rPr lang="en-US" sz="5400" b="1" i="1" u="none" strike="noStrike" cap="none" dirty="0">
                <a:solidFill>
                  <a:srgbClr val="002060"/>
                </a:solidFill>
                <a:latin typeface="Questrial"/>
                <a:ea typeface="Questrial"/>
                <a:cs typeface="Questrial"/>
                <a:sym typeface="Questrial"/>
              </a:rPr>
            </a:br>
            <a:r>
              <a:rPr lang="en-US" sz="4000" b="1" u="none" strike="noStrike" cap="none" dirty="0">
                <a:solidFill>
                  <a:srgbClr val="548135"/>
                </a:solidFill>
                <a:latin typeface="Questrial"/>
                <a:ea typeface="Questrial"/>
                <a:cs typeface="Questrial"/>
                <a:sym typeface="Questrial"/>
              </a:rPr>
              <a:t>Virtual Demo/</a:t>
            </a:r>
            <a:r>
              <a:rPr lang="en-US" sz="4000" b="1" u="sng" strike="noStrike" cap="none" dirty="0">
                <a:solidFill>
                  <a:schemeClr val="hlink"/>
                </a:solidFill>
                <a:latin typeface="Questrial"/>
                <a:ea typeface="Questrial"/>
                <a:cs typeface="Questrial"/>
                <a:sym typeface="Questrial"/>
                <a:hlinkClick r:id="rId4"/>
              </a:rPr>
              <a:t>Video</a:t>
            </a:r>
            <a:endParaRPr sz="5400" b="1" u="none" strike="noStrike" cap="none" dirty="0">
              <a:solidFill>
                <a:srgbClr val="548135"/>
              </a:solidFill>
              <a:latin typeface="Calibri"/>
              <a:ea typeface="Calibri"/>
              <a:cs typeface="Calibri"/>
              <a:sym typeface="Calibri"/>
            </a:endParaRPr>
          </a:p>
        </p:txBody>
      </p:sp>
      <p:sp>
        <p:nvSpPr>
          <p:cNvPr id="451" name="Google Shape;45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14</a:t>
            </a:fld>
            <a:endParaRPr sz="1200">
              <a:solidFill>
                <a:srgbClr val="888888"/>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16" name="Google Shape;304;p35">
            <a:extLst>
              <a:ext uri="{FF2B5EF4-FFF2-40B4-BE49-F238E27FC236}">
                <a16:creationId xmlns:a16="http://schemas.microsoft.com/office/drawing/2014/main" id="{F9521B99-C762-46E1-AB61-0262D487B466}"/>
              </a:ext>
            </a:extLst>
          </p:cNvPr>
          <p:cNvPicPr preferRelativeResize="0"/>
          <p:nvPr/>
        </p:nvPicPr>
        <p:blipFill rotWithShape="1">
          <a:blip r:embed="rId3">
            <a:alphaModFix/>
          </a:blip>
          <a:srcRect l="1277"/>
          <a:stretch/>
        </p:blipFill>
        <p:spPr>
          <a:xfrm>
            <a:off x="0" y="0"/>
            <a:ext cx="12227170" cy="6858000"/>
          </a:xfrm>
          <a:prstGeom prst="rect">
            <a:avLst/>
          </a:prstGeom>
          <a:noFill/>
          <a:ln>
            <a:noFill/>
          </a:ln>
        </p:spPr>
      </p:pic>
      <p:pic>
        <p:nvPicPr>
          <p:cNvPr id="459" name="Google Shape;459;p50"/>
          <p:cNvPicPr preferRelativeResize="0"/>
          <p:nvPr/>
        </p:nvPicPr>
        <p:blipFill rotWithShape="1">
          <a:blip r:embed="rId4">
            <a:alphaModFix/>
          </a:blip>
          <a:srcRect/>
          <a:stretch/>
        </p:blipFill>
        <p:spPr>
          <a:xfrm>
            <a:off x="9103635" y="2414010"/>
            <a:ext cx="2974032" cy="4189772"/>
          </a:xfrm>
          <a:prstGeom prst="rect">
            <a:avLst/>
          </a:prstGeom>
          <a:noFill/>
          <a:ln w="9525" cap="flat" cmpd="sng">
            <a:solidFill>
              <a:schemeClr val="dk1"/>
            </a:solidFill>
            <a:prstDash val="solid"/>
            <a:round/>
            <a:headEnd type="none" w="sm" len="sm"/>
            <a:tailEnd type="none" w="sm" len="sm"/>
          </a:ln>
        </p:spPr>
      </p:pic>
      <p:sp>
        <p:nvSpPr>
          <p:cNvPr id="460" name="Google Shape;460;p50"/>
          <p:cNvSpPr/>
          <p:nvPr/>
        </p:nvSpPr>
        <p:spPr>
          <a:xfrm>
            <a:off x="205472" y="765399"/>
            <a:ext cx="1793328" cy="2013427"/>
          </a:xfrm>
          <a:prstGeom prst="rect">
            <a:avLst/>
          </a:prstGeom>
          <a:solidFill>
            <a:schemeClr val="accen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50"/>
          <p:cNvSpPr txBox="1"/>
          <p:nvPr/>
        </p:nvSpPr>
        <p:spPr>
          <a:xfrm>
            <a:off x="184098" y="809329"/>
            <a:ext cx="1814702"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1" dirty="0">
                <a:solidFill>
                  <a:schemeClr val="dk1"/>
                </a:solidFill>
                <a:latin typeface="Questrial"/>
                <a:ea typeface="Questrial"/>
                <a:cs typeface="Questrial"/>
                <a:sym typeface="Questrial"/>
              </a:rPr>
              <a:t>Indoor, Hands-on Portion</a:t>
            </a:r>
            <a:endParaRPr sz="2800" dirty="0">
              <a:solidFill>
                <a:schemeClr val="lt1"/>
              </a:solidFill>
              <a:latin typeface="Questrial"/>
              <a:ea typeface="Questrial"/>
              <a:cs typeface="Questrial"/>
              <a:sym typeface="Questrial"/>
            </a:endParaRPr>
          </a:p>
        </p:txBody>
      </p:sp>
      <p:sp>
        <p:nvSpPr>
          <p:cNvPr id="462" name="Google Shape;462;p50"/>
          <p:cNvSpPr/>
          <p:nvPr/>
        </p:nvSpPr>
        <p:spPr>
          <a:xfrm>
            <a:off x="7213599" y="1340071"/>
            <a:ext cx="4864068" cy="979667"/>
          </a:xfrm>
          <a:prstGeom prst="rect">
            <a:avLst/>
          </a:prstGeom>
          <a:solidFill>
            <a:schemeClr val="accen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3" name="Google Shape;463;p50"/>
          <p:cNvSpPr txBox="1"/>
          <p:nvPr/>
        </p:nvSpPr>
        <p:spPr>
          <a:xfrm>
            <a:off x="7277100" y="1245799"/>
            <a:ext cx="4711668"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1" dirty="0">
                <a:solidFill>
                  <a:schemeClr val="dk1"/>
                </a:solidFill>
                <a:latin typeface="Questrial"/>
                <a:ea typeface="Questrial"/>
                <a:cs typeface="Questrial"/>
                <a:sym typeface="Questrial"/>
              </a:rPr>
              <a:t>Outdoor, Exploratory Portion</a:t>
            </a:r>
            <a:endParaRPr sz="2800" dirty="0">
              <a:solidFill>
                <a:schemeClr val="lt1"/>
              </a:solidFill>
              <a:latin typeface="Questrial"/>
              <a:ea typeface="Questrial"/>
              <a:cs typeface="Questrial"/>
              <a:sym typeface="Questrial"/>
            </a:endParaRPr>
          </a:p>
        </p:txBody>
      </p:sp>
      <p:pic>
        <p:nvPicPr>
          <p:cNvPr id="464" name="Google Shape;464;p50"/>
          <p:cNvPicPr preferRelativeResize="0"/>
          <p:nvPr/>
        </p:nvPicPr>
        <p:blipFill rotWithShape="1">
          <a:blip r:embed="rId5">
            <a:alphaModFix/>
          </a:blip>
          <a:srcRect/>
          <a:stretch/>
        </p:blipFill>
        <p:spPr>
          <a:xfrm>
            <a:off x="2487096" y="1397313"/>
            <a:ext cx="2699468" cy="1784671"/>
          </a:xfrm>
          <a:prstGeom prst="rect">
            <a:avLst/>
          </a:prstGeom>
          <a:noFill/>
          <a:ln w="9525" cap="flat" cmpd="sng">
            <a:solidFill>
              <a:schemeClr val="dk1"/>
            </a:solidFill>
            <a:prstDash val="solid"/>
            <a:round/>
            <a:headEnd type="none" w="sm" len="sm"/>
            <a:tailEnd type="none" w="sm" len="sm"/>
          </a:ln>
        </p:spPr>
      </p:pic>
      <p:sp>
        <p:nvSpPr>
          <p:cNvPr id="465" name="Google Shape;465;p50"/>
          <p:cNvSpPr txBox="1"/>
          <p:nvPr/>
        </p:nvSpPr>
        <p:spPr>
          <a:xfrm>
            <a:off x="2398816" y="197628"/>
            <a:ext cx="9589952" cy="1073940"/>
          </a:xfrm>
          <a:prstGeom prst="rect">
            <a:avLst/>
          </a:prstGeom>
          <a:solidFill>
            <a:srgbClr val="BBD6EE"/>
          </a:solid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70C0"/>
              </a:buClr>
              <a:buSzPts val="4995"/>
              <a:buFont typeface="Questrial"/>
              <a:buNone/>
            </a:pPr>
            <a:r>
              <a:rPr lang="en-US" sz="4995" b="1" dirty="0">
                <a:solidFill>
                  <a:srgbClr val="0070C0"/>
                </a:solidFill>
                <a:latin typeface="Questrial"/>
                <a:ea typeface="Questrial"/>
                <a:cs typeface="Questrial"/>
                <a:sym typeface="Questrial"/>
              </a:rPr>
              <a:t>K-6: </a:t>
            </a:r>
            <a:r>
              <a:rPr lang="en-US" sz="4995" b="1" i="1" dirty="0">
                <a:solidFill>
                  <a:srgbClr val="0070C0"/>
                </a:solidFill>
                <a:latin typeface="Questrial"/>
                <a:ea typeface="Questrial"/>
                <a:cs typeface="Questrial"/>
                <a:sym typeface="Questrial"/>
              </a:rPr>
              <a:t>“Exploring Your Watershed”</a:t>
            </a:r>
            <a:endParaRPr dirty="0"/>
          </a:p>
          <a:p>
            <a:pPr marL="0" marR="0" lvl="0" indent="0" algn="l" rtl="0">
              <a:lnSpc>
                <a:spcPct val="80000"/>
              </a:lnSpc>
              <a:spcBef>
                <a:spcPts val="0"/>
              </a:spcBef>
              <a:spcAft>
                <a:spcPts val="0"/>
              </a:spcAft>
              <a:buClr>
                <a:srgbClr val="0070C0"/>
              </a:buClr>
              <a:buSzPts val="2590"/>
              <a:buFont typeface="Questrial"/>
              <a:buNone/>
            </a:pPr>
            <a:r>
              <a:rPr lang="en-US" sz="2590" b="1" dirty="0">
                <a:solidFill>
                  <a:srgbClr val="0070C0"/>
                </a:solidFill>
                <a:latin typeface="Questrial"/>
                <a:ea typeface="Questrial"/>
                <a:cs typeface="Questrial"/>
                <a:sym typeface="Questrial"/>
              </a:rPr>
              <a:t>Available now on EnviroAtlas website!</a:t>
            </a:r>
            <a:endParaRPr sz="2590" b="0" i="1" dirty="0">
              <a:solidFill>
                <a:srgbClr val="002060"/>
              </a:solidFill>
              <a:latin typeface="Questrial"/>
              <a:ea typeface="Questrial"/>
              <a:cs typeface="Questrial"/>
              <a:sym typeface="Questrial"/>
            </a:endParaRPr>
          </a:p>
        </p:txBody>
      </p:sp>
      <p:sp>
        <p:nvSpPr>
          <p:cNvPr id="466" name="Google Shape;466;p50"/>
          <p:cNvSpPr/>
          <p:nvPr/>
        </p:nvSpPr>
        <p:spPr>
          <a:xfrm>
            <a:off x="6235385" y="3556975"/>
            <a:ext cx="2502679" cy="958864"/>
          </a:xfrm>
          <a:prstGeom prst="rect">
            <a:avLst/>
          </a:prstGeom>
          <a:solidFill>
            <a:schemeClr val="accen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Google Shape;467;p50"/>
          <p:cNvSpPr txBox="1"/>
          <p:nvPr/>
        </p:nvSpPr>
        <p:spPr>
          <a:xfrm>
            <a:off x="6274592" y="3497798"/>
            <a:ext cx="2424266"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1">
                <a:solidFill>
                  <a:schemeClr val="dk1"/>
                </a:solidFill>
                <a:latin typeface="Questrial"/>
                <a:ea typeface="Questrial"/>
                <a:cs typeface="Questrial"/>
                <a:sym typeface="Questrial"/>
              </a:rPr>
              <a:t>Mapping Portion</a:t>
            </a:r>
            <a:endParaRPr sz="2800">
              <a:solidFill>
                <a:schemeClr val="lt1"/>
              </a:solidFill>
              <a:latin typeface="Questrial"/>
              <a:ea typeface="Questrial"/>
              <a:cs typeface="Questrial"/>
              <a:sym typeface="Questrial"/>
            </a:endParaRPr>
          </a:p>
        </p:txBody>
      </p:sp>
      <p:pic>
        <p:nvPicPr>
          <p:cNvPr id="468" name="Google Shape;468;p50"/>
          <p:cNvPicPr preferRelativeResize="0"/>
          <p:nvPr/>
        </p:nvPicPr>
        <p:blipFill rotWithShape="1">
          <a:blip r:embed="rId6">
            <a:alphaModFix/>
          </a:blip>
          <a:srcRect/>
          <a:stretch/>
        </p:blipFill>
        <p:spPr>
          <a:xfrm>
            <a:off x="5754548" y="4643520"/>
            <a:ext cx="3082456" cy="1981199"/>
          </a:xfrm>
          <a:prstGeom prst="rect">
            <a:avLst/>
          </a:prstGeom>
          <a:noFill/>
          <a:ln w="9525" cap="flat" cmpd="sng">
            <a:solidFill>
              <a:srgbClr val="002060"/>
            </a:solidFill>
            <a:prstDash val="solid"/>
            <a:round/>
            <a:headEnd type="none" w="sm" len="sm"/>
            <a:tailEnd type="none" w="sm" len="sm"/>
          </a:ln>
        </p:spPr>
      </p:pic>
      <p:sp>
        <p:nvSpPr>
          <p:cNvPr id="469" name="Google Shape;46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15</a:t>
            </a:fld>
            <a:endParaRPr sz="1200">
              <a:solidFill>
                <a:srgbClr val="888888"/>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DC50091-0051-4CC5-B7FB-D828A8C76526}"/>
              </a:ext>
            </a:extLst>
          </p:cNvPr>
          <p:cNvPicPr>
            <a:picLocks noChangeAspect="1"/>
          </p:cNvPicPr>
          <p:nvPr/>
        </p:nvPicPr>
        <p:blipFill>
          <a:blip r:embed="rId7"/>
          <a:stretch>
            <a:fillRect/>
          </a:stretch>
        </p:blipFill>
        <p:spPr>
          <a:xfrm>
            <a:off x="184098" y="3339065"/>
            <a:ext cx="5002466" cy="3334977"/>
          </a:xfrm>
          <a:prstGeom prst="rect">
            <a:avLst/>
          </a:prstGeom>
        </p:spPr>
      </p:pic>
      <p:sp>
        <p:nvSpPr>
          <p:cNvPr id="4" name="Oval 3">
            <a:extLst>
              <a:ext uri="{FF2B5EF4-FFF2-40B4-BE49-F238E27FC236}">
                <a16:creationId xmlns:a16="http://schemas.microsoft.com/office/drawing/2014/main" id="{6141989E-A461-4B1F-9236-1E5E7F549C5E}"/>
              </a:ext>
            </a:extLst>
          </p:cNvPr>
          <p:cNvSpPr/>
          <p:nvPr/>
        </p:nvSpPr>
        <p:spPr>
          <a:xfrm>
            <a:off x="1520042" y="5201392"/>
            <a:ext cx="356259" cy="190006"/>
          </a:xfrm>
          <a:prstGeom prst="ellipse">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5096AC44-4687-4EFB-B950-4C0FB04BDA10}"/>
              </a:ext>
            </a:extLst>
          </p:cNvPr>
          <p:cNvSpPr/>
          <p:nvPr/>
        </p:nvSpPr>
        <p:spPr>
          <a:xfrm>
            <a:off x="3680457" y="5201391"/>
            <a:ext cx="380904" cy="178719"/>
          </a:xfrm>
          <a:prstGeom prst="ellipse">
            <a:avLst/>
          </a:prstGeom>
          <a:solidFill>
            <a:srgbClr val="FFFFFF">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6" name="Google Shape;304;p35">
            <a:extLst>
              <a:ext uri="{FF2B5EF4-FFF2-40B4-BE49-F238E27FC236}">
                <a16:creationId xmlns:a16="http://schemas.microsoft.com/office/drawing/2014/main" id="{B5D04C88-16F8-429F-97B7-C1527AD18E8D}"/>
              </a:ext>
            </a:extLst>
          </p:cNvPr>
          <p:cNvPicPr preferRelativeResize="0"/>
          <p:nvPr/>
        </p:nvPicPr>
        <p:blipFill rotWithShape="1">
          <a:blip r:embed="rId3">
            <a:alphaModFix/>
          </a:blip>
          <a:srcRect l="1277"/>
          <a:stretch/>
        </p:blipFill>
        <p:spPr>
          <a:xfrm>
            <a:off x="0" y="0"/>
            <a:ext cx="12227170" cy="6858000"/>
          </a:xfrm>
          <a:prstGeom prst="rect">
            <a:avLst/>
          </a:prstGeom>
          <a:noFill/>
          <a:ln>
            <a:noFill/>
          </a:ln>
        </p:spPr>
      </p:pic>
      <p:sp>
        <p:nvSpPr>
          <p:cNvPr id="475" name="Google Shape;475;p51"/>
          <p:cNvSpPr txBox="1"/>
          <p:nvPr/>
        </p:nvSpPr>
        <p:spPr>
          <a:xfrm>
            <a:off x="2470068" y="183980"/>
            <a:ext cx="9518700" cy="1073940"/>
          </a:xfrm>
          <a:prstGeom prst="rect">
            <a:avLst/>
          </a:prstGeom>
          <a:solidFill>
            <a:srgbClr val="BBD6EE"/>
          </a:solid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70C0"/>
              </a:buClr>
              <a:buSzPts val="4995"/>
              <a:buFont typeface="Questrial"/>
              <a:buNone/>
            </a:pPr>
            <a:r>
              <a:rPr lang="en-US" sz="4995" b="1" dirty="0">
                <a:solidFill>
                  <a:srgbClr val="0070C0"/>
                </a:solidFill>
                <a:latin typeface="Questrial"/>
                <a:ea typeface="Questrial"/>
                <a:cs typeface="Questrial"/>
                <a:sym typeface="Questrial"/>
              </a:rPr>
              <a:t>K-6: </a:t>
            </a:r>
            <a:r>
              <a:rPr lang="en-US" sz="4995" b="1" i="1" dirty="0">
                <a:solidFill>
                  <a:srgbClr val="0070C0"/>
                </a:solidFill>
                <a:latin typeface="Questrial"/>
                <a:ea typeface="Questrial"/>
                <a:cs typeface="Questrial"/>
                <a:sym typeface="Questrial"/>
              </a:rPr>
              <a:t>“Exploring Your Watershed”</a:t>
            </a:r>
            <a:endParaRPr dirty="0"/>
          </a:p>
          <a:p>
            <a:pPr marL="0" marR="0" lvl="0" indent="0" algn="l" rtl="0">
              <a:lnSpc>
                <a:spcPct val="80000"/>
              </a:lnSpc>
              <a:spcBef>
                <a:spcPts val="0"/>
              </a:spcBef>
              <a:spcAft>
                <a:spcPts val="0"/>
              </a:spcAft>
              <a:buClr>
                <a:srgbClr val="0070C0"/>
              </a:buClr>
              <a:buSzPts val="2590"/>
              <a:buFont typeface="Questrial"/>
              <a:buNone/>
            </a:pPr>
            <a:r>
              <a:rPr lang="en-US" sz="2590" b="1" dirty="0">
                <a:solidFill>
                  <a:srgbClr val="0070C0"/>
                </a:solidFill>
                <a:latin typeface="Questrial"/>
                <a:ea typeface="Questrial"/>
                <a:cs typeface="Questrial"/>
                <a:sym typeface="Questrial"/>
              </a:rPr>
              <a:t>Available now on EnviroAtlas website!</a:t>
            </a:r>
            <a:endParaRPr sz="2590" b="0" i="1" dirty="0">
              <a:solidFill>
                <a:srgbClr val="002060"/>
              </a:solidFill>
              <a:latin typeface="Questrial"/>
              <a:ea typeface="Questrial"/>
              <a:cs typeface="Questrial"/>
              <a:sym typeface="Questrial"/>
            </a:endParaRPr>
          </a:p>
        </p:txBody>
      </p:sp>
      <p:pic>
        <p:nvPicPr>
          <p:cNvPr id="476" name="Google Shape;476;p51"/>
          <p:cNvPicPr preferRelativeResize="0"/>
          <p:nvPr/>
        </p:nvPicPr>
        <p:blipFill rotWithShape="1">
          <a:blip r:embed="rId4">
            <a:alphaModFix/>
          </a:blip>
          <a:srcRect t="38109" r="6802"/>
          <a:stretch/>
        </p:blipFill>
        <p:spPr>
          <a:xfrm>
            <a:off x="163040" y="1716620"/>
            <a:ext cx="5748231" cy="2806700"/>
          </a:xfrm>
          <a:prstGeom prst="rect">
            <a:avLst/>
          </a:prstGeom>
          <a:noFill/>
          <a:ln w="28575" cap="flat" cmpd="sng">
            <a:solidFill>
              <a:schemeClr val="lt1"/>
            </a:solidFill>
            <a:prstDash val="solid"/>
            <a:round/>
            <a:headEnd type="none" w="sm" len="sm"/>
            <a:tailEnd type="none" w="sm" len="sm"/>
          </a:ln>
        </p:spPr>
      </p:pic>
      <p:pic>
        <p:nvPicPr>
          <p:cNvPr id="477" name="Google Shape;477;p51"/>
          <p:cNvPicPr preferRelativeResize="0"/>
          <p:nvPr/>
        </p:nvPicPr>
        <p:blipFill rotWithShape="1">
          <a:blip r:embed="rId5">
            <a:alphaModFix/>
          </a:blip>
          <a:srcRect/>
          <a:stretch/>
        </p:blipFill>
        <p:spPr>
          <a:xfrm>
            <a:off x="6004900" y="1708514"/>
            <a:ext cx="6128640" cy="4627749"/>
          </a:xfrm>
          <a:prstGeom prst="rect">
            <a:avLst/>
          </a:prstGeom>
          <a:noFill/>
          <a:ln>
            <a:noFill/>
          </a:ln>
        </p:spPr>
      </p:pic>
      <p:sp>
        <p:nvSpPr>
          <p:cNvPr id="478" name="Google Shape;478;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16</a:t>
            </a:fld>
            <a:endParaRPr sz="1200">
              <a:solidFill>
                <a:srgbClr val="888888"/>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52"/>
          <p:cNvPicPr preferRelativeResize="0"/>
          <p:nvPr/>
        </p:nvPicPr>
        <p:blipFill rotWithShape="1">
          <a:blip r:embed="rId3">
            <a:alphaModFix/>
          </a:blip>
          <a:srcRect l="1277"/>
          <a:stretch/>
        </p:blipFill>
        <p:spPr>
          <a:xfrm>
            <a:off x="0" y="0"/>
            <a:ext cx="12227170" cy="6858000"/>
          </a:xfrm>
          <a:prstGeom prst="rect">
            <a:avLst/>
          </a:prstGeom>
          <a:noFill/>
          <a:ln>
            <a:noFill/>
          </a:ln>
        </p:spPr>
      </p:pic>
      <p:sp>
        <p:nvSpPr>
          <p:cNvPr id="485" name="Google Shape;485;p52"/>
          <p:cNvSpPr txBox="1"/>
          <p:nvPr/>
        </p:nvSpPr>
        <p:spPr>
          <a:xfrm>
            <a:off x="2422566" y="183980"/>
            <a:ext cx="9566202" cy="1073940"/>
          </a:xfrm>
          <a:prstGeom prst="rect">
            <a:avLst/>
          </a:prstGeom>
          <a:solidFill>
            <a:srgbClr val="BBD6EE"/>
          </a:solid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70C0"/>
              </a:buClr>
              <a:buSzPts val="4995"/>
              <a:buFont typeface="Questrial"/>
              <a:buNone/>
            </a:pPr>
            <a:r>
              <a:rPr lang="en-US" sz="4995" b="1" dirty="0">
                <a:solidFill>
                  <a:srgbClr val="0070C0"/>
                </a:solidFill>
                <a:latin typeface="Questrial"/>
                <a:ea typeface="Questrial"/>
                <a:cs typeface="Questrial"/>
                <a:sym typeface="Questrial"/>
              </a:rPr>
              <a:t>K-6: </a:t>
            </a:r>
            <a:r>
              <a:rPr lang="en-US" sz="4995" b="1" i="1" dirty="0">
                <a:solidFill>
                  <a:srgbClr val="0070C0"/>
                </a:solidFill>
                <a:latin typeface="Questrial"/>
                <a:ea typeface="Questrial"/>
                <a:cs typeface="Questrial"/>
                <a:sym typeface="Questrial"/>
              </a:rPr>
              <a:t>“Exploring Your Watershed”</a:t>
            </a:r>
            <a:endParaRPr dirty="0"/>
          </a:p>
          <a:p>
            <a:pPr marL="0" marR="0" lvl="0" indent="0" algn="l" rtl="0">
              <a:lnSpc>
                <a:spcPct val="80000"/>
              </a:lnSpc>
              <a:spcBef>
                <a:spcPts val="0"/>
              </a:spcBef>
              <a:spcAft>
                <a:spcPts val="0"/>
              </a:spcAft>
              <a:buClr>
                <a:srgbClr val="0070C0"/>
              </a:buClr>
              <a:buSzPts val="2590"/>
              <a:buFont typeface="Questrial"/>
              <a:buNone/>
            </a:pPr>
            <a:r>
              <a:rPr lang="en-US" sz="2590" b="1" dirty="0">
                <a:solidFill>
                  <a:srgbClr val="0070C0"/>
                </a:solidFill>
                <a:latin typeface="Questrial"/>
                <a:ea typeface="Questrial"/>
                <a:cs typeface="Questrial"/>
                <a:sym typeface="Questrial"/>
              </a:rPr>
              <a:t>Available now on EnviroAtlas website!</a:t>
            </a:r>
            <a:endParaRPr sz="2590" b="0" i="1" dirty="0">
              <a:solidFill>
                <a:srgbClr val="002060"/>
              </a:solidFill>
              <a:latin typeface="Questrial"/>
              <a:ea typeface="Questrial"/>
              <a:cs typeface="Questrial"/>
              <a:sym typeface="Questrial"/>
            </a:endParaRPr>
          </a:p>
        </p:txBody>
      </p:sp>
      <p:pic>
        <p:nvPicPr>
          <p:cNvPr id="486" name="Google Shape;486;p52"/>
          <p:cNvPicPr preferRelativeResize="0"/>
          <p:nvPr/>
        </p:nvPicPr>
        <p:blipFill rotWithShape="1">
          <a:blip r:embed="rId4">
            <a:alphaModFix/>
          </a:blip>
          <a:srcRect/>
          <a:stretch/>
        </p:blipFill>
        <p:spPr>
          <a:xfrm>
            <a:off x="296862" y="1602757"/>
            <a:ext cx="6726238" cy="5255244"/>
          </a:xfrm>
          <a:prstGeom prst="rect">
            <a:avLst/>
          </a:prstGeom>
          <a:noFill/>
          <a:ln>
            <a:noFill/>
          </a:ln>
        </p:spPr>
      </p:pic>
      <p:pic>
        <p:nvPicPr>
          <p:cNvPr id="487" name="Google Shape;487;p52"/>
          <p:cNvPicPr preferRelativeResize="0"/>
          <p:nvPr/>
        </p:nvPicPr>
        <p:blipFill rotWithShape="1">
          <a:blip r:embed="rId5">
            <a:alphaModFix/>
          </a:blip>
          <a:srcRect/>
          <a:stretch/>
        </p:blipFill>
        <p:spPr>
          <a:xfrm>
            <a:off x="9379890" y="1499533"/>
            <a:ext cx="2608878" cy="4638006"/>
          </a:xfrm>
          <a:prstGeom prst="rect">
            <a:avLst/>
          </a:prstGeom>
          <a:noFill/>
          <a:ln w="12700" cap="flat" cmpd="sng">
            <a:solidFill>
              <a:srgbClr val="1F3864"/>
            </a:solidFill>
            <a:prstDash val="solid"/>
            <a:round/>
            <a:headEnd type="none" w="sm" len="sm"/>
            <a:tailEnd type="none" w="sm" len="sm"/>
          </a:ln>
        </p:spPr>
      </p:pic>
      <p:pic>
        <p:nvPicPr>
          <p:cNvPr id="488" name="Google Shape;488;p52"/>
          <p:cNvPicPr preferRelativeResize="0"/>
          <p:nvPr/>
        </p:nvPicPr>
        <p:blipFill rotWithShape="1">
          <a:blip r:embed="rId6">
            <a:alphaModFix/>
          </a:blip>
          <a:srcRect t="17317"/>
          <a:stretch/>
        </p:blipFill>
        <p:spPr>
          <a:xfrm>
            <a:off x="5157377" y="3971311"/>
            <a:ext cx="1865723" cy="2742449"/>
          </a:xfrm>
          <a:prstGeom prst="rect">
            <a:avLst/>
          </a:prstGeom>
          <a:noFill/>
          <a:ln w="9525" cap="flat" cmpd="sng">
            <a:solidFill>
              <a:srgbClr val="1F3864"/>
            </a:solidFill>
            <a:prstDash val="solid"/>
            <a:round/>
            <a:headEnd type="none" w="sm" len="sm"/>
            <a:tailEnd type="none" w="sm" len="sm"/>
          </a:ln>
        </p:spPr>
      </p:pic>
      <p:pic>
        <p:nvPicPr>
          <p:cNvPr id="489" name="Google Shape;489;p52"/>
          <p:cNvPicPr preferRelativeResize="0"/>
          <p:nvPr/>
        </p:nvPicPr>
        <p:blipFill rotWithShape="1">
          <a:blip r:embed="rId7">
            <a:alphaModFix/>
          </a:blip>
          <a:srcRect l="7037" r="19877" b="7778"/>
          <a:stretch/>
        </p:blipFill>
        <p:spPr>
          <a:xfrm>
            <a:off x="7189337" y="1959862"/>
            <a:ext cx="2024316" cy="4541033"/>
          </a:xfrm>
          <a:prstGeom prst="rect">
            <a:avLst/>
          </a:prstGeom>
          <a:noFill/>
          <a:ln w="9525" cap="flat" cmpd="sng">
            <a:solidFill>
              <a:schemeClr val="dk1"/>
            </a:solidFill>
            <a:prstDash val="solid"/>
            <a:round/>
            <a:headEnd type="none" w="sm" len="sm"/>
            <a:tailEnd type="none" w="sm" len="sm"/>
          </a:ln>
        </p:spPr>
      </p:pic>
      <p:sp>
        <p:nvSpPr>
          <p:cNvPr id="490" name="Google Shape;49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17</a:t>
            </a:fld>
            <a:endParaRPr sz="1200">
              <a:solidFill>
                <a:srgbClr val="888888"/>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526" name="Google Shape;526;p55"/>
          <p:cNvPicPr preferRelativeResize="0"/>
          <p:nvPr/>
        </p:nvPicPr>
        <p:blipFill rotWithShape="1">
          <a:blip r:embed="rId3">
            <a:alphaModFix/>
          </a:blip>
          <a:srcRect/>
          <a:stretch/>
        </p:blipFill>
        <p:spPr>
          <a:xfrm>
            <a:off x="-158262" y="0"/>
            <a:ext cx="12385432" cy="6858000"/>
          </a:xfrm>
          <a:prstGeom prst="rect">
            <a:avLst/>
          </a:prstGeom>
          <a:noFill/>
          <a:ln>
            <a:noFill/>
          </a:ln>
        </p:spPr>
      </p:pic>
      <p:sp>
        <p:nvSpPr>
          <p:cNvPr id="527" name="Google Shape;527;p55"/>
          <p:cNvSpPr txBox="1">
            <a:spLocks noGrp="1"/>
          </p:cNvSpPr>
          <p:nvPr>
            <p:ph type="ctrTitle"/>
          </p:nvPr>
        </p:nvSpPr>
        <p:spPr>
          <a:xfrm>
            <a:off x="1358729" y="1118905"/>
            <a:ext cx="9351450" cy="3780555"/>
          </a:xfrm>
          <a:prstGeom prst="rect">
            <a:avLst/>
          </a:prstGeom>
          <a:solidFill>
            <a:srgbClr val="F2F2F2"/>
          </a:solidFill>
          <a:ln w="9525" cap="flat" cmpd="sng">
            <a:solidFill>
              <a:srgbClr val="002060"/>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2060"/>
              </a:buClr>
              <a:buSzPts val="5400"/>
              <a:buFont typeface="Questrial"/>
              <a:buNone/>
            </a:pPr>
            <a:br>
              <a:rPr lang="en-US" sz="5400" b="1" i="1" u="none" strike="noStrike" cap="none" dirty="0">
                <a:solidFill>
                  <a:srgbClr val="002060"/>
                </a:solidFill>
                <a:latin typeface="Questrial"/>
                <a:ea typeface="Questrial"/>
                <a:cs typeface="Questrial"/>
                <a:sym typeface="Questrial"/>
              </a:rPr>
            </a:br>
            <a:r>
              <a:rPr lang="en-US" sz="5400" b="1" u="none" strike="noStrike" cap="none" dirty="0">
                <a:solidFill>
                  <a:srgbClr val="002060"/>
                </a:solidFill>
                <a:latin typeface="Questrial"/>
                <a:ea typeface="Questrial"/>
                <a:cs typeface="Questrial"/>
                <a:sym typeface="Questrial"/>
              </a:rPr>
              <a:t>Lesson Plan:</a:t>
            </a:r>
            <a:br>
              <a:rPr lang="en-US" sz="5400" b="1" i="1" u="none" strike="noStrike" cap="none" dirty="0">
                <a:solidFill>
                  <a:srgbClr val="002060"/>
                </a:solidFill>
                <a:latin typeface="Questrial"/>
                <a:ea typeface="Questrial"/>
                <a:cs typeface="Questrial"/>
                <a:sym typeface="Questrial"/>
              </a:rPr>
            </a:br>
            <a:r>
              <a:rPr lang="en-US" sz="5400" b="1" i="1" u="none" strike="noStrike" cap="none" dirty="0">
                <a:solidFill>
                  <a:srgbClr val="002060"/>
                </a:solidFill>
                <a:latin typeface="Questrial"/>
                <a:ea typeface="Questrial"/>
                <a:cs typeface="Questrial"/>
                <a:sym typeface="Questrial"/>
              </a:rPr>
              <a:t>“Building a Greenway: Case Study”</a:t>
            </a:r>
            <a:br>
              <a:rPr lang="en-US" sz="5400" b="1" i="1" u="none" strike="noStrike" cap="none" dirty="0">
                <a:solidFill>
                  <a:srgbClr val="002060"/>
                </a:solidFill>
                <a:latin typeface="Questrial"/>
                <a:ea typeface="Questrial"/>
                <a:cs typeface="Questrial"/>
                <a:sym typeface="Questrial"/>
              </a:rPr>
            </a:br>
            <a:r>
              <a:rPr lang="en-US" sz="4800" b="1" u="none" strike="noStrike" cap="none" dirty="0">
                <a:solidFill>
                  <a:srgbClr val="002060"/>
                </a:solidFill>
                <a:latin typeface="Questrial"/>
                <a:ea typeface="Questrial"/>
                <a:cs typeface="Questrial"/>
                <a:sym typeface="Questrial"/>
              </a:rPr>
              <a:t>Grades 9-Undergraduate</a:t>
            </a:r>
            <a:br>
              <a:rPr lang="en-US" sz="5400" b="1" u="none" strike="noStrike" cap="none" dirty="0">
                <a:solidFill>
                  <a:srgbClr val="002060"/>
                </a:solidFill>
                <a:latin typeface="Questrial"/>
                <a:ea typeface="Questrial"/>
                <a:cs typeface="Questrial"/>
                <a:sym typeface="Questrial"/>
              </a:rPr>
            </a:br>
            <a:r>
              <a:rPr lang="en-US" sz="4000" b="1" u="none" strike="noStrike" cap="none" dirty="0">
                <a:solidFill>
                  <a:srgbClr val="548135"/>
                </a:solidFill>
                <a:latin typeface="Questrial"/>
                <a:ea typeface="Questrial"/>
                <a:cs typeface="Questrial"/>
                <a:sym typeface="Questrial"/>
              </a:rPr>
              <a:t>Virtual Demo/</a:t>
            </a:r>
            <a:r>
              <a:rPr lang="en-US" sz="4000" b="1" u="sng" strike="noStrike" cap="none" dirty="0">
                <a:solidFill>
                  <a:schemeClr val="hlink"/>
                </a:solidFill>
                <a:latin typeface="Questrial"/>
                <a:ea typeface="Questrial"/>
                <a:cs typeface="Questrial"/>
                <a:sym typeface="Questrial"/>
                <a:hlinkClick r:id="rId4"/>
              </a:rPr>
              <a:t>Video</a:t>
            </a:r>
            <a:endParaRPr sz="5400" b="1" u="none" strike="noStrike" cap="none" dirty="0">
              <a:solidFill>
                <a:srgbClr val="548135"/>
              </a:solidFill>
              <a:latin typeface="Calibri"/>
              <a:ea typeface="Calibri"/>
              <a:cs typeface="Calibri"/>
              <a:sym typeface="Calibri"/>
            </a:endParaRPr>
          </a:p>
        </p:txBody>
      </p:sp>
      <p:sp>
        <p:nvSpPr>
          <p:cNvPr id="528" name="Google Shape;528;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18</a:t>
            </a:fld>
            <a:endParaRPr sz="1200">
              <a:solidFill>
                <a:srgbClr val="888888"/>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11" name="Google Shape;304;p35">
            <a:extLst>
              <a:ext uri="{FF2B5EF4-FFF2-40B4-BE49-F238E27FC236}">
                <a16:creationId xmlns:a16="http://schemas.microsoft.com/office/drawing/2014/main" id="{6BDB744C-67B6-48FC-9F12-8C5294A96E9C}"/>
              </a:ext>
            </a:extLst>
          </p:cNvPr>
          <p:cNvPicPr preferRelativeResize="0"/>
          <p:nvPr/>
        </p:nvPicPr>
        <p:blipFill rotWithShape="1">
          <a:blip r:embed="rId3">
            <a:alphaModFix/>
          </a:blip>
          <a:srcRect l="1277"/>
          <a:stretch/>
        </p:blipFill>
        <p:spPr>
          <a:xfrm>
            <a:off x="0" y="0"/>
            <a:ext cx="12227170" cy="6858000"/>
          </a:xfrm>
          <a:prstGeom prst="rect">
            <a:avLst/>
          </a:prstGeom>
          <a:noFill/>
          <a:ln>
            <a:noFill/>
          </a:ln>
        </p:spPr>
      </p:pic>
      <p:sp>
        <p:nvSpPr>
          <p:cNvPr id="534" name="Google Shape;534;p56"/>
          <p:cNvSpPr/>
          <p:nvPr/>
        </p:nvSpPr>
        <p:spPr>
          <a:xfrm>
            <a:off x="251863" y="1402165"/>
            <a:ext cx="4225336" cy="1657521"/>
          </a:xfrm>
          <a:prstGeom prst="rect">
            <a:avLst/>
          </a:prstGeom>
          <a:solidFill>
            <a:schemeClr val="accen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5" name="Google Shape;535;p56"/>
          <p:cNvSpPr txBox="1"/>
          <p:nvPr/>
        </p:nvSpPr>
        <p:spPr>
          <a:xfrm>
            <a:off x="251863" y="1369674"/>
            <a:ext cx="4189508"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1" dirty="0">
                <a:solidFill>
                  <a:schemeClr val="dk1"/>
                </a:solidFill>
                <a:latin typeface="Questrial"/>
                <a:ea typeface="Questrial"/>
                <a:cs typeface="Questrial"/>
                <a:sym typeface="Questrial"/>
              </a:rPr>
              <a:t>Indoor, Hands-on portion with technology and maps</a:t>
            </a:r>
            <a:endParaRPr sz="2800" dirty="0">
              <a:solidFill>
                <a:schemeClr val="lt1"/>
              </a:solidFill>
              <a:latin typeface="Questrial"/>
              <a:ea typeface="Questrial"/>
              <a:cs typeface="Questrial"/>
              <a:sym typeface="Questrial"/>
            </a:endParaRPr>
          </a:p>
        </p:txBody>
      </p:sp>
      <p:sp>
        <p:nvSpPr>
          <p:cNvPr id="536" name="Google Shape;536;p56"/>
          <p:cNvSpPr/>
          <p:nvPr/>
        </p:nvSpPr>
        <p:spPr>
          <a:xfrm>
            <a:off x="5327274" y="1402166"/>
            <a:ext cx="2817522" cy="1970426"/>
          </a:xfrm>
          <a:prstGeom prst="rect">
            <a:avLst/>
          </a:prstGeom>
          <a:solidFill>
            <a:schemeClr val="accen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7" name="Google Shape;537;p56"/>
          <p:cNvSpPr txBox="1"/>
          <p:nvPr/>
        </p:nvSpPr>
        <p:spPr>
          <a:xfrm>
            <a:off x="5291446" y="1351945"/>
            <a:ext cx="2817522"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1" dirty="0">
                <a:solidFill>
                  <a:schemeClr val="dk1"/>
                </a:solidFill>
                <a:latin typeface="Questrial"/>
                <a:ea typeface="Questrial"/>
                <a:cs typeface="Questrial"/>
                <a:sym typeface="Questrial"/>
              </a:rPr>
              <a:t>Collaborative, decision-making portion</a:t>
            </a:r>
            <a:endParaRPr sz="2800" dirty="0">
              <a:solidFill>
                <a:schemeClr val="lt1"/>
              </a:solidFill>
              <a:latin typeface="Questrial"/>
              <a:ea typeface="Questrial"/>
              <a:cs typeface="Questrial"/>
              <a:sym typeface="Questrial"/>
            </a:endParaRPr>
          </a:p>
        </p:txBody>
      </p:sp>
      <p:pic>
        <p:nvPicPr>
          <p:cNvPr id="538" name="Google Shape;538;p56"/>
          <p:cNvPicPr preferRelativeResize="0"/>
          <p:nvPr/>
        </p:nvPicPr>
        <p:blipFill rotWithShape="1">
          <a:blip r:embed="rId4">
            <a:alphaModFix/>
          </a:blip>
          <a:srcRect/>
          <a:stretch/>
        </p:blipFill>
        <p:spPr>
          <a:xfrm>
            <a:off x="408011" y="3487537"/>
            <a:ext cx="4450592" cy="3143501"/>
          </a:xfrm>
          <a:prstGeom prst="rect">
            <a:avLst/>
          </a:prstGeom>
          <a:noFill/>
          <a:ln w="9525" cap="flat" cmpd="sng">
            <a:solidFill>
              <a:schemeClr val="dk1"/>
            </a:solidFill>
            <a:prstDash val="solid"/>
            <a:round/>
            <a:headEnd type="none" w="sm" len="sm"/>
            <a:tailEnd type="none" w="sm" len="sm"/>
          </a:ln>
        </p:spPr>
      </p:pic>
      <p:pic>
        <p:nvPicPr>
          <p:cNvPr id="539" name="Google Shape;539;p56"/>
          <p:cNvPicPr preferRelativeResize="0"/>
          <p:nvPr/>
        </p:nvPicPr>
        <p:blipFill rotWithShape="1">
          <a:blip r:embed="rId5">
            <a:alphaModFix/>
          </a:blip>
          <a:srcRect l="11019" t="12416" r="30365"/>
          <a:stretch/>
        </p:blipFill>
        <p:spPr>
          <a:xfrm>
            <a:off x="5336272" y="3483186"/>
            <a:ext cx="2817522" cy="2806652"/>
          </a:xfrm>
          <a:prstGeom prst="rect">
            <a:avLst/>
          </a:prstGeom>
          <a:noFill/>
          <a:ln w="9525" cap="flat" cmpd="sng">
            <a:solidFill>
              <a:schemeClr val="dk1"/>
            </a:solidFill>
            <a:prstDash val="solid"/>
            <a:round/>
            <a:headEnd type="none" w="sm" len="sm"/>
            <a:tailEnd type="none" w="sm" len="sm"/>
          </a:ln>
        </p:spPr>
      </p:pic>
      <p:pic>
        <p:nvPicPr>
          <p:cNvPr id="540" name="Google Shape;540;p56"/>
          <p:cNvPicPr preferRelativeResize="0"/>
          <p:nvPr/>
        </p:nvPicPr>
        <p:blipFill rotWithShape="1">
          <a:blip r:embed="rId6">
            <a:alphaModFix/>
          </a:blip>
          <a:srcRect l="9204" t="14129" r="17364" b="23383"/>
          <a:stretch/>
        </p:blipFill>
        <p:spPr>
          <a:xfrm>
            <a:off x="8283281" y="1751694"/>
            <a:ext cx="3555360" cy="4538144"/>
          </a:xfrm>
          <a:prstGeom prst="rect">
            <a:avLst/>
          </a:prstGeom>
          <a:noFill/>
          <a:ln w="9525" cap="flat" cmpd="sng">
            <a:solidFill>
              <a:schemeClr val="dk1"/>
            </a:solidFill>
            <a:prstDash val="solid"/>
            <a:round/>
            <a:headEnd type="none" w="sm" len="sm"/>
            <a:tailEnd type="none" w="sm" len="sm"/>
          </a:ln>
        </p:spPr>
      </p:pic>
      <p:sp>
        <p:nvSpPr>
          <p:cNvPr id="541" name="Google Shape;541;p56"/>
          <p:cNvSpPr txBox="1"/>
          <p:nvPr/>
        </p:nvSpPr>
        <p:spPr>
          <a:xfrm>
            <a:off x="985652" y="183980"/>
            <a:ext cx="11117448" cy="1073940"/>
          </a:xfrm>
          <a:prstGeom prst="rect">
            <a:avLst/>
          </a:prstGeom>
          <a:solidFill>
            <a:srgbClr val="BBD6EE"/>
          </a:solid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70C0"/>
              </a:buClr>
              <a:buSzPts val="4590"/>
              <a:buFont typeface="Questrial"/>
              <a:buNone/>
            </a:pPr>
            <a:r>
              <a:rPr lang="en-US" sz="4590" b="1" dirty="0">
                <a:solidFill>
                  <a:srgbClr val="0070C0"/>
                </a:solidFill>
                <a:latin typeface="Questrial"/>
                <a:ea typeface="Questrial"/>
                <a:cs typeface="Questrial"/>
                <a:sym typeface="Questrial"/>
              </a:rPr>
              <a:t>9-12+: </a:t>
            </a:r>
            <a:r>
              <a:rPr lang="en-US" sz="4590" b="1" i="1" dirty="0">
                <a:solidFill>
                  <a:srgbClr val="0070C0"/>
                </a:solidFill>
                <a:latin typeface="Questrial"/>
                <a:ea typeface="Questrial"/>
                <a:cs typeface="Questrial"/>
                <a:sym typeface="Questrial"/>
              </a:rPr>
              <a:t>“Building a Greenway: Case Study”</a:t>
            </a:r>
            <a:endParaRPr dirty="0"/>
          </a:p>
          <a:p>
            <a:pPr marL="0" marR="0" lvl="0" indent="0" algn="l" rtl="0">
              <a:lnSpc>
                <a:spcPct val="80000"/>
              </a:lnSpc>
              <a:spcBef>
                <a:spcPts val="0"/>
              </a:spcBef>
              <a:spcAft>
                <a:spcPts val="0"/>
              </a:spcAft>
              <a:buClr>
                <a:srgbClr val="002060"/>
              </a:buClr>
              <a:buSzPts val="2380"/>
              <a:buFont typeface="Questrial"/>
              <a:buNone/>
            </a:pPr>
            <a:r>
              <a:rPr lang="en-US" sz="2380" b="0" i="1" dirty="0">
                <a:solidFill>
                  <a:srgbClr val="002060"/>
                </a:solidFill>
                <a:latin typeface="Questrial"/>
                <a:ea typeface="Questrial"/>
                <a:cs typeface="Questrial"/>
                <a:sym typeface="Questrial"/>
              </a:rPr>
              <a:t>Available now on the EnviroAtlas website</a:t>
            </a:r>
            <a:endParaRPr dirty="0"/>
          </a:p>
        </p:txBody>
      </p:sp>
      <p:sp>
        <p:nvSpPr>
          <p:cNvPr id="542" name="Google Shape;542;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19</a:t>
            </a:fld>
            <a:endParaRPr sz="1200">
              <a:solidFill>
                <a:srgbClr val="888888"/>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7"/>
          <p:cNvPicPr preferRelativeResize="0"/>
          <p:nvPr/>
        </p:nvPicPr>
        <p:blipFill rotWithShape="1">
          <a:blip r:embed="rId3">
            <a:alphaModFix/>
          </a:blip>
          <a:srcRect l="1278" r="283"/>
          <a:stretch/>
        </p:blipFill>
        <p:spPr>
          <a:xfrm>
            <a:off x="0" y="0"/>
            <a:ext cx="12192000" cy="6858000"/>
          </a:xfrm>
          <a:prstGeom prst="rect">
            <a:avLst/>
          </a:prstGeom>
          <a:noFill/>
          <a:ln>
            <a:noFill/>
          </a:ln>
        </p:spPr>
      </p:pic>
      <p:sp>
        <p:nvSpPr>
          <p:cNvPr id="118" name="Google Shape;118;p17"/>
          <p:cNvSpPr txBox="1"/>
          <p:nvPr/>
        </p:nvSpPr>
        <p:spPr>
          <a:xfrm>
            <a:off x="2811483" y="729841"/>
            <a:ext cx="6569034" cy="3790374"/>
          </a:xfrm>
          <a:prstGeom prst="rect">
            <a:avLst/>
          </a:prstGeom>
          <a:solidFill>
            <a:srgbClr val="F2F2F2"/>
          </a:solidFill>
          <a:ln w="9525" cap="flat" cmpd="sng">
            <a:solidFill>
              <a:srgbClr val="002060"/>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2060"/>
              </a:buClr>
              <a:buSzPts val="5400"/>
              <a:buFont typeface="Questrial"/>
              <a:buNone/>
            </a:pPr>
            <a:r>
              <a:rPr lang="en-US" sz="5400" b="1" dirty="0">
                <a:solidFill>
                  <a:srgbClr val="002060"/>
                </a:solidFill>
                <a:latin typeface="Questrial"/>
                <a:ea typeface="Questrial"/>
                <a:cs typeface="Questrial"/>
                <a:sym typeface="Questrial"/>
              </a:rPr>
              <a:t>Jenna Hartley</a:t>
            </a:r>
            <a:endParaRPr dirty="0"/>
          </a:p>
          <a:p>
            <a:pPr marL="0" marR="0" lvl="0" indent="0" algn="ctr" rtl="0">
              <a:lnSpc>
                <a:spcPct val="90000"/>
              </a:lnSpc>
              <a:spcBef>
                <a:spcPts val="0"/>
              </a:spcBef>
              <a:spcAft>
                <a:spcPts val="0"/>
              </a:spcAft>
              <a:buClr>
                <a:srgbClr val="002060"/>
              </a:buClr>
              <a:buSzPts val="3600"/>
              <a:buFont typeface="Questrial"/>
              <a:buNone/>
            </a:pPr>
            <a:r>
              <a:rPr lang="en-US" sz="3600" dirty="0">
                <a:solidFill>
                  <a:srgbClr val="002060"/>
                </a:solidFill>
                <a:latin typeface="Questrial"/>
                <a:ea typeface="Questrial"/>
                <a:cs typeface="Questrial"/>
                <a:sym typeface="Questrial"/>
              </a:rPr>
              <a:t>ORISE Participant hosted by the US EPA Office of Research &amp; Development</a:t>
            </a:r>
            <a:endParaRPr sz="3600" u="sng" dirty="0">
              <a:solidFill>
                <a:schemeClr val="hlink"/>
              </a:solidFill>
              <a:latin typeface="Questrial"/>
              <a:ea typeface="Questrial"/>
              <a:cs typeface="Questrial"/>
              <a:sym typeface="Questrial"/>
              <a:hlinkClick r:id="rId4"/>
            </a:endParaRPr>
          </a:p>
          <a:p>
            <a:pPr marL="0" marR="0" lvl="0" indent="0" algn="ctr" rtl="0">
              <a:lnSpc>
                <a:spcPct val="90000"/>
              </a:lnSpc>
              <a:spcBef>
                <a:spcPts val="0"/>
              </a:spcBef>
              <a:spcAft>
                <a:spcPts val="0"/>
              </a:spcAft>
              <a:buClr>
                <a:schemeClr val="dk1"/>
              </a:buClr>
              <a:buSzPts val="3600"/>
              <a:buFont typeface="Calibri"/>
              <a:buNone/>
            </a:pPr>
            <a:endParaRPr sz="3600" i="1" dirty="0">
              <a:solidFill>
                <a:srgbClr val="002060"/>
              </a:solidFill>
              <a:latin typeface="Questrial"/>
              <a:ea typeface="Questrial"/>
              <a:cs typeface="Questrial"/>
              <a:sym typeface="Questrial"/>
            </a:endParaRPr>
          </a:p>
          <a:p>
            <a:pPr marL="0" marR="0" lvl="0" indent="0" algn="ctr" rtl="0">
              <a:lnSpc>
                <a:spcPct val="90000"/>
              </a:lnSpc>
              <a:spcBef>
                <a:spcPts val="0"/>
              </a:spcBef>
              <a:spcAft>
                <a:spcPts val="0"/>
              </a:spcAft>
              <a:buClr>
                <a:srgbClr val="002060"/>
              </a:buClr>
              <a:buSzPts val="2400"/>
              <a:buFont typeface="Questrial"/>
              <a:buNone/>
            </a:pPr>
            <a:r>
              <a:rPr lang="en-US" sz="2400" dirty="0">
                <a:solidFill>
                  <a:srgbClr val="002060"/>
                </a:solidFill>
                <a:latin typeface="Questrial"/>
                <a:ea typeface="Questrial"/>
                <a:cs typeface="Questrial"/>
                <a:sym typeface="Questrial"/>
              </a:rPr>
              <a:t>BS Environmental Geology | MS Secondary Science Education | MS Environmental Sciences &amp; Engineering</a:t>
            </a:r>
            <a:endParaRPr dirty="0"/>
          </a:p>
        </p:txBody>
      </p:sp>
      <p:sp>
        <p:nvSpPr>
          <p:cNvPr id="119" name="Google Shape;11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a:t>
            </a:fld>
            <a:endParaRPr sz="1200">
              <a:solidFill>
                <a:srgbClr val="888888"/>
              </a:solidFill>
              <a:latin typeface="Calibri"/>
              <a:ea typeface="Calibri"/>
              <a:cs typeface="Calibri"/>
              <a:sym typeface="Calibri"/>
            </a:endParaRPr>
          </a:p>
        </p:txBody>
      </p:sp>
      <p:sp>
        <p:nvSpPr>
          <p:cNvPr id="120" name="Google Shape;120;p17"/>
          <p:cNvSpPr txBox="1"/>
          <p:nvPr/>
        </p:nvSpPr>
        <p:spPr>
          <a:xfrm>
            <a:off x="3983539" y="5132730"/>
            <a:ext cx="4224922" cy="840073"/>
          </a:xfrm>
          <a:prstGeom prst="rect">
            <a:avLst/>
          </a:prstGeom>
          <a:solidFill>
            <a:srgbClr val="F2F2F2"/>
          </a:solidFill>
          <a:ln w="9525" cap="flat" cmpd="sng">
            <a:solidFill>
              <a:srgbClr val="002060"/>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2060"/>
              </a:buClr>
              <a:buSzPts val="1600"/>
              <a:buFont typeface="Questrial"/>
              <a:buNone/>
            </a:pPr>
            <a:r>
              <a:rPr lang="en-US" sz="2400" dirty="0">
                <a:solidFill>
                  <a:schemeClr val="accent5">
                    <a:lumMod val="50000"/>
                  </a:schemeClr>
                </a:solidFill>
                <a:latin typeface="Questrial" panose="020B0604020202020204" charset="0"/>
                <a:ea typeface="Calibri"/>
                <a:cs typeface="Calibri"/>
                <a:sym typeface="Calibri"/>
                <a:hlinkClick r:id="rId4"/>
              </a:rPr>
              <a:t>hartley.jenna@epa.gov</a:t>
            </a:r>
            <a:endParaRPr lang="en-US" sz="2400" dirty="0">
              <a:solidFill>
                <a:schemeClr val="accent5">
                  <a:lumMod val="50000"/>
                </a:schemeClr>
              </a:solidFill>
              <a:latin typeface="Questrial" panose="020B0604020202020204" charset="0"/>
              <a:ea typeface="Calibri"/>
              <a:cs typeface="Calibri"/>
              <a:sym typeface="Calibri"/>
            </a:endParaRPr>
          </a:p>
          <a:p>
            <a:pPr marL="0" marR="0" lvl="0" indent="0" algn="ctr" rtl="0">
              <a:lnSpc>
                <a:spcPct val="90000"/>
              </a:lnSpc>
              <a:spcBef>
                <a:spcPts val="0"/>
              </a:spcBef>
              <a:spcAft>
                <a:spcPts val="0"/>
              </a:spcAft>
              <a:buClr>
                <a:srgbClr val="002060"/>
              </a:buClr>
              <a:buSzPts val="1600"/>
              <a:buFont typeface="Questrial"/>
              <a:buNone/>
            </a:pPr>
            <a:r>
              <a:rPr lang="en-US" sz="2400" dirty="0">
                <a:solidFill>
                  <a:schemeClr val="accent5">
                    <a:lumMod val="50000"/>
                  </a:schemeClr>
                </a:solidFill>
                <a:latin typeface="Questrial" panose="020B0604020202020204" charset="0"/>
                <a:ea typeface="Calibri"/>
                <a:cs typeface="Calibri"/>
                <a:sym typeface="Calibri"/>
              </a:rPr>
              <a:t>@JennaMHartley</a:t>
            </a:r>
            <a:endParaRPr sz="2400" dirty="0">
              <a:solidFill>
                <a:schemeClr val="accent5">
                  <a:lumMod val="50000"/>
                </a:schemeClr>
              </a:solidFill>
              <a:latin typeface="Questrial" panose="020B0604020202020204" charset="0"/>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0"/>
          <p:cNvPicPr preferRelativeResize="0"/>
          <p:nvPr/>
        </p:nvPicPr>
        <p:blipFill rotWithShape="1">
          <a:blip r:embed="rId3">
            <a:alphaModFix/>
          </a:blip>
          <a:srcRect/>
          <a:stretch/>
        </p:blipFill>
        <p:spPr>
          <a:xfrm>
            <a:off x="-158262" y="0"/>
            <a:ext cx="12385432" cy="6858000"/>
          </a:xfrm>
          <a:prstGeom prst="rect">
            <a:avLst/>
          </a:prstGeom>
          <a:noFill/>
          <a:ln>
            <a:noFill/>
          </a:ln>
        </p:spPr>
      </p:pic>
      <p:sp>
        <p:nvSpPr>
          <p:cNvPr id="260" name="Google Shape;260;p30"/>
          <p:cNvSpPr txBox="1">
            <a:spLocks noGrp="1"/>
          </p:cNvSpPr>
          <p:nvPr>
            <p:ph type="ctrTitle"/>
          </p:nvPr>
        </p:nvSpPr>
        <p:spPr>
          <a:xfrm>
            <a:off x="-158262" y="1698171"/>
            <a:ext cx="12350262" cy="1608997"/>
          </a:xfrm>
          <a:prstGeom prst="rect">
            <a:avLst/>
          </a:prstGeom>
          <a:solidFill>
            <a:srgbClr val="F2F2F2"/>
          </a:solidFill>
          <a:ln w="9525" cap="flat" cmpd="sng">
            <a:no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2060"/>
              </a:buClr>
              <a:buSzPts val="5400"/>
              <a:buFont typeface="Questrial"/>
              <a:buNone/>
            </a:pPr>
            <a:r>
              <a:rPr lang="en-US" sz="5400" b="1" i="1" u="none" strike="noStrike" cap="none">
                <a:solidFill>
                  <a:srgbClr val="002060"/>
                </a:solidFill>
                <a:latin typeface="Questrial"/>
                <a:ea typeface="Questrial"/>
                <a:cs typeface="Questrial"/>
                <a:sym typeface="Questrial"/>
              </a:rPr>
              <a:t>The EnviroAtlas Eco-Health Relationship Browser</a:t>
            </a:r>
            <a:endParaRPr sz="5400" b="1" i="1" u="none" strike="noStrike" cap="none">
              <a:solidFill>
                <a:srgbClr val="548135"/>
              </a:solidFill>
              <a:latin typeface="Calibri"/>
              <a:ea typeface="Calibri"/>
              <a:cs typeface="Calibri"/>
              <a:sym typeface="Calibri"/>
            </a:endParaRPr>
          </a:p>
        </p:txBody>
      </p:sp>
      <p:sp>
        <p:nvSpPr>
          <p:cNvPr id="261" name="Google Shape;26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20</a:t>
            </a:fld>
            <a:endParaRPr sz="1200">
              <a:solidFill>
                <a:srgbClr val="888888"/>
              </a:solidFill>
              <a:latin typeface="Calibri"/>
              <a:ea typeface="Calibri"/>
              <a:cs typeface="Calibri"/>
              <a:sym typeface="Calibri"/>
            </a:endParaRPr>
          </a:p>
        </p:txBody>
      </p:sp>
      <p:sp>
        <p:nvSpPr>
          <p:cNvPr id="262" name="Google Shape;262;p30"/>
          <p:cNvSpPr txBox="1"/>
          <p:nvPr/>
        </p:nvSpPr>
        <p:spPr>
          <a:xfrm>
            <a:off x="2038349" y="3307168"/>
            <a:ext cx="7943851" cy="846117"/>
          </a:xfrm>
          <a:prstGeom prst="rect">
            <a:avLst/>
          </a:prstGeom>
          <a:solidFill>
            <a:srgbClr val="F2F2F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6837"/>
              </a:buClr>
              <a:buSzPts val="2400"/>
              <a:buFont typeface="Questrial"/>
              <a:buNone/>
            </a:pPr>
            <a:r>
              <a:rPr lang="en-US" sz="2400" i="1" dirty="0">
                <a:solidFill>
                  <a:srgbClr val="006837"/>
                </a:solidFill>
                <a:latin typeface="Questrial"/>
                <a:ea typeface="Questrial"/>
                <a:cs typeface="Questrial"/>
                <a:sym typeface="Questrial"/>
              </a:rPr>
              <a:t>Related Lesson Plan: “Connecting Ecosystems and Human Health”</a:t>
            </a:r>
            <a:endParaRPr sz="2400" b="1" i="1" dirty="0">
              <a:solidFill>
                <a:srgbClr val="006837"/>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2"/>
          <p:cNvPicPr preferRelativeResize="0"/>
          <p:nvPr/>
        </p:nvPicPr>
        <p:blipFill rotWithShape="1">
          <a:blip r:embed="rId5">
            <a:alphaModFix/>
          </a:blip>
          <a:srcRect l="1278"/>
          <a:stretch/>
        </p:blipFill>
        <p:spPr>
          <a:xfrm>
            <a:off x="-14068" y="0"/>
            <a:ext cx="12227170" cy="6858000"/>
          </a:xfrm>
          <a:prstGeom prst="rect">
            <a:avLst/>
          </a:prstGeom>
          <a:noFill/>
          <a:ln>
            <a:noFill/>
          </a:ln>
        </p:spPr>
      </p:pic>
      <p:sp>
        <p:nvSpPr>
          <p:cNvPr id="278" name="Google Shape;27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21</a:t>
            </a:fld>
            <a:endParaRPr sz="1200">
              <a:solidFill>
                <a:srgbClr val="888888"/>
              </a:solidFill>
              <a:latin typeface="Calibri"/>
              <a:ea typeface="Calibri"/>
              <a:cs typeface="Calibri"/>
              <a:sym typeface="Calibri"/>
            </a:endParaRPr>
          </a:p>
        </p:txBody>
      </p:sp>
      <p:pic>
        <p:nvPicPr>
          <p:cNvPr id="6" name="Screen Recording 5">
            <a:hlinkClick r:id="" action="ppaction://media"/>
            <a:extLst>
              <a:ext uri="{FF2B5EF4-FFF2-40B4-BE49-F238E27FC236}">
                <a16:creationId xmlns:a16="http://schemas.microsoft.com/office/drawing/2014/main" id="{2146A3DA-5DF7-4AAB-9563-D150274FCF5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69318" y="0"/>
            <a:ext cx="7853363"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mute="1">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4"/>
          <p:cNvPicPr preferRelativeResize="0"/>
          <p:nvPr/>
        </p:nvPicPr>
        <p:blipFill rotWithShape="1">
          <a:blip r:embed="rId3">
            <a:alphaModFix/>
          </a:blip>
          <a:srcRect l="1277"/>
          <a:stretch/>
        </p:blipFill>
        <p:spPr>
          <a:xfrm>
            <a:off x="990" y="0"/>
            <a:ext cx="12227170" cy="6858000"/>
          </a:xfrm>
          <a:prstGeom prst="rect">
            <a:avLst/>
          </a:prstGeom>
          <a:noFill/>
          <a:ln>
            <a:noFill/>
          </a:ln>
        </p:spPr>
      </p:pic>
      <p:sp>
        <p:nvSpPr>
          <p:cNvPr id="297" name="Google Shape;297;p34"/>
          <p:cNvSpPr txBox="1">
            <a:spLocks noGrp="1"/>
          </p:cNvSpPr>
          <p:nvPr>
            <p:ph type="ctrTitle"/>
          </p:nvPr>
        </p:nvSpPr>
        <p:spPr>
          <a:xfrm>
            <a:off x="1358729" y="1308100"/>
            <a:ext cx="9351450" cy="3655786"/>
          </a:xfrm>
          <a:prstGeom prst="rect">
            <a:avLst/>
          </a:prstGeom>
          <a:solidFill>
            <a:srgbClr val="F2F2F2"/>
          </a:solidFill>
          <a:ln w="9525" cap="flat" cmpd="sng">
            <a:solidFill>
              <a:srgbClr val="002060"/>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2060"/>
              </a:buClr>
              <a:buSzPts val="5400"/>
              <a:buFont typeface="Questrial"/>
              <a:buNone/>
            </a:pPr>
            <a:r>
              <a:rPr lang="en-US" sz="5400" b="1" u="none" strike="noStrike" cap="none" dirty="0">
                <a:solidFill>
                  <a:srgbClr val="002060"/>
                </a:solidFill>
                <a:latin typeface="Questrial"/>
                <a:ea typeface="Questrial"/>
                <a:cs typeface="Questrial"/>
                <a:sym typeface="Questrial"/>
              </a:rPr>
              <a:t>Lesson Plan: </a:t>
            </a:r>
            <a:br>
              <a:rPr lang="en-US" sz="5400" b="1" i="1" u="none" strike="noStrike" cap="none" dirty="0">
                <a:solidFill>
                  <a:srgbClr val="002060"/>
                </a:solidFill>
                <a:latin typeface="Questrial"/>
                <a:ea typeface="Questrial"/>
                <a:cs typeface="Questrial"/>
                <a:sym typeface="Questrial"/>
              </a:rPr>
            </a:br>
            <a:r>
              <a:rPr lang="en-US" sz="5400" b="1" i="1" u="none" strike="noStrike" cap="none" dirty="0">
                <a:solidFill>
                  <a:srgbClr val="002060"/>
                </a:solidFill>
                <a:latin typeface="Questrial"/>
                <a:ea typeface="Questrial"/>
                <a:cs typeface="Questrial"/>
                <a:sym typeface="Questrial"/>
              </a:rPr>
              <a:t>“Connecting Ecosystems and Human Health”</a:t>
            </a:r>
            <a:br>
              <a:rPr lang="en-US" sz="5400" b="1" i="1" u="none" strike="noStrike" cap="none" dirty="0">
                <a:solidFill>
                  <a:srgbClr val="002060"/>
                </a:solidFill>
                <a:latin typeface="Questrial"/>
                <a:ea typeface="Questrial"/>
                <a:cs typeface="Questrial"/>
                <a:sym typeface="Questrial"/>
              </a:rPr>
            </a:br>
            <a:r>
              <a:rPr lang="en-US" sz="4800" b="1" u="none" strike="noStrike" cap="none" dirty="0">
                <a:solidFill>
                  <a:srgbClr val="002060"/>
                </a:solidFill>
                <a:latin typeface="Questrial"/>
                <a:ea typeface="Questrial"/>
                <a:cs typeface="Questrial"/>
                <a:sym typeface="Questrial"/>
              </a:rPr>
              <a:t>Grades 4-12</a:t>
            </a:r>
            <a:br>
              <a:rPr lang="en-US" sz="5400" b="1" u="none" strike="noStrike" cap="none" dirty="0">
                <a:solidFill>
                  <a:srgbClr val="002060"/>
                </a:solidFill>
                <a:latin typeface="Questrial"/>
                <a:ea typeface="Questrial"/>
                <a:cs typeface="Questrial"/>
                <a:sym typeface="Questrial"/>
              </a:rPr>
            </a:br>
            <a:r>
              <a:rPr lang="en-US" sz="4000" b="1" u="none" strike="noStrike" cap="none" dirty="0">
                <a:solidFill>
                  <a:srgbClr val="548135"/>
                </a:solidFill>
                <a:latin typeface="Questrial"/>
                <a:ea typeface="Questrial"/>
                <a:cs typeface="Questrial"/>
                <a:sym typeface="Questrial"/>
              </a:rPr>
              <a:t>Virtual Demo/</a:t>
            </a:r>
            <a:r>
              <a:rPr lang="en-US" sz="4000" b="1" u="sng" strike="noStrike" cap="none" dirty="0">
                <a:solidFill>
                  <a:schemeClr val="hlink"/>
                </a:solidFill>
                <a:latin typeface="Questrial"/>
                <a:ea typeface="Questrial"/>
                <a:cs typeface="Questrial"/>
                <a:sym typeface="Questrial"/>
                <a:hlinkClick r:id="rId4"/>
              </a:rPr>
              <a:t>Video</a:t>
            </a:r>
            <a:endParaRPr sz="5400" b="1" u="none" strike="noStrike" cap="none" dirty="0">
              <a:solidFill>
                <a:srgbClr val="548135"/>
              </a:solidFill>
              <a:latin typeface="Calibri"/>
              <a:ea typeface="Calibri"/>
              <a:cs typeface="Calibri"/>
              <a:sym typeface="Calibri"/>
            </a:endParaRPr>
          </a:p>
        </p:txBody>
      </p:sp>
      <p:sp>
        <p:nvSpPr>
          <p:cNvPr id="298" name="Google Shape;29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22</a:t>
            </a:fld>
            <a:endParaRPr sz="1200">
              <a:solidFill>
                <a:srgbClr val="888888"/>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35"/>
          <p:cNvPicPr preferRelativeResize="0"/>
          <p:nvPr/>
        </p:nvPicPr>
        <p:blipFill rotWithShape="1">
          <a:blip r:embed="rId3">
            <a:alphaModFix/>
          </a:blip>
          <a:srcRect l="1277"/>
          <a:stretch/>
        </p:blipFill>
        <p:spPr>
          <a:xfrm>
            <a:off x="0" y="0"/>
            <a:ext cx="12227170" cy="6858000"/>
          </a:xfrm>
          <a:prstGeom prst="rect">
            <a:avLst/>
          </a:prstGeom>
          <a:noFill/>
          <a:ln>
            <a:noFill/>
          </a:ln>
        </p:spPr>
      </p:pic>
      <p:pic>
        <p:nvPicPr>
          <p:cNvPr id="305" name="Google Shape;305;p35"/>
          <p:cNvPicPr preferRelativeResize="0"/>
          <p:nvPr/>
        </p:nvPicPr>
        <p:blipFill rotWithShape="1">
          <a:blip r:embed="rId4">
            <a:alphaModFix/>
          </a:blip>
          <a:srcRect l="6266" t="12807" r="6616"/>
          <a:stretch/>
        </p:blipFill>
        <p:spPr>
          <a:xfrm>
            <a:off x="396748" y="3011940"/>
            <a:ext cx="4646680" cy="3526972"/>
          </a:xfrm>
          <a:prstGeom prst="rect">
            <a:avLst/>
          </a:prstGeom>
          <a:noFill/>
          <a:ln w="9525" cap="flat" cmpd="sng">
            <a:solidFill>
              <a:srgbClr val="002060"/>
            </a:solidFill>
            <a:prstDash val="solid"/>
            <a:round/>
            <a:headEnd type="none" w="sm" len="sm"/>
            <a:tailEnd type="none" w="sm" len="sm"/>
          </a:ln>
        </p:spPr>
      </p:pic>
      <p:sp>
        <p:nvSpPr>
          <p:cNvPr id="306" name="Google Shape;30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23</a:t>
            </a:fld>
            <a:endParaRPr sz="1200">
              <a:solidFill>
                <a:srgbClr val="888888"/>
              </a:solidFill>
              <a:latin typeface="Calibri"/>
              <a:ea typeface="Calibri"/>
              <a:cs typeface="Calibri"/>
              <a:sym typeface="Calibri"/>
            </a:endParaRPr>
          </a:p>
        </p:txBody>
      </p:sp>
      <p:sp>
        <p:nvSpPr>
          <p:cNvPr id="307" name="Google Shape;307;p35"/>
          <p:cNvSpPr txBox="1"/>
          <p:nvPr/>
        </p:nvSpPr>
        <p:spPr>
          <a:xfrm>
            <a:off x="0" y="201940"/>
            <a:ext cx="12227170" cy="1270599"/>
          </a:xfrm>
          <a:prstGeom prst="rect">
            <a:avLst/>
          </a:prstGeom>
          <a:solidFill>
            <a:srgbClr val="BBD6EE"/>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3330"/>
              <a:buFont typeface="Questrial"/>
              <a:buNone/>
            </a:pPr>
            <a:r>
              <a:rPr lang="en-US" sz="4400" dirty="0">
                <a:solidFill>
                  <a:srgbClr val="0070C0"/>
                </a:solidFill>
                <a:latin typeface="Questrial"/>
                <a:ea typeface="Questrial"/>
                <a:cs typeface="Questrial"/>
                <a:sym typeface="Questrial"/>
              </a:rPr>
              <a:t>Grades 4-12: </a:t>
            </a:r>
            <a:r>
              <a:rPr lang="en-US" sz="4400" b="1" i="1" dirty="0">
                <a:solidFill>
                  <a:srgbClr val="0070C0"/>
                </a:solidFill>
                <a:latin typeface="Questrial"/>
                <a:ea typeface="Questrial"/>
                <a:cs typeface="Questrial"/>
                <a:sym typeface="Questrial"/>
              </a:rPr>
              <a:t>“Connecting Ecosystems and Human Health”</a:t>
            </a:r>
            <a:endParaRPr sz="2000" dirty="0"/>
          </a:p>
        </p:txBody>
      </p:sp>
      <p:pic>
        <p:nvPicPr>
          <p:cNvPr id="3" name="Picture 2">
            <a:extLst>
              <a:ext uri="{FF2B5EF4-FFF2-40B4-BE49-F238E27FC236}">
                <a16:creationId xmlns:a16="http://schemas.microsoft.com/office/drawing/2014/main" id="{ED67A871-6CC3-40B0-85A2-048D8E11811E}"/>
              </a:ext>
            </a:extLst>
          </p:cNvPr>
          <p:cNvPicPr>
            <a:picLocks noChangeAspect="1"/>
          </p:cNvPicPr>
          <p:nvPr/>
        </p:nvPicPr>
        <p:blipFill>
          <a:blip r:embed="rId5"/>
          <a:stretch>
            <a:fillRect/>
          </a:stretch>
        </p:blipFill>
        <p:spPr>
          <a:xfrm>
            <a:off x="5428300" y="1720517"/>
            <a:ext cx="6539765" cy="3179052"/>
          </a:xfrm>
          <a:prstGeom prst="rect">
            <a:avLst/>
          </a:prstGeom>
          <a:ln>
            <a:solidFill>
              <a:schemeClr val="tx1"/>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6"/>
          <p:cNvPicPr preferRelativeResize="0"/>
          <p:nvPr/>
        </p:nvPicPr>
        <p:blipFill rotWithShape="1">
          <a:blip r:embed="rId3">
            <a:alphaModFix/>
          </a:blip>
          <a:srcRect l="1277"/>
          <a:stretch/>
        </p:blipFill>
        <p:spPr>
          <a:xfrm>
            <a:off x="-35170" y="0"/>
            <a:ext cx="12227170" cy="6858000"/>
          </a:xfrm>
          <a:prstGeom prst="rect">
            <a:avLst/>
          </a:prstGeom>
          <a:noFill/>
          <a:ln>
            <a:noFill/>
          </a:ln>
        </p:spPr>
      </p:pic>
      <p:sp>
        <p:nvSpPr>
          <p:cNvPr id="314" name="Google Shape;314;p36"/>
          <p:cNvSpPr txBox="1"/>
          <p:nvPr/>
        </p:nvSpPr>
        <p:spPr>
          <a:xfrm>
            <a:off x="853831" y="201941"/>
            <a:ext cx="10216322" cy="895234"/>
          </a:xfrm>
          <a:prstGeom prst="rect">
            <a:avLst/>
          </a:prstGeom>
          <a:solidFill>
            <a:srgbClr val="BBD6EE"/>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3330"/>
              <a:buFont typeface="Questrial"/>
              <a:buNone/>
            </a:pPr>
            <a:r>
              <a:rPr lang="en-US" sz="3330" b="1">
                <a:solidFill>
                  <a:srgbClr val="0070C0"/>
                </a:solidFill>
                <a:latin typeface="Questrial"/>
                <a:ea typeface="Questrial"/>
                <a:cs typeface="Questrial"/>
                <a:sym typeface="Questrial"/>
              </a:rPr>
              <a:t>Grades 4-12: </a:t>
            </a:r>
            <a:r>
              <a:rPr lang="en-US" sz="3330" b="1" i="1">
                <a:solidFill>
                  <a:srgbClr val="0070C0"/>
                </a:solidFill>
                <a:latin typeface="Questrial"/>
                <a:ea typeface="Questrial"/>
                <a:cs typeface="Questrial"/>
                <a:sym typeface="Questrial"/>
              </a:rPr>
              <a:t>“Connecting Ecosystems and Human Health”</a:t>
            </a:r>
            <a:endParaRPr/>
          </a:p>
        </p:txBody>
      </p:sp>
      <p:pic>
        <p:nvPicPr>
          <p:cNvPr id="315" name="Google Shape;315;p36"/>
          <p:cNvPicPr preferRelativeResize="0"/>
          <p:nvPr/>
        </p:nvPicPr>
        <p:blipFill rotWithShape="1">
          <a:blip r:embed="rId4">
            <a:alphaModFix/>
          </a:blip>
          <a:srcRect/>
          <a:stretch/>
        </p:blipFill>
        <p:spPr>
          <a:xfrm>
            <a:off x="6155636" y="2471133"/>
            <a:ext cx="5990083" cy="4250342"/>
          </a:xfrm>
          <a:prstGeom prst="rect">
            <a:avLst/>
          </a:prstGeom>
          <a:noFill/>
          <a:ln>
            <a:noFill/>
          </a:ln>
        </p:spPr>
      </p:pic>
      <p:sp>
        <p:nvSpPr>
          <p:cNvPr id="316" name="Google Shape;316;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24</a:t>
            </a:fld>
            <a:endParaRPr sz="1200">
              <a:solidFill>
                <a:srgbClr val="888888"/>
              </a:solidFill>
              <a:latin typeface="Calibri"/>
              <a:ea typeface="Calibri"/>
              <a:cs typeface="Calibri"/>
              <a:sym typeface="Calibri"/>
            </a:endParaRPr>
          </a:p>
        </p:txBody>
      </p:sp>
      <p:pic>
        <p:nvPicPr>
          <p:cNvPr id="317" name="Google Shape;317;p36"/>
          <p:cNvPicPr preferRelativeResize="0"/>
          <p:nvPr/>
        </p:nvPicPr>
        <p:blipFill rotWithShape="1">
          <a:blip r:embed="rId5">
            <a:alphaModFix/>
          </a:blip>
          <a:srcRect/>
          <a:stretch/>
        </p:blipFill>
        <p:spPr>
          <a:xfrm>
            <a:off x="-4012" y="1258661"/>
            <a:ext cx="6128490" cy="435836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10" name="Google Shape;304;p35">
            <a:extLst>
              <a:ext uri="{FF2B5EF4-FFF2-40B4-BE49-F238E27FC236}">
                <a16:creationId xmlns:a16="http://schemas.microsoft.com/office/drawing/2014/main" id="{83FD6128-F6A6-46F2-874F-3355BDE54C6E}"/>
              </a:ext>
            </a:extLst>
          </p:cNvPr>
          <p:cNvPicPr preferRelativeResize="0"/>
          <p:nvPr/>
        </p:nvPicPr>
        <p:blipFill rotWithShape="1">
          <a:blip r:embed="rId3">
            <a:alphaModFix/>
          </a:blip>
          <a:srcRect l="1277"/>
          <a:stretch/>
        </p:blipFill>
        <p:spPr>
          <a:xfrm>
            <a:off x="0" y="0"/>
            <a:ext cx="12227170" cy="6858000"/>
          </a:xfrm>
          <a:prstGeom prst="rect">
            <a:avLst/>
          </a:prstGeom>
          <a:noFill/>
          <a:ln>
            <a:noFill/>
          </a:ln>
        </p:spPr>
      </p:pic>
      <p:sp>
        <p:nvSpPr>
          <p:cNvPr id="323" name="Google Shape;323;p37"/>
          <p:cNvSpPr/>
          <p:nvPr/>
        </p:nvSpPr>
        <p:spPr>
          <a:xfrm>
            <a:off x="1024357" y="1718262"/>
            <a:ext cx="3425587" cy="1657521"/>
          </a:xfrm>
          <a:prstGeom prst="rect">
            <a:avLst/>
          </a:prstGeom>
          <a:solidFill>
            <a:schemeClr val="accen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37"/>
          <p:cNvSpPr txBox="1"/>
          <p:nvPr/>
        </p:nvSpPr>
        <p:spPr>
          <a:xfrm>
            <a:off x="1105490" y="1791807"/>
            <a:ext cx="3344454"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1">
                <a:solidFill>
                  <a:schemeClr val="dk1"/>
                </a:solidFill>
                <a:latin typeface="Questrial"/>
                <a:ea typeface="Questrial"/>
                <a:cs typeface="Questrial"/>
                <a:sym typeface="Questrial"/>
              </a:rPr>
              <a:t>Indoor, Hands-on Portion with technology</a:t>
            </a:r>
            <a:endParaRPr sz="2800">
              <a:solidFill>
                <a:schemeClr val="lt1"/>
              </a:solidFill>
              <a:latin typeface="Questrial"/>
              <a:ea typeface="Questrial"/>
              <a:cs typeface="Questrial"/>
              <a:sym typeface="Questrial"/>
            </a:endParaRPr>
          </a:p>
        </p:txBody>
      </p:sp>
      <p:sp>
        <p:nvSpPr>
          <p:cNvPr id="325" name="Google Shape;325;p37"/>
          <p:cNvSpPr/>
          <p:nvPr/>
        </p:nvSpPr>
        <p:spPr>
          <a:xfrm>
            <a:off x="5352310" y="1360054"/>
            <a:ext cx="2374784" cy="1580655"/>
          </a:xfrm>
          <a:prstGeom prst="rect">
            <a:avLst/>
          </a:prstGeom>
          <a:solidFill>
            <a:schemeClr val="accen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 name="Google Shape;326;p37"/>
          <p:cNvSpPr txBox="1"/>
          <p:nvPr/>
        </p:nvSpPr>
        <p:spPr>
          <a:xfrm>
            <a:off x="5336168" y="1360054"/>
            <a:ext cx="2390926" cy="13475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i="1" dirty="0">
                <a:solidFill>
                  <a:schemeClr val="dk1"/>
                </a:solidFill>
                <a:latin typeface="Questrial"/>
                <a:ea typeface="Questrial"/>
                <a:cs typeface="Questrial"/>
                <a:sym typeface="Questrial"/>
              </a:rPr>
              <a:t>Outdoor, Exploratory Portion</a:t>
            </a:r>
            <a:endParaRPr sz="2800" dirty="0">
              <a:solidFill>
                <a:schemeClr val="lt1"/>
              </a:solidFill>
              <a:latin typeface="Questrial"/>
              <a:ea typeface="Questrial"/>
              <a:cs typeface="Questrial"/>
              <a:sym typeface="Questrial"/>
            </a:endParaRPr>
          </a:p>
        </p:txBody>
      </p:sp>
      <p:pic>
        <p:nvPicPr>
          <p:cNvPr id="327" name="Google Shape;327;p37"/>
          <p:cNvPicPr preferRelativeResize="0"/>
          <p:nvPr/>
        </p:nvPicPr>
        <p:blipFill rotWithShape="1">
          <a:blip r:embed="rId4">
            <a:alphaModFix/>
          </a:blip>
          <a:srcRect/>
          <a:stretch/>
        </p:blipFill>
        <p:spPr>
          <a:xfrm>
            <a:off x="272955" y="3575398"/>
            <a:ext cx="5310970" cy="3088244"/>
          </a:xfrm>
          <a:prstGeom prst="rect">
            <a:avLst/>
          </a:prstGeom>
          <a:noFill/>
          <a:ln w="9525" cap="flat" cmpd="sng">
            <a:solidFill>
              <a:schemeClr val="dk1"/>
            </a:solidFill>
            <a:prstDash val="solid"/>
            <a:round/>
            <a:headEnd type="none" w="sm" len="sm"/>
            <a:tailEnd type="none" w="sm" len="sm"/>
          </a:ln>
        </p:spPr>
      </p:pic>
      <p:pic>
        <p:nvPicPr>
          <p:cNvPr id="328" name="Google Shape;328;p37"/>
          <p:cNvPicPr preferRelativeResize="0"/>
          <p:nvPr/>
        </p:nvPicPr>
        <p:blipFill rotWithShape="1">
          <a:blip r:embed="rId5">
            <a:alphaModFix/>
          </a:blip>
          <a:srcRect t="12080"/>
          <a:stretch/>
        </p:blipFill>
        <p:spPr>
          <a:xfrm>
            <a:off x="7855605" y="1360054"/>
            <a:ext cx="4253190" cy="5301332"/>
          </a:xfrm>
          <a:prstGeom prst="rect">
            <a:avLst/>
          </a:prstGeom>
          <a:noFill/>
          <a:ln w="9525" cap="flat" cmpd="sng">
            <a:solidFill>
              <a:srgbClr val="002060"/>
            </a:solidFill>
            <a:prstDash val="solid"/>
            <a:round/>
            <a:headEnd type="none" w="sm" len="sm"/>
            <a:tailEnd type="none" w="sm" len="sm"/>
          </a:ln>
        </p:spPr>
      </p:pic>
      <p:sp>
        <p:nvSpPr>
          <p:cNvPr id="329" name="Google Shape;32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25</a:t>
            </a:fld>
            <a:endParaRPr sz="1200">
              <a:solidFill>
                <a:srgbClr val="888888"/>
              </a:solidFill>
              <a:latin typeface="Calibri"/>
              <a:ea typeface="Calibri"/>
              <a:cs typeface="Calibri"/>
              <a:sym typeface="Calibri"/>
            </a:endParaRPr>
          </a:p>
        </p:txBody>
      </p:sp>
      <p:sp>
        <p:nvSpPr>
          <p:cNvPr id="330" name="Google Shape;330;p37"/>
          <p:cNvSpPr txBox="1"/>
          <p:nvPr/>
        </p:nvSpPr>
        <p:spPr>
          <a:xfrm>
            <a:off x="853831" y="201941"/>
            <a:ext cx="10216322" cy="895234"/>
          </a:xfrm>
          <a:prstGeom prst="rect">
            <a:avLst/>
          </a:prstGeom>
          <a:solidFill>
            <a:srgbClr val="BBD6EE"/>
          </a:solidFill>
          <a:ln w="9525"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3330"/>
              <a:buFont typeface="Questrial"/>
              <a:buNone/>
            </a:pPr>
            <a:r>
              <a:rPr lang="en-US" sz="3330" b="1">
                <a:solidFill>
                  <a:srgbClr val="0070C0"/>
                </a:solidFill>
                <a:latin typeface="Questrial"/>
                <a:ea typeface="Questrial"/>
                <a:cs typeface="Questrial"/>
                <a:sym typeface="Questrial"/>
              </a:rPr>
              <a:t>Grades 4-12: </a:t>
            </a:r>
            <a:r>
              <a:rPr lang="en-US" sz="3330" b="1" i="1">
                <a:solidFill>
                  <a:srgbClr val="0070C0"/>
                </a:solidFill>
                <a:latin typeface="Questrial"/>
                <a:ea typeface="Questrial"/>
                <a:cs typeface="Questrial"/>
                <a:sym typeface="Questrial"/>
              </a:rPr>
              <a:t>“Connecting Ecosystems and Human Health”</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61"/>
          <p:cNvPicPr preferRelativeResize="0"/>
          <p:nvPr/>
        </p:nvPicPr>
        <p:blipFill rotWithShape="1">
          <a:blip r:embed="rId3">
            <a:alphaModFix/>
          </a:blip>
          <a:srcRect l="28"/>
          <a:stretch/>
        </p:blipFill>
        <p:spPr>
          <a:xfrm>
            <a:off x="-154744" y="0"/>
            <a:ext cx="12381914" cy="6858000"/>
          </a:xfrm>
          <a:prstGeom prst="rect">
            <a:avLst/>
          </a:prstGeom>
          <a:noFill/>
          <a:ln>
            <a:noFill/>
          </a:ln>
        </p:spPr>
      </p:pic>
      <p:sp>
        <p:nvSpPr>
          <p:cNvPr id="599" name="Google Shape;599;p61"/>
          <p:cNvSpPr txBox="1"/>
          <p:nvPr/>
        </p:nvSpPr>
        <p:spPr>
          <a:xfrm>
            <a:off x="-154744" y="306872"/>
            <a:ext cx="12381914" cy="1200329"/>
          </a:xfrm>
          <a:prstGeom prst="rect">
            <a:avLst/>
          </a:prstGeom>
          <a:solidFill>
            <a:srgbClr val="BBD6EE"/>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a:solidFill>
                  <a:srgbClr val="002060"/>
                </a:solidFill>
                <a:latin typeface="Questrial"/>
                <a:ea typeface="Questrial"/>
                <a:cs typeface="Questrial"/>
                <a:sym typeface="Questrial"/>
              </a:rPr>
              <a:t>CONCLUSION</a:t>
            </a:r>
            <a:endParaRPr/>
          </a:p>
        </p:txBody>
      </p:sp>
      <p:sp>
        <p:nvSpPr>
          <p:cNvPr id="600" name="Google Shape;600;p61"/>
          <p:cNvSpPr txBox="1"/>
          <p:nvPr/>
        </p:nvSpPr>
        <p:spPr>
          <a:xfrm>
            <a:off x="905412" y="1814072"/>
            <a:ext cx="10261599" cy="4832092"/>
          </a:xfrm>
          <a:prstGeom prst="rect">
            <a:avLst/>
          </a:prstGeom>
          <a:solidFill>
            <a:srgbClr val="DDEAF6"/>
          </a:solidFill>
          <a:ln w="9525" cap="flat" cmpd="sng">
            <a:solidFill>
              <a:srgbClr val="002060"/>
            </a:solidFill>
            <a:prstDash val="solid"/>
            <a:round/>
            <a:headEnd type="none" w="sm" len="sm"/>
            <a:tailEnd type="none" w="sm" len="sm"/>
          </a:ln>
        </p:spPr>
        <p:txBody>
          <a:bodyPr spcFirstLastPara="1" wrap="square" lIns="91425" tIns="45700" rIns="91425" bIns="45700" anchor="t" anchorCtr="0">
            <a:noAutofit/>
          </a:bodyPr>
          <a:lstStyle/>
          <a:p>
            <a:pPr marL="571500" marR="0" lvl="0" indent="-571500" algn="l" rtl="0">
              <a:spcBef>
                <a:spcPts val="0"/>
              </a:spcBef>
              <a:spcAft>
                <a:spcPts val="0"/>
              </a:spcAft>
              <a:buClr>
                <a:srgbClr val="002060"/>
              </a:buClr>
              <a:buSzPts val="4400"/>
              <a:buFont typeface="Arial"/>
              <a:buChar char="•"/>
            </a:pPr>
            <a:r>
              <a:rPr lang="en-US" sz="4400" b="1" dirty="0">
                <a:solidFill>
                  <a:srgbClr val="002060"/>
                </a:solidFill>
                <a:latin typeface="Questrial"/>
                <a:ea typeface="Questrial"/>
                <a:cs typeface="Questrial"/>
                <a:sym typeface="Questrial"/>
              </a:rPr>
              <a:t>EnviroAtlas</a:t>
            </a:r>
            <a:r>
              <a:rPr lang="en-US" sz="4400" dirty="0">
                <a:solidFill>
                  <a:srgbClr val="002060"/>
                </a:solidFill>
                <a:latin typeface="Questrial"/>
                <a:ea typeface="Questrial"/>
                <a:cs typeface="Questrial"/>
                <a:sym typeface="Questrial"/>
              </a:rPr>
              <a:t> is a powerful, robust, high-tech tool (that’s free!).</a:t>
            </a:r>
            <a:endParaRPr dirty="0"/>
          </a:p>
          <a:p>
            <a:pPr marL="571500" marR="0" lvl="0" indent="-571500" algn="l" rtl="0">
              <a:spcBef>
                <a:spcPts val="0"/>
              </a:spcBef>
              <a:spcAft>
                <a:spcPts val="0"/>
              </a:spcAft>
              <a:buClr>
                <a:srgbClr val="002060"/>
              </a:buClr>
              <a:buSzPts val="4400"/>
              <a:buFont typeface="Arial"/>
              <a:buChar char="•"/>
            </a:pPr>
            <a:r>
              <a:rPr lang="en-US" sz="4400" dirty="0">
                <a:solidFill>
                  <a:srgbClr val="002060"/>
                </a:solidFill>
                <a:latin typeface="Questrial"/>
                <a:ea typeface="Questrial"/>
                <a:cs typeface="Questrial"/>
                <a:sym typeface="Questrial"/>
              </a:rPr>
              <a:t>We’ve built some K-12+ lesson plans that leverage </a:t>
            </a:r>
            <a:r>
              <a:rPr lang="en-US" sz="4400" b="1" dirty="0">
                <a:solidFill>
                  <a:srgbClr val="002060"/>
                </a:solidFill>
                <a:latin typeface="Questrial"/>
                <a:ea typeface="Questrial"/>
                <a:cs typeface="Questrial"/>
                <a:sym typeface="Questrial"/>
              </a:rPr>
              <a:t>EnviroAtlas</a:t>
            </a:r>
            <a:r>
              <a:rPr lang="en-US" sz="4400" dirty="0">
                <a:solidFill>
                  <a:srgbClr val="002060"/>
                </a:solidFill>
                <a:latin typeface="Questrial"/>
                <a:ea typeface="Questrial"/>
                <a:cs typeface="Questrial"/>
                <a:sym typeface="Questrial"/>
              </a:rPr>
              <a:t> (also free!).</a:t>
            </a:r>
            <a:endParaRPr sz="4400" b="1" dirty="0">
              <a:solidFill>
                <a:srgbClr val="002060"/>
              </a:solidFill>
              <a:latin typeface="Questrial"/>
              <a:ea typeface="Questrial"/>
              <a:cs typeface="Questrial"/>
              <a:sym typeface="Questrial"/>
            </a:endParaRPr>
          </a:p>
          <a:p>
            <a:pPr marL="571500" marR="0" lvl="0" indent="-571500" algn="l" rtl="0">
              <a:spcBef>
                <a:spcPts val="0"/>
              </a:spcBef>
              <a:spcAft>
                <a:spcPts val="0"/>
              </a:spcAft>
              <a:buClr>
                <a:srgbClr val="002060"/>
              </a:buClr>
              <a:buSzPts val="4400"/>
              <a:buFont typeface="Arial"/>
              <a:buChar char="•"/>
            </a:pPr>
            <a:r>
              <a:rPr lang="en-US" sz="4400" dirty="0">
                <a:solidFill>
                  <a:srgbClr val="002060"/>
                </a:solidFill>
                <a:latin typeface="Questrial"/>
                <a:ea typeface="Questrial"/>
                <a:cs typeface="Questrial"/>
                <a:sym typeface="Questrial"/>
              </a:rPr>
              <a:t>We hope you feel more confident and comfortable using EnviroAtlas and the lesson plans.</a:t>
            </a:r>
            <a:endParaRPr dirty="0"/>
          </a:p>
        </p:txBody>
      </p:sp>
    </p:spTree>
    <p:extLst>
      <p:ext uri="{BB962C8B-B14F-4D97-AF65-F5344CB8AC3E}">
        <p14:creationId xmlns:p14="http://schemas.microsoft.com/office/powerpoint/2010/main" val="2220111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9" name="Google Shape;259;p30">
            <a:extLst>
              <a:ext uri="{FF2B5EF4-FFF2-40B4-BE49-F238E27FC236}">
                <a16:creationId xmlns:a16="http://schemas.microsoft.com/office/drawing/2014/main" id="{31CC21D2-F788-4DF1-9628-0A37C22AEBE6}"/>
              </a:ext>
            </a:extLst>
          </p:cNvPr>
          <p:cNvPicPr preferRelativeResize="0"/>
          <p:nvPr/>
        </p:nvPicPr>
        <p:blipFill rotWithShape="1">
          <a:blip r:embed="rId3">
            <a:alphaModFix/>
          </a:blip>
          <a:srcRect/>
          <a:stretch/>
        </p:blipFill>
        <p:spPr>
          <a:xfrm>
            <a:off x="-158262" y="0"/>
            <a:ext cx="12385432" cy="6858000"/>
          </a:xfrm>
          <a:prstGeom prst="rect">
            <a:avLst/>
          </a:prstGeom>
          <a:noFill/>
          <a:ln>
            <a:noFill/>
          </a:ln>
        </p:spPr>
      </p:pic>
      <p:sp>
        <p:nvSpPr>
          <p:cNvPr id="578" name="Google Shape;578;p59"/>
          <p:cNvSpPr/>
          <p:nvPr/>
        </p:nvSpPr>
        <p:spPr>
          <a:xfrm>
            <a:off x="98102" y="1327611"/>
            <a:ext cx="5594073" cy="2617407"/>
          </a:xfrm>
          <a:prstGeom prst="wedgeRectCallout">
            <a:avLst>
              <a:gd name="adj1" fmla="val -4398"/>
              <a:gd name="adj2" fmla="val 62971"/>
            </a:avLst>
          </a:prstGeom>
          <a:solidFill>
            <a:srgbClr val="A8D08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dirty="0">
                <a:solidFill>
                  <a:srgbClr val="002060"/>
                </a:solidFill>
                <a:latin typeface="Questrial"/>
                <a:ea typeface="Questrial"/>
                <a:cs typeface="Questrial"/>
                <a:sym typeface="Questrial"/>
              </a:rPr>
              <a:t>“I’m excited that these educational materials are free and easily available to students, teachers, and schools. Best of all, the educational resources are also aligned with the State Science Standards.” </a:t>
            </a:r>
            <a:endParaRPr dirty="0"/>
          </a:p>
          <a:p>
            <a:pPr marL="0" marR="0" lvl="0" indent="0" algn="ctr" rtl="0">
              <a:spcBef>
                <a:spcPts val="0"/>
              </a:spcBef>
              <a:spcAft>
                <a:spcPts val="0"/>
              </a:spcAft>
              <a:buNone/>
            </a:pPr>
            <a:r>
              <a:rPr lang="en-US" sz="2000" dirty="0">
                <a:solidFill>
                  <a:srgbClr val="002060"/>
                </a:solidFill>
                <a:latin typeface="Questrial"/>
                <a:ea typeface="Questrial"/>
                <a:cs typeface="Questrial"/>
                <a:sym typeface="Questrial"/>
              </a:rPr>
              <a:t>–</a:t>
            </a:r>
            <a:r>
              <a:rPr lang="en-US" sz="2000" i="1" dirty="0">
                <a:solidFill>
                  <a:srgbClr val="002060"/>
                </a:solidFill>
                <a:latin typeface="Questrial"/>
                <a:ea typeface="Questrial"/>
                <a:cs typeface="Questrial"/>
                <a:sym typeface="Questrial"/>
              </a:rPr>
              <a:t>Delaine Machado, K-5 ESL teacher</a:t>
            </a:r>
            <a:endParaRPr sz="2800" i="1" dirty="0">
              <a:solidFill>
                <a:srgbClr val="1F3864"/>
              </a:solidFill>
              <a:latin typeface="Questrial"/>
              <a:ea typeface="Questrial"/>
              <a:cs typeface="Questrial"/>
              <a:sym typeface="Questrial"/>
            </a:endParaRPr>
          </a:p>
        </p:txBody>
      </p:sp>
      <p:sp>
        <p:nvSpPr>
          <p:cNvPr id="579" name="Google Shape;579;p59"/>
          <p:cNvSpPr txBox="1"/>
          <p:nvPr/>
        </p:nvSpPr>
        <p:spPr>
          <a:xfrm>
            <a:off x="98103" y="147242"/>
            <a:ext cx="10152499" cy="895234"/>
          </a:xfrm>
          <a:prstGeom prst="rect">
            <a:avLst/>
          </a:prstGeom>
          <a:solidFill>
            <a:schemeClr val="bg1"/>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5400"/>
              <a:buFont typeface="Questrial"/>
              <a:buNone/>
            </a:pPr>
            <a:r>
              <a:rPr lang="en-US" sz="5400" b="1" dirty="0">
                <a:solidFill>
                  <a:srgbClr val="0070C0"/>
                </a:solidFill>
                <a:latin typeface="Questrial"/>
                <a:ea typeface="Questrial"/>
                <a:cs typeface="Questrial"/>
                <a:sym typeface="Questrial"/>
              </a:rPr>
              <a:t>http://bit.ly/EPAEnviroAtlasED</a:t>
            </a:r>
            <a:endParaRPr dirty="0"/>
          </a:p>
        </p:txBody>
      </p:sp>
      <p:sp>
        <p:nvSpPr>
          <p:cNvPr id="580" name="Google Shape;580;p59"/>
          <p:cNvSpPr/>
          <p:nvPr/>
        </p:nvSpPr>
        <p:spPr>
          <a:xfrm>
            <a:off x="7158288" y="1075545"/>
            <a:ext cx="4953675" cy="3413327"/>
          </a:xfrm>
          <a:prstGeom prst="wedgeRoundRectCallout">
            <a:avLst>
              <a:gd name="adj1" fmla="val 2940"/>
              <a:gd name="adj2" fmla="val 62719"/>
              <a:gd name="adj3" fmla="val 16667"/>
            </a:avLst>
          </a:prstGeom>
          <a:solidFill>
            <a:srgbClr val="9CC2E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dirty="0">
                <a:solidFill>
                  <a:srgbClr val="002060"/>
                </a:solidFill>
                <a:latin typeface="Questrial"/>
                <a:ea typeface="Questrial"/>
                <a:cs typeface="Questrial"/>
                <a:sym typeface="Questrial"/>
              </a:rPr>
              <a:t>“I didn’t realize that protecting the environment meant </a:t>
            </a:r>
          </a:p>
          <a:p>
            <a:pPr marL="0" marR="0" lvl="0" indent="0" algn="ctr" rtl="0">
              <a:spcBef>
                <a:spcPts val="0"/>
              </a:spcBef>
              <a:spcAft>
                <a:spcPts val="0"/>
              </a:spcAft>
              <a:buNone/>
            </a:pPr>
            <a:r>
              <a:rPr lang="en-US" sz="4000" b="1" dirty="0">
                <a:solidFill>
                  <a:srgbClr val="002060"/>
                </a:solidFill>
                <a:latin typeface="Questrial"/>
                <a:ea typeface="Questrial"/>
                <a:cs typeface="Questrial"/>
                <a:sym typeface="Questrial"/>
              </a:rPr>
              <a:t>protecting the people that I love</a:t>
            </a:r>
            <a:r>
              <a:rPr lang="en-US" sz="2800" dirty="0">
                <a:solidFill>
                  <a:srgbClr val="002060"/>
                </a:solidFill>
                <a:latin typeface="Questrial"/>
                <a:ea typeface="Questrial"/>
                <a:cs typeface="Questrial"/>
                <a:sym typeface="Questrial"/>
              </a:rPr>
              <a:t>.”</a:t>
            </a:r>
            <a:r>
              <a:rPr lang="en-US" sz="3200" dirty="0">
                <a:solidFill>
                  <a:srgbClr val="002060"/>
                </a:solidFill>
                <a:latin typeface="Questrial"/>
                <a:ea typeface="Questrial"/>
                <a:cs typeface="Questrial"/>
                <a:sym typeface="Questrial"/>
              </a:rPr>
              <a:t> </a:t>
            </a:r>
            <a:endParaRPr dirty="0"/>
          </a:p>
          <a:p>
            <a:pPr marL="0" marR="0" lvl="0" indent="0" algn="ctr" rtl="0">
              <a:spcBef>
                <a:spcPts val="0"/>
              </a:spcBef>
              <a:spcAft>
                <a:spcPts val="0"/>
              </a:spcAft>
              <a:buNone/>
            </a:pPr>
            <a:r>
              <a:rPr lang="en-US" sz="2400" dirty="0">
                <a:solidFill>
                  <a:srgbClr val="002060"/>
                </a:solidFill>
                <a:latin typeface="Questrial"/>
                <a:ea typeface="Questrial"/>
                <a:cs typeface="Questrial"/>
                <a:sym typeface="Questrial"/>
              </a:rPr>
              <a:t>– </a:t>
            </a:r>
            <a:r>
              <a:rPr lang="en-US" sz="2400" i="1" dirty="0">
                <a:solidFill>
                  <a:srgbClr val="002060"/>
                </a:solidFill>
                <a:latin typeface="Questrial"/>
                <a:ea typeface="Questrial"/>
                <a:cs typeface="Questrial"/>
                <a:sym typeface="Questrial"/>
              </a:rPr>
              <a:t>7</a:t>
            </a:r>
            <a:r>
              <a:rPr lang="en-US" sz="2400" i="1" baseline="30000" dirty="0">
                <a:solidFill>
                  <a:srgbClr val="002060"/>
                </a:solidFill>
                <a:latin typeface="Questrial"/>
                <a:ea typeface="Questrial"/>
                <a:cs typeface="Questrial"/>
                <a:sym typeface="Questrial"/>
              </a:rPr>
              <a:t>th</a:t>
            </a:r>
            <a:r>
              <a:rPr lang="en-US" sz="2400" i="1" dirty="0">
                <a:solidFill>
                  <a:srgbClr val="002060"/>
                </a:solidFill>
                <a:latin typeface="Questrial"/>
                <a:ea typeface="Questrial"/>
                <a:cs typeface="Questrial"/>
                <a:sym typeface="Questrial"/>
              </a:rPr>
              <a:t> grade student from Durham, North Carolina</a:t>
            </a:r>
            <a:endParaRPr sz="1200" i="1" dirty="0"/>
          </a:p>
        </p:txBody>
      </p:sp>
      <p:sp>
        <p:nvSpPr>
          <p:cNvPr id="581" name="Google Shape;581;p59"/>
          <p:cNvSpPr/>
          <p:nvPr/>
        </p:nvSpPr>
        <p:spPr>
          <a:xfrm>
            <a:off x="9742540" y="565708"/>
            <a:ext cx="2334268" cy="369332"/>
          </a:xfrm>
          <a:prstGeom prst="rect">
            <a:avLst/>
          </a:prstGeom>
          <a:solidFill>
            <a:schemeClr val="bg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rgbClr val="002060"/>
                </a:solidFill>
                <a:latin typeface="Questrial"/>
                <a:ea typeface="Questrial"/>
                <a:cs typeface="Questrial"/>
                <a:sym typeface="Questrial"/>
              </a:rPr>
              <a:t>#</a:t>
            </a:r>
            <a:r>
              <a:rPr lang="en-US" sz="1800" dirty="0" err="1">
                <a:solidFill>
                  <a:srgbClr val="002060"/>
                </a:solidFill>
                <a:latin typeface="Questrial"/>
                <a:ea typeface="Questrial"/>
                <a:cs typeface="Questrial"/>
                <a:sym typeface="Questrial"/>
              </a:rPr>
              <a:t>EPAEnviroAtlasED</a:t>
            </a:r>
            <a:endParaRPr sz="1800" dirty="0">
              <a:solidFill>
                <a:schemeClr val="dk1"/>
              </a:solidFill>
              <a:latin typeface="Calibri"/>
              <a:ea typeface="Calibri"/>
              <a:cs typeface="Calibri"/>
              <a:sym typeface="Calibri"/>
            </a:endParaRPr>
          </a:p>
        </p:txBody>
      </p:sp>
      <p:pic>
        <p:nvPicPr>
          <p:cNvPr id="582" name="Google Shape;582;p59"/>
          <p:cNvPicPr preferRelativeResize="0"/>
          <p:nvPr/>
        </p:nvPicPr>
        <p:blipFill rotWithShape="1">
          <a:blip r:embed="rId4">
            <a:alphaModFix/>
          </a:blip>
          <a:srcRect b="11912"/>
          <a:stretch/>
        </p:blipFill>
        <p:spPr>
          <a:xfrm>
            <a:off x="2793487" y="4230153"/>
            <a:ext cx="3190500" cy="2396000"/>
          </a:xfrm>
          <a:prstGeom prst="rect">
            <a:avLst/>
          </a:prstGeom>
          <a:noFill/>
          <a:ln w="38100" cap="flat" cmpd="sng">
            <a:solidFill>
              <a:srgbClr val="A8D08C"/>
            </a:solidFill>
            <a:prstDash val="solid"/>
            <a:round/>
            <a:headEnd type="none" w="sm" len="sm"/>
            <a:tailEnd type="none" w="sm" len="sm"/>
          </a:ln>
        </p:spPr>
      </p:pic>
      <p:pic>
        <p:nvPicPr>
          <p:cNvPr id="583" name="Google Shape;583;p59"/>
          <p:cNvPicPr preferRelativeResize="0"/>
          <p:nvPr/>
        </p:nvPicPr>
        <p:blipFill rotWithShape="1">
          <a:blip r:embed="rId5">
            <a:alphaModFix/>
          </a:blip>
          <a:srcRect/>
          <a:stretch/>
        </p:blipFill>
        <p:spPr>
          <a:xfrm>
            <a:off x="7003373" y="4673992"/>
            <a:ext cx="2631752" cy="1952161"/>
          </a:xfrm>
          <a:prstGeom prst="rect">
            <a:avLst/>
          </a:prstGeom>
          <a:noFill/>
          <a:ln w="38100" cap="flat" cmpd="sng">
            <a:solidFill>
              <a:srgbClr val="0070C0"/>
            </a:solidFill>
            <a:prstDash val="solid"/>
            <a:round/>
            <a:headEnd type="none" w="sm" len="sm"/>
            <a:tailEnd type="none" w="sm" len="sm"/>
          </a:ln>
        </p:spPr>
      </p:pic>
      <p:sp>
        <p:nvSpPr>
          <p:cNvPr id="584" name="Google Shape;58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27</a:t>
            </a:fld>
            <a:endParaRPr sz="1200">
              <a:solidFill>
                <a:srgbClr val="888888"/>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7"/>
          <p:cNvPicPr preferRelativeResize="0"/>
          <p:nvPr/>
        </p:nvPicPr>
        <p:blipFill rotWithShape="1">
          <a:blip r:embed="rId3">
            <a:alphaModFix/>
          </a:blip>
          <a:srcRect l="1277"/>
          <a:stretch/>
        </p:blipFill>
        <p:spPr>
          <a:xfrm>
            <a:off x="0" y="0"/>
            <a:ext cx="12227170" cy="6858000"/>
          </a:xfrm>
          <a:prstGeom prst="rect">
            <a:avLst/>
          </a:prstGeom>
          <a:noFill/>
          <a:ln>
            <a:noFill/>
          </a:ln>
        </p:spPr>
      </p:pic>
      <p:sp>
        <p:nvSpPr>
          <p:cNvPr id="116" name="Google Shape;116;p17"/>
          <p:cNvSpPr txBox="1">
            <a:spLocks noGrp="1"/>
          </p:cNvSpPr>
          <p:nvPr>
            <p:ph type="ctrTitle"/>
          </p:nvPr>
        </p:nvSpPr>
        <p:spPr>
          <a:xfrm>
            <a:off x="787791" y="338350"/>
            <a:ext cx="10747717" cy="2732521"/>
          </a:xfrm>
          <a:prstGeom prst="rect">
            <a:avLst/>
          </a:prstGeom>
          <a:solidFill>
            <a:srgbClr val="F2F2F2"/>
          </a:solidFill>
          <a:ln w="9525" cap="flat" cmpd="sng">
            <a:solidFill>
              <a:srgbClr val="002060"/>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2060"/>
              </a:buClr>
              <a:buSzPts val="5400"/>
              <a:buFont typeface="Questrial"/>
              <a:buNone/>
            </a:pPr>
            <a:r>
              <a:rPr lang="en-US" sz="5400" b="1" dirty="0">
                <a:solidFill>
                  <a:srgbClr val="002060"/>
                </a:solidFill>
                <a:latin typeface="Questrial"/>
                <a:sym typeface="Questrial"/>
              </a:rPr>
              <a:t>Have general questions about EnviroAtlas or need assistance?</a:t>
            </a:r>
            <a:br>
              <a:rPr lang="en-US" sz="5400" b="1" dirty="0">
                <a:solidFill>
                  <a:srgbClr val="002060"/>
                </a:solidFill>
                <a:latin typeface="Questrial"/>
                <a:sym typeface="Questrial"/>
              </a:rPr>
            </a:br>
            <a:r>
              <a:rPr lang="en-US" sz="3600" dirty="0">
                <a:solidFill>
                  <a:srgbClr val="002060"/>
                </a:solidFill>
                <a:latin typeface="Questrial"/>
                <a:sym typeface="Questrial"/>
              </a:rPr>
              <a:t>Email us at:</a:t>
            </a:r>
            <a:br>
              <a:rPr lang="en-US" sz="3600" i="1" dirty="0">
                <a:solidFill>
                  <a:srgbClr val="002060"/>
                </a:solidFill>
                <a:latin typeface="Questrial"/>
                <a:sym typeface="Questrial"/>
              </a:rPr>
            </a:br>
            <a:r>
              <a:rPr lang="en-US" sz="3600" i="1" dirty="0">
                <a:solidFill>
                  <a:srgbClr val="002060"/>
                </a:solidFill>
                <a:latin typeface="Questrial"/>
                <a:sym typeface="Questrial"/>
              </a:rPr>
              <a:t>EnviroAtlas@epa.gov</a:t>
            </a:r>
            <a:endParaRPr sz="5400" i="1" u="none" strike="noStrike" cap="none" dirty="0">
              <a:solidFill>
                <a:schemeClr val="dk1"/>
              </a:solidFill>
              <a:latin typeface="Calibri"/>
              <a:ea typeface="Calibri"/>
              <a:cs typeface="Calibri"/>
              <a:sym typeface="Calibri"/>
            </a:endParaRPr>
          </a:p>
        </p:txBody>
      </p:sp>
      <p:sp>
        <p:nvSpPr>
          <p:cNvPr id="118" name="Google Shape;118;p17"/>
          <p:cNvSpPr txBox="1"/>
          <p:nvPr/>
        </p:nvSpPr>
        <p:spPr>
          <a:xfrm>
            <a:off x="1044955" y="3429000"/>
            <a:ext cx="5514535" cy="1647795"/>
          </a:xfrm>
          <a:prstGeom prst="rect">
            <a:avLst/>
          </a:prstGeom>
          <a:solidFill>
            <a:srgbClr val="F2F2F2"/>
          </a:solidFill>
          <a:ln w="9525" cap="flat" cmpd="sng">
            <a:solidFill>
              <a:srgbClr val="002060"/>
            </a:solidFill>
            <a:prstDash val="solid"/>
            <a:round/>
            <a:headEnd type="none" w="sm" len="sm"/>
            <a:tailEnd type="none" w="sm" len="sm"/>
          </a:ln>
        </p:spPr>
        <p:txBody>
          <a:bodyPr spcFirstLastPara="1" wrap="square" lIns="91425" tIns="45700" rIns="91425" bIns="45700" anchor="b" anchorCtr="0">
            <a:noAutofit/>
          </a:bodyPr>
          <a:lstStyle/>
          <a:p>
            <a:pPr lvl="0" algn="ctr">
              <a:lnSpc>
                <a:spcPct val="90000"/>
              </a:lnSpc>
              <a:buClr>
                <a:srgbClr val="002060"/>
              </a:buClr>
              <a:buSzPts val="3600"/>
            </a:pPr>
            <a:r>
              <a:rPr lang="en-US" sz="3600" b="1" dirty="0">
                <a:solidFill>
                  <a:srgbClr val="002060"/>
                </a:solidFill>
                <a:latin typeface="Questrial"/>
                <a:sym typeface="Questrial"/>
              </a:rPr>
              <a:t>Access the materials: </a:t>
            </a:r>
            <a:r>
              <a:rPr lang="en-US" sz="3600" i="1" dirty="0">
                <a:solidFill>
                  <a:srgbClr val="00B0F0"/>
                </a:solidFill>
                <a:latin typeface="Questrial"/>
                <a:sym typeface="Questrial"/>
              </a:rPr>
              <a:t>bit.ly/EPAEnviroAtlasED</a:t>
            </a:r>
          </a:p>
          <a:p>
            <a:pPr lvl="0" algn="ctr">
              <a:lnSpc>
                <a:spcPct val="90000"/>
              </a:lnSpc>
              <a:buClr>
                <a:srgbClr val="002060"/>
              </a:buClr>
              <a:buSzPts val="3600"/>
            </a:pPr>
            <a:r>
              <a:rPr lang="en-US" sz="3600" i="1" dirty="0">
                <a:solidFill>
                  <a:srgbClr val="002060"/>
                </a:solidFill>
                <a:latin typeface="Questrial"/>
                <a:sym typeface="Questrial"/>
              </a:rPr>
              <a:t>#EPAEnviroAtlasEd</a:t>
            </a:r>
            <a:endParaRPr dirty="0"/>
          </a:p>
        </p:txBody>
      </p:sp>
      <p:sp>
        <p:nvSpPr>
          <p:cNvPr id="119" name="Google Shape;11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28</a:t>
            </a:fld>
            <a:endParaRPr sz="1200">
              <a:solidFill>
                <a:srgbClr val="888888"/>
              </a:solidFill>
              <a:latin typeface="Calibri"/>
              <a:ea typeface="Calibri"/>
              <a:cs typeface="Calibri"/>
              <a:sym typeface="Calibri"/>
            </a:endParaRPr>
          </a:p>
        </p:txBody>
      </p:sp>
      <p:sp>
        <p:nvSpPr>
          <p:cNvPr id="120" name="Google Shape;120;p17"/>
          <p:cNvSpPr txBox="1"/>
          <p:nvPr/>
        </p:nvSpPr>
        <p:spPr>
          <a:xfrm>
            <a:off x="6862689" y="4644936"/>
            <a:ext cx="4284356" cy="1893976"/>
          </a:xfrm>
          <a:prstGeom prst="rect">
            <a:avLst/>
          </a:prstGeom>
          <a:solidFill>
            <a:srgbClr val="F2F2F2"/>
          </a:solidFill>
          <a:ln w="9525" cap="flat" cmpd="sng">
            <a:solidFill>
              <a:srgbClr val="002060"/>
            </a:solid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2060"/>
              </a:buClr>
              <a:buSzPts val="1600"/>
              <a:buFont typeface="Questrial"/>
              <a:buNone/>
            </a:pPr>
            <a:r>
              <a:rPr lang="en-US" sz="2400" b="1" dirty="0">
                <a:solidFill>
                  <a:schemeClr val="accent5">
                    <a:lumMod val="50000"/>
                  </a:schemeClr>
                </a:solidFill>
                <a:latin typeface="Questrial" panose="020B0604020202020204" charset="0"/>
                <a:ea typeface="Calibri"/>
                <a:cs typeface="Calibri"/>
                <a:sym typeface="Calibri"/>
              </a:rPr>
              <a:t>Have questions about just the educational materials?</a:t>
            </a:r>
          </a:p>
          <a:p>
            <a:pPr marL="0" marR="0" lvl="0" indent="0" algn="ctr" rtl="0">
              <a:lnSpc>
                <a:spcPct val="90000"/>
              </a:lnSpc>
              <a:spcBef>
                <a:spcPts val="0"/>
              </a:spcBef>
              <a:spcAft>
                <a:spcPts val="0"/>
              </a:spcAft>
              <a:buClr>
                <a:srgbClr val="002060"/>
              </a:buClr>
              <a:buSzPts val="1600"/>
              <a:buFont typeface="Questrial"/>
              <a:buNone/>
            </a:pPr>
            <a:endParaRPr lang="en-US" sz="2400" b="1" dirty="0">
              <a:solidFill>
                <a:schemeClr val="accent5">
                  <a:lumMod val="50000"/>
                </a:schemeClr>
              </a:solidFill>
              <a:latin typeface="Questrial" panose="020B0604020202020204" charset="0"/>
              <a:ea typeface="Calibri"/>
              <a:cs typeface="Calibri"/>
              <a:sym typeface="Calibri"/>
              <a:hlinkClick r:id="rId4"/>
            </a:endParaRPr>
          </a:p>
          <a:p>
            <a:pPr marL="0" marR="0" lvl="0" indent="0" algn="ctr" rtl="0">
              <a:lnSpc>
                <a:spcPct val="90000"/>
              </a:lnSpc>
              <a:spcBef>
                <a:spcPts val="0"/>
              </a:spcBef>
              <a:spcAft>
                <a:spcPts val="0"/>
              </a:spcAft>
              <a:buClr>
                <a:srgbClr val="002060"/>
              </a:buClr>
              <a:buSzPts val="1600"/>
              <a:buFont typeface="Questrial"/>
              <a:buNone/>
            </a:pPr>
            <a:r>
              <a:rPr lang="en-US" sz="2400" dirty="0">
                <a:solidFill>
                  <a:schemeClr val="accent5">
                    <a:lumMod val="50000"/>
                  </a:schemeClr>
                </a:solidFill>
                <a:latin typeface="Questrial" panose="020B0604020202020204" charset="0"/>
                <a:ea typeface="Calibri"/>
                <a:cs typeface="Calibri"/>
                <a:sym typeface="Calibri"/>
                <a:hlinkClick r:id="rId4"/>
              </a:rPr>
              <a:t>hartley.jenna@epa.gov</a:t>
            </a:r>
            <a:endParaRPr lang="en-US" sz="2400" dirty="0">
              <a:solidFill>
                <a:schemeClr val="accent5">
                  <a:lumMod val="50000"/>
                </a:schemeClr>
              </a:solidFill>
              <a:latin typeface="Questrial" panose="020B0604020202020204" charset="0"/>
              <a:ea typeface="Calibri"/>
              <a:cs typeface="Calibri"/>
              <a:sym typeface="Calibri"/>
            </a:endParaRPr>
          </a:p>
          <a:p>
            <a:pPr marL="0" marR="0" lvl="0" indent="0" algn="ctr" rtl="0">
              <a:lnSpc>
                <a:spcPct val="90000"/>
              </a:lnSpc>
              <a:spcBef>
                <a:spcPts val="0"/>
              </a:spcBef>
              <a:spcAft>
                <a:spcPts val="0"/>
              </a:spcAft>
              <a:buClr>
                <a:srgbClr val="002060"/>
              </a:buClr>
              <a:buSzPts val="1600"/>
              <a:buFont typeface="Questrial"/>
              <a:buNone/>
            </a:pPr>
            <a:r>
              <a:rPr lang="en-US" sz="2400" dirty="0">
                <a:solidFill>
                  <a:schemeClr val="accent5">
                    <a:lumMod val="50000"/>
                  </a:schemeClr>
                </a:solidFill>
                <a:latin typeface="Questrial" panose="020B0604020202020204" charset="0"/>
                <a:ea typeface="Calibri"/>
                <a:cs typeface="Calibri"/>
                <a:sym typeface="Calibri"/>
              </a:rPr>
              <a:t>@JennaMHartley</a:t>
            </a:r>
            <a:endParaRPr sz="2400" dirty="0">
              <a:solidFill>
                <a:schemeClr val="accent5">
                  <a:lumMod val="50000"/>
                </a:schemeClr>
              </a:solidFill>
              <a:latin typeface="Questrial" panose="020B0604020202020204" charset="0"/>
              <a:ea typeface="Calibri"/>
              <a:cs typeface="Calibri"/>
              <a:sym typeface="Calibri"/>
            </a:endParaRPr>
          </a:p>
        </p:txBody>
      </p:sp>
    </p:spTree>
    <p:extLst>
      <p:ext uri="{BB962C8B-B14F-4D97-AF65-F5344CB8AC3E}">
        <p14:creationId xmlns:p14="http://schemas.microsoft.com/office/powerpoint/2010/main" val="3476737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44"/>
        <p:cNvGrpSpPr/>
        <p:nvPr/>
      </p:nvGrpSpPr>
      <p:grpSpPr>
        <a:xfrm>
          <a:off x="0" y="0"/>
          <a:ext cx="0" cy="0"/>
          <a:chOff x="0" y="0"/>
          <a:chExt cx="0" cy="0"/>
        </a:xfrm>
      </p:grpSpPr>
      <p:sp>
        <p:nvSpPr>
          <p:cNvPr id="145" name="Google Shape;145;p20"/>
          <p:cNvSpPr/>
          <p:nvPr/>
        </p:nvSpPr>
        <p:spPr>
          <a:xfrm>
            <a:off x="1524" y="-1004"/>
            <a:ext cx="12188952" cy="68600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 name="Google Shape;146;p20"/>
          <p:cNvSpPr/>
          <p:nvPr/>
        </p:nvSpPr>
        <p:spPr>
          <a:xfrm>
            <a:off x="0" y="-2008"/>
            <a:ext cx="5609220" cy="5840278"/>
          </a:xfrm>
          <a:custGeom>
            <a:avLst/>
            <a:gdLst/>
            <a:ahLst/>
            <a:cxnLst/>
            <a:rect l="0" t="0" r="0" b="0"/>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dk1">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7" name="Google Shape;147;p20"/>
          <p:cNvSpPr/>
          <p:nvPr/>
        </p:nvSpPr>
        <p:spPr>
          <a:xfrm>
            <a:off x="-2333" y="-2"/>
            <a:ext cx="5441859" cy="5654940"/>
          </a:xfrm>
          <a:custGeom>
            <a:avLst/>
            <a:gdLst/>
            <a:ahLst/>
            <a:cxnLst/>
            <a:rect l="0" t="0" r="0" b="0"/>
            <a:pathLst>
              <a:path w="5441859" h="5654940" extrusionOk="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rgbClr val="41414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8" name="Google Shape;148;p20"/>
          <p:cNvSpPr txBox="1"/>
          <p:nvPr/>
        </p:nvSpPr>
        <p:spPr>
          <a:xfrm>
            <a:off x="687274" y="414688"/>
            <a:ext cx="4062643" cy="104340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US" sz="6000" b="1" dirty="0">
                <a:solidFill>
                  <a:schemeClr val="lt1"/>
                </a:solidFill>
                <a:latin typeface="Questrial" panose="020B0604020202020204" charset="0"/>
                <a:ea typeface="Calibri"/>
                <a:cs typeface="Calibri"/>
                <a:sym typeface="Calibri"/>
              </a:rPr>
              <a:t>EnviroAtlas</a:t>
            </a:r>
            <a:endParaRPr dirty="0">
              <a:latin typeface="Questrial" panose="020B0604020202020204" charset="0"/>
            </a:endParaRPr>
          </a:p>
        </p:txBody>
      </p:sp>
      <p:sp>
        <p:nvSpPr>
          <p:cNvPr id="149" name="Google Shape;149;p20"/>
          <p:cNvSpPr txBox="1"/>
          <p:nvPr/>
        </p:nvSpPr>
        <p:spPr>
          <a:xfrm>
            <a:off x="518474" y="1774372"/>
            <a:ext cx="4598649" cy="2754086"/>
          </a:xfrm>
          <a:prstGeom prst="rect">
            <a:avLst/>
          </a:prstGeom>
          <a:noFill/>
          <a:ln>
            <a:noFill/>
          </a:ln>
        </p:spPr>
        <p:txBody>
          <a:bodyPr spcFirstLastPara="1" wrap="square" lIns="91425" tIns="45700" rIns="91425" bIns="45700" anchor="t" anchorCtr="0">
            <a:noAutofit/>
          </a:bodyPr>
          <a:lstStyle/>
          <a:p>
            <a:pPr marL="685800" marR="0" lvl="0" indent="-228600" algn="l" rtl="0">
              <a:lnSpc>
                <a:spcPct val="90000"/>
              </a:lnSpc>
              <a:spcBef>
                <a:spcPts val="0"/>
              </a:spcBef>
              <a:spcAft>
                <a:spcPts val="0"/>
              </a:spcAft>
              <a:buClr>
                <a:schemeClr val="lt1"/>
              </a:buClr>
              <a:buSzPts val="2800"/>
              <a:buFont typeface="Arial"/>
              <a:buChar char="•"/>
            </a:pPr>
            <a:r>
              <a:rPr lang="en-US" sz="2800" dirty="0">
                <a:solidFill>
                  <a:schemeClr val="lt1"/>
                </a:solidFill>
                <a:latin typeface="Questrial" panose="020B0604020202020204" charset="0"/>
                <a:ea typeface="Calibri"/>
                <a:cs typeface="Calibri"/>
                <a:sym typeface="Calibri"/>
              </a:rPr>
              <a:t>Free</a:t>
            </a:r>
            <a:endParaRPr dirty="0">
              <a:latin typeface="Questrial" panose="020B0604020202020204" charset="0"/>
            </a:endParaRPr>
          </a:p>
          <a:p>
            <a:pPr marL="685800" marR="0" lvl="0" indent="-228600" algn="l" rtl="0">
              <a:lnSpc>
                <a:spcPct val="90000"/>
              </a:lnSpc>
              <a:spcBef>
                <a:spcPts val="600"/>
              </a:spcBef>
              <a:spcAft>
                <a:spcPts val="0"/>
              </a:spcAft>
              <a:buClr>
                <a:schemeClr val="lt1"/>
              </a:buClr>
              <a:buSzPts val="2800"/>
              <a:buFont typeface="Arial"/>
              <a:buChar char="•"/>
            </a:pPr>
            <a:r>
              <a:rPr lang="en-US" sz="2800" dirty="0">
                <a:solidFill>
                  <a:schemeClr val="lt1"/>
                </a:solidFill>
                <a:latin typeface="Questrial" panose="020B0604020202020204" charset="0"/>
                <a:ea typeface="Calibri"/>
                <a:cs typeface="Calibri"/>
                <a:sym typeface="Calibri"/>
              </a:rPr>
              <a:t>Web-based</a:t>
            </a:r>
            <a:endParaRPr dirty="0">
              <a:latin typeface="Questrial" panose="020B0604020202020204" charset="0"/>
            </a:endParaRPr>
          </a:p>
          <a:p>
            <a:pPr marL="685800" marR="0" lvl="0" indent="-228600" algn="l" rtl="0">
              <a:lnSpc>
                <a:spcPct val="90000"/>
              </a:lnSpc>
              <a:spcBef>
                <a:spcPts val="600"/>
              </a:spcBef>
              <a:spcAft>
                <a:spcPts val="0"/>
              </a:spcAft>
              <a:buClr>
                <a:schemeClr val="lt1"/>
              </a:buClr>
              <a:buSzPts val="2800"/>
              <a:buFont typeface="Arial"/>
              <a:buChar char="•"/>
            </a:pPr>
            <a:r>
              <a:rPr lang="en-US" sz="2800" dirty="0">
                <a:solidFill>
                  <a:schemeClr val="lt1"/>
                </a:solidFill>
                <a:latin typeface="Questrial" panose="020B0604020202020204" charset="0"/>
                <a:ea typeface="Calibri"/>
                <a:cs typeface="Calibri"/>
                <a:sym typeface="Calibri"/>
              </a:rPr>
              <a:t>Easy to use</a:t>
            </a:r>
            <a:endParaRPr dirty="0">
              <a:latin typeface="Questrial" panose="020B0604020202020204" charset="0"/>
            </a:endParaRPr>
          </a:p>
          <a:p>
            <a:pPr marL="685800" marR="0" lvl="0" indent="-228600" algn="l" rtl="0">
              <a:lnSpc>
                <a:spcPct val="90000"/>
              </a:lnSpc>
              <a:spcBef>
                <a:spcPts val="600"/>
              </a:spcBef>
              <a:spcAft>
                <a:spcPts val="0"/>
              </a:spcAft>
              <a:buClr>
                <a:schemeClr val="lt1"/>
              </a:buClr>
              <a:buSzPts val="2800"/>
              <a:buFont typeface="Arial"/>
              <a:buChar char="•"/>
            </a:pPr>
            <a:r>
              <a:rPr lang="en-US" sz="2800" dirty="0">
                <a:solidFill>
                  <a:schemeClr val="lt1"/>
                </a:solidFill>
                <a:latin typeface="Questrial" panose="020B0604020202020204" charset="0"/>
                <a:ea typeface="Calibri"/>
                <a:cs typeface="Calibri"/>
                <a:sym typeface="Calibri"/>
              </a:rPr>
              <a:t>No GIS skills required </a:t>
            </a:r>
            <a:endParaRPr dirty="0">
              <a:latin typeface="Questrial" panose="020B0604020202020204" charset="0"/>
            </a:endParaRPr>
          </a:p>
        </p:txBody>
      </p:sp>
      <p:pic>
        <p:nvPicPr>
          <p:cNvPr id="150" name="Google Shape;150;p20"/>
          <p:cNvPicPr preferRelativeResize="0"/>
          <p:nvPr/>
        </p:nvPicPr>
        <p:blipFill rotWithShape="1">
          <a:blip r:embed="rId3">
            <a:alphaModFix/>
          </a:blip>
          <a:srcRect l="27110" r="11213" b="2"/>
          <a:stretch/>
        </p:blipFill>
        <p:spPr>
          <a:xfrm>
            <a:off x="6096000" y="0"/>
            <a:ext cx="6096000" cy="6859004"/>
          </a:xfrm>
          <a:prstGeom prst="rect">
            <a:avLst/>
          </a:prstGeom>
          <a:noFill/>
          <a:ln>
            <a:noFill/>
          </a:ln>
        </p:spPr>
      </p:pic>
      <p:sp>
        <p:nvSpPr>
          <p:cNvPr id="151" name="Google Shape;151;p20"/>
          <p:cNvSpPr/>
          <p:nvPr/>
        </p:nvSpPr>
        <p:spPr>
          <a:xfrm>
            <a:off x="6324752" y="1458097"/>
            <a:ext cx="5607696" cy="4524315"/>
          </a:xfrm>
          <a:prstGeom prst="rect">
            <a:avLst/>
          </a:prstGeom>
          <a:solidFill>
            <a:schemeClr val="lt1">
              <a:alpha val="65882"/>
            </a:schemeClr>
          </a:solid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rgbClr val="0070C0"/>
              </a:buClr>
              <a:buSzPts val="3600"/>
              <a:buFont typeface="Arial"/>
              <a:buChar char="•"/>
            </a:pPr>
            <a:r>
              <a:rPr lang="en-US" sz="2400" dirty="0">
                <a:solidFill>
                  <a:schemeClr val="dk1"/>
                </a:solidFill>
                <a:latin typeface="Questrial" panose="020B0604020202020204" charset="0"/>
                <a:ea typeface="Calibri"/>
                <a:cs typeface="Calibri"/>
                <a:sym typeface="Calibri"/>
              </a:rPr>
              <a:t>Inform efficient, effective, and equitable decision-making</a:t>
            </a:r>
            <a:endParaRPr dirty="0">
              <a:latin typeface="Questrial" panose="020B0604020202020204" charset="0"/>
            </a:endParaRPr>
          </a:p>
          <a:p>
            <a:pPr marL="285750" marR="0" lvl="0" indent="-57150" algn="l" rtl="0">
              <a:spcBef>
                <a:spcPts val="0"/>
              </a:spcBef>
              <a:spcAft>
                <a:spcPts val="0"/>
              </a:spcAft>
              <a:buClr>
                <a:srgbClr val="0070C0"/>
              </a:buClr>
              <a:buSzPts val="3600"/>
              <a:buFont typeface="Arial"/>
              <a:buNone/>
            </a:pPr>
            <a:endParaRPr sz="2400" dirty="0">
              <a:solidFill>
                <a:schemeClr val="dk1"/>
              </a:solidFill>
              <a:latin typeface="Questrial" panose="020B0604020202020204" charset="0"/>
              <a:ea typeface="Calibri"/>
              <a:cs typeface="Calibri"/>
              <a:sym typeface="Calibri"/>
            </a:endParaRPr>
          </a:p>
          <a:p>
            <a:pPr marL="285750" marR="0" lvl="0" indent="-285750" algn="l" rtl="0">
              <a:spcBef>
                <a:spcPts val="0"/>
              </a:spcBef>
              <a:spcAft>
                <a:spcPts val="0"/>
              </a:spcAft>
              <a:buClr>
                <a:srgbClr val="0070C0"/>
              </a:buClr>
              <a:buSzPts val="3600"/>
              <a:buFont typeface="Arial"/>
              <a:buChar char="•"/>
            </a:pPr>
            <a:r>
              <a:rPr lang="en-US" sz="2400" dirty="0">
                <a:solidFill>
                  <a:schemeClr val="dk1"/>
                </a:solidFill>
                <a:latin typeface="Questrial" panose="020B0604020202020204" charset="0"/>
                <a:ea typeface="Calibri"/>
                <a:cs typeface="Calibri"/>
                <a:sym typeface="Calibri"/>
              </a:rPr>
              <a:t>Facilitate systems approach to decision-making</a:t>
            </a:r>
            <a:endParaRPr dirty="0">
              <a:latin typeface="Questrial" panose="020B0604020202020204" charset="0"/>
            </a:endParaRPr>
          </a:p>
          <a:p>
            <a:pPr marL="285750" marR="0" lvl="0" indent="-57150" algn="l" rtl="0">
              <a:spcBef>
                <a:spcPts val="0"/>
              </a:spcBef>
              <a:spcAft>
                <a:spcPts val="0"/>
              </a:spcAft>
              <a:buClr>
                <a:srgbClr val="0070C0"/>
              </a:buClr>
              <a:buSzPts val="3600"/>
              <a:buFont typeface="Arial"/>
              <a:buNone/>
            </a:pPr>
            <a:endParaRPr sz="2400" dirty="0">
              <a:solidFill>
                <a:schemeClr val="dk1"/>
              </a:solidFill>
              <a:latin typeface="Questrial" panose="020B0604020202020204" charset="0"/>
              <a:ea typeface="Calibri"/>
              <a:cs typeface="Calibri"/>
              <a:sym typeface="Calibri"/>
            </a:endParaRPr>
          </a:p>
          <a:p>
            <a:pPr marL="285750" marR="0" lvl="0" indent="-285750" algn="l" rtl="0">
              <a:spcBef>
                <a:spcPts val="0"/>
              </a:spcBef>
              <a:spcAft>
                <a:spcPts val="0"/>
              </a:spcAft>
              <a:buClr>
                <a:srgbClr val="0070C0"/>
              </a:buClr>
              <a:buSzPts val="3600"/>
              <a:buFont typeface="Arial"/>
              <a:buChar char="•"/>
            </a:pPr>
            <a:r>
              <a:rPr lang="en-US" sz="2400" dirty="0">
                <a:solidFill>
                  <a:schemeClr val="dk1"/>
                </a:solidFill>
                <a:latin typeface="Questrial" panose="020B0604020202020204" charset="0"/>
                <a:ea typeface="Calibri"/>
                <a:cs typeface="Calibri"/>
                <a:sym typeface="Calibri"/>
              </a:rPr>
              <a:t>Provide access to consistent environmental, social, and economic data and tools</a:t>
            </a:r>
            <a:endParaRPr dirty="0">
              <a:latin typeface="Questrial" panose="020B0604020202020204" charset="0"/>
            </a:endParaRPr>
          </a:p>
          <a:p>
            <a:pPr marL="285750" marR="0" lvl="0" indent="-57150" algn="l" rtl="0">
              <a:spcBef>
                <a:spcPts val="0"/>
              </a:spcBef>
              <a:spcAft>
                <a:spcPts val="0"/>
              </a:spcAft>
              <a:buClr>
                <a:srgbClr val="0070C0"/>
              </a:buClr>
              <a:buSzPts val="3600"/>
              <a:buFont typeface="Arial"/>
              <a:buNone/>
            </a:pPr>
            <a:endParaRPr sz="2400" dirty="0">
              <a:solidFill>
                <a:schemeClr val="dk1"/>
              </a:solidFill>
              <a:latin typeface="Questrial" panose="020B0604020202020204" charset="0"/>
              <a:ea typeface="Calibri"/>
              <a:cs typeface="Calibri"/>
              <a:sym typeface="Calibri"/>
            </a:endParaRPr>
          </a:p>
          <a:p>
            <a:pPr marL="285750" marR="0" lvl="0" indent="-285750" algn="l" rtl="0">
              <a:spcBef>
                <a:spcPts val="0"/>
              </a:spcBef>
              <a:spcAft>
                <a:spcPts val="0"/>
              </a:spcAft>
              <a:buClr>
                <a:srgbClr val="0070C0"/>
              </a:buClr>
              <a:buSzPts val="3600"/>
              <a:buFont typeface="Arial"/>
              <a:buChar char="•"/>
            </a:pPr>
            <a:r>
              <a:rPr lang="en-US" sz="2400" dirty="0">
                <a:solidFill>
                  <a:schemeClr val="dk1"/>
                </a:solidFill>
                <a:latin typeface="Questrial" panose="020B0604020202020204" charset="0"/>
                <a:ea typeface="Calibri"/>
                <a:cs typeface="Calibri"/>
                <a:sym typeface="Calibri"/>
              </a:rPr>
              <a:t>Synthesize research results and make them accessible </a:t>
            </a:r>
            <a:endParaRPr dirty="0">
              <a:latin typeface="Questrial" panose="020B0604020202020204" charset="0"/>
            </a:endParaRPr>
          </a:p>
        </p:txBody>
      </p:sp>
      <p:sp>
        <p:nvSpPr>
          <p:cNvPr id="152" name="Google Shape;152;p20"/>
          <p:cNvSpPr/>
          <p:nvPr/>
        </p:nvSpPr>
        <p:spPr>
          <a:xfrm>
            <a:off x="7662118" y="153078"/>
            <a:ext cx="4528358"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Questrial" panose="020B0604020202020204" charset="0"/>
                <a:ea typeface="Calibri"/>
                <a:cs typeface="Calibri"/>
                <a:sym typeface="Calibri"/>
              </a:rPr>
              <a:t>Why did we create EnviroAtlas?</a:t>
            </a:r>
            <a:endParaRPr sz="1200" dirty="0">
              <a:latin typeface="Questrial" panose="020B060402020202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1"/>
          <p:cNvPicPr preferRelativeResize="0"/>
          <p:nvPr/>
        </p:nvPicPr>
        <p:blipFill rotWithShape="1">
          <a:blip r:embed="rId3">
            <a:alphaModFix/>
          </a:blip>
          <a:srcRect l="1278"/>
          <a:stretch/>
        </p:blipFill>
        <p:spPr>
          <a:xfrm>
            <a:off x="-14068" y="0"/>
            <a:ext cx="12227170" cy="6858000"/>
          </a:xfrm>
          <a:prstGeom prst="rect">
            <a:avLst/>
          </a:prstGeom>
          <a:noFill/>
          <a:ln>
            <a:noFill/>
          </a:ln>
        </p:spPr>
      </p:pic>
      <p:sp>
        <p:nvSpPr>
          <p:cNvPr id="159" name="Google Shape;159;p21"/>
          <p:cNvSpPr txBox="1">
            <a:spLocks noGrp="1"/>
          </p:cNvSpPr>
          <p:nvPr>
            <p:ph type="ctrTitle"/>
          </p:nvPr>
        </p:nvSpPr>
        <p:spPr>
          <a:xfrm>
            <a:off x="-14068" y="1705708"/>
            <a:ext cx="12227170" cy="3411415"/>
          </a:xfrm>
          <a:prstGeom prst="rect">
            <a:avLst/>
          </a:prstGeom>
          <a:solidFill>
            <a:srgbClr val="F2F2F2"/>
          </a:solid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2060"/>
              </a:buClr>
              <a:buSzPts val="5400"/>
              <a:buFont typeface="Questrial"/>
              <a:buNone/>
            </a:pPr>
            <a:r>
              <a:rPr lang="en-US" sz="5400" b="1" i="1" u="none" strike="noStrike" cap="none">
                <a:solidFill>
                  <a:srgbClr val="002060"/>
                </a:solidFill>
                <a:latin typeface="Questrial"/>
                <a:ea typeface="Questrial"/>
                <a:cs typeface="Questrial"/>
                <a:sym typeface="Questrial"/>
              </a:rPr>
              <a:t>Navigating the EnviroAtlas website</a:t>
            </a:r>
            <a:br>
              <a:rPr lang="en-US" sz="5400" b="1" i="1" u="none" strike="noStrike" cap="none">
                <a:solidFill>
                  <a:srgbClr val="002060"/>
                </a:solidFill>
                <a:latin typeface="Questrial"/>
                <a:ea typeface="Questrial"/>
                <a:cs typeface="Questrial"/>
                <a:sym typeface="Questrial"/>
              </a:rPr>
            </a:br>
            <a:r>
              <a:rPr lang="en-US" sz="9600" b="1" i="0" u="none" strike="noStrike" cap="none">
                <a:solidFill>
                  <a:srgbClr val="0070C0"/>
                </a:solidFill>
                <a:latin typeface="Questrial"/>
                <a:ea typeface="Questrial"/>
                <a:cs typeface="Questrial"/>
                <a:sym typeface="Questrial"/>
              </a:rPr>
              <a:t>epa.gov/enviroatlas </a:t>
            </a:r>
            <a:br>
              <a:rPr lang="en-US" sz="5400" b="1" i="1" u="none" strike="noStrike" cap="none">
                <a:solidFill>
                  <a:srgbClr val="002060"/>
                </a:solidFill>
                <a:latin typeface="Questrial"/>
                <a:ea typeface="Questrial"/>
                <a:cs typeface="Questrial"/>
                <a:sym typeface="Questrial"/>
              </a:rPr>
            </a:br>
            <a:endParaRPr sz="5400" b="1" i="1" u="none" strike="noStrike" cap="none">
              <a:solidFill>
                <a:srgbClr val="548135"/>
              </a:solidFill>
              <a:latin typeface="Calibri"/>
              <a:ea typeface="Calibri"/>
              <a:cs typeface="Calibri"/>
              <a:sym typeface="Calibri"/>
            </a:endParaRPr>
          </a:p>
        </p:txBody>
      </p:sp>
      <p:sp>
        <p:nvSpPr>
          <p:cNvPr id="160" name="Google Shape;1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4</a:t>
            </a:fld>
            <a:endParaRPr sz="1200">
              <a:solidFill>
                <a:srgbClr val="888888"/>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26"/>
          <p:cNvPicPr preferRelativeResize="0"/>
          <p:nvPr/>
        </p:nvPicPr>
        <p:blipFill rotWithShape="1">
          <a:blip r:embed="rId3">
            <a:alphaModFix/>
          </a:blip>
          <a:srcRect l="1278" r="283"/>
          <a:stretch/>
        </p:blipFill>
        <p:spPr>
          <a:xfrm>
            <a:off x="0" y="0"/>
            <a:ext cx="12192000" cy="6858000"/>
          </a:xfrm>
          <a:prstGeom prst="rect">
            <a:avLst/>
          </a:prstGeom>
          <a:noFill/>
          <a:ln>
            <a:noFill/>
          </a:ln>
        </p:spPr>
      </p:pic>
      <p:sp>
        <p:nvSpPr>
          <p:cNvPr id="209" name="Google Shape;209;p26"/>
          <p:cNvSpPr txBox="1">
            <a:spLocks noGrp="1"/>
          </p:cNvSpPr>
          <p:nvPr>
            <p:ph type="title"/>
          </p:nvPr>
        </p:nvSpPr>
        <p:spPr>
          <a:xfrm>
            <a:off x="158979" y="167525"/>
            <a:ext cx="10980076" cy="1054167"/>
          </a:xfrm>
          <a:prstGeom prst="rect">
            <a:avLst/>
          </a:prstGeom>
          <a:solidFill>
            <a:srgbClr val="DDEAF6"/>
          </a:solidFill>
          <a:ln w="9525"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5400"/>
              <a:buFont typeface="Questrial"/>
              <a:buNone/>
            </a:pPr>
            <a:r>
              <a:rPr lang="en-US" sz="5400" b="1" i="0" u="none" strike="noStrike" cap="none" dirty="0">
                <a:solidFill>
                  <a:srgbClr val="002060"/>
                </a:solidFill>
                <a:latin typeface="Questrial"/>
                <a:ea typeface="Questrial"/>
                <a:cs typeface="Questrial"/>
                <a:sym typeface="Questrial"/>
              </a:rPr>
              <a:t>EnviroAtlas Educational Materials </a:t>
            </a:r>
            <a:endParaRPr dirty="0"/>
          </a:p>
        </p:txBody>
      </p:sp>
      <p:pic>
        <p:nvPicPr>
          <p:cNvPr id="210" name="Google Shape;210;p26"/>
          <p:cNvPicPr preferRelativeResize="0"/>
          <p:nvPr/>
        </p:nvPicPr>
        <p:blipFill rotWithShape="1">
          <a:blip r:embed="rId4">
            <a:alphaModFix/>
          </a:blip>
          <a:srcRect/>
          <a:stretch/>
        </p:blipFill>
        <p:spPr>
          <a:xfrm>
            <a:off x="177800" y="1433280"/>
            <a:ext cx="7076496" cy="5246920"/>
          </a:xfrm>
          <a:prstGeom prst="rect">
            <a:avLst/>
          </a:prstGeom>
          <a:noFill/>
          <a:ln w="9525" cap="flat" cmpd="sng">
            <a:solidFill>
              <a:srgbClr val="0070C0"/>
            </a:solidFill>
            <a:prstDash val="solid"/>
            <a:round/>
            <a:headEnd type="none" w="sm" len="sm"/>
            <a:tailEnd type="none" w="sm" len="sm"/>
          </a:ln>
        </p:spPr>
      </p:pic>
      <p:sp>
        <p:nvSpPr>
          <p:cNvPr id="211" name="Google Shape;211;p26"/>
          <p:cNvSpPr txBox="1"/>
          <p:nvPr/>
        </p:nvSpPr>
        <p:spPr>
          <a:xfrm>
            <a:off x="7316498" y="1317024"/>
            <a:ext cx="4813300" cy="5445643"/>
          </a:xfrm>
          <a:prstGeom prst="rect">
            <a:avLst/>
          </a:prstGeom>
          <a:solidFill>
            <a:srgbClr val="BBD6EE"/>
          </a:solidFill>
          <a:ln w="9525" cap="flat" cmpd="sng">
            <a:solidFill>
              <a:srgbClr val="1F3864"/>
            </a:solidFill>
            <a:prstDash val="solid"/>
            <a:round/>
            <a:headEnd type="none" w="sm" len="sm"/>
            <a:tailEnd type="none" w="sm" len="sm"/>
          </a:ln>
        </p:spPr>
        <p:txBody>
          <a:bodyPr spcFirstLastPara="1" wrap="square" lIns="91425" tIns="45700" rIns="91425" bIns="45700" anchor="t" anchorCtr="0">
            <a:noAutofit/>
          </a:bodyPr>
          <a:lstStyle/>
          <a:p>
            <a:pPr marL="457200" marR="0" lvl="0" indent="-457200" algn="l" rtl="0">
              <a:spcBef>
                <a:spcPts val="0"/>
              </a:spcBef>
              <a:spcAft>
                <a:spcPts val="0"/>
              </a:spcAft>
              <a:buClr>
                <a:schemeClr val="dk1"/>
              </a:buClr>
              <a:buSzPts val="3200"/>
              <a:buFont typeface="Arial"/>
              <a:buChar char="•"/>
            </a:pPr>
            <a:r>
              <a:rPr lang="en-US" sz="3200" dirty="0">
                <a:solidFill>
                  <a:schemeClr val="dk1"/>
                </a:solidFill>
                <a:latin typeface="Questrial"/>
                <a:ea typeface="Questrial"/>
                <a:cs typeface="Questrial"/>
                <a:sym typeface="Questrial"/>
              </a:rPr>
              <a:t>Three lesson modules, all with hands-on and outdoor portions</a:t>
            </a:r>
            <a:endParaRPr dirty="0"/>
          </a:p>
          <a:p>
            <a:pPr marL="0" marR="0" lvl="0" indent="0" algn="l" rtl="0">
              <a:spcBef>
                <a:spcPts val="0"/>
              </a:spcBef>
              <a:spcAft>
                <a:spcPts val="0"/>
              </a:spcAft>
              <a:buNone/>
            </a:pPr>
            <a:endParaRPr sz="1800" dirty="0">
              <a:solidFill>
                <a:schemeClr val="dk1"/>
              </a:solidFill>
              <a:latin typeface="Questrial"/>
              <a:ea typeface="Questrial"/>
              <a:cs typeface="Questrial"/>
              <a:sym typeface="Questrial"/>
            </a:endParaRPr>
          </a:p>
          <a:p>
            <a:pPr marL="457200" marR="0" lvl="0" indent="-457200" algn="l" rtl="0">
              <a:spcBef>
                <a:spcPts val="0"/>
              </a:spcBef>
              <a:spcAft>
                <a:spcPts val="0"/>
              </a:spcAft>
              <a:buClr>
                <a:schemeClr val="dk1"/>
              </a:buClr>
              <a:buSzPts val="3200"/>
              <a:buFont typeface="Arial"/>
              <a:buChar char="•"/>
            </a:pPr>
            <a:r>
              <a:rPr lang="en-US" sz="3200" dirty="0">
                <a:solidFill>
                  <a:schemeClr val="dk1"/>
                </a:solidFill>
                <a:latin typeface="Questrial"/>
                <a:ea typeface="Questrial"/>
                <a:cs typeface="Questrial"/>
                <a:sym typeface="Questrial"/>
              </a:rPr>
              <a:t>Align with NGSS</a:t>
            </a:r>
            <a:endParaRPr dirty="0"/>
          </a:p>
          <a:p>
            <a:pPr marL="0" marR="0" lvl="0" indent="0" algn="l" rtl="0">
              <a:spcBef>
                <a:spcPts val="0"/>
              </a:spcBef>
              <a:spcAft>
                <a:spcPts val="0"/>
              </a:spcAft>
              <a:buNone/>
            </a:pPr>
            <a:endParaRPr sz="1800" dirty="0">
              <a:solidFill>
                <a:schemeClr val="dk1"/>
              </a:solidFill>
              <a:latin typeface="Questrial"/>
              <a:ea typeface="Questrial"/>
              <a:cs typeface="Questrial"/>
              <a:sym typeface="Questrial"/>
            </a:endParaRPr>
          </a:p>
          <a:p>
            <a:pPr marL="457200" marR="0" lvl="0" indent="-457200" algn="l" rtl="0">
              <a:spcBef>
                <a:spcPts val="0"/>
              </a:spcBef>
              <a:spcAft>
                <a:spcPts val="0"/>
              </a:spcAft>
              <a:buClr>
                <a:schemeClr val="dk1"/>
              </a:buClr>
              <a:buSzPts val="3200"/>
              <a:buFont typeface="Arial"/>
              <a:buChar char="•"/>
            </a:pPr>
            <a:r>
              <a:rPr lang="en-US" sz="3200" dirty="0">
                <a:solidFill>
                  <a:schemeClr val="dk1"/>
                </a:solidFill>
                <a:latin typeface="Questrial"/>
                <a:ea typeface="Questrial"/>
                <a:cs typeface="Questrial"/>
                <a:sym typeface="Questrial"/>
              </a:rPr>
              <a:t>Have individual State Science Standards in Appendix of every lesson</a:t>
            </a:r>
            <a:endParaRPr dirty="0"/>
          </a:p>
        </p:txBody>
      </p:sp>
      <p:sp>
        <p:nvSpPr>
          <p:cNvPr id="212" name="Google Shape;21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5</a:t>
            </a:fld>
            <a:endParaRPr sz="1200">
              <a:solidFill>
                <a:srgbClr val="888888"/>
              </a:solidFill>
              <a:latin typeface="Calibri"/>
              <a:ea typeface="Calibri"/>
              <a:cs typeface="Calibri"/>
              <a:sym typeface="Calibri"/>
            </a:endParaRPr>
          </a:p>
        </p:txBody>
      </p:sp>
      <p:sp>
        <p:nvSpPr>
          <p:cNvPr id="213" name="Google Shape;213;p26"/>
          <p:cNvSpPr/>
          <p:nvPr/>
        </p:nvSpPr>
        <p:spPr>
          <a:xfrm>
            <a:off x="159638" y="1433280"/>
            <a:ext cx="291607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lt1"/>
                </a:solidFill>
                <a:latin typeface="Questrial"/>
                <a:ea typeface="Questrial"/>
                <a:cs typeface="Questrial"/>
                <a:sym typeface="Questrial"/>
              </a:rPr>
              <a:t>#</a:t>
            </a:r>
            <a:r>
              <a:rPr lang="en-US" sz="2400" dirty="0" err="1">
                <a:solidFill>
                  <a:schemeClr val="lt1"/>
                </a:solidFill>
                <a:latin typeface="Questrial"/>
                <a:ea typeface="Questrial"/>
                <a:cs typeface="Questrial"/>
                <a:sym typeface="Questrial"/>
              </a:rPr>
              <a:t>EPAEnviroAtlasED</a:t>
            </a:r>
            <a:endParaRPr sz="2400" dirty="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7"/>
          <p:cNvPicPr preferRelativeResize="0"/>
          <p:nvPr/>
        </p:nvPicPr>
        <p:blipFill rotWithShape="1">
          <a:blip r:embed="rId3">
            <a:alphaModFix/>
          </a:blip>
          <a:srcRect l="1278" r="283"/>
          <a:stretch/>
        </p:blipFill>
        <p:spPr>
          <a:xfrm>
            <a:off x="0" y="0"/>
            <a:ext cx="12192000" cy="6858000"/>
          </a:xfrm>
          <a:prstGeom prst="rect">
            <a:avLst/>
          </a:prstGeom>
          <a:noFill/>
          <a:ln>
            <a:noFill/>
          </a:ln>
        </p:spPr>
      </p:pic>
      <p:grpSp>
        <p:nvGrpSpPr>
          <p:cNvPr id="220" name="Google Shape;220;p27"/>
          <p:cNvGrpSpPr/>
          <p:nvPr/>
        </p:nvGrpSpPr>
        <p:grpSpPr>
          <a:xfrm>
            <a:off x="386333" y="1130014"/>
            <a:ext cx="8567479" cy="5727985"/>
            <a:chOff x="0" y="0"/>
            <a:chExt cx="8567479" cy="5727985"/>
          </a:xfrm>
        </p:grpSpPr>
        <p:sp>
          <p:nvSpPr>
            <p:cNvPr id="221" name="Google Shape;221;p27"/>
            <p:cNvSpPr/>
            <p:nvPr/>
          </p:nvSpPr>
          <p:spPr>
            <a:xfrm>
              <a:off x="0" y="0"/>
              <a:ext cx="8567479" cy="2577593"/>
            </a:xfrm>
            <a:prstGeom prst="roundRect">
              <a:avLst>
                <a:gd name="adj" fmla="val 10000"/>
              </a:avLst>
            </a:prstGeom>
            <a:solidFill>
              <a:srgbClr val="CFDEEF">
                <a:alpha val="89803"/>
              </a:srgbClr>
            </a:solidFill>
            <a:ln w="12700" cap="flat" cmpd="sng">
              <a:solidFill>
                <a:srgbClr val="CFDEEF">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Google Shape;222;p27"/>
            <p:cNvSpPr/>
            <p:nvPr/>
          </p:nvSpPr>
          <p:spPr>
            <a:xfrm>
              <a:off x="257024" y="343679"/>
              <a:ext cx="2516696" cy="1890235"/>
            </a:xfrm>
            <a:prstGeom prst="roundRect">
              <a:avLst>
                <a:gd name="adj" fmla="val 10000"/>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3" name="Google Shape;223;p27"/>
            <p:cNvSpPr/>
            <p:nvPr/>
          </p:nvSpPr>
          <p:spPr>
            <a:xfrm rot="10800000">
              <a:off x="257024" y="2577593"/>
              <a:ext cx="2516696" cy="3150392"/>
            </a:xfrm>
            <a:prstGeom prst="round2SameRect">
              <a:avLst>
                <a:gd name="adj1" fmla="val 10500"/>
                <a:gd name="adj2" fmla="val 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4" name="Google Shape;224;p27"/>
            <p:cNvSpPr txBox="1"/>
            <p:nvPr/>
          </p:nvSpPr>
          <p:spPr>
            <a:xfrm>
              <a:off x="334421" y="2577593"/>
              <a:ext cx="2361902" cy="3072995"/>
            </a:xfrm>
            <a:prstGeom prst="rect">
              <a:avLst/>
            </a:prstGeom>
            <a:noFill/>
            <a:ln>
              <a:noFill/>
            </a:ln>
          </p:spPr>
          <p:txBody>
            <a:bodyPr spcFirstLastPara="1" wrap="square" lIns="284475" tIns="284475" rIns="284475" bIns="284475" anchor="t" anchorCtr="0">
              <a:noAutofit/>
            </a:bodyPr>
            <a:lstStyle/>
            <a:p>
              <a:pPr marL="0" marR="0" lvl="0" indent="0" algn="ctr" rtl="0">
                <a:lnSpc>
                  <a:spcPct val="90000"/>
                </a:lnSpc>
                <a:spcBef>
                  <a:spcPts val="0"/>
                </a:spcBef>
                <a:spcAft>
                  <a:spcPts val="0"/>
                </a:spcAft>
                <a:buClr>
                  <a:schemeClr val="lt1"/>
                </a:buClr>
                <a:buSzPts val="4000"/>
                <a:buFont typeface="Questrial"/>
                <a:buNone/>
              </a:pPr>
              <a:r>
                <a:rPr lang="en-US" sz="4000" dirty="0">
                  <a:solidFill>
                    <a:schemeClr val="lt1"/>
                  </a:solidFill>
                  <a:latin typeface="Questrial"/>
                  <a:ea typeface="Questrial"/>
                  <a:cs typeface="Questrial"/>
                  <a:sym typeface="Questrial"/>
                </a:rPr>
                <a:t>K-6 </a:t>
              </a:r>
              <a:endParaRPr dirty="0"/>
            </a:p>
            <a:p>
              <a:pPr marL="0" marR="0" lvl="0" indent="0" algn="ctr" rtl="0">
                <a:lnSpc>
                  <a:spcPct val="90000"/>
                </a:lnSpc>
                <a:spcBef>
                  <a:spcPts val="1400"/>
                </a:spcBef>
                <a:spcAft>
                  <a:spcPts val="0"/>
                </a:spcAft>
                <a:buClr>
                  <a:schemeClr val="lt1"/>
                </a:buClr>
                <a:buSzPts val="2800"/>
                <a:buFont typeface="Questrial"/>
                <a:buNone/>
              </a:pPr>
              <a:r>
                <a:rPr lang="en-US" sz="2800" i="1" dirty="0">
                  <a:solidFill>
                    <a:schemeClr val="lt1"/>
                  </a:solidFill>
                  <a:latin typeface="Questrial"/>
                  <a:ea typeface="Questrial"/>
                  <a:cs typeface="Questrial"/>
                  <a:sym typeface="Questrial"/>
                </a:rPr>
                <a:t>Exploring Your Watershed</a:t>
              </a:r>
              <a:endParaRPr dirty="0"/>
            </a:p>
            <a:p>
              <a:pPr marL="0" marR="0" lvl="0" indent="0" algn="ctr" rtl="0">
                <a:lnSpc>
                  <a:spcPct val="90000"/>
                </a:lnSpc>
                <a:spcBef>
                  <a:spcPts val="980"/>
                </a:spcBef>
                <a:spcAft>
                  <a:spcPts val="0"/>
                </a:spcAft>
                <a:buClr>
                  <a:srgbClr val="F7CAAC"/>
                </a:buClr>
                <a:buSzPts val="2000"/>
                <a:buFont typeface="Questrial"/>
                <a:buNone/>
              </a:pPr>
              <a:r>
                <a:rPr lang="en-US" sz="2000" i="1" dirty="0">
                  <a:solidFill>
                    <a:srgbClr val="F7CAAC"/>
                  </a:solidFill>
                  <a:latin typeface="Questrial"/>
                  <a:ea typeface="Questrial"/>
                  <a:cs typeface="Questrial"/>
                  <a:sym typeface="Questrial"/>
                </a:rPr>
                <a:t>Available online!</a:t>
              </a:r>
              <a:endParaRPr sz="2000" i="1" dirty="0">
                <a:solidFill>
                  <a:schemeClr val="lt1"/>
                </a:solidFill>
                <a:latin typeface="Questrial"/>
                <a:ea typeface="Questrial"/>
                <a:cs typeface="Questrial"/>
                <a:sym typeface="Questrial"/>
              </a:endParaRPr>
            </a:p>
          </p:txBody>
        </p:sp>
        <p:sp>
          <p:nvSpPr>
            <p:cNvPr id="225" name="Google Shape;225;p27"/>
            <p:cNvSpPr/>
            <p:nvPr/>
          </p:nvSpPr>
          <p:spPr>
            <a:xfrm>
              <a:off x="3025391" y="343679"/>
              <a:ext cx="2516696" cy="1890235"/>
            </a:xfrm>
            <a:prstGeom prst="roundRect">
              <a:avLst>
                <a:gd name="adj" fmla="val 10000"/>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6" name="Google Shape;226;p27"/>
            <p:cNvSpPr/>
            <p:nvPr/>
          </p:nvSpPr>
          <p:spPr>
            <a:xfrm rot="10800000">
              <a:off x="3025391" y="2577593"/>
              <a:ext cx="2516696" cy="3150392"/>
            </a:xfrm>
            <a:prstGeom prst="round2SameRect">
              <a:avLst>
                <a:gd name="adj1" fmla="val 10500"/>
                <a:gd name="adj2" fmla="val 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7" name="Google Shape;227;p27"/>
            <p:cNvSpPr txBox="1"/>
            <p:nvPr/>
          </p:nvSpPr>
          <p:spPr>
            <a:xfrm>
              <a:off x="3102788" y="2577593"/>
              <a:ext cx="2361902" cy="3072995"/>
            </a:xfrm>
            <a:prstGeom prst="rect">
              <a:avLst/>
            </a:prstGeom>
            <a:noFill/>
            <a:ln>
              <a:noFill/>
            </a:ln>
          </p:spPr>
          <p:txBody>
            <a:bodyPr spcFirstLastPara="1" wrap="square" lIns="284475" tIns="284475" rIns="284475" bIns="284475" anchor="t" anchorCtr="0">
              <a:noAutofit/>
            </a:bodyPr>
            <a:lstStyle/>
            <a:p>
              <a:pPr marL="0" marR="0" lvl="0" indent="0" algn="ctr" rtl="0">
                <a:lnSpc>
                  <a:spcPct val="90000"/>
                </a:lnSpc>
                <a:spcBef>
                  <a:spcPts val="0"/>
                </a:spcBef>
                <a:spcAft>
                  <a:spcPts val="0"/>
                </a:spcAft>
                <a:buClr>
                  <a:schemeClr val="lt1"/>
                </a:buClr>
                <a:buSzPts val="4000"/>
                <a:buFont typeface="Questrial"/>
                <a:buNone/>
              </a:pPr>
              <a:r>
                <a:rPr lang="en-US" sz="4000" dirty="0">
                  <a:solidFill>
                    <a:schemeClr val="lt1"/>
                  </a:solidFill>
                  <a:latin typeface="Questrial"/>
                  <a:ea typeface="Questrial"/>
                  <a:cs typeface="Questrial"/>
                  <a:sym typeface="Questrial"/>
                </a:rPr>
                <a:t>4-12</a:t>
              </a:r>
              <a:endParaRPr dirty="0"/>
            </a:p>
            <a:p>
              <a:pPr marL="0" marR="0" lvl="0" indent="0" algn="ctr" rtl="0">
                <a:lnSpc>
                  <a:spcPct val="90000"/>
                </a:lnSpc>
                <a:spcBef>
                  <a:spcPts val="1400"/>
                </a:spcBef>
                <a:spcAft>
                  <a:spcPts val="0"/>
                </a:spcAft>
                <a:buClr>
                  <a:schemeClr val="lt1"/>
                </a:buClr>
                <a:buSzPts val="2800"/>
                <a:buFont typeface="Questrial"/>
                <a:buNone/>
              </a:pPr>
              <a:r>
                <a:rPr lang="en-US" sz="2400" i="1" dirty="0">
                  <a:solidFill>
                    <a:schemeClr val="lt1"/>
                  </a:solidFill>
                  <a:latin typeface="Questrial"/>
                  <a:ea typeface="Questrial"/>
                  <a:cs typeface="Questrial"/>
                  <a:sym typeface="Questrial"/>
                </a:rPr>
                <a:t>Connecting Ecosystems and Human Health</a:t>
              </a:r>
              <a:endParaRPr sz="1200" dirty="0"/>
            </a:p>
            <a:p>
              <a:pPr marL="0" marR="0" lvl="0" indent="0" algn="ctr" rtl="0">
                <a:lnSpc>
                  <a:spcPct val="90000"/>
                </a:lnSpc>
                <a:spcBef>
                  <a:spcPts val="980"/>
                </a:spcBef>
                <a:spcAft>
                  <a:spcPts val="0"/>
                </a:spcAft>
                <a:buClr>
                  <a:srgbClr val="F7CAAC"/>
                </a:buClr>
                <a:buSzPts val="2000"/>
                <a:buFont typeface="Questrial"/>
                <a:buNone/>
              </a:pPr>
              <a:r>
                <a:rPr lang="en-US" sz="1800" i="1" dirty="0">
                  <a:solidFill>
                    <a:srgbClr val="F7CAAC"/>
                  </a:solidFill>
                  <a:latin typeface="Questrial"/>
                  <a:ea typeface="Questrial"/>
                  <a:cs typeface="Questrial"/>
                  <a:sym typeface="Questrial"/>
                </a:rPr>
                <a:t>Available online!</a:t>
              </a:r>
              <a:endParaRPr sz="1200" dirty="0"/>
            </a:p>
          </p:txBody>
        </p:sp>
        <p:sp>
          <p:nvSpPr>
            <p:cNvPr id="228" name="Google Shape;228;p27"/>
            <p:cNvSpPr/>
            <p:nvPr/>
          </p:nvSpPr>
          <p:spPr>
            <a:xfrm>
              <a:off x="5793757" y="343679"/>
              <a:ext cx="2516696" cy="1890235"/>
            </a:xfrm>
            <a:prstGeom prst="roundRect">
              <a:avLst>
                <a:gd name="adj" fmla="val 10000"/>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9" name="Google Shape;229;p27"/>
            <p:cNvSpPr/>
            <p:nvPr/>
          </p:nvSpPr>
          <p:spPr>
            <a:xfrm rot="10800000">
              <a:off x="5793757" y="2577593"/>
              <a:ext cx="2516696" cy="3150392"/>
            </a:xfrm>
            <a:prstGeom prst="round2SameRect">
              <a:avLst>
                <a:gd name="adj1" fmla="val 10500"/>
                <a:gd name="adj2" fmla="val 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0" name="Google Shape;230;p27"/>
            <p:cNvSpPr txBox="1"/>
            <p:nvPr/>
          </p:nvSpPr>
          <p:spPr>
            <a:xfrm>
              <a:off x="5871154" y="2577593"/>
              <a:ext cx="2361902" cy="3072995"/>
            </a:xfrm>
            <a:prstGeom prst="rect">
              <a:avLst/>
            </a:prstGeom>
            <a:noFill/>
            <a:ln>
              <a:noFill/>
            </a:ln>
          </p:spPr>
          <p:txBody>
            <a:bodyPr spcFirstLastPara="1" wrap="square" lIns="256025" tIns="256025" rIns="256025" bIns="256025" anchor="t" anchorCtr="0">
              <a:noAutofit/>
            </a:bodyPr>
            <a:lstStyle/>
            <a:p>
              <a:pPr marL="0" marR="0" lvl="0" indent="0" algn="ctr" rtl="0">
                <a:lnSpc>
                  <a:spcPct val="90000"/>
                </a:lnSpc>
                <a:spcBef>
                  <a:spcPts val="0"/>
                </a:spcBef>
                <a:spcAft>
                  <a:spcPts val="0"/>
                </a:spcAft>
                <a:buClr>
                  <a:schemeClr val="lt1"/>
                </a:buClr>
                <a:buSzPts val="3600"/>
                <a:buFont typeface="Questrial"/>
                <a:buNone/>
              </a:pPr>
              <a:r>
                <a:rPr lang="en-US" sz="3600" dirty="0">
                  <a:solidFill>
                    <a:schemeClr val="lt1"/>
                  </a:solidFill>
                  <a:latin typeface="Questrial"/>
                  <a:ea typeface="Questrial"/>
                  <a:cs typeface="Questrial"/>
                  <a:sym typeface="Questrial"/>
                </a:rPr>
                <a:t>9-12+</a:t>
              </a:r>
              <a:endParaRPr dirty="0"/>
            </a:p>
            <a:p>
              <a:pPr marL="0" marR="0" lvl="0" indent="0" algn="ctr" rtl="0">
                <a:lnSpc>
                  <a:spcPct val="90000"/>
                </a:lnSpc>
                <a:spcBef>
                  <a:spcPts val="1260"/>
                </a:spcBef>
                <a:spcAft>
                  <a:spcPts val="0"/>
                </a:spcAft>
                <a:buClr>
                  <a:schemeClr val="lt1"/>
                </a:buClr>
                <a:buSzPts val="2800"/>
                <a:buFont typeface="Questrial"/>
                <a:buNone/>
              </a:pPr>
              <a:r>
                <a:rPr lang="en-US" sz="2800" i="1" dirty="0">
                  <a:solidFill>
                    <a:schemeClr val="lt1"/>
                  </a:solidFill>
                  <a:latin typeface="Questrial"/>
                  <a:ea typeface="Questrial"/>
                  <a:cs typeface="Questrial"/>
                  <a:sym typeface="Questrial"/>
                </a:rPr>
                <a:t>Building a Greenway: Case Study</a:t>
              </a:r>
              <a:endParaRPr dirty="0"/>
            </a:p>
            <a:p>
              <a:pPr marL="0" marR="0" lvl="0" indent="0" algn="ctr" rtl="0">
                <a:lnSpc>
                  <a:spcPct val="90000"/>
                </a:lnSpc>
                <a:spcBef>
                  <a:spcPts val="980"/>
                </a:spcBef>
                <a:spcAft>
                  <a:spcPts val="0"/>
                </a:spcAft>
                <a:buClr>
                  <a:srgbClr val="F7CAAC"/>
                </a:buClr>
                <a:buSzPts val="2000"/>
                <a:buFont typeface="Questrial"/>
                <a:buNone/>
              </a:pPr>
              <a:r>
                <a:rPr lang="en-US" sz="2000" i="1" dirty="0">
                  <a:solidFill>
                    <a:srgbClr val="F7CAAC"/>
                  </a:solidFill>
                  <a:latin typeface="Questrial"/>
                  <a:ea typeface="Questrial"/>
                  <a:cs typeface="Questrial"/>
                  <a:sym typeface="Questrial"/>
                </a:rPr>
                <a:t>Available online!</a:t>
              </a:r>
              <a:endParaRPr dirty="0"/>
            </a:p>
          </p:txBody>
        </p:sp>
      </p:grpSp>
      <p:sp>
        <p:nvSpPr>
          <p:cNvPr id="231" name="Google Shape;231;p27"/>
          <p:cNvSpPr txBox="1"/>
          <p:nvPr/>
        </p:nvSpPr>
        <p:spPr>
          <a:xfrm>
            <a:off x="129893" y="98255"/>
            <a:ext cx="10688528" cy="895234"/>
          </a:xfrm>
          <a:prstGeom prst="rect">
            <a:avLst/>
          </a:prstGeom>
          <a:solidFill>
            <a:srgbClr val="DDEAF6"/>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2060"/>
              </a:buClr>
              <a:buSzPts val="5400"/>
              <a:buFont typeface="Questrial"/>
              <a:buNone/>
            </a:pPr>
            <a:r>
              <a:rPr lang="en-US" sz="5400" b="1">
                <a:solidFill>
                  <a:srgbClr val="002060"/>
                </a:solidFill>
                <a:latin typeface="Questrial"/>
                <a:ea typeface="Questrial"/>
                <a:cs typeface="Questrial"/>
                <a:sym typeface="Questrial"/>
              </a:rPr>
              <a:t>EnviroAtlas Educational Materials</a:t>
            </a:r>
            <a:endParaRPr/>
          </a:p>
        </p:txBody>
      </p:sp>
      <p:sp>
        <p:nvSpPr>
          <p:cNvPr id="232" name="Google Shape;232;p27"/>
          <p:cNvSpPr txBox="1"/>
          <p:nvPr/>
        </p:nvSpPr>
        <p:spPr>
          <a:xfrm>
            <a:off x="9007922" y="1711598"/>
            <a:ext cx="3008390" cy="4508227"/>
          </a:xfrm>
          <a:prstGeom prst="rect">
            <a:avLst/>
          </a:prstGeom>
          <a:solidFill>
            <a:srgbClr val="E1EFD8"/>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1" dirty="0">
                <a:solidFill>
                  <a:schemeClr val="dk1"/>
                </a:solidFill>
                <a:latin typeface="Questrial"/>
                <a:ea typeface="Questrial"/>
                <a:cs typeface="Questrial"/>
                <a:sym typeface="Questrial"/>
              </a:rPr>
              <a:t>+ 6 new lesson plans on the concept of Ecosystem Services for grades 4-6</a:t>
            </a:r>
            <a:endParaRPr sz="1200" dirty="0"/>
          </a:p>
        </p:txBody>
      </p:sp>
      <p:sp>
        <p:nvSpPr>
          <p:cNvPr id="233" name="Google Shape;23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6</a:t>
            </a:fld>
            <a:endParaRPr sz="1200" dirty="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49"/>
          <p:cNvPicPr preferRelativeResize="0"/>
          <p:nvPr/>
        </p:nvPicPr>
        <p:blipFill rotWithShape="1">
          <a:blip r:embed="rId3">
            <a:alphaModFix/>
          </a:blip>
          <a:srcRect l="1277"/>
          <a:stretch/>
        </p:blipFill>
        <p:spPr>
          <a:xfrm>
            <a:off x="0" y="0"/>
            <a:ext cx="12227170" cy="6858000"/>
          </a:xfrm>
          <a:prstGeom prst="rect">
            <a:avLst/>
          </a:prstGeom>
          <a:noFill/>
          <a:ln>
            <a:noFill/>
          </a:ln>
        </p:spPr>
      </p:pic>
      <p:sp>
        <p:nvSpPr>
          <p:cNvPr id="450" name="Google Shape;450;p49"/>
          <p:cNvSpPr txBox="1">
            <a:spLocks noGrp="1"/>
          </p:cNvSpPr>
          <p:nvPr>
            <p:ph type="ctrTitle"/>
          </p:nvPr>
        </p:nvSpPr>
        <p:spPr>
          <a:xfrm>
            <a:off x="1358729" y="1425040"/>
            <a:ext cx="9351450" cy="3040082"/>
          </a:xfrm>
          <a:prstGeom prst="rect">
            <a:avLst/>
          </a:prstGeom>
          <a:solidFill>
            <a:srgbClr val="F2F2F2"/>
          </a:solidFill>
          <a:ln w="9525" cap="flat" cmpd="sng">
            <a:solidFill>
              <a:srgbClr val="002060"/>
            </a:solidFill>
            <a:prstDash val="solid"/>
            <a:round/>
            <a:headEnd type="none" w="sm" len="sm"/>
            <a:tailEnd type="none" w="sm" len="sm"/>
          </a:ln>
        </p:spPr>
        <p:txBody>
          <a:bodyPr spcFirstLastPara="1" wrap="square" lIns="91425" tIns="45700" rIns="91425" bIns="45700" anchor="b" anchorCtr="0">
            <a:noAutofit/>
          </a:bodyPr>
          <a:lstStyle/>
          <a:p>
            <a:pPr lvl="0">
              <a:buClr>
                <a:srgbClr val="002060"/>
              </a:buClr>
              <a:buSzPts val="5400"/>
            </a:pPr>
            <a:r>
              <a:rPr lang="en-US" sz="5400" b="1" dirty="0">
                <a:solidFill>
                  <a:srgbClr val="002060"/>
                </a:solidFill>
                <a:latin typeface="Questrial"/>
                <a:ea typeface="Questrial"/>
                <a:cs typeface="Questrial"/>
                <a:sym typeface="Questrial"/>
              </a:rPr>
              <a:t>Lesson Plan:</a:t>
            </a:r>
            <a:br>
              <a:rPr lang="en-US" sz="5400" b="1" i="1" u="none" strike="noStrike" cap="none" dirty="0">
                <a:solidFill>
                  <a:srgbClr val="002060"/>
                </a:solidFill>
                <a:latin typeface="Questrial"/>
                <a:ea typeface="Questrial"/>
                <a:cs typeface="Questrial"/>
                <a:sym typeface="Questrial"/>
              </a:rPr>
            </a:br>
            <a:r>
              <a:rPr lang="en-US" sz="5400" b="1" i="1" u="none" strike="noStrike" cap="none" dirty="0">
                <a:solidFill>
                  <a:srgbClr val="002060"/>
                </a:solidFill>
                <a:latin typeface="Questrial"/>
                <a:ea typeface="Questrial"/>
                <a:cs typeface="Questrial"/>
                <a:sym typeface="Questrial"/>
              </a:rPr>
              <a:t>“Introduction to Ecosystem Services”</a:t>
            </a:r>
            <a:br>
              <a:rPr lang="en-US" sz="5400" b="1" i="1" u="none" strike="noStrike" cap="none" dirty="0">
                <a:solidFill>
                  <a:srgbClr val="002060"/>
                </a:solidFill>
                <a:latin typeface="Questrial"/>
                <a:ea typeface="Questrial"/>
                <a:cs typeface="Questrial"/>
                <a:sym typeface="Questrial"/>
              </a:rPr>
            </a:br>
            <a:r>
              <a:rPr lang="en-US" sz="4800" b="1" i="1" u="none" strike="noStrike" cap="none" dirty="0">
                <a:solidFill>
                  <a:srgbClr val="002060"/>
                </a:solidFill>
                <a:latin typeface="Questrial"/>
                <a:ea typeface="Questrial"/>
                <a:cs typeface="Questrial"/>
                <a:sym typeface="Questrial"/>
              </a:rPr>
              <a:t>Grades 4-6</a:t>
            </a:r>
            <a:endParaRPr sz="5400" b="1" u="none" strike="noStrike" cap="none" dirty="0">
              <a:solidFill>
                <a:srgbClr val="548135"/>
              </a:solidFill>
              <a:latin typeface="Calibri"/>
              <a:ea typeface="Calibri"/>
              <a:cs typeface="Calibri"/>
              <a:sym typeface="Calibri"/>
            </a:endParaRPr>
          </a:p>
        </p:txBody>
      </p:sp>
      <p:sp>
        <p:nvSpPr>
          <p:cNvPr id="451" name="Google Shape;45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7</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72001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9" name="Picture 8">
            <a:extLst>
              <a:ext uri="{FF2B5EF4-FFF2-40B4-BE49-F238E27FC236}">
                <a16:creationId xmlns:a16="http://schemas.microsoft.com/office/drawing/2014/main" id="{15CC67FD-5646-4743-A415-6FB6705FB49B}"/>
              </a:ext>
            </a:extLst>
          </p:cNvPr>
          <p:cNvPicPr>
            <a:picLocks noChangeAspect="1"/>
          </p:cNvPicPr>
          <p:nvPr/>
        </p:nvPicPr>
        <p:blipFill>
          <a:blip r:embed="rId3"/>
          <a:stretch>
            <a:fillRect/>
          </a:stretch>
        </p:blipFill>
        <p:spPr>
          <a:xfrm>
            <a:off x="427325" y="984566"/>
            <a:ext cx="11495501" cy="5261936"/>
          </a:xfrm>
          <a:prstGeom prst="rect">
            <a:avLst/>
          </a:prstGeom>
        </p:spPr>
      </p:pic>
      <p:sp>
        <p:nvSpPr>
          <p:cNvPr id="462" name="Google Shape;462;p50"/>
          <p:cNvSpPr/>
          <p:nvPr/>
        </p:nvSpPr>
        <p:spPr>
          <a:xfrm>
            <a:off x="106876" y="5398035"/>
            <a:ext cx="11963334" cy="1323440"/>
          </a:xfrm>
          <a:prstGeom prst="rect">
            <a:avLst/>
          </a:prstGeom>
          <a:solidFill>
            <a:schemeClr val="accen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50"/>
          <p:cNvSpPr txBox="1"/>
          <p:nvPr/>
        </p:nvSpPr>
        <p:spPr>
          <a:xfrm>
            <a:off x="106876" y="90753"/>
            <a:ext cx="11988768" cy="1073940"/>
          </a:xfrm>
          <a:prstGeom prst="rect">
            <a:avLst/>
          </a:prstGeom>
          <a:solidFill>
            <a:srgbClr val="BBD6EE"/>
          </a:solidFill>
          <a:ln>
            <a:noFill/>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Clr>
                <a:srgbClr val="0070C0"/>
              </a:buClr>
              <a:buSzPts val="4995"/>
              <a:buFont typeface="Questrial"/>
              <a:buNone/>
            </a:pPr>
            <a:r>
              <a:rPr lang="en-US" sz="4995" b="1" dirty="0">
                <a:solidFill>
                  <a:srgbClr val="0070C0"/>
                </a:solidFill>
                <a:latin typeface="Questrial"/>
                <a:ea typeface="Questrial"/>
                <a:cs typeface="Questrial"/>
                <a:sym typeface="Questrial"/>
              </a:rPr>
              <a:t>4-6: </a:t>
            </a:r>
            <a:r>
              <a:rPr lang="en-US" sz="4995" b="1" i="1" dirty="0">
                <a:solidFill>
                  <a:srgbClr val="0070C0"/>
                </a:solidFill>
                <a:latin typeface="Questrial"/>
                <a:ea typeface="Questrial"/>
                <a:cs typeface="Questrial"/>
                <a:sym typeface="Questrial"/>
              </a:rPr>
              <a:t>“Introduction to Ecosystem Services”</a:t>
            </a:r>
            <a:endParaRPr dirty="0"/>
          </a:p>
          <a:p>
            <a:pPr marL="0" marR="0" lvl="0" indent="0" algn="l" rtl="0">
              <a:lnSpc>
                <a:spcPct val="80000"/>
              </a:lnSpc>
              <a:spcBef>
                <a:spcPts val="0"/>
              </a:spcBef>
              <a:spcAft>
                <a:spcPts val="0"/>
              </a:spcAft>
              <a:buClr>
                <a:srgbClr val="0070C0"/>
              </a:buClr>
              <a:buSzPts val="2590"/>
              <a:buFont typeface="Questrial"/>
              <a:buNone/>
            </a:pPr>
            <a:r>
              <a:rPr lang="en-US" sz="2590" b="1" dirty="0">
                <a:solidFill>
                  <a:srgbClr val="0070C0"/>
                </a:solidFill>
                <a:latin typeface="Questrial"/>
                <a:ea typeface="Questrial"/>
                <a:cs typeface="Questrial"/>
                <a:sym typeface="Questrial"/>
              </a:rPr>
              <a:t>Available now on EnviroAtlas website!</a:t>
            </a:r>
            <a:endParaRPr sz="2590" b="0" i="1" dirty="0">
              <a:solidFill>
                <a:srgbClr val="002060"/>
              </a:solidFill>
              <a:latin typeface="Questrial"/>
              <a:ea typeface="Questrial"/>
              <a:cs typeface="Questrial"/>
              <a:sym typeface="Questrial"/>
            </a:endParaRPr>
          </a:p>
        </p:txBody>
      </p:sp>
      <p:sp>
        <p:nvSpPr>
          <p:cNvPr id="469" name="Google Shape;46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8</a:t>
            </a:fld>
            <a:endParaRPr sz="1200">
              <a:solidFill>
                <a:srgbClr val="888888"/>
              </a:solidFill>
              <a:latin typeface="Calibri"/>
              <a:ea typeface="Calibri"/>
              <a:cs typeface="Calibri"/>
              <a:sym typeface="Calibri"/>
            </a:endParaRPr>
          </a:p>
        </p:txBody>
      </p:sp>
      <p:sp>
        <p:nvSpPr>
          <p:cNvPr id="5" name="TextBox 4">
            <a:extLst>
              <a:ext uri="{FF2B5EF4-FFF2-40B4-BE49-F238E27FC236}">
                <a16:creationId xmlns:a16="http://schemas.microsoft.com/office/drawing/2014/main" id="{4BCCA9DC-B5FE-480D-BB96-B054B699051F}"/>
              </a:ext>
            </a:extLst>
          </p:cNvPr>
          <p:cNvSpPr txBox="1"/>
          <p:nvPr/>
        </p:nvSpPr>
        <p:spPr>
          <a:xfrm>
            <a:off x="269174" y="5348806"/>
            <a:ext cx="11808493" cy="1323439"/>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latin typeface="Questrial" panose="020B0604020202020204" charset="0"/>
              </a:rPr>
              <a:t>All 6 designed to be completed in </a:t>
            </a:r>
            <a:r>
              <a:rPr lang="en-US" sz="4400" b="1" dirty="0">
                <a:solidFill>
                  <a:schemeClr val="accent5">
                    <a:lumMod val="50000"/>
                  </a:schemeClr>
                </a:solidFill>
                <a:latin typeface="Questrial" panose="020B0604020202020204" charset="0"/>
              </a:rPr>
              <a:t>30 minutes or less</a:t>
            </a:r>
            <a:endParaRPr lang="en-US" sz="3600" b="1" dirty="0">
              <a:solidFill>
                <a:schemeClr val="accent5">
                  <a:lumMod val="50000"/>
                </a:schemeClr>
              </a:solidFill>
              <a:latin typeface="Questrial" panose="020B0604020202020204" charset="0"/>
            </a:endParaRPr>
          </a:p>
          <a:p>
            <a:pPr marL="285750" indent="-285750">
              <a:buFont typeface="Arial" panose="020B0604020202020204" pitchFamily="34" charset="0"/>
              <a:buChar char="•"/>
            </a:pPr>
            <a:r>
              <a:rPr lang="en-US" sz="3600" dirty="0">
                <a:solidFill>
                  <a:schemeClr val="bg1"/>
                </a:solidFill>
                <a:latin typeface="Questrial" panose="020B0604020202020204" charset="0"/>
              </a:rPr>
              <a:t>Indoor, outdoor, technology, art, </a:t>
            </a:r>
            <a:r>
              <a:rPr lang="en-US" sz="3600" b="1" i="1" dirty="0">
                <a:solidFill>
                  <a:schemeClr val="accent5">
                    <a:lumMod val="50000"/>
                  </a:schemeClr>
                </a:solidFill>
                <a:latin typeface="Questrial" panose="020B0604020202020204" charset="0"/>
              </a:rPr>
              <a:t>and</a:t>
            </a:r>
            <a:r>
              <a:rPr lang="en-US" sz="3600" dirty="0">
                <a:solidFill>
                  <a:schemeClr val="bg1"/>
                </a:solidFill>
                <a:latin typeface="Questrial" panose="020B0604020202020204" charset="0"/>
              </a:rPr>
              <a:t> hands-on activities</a:t>
            </a:r>
          </a:p>
        </p:txBody>
      </p:sp>
    </p:spTree>
    <p:extLst>
      <p:ext uri="{BB962C8B-B14F-4D97-AF65-F5344CB8AC3E}">
        <p14:creationId xmlns:p14="http://schemas.microsoft.com/office/powerpoint/2010/main" val="1215898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39"/>
          <p:cNvPicPr preferRelativeResize="0"/>
          <p:nvPr/>
        </p:nvPicPr>
        <p:blipFill rotWithShape="1">
          <a:blip r:embed="rId3">
            <a:alphaModFix/>
          </a:blip>
          <a:srcRect/>
          <a:stretch/>
        </p:blipFill>
        <p:spPr>
          <a:xfrm>
            <a:off x="-158262" y="0"/>
            <a:ext cx="12385432" cy="6858000"/>
          </a:xfrm>
          <a:prstGeom prst="rect">
            <a:avLst/>
          </a:prstGeom>
          <a:noFill/>
          <a:ln>
            <a:noFill/>
          </a:ln>
        </p:spPr>
      </p:pic>
      <p:sp>
        <p:nvSpPr>
          <p:cNvPr id="358" name="Google Shape;358;p39"/>
          <p:cNvSpPr txBox="1">
            <a:spLocks noGrp="1"/>
          </p:cNvSpPr>
          <p:nvPr>
            <p:ph type="ctrTitle"/>
          </p:nvPr>
        </p:nvSpPr>
        <p:spPr>
          <a:xfrm>
            <a:off x="-158262" y="2291938"/>
            <a:ext cx="12385432" cy="1015230"/>
          </a:xfrm>
          <a:prstGeom prst="rect">
            <a:avLst/>
          </a:prstGeom>
          <a:solidFill>
            <a:srgbClr val="F2F2F2"/>
          </a:solidFill>
          <a:ln w="9525" cap="flat" cmpd="sng">
            <a:noFill/>
            <a:prstDash val="solid"/>
            <a:round/>
            <a:headEnd type="none" w="sm" len="sm"/>
            <a:tailEnd type="none" w="sm" len="sm"/>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2060"/>
              </a:buClr>
              <a:buSzPts val="5400"/>
              <a:buFont typeface="Questrial"/>
              <a:buNone/>
            </a:pPr>
            <a:r>
              <a:rPr lang="en-US" sz="5400" b="1" u="none" strike="noStrike" cap="none" dirty="0">
                <a:solidFill>
                  <a:srgbClr val="002060"/>
                </a:solidFill>
                <a:latin typeface="Questrial"/>
                <a:ea typeface="Questrial"/>
                <a:cs typeface="Questrial"/>
                <a:sym typeface="Questrial"/>
              </a:rPr>
              <a:t>The</a:t>
            </a:r>
            <a:r>
              <a:rPr lang="en-US" sz="5400" b="1" i="1" u="none" strike="noStrike" cap="none" dirty="0">
                <a:solidFill>
                  <a:srgbClr val="002060"/>
                </a:solidFill>
                <a:latin typeface="Questrial"/>
                <a:ea typeface="Questrial"/>
                <a:cs typeface="Questrial"/>
                <a:sym typeface="Questrial"/>
              </a:rPr>
              <a:t> EnviroAtlas Interactive Map</a:t>
            </a:r>
            <a:endParaRPr sz="5400" b="1" i="1" u="none" strike="noStrike" cap="none" dirty="0">
              <a:solidFill>
                <a:srgbClr val="548135"/>
              </a:solidFill>
              <a:latin typeface="Calibri"/>
              <a:ea typeface="Calibri"/>
              <a:cs typeface="Calibri"/>
              <a:sym typeface="Calibri"/>
            </a:endParaRPr>
          </a:p>
        </p:txBody>
      </p:sp>
      <p:sp>
        <p:nvSpPr>
          <p:cNvPr id="359" name="Google Shape;35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9</a:t>
            </a:fld>
            <a:endParaRPr sz="1200">
              <a:solidFill>
                <a:srgbClr val="888888"/>
              </a:solidFill>
              <a:latin typeface="Calibri"/>
              <a:ea typeface="Calibri"/>
              <a:cs typeface="Calibri"/>
              <a:sym typeface="Calibri"/>
            </a:endParaRPr>
          </a:p>
        </p:txBody>
      </p:sp>
      <p:sp>
        <p:nvSpPr>
          <p:cNvPr id="360" name="Google Shape;360;p39"/>
          <p:cNvSpPr txBox="1"/>
          <p:nvPr/>
        </p:nvSpPr>
        <p:spPr>
          <a:xfrm>
            <a:off x="2062528" y="3307168"/>
            <a:ext cx="7943851" cy="742950"/>
          </a:xfrm>
          <a:prstGeom prst="rect">
            <a:avLst/>
          </a:prstGeom>
          <a:solidFill>
            <a:srgbClr val="F2F2F2"/>
          </a:solid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006837"/>
              </a:buClr>
              <a:buSzPts val="2400"/>
              <a:buFont typeface="Questrial"/>
              <a:buNone/>
            </a:pPr>
            <a:r>
              <a:rPr lang="en-US" sz="2400" i="1" dirty="0">
                <a:solidFill>
                  <a:srgbClr val="006837"/>
                </a:solidFill>
                <a:latin typeface="Questrial"/>
                <a:ea typeface="Questrial"/>
                <a:cs typeface="Questrial"/>
                <a:sym typeface="Questrial"/>
              </a:rPr>
              <a:t>Related Lesson Plans: “Exploring Your Watershed” &amp; “Building a Greenway Case Study”</a:t>
            </a:r>
            <a:endParaRPr sz="2400" b="1" i="1" dirty="0">
              <a:solidFill>
                <a:srgbClr val="006837"/>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6D4C645D-34A9-4B7D-96BD-9D9B53A0D8A2}">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1582</TotalTime>
  <Words>1187</Words>
  <Application>Microsoft Office PowerPoint</Application>
  <PresentationFormat>Widescreen</PresentationFormat>
  <Paragraphs>172</Paragraphs>
  <Slides>28</Slides>
  <Notes>28</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Calibri</vt:lpstr>
      <vt:lpstr>Questrial</vt:lpstr>
      <vt:lpstr>Arial</vt:lpstr>
      <vt:lpstr>Office Theme</vt:lpstr>
      <vt:lpstr>Office Theme</vt:lpstr>
      <vt:lpstr>Teaching with Technology: Using EPA’s EnviroAtlas in the Classroom to Empower Tomorrow’s Decision-Makers</vt:lpstr>
      <vt:lpstr>PowerPoint Presentation</vt:lpstr>
      <vt:lpstr>PowerPoint Presentation</vt:lpstr>
      <vt:lpstr>Navigating the EnviroAtlas website epa.gov/enviroatlas  </vt:lpstr>
      <vt:lpstr>EnviroAtlas Educational Materials </vt:lpstr>
      <vt:lpstr>PowerPoint Presentation</vt:lpstr>
      <vt:lpstr>Lesson Plan: “Introduction to Ecosystem Services” Grades 4-6</vt:lpstr>
      <vt:lpstr>PowerPoint Presentation</vt:lpstr>
      <vt:lpstr>The EnviroAtlas Interactive Map</vt:lpstr>
      <vt:lpstr>The Interactive Map </vt:lpstr>
      <vt:lpstr>epa.gov/enviroatlas</vt:lpstr>
      <vt:lpstr>epa.gov/enviroatlas</vt:lpstr>
      <vt:lpstr>PowerPoint Presentation</vt:lpstr>
      <vt:lpstr>Lesson Plan: “Exploring Your Watershed” Grades K-6 Virtual Demo/Video</vt:lpstr>
      <vt:lpstr>PowerPoint Presentation</vt:lpstr>
      <vt:lpstr>PowerPoint Presentation</vt:lpstr>
      <vt:lpstr>PowerPoint Presentation</vt:lpstr>
      <vt:lpstr> Lesson Plan: “Building a Greenway: Case Study” Grades 9-Undergraduate Virtual Demo/Video</vt:lpstr>
      <vt:lpstr>PowerPoint Presentation</vt:lpstr>
      <vt:lpstr>The EnviroAtlas Eco-Health Relationship Browser</vt:lpstr>
      <vt:lpstr>PowerPoint Presentation</vt:lpstr>
      <vt:lpstr>Lesson Plan:  “Connecting Ecosystems and Human Health” Grades 4-12 Virtual Demo/Video</vt:lpstr>
      <vt:lpstr>PowerPoint Presentation</vt:lpstr>
      <vt:lpstr>PowerPoint Presentation</vt:lpstr>
      <vt:lpstr>PowerPoint Presentation</vt:lpstr>
      <vt:lpstr>PowerPoint Presentation</vt:lpstr>
      <vt:lpstr>PowerPoint Presentation</vt:lpstr>
      <vt:lpstr>Have general questions about EnviroAtlas or need assistance? Email us at: EnviroAtlas@epa.gov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with Technology:  Using EPA's EnviroAtlas tool</dc:title>
  <dc:creator>Hartley, Jenna</dc:creator>
  <cp:lastModifiedBy>Morales, Lourdes</cp:lastModifiedBy>
  <cp:revision>59</cp:revision>
  <dcterms:modified xsi:type="dcterms:W3CDTF">2019-06-13T20:33:16Z</dcterms:modified>
</cp:coreProperties>
</file>