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92" r:id="rId2"/>
  </p:sldMasterIdLst>
  <p:notesMasterIdLst>
    <p:notesMasterId r:id="rId19"/>
  </p:notesMasterIdLst>
  <p:sldIdLst>
    <p:sldId id="265" r:id="rId3"/>
    <p:sldId id="275" r:id="rId4"/>
    <p:sldId id="257" r:id="rId5"/>
    <p:sldId id="276" r:id="rId6"/>
    <p:sldId id="258" r:id="rId7"/>
    <p:sldId id="264" r:id="rId8"/>
    <p:sldId id="266" r:id="rId9"/>
    <p:sldId id="270" r:id="rId10"/>
    <p:sldId id="271" r:id="rId11"/>
    <p:sldId id="277" r:id="rId12"/>
    <p:sldId id="262" r:id="rId13"/>
    <p:sldId id="267" r:id="rId14"/>
    <p:sldId id="279" r:id="rId15"/>
    <p:sldId id="268" r:id="rId16"/>
    <p:sldId id="269" r:id="rId17"/>
    <p:sldId id="278" r:id="rId18"/>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76" autoAdjust="0"/>
  </p:normalViewPr>
  <p:slideViewPr>
    <p:cSldViewPr>
      <p:cViewPr varScale="1">
        <p:scale>
          <a:sx n="106" d="100"/>
          <a:sy n="106" d="100"/>
        </p:scale>
        <p:origin x="14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38" tIns="46220" rIns="92438" bIns="46220" rtlCol="0"/>
          <a:lstStyle>
            <a:lvl1pPr algn="l">
              <a:defRPr sz="1200"/>
            </a:lvl1pPr>
          </a:lstStyle>
          <a:p>
            <a:endParaRPr lang="en-US" dirty="0"/>
          </a:p>
        </p:txBody>
      </p:sp>
      <p:sp>
        <p:nvSpPr>
          <p:cNvPr id="3" name="Date Placeholder 2"/>
          <p:cNvSpPr>
            <a:spLocks noGrp="1"/>
          </p:cNvSpPr>
          <p:nvPr>
            <p:ph type="dt" idx="1"/>
          </p:nvPr>
        </p:nvSpPr>
        <p:spPr>
          <a:xfrm>
            <a:off x="3898102" y="0"/>
            <a:ext cx="2982119" cy="464820"/>
          </a:xfrm>
          <a:prstGeom prst="rect">
            <a:avLst/>
          </a:prstGeom>
        </p:spPr>
        <p:txBody>
          <a:bodyPr vert="horz" lIns="92438" tIns="46220" rIns="92438" bIns="46220" rtlCol="0"/>
          <a:lstStyle>
            <a:lvl1pPr algn="r">
              <a:defRPr sz="1200"/>
            </a:lvl1pPr>
          </a:lstStyle>
          <a:p>
            <a:fld id="{AE600F45-77CA-4C1D-BF3E-FD6E23FE2BCF}" type="datetimeFigureOut">
              <a:rPr lang="en-US" smtClean="0"/>
              <a:pPr/>
              <a:t>7/8/2019</a:t>
            </a:fld>
            <a:endParaRPr lang="en-US" dirty="0"/>
          </a:p>
        </p:txBody>
      </p:sp>
      <p:sp>
        <p:nvSpPr>
          <p:cNvPr id="4" name="Slide Image Placeholder 3"/>
          <p:cNvSpPr>
            <a:spLocks noGrp="1" noRot="1" noChangeAspect="1"/>
          </p:cNvSpPr>
          <p:nvPr>
            <p:ph type="sldImg" idx="2"/>
          </p:nvPr>
        </p:nvSpPr>
        <p:spPr>
          <a:xfrm>
            <a:off x="1119188" y="698500"/>
            <a:ext cx="4643437" cy="3484563"/>
          </a:xfrm>
          <a:prstGeom prst="rect">
            <a:avLst/>
          </a:prstGeom>
          <a:noFill/>
          <a:ln w="12700">
            <a:solidFill>
              <a:prstClr val="black"/>
            </a:solidFill>
          </a:ln>
        </p:spPr>
        <p:txBody>
          <a:bodyPr vert="horz" lIns="92438" tIns="46220" rIns="92438" bIns="46220" rtlCol="0" anchor="ctr"/>
          <a:lstStyle/>
          <a:p>
            <a:endParaRPr lang="en-US" dirty="0"/>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38" tIns="46220" rIns="92438" bIns="462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4820"/>
          </a:xfrm>
          <a:prstGeom prst="rect">
            <a:avLst/>
          </a:prstGeom>
        </p:spPr>
        <p:txBody>
          <a:bodyPr vert="horz" lIns="92438" tIns="46220" rIns="92438" bIns="462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38" tIns="46220" rIns="92438" bIns="46220" rtlCol="0" anchor="b"/>
          <a:lstStyle>
            <a:lvl1pPr algn="r">
              <a:defRPr sz="1200"/>
            </a:lvl1pPr>
          </a:lstStyle>
          <a:p>
            <a:fld id="{7A7AF2C6-2446-4D20-A7CA-D49955F0B574}" type="slidenum">
              <a:rPr lang="en-US" smtClean="0"/>
              <a:pPr/>
              <a:t>‹#›</a:t>
            </a:fld>
            <a:endParaRPr lang="en-US" dirty="0"/>
          </a:p>
        </p:txBody>
      </p:sp>
    </p:spTree>
    <p:extLst>
      <p:ext uri="{BB962C8B-B14F-4D97-AF65-F5344CB8AC3E}">
        <p14:creationId xmlns:p14="http://schemas.microsoft.com/office/powerpoint/2010/main" val="423914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7AF2C6-2446-4D20-A7CA-D49955F0B574}" type="slidenum">
              <a:rPr lang="en-US" smtClean="0"/>
              <a:pPr/>
              <a:t>5</a:t>
            </a:fld>
            <a:endParaRPr lang="en-US" dirty="0"/>
          </a:p>
        </p:txBody>
      </p:sp>
    </p:spTree>
    <p:extLst>
      <p:ext uri="{BB962C8B-B14F-4D97-AF65-F5344CB8AC3E}">
        <p14:creationId xmlns:p14="http://schemas.microsoft.com/office/powerpoint/2010/main" val="1246563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Note for Rick Vetter:</a:t>
            </a:r>
            <a:r>
              <a:rPr lang="en-US" baseline="0" dirty="0"/>
              <a:t> </a:t>
            </a:r>
            <a:r>
              <a:rPr lang="en-US" dirty="0"/>
              <a:t>As you are probably aware, the issue of what “are not pollutants regulated under section 112” means is front and center in the existing EGU GHG proposed rule.  Our position is that we can regulate non-HAP pollutant emissions from sources even if the source is part of a category of sources subject to a NESHAP.  Some in industry</a:t>
            </a:r>
            <a:r>
              <a:rPr lang="en-US" baseline="0" dirty="0"/>
              <a:t> argue that any source category regulated under section 112 cannot be regulated under 111(d). The law has ambiguity here and we believe that we have taken a reasonable interpretation on this issue. </a:t>
            </a:r>
            <a:endParaRPr lang="en-US" dirty="0"/>
          </a:p>
        </p:txBody>
      </p:sp>
      <p:sp>
        <p:nvSpPr>
          <p:cNvPr id="4" name="Slide Number Placeholder 3"/>
          <p:cNvSpPr>
            <a:spLocks noGrp="1"/>
          </p:cNvSpPr>
          <p:nvPr>
            <p:ph type="sldNum" sz="quarter" idx="10"/>
          </p:nvPr>
        </p:nvSpPr>
        <p:spPr/>
        <p:txBody>
          <a:bodyPr/>
          <a:lstStyle/>
          <a:p>
            <a:fld id="{7A7AF2C6-2446-4D20-A7CA-D49955F0B574}" type="slidenum">
              <a:rPr lang="en-US" smtClean="0"/>
              <a:pPr/>
              <a:t>7</a:t>
            </a:fld>
            <a:endParaRPr lang="en-US" dirty="0"/>
          </a:p>
        </p:txBody>
      </p:sp>
    </p:spTree>
    <p:extLst>
      <p:ext uri="{BB962C8B-B14F-4D97-AF65-F5344CB8AC3E}">
        <p14:creationId xmlns:p14="http://schemas.microsoft.com/office/powerpoint/2010/main" val="1557188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1F880CE-FE4F-4077-8EC6-6DAAC55511C4}" type="datetime1">
              <a:rPr lang="en-US" smtClean="0"/>
              <a:pPr/>
              <a:t>7/8/2019</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838D2A2-4632-48C0-9276-DC51D49C155F}"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7CACC-698F-41BE-B70D-21D5A9C78B66}" type="datetime1">
              <a:rPr lang="en-US" smtClean="0"/>
              <a:pPr/>
              <a:t>7/8/2019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38D2A2-4632-48C0-9276-DC51D49C155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68806432-FABC-4275-BC08-4B663623D099}" type="datetime1">
              <a:rPr lang="en-US" smtClean="0"/>
              <a:pPr/>
              <a:t>7/8/2019</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0838D2A2-4632-48C0-9276-DC51D49C155F}"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2" cstate="print"/>
          <a:srcRect/>
          <a:stretch>
            <a:fillRect/>
          </a:stretch>
        </p:blipFill>
        <p:spPr bwMode="auto">
          <a:xfrm>
            <a:off x="152400" y="228600"/>
            <a:ext cx="1600200" cy="630322"/>
          </a:xfrm>
          <a:prstGeom prst="rect">
            <a:avLst/>
          </a:prstGeom>
          <a:noFill/>
          <a:ln w="9525">
            <a:noFill/>
            <a:miter lim="800000"/>
            <a:headEnd/>
            <a:tailEnd/>
          </a:ln>
          <a:effectLst/>
        </p:spPr>
      </p:pic>
      <p:sp>
        <p:nvSpPr>
          <p:cNvPr id="24" name="Text Placeholder 23"/>
          <p:cNvSpPr>
            <a:spLocks noGrp="1"/>
          </p:cNvSpPr>
          <p:nvPr>
            <p:ph type="body" sz="quarter" idx="10" hasCustomPrompt="1"/>
          </p:nvPr>
        </p:nvSpPr>
        <p:spPr>
          <a:xfrm>
            <a:off x="1447800" y="1828800"/>
            <a:ext cx="6705600" cy="990600"/>
          </a:xfrm>
        </p:spPr>
        <p:txBody>
          <a:bodyPr>
            <a:normAutofit/>
          </a:bodyPr>
          <a:lstStyle>
            <a:lvl1pPr algn="ctr">
              <a:buNone/>
              <a:defRPr sz="4400" baseline="0">
                <a:latin typeface="Arial" pitchFamily="34" charset="0"/>
                <a:cs typeface="Arial" pitchFamily="34" charset="0"/>
              </a:defRPr>
            </a:lvl1pPr>
          </a:lstStyle>
          <a:p>
            <a:pPr lvl="0"/>
            <a:r>
              <a:rPr lang="en-US" dirty="0"/>
              <a:t>Title</a:t>
            </a:r>
          </a:p>
        </p:txBody>
      </p:sp>
      <p:sp>
        <p:nvSpPr>
          <p:cNvPr id="26" name="Text Placeholder 25"/>
          <p:cNvSpPr>
            <a:spLocks noGrp="1"/>
          </p:cNvSpPr>
          <p:nvPr>
            <p:ph type="body" sz="quarter" idx="11" hasCustomPrompt="1"/>
          </p:nvPr>
        </p:nvSpPr>
        <p:spPr>
          <a:xfrm>
            <a:off x="3124200" y="3810000"/>
            <a:ext cx="3657600" cy="1143000"/>
          </a:xfrm>
        </p:spPr>
        <p:txBody>
          <a:bodyPr>
            <a:normAutofit/>
          </a:bodyPr>
          <a:lstStyle>
            <a:lvl1pPr algn="ctr">
              <a:buNone/>
              <a:defRPr sz="2400" baseline="0">
                <a:latin typeface="Arial" pitchFamily="34" charset="0"/>
                <a:cs typeface="Arial" pitchFamily="34" charset="0"/>
              </a:defRPr>
            </a:lvl1pPr>
          </a:lstStyle>
          <a:p>
            <a:pPr lvl="0"/>
            <a:r>
              <a:rPr lang="en-US" sz="2400" dirty="0">
                <a:latin typeface="Arial" pitchFamily="34" charset="0"/>
                <a:cs typeface="Arial" pitchFamily="34" charset="0"/>
              </a:rPr>
              <a:t>Briefing for</a:t>
            </a:r>
          </a:p>
          <a:p>
            <a:pPr lvl="0"/>
            <a:r>
              <a:rPr lang="en-US" sz="2400" dirty="0">
                <a:latin typeface="Arial" pitchFamily="34" charset="0"/>
                <a:cs typeface="Arial" pitchFamily="34" charset="0"/>
              </a:rPr>
              <a:t>Date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6F8D2367-0837-4B6D-B789-84C83471C84F}" type="datetime1">
              <a:rPr lang="en-US" smtClean="0"/>
              <a:pPr/>
              <a:t>7/8/2019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838D2A2-4632-48C0-9276-DC51D49C155F}"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16D8D40E-4551-4231-B4DE-C0D01BC5AEE9}" type="datetime1">
              <a:rPr lang="en-US" smtClean="0"/>
              <a:pPr/>
              <a:t>7/8/2019</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838D2A2-4632-48C0-9276-DC51D49C155F}"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756EA4F3-FF91-4C42-B399-3A1F4FA0EA8F}" type="datetime1">
              <a:rPr lang="en-US" smtClean="0"/>
              <a:pPr/>
              <a:t>7/8/2019</a:t>
            </a:fld>
            <a:endParaRPr lang="en-US" dirty="0"/>
          </a:p>
        </p:txBody>
      </p:sp>
      <p:sp>
        <p:nvSpPr>
          <p:cNvPr id="10" name="Slide Number Placeholder 9"/>
          <p:cNvSpPr>
            <a:spLocks noGrp="1"/>
          </p:cNvSpPr>
          <p:nvPr>
            <p:ph type="sldNum" sz="quarter" idx="16"/>
          </p:nvPr>
        </p:nvSpPr>
        <p:spPr/>
        <p:txBody>
          <a:bodyPr rtlCol="0"/>
          <a:lstStyle/>
          <a:p>
            <a:fld id="{0838D2A2-4632-48C0-9276-DC51D49C155F}"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F90EECF1-94E8-4772-B1D7-D8FE885ACA05}" type="datetime1">
              <a:rPr lang="en-US" smtClean="0"/>
              <a:pPr/>
              <a:t>7/8/2019</a:t>
            </a:fld>
            <a:endParaRPr lang="en-US" dirty="0"/>
          </a:p>
        </p:txBody>
      </p:sp>
      <p:sp>
        <p:nvSpPr>
          <p:cNvPr id="12" name="Slide Number Placeholder 11"/>
          <p:cNvSpPr>
            <a:spLocks noGrp="1"/>
          </p:cNvSpPr>
          <p:nvPr>
            <p:ph type="sldNum" sz="quarter" idx="16"/>
          </p:nvPr>
        </p:nvSpPr>
        <p:spPr/>
        <p:txBody>
          <a:bodyPr rtlCol="0"/>
          <a:lstStyle/>
          <a:p>
            <a:fld id="{0838D2A2-4632-48C0-9276-DC51D49C155F}"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0A44806-2721-4B77-A793-D0D621C34A60}" type="datetime1">
              <a:rPr lang="en-US" smtClean="0"/>
              <a:pPr/>
              <a:t>7/8/2019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838D2A2-4632-48C0-9276-DC51D49C155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26D22-EC36-4870-A1F4-561760A0DBC2}" type="datetime1">
              <a:rPr lang="en-US" smtClean="0"/>
              <a:pPr/>
              <a:t>7/8/2019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838D2A2-4632-48C0-9276-DC51D49C155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C4260500-95B5-4E67-89EE-B6A50492DC83}" type="datetime1">
              <a:rPr lang="en-US" smtClean="0"/>
              <a:pPr/>
              <a:t>7/8/2019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838D2A2-4632-48C0-9276-DC51D49C155F}"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22E0CF19-D8C8-420D-A055-9D83348385CA}" type="datetime1">
              <a:rPr lang="en-US" smtClean="0"/>
              <a:pPr/>
              <a:t>7/8/2019</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838D2A2-4632-48C0-9276-DC51D49C155F}"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a:t>Click icon to add picture</a:t>
            </a: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007990E-A437-42EC-B2B1-C91BBD5825D5}" type="datetime1">
              <a:rPr lang="en-US" smtClean="0"/>
              <a:pPr/>
              <a:t>7/8/2019</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838D2A2-4632-48C0-9276-DC51D49C155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276350" y="2209800"/>
            <a:ext cx="6591300" cy="1676400"/>
          </a:xfrm>
        </p:spPr>
        <p:txBody>
          <a:bodyPr>
            <a:normAutofit/>
          </a:bodyPr>
          <a:lstStyle/>
          <a:p>
            <a:r>
              <a:rPr lang="en-US" dirty="0">
                <a:latin typeface="+mj-lt"/>
              </a:rPr>
              <a:t>Control of Air Pollution from Stationary Sources</a:t>
            </a:r>
          </a:p>
        </p:txBody>
      </p:sp>
      <p:sp>
        <p:nvSpPr>
          <p:cNvPr id="3" name="Text Placeholder 2"/>
          <p:cNvSpPr>
            <a:spLocks noGrp="1"/>
          </p:cNvSpPr>
          <p:nvPr>
            <p:ph type="body" sz="quarter" idx="11"/>
          </p:nvPr>
        </p:nvSpPr>
        <p:spPr>
          <a:xfrm>
            <a:off x="1905000" y="4800600"/>
            <a:ext cx="5334000" cy="1219200"/>
          </a:xfrm>
        </p:spPr>
        <p:txBody>
          <a:bodyPr>
            <a:normAutofit fontScale="70000" lnSpcReduction="20000"/>
          </a:bodyPr>
          <a:lstStyle/>
          <a:p>
            <a:r>
              <a:rPr lang="en-US" dirty="0">
                <a:latin typeface="+mj-lt"/>
              </a:rPr>
              <a:t>Keith Barnett</a:t>
            </a:r>
          </a:p>
          <a:p>
            <a:r>
              <a:rPr lang="en-US" dirty="0">
                <a:latin typeface="+mj-lt"/>
              </a:rPr>
              <a:t>Group Leader, Minerals and Manufacturing Group</a:t>
            </a:r>
          </a:p>
          <a:p>
            <a:r>
              <a:rPr lang="en-US" dirty="0">
                <a:latin typeface="+mj-lt"/>
              </a:rPr>
              <a:t>Sector Policies and Programs Division</a:t>
            </a:r>
          </a:p>
          <a:p>
            <a:r>
              <a:rPr lang="en-US" dirty="0">
                <a:latin typeface="+mj-lt"/>
              </a:rPr>
              <a:t>July 9, 2019</a:t>
            </a:r>
          </a:p>
          <a:p>
            <a:endParaRPr lang="en-US" dirty="0">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BC150-0CB5-472A-AC33-E2CAE4D92BDB}"/>
              </a:ext>
            </a:extLst>
          </p:cNvPr>
          <p:cNvSpPr>
            <a:spLocks noGrp="1"/>
          </p:cNvSpPr>
          <p:nvPr>
            <p:ph type="title"/>
          </p:nvPr>
        </p:nvSpPr>
        <p:spPr/>
        <p:txBody>
          <a:bodyPr>
            <a:normAutofit/>
          </a:bodyPr>
          <a:lstStyle/>
          <a:p>
            <a:r>
              <a:rPr lang="en-US" sz="4000" dirty="0">
                <a:solidFill>
                  <a:schemeClr val="tx1"/>
                </a:solidFill>
              </a:rPr>
              <a:t>NESHAP: GACT Standards</a:t>
            </a:r>
          </a:p>
        </p:txBody>
      </p:sp>
      <p:sp>
        <p:nvSpPr>
          <p:cNvPr id="3" name="Slide Number Placeholder 2">
            <a:extLst>
              <a:ext uri="{FF2B5EF4-FFF2-40B4-BE49-F238E27FC236}">
                <a16:creationId xmlns:a16="http://schemas.microsoft.com/office/drawing/2014/main" id="{5242B0D0-38C4-4317-9102-3D8E6436C4B4}"/>
              </a:ext>
            </a:extLst>
          </p:cNvPr>
          <p:cNvSpPr>
            <a:spLocks noGrp="1"/>
          </p:cNvSpPr>
          <p:nvPr>
            <p:ph type="sldNum" sz="quarter" idx="12"/>
          </p:nvPr>
        </p:nvSpPr>
        <p:spPr/>
        <p:txBody>
          <a:bodyPr>
            <a:normAutofit fontScale="85000" lnSpcReduction="20000"/>
          </a:bodyPr>
          <a:lstStyle/>
          <a:p>
            <a:fld id="{0838D2A2-4632-48C0-9276-DC51D49C155F}" type="slidenum">
              <a:rPr lang="en-US" smtClean="0"/>
              <a:pPr/>
              <a:t>10</a:t>
            </a:fld>
            <a:endParaRPr lang="en-US" dirty="0"/>
          </a:p>
        </p:txBody>
      </p:sp>
      <p:sp>
        <p:nvSpPr>
          <p:cNvPr id="4" name="Content Placeholder 3">
            <a:extLst>
              <a:ext uri="{FF2B5EF4-FFF2-40B4-BE49-F238E27FC236}">
                <a16:creationId xmlns:a16="http://schemas.microsoft.com/office/drawing/2014/main" id="{B9089D60-BF29-451C-87DC-51FBEFDA8581}"/>
              </a:ext>
            </a:extLst>
          </p:cNvPr>
          <p:cNvSpPr>
            <a:spLocks noGrp="1"/>
          </p:cNvSpPr>
          <p:nvPr>
            <p:ph sz="quarter" idx="1"/>
          </p:nvPr>
        </p:nvSpPr>
        <p:spPr/>
        <p:txBody>
          <a:bodyPr/>
          <a:lstStyle/>
          <a:p>
            <a:pPr>
              <a:buFont typeface="Wingdings" panose="05000000000000000000" pitchFamily="2" charset="2"/>
              <a:buChar char="§"/>
            </a:pPr>
            <a:r>
              <a:rPr lang="en-US" sz="2800" dirty="0"/>
              <a:t>Smaller (area) sources of air toxics emissions may be regulated using generally available control technology (GACT)</a:t>
            </a:r>
          </a:p>
          <a:p>
            <a:pPr>
              <a:buFont typeface="Wingdings" panose="05000000000000000000" pitchFamily="2" charset="2"/>
              <a:buChar char="§"/>
            </a:pPr>
            <a:r>
              <a:rPr lang="en-US" sz="2800" dirty="0"/>
              <a:t>GACT is not as clearly defined in the law as MACT</a:t>
            </a:r>
          </a:p>
          <a:p>
            <a:pPr>
              <a:buFont typeface="Wingdings" panose="05000000000000000000" pitchFamily="2" charset="2"/>
              <a:buChar char="§"/>
            </a:pPr>
            <a:r>
              <a:rPr lang="en-US" sz="2800" dirty="0"/>
              <a:t>Costs and economic Impacts are considered</a:t>
            </a:r>
          </a:p>
          <a:p>
            <a:pPr>
              <a:buFont typeface="Wingdings" panose="05000000000000000000" pitchFamily="2" charset="2"/>
              <a:buChar char="§"/>
            </a:pPr>
            <a:r>
              <a:rPr lang="en-US" sz="2800" dirty="0"/>
              <a:t>Technology review is required every 8 years</a:t>
            </a:r>
          </a:p>
          <a:p>
            <a:endParaRPr lang="en-US" dirty="0"/>
          </a:p>
          <a:p>
            <a:endParaRPr lang="en-US" dirty="0"/>
          </a:p>
          <a:p>
            <a:endParaRPr lang="en-US" dirty="0"/>
          </a:p>
        </p:txBody>
      </p:sp>
    </p:spTree>
    <p:extLst>
      <p:ext uri="{BB962C8B-B14F-4D97-AF65-F5344CB8AC3E}">
        <p14:creationId xmlns:p14="http://schemas.microsoft.com/office/powerpoint/2010/main" val="3196851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378952" cy="990600"/>
          </a:xfrm>
        </p:spPr>
        <p:txBody>
          <a:bodyPr>
            <a:normAutofit fontScale="90000"/>
          </a:bodyPr>
          <a:lstStyle/>
          <a:p>
            <a:pPr lvl="0"/>
            <a:r>
              <a:rPr lang="en-US" dirty="0">
                <a:solidFill>
                  <a:schemeClr val="tx1"/>
                </a:solidFill>
              </a:rPr>
              <a:t>Differences between NESHAP and NSPS</a:t>
            </a:r>
          </a:p>
        </p:txBody>
      </p:sp>
      <p:sp>
        <p:nvSpPr>
          <p:cNvPr id="3" name="Content Placeholder 2"/>
          <p:cNvSpPr>
            <a:spLocks noGrp="1"/>
          </p:cNvSpPr>
          <p:nvPr>
            <p:ph sz="quarter" idx="1"/>
          </p:nvPr>
        </p:nvSpPr>
        <p:spPr>
          <a:xfrm>
            <a:off x="609600" y="1600200"/>
            <a:ext cx="8534400" cy="5257800"/>
          </a:xfrm>
        </p:spPr>
        <p:txBody>
          <a:bodyPr>
            <a:normAutofit/>
          </a:bodyPr>
          <a:lstStyle/>
          <a:p>
            <a:pPr marL="0" lvl="0" indent="0">
              <a:buNone/>
            </a:pPr>
            <a:r>
              <a:rPr lang="en-US" sz="2000" b="1" dirty="0"/>
              <a:t>NESHAP			     	      NSPS  </a:t>
            </a:r>
          </a:p>
          <a:p>
            <a:pPr lvl="0">
              <a:buFont typeface="Arial" pitchFamily="34" charset="0"/>
              <a:buChar char="►"/>
            </a:pPr>
            <a:endParaRPr lang="en-US" sz="5200" dirty="0"/>
          </a:p>
          <a:p>
            <a:pPr>
              <a:buNone/>
            </a:pPr>
            <a:r>
              <a:rPr lang="en-US" sz="5200" dirty="0"/>
              <a:t>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838D2A2-4632-48C0-9276-DC51D49C155F}" type="slidenum">
              <a:rPr lang="en-US" smtClean="0"/>
              <a:pPr/>
              <a:t>11</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512489199"/>
              </p:ext>
            </p:extLst>
          </p:nvPr>
        </p:nvGraphicFramePr>
        <p:xfrm>
          <a:off x="609600" y="2057401"/>
          <a:ext cx="8153400" cy="4495407"/>
        </p:xfrm>
        <a:graphic>
          <a:graphicData uri="http://schemas.openxmlformats.org/drawingml/2006/table">
            <a:tbl>
              <a:tblPr firstRow="1" bandRow="1">
                <a:tableStyleId>{5C22544A-7EE6-4342-B048-85BDC9FD1C3A}</a:tableStyleId>
              </a:tblPr>
              <a:tblGrid>
                <a:gridCol w="4076700">
                  <a:extLst>
                    <a:ext uri="{9D8B030D-6E8A-4147-A177-3AD203B41FA5}">
                      <a16:colId xmlns:a16="http://schemas.microsoft.com/office/drawing/2014/main" val="20000"/>
                    </a:ext>
                  </a:extLst>
                </a:gridCol>
                <a:gridCol w="4076700">
                  <a:extLst>
                    <a:ext uri="{9D8B030D-6E8A-4147-A177-3AD203B41FA5}">
                      <a16:colId xmlns:a16="http://schemas.microsoft.com/office/drawing/2014/main" val="20001"/>
                    </a:ext>
                  </a:extLst>
                </a:gridCol>
              </a:tblGrid>
              <a:tr h="7836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MACT standards always</a:t>
                      </a:r>
                      <a:r>
                        <a:rPr lang="en-US" sz="1600" b="0" baseline="0" dirty="0">
                          <a:solidFill>
                            <a:schemeClr val="tx1"/>
                          </a:solidFill>
                        </a:rPr>
                        <a:t> apply to major sources of HAP; area sources may be MACT or GACT</a:t>
                      </a:r>
                      <a:endParaRPr lang="en-US" sz="1600" b="0" dirty="0">
                        <a:solidFill>
                          <a:schemeClr val="tx1"/>
                        </a:solidFill>
                      </a:endParaRPr>
                    </a:p>
                  </a:txBody>
                  <a:tcPr>
                    <a:solidFill>
                      <a:schemeClr val="accent1">
                        <a:lumMod val="20000"/>
                        <a:lumOff val="80000"/>
                      </a:schemeClr>
                    </a:solidFill>
                  </a:tcPr>
                </a:tc>
                <a:tc>
                  <a:txBody>
                    <a:bodyPr/>
                    <a:lstStyle/>
                    <a:p>
                      <a:r>
                        <a:rPr lang="en-US" sz="1600" b="0" dirty="0">
                          <a:solidFill>
                            <a:schemeClr val="tx1"/>
                          </a:solidFill>
                        </a:rPr>
                        <a:t>There is no major/area source differentiation</a:t>
                      </a:r>
                    </a:p>
                  </a:txBody>
                  <a:tcPr>
                    <a:solidFill>
                      <a:schemeClr val="accent1">
                        <a:lumMod val="20000"/>
                        <a:lumOff val="80000"/>
                      </a:schemeClr>
                    </a:solidFill>
                  </a:tcPr>
                </a:tc>
                <a:extLst>
                  <a:ext uri="{0D108BD9-81ED-4DB2-BD59-A6C34878D82A}">
                    <a16:rowId xmlns:a16="http://schemas.microsoft.com/office/drawing/2014/main" val="10000"/>
                  </a:ext>
                </a:extLst>
              </a:tr>
              <a:tr h="671683">
                <a:tc>
                  <a:txBody>
                    <a:bodyPr/>
                    <a:lstStyle/>
                    <a:p>
                      <a:r>
                        <a:rPr lang="en-US" sz="1600" dirty="0"/>
                        <a:t>Apply to new and existing sources</a:t>
                      </a:r>
                    </a:p>
                  </a:txBody>
                  <a:tcPr/>
                </a:tc>
                <a:tc>
                  <a:txBody>
                    <a:bodyPr/>
                    <a:lstStyle/>
                    <a:p>
                      <a:r>
                        <a:rPr lang="en-US" sz="1600" dirty="0"/>
                        <a:t>Do</a:t>
                      </a:r>
                      <a:r>
                        <a:rPr lang="en-US" sz="1600" baseline="0" dirty="0"/>
                        <a:t> not apply to existing sources except in limited circumstances under section 111(d)</a:t>
                      </a:r>
                      <a:endParaRPr lang="en-US" sz="1600" dirty="0"/>
                    </a:p>
                  </a:txBody>
                  <a:tcPr/>
                </a:tc>
                <a:extLst>
                  <a:ext uri="{0D108BD9-81ED-4DB2-BD59-A6C34878D82A}">
                    <a16:rowId xmlns:a16="http://schemas.microsoft.com/office/drawing/2014/main" val="10001"/>
                  </a:ext>
                </a:extLst>
              </a:tr>
              <a:tr h="671683">
                <a:tc>
                  <a:txBody>
                    <a:bodyPr/>
                    <a:lstStyle/>
                    <a:p>
                      <a:r>
                        <a:rPr lang="en-US" sz="1600" dirty="0"/>
                        <a:t>MACT standards have a minimum stringency level (floor); cost </a:t>
                      </a:r>
                      <a:r>
                        <a:rPr lang="en-US" sz="1600" u="sng" dirty="0"/>
                        <a:t>cannot</a:t>
                      </a:r>
                      <a:r>
                        <a:rPr lang="en-US" sz="1600" dirty="0"/>
                        <a:t> be considered</a:t>
                      </a:r>
                    </a:p>
                  </a:txBody>
                  <a:tcPr/>
                </a:tc>
                <a:tc>
                  <a:txBody>
                    <a:bodyPr/>
                    <a:lstStyle/>
                    <a:p>
                      <a:r>
                        <a:rPr lang="en-US" sz="1600" dirty="0"/>
                        <a:t>Costs are </a:t>
                      </a:r>
                      <a:r>
                        <a:rPr lang="en-US" sz="1600" u="sng" dirty="0"/>
                        <a:t>always</a:t>
                      </a:r>
                      <a:r>
                        <a:rPr lang="en-US" sz="1600" dirty="0"/>
                        <a:t> considered</a:t>
                      </a:r>
                    </a:p>
                  </a:txBody>
                  <a:tcPr/>
                </a:tc>
                <a:extLst>
                  <a:ext uri="{0D108BD9-81ED-4DB2-BD59-A6C34878D82A}">
                    <a16:rowId xmlns:a16="http://schemas.microsoft.com/office/drawing/2014/main" val="10002"/>
                  </a:ext>
                </a:extLst>
              </a:tr>
              <a:tr h="1017665">
                <a:tc>
                  <a:txBody>
                    <a:bodyPr/>
                    <a:lstStyle/>
                    <a:p>
                      <a:r>
                        <a:rPr lang="en-US" sz="1600" dirty="0"/>
                        <a:t>Regulate 187 hazardous air pollutants (HAP), also called air toxics</a:t>
                      </a:r>
                    </a:p>
                  </a:txBody>
                  <a:tcPr/>
                </a:tc>
                <a:tc>
                  <a:txBody>
                    <a:bodyPr/>
                    <a:lstStyle/>
                    <a:p>
                      <a:r>
                        <a:rPr lang="en-US" sz="1600" dirty="0"/>
                        <a:t>Regulate criteria pollutants (particulate matter, carbon monoxide, ground-level ozone, lead, sulfur dioxides, and nitrogen oxides; plus other non-HAP such as total fluorides)</a:t>
                      </a:r>
                    </a:p>
                  </a:txBody>
                  <a:tcPr/>
                </a:tc>
                <a:extLst>
                  <a:ext uri="{0D108BD9-81ED-4DB2-BD59-A6C34878D82A}">
                    <a16:rowId xmlns:a16="http://schemas.microsoft.com/office/drawing/2014/main" val="10003"/>
                  </a:ext>
                </a:extLst>
              </a:tr>
              <a:tr h="552447">
                <a:tc>
                  <a:txBody>
                    <a:bodyPr/>
                    <a:lstStyle/>
                    <a:p>
                      <a:r>
                        <a:rPr lang="en-US" sz="1600" dirty="0">
                          <a:solidFill>
                            <a:schemeClr val="tx1"/>
                          </a:solidFill>
                        </a:rPr>
                        <a:t>Statutory requirement that all emitted </a:t>
                      </a:r>
                      <a:r>
                        <a:rPr lang="en-US" sz="1600" dirty="0"/>
                        <a:t>HAP must be regulated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Do not have to regulate all emitted</a:t>
                      </a:r>
                      <a:r>
                        <a:rPr lang="en-US" sz="1600" baseline="0" dirty="0"/>
                        <a:t> criteria pollutants </a:t>
                      </a:r>
                      <a:endParaRPr lang="en-US" sz="1600" dirty="0"/>
                    </a:p>
                  </a:txBody>
                  <a:tcPr/>
                </a:tc>
                <a:extLst>
                  <a:ext uri="{0D108BD9-81ED-4DB2-BD59-A6C34878D82A}">
                    <a16:rowId xmlns:a16="http://schemas.microsoft.com/office/drawing/2014/main" val="10004"/>
                  </a:ext>
                </a:extLst>
              </a:tr>
              <a:tr h="722488">
                <a:tc>
                  <a:txBody>
                    <a:bodyPr/>
                    <a:lstStyle/>
                    <a:p>
                      <a:r>
                        <a:rPr lang="en-US" sz="1600" dirty="0"/>
                        <a:t>GACT standards have no minimum stringency and costs are considered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There is no major/area source differentiation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tx1"/>
                </a:solidFill>
              </a:rPr>
              <a:t>Section 129 Standards (CISWI)</a:t>
            </a:r>
          </a:p>
        </p:txBody>
      </p:sp>
      <p:sp>
        <p:nvSpPr>
          <p:cNvPr id="3" name="Slide Number Placeholder 2"/>
          <p:cNvSpPr>
            <a:spLocks noGrp="1"/>
          </p:cNvSpPr>
          <p:nvPr>
            <p:ph type="sldNum" sz="quarter" idx="12"/>
          </p:nvPr>
        </p:nvSpPr>
        <p:spPr/>
        <p:txBody>
          <a:bodyPr>
            <a:normAutofit fontScale="85000" lnSpcReduction="20000"/>
          </a:bodyPr>
          <a:lstStyle/>
          <a:p>
            <a:fld id="{0838D2A2-4632-48C0-9276-DC51D49C155F}" type="slidenum">
              <a:rPr lang="en-US" smtClean="0"/>
              <a:pPr/>
              <a:t>12</a:t>
            </a:fld>
            <a:endParaRPr lang="en-US" dirty="0"/>
          </a:p>
        </p:txBody>
      </p:sp>
      <p:sp>
        <p:nvSpPr>
          <p:cNvPr id="4" name="Content Placeholder 3"/>
          <p:cNvSpPr>
            <a:spLocks noGrp="1"/>
          </p:cNvSpPr>
          <p:nvPr>
            <p:ph sz="quarter" idx="1"/>
          </p:nvPr>
        </p:nvSpPr>
        <p:spPr/>
        <p:txBody>
          <a:bodyPr>
            <a:noAutofit/>
          </a:bodyPr>
          <a:lstStyle/>
          <a:p>
            <a:pPr>
              <a:buFont typeface="Wingdings" panose="05000000000000000000" pitchFamily="2" charset="2"/>
              <a:buChar char="§"/>
            </a:pPr>
            <a:r>
              <a:rPr lang="en-US" sz="2400" dirty="0"/>
              <a:t>CISWI: Commercial and Industrial Solid Waste Incineration Units</a:t>
            </a:r>
          </a:p>
          <a:p>
            <a:pPr>
              <a:buFont typeface="Wingdings" panose="05000000000000000000" pitchFamily="2" charset="2"/>
              <a:buChar char="§"/>
            </a:pPr>
            <a:r>
              <a:rPr lang="en-US" sz="2400" dirty="0"/>
              <a:t>CAA section 129 applies to any source burning any solid waste, as defined under the nonhazardous solid waste definitional rule </a:t>
            </a:r>
          </a:p>
          <a:p>
            <a:pPr>
              <a:buFont typeface="Wingdings" panose="05000000000000000000" pitchFamily="2" charset="2"/>
              <a:buChar char="§"/>
            </a:pPr>
            <a:r>
              <a:rPr lang="en-US" sz="2400" dirty="0"/>
              <a:t>Section 129 does not apply to sources combusting hazardous solid waste (regulated under section 112)</a:t>
            </a:r>
          </a:p>
          <a:p>
            <a:pPr>
              <a:buFont typeface="Wingdings" panose="05000000000000000000" pitchFamily="2" charset="2"/>
              <a:buChar char="§"/>
            </a:pPr>
            <a:r>
              <a:rPr lang="en-US" sz="2400" dirty="0"/>
              <a:t>A source cannot be subject to a section 112 </a:t>
            </a:r>
            <a:r>
              <a:rPr lang="en-US" sz="2400" u="sng" dirty="0"/>
              <a:t>and</a:t>
            </a:r>
            <a:r>
              <a:rPr lang="en-US" sz="2400" dirty="0"/>
              <a:t> a section 129 rule at same time</a:t>
            </a:r>
          </a:p>
          <a:p>
            <a:pPr>
              <a:buFont typeface="Wingdings" panose="05000000000000000000" pitchFamily="2" charset="2"/>
              <a:buChar char="§"/>
            </a:pPr>
            <a:r>
              <a:rPr lang="en-US" sz="2400" dirty="0"/>
              <a:t>Once any source is subject to section 129, it is exempt from any section 112 rule, regardless of whether or not there is currently a 129 rule in place</a:t>
            </a:r>
          </a:p>
        </p:txBody>
      </p:sp>
    </p:spTree>
    <p:extLst>
      <p:ext uri="{BB962C8B-B14F-4D97-AF65-F5344CB8AC3E}">
        <p14:creationId xmlns:p14="http://schemas.microsoft.com/office/powerpoint/2010/main" val="29568831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3FE2F-EAD9-4130-B0B3-9261F9E33B80}"/>
              </a:ext>
            </a:extLst>
          </p:cNvPr>
          <p:cNvSpPr>
            <a:spLocks noGrp="1"/>
          </p:cNvSpPr>
          <p:nvPr>
            <p:ph type="title"/>
          </p:nvPr>
        </p:nvSpPr>
        <p:spPr/>
        <p:txBody>
          <a:bodyPr/>
          <a:lstStyle/>
          <a:p>
            <a:r>
              <a:rPr lang="en-US" dirty="0"/>
              <a:t>Example of NSPS/NESHAP Rule</a:t>
            </a:r>
          </a:p>
        </p:txBody>
      </p:sp>
      <p:sp>
        <p:nvSpPr>
          <p:cNvPr id="3" name="Slide Number Placeholder 2">
            <a:extLst>
              <a:ext uri="{FF2B5EF4-FFF2-40B4-BE49-F238E27FC236}">
                <a16:creationId xmlns:a16="http://schemas.microsoft.com/office/drawing/2014/main" id="{C1AC9CB9-F45F-40B2-AA0D-AA664E3A068C}"/>
              </a:ext>
            </a:extLst>
          </p:cNvPr>
          <p:cNvSpPr>
            <a:spLocks noGrp="1"/>
          </p:cNvSpPr>
          <p:nvPr>
            <p:ph type="sldNum" sz="quarter" idx="12"/>
          </p:nvPr>
        </p:nvSpPr>
        <p:spPr/>
        <p:txBody>
          <a:bodyPr>
            <a:normAutofit fontScale="85000" lnSpcReduction="20000"/>
          </a:bodyPr>
          <a:lstStyle/>
          <a:p>
            <a:fld id="{0838D2A2-4632-48C0-9276-DC51D49C155F}" type="slidenum">
              <a:rPr lang="en-US" smtClean="0"/>
              <a:pPr/>
              <a:t>13</a:t>
            </a:fld>
            <a:endParaRPr lang="en-US" dirty="0"/>
          </a:p>
        </p:txBody>
      </p:sp>
      <p:sp>
        <p:nvSpPr>
          <p:cNvPr id="4" name="Content Placeholder 3">
            <a:extLst>
              <a:ext uri="{FF2B5EF4-FFF2-40B4-BE49-F238E27FC236}">
                <a16:creationId xmlns:a16="http://schemas.microsoft.com/office/drawing/2014/main" id="{94ADC30E-7B3A-4C45-8C3F-7C4F92DB147F}"/>
              </a:ext>
            </a:extLst>
          </p:cNvPr>
          <p:cNvSpPr>
            <a:spLocks noGrp="1"/>
          </p:cNvSpPr>
          <p:nvPr>
            <p:ph sz="quarter" idx="1"/>
          </p:nvPr>
        </p:nvSpPr>
        <p:spPr>
          <a:xfrm>
            <a:off x="612648" y="1600200"/>
            <a:ext cx="8153400" cy="4495800"/>
          </a:xfrm>
        </p:spPr>
        <p:txBody>
          <a:bodyPr/>
          <a:lstStyle/>
          <a:p>
            <a:r>
              <a:rPr lang="en-US" sz="2400" dirty="0"/>
              <a:t>The simplified emission regulations for cement kilns are as follows:</a:t>
            </a:r>
          </a:p>
          <a:p>
            <a:endParaRPr lang="en-US" dirty="0"/>
          </a:p>
          <a:p>
            <a:endParaRPr lang="en-US" dirty="0"/>
          </a:p>
          <a:p>
            <a:endParaRPr lang="en-US" dirty="0"/>
          </a:p>
        </p:txBody>
      </p:sp>
      <p:graphicFrame>
        <p:nvGraphicFramePr>
          <p:cNvPr id="7" name="Table 6">
            <a:extLst>
              <a:ext uri="{FF2B5EF4-FFF2-40B4-BE49-F238E27FC236}">
                <a16:creationId xmlns:a16="http://schemas.microsoft.com/office/drawing/2014/main" id="{C40B76C0-D9BF-45B0-81F2-747F19ECF67C}"/>
              </a:ext>
            </a:extLst>
          </p:cNvPr>
          <p:cNvGraphicFramePr>
            <a:graphicFrameLocks noGrp="1"/>
          </p:cNvGraphicFramePr>
          <p:nvPr>
            <p:extLst>
              <p:ext uri="{D42A27DB-BD31-4B8C-83A1-F6EECF244321}">
                <p14:modId xmlns:p14="http://schemas.microsoft.com/office/powerpoint/2010/main" val="1042012186"/>
              </p:ext>
            </p:extLst>
          </p:nvPr>
        </p:nvGraphicFramePr>
        <p:xfrm>
          <a:off x="762000" y="2438787"/>
          <a:ext cx="7620000" cy="4211955"/>
        </p:xfrm>
        <a:graphic>
          <a:graphicData uri="http://schemas.openxmlformats.org/drawingml/2006/table">
            <a:tbl>
              <a:tblPr firstRow="1" firstCol="1" bandRow="1">
                <a:tableStyleId>{5C22544A-7EE6-4342-B048-85BDC9FD1C3A}</a:tableStyleId>
              </a:tblPr>
              <a:tblGrid>
                <a:gridCol w="1533018">
                  <a:extLst>
                    <a:ext uri="{9D8B030D-6E8A-4147-A177-3AD203B41FA5}">
                      <a16:colId xmlns:a16="http://schemas.microsoft.com/office/drawing/2014/main" val="679451184"/>
                    </a:ext>
                  </a:extLst>
                </a:gridCol>
                <a:gridCol w="2378822">
                  <a:extLst>
                    <a:ext uri="{9D8B030D-6E8A-4147-A177-3AD203B41FA5}">
                      <a16:colId xmlns:a16="http://schemas.microsoft.com/office/drawing/2014/main" val="964513812"/>
                    </a:ext>
                  </a:extLst>
                </a:gridCol>
                <a:gridCol w="1189410">
                  <a:extLst>
                    <a:ext uri="{9D8B030D-6E8A-4147-A177-3AD203B41FA5}">
                      <a16:colId xmlns:a16="http://schemas.microsoft.com/office/drawing/2014/main" val="200181776"/>
                    </a:ext>
                  </a:extLst>
                </a:gridCol>
                <a:gridCol w="2518750">
                  <a:extLst>
                    <a:ext uri="{9D8B030D-6E8A-4147-A177-3AD203B41FA5}">
                      <a16:colId xmlns:a16="http://schemas.microsoft.com/office/drawing/2014/main" val="2503778516"/>
                    </a:ext>
                  </a:extLst>
                </a:gridCol>
              </a:tblGrid>
              <a:tr h="228213">
                <a:tc gridSpan="4">
                  <a:txBody>
                    <a:bodyPr/>
                    <a:lstStyle/>
                    <a:p>
                      <a:pPr algn="ctr">
                        <a:lnSpc>
                          <a:spcPct val="107000"/>
                        </a:lnSpc>
                      </a:pPr>
                      <a:r>
                        <a:rPr lang="en-US" sz="1300" dirty="0">
                          <a:effectLst/>
                        </a:rPr>
                        <a:t>NESHAP</a:t>
                      </a:r>
                      <a:endParaRPr lang="en-US" sz="1300" dirty="0">
                        <a:effectLst/>
                        <a:latin typeface="Calibri" panose="020F0502020204030204" pitchFamily="34" charset="0"/>
                        <a:cs typeface="Times New Roman" panose="02020603050405020304" pitchFamily="18" charset="0"/>
                      </a:endParaRPr>
                    </a:p>
                  </a:txBody>
                  <a:tcPr marL="9525" marR="9525" marT="76200" marB="9525"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5878200"/>
                  </a:ext>
                </a:extLst>
              </a:tr>
              <a:tr h="404344">
                <a:tc>
                  <a:txBody>
                    <a:bodyPr/>
                    <a:lstStyle/>
                    <a:p>
                      <a:pPr indent="19050" algn="ctr">
                        <a:lnSpc>
                          <a:spcPct val="107000"/>
                        </a:lnSpc>
                      </a:pPr>
                      <a:r>
                        <a:rPr lang="en-US" sz="1300" dirty="0">
                          <a:effectLst/>
                        </a:rPr>
                        <a:t>If your source is a (an):</a:t>
                      </a:r>
                      <a:endParaRPr lang="en-US" sz="1300" dirty="0">
                        <a:effectLst/>
                        <a:latin typeface="Calibri" panose="020F0502020204030204" pitchFamily="34" charset="0"/>
                        <a:cs typeface="Times New Roman" panose="02020603050405020304" pitchFamily="18" charset="0"/>
                      </a:endParaRPr>
                    </a:p>
                  </a:txBody>
                  <a:tcPr marL="9525" marR="9525" marT="76200" marB="9525" anchor="b"/>
                </a:tc>
                <a:tc>
                  <a:txBody>
                    <a:bodyPr/>
                    <a:lstStyle/>
                    <a:p>
                      <a:pPr algn="ctr">
                        <a:lnSpc>
                          <a:spcPct val="107000"/>
                        </a:lnSpc>
                      </a:pPr>
                      <a:r>
                        <a:rPr lang="en-US" sz="1300" dirty="0">
                          <a:effectLst/>
                        </a:rPr>
                        <a:t>And if is located at a:</a:t>
                      </a:r>
                      <a:endParaRPr lang="en-US" sz="1300" dirty="0">
                        <a:effectLst/>
                        <a:latin typeface="Calibri" panose="020F0502020204030204" pitchFamily="34" charset="0"/>
                        <a:cs typeface="Times New Roman" panose="02020603050405020304" pitchFamily="18" charset="0"/>
                      </a:endParaRPr>
                    </a:p>
                  </a:txBody>
                  <a:tcPr marL="9525" marR="9525" marT="76200" marB="9525" anchor="b"/>
                </a:tc>
                <a:tc>
                  <a:txBody>
                    <a:bodyPr/>
                    <a:lstStyle/>
                    <a:p>
                      <a:pPr algn="ctr">
                        <a:lnSpc>
                          <a:spcPct val="107000"/>
                        </a:lnSpc>
                      </a:pPr>
                      <a:r>
                        <a:rPr lang="en-US" sz="1300" dirty="0">
                          <a:effectLst/>
                        </a:rPr>
                        <a:t>Your emissions limits are:</a:t>
                      </a:r>
                      <a:endParaRPr lang="en-US" sz="1300" dirty="0">
                        <a:effectLst/>
                        <a:latin typeface="Calibri" panose="020F0502020204030204" pitchFamily="34" charset="0"/>
                        <a:cs typeface="Times New Roman" panose="02020603050405020304" pitchFamily="18" charset="0"/>
                      </a:endParaRPr>
                    </a:p>
                  </a:txBody>
                  <a:tcPr marL="9525" marR="9525" marT="76200" marB="9525" anchor="b"/>
                </a:tc>
                <a:tc>
                  <a:txBody>
                    <a:bodyPr/>
                    <a:lstStyle/>
                    <a:p>
                      <a:pPr algn="ctr">
                        <a:lnSpc>
                          <a:spcPct val="107000"/>
                        </a:lnSpc>
                      </a:pPr>
                      <a:r>
                        <a:rPr lang="en-US" sz="1300" dirty="0">
                          <a:effectLst/>
                        </a:rPr>
                        <a:t>And the units of the</a:t>
                      </a:r>
                      <a:br>
                        <a:rPr lang="en-US" sz="1300" dirty="0">
                          <a:effectLst/>
                        </a:rPr>
                      </a:br>
                      <a:r>
                        <a:rPr lang="en-US" sz="1300" dirty="0">
                          <a:effectLst/>
                        </a:rPr>
                        <a:t>emissions limit are:</a:t>
                      </a:r>
                      <a:endParaRPr lang="en-US" sz="1300" dirty="0">
                        <a:effectLst/>
                        <a:latin typeface="Calibri" panose="020F0502020204030204" pitchFamily="34" charset="0"/>
                        <a:cs typeface="Times New Roman" panose="02020603050405020304" pitchFamily="18" charset="0"/>
                      </a:endParaRPr>
                    </a:p>
                  </a:txBody>
                  <a:tcPr marL="9525" marR="9525" marT="76200" marB="9525" anchor="b"/>
                </a:tc>
                <a:extLst>
                  <a:ext uri="{0D108BD9-81ED-4DB2-BD59-A6C34878D82A}">
                    <a16:rowId xmlns:a16="http://schemas.microsoft.com/office/drawing/2014/main" val="891261780"/>
                  </a:ext>
                </a:extLst>
              </a:tr>
              <a:tr h="742339">
                <a:tc>
                  <a:txBody>
                    <a:bodyPr/>
                    <a:lstStyle/>
                    <a:p>
                      <a:pPr indent="3175">
                        <a:lnSpc>
                          <a:spcPct val="107000"/>
                        </a:lnSpc>
                      </a:pPr>
                      <a:r>
                        <a:rPr lang="en-US" sz="1300" dirty="0">
                          <a:effectLst/>
                        </a:rPr>
                        <a:t>Existing kiln</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a:lnSpc>
                          <a:spcPct val="107000"/>
                        </a:lnSpc>
                      </a:pPr>
                      <a:r>
                        <a:rPr lang="en-US" sz="1300" dirty="0">
                          <a:effectLst/>
                        </a:rPr>
                        <a:t>Major or area source</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indent="1905">
                        <a:lnSpc>
                          <a:spcPct val="107000"/>
                        </a:lnSpc>
                      </a:pPr>
                      <a:r>
                        <a:rPr lang="en-US" sz="1300" dirty="0">
                          <a:effectLst/>
                        </a:rPr>
                        <a:t>PM 0.07</a:t>
                      </a:r>
                    </a:p>
                    <a:p>
                      <a:pPr indent="1905">
                        <a:lnSpc>
                          <a:spcPct val="107000"/>
                        </a:lnSpc>
                      </a:pPr>
                      <a:r>
                        <a:rPr lang="en-US" sz="1300" dirty="0">
                          <a:effectLst/>
                        </a:rPr>
                        <a:t>D/F 0.2</a:t>
                      </a:r>
                    </a:p>
                    <a:p>
                      <a:pPr indent="1905">
                        <a:lnSpc>
                          <a:spcPct val="107000"/>
                        </a:lnSpc>
                      </a:pPr>
                      <a:r>
                        <a:rPr lang="en-US" sz="1300" dirty="0">
                          <a:effectLst/>
                        </a:rPr>
                        <a:t>Mercury 55</a:t>
                      </a:r>
                    </a:p>
                    <a:p>
                      <a:pPr indent="1905">
                        <a:lnSpc>
                          <a:spcPct val="107000"/>
                        </a:lnSpc>
                      </a:pPr>
                      <a:r>
                        <a:rPr lang="en-US" sz="1300" dirty="0">
                          <a:effectLst/>
                        </a:rPr>
                        <a:t>THC 24</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a:lnSpc>
                          <a:spcPct val="107000"/>
                        </a:lnSpc>
                      </a:pPr>
                      <a:r>
                        <a:rPr lang="en-US" sz="1300" dirty="0">
                          <a:effectLst/>
                        </a:rPr>
                        <a:t>lb/ton clinker</a:t>
                      </a:r>
                      <a:br>
                        <a:rPr lang="en-US" sz="1300" dirty="0">
                          <a:effectLst/>
                        </a:rPr>
                      </a:br>
                      <a:r>
                        <a:rPr lang="en-US" sz="1300" dirty="0">
                          <a:effectLst/>
                        </a:rPr>
                        <a:t>ng/dscm (TEQ)</a:t>
                      </a:r>
                      <a:br>
                        <a:rPr lang="en-US" sz="1300" dirty="0">
                          <a:effectLst/>
                        </a:rPr>
                      </a:br>
                      <a:r>
                        <a:rPr lang="en-US" sz="1300" dirty="0">
                          <a:effectLst/>
                        </a:rPr>
                        <a:t>lb/MM tons clinker</a:t>
                      </a:r>
                    </a:p>
                    <a:p>
                      <a:pPr>
                        <a:lnSpc>
                          <a:spcPct val="107000"/>
                        </a:lnSpc>
                      </a:pPr>
                      <a:r>
                        <a:rPr lang="en-US" sz="1300" dirty="0">
                          <a:effectLst/>
                        </a:rPr>
                        <a:t>ppmvd</a:t>
                      </a:r>
                      <a:endParaRPr lang="en-US" sz="1300" dirty="0">
                        <a:effectLst/>
                        <a:latin typeface="Calibri" panose="020F0502020204030204" pitchFamily="34" charset="0"/>
                        <a:cs typeface="Times New Roman" panose="02020603050405020304" pitchFamily="18" charset="0"/>
                      </a:endParaRPr>
                    </a:p>
                  </a:txBody>
                  <a:tcPr marL="9525" marR="9525" marT="76200" marB="9525"/>
                </a:tc>
                <a:extLst>
                  <a:ext uri="{0D108BD9-81ED-4DB2-BD59-A6C34878D82A}">
                    <a16:rowId xmlns:a16="http://schemas.microsoft.com/office/drawing/2014/main" val="1165668925"/>
                  </a:ext>
                </a:extLst>
              </a:tr>
              <a:tr h="235346">
                <a:tc>
                  <a:txBody>
                    <a:bodyPr/>
                    <a:lstStyle/>
                    <a:p>
                      <a:pPr indent="3175">
                        <a:lnSpc>
                          <a:spcPct val="107000"/>
                        </a:lnSpc>
                      </a:pPr>
                      <a:r>
                        <a:rPr lang="en-US" sz="1300" dirty="0">
                          <a:effectLst/>
                        </a:rPr>
                        <a:t>Existing kiln</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indent="11430">
                        <a:lnSpc>
                          <a:spcPct val="107000"/>
                        </a:lnSpc>
                      </a:pPr>
                      <a:r>
                        <a:rPr lang="en-US" sz="1300" dirty="0">
                          <a:effectLst/>
                        </a:rPr>
                        <a:t>Major source</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indent="26035">
                        <a:lnSpc>
                          <a:spcPct val="107000"/>
                        </a:lnSpc>
                      </a:pPr>
                      <a:r>
                        <a:rPr lang="en-US" sz="1300" dirty="0">
                          <a:effectLst/>
                        </a:rPr>
                        <a:t>HCl 3</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a:lnSpc>
                          <a:spcPct val="107000"/>
                        </a:lnSpc>
                      </a:pPr>
                      <a:r>
                        <a:rPr lang="en-US" sz="1300" dirty="0">
                          <a:effectLst/>
                        </a:rPr>
                        <a:t>ppmvd</a:t>
                      </a:r>
                      <a:endParaRPr lang="en-US" sz="1300" dirty="0">
                        <a:effectLst/>
                        <a:latin typeface="Calibri" panose="020F0502020204030204" pitchFamily="34" charset="0"/>
                        <a:cs typeface="Times New Roman" panose="02020603050405020304" pitchFamily="18" charset="0"/>
                      </a:endParaRPr>
                    </a:p>
                  </a:txBody>
                  <a:tcPr marL="9525" marR="9525" marT="76200" marB="9525"/>
                </a:tc>
                <a:extLst>
                  <a:ext uri="{0D108BD9-81ED-4DB2-BD59-A6C34878D82A}">
                    <a16:rowId xmlns:a16="http://schemas.microsoft.com/office/drawing/2014/main" val="3973020741"/>
                  </a:ext>
                </a:extLst>
              </a:tr>
              <a:tr h="742339">
                <a:tc>
                  <a:txBody>
                    <a:bodyPr/>
                    <a:lstStyle/>
                    <a:p>
                      <a:pPr indent="3175">
                        <a:lnSpc>
                          <a:spcPct val="107000"/>
                        </a:lnSpc>
                      </a:pPr>
                      <a:r>
                        <a:rPr lang="en-US" sz="1300" dirty="0">
                          <a:effectLst/>
                        </a:rPr>
                        <a:t>New or reconstructed kiln</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indent="11430">
                        <a:lnSpc>
                          <a:spcPct val="107000"/>
                        </a:lnSpc>
                      </a:pPr>
                      <a:r>
                        <a:rPr lang="en-US" sz="1300" dirty="0">
                          <a:effectLst/>
                        </a:rPr>
                        <a:t>Major or area source</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indent="26035">
                        <a:lnSpc>
                          <a:spcPct val="107000"/>
                        </a:lnSpc>
                      </a:pPr>
                      <a:r>
                        <a:rPr lang="en-US" sz="1300" dirty="0">
                          <a:effectLst/>
                        </a:rPr>
                        <a:t>PM</a:t>
                      </a:r>
                      <a:r>
                        <a:rPr lang="en-US" sz="1300" baseline="30000" dirty="0">
                          <a:effectLst/>
                        </a:rPr>
                        <a:t>1</a:t>
                      </a:r>
                      <a:r>
                        <a:rPr lang="en-US" sz="1300" dirty="0">
                          <a:effectLst/>
                        </a:rPr>
                        <a:t> 0.02</a:t>
                      </a:r>
                    </a:p>
                    <a:p>
                      <a:pPr indent="26035">
                        <a:lnSpc>
                          <a:spcPct val="107000"/>
                        </a:lnSpc>
                      </a:pPr>
                      <a:r>
                        <a:rPr lang="en-US" sz="1300" dirty="0">
                          <a:effectLst/>
                        </a:rPr>
                        <a:t>D/F </a:t>
                      </a:r>
                      <a:r>
                        <a:rPr lang="en-US" sz="1300" baseline="30000" dirty="0">
                          <a:effectLst/>
                        </a:rPr>
                        <a:t>2</a:t>
                      </a:r>
                      <a:r>
                        <a:rPr lang="en-US" sz="1300" dirty="0">
                          <a:effectLst/>
                        </a:rPr>
                        <a:t>0.2</a:t>
                      </a:r>
                    </a:p>
                    <a:p>
                      <a:pPr indent="26035">
                        <a:lnSpc>
                          <a:spcPct val="107000"/>
                        </a:lnSpc>
                      </a:pPr>
                      <a:r>
                        <a:rPr lang="en-US" sz="1300" dirty="0">
                          <a:effectLst/>
                        </a:rPr>
                        <a:t>Mercury 21</a:t>
                      </a:r>
                    </a:p>
                    <a:p>
                      <a:pPr indent="26035">
                        <a:lnSpc>
                          <a:spcPct val="107000"/>
                        </a:lnSpc>
                      </a:pPr>
                      <a:r>
                        <a:rPr lang="en-US" sz="1300" dirty="0">
                          <a:effectLst/>
                        </a:rPr>
                        <a:t>THC 24</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a:lnSpc>
                          <a:spcPct val="107000"/>
                        </a:lnSpc>
                      </a:pPr>
                      <a:r>
                        <a:rPr lang="en-US" sz="1300" dirty="0">
                          <a:effectLst/>
                        </a:rPr>
                        <a:t>lb/ton clinker</a:t>
                      </a:r>
                      <a:br>
                        <a:rPr lang="en-US" sz="1300" dirty="0">
                          <a:effectLst/>
                        </a:rPr>
                      </a:br>
                      <a:r>
                        <a:rPr lang="en-US" sz="1300" dirty="0">
                          <a:effectLst/>
                        </a:rPr>
                        <a:t>ng/dscm (TEQ)</a:t>
                      </a:r>
                      <a:br>
                        <a:rPr lang="en-US" sz="1300" dirty="0">
                          <a:effectLst/>
                        </a:rPr>
                      </a:br>
                      <a:r>
                        <a:rPr lang="en-US" sz="1300" dirty="0">
                          <a:effectLst/>
                        </a:rPr>
                        <a:t>lb/MM tons clinker</a:t>
                      </a:r>
                      <a:br>
                        <a:rPr lang="en-US" sz="1300" dirty="0">
                          <a:effectLst/>
                        </a:rPr>
                      </a:br>
                      <a:r>
                        <a:rPr lang="en-US" sz="1300" dirty="0">
                          <a:effectLst/>
                        </a:rPr>
                        <a:t>ppmvd</a:t>
                      </a:r>
                      <a:endParaRPr lang="en-US" sz="1300" dirty="0">
                        <a:effectLst/>
                        <a:latin typeface="Calibri" panose="020F0502020204030204" pitchFamily="34" charset="0"/>
                        <a:cs typeface="Times New Roman" panose="02020603050405020304" pitchFamily="18" charset="0"/>
                      </a:endParaRPr>
                    </a:p>
                  </a:txBody>
                  <a:tcPr marL="9525" marR="9525" marT="76200" marB="9525"/>
                </a:tc>
                <a:extLst>
                  <a:ext uri="{0D108BD9-81ED-4DB2-BD59-A6C34878D82A}">
                    <a16:rowId xmlns:a16="http://schemas.microsoft.com/office/drawing/2014/main" val="561689893"/>
                  </a:ext>
                </a:extLst>
              </a:tr>
              <a:tr h="0">
                <a:tc gridSpan="4">
                  <a:txBody>
                    <a:bodyPr/>
                    <a:lstStyle/>
                    <a:p>
                      <a:pPr algn="ctr">
                        <a:lnSpc>
                          <a:spcPct val="107000"/>
                        </a:lnSpc>
                      </a:pPr>
                      <a:r>
                        <a:rPr lang="en-US" sz="1300" dirty="0">
                          <a:effectLst/>
                        </a:rPr>
                        <a:t>NSPS</a:t>
                      </a:r>
                      <a:endParaRPr lang="en-US" sz="1300" dirty="0">
                        <a:effectLst/>
                        <a:latin typeface="Calibri" panose="020F0502020204030204" pitchFamily="34" charset="0"/>
                        <a:cs typeface="Times New Roman" panose="02020603050405020304" pitchFamily="18" charset="0"/>
                      </a:endParaRPr>
                    </a:p>
                  </a:txBody>
                  <a:tcPr marL="9525" marR="9525" marT="76200" marB="9525"/>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73726042"/>
                  </a:ext>
                </a:extLst>
              </a:tr>
              <a:tr h="235346">
                <a:tc>
                  <a:txBody>
                    <a:bodyPr/>
                    <a:lstStyle/>
                    <a:p>
                      <a:pPr indent="3175">
                        <a:lnSpc>
                          <a:spcPct val="107000"/>
                        </a:lnSpc>
                      </a:pPr>
                      <a:r>
                        <a:rPr lang="en-US" sz="1300" dirty="0">
                          <a:effectLst/>
                        </a:rPr>
                        <a:t>New kiln</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indent="11430">
                        <a:lnSpc>
                          <a:spcPct val="107000"/>
                        </a:lnSpc>
                      </a:pPr>
                      <a:r>
                        <a:rPr lang="en-US" sz="1300" dirty="0">
                          <a:effectLst/>
                        </a:rPr>
                        <a:t>Major source</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indent="26035">
                        <a:lnSpc>
                          <a:spcPct val="107000"/>
                        </a:lnSpc>
                      </a:pPr>
                      <a:r>
                        <a:rPr lang="en-US" sz="1300" dirty="0">
                          <a:effectLst/>
                        </a:rPr>
                        <a:t>HCl 3</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a:lnSpc>
                          <a:spcPct val="107000"/>
                        </a:lnSpc>
                      </a:pPr>
                      <a:r>
                        <a:rPr lang="en-US" sz="1300" dirty="0">
                          <a:effectLst/>
                        </a:rPr>
                        <a:t>ppmvd</a:t>
                      </a:r>
                      <a:endParaRPr lang="en-US" sz="1300" dirty="0">
                        <a:effectLst/>
                        <a:latin typeface="Calibri" panose="020F0502020204030204" pitchFamily="34" charset="0"/>
                        <a:cs typeface="Times New Roman" panose="02020603050405020304" pitchFamily="18" charset="0"/>
                      </a:endParaRPr>
                    </a:p>
                  </a:txBody>
                  <a:tcPr marL="9525" marR="9525" marT="76200" marB="9525"/>
                </a:tc>
                <a:extLst>
                  <a:ext uri="{0D108BD9-81ED-4DB2-BD59-A6C34878D82A}">
                    <a16:rowId xmlns:a16="http://schemas.microsoft.com/office/drawing/2014/main" val="2248721846"/>
                  </a:ext>
                </a:extLst>
              </a:tr>
              <a:tr h="573341">
                <a:tc>
                  <a:txBody>
                    <a:bodyPr/>
                    <a:lstStyle/>
                    <a:p>
                      <a:pPr>
                        <a:lnSpc>
                          <a:spcPct val="107000"/>
                        </a:lnSpc>
                      </a:pPr>
                      <a:r>
                        <a:rPr lang="en-US" sz="1300" dirty="0">
                          <a:effectLst/>
                        </a:rPr>
                        <a:t>New or reconstructed kiln</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indent="11430">
                        <a:lnSpc>
                          <a:spcPct val="107000"/>
                        </a:lnSpc>
                      </a:pPr>
                      <a:r>
                        <a:rPr lang="en-US" sz="1300" dirty="0">
                          <a:effectLst/>
                        </a:rPr>
                        <a:t>Anywhere</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indent="26035">
                        <a:lnSpc>
                          <a:spcPct val="107000"/>
                        </a:lnSpc>
                      </a:pPr>
                      <a:r>
                        <a:rPr lang="en-US" sz="1300" dirty="0">
                          <a:effectLst/>
                        </a:rPr>
                        <a:t>PM 0.02</a:t>
                      </a:r>
                    </a:p>
                    <a:p>
                      <a:pPr indent="26035">
                        <a:lnSpc>
                          <a:spcPct val="107000"/>
                        </a:lnSpc>
                      </a:pPr>
                      <a:r>
                        <a:rPr lang="en-US" sz="1300" dirty="0">
                          <a:effectLst/>
                        </a:rPr>
                        <a:t>NOx 1.50</a:t>
                      </a:r>
                    </a:p>
                    <a:p>
                      <a:pPr indent="26035">
                        <a:lnSpc>
                          <a:spcPct val="107000"/>
                        </a:lnSpc>
                      </a:pPr>
                      <a:r>
                        <a:rPr lang="en-US" sz="1300" dirty="0">
                          <a:effectLst/>
                        </a:rPr>
                        <a:t>SO</a:t>
                      </a:r>
                      <a:r>
                        <a:rPr lang="en-US" sz="1300" baseline="-25000" dirty="0">
                          <a:effectLst/>
                        </a:rPr>
                        <a:t>2  </a:t>
                      </a:r>
                      <a:r>
                        <a:rPr lang="en-US" sz="1300" dirty="0">
                          <a:effectLst/>
                        </a:rPr>
                        <a:t>0.40</a:t>
                      </a:r>
                      <a:endParaRPr lang="en-US" sz="1300" dirty="0">
                        <a:effectLst/>
                        <a:latin typeface="Calibri" panose="020F0502020204030204" pitchFamily="34" charset="0"/>
                        <a:cs typeface="Times New Roman" panose="02020603050405020304" pitchFamily="18" charset="0"/>
                      </a:endParaRPr>
                    </a:p>
                  </a:txBody>
                  <a:tcPr marL="9525" marR="9525" marT="76200" marB="9525"/>
                </a:tc>
                <a:tc>
                  <a:txBody>
                    <a:bodyPr/>
                    <a:lstStyle/>
                    <a:p>
                      <a:pPr>
                        <a:lnSpc>
                          <a:spcPct val="107000"/>
                        </a:lnSpc>
                      </a:pPr>
                      <a:r>
                        <a:rPr lang="en-US" sz="1300" dirty="0">
                          <a:effectLst/>
                        </a:rPr>
                        <a:t>lb/ton clinker</a:t>
                      </a:r>
                    </a:p>
                    <a:p>
                      <a:pPr>
                        <a:lnSpc>
                          <a:spcPct val="107000"/>
                        </a:lnSpc>
                      </a:pPr>
                      <a:r>
                        <a:rPr lang="en-US" sz="1300" dirty="0">
                          <a:effectLst/>
                        </a:rPr>
                        <a:t>lb/ton clinker</a:t>
                      </a:r>
                    </a:p>
                    <a:p>
                      <a:pPr>
                        <a:lnSpc>
                          <a:spcPct val="107000"/>
                        </a:lnSpc>
                      </a:pPr>
                      <a:r>
                        <a:rPr lang="en-US" sz="1300" dirty="0">
                          <a:effectLst/>
                        </a:rPr>
                        <a:t>lb/ton clinker</a:t>
                      </a:r>
                      <a:endParaRPr lang="en-US" sz="1300" dirty="0">
                        <a:effectLst/>
                        <a:latin typeface="Calibri" panose="020F0502020204030204" pitchFamily="34" charset="0"/>
                        <a:cs typeface="Times New Roman" panose="02020603050405020304" pitchFamily="18" charset="0"/>
                      </a:endParaRPr>
                    </a:p>
                  </a:txBody>
                  <a:tcPr marL="9525" marR="9525" marT="76200" marB="9525"/>
                </a:tc>
                <a:extLst>
                  <a:ext uri="{0D108BD9-81ED-4DB2-BD59-A6C34878D82A}">
                    <a16:rowId xmlns:a16="http://schemas.microsoft.com/office/drawing/2014/main" val="3089162314"/>
                  </a:ext>
                </a:extLst>
              </a:tr>
            </a:tbl>
          </a:graphicData>
        </a:graphic>
      </p:graphicFrame>
      <p:sp>
        <p:nvSpPr>
          <p:cNvPr id="8" name="Rectangle 2">
            <a:extLst>
              <a:ext uri="{FF2B5EF4-FFF2-40B4-BE49-F238E27FC236}">
                <a16:creationId xmlns:a16="http://schemas.microsoft.com/office/drawing/2014/main" id="{7D8AAD1C-7A88-44F8-A6C9-C1757AE580B6}"/>
              </a:ext>
            </a:extLst>
          </p:cNvPr>
          <p:cNvSpPr>
            <a:spLocks noChangeArrowheads="1"/>
          </p:cNvSpPr>
          <p:nvPr/>
        </p:nvSpPr>
        <p:spPr bwMode="auto">
          <a:xfrm>
            <a:off x="1579563" y="1673225"/>
            <a:ext cx="80216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2772247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tx1"/>
                </a:solidFill>
              </a:rPr>
              <a:t>Section 129 Standards (CISWI)</a:t>
            </a:r>
          </a:p>
        </p:txBody>
      </p:sp>
      <p:sp>
        <p:nvSpPr>
          <p:cNvPr id="3" name="Slide Number Placeholder 2"/>
          <p:cNvSpPr>
            <a:spLocks noGrp="1"/>
          </p:cNvSpPr>
          <p:nvPr>
            <p:ph type="sldNum" sz="quarter" idx="12"/>
          </p:nvPr>
        </p:nvSpPr>
        <p:spPr/>
        <p:txBody>
          <a:bodyPr>
            <a:normAutofit fontScale="85000" lnSpcReduction="20000"/>
          </a:bodyPr>
          <a:lstStyle/>
          <a:p>
            <a:fld id="{0838D2A2-4632-48C0-9276-DC51D49C155F}" type="slidenum">
              <a:rPr lang="en-US" smtClean="0"/>
              <a:pPr/>
              <a:t>14</a:t>
            </a:fld>
            <a:endParaRPr lang="en-US" dirty="0"/>
          </a:p>
        </p:txBody>
      </p:sp>
      <p:sp>
        <p:nvSpPr>
          <p:cNvPr id="4" name="Content Placeholder 3"/>
          <p:cNvSpPr>
            <a:spLocks noGrp="1"/>
          </p:cNvSpPr>
          <p:nvPr>
            <p:ph sz="quarter" idx="1"/>
          </p:nvPr>
        </p:nvSpPr>
        <p:spPr/>
        <p:txBody>
          <a:bodyPr>
            <a:normAutofit fontScale="70000" lnSpcReduction="20000"/>
          </a:bodyPr>
          <a:lstStyle/>
          <a:p>
            <a:pPr>
              <a:buFont typeface="Wingdings" panose="05000000000000000000" pitchFamily="2" charset="2"/>
              <a:buChar char="§"/>
            </a:pPr>
            <a:r>
              <a:rPr lang="en-US" dirty="0"/>
              <a:t>CAA section 129 rules are a blend of NSPS and MACT</a:t>
            </a:r>
          </a:p>
          <a:p>
            <a:pPr>
              <a:buFont typeface="Wingdings" panose="05000000000000000000" pitchFamily="2" charset="2"/>
              <a:buChar char="§"/>
            </a:pPr>
            <a:r>
              <a:rPr lang="en-US" dirty="0"/>
              <a:t>New sources are regulated under NSPS but the emission levels are set in the same manner as new source MACT</a:t>
            </a:r>
          </a:p>
          <a:p>
            <a:pPr>
              <a:buFont typeface="Wingdings" panose="05000000000000000000" pitchFamily="2" charset="2"/>
              <a:buChar char="§"/>
            </a:pPr>
            <a:r>
              <a:rPr lang="en-US" dirty="0"/>
              <a:t>Existing sources are regulated under emissions guidelines and SIPs</a:t>
            </a:r>
          </a:p>
          <a:p>
            <a:pPr>
              <a:buFont typeface="Wingdings" panose="05000000000000000000" pitchFamily="2" charset="2"/>
              <a:buChar char="§"/>
            </a:pPr>
            <a:r>
              <a:rPr lang="en-US" dirty="0"/>
              <a:t>Emission levels are set similar to existing source MACT</a:t>
            </a:r>
          </a:p>
          <a:p>
            <a:pPr lvl="1">
              <a:buFont typeface="Wingdings" panose="05000000000000000000" pitchFamily="2" charset="2"/>
              <a:buChar char="§"/>
            </a:pPr>
            <a:r>
              <a:rPr lang="en-US" dirty="0"/>
              <a:t>Key difference: Must set MACT floors based on average of best performing 12 percent of </a:t>
            </a:r>
            <a:r>
              <a:rPr lang="en-US" u="sng" dirty="0"/>
              <a:t>all</a:t>
            </a:r>
            <a:r>
              <a:rPr lang="en-US" dirty="0"/>
              <a:t> sources – not just 12 percent for which EPA has data</a:t>
            </a:r>
          </a:p>
          <a:p>
            <a:pPr lvl="1">
              <a:buFont typeface="Wingdings" panose="05000000000000000000" pitchFamily="2" charset="2"/>
              <a:buChar char="§"/>
            </a:pPr>
            <a:r>
              <a:rPr lang="en-US" dirty="0"/>
              <a:t>Requires emissions be measured (or estimated) for all sources in category</a:t>
            </a:r>
          </a:p>
          <a:p>
            <a:pPr>
              <a:buFont typeface="Wingdings" panose="05000000000000000000" pitchFamily="2" charset="2"/>
              <a:buChar char="§"/>
            </a:pPr>
            <a:r>
              <a:rPr lang="en-US" dirty="0"/>
              <a:t>Work practice standards are not allowed</a:t>
            </a:r>
          </a:p>
          <a:p>
            <a:pPr>
              <a:buFont typeface="Wingdings" panose="05000000000000000000" pitchFamily="2" charset="2"/>
              <a:buChar char="§"/>
            </a:pPr>
            <a:r>
              <a:rPr lang="en-US" dirty="0"/>
              <a:t>Particulate matter, sulfur dioxides, nitrogen oxides, hydrochloric acid, carbon monoxide, lead, cadmium, mercury, and dioxins/furans must be regulated through numerical emission limits</a:t>
            </a:r>
          </a:p>
          <a:p>
            <a:pPr>
              <a:buFont typeface="Wingdings" panose="05000000000000000000" pitchFamily="2" charset="2"/>
              <a:buChar char="§"/>
            </a:pPr>
            <a:r>
              <a:rPr lang="en-US" dirty="0"/>
              <a:t>Opacity regulated as appropriate </a:t>
            </a:r>
          </a:p>
          <a:p>
            <a:pPr>
              <a:buFont typeface="Wingdings" panose="05000000000000000000" pitchFamily="2" charset="2"/>
              <a:buChar char="§"/>
            </a:pPr>
            <a:r>
              <a:rPr lang="en-US" dirty="0"/>
              <a:t>EPA can choose to regulate other pollutants but does not have to establish numerical limits</a:t>
            </a:r>
          </a:p>
          <a:p>
            <a:endParaRPr lang="en-US" dirty="0"/>
          </a:p>
          <a:p>
            <a:endParaRPr lang="en-US" dirty="0"/>
          </a:p>
          <a:p>
            <a:endParaRPr lang="en-US" dirty="0"/>
          </a:p>
        </p:txBody>
      </p:sp>
    </p:spTree>
    <p:extLst>
      <p:ext uri="{BB962C8B-B14F-4D97-AF65-F5344CB8AC3E}">
        <p14:creationId xmlns:p14="http://schemas.microsoft.com/office/powerpoint/2010/main" val="2471357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tx1"/>
                </a:solidFill>
              </a:rPr>
              <a:t>Section 129 Standards (CISWI)</a:t>
            </a:r>
          </a:p>
        </p:txBody>
      </p:sp>
      <p:sp>
        <p:nvSpPr>
          <p:cNvPr id="3" name="Slide Number Placeholder 2"/>
          <p:cNvSpPr>
            <a:spLocks noGrp="1"/>
          </p:cNvSpPr>
          <p:nvPr>
            <p:ph type="sldNum" sz="quarter" idx="12"/>
          </p:nvPr>
        </p:nvSpPr>
        <p:spPr/>
        <p:txBody>
          <a:bodyPr>
            <a:normAutofit fontScale="85000" lnSpcReduction="20000"/>
          </a:bodyPr>
          <a:lstStyle/>
          <a:p>
            <a:fld id="{0838D2A2-4632-48C0-9276-DC51D49C155F}" type="slidenum">
              <a:rPr lang="en-US" smtClean="0"/>
              <a:pPr/>
              <a:t>15</a:t>
            </a:fld>
            <a:endParaRPr lang="en-US" dirty="0"/>
          </a:p>
        </p:txBody>
      </p:sp>
      <p:sp>
        <p:nvSpPr>
          <p:cNvPr id="4" name="Content Placeholder 3"/>
          <p:cNvSpPr>
            <a:spLocks noGrp="1"/>
          </p:cNvSpPr>
          <p:nvPr>
            <p:ph sz="quarter" idx="1"/>
          </p:nvPr>
        </p:nvSpPr>
        <p:spPr/>
        <p:txBody>
          <a:bodyPr>
            <a:noAutofit/>
          </a:bodyPr>
          <a:lstStyle/>
          <a:p>
            <a:pPr>
              <a:buFont typeface="Wingdings" panose="05000000000000000000" pitchFamily="2" charset="2"/>
              <a:buChar char="§"/>
            </a:pPr>
            <a:r>
              <a:rPr lang="en-US" sz="2800" dirty="0"/>
              <a:t>A section 129 rule new source NSPS is implemented in the same manner as any other NSPS</a:t>
            </a:r>
          </a:p>
          <a:p>
            <a:pPr>
              <a:buFont typeface="Wingdings" panose="05000000000000000000" pitchFamily="2" charset="2"/>
              <a:buChar char="§"/>
            </a:pPr>
            <a:r>
              <a:rPr lang="en-US" sz="2800" dirty="0"/>
              <a:t>A section 129 existing source emissions guideline is implemented in the same manner as a section 111(d) Standard of Performance – through SIPs</a:t>
            </a:r>
          </a:p>
          <a:p>
            <a:pPr>
              <a:buFont typeface="Wingdings" panose="05000000000000000000" pitchFamily="2" charset="2"/>
              <a:buChar char="§"/>
            </a:pPr>
            <a:r>
              <a:rPr lang="en-US" sz="2800" dirty="0"/>
              <a:t>Residual risk analysis is required once, 8 years after promulgation</a:t>
            </a:r>
          </a:p>
          <a:p>
            <a:pPr>
              <a:buFont typeface="Wingdings" panose="05000000000000000000" pitchFamily="2" charset="2"/>
              <a:buChar char="§"/>
            </a:pPr>
            <a:r>
              <a:rPr lang="en-US" sz="2800" dirty="0"/>
              <a:t>Technology review is required every 5 years (more frequent than other programs)</a:t>
            </a:r>
          </a:p>
        </p:txBody>
      </p:sp>
    </p:spTree>
    <p:extLst>
      <p:ext uri="{BB962C8B-B14F-4D97-AF65-F5344CB8AC3E}">
        <p14:creationId xmlns:p14="http://schemas.microsoft.com/office/powerpoint/2010/main" val="506622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902D2-162F-48F7-801D-284831F3F031}"/>
              </a:ext>
            </a:extLst>
          </p:cNvPr>
          <p:cNvSpPr>
            <a:spLocks noGrp="1"/>
          </p:cNvSpPr>
          <p:nvPr>
            <p:ph type="title"/>
          </p:nvPr>
        </p:nvSpPr>
        <p:spPr/>
        <p:txBody>
          <a:bodyPr>
            <a:noAutofit/>
          </a:bodyPr>
          <a:lstStyle/>
          <a:p>
            <a:r>
              <a:rPr lang="en-US" sz="4000" dirty="0">
                <a:solidFill>
                  <a:schemeClr val="tx1"/>
                </a:solidFill>
              </a:rPr>
              <a:t>Consumer and Commercial Product VOC Rules</a:t>
            </a:r>
          </a:p>
        </p:txBody>
      </p:sp>
      <p:sp>
        <p:nvSpPr>
          <p:cNvPr id="3" name="Slide Number Placeholder 2">
            <a:extLst>
              <a:ext uri="{FF2B5EF4-FFF2-40B4-BE49-F238E27FC236}">
                <a16:creationId xmlns:a16="http://schemas.microsoft.com/office/drawing/2014/main" id="{ED422947-4C95-4B50-9023-22127DAD20FF}"/>
              </a:ext>
            </a:extLst>
          </p:cNvPr>
          <p:cNvSpPr>
            <a:spLocks noGrp="1"/>
          </p:cNvSpPr>
          <p:nvPr>
            <p:ph type="sldNum" sz="quarter" idx="12"/>
          </p:nvPr>
        </p:nvSpPr>
        <p:spPr/>
        <p:txBody>
          <a:bodyPr>
            <a:normAutofit fontScale="85000" lnSpcReduction="20000"/>
          </a:bodyPr>
          <a:lstStyle/>
          <a:p>
            <a:fld id="{0838D2A2-4632-48C0-9276-DC51D49C155F}" type="slidenum">
              <a:rPr lang="en-US" smtClean="0"/>
              <a:pPr/>
              <a:t>16</a:t>
            </a:fld>
            <a:endParaRPr lang="en-US" dirty="0"/>
          </a:p>
        </p:txBody>
      </p:sp>
      <p:sp>
        <p:nvSpPr>
          <p:cNvPr id="4" name="Content Placeholder 3">
            <a:extLst>
              <a:ext uri="{FF2B5EF4-FFF2-40B4-BE49-F238E27FC236}">
                <a16:creationId xmlns:a16="http://schemas.microsoft.com/office/drawing/2014/main" id="{5C340070-6464-4E9D-970C-F4C98A064E6C}"/>
              </a:ext>
            </a:extLst>
          </p:cNvPr>
          <p:cNvSpPr>
            <a:spLocks noGrp="1"/>
          </p:cNvSpPr>
          <p:nvPr>
            <p:ph sz="quarter" idx="1"/>
          </p:nvPr>
        </p:nvSpPr>
        <p:spPr/>
        <p:txBody>
          <a:bodyPr/>
          <a:lstStyle/>
          <a:p>
            <a:pPr>
              <a:buFont typeface="Wingdings" panose="05000000000000000000" pitchFamily="2" charset="2"/>
              <a:buChar char="§"/>
            </a:pPr>
            <a:r>
              <a:rPr lang="en-US" sz="2800" dirty="0"/>
              <a:t>Reduce air pollution by limiting amounts of volatile organic compounds (VOCs) that may be present in certain commercial products</a:t>
            </a:r>
          </a:p>
          <a:p>
            <a:pPr>
              <a:buFont typeface="Wingdings" panose="05000000000000000000" pitchFamily="2" charset="2"/>
              <a:buChar char="§"/>
            </a:pPr>
            <a:r>
              <a:rPr lang="en-US" sz="2800" dirty="0"/>
              <a:t>Includes consumer products such as cleaners, polishes, auto refinishing coatings, aerosols, paints, etc.</a:t>
            </a:r>
            <a:endParaRPr lang="en-US" dirty="0"/>
          </a:p>
          <a:p>
            <a:endParaRPr lang="en-US" dirty="0"/>
          </a:p>
        </p:txBody>
      </p:sp>
    </p:spTree>
    <p:extLst>
      <p:ext uri="{BB962C8B-B14F-4D97-AF65-F5344CB8AC3E}">
        <p14:creationId xmlns:p14="http://schemas.microsoft.com/office/powerpoint/2010/main" val="259137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A0ED-1945-45DE-8130-14495F0333C8}"/>
              </a:ext>
            </a:extLst>
          </p:cNvPr>
          <p:cNvSpPr>
            <a:spLocks noGrp="1"/>
          </p:cNvSpPr>
          <p:nvPr>
            <p:ph type="title"/>
          </p:nvPr>
        </p:nvSpPr>
        <p:spPr/>
        <p:txBody>
          <a:bodyPr>
            <a:normAutofit fontScale="90000"/>
          </a:bodyPr>
          <a:lstStyle/>
          <a:p>
            <a:r>
              <a:rPr lang="en-US" dirty="0">
                <a:solidFill>
                  <a:schemeClr val="tx1"/>
                </a:solidFill>
              </a:rPr>
              <a:t>SPPD’s Role in Improving Air Quality</a:t>
            </a:r>
            <a:endParaRPr lang="en-US" dirty="0"/>
          </a:p>
        </p:txBody>
      </p:sp>
      <p:sp>
        <p:nvSpPr>
          <p:cNvPr id="3" name="Slide Number Placeholder 2">
            <a:extLst>
              <a:ext uri="{FF2B5EF4-FFF2-40B4-BE49-F238E27FC236}">
                <a16:creationId xmlns:a16="http://schemas.microsoft.com/office/drawing/2014/main" id="{A574ACC7-E311-45A2-8A24-EF4CBB8FAF82}"/>
              </a:ext>
            </a:extLst>
          </p:cNvPr>
          <p:cNvSpPr>
            <a:spLocks noGrp="1"/>
          </p:cNvSpPr>
          <p:nvPr>
            <p:ph type="sldNum" sz="quarter" idx="12"/>
          </p:nvPr>
        </p:nvSpPr>
        <p:spPr/>
        <p:txBody>
          <a:bodyPr>
            <a:normAutofit fontScale="85000" lnSpcReduction="20000"/>
          </a:bodyPr>
          <a:lstStyle/>
          <a:p>
            <a:fld id="{0838D2A2-4632-48C0-9276-DC51D49C155F}" type="slidenum">
              <a:rPr lang="en-US" smtClean="0"/>
              <a:pPr/>
              <a:t>2</a:t>
            </a:fld>
            <a:endParaRPr lang="en-US" dirty="0"/>
          </a:p>
        </p:txBody>
      </p:sp>
      <p:sp>
        <p:nvSpPr>
          <p:cNvPr id="4" name="Content Placeholder 3">
            <a:extLst>
              <a:ext uri="{FF2B5EF4-FFF2-40B4-BE49-F238E27FC236}">
                <a16:creationId xmlns:a16="http://schemas.microsoft.com/office/drawing/2014/main" id="{C613D071-3C82-43C5-9615-76162A92A52D}"/>
              </a:ext>
            </a:extLst>
          </p:cNvPr>
          <p:cNvSpPr>
            <a:spLocks noGrp="1"/>
          </p:cNvSpPr>
          <p:nvPr>
            <p:ph sz="quarter" idx="1"/>
          </p:nvPr>
        </p:nvSpPr>
        <p:spPr/>
        <p:txBody>
          <a:bodyPr>
            <a:normAutofit fontScale="92500" lnSpcReduction="20000"/>
          </a:bodyPr>
          <a:lstStyle/>
          <a:p>
            <a:pPr>
              <a:buFont typeface="Wingdings" panose="05000000000000000000" pitchFamily="2" charset="2"/>
              <a:buChar char="§"/>
            </a:pPr>
            <a:r>
              <a:rPr lang="en-US" sz="3000" dirty="0"/>
              <a:t>EPA works to improve the quality of ambient air by reducing pollution at the source</a:t>
            </a:r>
          </a:p>
          <a:p>
            <a:pPr>
              <a:buFont typeface="Wingdings" panose="05000000000000000000" pitchFamily="2" charset="2"/>
              <a:buChar char="§"/>
            </a:pPr>
            <a:r>
              <a:rPr lang="en-US" sz="3000" dirty="0"/>
              <a:t>SPPD develops air emissions regulations – under authority of the Clean Air Act – that limit the pollution a stationary source can emit</a:t>
            </a:r>
          </a:p>
          <a:p>
            <a:pPr>
              <a:buFont typeface="Wingdings" panose="05000000000000000000" pitchFamily="2" charset="2"/>
              <a:buChar char="§"/>
            </a:pPr>
            <a:r>
              <a:rPr lang="en-US" sz="3000" dirty="0"/>
              <a:t>The types of sources regulated include:</a:t>
            </a:r>
          </a:p>
          <a:p>
            <a:pPr lvl="1">
              <a:buFont typeface="Wingdings" panose="05000000000000000000" pitchFamily="2" charset="2"/>
              <a:buChar char="§"/>
            </a:pPr>
            <a:r>
              <a:rPr lang="en-US" dirty="0"/>
              <a:t>Large sources such as refineries, chemical plants, and electric utility boilers </a:t>
            </a:r>
          </a:p>
          <a:p>
            <a:pPr lvl="1">
              <a:buFont typeface="Wingdings" panose="05000000000000000000" pitchFamily="2" charset="2"/>
              <a:buChar char="§"/>
            </a:pPr>
            <a:r>
              <a:rPr lang="en-US" dirty="0"/>
              <a:t>Small sources such as dry cleaners and autobody refinishers </a:t>
            </a:r>
          </a:p>
          <a:p>
            <a:pPr>
              <a:buFont typeface="Wingdings" panose="05000000000000000000" pitchFamily="2" charset="2"/>
              <a:buChar char="§"/>
            </a:pPr>
            <a:r>
              <a:rPr lang="en-US" sz="3000" dirty="0"/>
              <a:t>SPPD rules are Federal and cover all sources in a particular industrial sector regardless of location in U.S.</a:t>
            </a:r>
          </a:p>
        </p:txBody>
      </p:sp>
    </p:spTree>
    <p:extLst>
      <p:ext uri="{BB962C8B-B14F-4D97-AF65-F5344CB8AC3E}">
        <p14:creationId xmlns:p14="http://schemas.microsoft.com/office/powerpoint/2010/main" val="3124974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SPPD’s Role in Improving Air Quality</a:t>
            </a:r>
          </a:p>
        </p:txBody>
      </p:sp>
      <p:sp>
        <p:nvSpPr>
          <p:cNvPr id="3" name="Content Placeholder 2"/>
          <p:cNvSpPr>
            <a:spLocks noGrp="1"/>
          </p:cNvSpPr>
          <p:nvPr>
            <p:ph sz="quarter" idx="1"/>
          </p:nvPr>
        </p:nvSpPr>
        <p:spPr/>
        <p:txBody>
          <a:bodyPr>
            <a:normAutofit lnSpcReduction="10000"/>
          </a:bodyPr>
          <a:lstStyle/>
          <a:p>
            <a:pPr lvl="0">
              <a:buFont typeface="Wingdings" panose="05000000000000000000" pitchFamily="2" charset="2"/>
              <a:buChar char="§"/>
            </a:pPr>
            <a:r>
              <a:rPr lang="en-US" sz="2800" dirty="0"/>
              <a:t>The Clean Air Act (CAA) regulates emissions from stationary sources based on type of pollutant:</a:t>
            </a:r>
          </a:p>
          <a:p>
            <a:pPr lvl="1">
              <a:buFont typeface="Wingdings" panose="05000000000000000000" pitchFamily="2" charset="2"/>
              <a:buChar char="§"/>
            </a:pPr>
            <a:r>
              <a:rPr lang="en-US" sz="2400" dirty="0"/>
              <a:t>Criteria Pollutants: carbon monoxide, lead, nitrogen oxides, ground-level ozone, particulate matter, and sulfur dioxides</a:t>
            </a:r>
          </a:p>
          <a:p>
            <a:pPr lvl="1">
              <a:buFont typeface="Wingdings" panose="05000000000000000000" pitchFamily="2" charset="2"/>
              <a:buChar char="§"/>
            </a:pPr>
            <a:r>
              <a:rPr lang="en-US" sz="2400" dirty="0"/>
              <a:t>Hazardous Air Pollutants, or Air Toxics: 187 listed and known or suspected to cause cancer, such as xylene, mercury, chromium, benzene, dioxin, asbestos, etc.</a:t>
            </a:r>
          </a:p>
          <a:p>
            <a:pPr lvl="0">
              <a:buFont typeface="Wingdings" panose="05000000000000000000" pitchFamily="2" charset="2"/>
              <a:buChar char="§"/>
            </a:pPr>
            <a:r>
              <a:rPr lang="en-US" sz="2800" dirty="0"/>
              <a:t>Some regulations cover only new sources; others cover new and existing sources</a:t>
            </a:r>
          </a:p>
          <a:p>
            <a:pPr lvl="0">
              <a:buFont typeface="Wingdings" panose="05000000000000000000" pitchFamily="2" charset="2"/>
              <a:buChar char="§"/>
            </a:pPr>
            <a:r>
              <a:rPr lang="en-US" sz="2800" dirty="0"/>
              <a:t>The different types of regulations are governed by separate sections of the CAA</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838D2A2-4632-48C0-9276-DC51D49C155F}"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EB30A-3911-4F9E-AC10-BCECD5A569DF}"/>
              </a:ext>
            </a:extLst>
          </p:cNvPr>
          <p:cNvSpPr>
            <a:spLocks noGrp="1"/>
          </p:cNvSpPr>
          <p:nvPr>
            <p:ph type="title"/>
          </p:nvPr>
        </p:nvSpPr>
        <p:spPr/>
        <p:txBody>
          <a:bodyPr>
            <a:normAutofit/>
          </a:bodyPr>
          <a:lstStyle/>
          <a:p>
            <a:r>
              <a:rPr lang="en-US" sz="4000" dirty="0">
                <a:solidFill>
                  <a:schemeClr val="tx1"/>
                </a:solidFill>
              </a:rPr>
              <a:t>Types of Regulations</a:t>
            </a:r>
          </a:p>
        </p:txBody>
      </p:sp>
      <p:sp>
        <p:nvSpPr>
          <p:cNvPr id="3" name="Slide Number Placeholder 2">
            <a:extLst>
              <a:ext uri="{FF2B5EF4-FFF2-40B4-BE49-F238E27FC236}">
                <a16:creationId xmlns:a16="http://schemas.microsoft.com/office/drawing/2014/main" id="{D2A013C5-AB81-4747-8AB6-3C4EE17F681F}"/>
              </a:ext>
            </a:extLst>
          </p:cNvPr>
          <p:cNvSpPr>
            <a:spLocks noGrp="1"/>
          </p:cNvSpPr>
          <p:nvPr>
            <p:ph type="sldNum" sz="quarter" idx="12"/>
          </p:nvPr>
        </p:nvSpPr>
        <p:spPr/>
        <p:txBody>
          <a:bodyPr>
            <a:normAutofit fontScale="85000" lnSpcReduction="20000"/>
          </a:bodyPr>
          <a:lstStyle/>
          <a:p>
            <a:fld id="{0838D2A2-4632-48C0-9276-DC51D49C155F}" type="slidenum">
              <a:rPr lang="en-US" smtClean="0"/>
              <a:pPr/>
              <a:t>4</a:t>
            </a:fld>
            <a:endParaRPr lang="en-US" dirty="0"/>
          </a:p>
        </p:txBody>
      </p:sp>
      <p:sp>
        <p:nvSpPr>
          <p:cNvPr id="4" name="Content Placeholder 3">
            <a:extLst>
              <a:ext uri="{FF2B5EF4-FFF2-40B4-BE49-F238E27FC236}">
                <a16:creationId xmlns:a16="http://schemas.microsoft.com/office/drawing/2014/main" id="{9C3ABEEA-6000-4D82-B337-B17DBB29F7D5}"/>
              </a:ext>
            </a:extLst>
          </p:cNvPr>
          <p:cNvSpPr>
            <a:spLocks noGrp="1"/>
          </p:cNvSpPr>
          <p:nvPr>
            <p:ph sz="quarter" idx="1"/>
          </p:nvPr>
        </p:nvSpPr>
        <p:spPr>
          <a:xfrm>
            <a:off x="612648" y="1600200"/>
            <a:ext cx="8378952" cy="4495800"/>
          </a:xfrm>
        </p:spPr>
        <p:txBody>
          <a:bodyPr>
            <a:normAutofit fontScale="77500" lnSpcReduction="20000"/>
          </a:bodyPr>
          <a:lstStyle/>
          <a:p>
            <a:pPr>
              <a:buFont typeface="Wingdings" panose="05000000000000000000" pitchFamily="2" charset="2"/>
              <a:buChar char="§"/>
            </a:pPr>
            <a:r>
              <a:rPr lang="en-US" sz="3100" dirty="0"/>
              <a:t>New Source Performance Standards (NSPS)</a:t>
            </a:r>
          </a:p>
          <a:p>
            <a:pPr lvl="1">
              <a:buFont typeface="Wingdings" panose="05000000000000000000" pitchFamily="2" charset="2"/>
              <a:buChar char="§"/>
            </a:pPr>
            <a:r>
              <a:rPr lang="en-US" dirty="0"/>
              <a:t>Section 111 of the CAA</a:t>
            </a:r>
          </a:p>
          <a:p>
            <a:pPr lvl="1">
              <a:buFont typeface="Wingdings" panose="05000000000000000000" pitchFamily="2" charset="2"/>
              <a:buChar char="§"/>
            </a:pPr>
            <a:r>
              <a:rPr lang="en-US" dirty="0"/>
              <a:t>Regulates emissions of criteria pollutants</a:t>
            </a:r>
          </a:p>
          <a:p>
            <a:pPr>
              <a:buFont typeface="Wingdings" panose="05000000000000000000" pitchFamily="2" charset="2"/>
              <a:buChar char="§"/>
            </a:pPr>
            <a:r>
              <a:rPr lang="en-US" sz="3100" dirty="0"/>
              <a:t>National Emissions Standards for Hazardous Air Pollutants (NESHAP)</a:t>
            </a:r>
          </a:p>
          <a:p>
            <a:pPr lvl="1">
              <a:buFont typeface="Wingdings" panose="05000000000000000000" pitchFamily="2" charset="2"/>
              <a:buChar char="§"/>
            </a:pPr>
            <a:r>
              <a:rPr lang="en-US" dirty="0"/>
              <a:t>Section 112 of the CAA</a:t>
            </a:r>
          </a:p>
          <a:p>
            <a:pPr lvl="1">
              <a:buFont typeface="Wingdings" panose="05000000000000000000" pitchFamily="2" charset="2"/>
              <a:buChar char="§"/>
            </a:pPr>
            <a:r>
              <a:rPr lang="en-US" dirty="0"/>
              <a:t>Regulates emissions of air toxics</a:t>
            </a:r>
          </a:p>
          <a:p>
            <a:pPr>
              <a:buFont typeface="Wingdings" panose="05000000000000000000" pitchFamily="2" charset="2"/>
              <a:buChar char="§"/>
            </a:pPr>
            <a:r>
              <a:rPr lang="en-US" sz="3100" dirty="0"/>
              <a:t>Commercial and Industrial Solid Waste Incineration Units (CISWI)</a:t>
            </a:r>
          </a:p>
          <a:p>
            <a:pPr lvl="1">
              <a:buFont typeface="Wingdings" panose="05000000000000000000" pitchFamily="2" charset="2"/>
              <a:buChar char="§"/>
            </a:pPr>
            <a:r>
              <a:rPr lang="en-US" dirty="0"/>
              <a:t>Section 129 of the CAA</a:t>
            </a:r>
          </a:p>
          <a:p>
            <a:pPr lvl="1">
              <a:buFont typeface="Wingdings" panose="05000000000000000000" pitchFamily="2" charset="2"/>
              <a:buChar char="§"/>
            </a:pPr>
            <a:r>
              <a:rPr lang="en-US" dirty="0"/>
              <a:t>Regulates emissions of some air toxics and some criteria pollutants</a:t>
            </a:r>
          </a:p>
          <a:p>
            <a:pPr>
              <a:buFont typeface="Wingdings" panose="05000000000000000000" pitchFamily="2" charset="2"/>
              <a:buChar char="§"/>
            </a:pPr>
            <a:r>
              <a:rPr lang="en-US" sz="3100" dirty="0"/>
              <a:t>Consumer and Commercial Product VOC Rules</a:t>
            </a:r>
          </a:p>
          <a:p>
            <a:pPr lvl="1">
              <a:buFont typeface="Wingdings" panose="05000000000000000000" pitchFamily="2" charset="2"/>
              <a:buChar char="§"/>
            </a:pPr>
            <a:r>
              <a:rPr lang="en-US" dirty="0"/>
              <a:t>Section 183(e) of the CAA</a:t>
            </a:r>
          </a:p>
          <a:p>
            <a:pPr lvl="1">
              <a:buFont typeface="Wingdings" panose="05000000000000000000" pitchFamily="2" charset="2"/>
              <a:buChar char="§"/>
            </a:pPr>
            <a:r>
              <a:rPr lang="en-US" dirty="0"/>
              <a:t>Regulates emissions of volatile organic compounds</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3418107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tx1"/>
                </a:solidFill>
              </a:rPr>
              <a:t>NSPS</a:t>
            </a:r>
          </a:p>
        </p:txBody>
      </p:sp>
      <p:sp>
        <p:nvSpPr>
          <p:cNvPr id="3" name="Content Placeholder 2"/>
          <p:cNvSpPr>
            <a:spLocks noGrp="1"/>
          </p:cNvSpPr>
          <p:nvPr>
            <p:ph sz="quarter" idx="1"/>
          </p:nvPr>
        </p:nvSpPr>
        <p:spPr>
          <a:xfrm>
            <a:off x="612648" y="1600200"/>
            <a:ext cx="8226552" cy="4724400"/>
          </a:xfrm>
        </p:spPr>
        <p:txBody>
          <a:bodyPr>
            <a:normAutofit fontScale="55000" lnSpcReduction="20000"/>
          </a:bodyPr>
          <a:lstStyle/>
          <a:p>
            <a:pPr>
              <a:buFont typeface="Wingdings" panose="05000000000000000000" pitchFamily="2" charset="2"/>
              <a:buChar char="§"/>
            </a:pPr>
            <a:r>
              <a:rPr lang="en-US" sz="3800" dirty="0"/>
              <a:t>CAA section 111 governs development of New Source Performance Standards (NSPS)</a:t>
            </a:r>
          </a:p>
          <a:p>
            <a:pPr>
              <a:buFont typeface="Wingdings" panose="05000000000000000000" pitchFamily="2" charset="2"/>
              <a:buChar char="§"/>
            </a:pPr>
            <a:r>
              <a:rPr lang="en-US" sz="3800" dirty="0"/>
              <a:t>In most cases, NSPS only apply to new, reconstructed, or modified sources</a:t>
            </a:r>
          </a:p>
          <a:p>
            <a:pPr lvl="1">
              <a:buFont typeface="Wingdings" panose="05000000000000000000" pitchFamily="2" charset="2"/>
              <a:buChar char="§"/>
            </a:pPr>
            <a:r>
              <a:rPr lang="en-US" sz="2900" dirty="0"/>
              <a:t>“New” means construction commenced after publication date of proposed rule</a:t>
            </a:r>
          </a:p>
          <a:p>
            <a:pPr lvl="1">
              <a:buFont typeface="Wingdings" panose="05000000000000000000" pitchFamily="2" charset="2"/>
              <a:buChar char="§"/>
            </a:pPr>
            <a:r>
              <a:rPr lang="en-US" sz="2900" dirty="0"/>
              <a:t>“Reconstructed” means, after publication date of proposed rule, an existing facility (source) replaced components to such an extent that capital costs exceeded 50 percent of what it would cost to construct an entirely new facility</a:t>
            </a:r>
          </a:p>
          <a:p>
            <a:pPr lvl="1">
              <a:buFont typeface="Wingdings" panose="05000000000000000000" pitchFamily="2" charset="2"/>
              <a:buChar char="§"/>
            </a:pPr>
            <a:r>
              <a:rPr lang="en-US" sz="2900" dirty="0"/>
              <a:t>“Modified” means the source was changed so that emissions of a regulated pollutant increased or resulted in emission of air pollutant not previously emitted</a:t>
            </a:r>
          </a:p>
          <a:p>
            <a:pPr>
              <a:buFont typeface="Wingdings" panose="05000000000000000000" pitchFamily="2" charset="2"/>
              <a:buChar char="§"/>
            </a:pPr>
            <a:r>
              <a:rPr lang="en-US" sz="3800" dirty="0"/>
              <a:t>NSPS for new and reconstructed sources are typically the same, but there have been exceptions</a:t>
            </a:r>
          </a:p>
          <a:p>
            <a:pPr>
              <a:buFont typeface="Wingdings" panose="05000000000000000000" pitchFamily="2" charset="2"/>
              <a:buChar char="§"/>
            </a:pPr>
            <a:r>
              <a:rPr lang="en-US" sz="3800" dirty="0"/>
              <a:t>NSPS limits for modified sources may be different from those for new sources</a:t>
            </a:r>
          </a:p>
          <a:p>
            <a:pPr>
              <a:buFont typeface="Wingdings" panose="05000000000000000000" pitchFamily="2" charset="2"/>
              <a:buChar char="§"/>
            </a:pPr>
            <a:r>
              <a:rPr lang="en-US" sz="3800" dirty="0"/>
              <a:t>Most of SPPD’s recent rulemakings have been reviews of existing NSPS (required every 8 years)</a:t>
            </a:r>
          </a:p>
          <a:p>
            <a:endParaRPr lang="en-US" dirty="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838D2A2-4632-48C0-9276-DC51D49C155F}"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455152" cy="990600"/>
          </a:xfrm>
        </p:spPr>
        <p:txBody>
          <a:bodyPr>
            <a:normAutofit/>
          </a:bodyPr>
          <a:lstStyle/>
          <a:p>
            <a:r>
              <a:rPr lang="en-US" sz="4000" dirty="0">
                <a:solidFill>
                  <a:schemeClr val="tx1"/>
                </a:solidFill>
              </a:rPr>
              <a:t>NSPS</a:t>
            </a:r>
          </a:p>
        </p:txBody>
      </p:sp>
      <p:sp>
        <p:nvSpPr>
          <p:cNvPr id="3" name="Content Placeholder 2"/>
          <p:cNvSpPr>
            <a:spLocks noGrp="1"/>
          </p:cNvSpPr>
          <p:nvPr>
            <p:ph sz="quarter" idx="1"/>
          </p:nvPr>
        </p:nvSpPr>
        <p:spPr/>
        <p:txBody>
          <a:bodyPr>
            <a:normAutofit fontScale="62500" lnSpcReduction="20000"/>
          </a:bodyPr>
          <a:lstStyle/>
          <a:p>
            <a:pPr lvl="0">
              <a:buFont typeface="Wingdings" panose="05000000000000000000" pitchFamily="2" charset="2"/>
              <a:buChar char="§"/>
            </a:pPr>
            <a:r>
              <a:rPr lang="en-US" sz="3400" dirty="0"/>
              <a:t>NSPS emission limits should be based on best system of emissions reduction (BSER) – formerly best demonstrated technology (BDT)</a:t>
            </a:r>
          </a:p>
          <a:p>
            <a:pPr lvl="0">
              <a:buFont typeface="Wingdings" panose="05000000000000000000" pitchFamily="2" charset="2"/>
              <a:buChar char="§"/>
            </a:pPr>
            <a:r>
              <a:rPr lang="en-US" sz="3400" dirty="0"/>
              <a:t>No specific statutory definition on how to determine BSER</a:t>
            </a:r>
          </a:p>
          <a:p>
            <a:pPr lvl="1">
              <a:buFont typeface="Wingdings" panose="05000000000000000000" pitchFamily="2" charset="2"/>
              <a:buChar char="§"/>
            </a:pPr>
            <a:r>
              <a:rPr lang="en-US" sz="2900" dirty="0"/>
              <a:t>Cost and economic impacts considered</a:t>
            </a:r>
          </a:p>
          <a:p>
            <a:pPr lvl="1">
              <a:buFont typeface="Wingdings" panose="05000000000000000000" pitchFamily="2" charset="2"/>
              <a:buChar char="§"/>
            </a:pPr>
            <a:r>
              <a:rPr lang="en-US" sz="2900" dirty="0"/>
              <a:t>Non-air quality health, environmental, and energy impacts considered</a:t>
            </a:r>
          </a:p>
          <a:p>
            <a:pPr lvl="1">
              <a:buFont typeface="Wingdings" panose="05000000000000000000" pitchFamily="2" charset="2"/>
              <a:buChar char="§"/>
            </a:pPr>
            <a:r>
              <a:rPr lang="en-US" sz="2900" dirty="0"/>
              <a:t>Technology must be adequately demonstrated</a:t>
            </a:r>
          </a:p>
          <a:p>
            <a:pPr lvl="0">
              <a:buFont typeface="Wingdings" panose="05000000000000000000" pitchFamily="2" charset="2"/>
              <a:buChar char="§"/>
            </a:pPr>
            <a:r>
              <a:rPr lang="en-US" sz="3400" dirty="0"/>
              <a:t>First step in BSER development is to identify applicable control technologies or other means of emissions reduction</a:t>
            </a:r>
          </a:p>
          <a:p>
            <a:pPr lvl="0">
              <a:buFont typeface="Wingdings" panose="05000000000000000000" pitchFamily="2" charset="2"/>
              <a:buChar char="§"/>
            </a:pPr>
            <a:r>
              <a:rPr lang="en-US" sz="3400" dirty="0"/>
              <a:t>Once identified, performance of these technologies/means are evaluated to determine achievable emissions levels</a:t>
            </a:r>
          </a:p>
          <a:p>
            <a:pPr lvl="0">
              <a:buFont typeface="Wingdings" panose="05000000000000000000" pitchFamily="2" charset="2"/>
              <a:buChar char="§"/>
            </a:pPr>
            <a:r>
              <a:rPr lang="en-US" sz="3400" dirty="0"/>
              <a:t>BSER selected based on costs and performance</a:t>
            </a:r>
          </a:p>
          <a:p>
            <a:pPr lvl="0">
              <a:buFont typeface="Wingdings" panose="05000000000000000000" pitchFamily="2" charset="2"/>
              <a:buChar char="§"/>
            </a:pPr>
            <a:r>
              <a:rPr lang="en-US" sz="3400" dirty="0"/>
              <a:t>Remember: BSER for a modified (and sometimes reconstructed) source may not be the same as BSER for a new source</a:t>
            </a:r>
          </a:p>
          <a:p>
            <a:pPr lvl="0">
              <a:buFont typeface="Arial" pitchFamily="34" charset="0"/>
              <a:buChar char="►"/>
            </a:pPr>
            <a:endParaRPr lang="en-US" dirty="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838D2A2-4632-48C0-9276-DC51D49C155F}"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302752" cy="990600"/>
          </a:xfrm>
        </p:spPr>
        <p:txBody>
          <a:bodyPr>
            <a:noAutofit/>
          </a:bodyPr>
          <a:lstStyle/>
          <a:p>
            <a:r>
              <a:rPr lang="en-US" sz="4000" dirty="0">
                <a:solidFill>
                  <a:schemeClr val="tx1"/>
                </a:solidFill>
              </a:rPr>
              <a:t>Standards of Performance for Existing Sources</a:t>
            </a:r>
          </a:p>
        </p:txBody>
      </p:sp>
      <p:sp>
        <p:nvSpPr>
          <p:cNvPr id="3" name="Slide Number Placeholder 2"/>
          <p:cNvSpPr>
            <a:spLocks noGrp="1"/>
          </p:cNvSpPr>
          <p:nvPr>
            <p:ph type="sldNum" sz="quarter" idx="12"/>
          </p:nvPr>
        </p:nvSpPr>
        <p:spPr/>
        <p:txBody>
          <a:bodyPr>
            <a:normAutofit fontScale="85000" lnSpcReduction="20000"/>
          </a:bodyPr>
          <a:lstStyle/>
          <a:p>
            <a:fld id="{0838D2A2-4632-48C0-9276-DC51D49C155F}" type="slidenum">
              <a:rPr lang="en-US" smtClean="0"/>
              <a:pPr/>
              <a:t>7</a:t>
            </a:fld>
            <a:endParaRPr lang="en-US" dirty="0"/>
          </a:p>
        </p:txBody>
      </p:sp>
      <p:sp>
        <p:nvSpPr>
          <p:cNvPr id="4" name="Content Placeholder 3"/>
          <p:cNvSpPr>
            <a:spLocks noGrp="1"/>
          </p:cNvSpPr>
          <p:nvPr>
            <p:ph sz="quarter" idx="1"/>
          </p:nvPr>
        </p:nvSpPr>
        <p:spPr/>
        <p:txBody>
          <a:bodyPr>
            <a:noAutofit/>
          </a:bodyPr>
          <a:lstStyle/>
          <a:p>
            <a:pPr>
              <a:buFont typeface="Wingdings" panose="05000000000000000000" pitchFamily="2" charset="2"/>
              <a:buChar char="§"/>
            </a:pPr>
            <a:r>
              <a:rPr lang="en-US" sz="2400" dirty="0"/>
              <a:t>CAA section 111(d) provides statutory basis to apply standards of performance to existing sources</a:t>
            </a:r>
          </a:p>
          <a:p>
            <a:pPr>
              <a:buFont typeface="Wingdings" panose="05000000000000000000" pitchFamily="2" charset="2"/>
              <a:buChar char="§"/>
            </a:pPr>
            <a:r>
              <a:rPr lang="en-US" sz="2400" dirty="0"/>
              <a:t>Authority limited to pollutants that do not have ambient air quality standards, or are not on a list to have ambient air quality standards developed, or are not pollutants regulated under CAA section 112 (NESHAP)</a:t>
            </a:r>
          </a:p>
          <a:p>
            <a:pPr>
              <a:buFont typeface="Wingdings" panose="05000000000000000000" pitchFamily="2" charset="2"/>
              <a:buChar char="§"/>
            </a:pPr>
            <a:r>
              <a:rPr lang="en-US" sz="2400" dirty="0"/>
              <a:t>The pollutants would be regulated via emissions guidelines through State Implementation Plans (SIPs)</a:t>
            </a:r>
          </a:p>
          <a:p>
            <a:pPr>
              <a:buFont typeface="Wingdings" panose="05000000000000000000" pitchFamily="2" charset="2"/>
              <a:buChar char="§"/>
            </a:pPr>
            <a:r>
              <a:rPr lang="en-US" sz="2400" dirty="0"/>
              <a:t>If any state does not develop a plan, a Federal Implementation Plan (FIP) is developed and implemented</a:t>
            </a:r>
          </a:p>
          <a:p>
            <a:pPr>
              <a:buFont typeface="Wingdings" panose="05000000000000000000" pitchFamily="2" charset="2"/>
              <a:buChar char="§"/>
            </a:pPr>
            <a:r>
              <a:rPr lang="en-US" sz="2400" dirty="0"/>
              <a:t>In addition to the previous considerations in developing NSPS, remaining useful life of existing sources may be considered</a:t>
            </a:r>
          </a:p>
        </p:txBody>
      </p:sp>
    </p:spTree>
    <p:extLst>
      <p:ext uri="{BB962C8B-B14F-4D97-AF65-F5344CB8AC3E}">
        <p14:creationId xmlns:p14="http://schemas.microsoft.com/office/powerpoint/2010/main" val="1669708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tx1"/>
                </a:solidFill>
              </a:rPr>
              <a:t>NESHAP: MACT Standards</a:t>
            </a:r>
          </a:p>
        </p:txBody>
      </p:sp>
      <p:sp>
        <p:nvSpPr>
          <p:cNvPr id="3" name="Slide Number Placeholder 2"/>
          <p:cNvSpPr>
            <a:spLocks noGrp="1"/>
          </p:cNvSpPr>
          <p:nvPr>
            <p:ph type="sldNum" sz="quarter" idx="12"/>
          </p:nvPr>
        </p:nvSpPr>
        <p:spPr/>
        <p:txBody>
          <a:bodyPr>
            <a:normAutofit fontScale="85000" lnSpcReduction="20000"/>
          </a:bodyPr>
          <a:lstStyle/>
          <a:p>
            <a:fld id="{0838D2A2-4632-48C0-9276-DC51D49C155F}" type="slidenum">
              <a:rPr lang="en-US" smtClean="0"/>
              <a:pPr/>
              <a:t>8</a:t>
            </a:fld>
            <a:endParaRPr lang="en-US" dirty="0"/>
          </a:p>
        </p:txBody>
      </p:sp>
      <p:sp>
        <p:nvSpPr>
          <p:cNvPr id="4" name="Content Placeholder 3"/>
          <p:cNvSpPr>
            <a:spLocks noGrp="1"/>
          </p:cNvSpPr>
          <p:nvPr>
            <p:ph sz="quarter" idx="1"/>
          </p:nvPr>
        </p:nvSpPr>
        <p:spPr/>
        <p:txBody>
          <a:bodyPr>
            <a:normAutofit fontScale="85000" lnSpcReduction="10000"/>
          </a:bodyPr>
          <a:lstStyle/>
          <a:p>
            <a:pPr>
              <a:buFont typeface="Wingdings" panose="05000000000000000000" pitchFamily="2" charset="2"/>
              <a:buChar char="§"/>
            </a:pPr>
            <a:r>
              <a:rPr lang="en-US" sz="2800" dirty="0"/>
              <a:t>MACT: Maximum Achievable Control Technology</a:t>
            </a:r>
          </a:p>
          <a:p>
            <a:pPr>
              <a:buFont typeface="Wingdings" panose="05000000000000000000" pitchFamily="2" charset="2"/>
              <a:buChar char="§"/>
            </a:pPr>
            <a:r>
              <a:rPr lang="en-US" sz="2800" dirty="0"/>
              <a:t>EPA must regulate all emitted Hazardous Air Pollutants (HAP)</a:t>
            </a:r>
          </a:p>
          <a:p>
            <a:pPr>
              <a:buFont typeface="Wingdings" panose="05000000000000000000" pitchFamily="2" charset="2"/>
              <a:buChar char="§"/>
            </a:pPr>
            <a:r>
              <a:rPr lang="en-US" sz="2800" dirty="0"/>
              <a:t>Standards must have minimum stringency levels (MACT floors)</a:t>
            </a:r>
          </a:p>
          <a:p>
            <a:pPr lvl="1">
              <a:buFont typeface="Wingdings" panose="05000000000000000000" pitchFamily="2" charset="2"/>
              <a:buChar char="§"/>
            </a:pPr>
            <a:r>
              <a:rPr lang="en-US" sz="2400" dirty="0"/>
              <a:t>For existing sources, MACT floors determined by two factors:</a:t>
            </a:r>
          </a:p>
          <a:p>
            <a:pPr lvl="2">
              <a:buFont typeface="Wingdings" panose="05000000000000000000" pitchFamily="2" charset="2"/>
              <a:buChar char="§"/>
            </a:pPr>
            <a:r>
              <a:rPr lang="en-US" dirty="0"/>
              <a:t>If 30 or more sources, standard based on average performance of best 12 percent of sources from which EPA has emissions data</a:t>
            </a:r>
          </a:p>
          <a:p>
            <a:pPr lvl="2">
              <a:buFont typeface="Wingdings" panose="05000000000000000000" pitchFamily="2" charset="2"/>
              <a:buChar char="§"/>
            </a:pPr>
            <a:r>
              <a:rPr lang="en-US" dirty="0"/>
              <a:t>Otherwise, standard based on average of top five performers </a:t>
            </a:r>
          </a:p>
          <a:p>
            <a:pPr lvl="1">
              <a:buFont typeface="Wingdings" panose="05000000000000000000" pitchFamily="2" charset="2"/>
              <a:buChar char="§"/>
            </a:pPr>
            <a:r>
              <a:rPr lang="en-US" dirty="0"/>
              <a:t>For new sources, performance of the best controlled similar source</a:t>
            </a:r>
          </a:p>
          <a:p>
            <a:pPr>
              <a:buFont typeface="Wingdings" panose="05000000000000000000" pitchFamily="2" charset="2"/>
              <a:buChar char="§"/>
            </a:pPr>
            <a:r>
              <a:rPr lang="en-US" sz="2800" dirty="0"/>
              <a:t>Control costs </a:t>
            </a:r>
            <a:r>
              <a:rPr lang="en-US" sz="2800" u="sng" dirty="0"/>
              <a:t>cannot</a:t>
            </a:r>
            <a:r>
              <a:rPr lang="en-US" sz="2800" dirty="0"/>
              <a:t> be considered in setting MACT floors</a:t>
            </a:r>
          </a:p>
          <a:p>
            <a:pPr>
              <a:buFont typeface="Wingdings" panose="05000000000000000000" pitchFamily="2" charset="2"/>
              <a:buChar char="§"/>
            </a:pPr>
            <a:r>
              <a:rPr lang="en-US" sz="2800" dirty="0"/>
              <a:t>Levels more stringent than the floor should always be evaluated (beyond-the-floor); costs </a:t>
            </a:r>
            <a:r>
              <a:rPr lang="en-US" sz="2800" u="sng" dirty="0"/>
              <a:t>can</a:t>
            </a:r>
            <a:r>
              <a:rPr lang="en-US" sz="2800" dirty="0"/>
              <a:t> be considered when determining if a beyond-the-floor standard is appropriate</a:t>
            </a:r>
          </a:p>
          <a:p>
            <a:endParaRPr lang="en-US" dirty="0"/>
          </a:p>
        </p:txBody>
      </p:sp>
    </p:spTree>
    <p:extLst>
      <p:ext uri="{BB962C8B-B14F-4D97-AF65-F5344CB8AC3E}">
        <p14:creationId xmlns:p14="http://schemas.microsoft.com/office/powerpoint/2010/main" val="2766297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tx1"/>
                </a:solidFill>
              </a:rPr>
              <a:t>MACT Standards: RTR</a:t>
            </a:r>
          </a:p>
        </p:txBody>
      </p:sp>
      <p:sp>
        <p:nvSpPr>
          <p:cNvPr id="3" name="Slide Number Placeholder 2"/>
          <p:cNvSpPr>
            <a:spLocks noGrp="1"/>
          </p:cNvSpPr>
          <p:nvPr>
            <p:ph type="sldNum" sz="quarter" idx="12"/>
          </p:nvPr>
        </p:nvSpPr>
        <p:spPr/>
        <p:txBody>
          <a:bodyPr>
            <a:normAutofit fontScale="85000" lnSpcReduction="20000"/>
          </a:bodyPr>
          <a:lstStyle/>
          <a:p>
            <a:fld id="{0838D2A2-4632-48C0-9276-DC51D49C155F}" type="slidenum">
              <a:rPr lang="en-US" smtClean="0"/>
              <a:pPr/>
              <a:t>9</a:t>
            </a:fld>
            <a:endParaRPr lang="en-US" dirty="0"/>
          </a:p>
        </p:txBody>
      </p:sp>
      <p:sp>
        <p:nvSpPr>
          <p:cNvPr id="4" name="Content Placeholder 3"/>
          <p:cNvSpPr>
            <a:spLocks noGrp="1"/>
          </p:cNvSpPr>
          <p:nvPr>
            <p:ph sz="quarter" idx="1"/>
          </p:nvPr>
        </p:nvSpPr>
        <p:spPr/>
        <p:txBody>
          <a:bodyPr>
            <a:normAutofit lnSpcReduction="10000"/>
          </a:bodyPr>
          <a:lstStyle/>
          <a:p>
            <a:pPr>
              <a:buFont typeface="Wingdings" panose="05000000000000000000" pitchFamily="2" charset="2"/>
              <a:buChar char="§"/>
            </a:pPr>
            <a:r>
              <a:rPr lang="en-US" sz="2800" dirty="0"/>
              <a:t>RTR: Residual Risk and Technology Review</a:t>
            </a:r>
          </a:p>
          <a:p>
            <a:pPr>
              <a:buFont typeface="Wingdings" panose="05000000000000000000" pitchFamily="2" charset="2"/>
              <a:buChar char="§"/>
            </a:pPr>
            <a:r>
              <a:rPr lang="en-US" sz="2800" dirty="0"/>
              <a:t>CAA requires residual risk review once, 8 years after promulgation</a:t>
            </a:r>
          </a:p>
          <a:p>
            <a:pPr>
              <a:buFont typeface="Wingdings" panose="05000000000000000000" pitchFamily="2" charset="2"/>
              <a:buChar char="§"/>
            </a:pPr>
            <a:r>
              <a:rPr lang="en-US" sz="2800" dirty="0"/>
              <a:t>CAA requires technology reviews every 8 years </a:t>
            </a:r>
          </a:p>
          <a:p>
            <a:pPr>
              <a:buFont typeface="Wingdings" panose="05000000000000000000" pitchFamily="2" charset="2"/>
              <a:buChar char="§"/>
            </a:pPr>
            <a:r>
              <a:rPr lang="en-US" sz="2800" dirty="0"/>
              <a:t>The residual risk analysis covers </a:t>
            </a:r>
            <a:r>
              <a:rPr lang="en-US" sz="2800" u="sng" dirty="0"/>
              <a:t>all</a:t>
            </a:r>
            <a:r>
              <a:rPr lang="en-US" sz="2800" dirty="0"/>
              <a:t> sources </a:t>
            </a:r>
            <a:r>
              <a:rPr lang="en-US" sz="2800" u="sng" dirty="0"/>
              <a:t>subject to the relevant MACT standard</a:t>
            </a:r>
            <a:r>
              <a:rPr lang="en-US" sz="2800" dirty="0"/>
              <a:t> and includes:</a:t>
            </a:r>
          </a:p>
          <a:p>
            <a:pPr lvl="1">
              <a:buFont typeface="Wingdings" panose="05000000000000000000" pitchFamily="2" charset="2"/>
              <a:buChar char="§"/>
            </a:pPr>
            <a:r>
              <a:rPr lang="en-US" sz="2400" dirty="0"/>
              <a:t>Major sources</a:t>
            </a:r>
          </a:p>
          <a:p>
            <a:pPr lvl="1">
              <a:buFont typeface="Wingdings" panose="05000000000000000000" pitchFamily="2" charset="2"/>
              <a:buChar char="§"/>
            </a:pPr>
            <a:r>
              <a:rPr lang="en-US" sz="2400" dirty="0"/>
              <a:t>Synthetic area sources, if subject to a MACT standard due to “once-in-always-in” policy </a:t>
            </a:r>
          </a:p>
          <a:p>
            <a:pPr lvl="1">
              <a:buFont typeface="Wingdings" panose="05000000000000000000" pitchFamily="2" charset="2"/>
              <a:buChar char="§"/>
            </a:pPr>
            <a:r>
              <a:rPr lang="en-US" sz="2400" dirty="0"/>
              <a:t> Area sources, if subject to a MACT standard</a:t>
            </a:r>
          </a:p>
          <a:p>
            <a:endParaRPr lang="en-US" dirty="0"/>
          </a:p>
        </p:txBody>
      </p:sp>
    </p:spTree>
    <p:extLst>
      <p:ext uri="{BB962C8B-B14F-4D97-AF65-F5344CB8AC3E}">
        <p14:creationId xmlns:p14="http://schemas.microsoft.com/office/powerpoint/2010/main" val="100039517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BA01D20C-9FE4-41D0-A1F0-F8AFDEF3FF3C}">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Median</Template>
  <TotalTime>782</TotalTime>
  <Words>1688</Words>
  <Application>Microsoft Office PowerPoint</Application>
  <PresentationFormat>On-screen Show (4:3)</PresentationFormat>
  <Paragraphs>181</Paragraphs>
  <Slides>16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Times New Roman</vt:lpstr>
      <vt:lpstr>Tw Cen MT</vt:lpstr>
      <vt:lpstr>Wingdings</vt:lpstr>
      <vt:lpstr>Wingdings 2</vt:lpstr>
      <vt:lpstr>Median</vt:lpstr>
      <vt:lpstr>PowerPoint Presentation</vt:lpstr>
      <vt:lpstr>SPPD’s Role in Improving Air Quality</vt:lpstr>
      <vt:lpstr>SPPD’s Role in Improving Air Quality</vt:lpstr>
      <vt:lpstr>Types of Regulations</vt:lpstr>
      <vt:lpstr>NSPS</vt:lpstr>
      <vt:lpstr>NSPS</vt:lpstr>
      <vt:lpstr>Standards of Performance for Existing Sources</vt:lpstr>
      <vt:lpstr>NESHAP: MACT Standards</vt:lpstr>
      <vt:lpstr>MACT Standards: RTR</vt:lpstr>
      <vt:lpstr>NESHAP: GACT Standards</vt:lpstr>
      <vt:lpstr>Differences between NESHAP and NSPS</vt:lpstr>
      <vt:lpstr>Section 129 Standards (CISWI)</vt:lpstr>
      <vt:lpstr>Example of NSPS/NESHAP Rule</vt:lpstr>
      <vt:lpstr>Section 129 Standards (CISWI)</vt:lpstr>
      <vt:lpstr>Section 129 Standards (CISWI)</vt:lpstr>
      <vt:lpstr>Consumer and Commercial Product VOC Rules</vt:lpstr>
    </vt:vector>
  </TitlesOfParts>
  <Company>US-EPA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Keith Barnett</dc:creator>
  <cp:lastModifiedBy>Keith Barnett</cp:lastModifiedBy>
  <cp:revision>77</cp:revision>
  <cp:lastPrinted>2014-10-07T13:12:27Z</cp:lastPrinted>
  <dcterms:created xsi:type="dcterms:W3CDTF">2012-07-24T01:24:52Z</dcterms:created>
  <dcterms:modified xsi:type="dcterms:W3CDTF">2019-07-08T13:45:36Z</dcterms:modified>
</cp:coreProperties>
</file>