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0"/>
  </p:sldMasterIdLst>
  <p:notesMasterIdLst>
    <p:notesMasterId r:id="rId57"/>
  </p:notesMasterIdLst>
  <p:handoutMasterIdLst>
    <p:handoutMasterId r:id="rId58"/>
  </p:handoutMasterIdLst>
  <p:sldIdLst>
    <p:sldId id="363" r:id="rId41"/>
    <p:sldId id="379" r:id="rId42"/>
    <p:sldId id="367" r:id="rId43"/>
    <p:sldId id="368" r:id="rId44"/>
    <p:sldId id="369" r:id="rId45"/>
    <p:sldId id="364" r:id="rId46"/>
    <p:sldId id="408" r:id="rId47"/>
    <p:sldId id="340" r:id="rId48"/>
    <p:sldId id="341" r:id="rId49"/>
    <p:sldId id="409" r:id="rId50"/>
    <p:sldId id="366" r:id="rId51"/>
    <p:sldId id="410" r:id="rId52"/>
    <p:sldId id="412" r:id="rId53"/>
    <p:sldId id="411" r:id="rId54"/>
    <p:sldId id="413" r:id="rId55"/>
    <p:sldId id="322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FF00"/>
    <a:srgbClr val="0000FF"/>
    <a:srgbClr val="339966"/>
    <a:srgbClr val="339933"/>
    <a:srgbClr val="FFCC00"/>
    <a:srgbClr val="009900"/>
    <a:srgbClr val="D9D9D9"/>
    <a:srgbClr val="435269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637" autoAdjust="0"/>
  </p:normalViewPr>
  <p:slideViewPr>
    <p:cSldViewPr>
      <p:cViewPr varScale="1">
        <p:scale>
          <a:sx n="101" d="100"/>
          <a:sy n="101" d="100"/>
        </p:scale>
        <p:origin x="120" y="234"/>
      </p:cViewPr>
      <p:guideLst>
        <p:guide orient="horz" pos="2160"/>
        <p:guide pos="288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1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9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8" Type="http://schemas.openxmlformats.org/officeDocument/2006/relationships/customXml" Target="../customXml/item8.xml"/><Relationship Id="rId51" Type="http://schemas.openxmlformats.org/officeDocument/2006/relationships/slide" Target="slides/slide1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6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33A999-C8D0-4C75-960C-DA7CAED006EA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7142FA-04CC-456C-A9F9-4FF6149E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11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FD40FA-4C69-40B2-AC76-8FE286941D0A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C902B7-2D21-4636-B553-12B78BAD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5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02B7-2D21-4636-B553-12B78BAD78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Pollutant-specific health effects and cautionary statements address question “who will be affected”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Advisories based on health information supporting the NAAQS</a:t>
            </a:r>
            <a:r>
              <a:rPr lang="en-US" altLang="en-US" sz="2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Controlled human exposure, epidemiological studies exposure/risk assessments used to set breakpoints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Epidemiological studies useful for identifying risk factors and more serious effects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Controlled human exposure studies useful for identifying proportion of healthy population affected, symptoms, mechanisms of effects, genetic variability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Exposure assessments help identify at-risk groups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Dose = Concentration x Ventilation rate x Time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 - be active outdoors when air quality is better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V - take it easier when active outdoors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T - spend less time being active outdoors</a:t>
            </a:r>
          </a:p>
          <a:p>
            <a:pPr marL="0" indent="0">
              <a:buFont typeface="Arial" pitchFamily="-72" charset="0"/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PAY ATTENTION TO SYMPTOMS!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02B7-2D21-4636-B553-12B78BAD78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02B7-2D21-4636-B553-12B78BAD78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02B7-2D21-4636-B553-12B78BAD78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9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02B7-2D21-4636-B553-12B78BAD78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Started in 1995 in the state of Maryland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Today, the AirNow provides (read the slide)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• </a:t>
            </a:r>
            <a:r>
              <a:rPr lang="en-US" sz="1200" b="0" i="0" u="sng" strike="noStrike" kern="1200" baseline="0" dirty="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Since 1997, funded by U.S. EPA, but stakeholder involvement is voluntary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Non-regulatory program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rPr>
              <a:t>• Standardized Air Quality Index (AQI)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02B7-2D21-4636-B553-12B78BAD78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C1E8-1CC5-4E9D-B1E9-6880EC34C3F7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6A21-CB1F-46B7-937D-5ED6B4323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DB56-93E1-4ECC-945B-C5978EDBE4C0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43BB-20BB-41A3-858A-682032E22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34BE-CAB4-43A3-83F1-518F3ADFFDF9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61CB-8EF7-49D2-BFC1-A195C2BF3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1E1C28-B4A5-4FBE-9DB5-0ECD9FB12288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CE3499-F046-43E0-B8D6-DC3B9291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0745-CDF0-4358-B924-A6667A5863B3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D6B5-692F-4CF0-88BF-FEDE192D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3072-ED77-4859-BCD9-FE9BEC24ED15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2A2D-AE7D-441E-84B6-FF15F4A64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0E49-66F8-4412-B598-9A15D8B2131A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0611-61B4-4151-BD61-4191E2DCF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01D3-222C-48C2-AB7A-1C410E4E2AE5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CEE6-79C5-4904-A9E2-9AF7F6E5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0594-F33F-4DA0-8008-863FDCE4EA2B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B99F-A2E6-4F05-BDF1-992B008EF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3B57-1502-4765-8424-0168AC5AE456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E427-A960-4D27-B538-B6EA07035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1AC0-8B6C-40EB-BACD-76D174C6E0C2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E244-ACFE-43BA-8A89-3D5C77700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91E1-66CD-4440-BFFE-E2E125E9C2C1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60F6-EFD7-4503-84B5-99BC6CC59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2E6B06-58B5-429E-B855-F4F87F02E5A8}" type="datetime1">
              <a:rPr lang="en-US" smtClean="0"/>
              <a:pPr>
                <a:defRPr/>
              </a:pPr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8A04FB-259D-4C2D-8A9A-75EABF26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clouds.jpg" descr="/Volumes/NO NAME/work/AIRNOW/clouds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airnow-logo-blu-wh.png" descr="/Volumes/NO NAME/work/AIRNOW/airnow-logo-blu-wh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2286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590800" y="381000"/>
            <a:ext cx="6400800" cy="600075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airnow.gov/index.cfm?action=airnow.global_summa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irnowgovit4qj7irj3.devcloud.acquia-sites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orales.lourdes@epa.gov" TargetMode="External"/><Relationship Id="rId5" Type="http://schemas.openxmlformats.org/officeDocument/2006/relationships/hyperlink" Target="mailto:dickerson.phil@epa.gov" TargetMode="External"/><Relationship Id="rId4" Type="http://schemas.openxmlformats.org/officeDocument/2006/relationships/hyperlink" Target="mailto:white.johne@ep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99401" y="1849150"/>
            <a:ext cx="8309492" cy="32663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4" descr="T:\Library\Media Library\Logos\Non-STI logos\AirNow logos\Plain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09" y="1247297"/>
            <a:ext cx="2616675" cy="13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075162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+mn-lt"/>
              </a:rPr>
              <a:t>AirNow - Providing the Public with Easy Access to National Air Quality Information</a:t>
            </a:r>
          </a:p>
          <a:p>
            <a:pPr algn="ctr"/>
            <a:endParaRPr lang="en-US" sz="3200" b="1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+mn-lt"/>
              </a:rPr>
              <a:t>NC Teachers Workshop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+mn-lt"/>
              </a:rPr>
              <a:t>July 10th, 2019</a:t>
            </a:r>
          </a:p>
          <a:p>
            <a:pPr algn="ctr"/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000" b="1" i="1" dirty="0">
                <a:solidFill>
                  <a:srgbClr val="000000"/>
                </a:solidFill>
                <a:latin typeface="+mn-lt"/>
              </a:rPr>
              <a:t>John E. White</a:t>
            </a:r>
          </a:p>
        </p:txBody>
      </p:sp>
    </p:spTree>
    <p:extLst>
      <p:ext uri="{BB962C8B-B14F-4D97-AF65-F5344CB8AC3E}">
        <p14:creationId xmlns:p14="http://schemas.microsoft.com/office/powerpoint/2010/main" val="40855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94119" y="6391126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699792" y="31884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Department of State/EPA Program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9EF06490-B807-4623-BA1B-8A2DDA4C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F9C9F-1881-4EA1-8FCD-43C402A736A2}"/>
              </a:ext>
            </a:extLst>
          </p:cNvPr>
          <p:cNvSpPr/>
          <p:nvPr/>
        </p:nvSpPr>
        <p:spPr>
          <a:xfrm>
            <a:off x="92606" y="1372042"/>
            <a:ext cx="8906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Agreement between USEPA and DoS</a:t>
            </a:r>
          </a:p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DoS has 43 monitors around the world – more coming</a:t>
            </a:r>
          </a:p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hlinkClick r:id="rId4"/>
              </a:rPr>
              <a:t>https://airnow.gov/index.cfm?action=airnow.global_summary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3FF25-F56C-4361-BF2F-140AC7A6A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14" y="2710627"/>
            <a:ext cx="5020371" cy="3429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04E30-321B-4B2B-9F89-B6EC9E3C0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3660623"/>
            <a:ext cx="3635031" cy="287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5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94119" y="6391126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699792" y="31884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New Website Coming Soon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9EF06490-B807-4623-BA1B-8A2DDA4C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F9C9F-1881-4EA1-8FCD-43C402A736A2}"/>
              </a:ext>
            </a:extLst>
          </p:cNvPr>
          <p:cNvSpPr/>
          <p:nvPr/>
        </p:nvSpPr>
        <p:spPr>
          <a:xfrm>
            <a:off x="-5914" y="1683060"/>
            <a:ext cx="914991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Originally launched in September 2018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California Wildfires in November brought the site down</a:t>
            </a:r>
          </a:p>
          <a:p>
            <a:pPr marL="1428750" lvl="1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EPA moving to a cloud/scaling environment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Evaluated and improved the application as well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More comprehensive load testing</a:t>
            </a:r>
          </a:p>
          <a:p>
            <a:pPr marL="1428750" lvl="1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Will do a soft launch later this year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Keep current site as front and center with link to new one 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When satisfied after extensive testing of cloud then switch to the new website</a:t>
            </a:r>
          </a:p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56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94119" y="6391126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699792" y="31884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AirNow Web Site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9EF06490-B807-4623-BA1B-8A2DDA4C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F9C9F-1881-4EA1-8FCD-43C402A736A2}"/>
              </a:ext>
            </a:extLst>
          </p:cNvPr>
          <p:cNvSpPr/>
          <p:nvPr/>
        </p:nvSpPr>
        <p:spPr>
          <a:xfrm>
            <a:off x="5364088" y="2535501"/>
            <a:ext cx="3316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algn="ctr">
              <a:lnSpc>
                <a:spcPct val="90000"/>
              </a:lnSpc>
            </a:pPr>
            <a:r>
              <a:rPr lang="en-US" b="1" dirty="0">
                <a:latin typeface="+mn-lt"/>
              </a:rPr>
              <a:t>All Information is provided by state, local, tribal and federal agencies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2F272-63CF-4D27-8C2F-D5002EE5A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9080"/>
            <a:ext cx="5726162" cy="2376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42DCA2-D6E0-45A2-8FF9-2886EFE3B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0768"/>
            <a:ext cx="5724128" cy="29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2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94119" y="6391126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699792" y="31884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AirNow Web Site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9EF06490-B807-4623-BA1B-8A2DDA4C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F9C9F-1881-4EA1-8FCD-43C402A736A2}"/>
              </a:ext>
            </a:extLst>
          </p:cNvPr>
          <p:cNvSpPr/>
          <p:nvPr/>
        </p:nvSpPr>
        <p:spPr>
          <a:xfrm>
            <a:off x="-252536" y="1355348"/>
            <a:ext cx="91634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>
              <a:lnSpc>
                <a:spcPct val="90000"/>
              </a:lnSpc>
            </a:pPr>
            <a:r>
              <a:rPr lang="en-US" b="1" u="sng" dirty="0">
                <a:latin typeface="+mn-lt"/>
              </a:rPr>
              <a:t>New Interactive Map</a:t>
            </a:r>
          </a:p>
          <a:p>
            <a:pPr marL="971550">
              <a:lnSpc>
                <a:spcPct val="90000"/>
              </a:lnSpc>
            </a:pPr>
            <a:endParaRPr lang="en-US" b="1" dirty="0">
              <a:latin typeface="+mn-lt"/>
            </a:endParaRPr>
          </a:p>
          <a:p>
            <a:pPr marL="131445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Click on individual monitors and get data/charts!</a:t>
            </a:r>
          </a:p>
          <a:p>
            <a:pPr marL="131445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Will be the first time the public can get data from AirNow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BB299-6A90-48D3-B382-C024BC221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28" y="3127999"/>
            <a:ext cx="8100392" cy="3445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0C6D1-459D-48ED-A7D8-37CC08525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284984"/>
            <a:ext cx="4558283" cy="21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94119" y="6391126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699792" y="31884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Tips about the Information You See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9EF06490-B807-4623-BA1B-8A2DDA4C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5F9C9F-1881-4EA1-8FCD-43C402A736A2}"/>
              </a:ext>
            </a:extLst>
          </p:cNvPr>
          <p:cNvSpPr/>
          <p:nvPr/>
        </p:nvSpPr>
        <p:spPr>
          <a:xfrm>
            <a:off x="92344" y="1383254"/>
            <a:ext cx="8872144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What does this AQI mean/represent?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Reporting Areas are designated by these various agencies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Highest of measured pollutants at given time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Highest can be from just one monitor or many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Each pollutant has its own AQI (different averaging times and breakpoints but same color scale)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AirNow doesn’t report AQI’s for SO2, NO2, or CO (yet)</a:t>
            </a:r>
          </a:p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Nowcast? What is it?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Data received every hour, EPA doesn’t have a 1-hr AQI for ozone or PM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EPA uses statistical modeling to estimate the AQI based on recent hourly data trends to reflect short term air quality</a:t>
            </a:r>
          </a:p>
          <a:p>
            <a:pPr marL="142875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Forecasts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Issued for maximum 8-hr ozone for a day, or the 24-hr average for PM for the day</a:t>
            </a:r>
          </a:p>
          <a:p>
            <a:pPr marL="188595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Forecasters aim for the max value for ozone, average for the day for PM</a:t>
            </a:r>
          </a:p>
          <a:p>
            <a:pPr marL="2343150" lvl="2" indent="-4572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latin typeface="+mn-lt"/>
              </a:rPr>
              <a:t>Often differs from short peaks that you may see</a:t>
            </a:r>
          </a:p>
        </p:txBody>
      </p:sp>
    </p:spTree>
    <p:extLst>
      <p:ext uri="{BB962C8B-B14F-4D97-AF65-F5344CB8AC3E}">
        <p14:creationId xmlns:p14="http://schemas.microsoft.com/office/powerpoint/2010/main" val="128374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94119" y="6391126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699792" y="31884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Quick Demo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9EF06490-B807-4623-BA1B-8A2DDA4C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F1EDC8-004C-4909-8F81-F96B8BB154B6}"/>
              </a:ext>
            </a:extLst>
          </p:cNvPr>
          <p:cNvSpPr/>
          <p:nvPr/>
        </p:nvSpPr>
        <p:spPr>
          <a:xfrm>
            <a:off x="710959" y="3573016"/>
            <a:ext cx="8284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http://airnowgovit4qj7irj3.devcloud.acquia-sites.com/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2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120134" cy="7191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A5CE3499-F046-43E0-B8D6-DC3B9291461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 descr="T:\Library\Media Library\Logos\Non-STI logos\AirNow logos\Interna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524"/>
            <a:ext cx="1656184" cy="8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4781577" cy="481978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John E. White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hlinkClick r:id="rId4"/>
              </a:rPr>
              <a:t>white.johne@epa.gov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Phil Dickerson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hlinkClick r:id="rId5"/>
              </a:rPr>
              <a:t>dickerson.phil@epa.gov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Lourdes Morales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hlinkClick r:id="rId6"/>
              </a:rPr>
              <a:t>morales.lourdes@epa.gov</a:t>
            </a:r>
            <a:r>
              <a:rPr lang="en-US" sz="2800" dirty="0"/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" name="Picture 2" descr="C:\D_drive\Projects\AIRNow-I\For AN-I video\Logos\EPA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06" y="2996952"/>
            <a:ext cx="1413980" cy="14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:\Library\Media Library\Logos\Non-STI logos\AirNow logos\Plain_smal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61" y="1556792"/>
            <a:ext cx="245537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9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646331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Calibri" pitchFamily="-72" charset="0"/>
              </a:rPr>
              <a:t>Introduction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7886700" cy="49200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ea typeface="SimSun" pitchFamily="2" charset="-122"/>
              </a:rPr>
              <a:t>Two major kinds of air quality reporting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Attainment status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Air Quality Index (Real-Time and Daily)</a:t>
            </a:r>
          </a:p>
          <a:p>
            <a:r>
              <a:rPr lang="en-US" altLang="zh-CN" sz="2800" b="1" dirty="0">
                <a:ea typeface="SimSun" pitchFamily="2" charset="-122"/>
              </a:rPr>
              <a:t>Reporting for attainment status designation is based on official, verified, reviewed, and </a:t>
            </a:r>
            <a:br>
              <a:rPr lang="en-US" altLang="zh-CN" sz="2800" b="1" dirty="0">
                <a:ea typeface="SimSun" pitchFamily="2" charset="-122"/>
              </a:rPr>
            </a:br>
            <a:r>
              <a:rPr lang="en-US" altLang="zh-CN" sz="2800" b="1" dirty="0">
                <a:ea typeface="SimSun" pitchFamily="2" charset="-122"/>
              </a:rPr>
              <a:t>multi-year data (required)</a:t>
            </a:r>
          </a:p>
          <a:p>
            <a:r>
              <a:rPr lang="en-US" altLang="zh-CN" sz="2800" b="1" dirty="0">
                <a:ea typeface="SimSun" pitchFamily="2" charset="-122"/>
              </a:rPr>
              <a:t>Air Quality Index (AQI) reporting is based on unofficial, partially quality-controlled, and hourly data.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Solely for the purpose of protecting public health now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Voluntary (real-time reporting)</a:t>
            </a:r>
          </a:p>
        </p:txBody>
      </p:sp>
      <p:pic>
        <p:nvPicPr>
          <p:cNvPr id="8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1473C924-21CC-4FA9-AB18-E6E123FB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34" y="1769045"/>
            <a:ext cx="86409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An air quality index (AQI) is a number used by government agencies to communicate to the public how polluted the air currently is or how polluted it is forecast to become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Makes it easy for public communication and understanding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Aids in government transparency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Develops good will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Makes data and information easy and understandable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Can catalyze political will and action - gain support for controls and regulations to protect health</a:t>
            </a:r>
          </a:p>
          <a:p>
            <a:pPr lvl="1"/>
            <a:endParaRPr lang="en-US" sz="18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As the AQI increases, an increasingly large percentage of the population is likely to experience increasingly severe adverse health effects</a:t>
            </a:r>
          </a:p>
          <a:p>
            <a:endParaRPr 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Different countries have their own air quality indices, corresponding to different national air quality standards</a:t>
            </a:r>
          </a:p>
        </p:txBody>
      </p:sp>
      <p:pic>
        <p:nvPicPr>
          <p:cNvPr id="9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9B398640-5A5B-45FF-9F72-B4356AA3C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4">
            <a:extLst>
              <a:ext uri="{FF2B5EF4-FFF2-40B4-BE49-F238E27FC236}">
                <a16:creationId xmlns:a16="http://schemas.microsoft.com/office/drawing/2014/main" id="{8809FB14-A5E8-41F2-AE5D-8321B03F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888" y="318842"/>
            <a:ext cx="5485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 Quality Index (AQI)</a:t>
            </a:r>
          </a:p>
        </p:txBody>
      </p:sp>
    </p:spTree>
    <p:extLst>
      <p:ext uri="{BB962C8B-B14F-4D97-AF65-F5344CB8AC3E}">
        <p14:creationId xmlns:p14="http://schemas.microsoft.com/office/powerpoint/2010/main" val="392997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0500" y="1666875"/>
            <a:ext cx="5850467" cy="46228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ea typeface="SimSun" pitchFamily="2" charset="-122"/>
              </a:rPr>
              <a:t>Purpose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Communicate air quality to the public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Protect people’s health</a:t>
            </a:r>
          </a:p>
          <a:p>
            <a:pPr lvl="1"/>
            <a:r>
              <a:rPr lang="en-US" altLang="zh-CN" sz="2400" dirty="0">
                <a:ea typeface="SimSun" pitchFamily="2" charset="-122"/>
              </a:rPr>
              <a:t>Reduce people’s exposure to poor air quality, especially sensitive groups (people with heart or lung disease, older adults, and children)</a:t>
            </a:r>
          </a:p>
          <a:p>
            <a:pPr>
              <a:spcBef>
                <a:spcPts val="1200"/>
              </a:spcBef>
            </a:pPr>
            <a:r>
              <a:rPr lang="en-US" altLang="zh-CN" sz="2500" b="1" dirty="0">
                <a:ea typeface="SimSun" pitchFamily="2" charset="-122"/>
              </a:rPr>
              <a:t>Same AQI scale and color are used for all pollutants and across the U.S.</a:t>
            </a:r>
          </a:p>
        </p:txBody>
      </p:sp>
      <p:pic>
        <p:nvPicPr>
          <p:cNvPr id="10" name="Picture 6" descr="Kids%20soccer"/>
          <p:cNvPicPr>
            <a:picLocks noChangeAspect="1" noChangeArrowheads="1"/>
          </p:cNvPicPr>
          <p:nvPr/>
        </p:nvPicPr>
        <p:blipFill rotWithShape="1">
          <a:blip r:embed="rId3" cstate="print"/>
          <a:srcRect l="23061" b="7189"/>
          <a:stretch/>
        </p:blipFill>
        <p:spPr bwMode="auto">
          <a:xfrm>
            <a:off x="6756664" y="1876425"/>
            <a:ext cx="1481138" cy="2705100"/>
          </a:xfrm>
          <a:prstGeom prst="rect">
            <a:avLst/>
          </a:prstGeom>
          <a:noFill/>
        </p:spPr>
      </p:pic>
      <p:pic>
        <p:nvPicPr>
          <p:cNvPr id="12" name="Picture 2" descr="C:\D_drive\Pictures\AQ+Weather\NC-aqi-d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67" y="4762499"/>
            <a:ext cx="3064933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:\Library\Media Library\Logos\Non-STI logos\AirNow logos\Plain_small.png">
            <a:extLst>
              <a:ext uri="{FF2B5EF4-FFF2-40B4-BE49-F238E27FC236}">
                <a16:creationId xmlns:a16="http://schemas.microsoft.com/office/drawing/2014/main" id="{06A526F0-44C5-4CB7-80B1-A10F0D15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4">
            <a:extLst>
              <a:ext uri="{FF2B5EF4-FFF2-40B4-BE49-F238E27FC236}">
                <a16:creationId xmlns:a16="http://schemas.microsoft.com/office/drawing/2014/main" id="{862A840D-37EB-4DE9-860B-84233E935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888" y="318842"/>
            <a:ext cx="5485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 Quality Index (AQI)</a:t>
            </a:r>
          </a:p>
        </p:txBody>
      </p:sp>
    </p:spTree>
    <p:extLst>
      <p:ext uri="{BB962C8B-B14F-4D97-AF65-F5344CB8AC3E}">
        <p14:creationId xmlns:p14="http://schemas.microsoft.com/office/powerpoint/2010/main" val="301541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830888" y="318842"/>
            <a:ext cx="5485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 Quality Index (AQI)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3580" y="1517137"/>
            <a:ext cx="7204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Air Quality Index (AQI) creates national consistency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Links concentrations to health effects and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Ranges from 1 to 500; 101+ is unhealthy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2" y="2852937"/>
            <a:ext cx="698437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2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830889" y="318842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AirNow Program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99401" y="1849150"/>
            <a:ext cx="8309492" cy="32663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505" y="1268760"/>
            <a:ext cx="4536503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AirNow is the </a:t>
            </a:r>
            <a:r>
              <a:rPr lang="en-US" sz="2400" b="1" u="sng" dirty="0">
                <a:solidFill>
                  <a:srgbClr val="000000"/>
                </a:solidFill>
              </a:rPr>
              <a:t>national framework</a:t>
            </a:r>
            <a:r>
              <a:rPr lang="en-US" sz="2400" b="1" dirty="0">
                <a:solidFill>
                  <a:srgbClr val="000000"/>
                </a:solidFill>
              </a:rPr>
              <a:t> for acquiring and distributing air quality information (AQI)</a:t>
            </a:r>
          </a:p>
          <a:p>
            <a:pPr marL="342900" lvl="1" indent="-230188">
              <a:spcBef>
                <a:spcPts val="750"/>
              </a:spcBef>
              <a:buSzPct val="100000"/>
              <a:buFont typeface="Calibri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Gathers and quality assures data provided by 150+ federal, state, tribal, and local air quality agencies</a:t>
            </a:r>
          </a:p>
          <a:p>
            <a:pPr marL="342900" lvl="1" indent="-230188">
              <a:spcBef>
                <a:spcPts val="750"/>
              </a:spcBef>
              <a:buSzPct val="100000"/>
              <a:buFont typeface="Calibri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Real-time and forecasted air quality information to the public</a:t>
            </a:r>
          </a:p>
          <a:p>
            <a:pPr marL="855662" lvl="2" indent="-285750">
              <a:spcBef>
                <a:spcPts val="750"/>
              </a:spcBef>
              <a:buSzPct val="100000"/>
              <a:buFont typeface="Wingdings" panose="05000000000000000000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U.S. Embassy data worldwide</a:t>
            </a:r>
          </a:p>
          <a:p>
            <a:pPr marL="855662" lvl="2" indent="-285750">
              <a:spcBef>
                <a:spcPts val="750"/>
              </a:spcBef>
              <a:buSzPct val="100000"/>
              <a:buFont typeface="Wingdings" panose="05000000000000000000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Canada, Mexico</a:t>
            </a:r>
          </a:p>
          <a:p>
            <a:pPr marL="342900" lvl="1" indent="-230188">
              <a:spcBef>
                <a:spcPts val="500"/>
              </a:spcBef>
              <a:buSzPct val="100000"/>
              <a:buFont typeface="Calibri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Next-day AQI forecasts for nearly 500 cities</a:t>
            </a:r>
          </a:p>
          <a:p>
            <a:pPr marL="342900" lvl="1" indent="-230188">
              <a:spcBef>
                <a:spcPts val="500"/>
              </a:spcBef>
              <a:buSzPct val="100000"/>
              <a:buFont typeface="Calibri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Public/private partnerships with The Weather Channel, USA Today, CNN, weather service providers, NOAA National Weather Service</a:t>
            </a:r>
          </a:p>
          <a:p>
            <a:pPr marL="342900" lvl="1" indent="-230188">
              <a:spcBef>
                <a:spcPts val="500"/>
              </a:spcBef>
              <a:buSzPct val="100000"/>
              <a:buFont typeface="Calibri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Educates public on air quality and health</a:t>
            </a:r>
          </a:p>
          <a:p>
            <a:pPr eaLnBrk="0" hangingPunct="0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America’s “go to” resource for </a:t>
            </a:r>
            <a:r>
              <a:rPr lang="en-US" sz="2000" b="1" u="sng" dirty="0">
                <a:solidFill>
                  <a:srgbClr val="000000"/>
                </a:solidFill>
              </a:rPr>
              <a:t>current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u="sng" dirty="0">
                <a:solidFill>
                  <a:srgbClr val="000000"/>
                </a:solidFill>
              </a:rPr>
              <a:t>forecasted</a:t>
            </a:r>
            <a:r>
              <a:rPr lang="en-US" sz="2000" b="1" dirty="0">
                <a:solidFill>
                  <a:srgbClr val="000000"/>
                </a:solidFill>
              </a:rPr>
              <a:t> air quality information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b="4925"/>
          <a:stretch/>
        </p:blipFill>
        <p:spPr bwMode="auto">
          <a:xfrm>
            <a:off x="4716016" y="5661248"/>
            <a:ext cx="1720151" cy="113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2921" b="1521"/>
          <a:stretch/>
        </p:blipFill>
        <p:spPr bwMode="auto">
          <a:xfrm>
            <a:off x="6588224" y="5733256"/>
            <a:ext cx="58835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airnow.gov homep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4110" y="1556792"/>
            <a:ext cx="4409890" cy="1958835"/>
          </a:xfrm>
          <a:prstGeom prst="rect">
            <a:avLst/>
          </a:prstGeom>
        </p:spPr>
      </p:pic>
      <p:pic>
        <p:nvPicPr>
          <p:cNvPr id="21" name="Picture 20" descr="airnow.gov map examp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501008"/>
            <a:ext cx="4427984" cy="20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830889" y="318842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AirNow Program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3FE1D4-2D1D-47F7-A820-36EFE03CD50F}"/>
              </a:ext>
            </a:extLst>
          </p:cNvPr>
          <p:cNvSpPr/>
          <p:nvPr/>
        </p:nvSpPr>
        <p:spPr>
          <a:xfrm>
            <a:off x="155575" y="1372138"/>
            <a:ext cx="8466851" cy="530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b="1" dirty="0">
                <a:latin typeface="+mn-lt"/>
              </a:rPr>
              <a:t>Public</a:t>
            </a:r>
          </a:p>
          <a:p>
            <a:pPr marL="685800" lvl="2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2000" dirty="0">
                <a:latin typeface="+mn-lt"/>
              </a:rPr>
              <a:t>Website: Averages 5 million views each year </a:t>
            </a:r>
          </a:p>
          <a:p>
            <a:pPr marL="1143000" lvl="3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1800" dirty="0">
                <a:latin typeface="+mn-lt"/>
              </a:rPr>
              <a:t>During 2018 November wildfires we were the #2 website in the entire federal government (USPS #1)</a:t>
            </a:r>
          </a:p>
          <a:p>
            <a:pPr marL="1143000" lvl="3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1800" dirty="0">
                <a:latin typeface="+mn-lt"/>
              </a:rPr>
              <a:t>New website crashed after 25k concurrent users…old site in place now until relaunched in the cloud</a:t>
            </a:r>
          </a:p>
          <a:p>
            <a:pPr marL="685800" lvl="2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2000" dirty="0">
                <a:latin typeface="+mn-lt"/>
              </a:rPr>
              <a:t>iPhone App: more than 50,000 installed (needs to be updated!)</a:t>
            </a:r>
          </a:p>
          <a:p>
            <a:pPr>
              <a:lnSpc>
                <a:spcPct val="80000"/>
              </a:lnSpc>
              <a:spcBef>
                <a:spcPts val="1000"/>
              </a:spcBef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b="1" dirty="0">
                <a:latin typeface="+mn-lt"/>
              </a:rPr>
              <a:t>State/local/tribal agencies</a:t>
            </a:r>
          </a:p>
          <a:p>
            <a:pPr marL="685800" lvl="2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2000" dirty="0">
                <a:latin typeface="+mn-lt"/>
              </a:rPr>
              <a:t>300,000+ </a:t>
            </a:r>
            <a:r>
              <a:rPr lang="en-US" sz="2000" dirty="0" err="1">
                <a:latin typeface="+mn-lt"/>
              </a:rPr>
              <a:t>EnviroFlash</a:t>
            </a:r>
            <a:r>
              <a:rPr lang="en-US" sz="2000" dirty="0">
                <a:latin typeface="+mn-lt"/>
              </a:rPr>
              <a:t> email alert subscribers</a:t>
            </a:r>
          </a:p>
          <a:p>
            <a:pPr marL="685800" lvl="2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2000" dirty="0">
                <a:latin typeface="+mn-lt"/>
              </a:rPr>
              <a:t>210 million people in areas that have AQI forecasts</a:t>
            </a:r>
          </a:p>
          <a:p>
            <a:pPr>
              <a:lnSpc>
                <a:spcPct val="80000"/>
              </a:lnSpc>
              <a:spcBef>
                <a:spcPts val="1000"/>
              </a:spcBef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b="1" dirty="0">
                <a:latin typeface="+mn-lt"/>
              </a:rPr>
              <a:t>Emergency response</a:t>
            </a:r>
          </a:p>
          <a:p>
            <a:pPr marL="685800" lvl="2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2000" dirty="0">
                <a:latin typeface="+mn-lt"/>
              </a:rPr>
              <a:t>Public and states used AirNow to convey info about BP oil spill, Katrina, and wildfires</a:t>
            </a:r>
          </a:p>
          <a:p>
            <a:pPr>
              <a:lnSpc>
                <a:spcPct val="80000"/>
              </a:lnSpc>
              <a:spcBef>
                <a:spcPts val="1000"/>
              </a:spcBef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b="1" dirty="0">
                <a:latin typeface="+mn-lt"/>
              </a:rPr>
              <a:t>Others</a:t>
            </a:r>
          </a:p>
          <a:p>
            <a:pPr marL="685800" lvl="2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00050" algn="l"/>
                <a:tab pos="857250" algn="l"/>
                <a:tab pos="1314450" algn="l"/>
                <a:tab pos="1771650" algn="l"/>
                <a:tab pos="2228850" algn="l"/>
                <a:tab pos="2686050" algn="l"/>
                <a:tab pos="3143250" algn="l"/>
                <a:tab pos="3600450" algn="l"/>
                <a:tab pos="4057650" algn="l"/>
                <a:tab pos="4514850" algn="l"/>
                <a:tab pos="49720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lang="en-US" sz="2000" dirty="0">
                <a:latin typeface="+mn-lt"/>
              </a:rPr>
              <a:t>Epi studies, researchers, other federal agencies</a:t>
            </a:r>
          </a:p>
        </p:txBody>
      </p:sp>
    </p:spTree>
    <p:extLst>
      <p:ext uri="{BB962C8B-B14F-4D97-AF65-F5344CB8AC3E}">
        <p14:creationId xmlns:p14="http://schemas.microsoft.com/office/powerpoint/2010/main" val="248928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3"/>
            <a:ext cx="9163448" cy="1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830888" y="318842"/>
            <a:ext cx="5557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AirNow History</a:t>
            </a:r>
          </a:p>
        </p:txBody>
      </p:sp>
      <p:sp>
        <p:nvSpPr>
          <p:cNvPr id="2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T:\Library\Media Library\Logos\Non-STI logos\AirNow logos\Plain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67400" y="1549539"/>
            <a:ext cx="2419350" cy="7078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 eaLnBrk="1" hangingPunct="1"/>
            <a:r>
              <a:rPr lang="en-US" sz="4000" b="1" dirty="0"/>
              <a:t>2019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81049" y="1674813"/>
            <a:ext cx="2419351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1997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642" y="5304998"/>
            <a:ext cx="3748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Started with 14 US States…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9265" y="530499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50 US States, 12 Provinces in Canada, 4 states in Mexico, Taiwan, Japan, Thailand and 43 Embassy Posts</a:t>
            </a:r>
          </a:p>
        </p:txBody>
      </p:sp>
      <p:pic>
        <p:nvPicPr>
          <p:cNvPr id="21" name="Picture 6" descr="AIRNowParticipation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05055"/>
            <a:ext cx="3752579" cy="290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AIRNowParticipation19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2209800"/>
            <a:ext cx="374643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06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2AA4E427-A960-4D27-B538-B6EA070350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2"/>
            <a:ext cx="9163448" cy="1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71800" y="404664"/>
            <a:ext cx="6048672" cy="461665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2699792" y="356593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itchFamily="-72" charset="0"/>
              </a:rPr>
              <a:t>Much Progress in Last Decade…</a:t>
            </a:r>
          </a:p>
        </p:txBody>
      </p:sp>
      <p:sp>
        <p:nvSpPr>
          <p:cNvPr id="24" name="AutoShape 2" descr="Image result for epa tai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4" descr="T:\Library\Media Library\Logos\Non-STI logos\AirNow logos\Plain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6" y="143169"/>
            <a:ext cx="1659924" cy="8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newm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227" y="4436787"/>
            <a:ext cx="3135709" cy="21296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" descr="8p-super7-17-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228" y="2005830"/>
            <a:ext cx="3132378" cy="22699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508104" y="1230432"/>
            <a:ext cx="3312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Worse Days in 2018</a:t>
            </a:r>
          </a:p>
          <a:p>
            <a:pPr algn="ctr"/>
            <a:r>
              <a:rPr lang="en-US" sz="1400" i="1" dirty="0"/>
              <a:t>(Ozone standard – 70ppb)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131" y="1239724"/>
            <a:ext cx="50929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Typical</a:t>
            </a:r>
            <a:r>
              <a:rPr lang="en-US" dirty="0"/>
              <a:t> Summer Day in early 2000’s</a:t>
            </a:r>
          </a:p>
          <a:p>
            <a:pPr algn="ctr"/>
            <a:r>
              <a:rPr lang="en-US" sz="1400" dirty="0"/>
              <a:t>(Ozone standard – 80ppb)</a:t>
            </a:r>
          </a:p>
        </p:txBody>
      </p:sp>
      <p:pic>
        <p:nvPicPr>
          <p:cNvPr id="14" name="Picture 2" descr="Peak Ozone (8-hour) - https://files.airnowtech.org/airnow/2018/20180608/peak_o3_usa.jpg">
            <a:extLst>
              <a:ext uri="{FF2B5EF4-FFF2-40B4-BE49-F238E27FC236}">
                <a16:creationId xmlns:a16="http://schemas.microsoft.com/office/drawing/2014/main" id="{F07F2E94-BFFD-4973-9149-D36A7332B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5" y="1916832"/>
            <a:ext cx="3049374" cy="23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ak Ozone (8-hour) - https://files.airnowtech.org/airnow/2018/20180802/peak_o3_usa.jpg">
            <a:extLst>
              <a:ext uri="{FF2B5EF4-FFF2-40B4-BE49-F238E27FC236}">
                <a16:creationId xmlns:a16="http://schemas.microsoft.com/office/drawing/2014/main" id="{1C0A517C-78E9-4C48-AF95-A3B5AFA8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75" y="4353634"/>
            <a:ext cx="3039390" cy="23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7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BAC7049-22DF-48F7-88FF-1C892F154A1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355FF15-16E6-4094-A5AE-54F9F67AC1C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8A71C7B-C1B2-4950-B191-AE26E77B82A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12BD8F0-893F-45BB-BBCF-A81E669AA4E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CC2109F-6C43-44F2-8829-AD4E1E8E09A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F2C218A-2753-4B25-B2DE-A3672FD2DAB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4337D63-5FFF-433F-AA83-378C2C49065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4535B55-1546-4780-9DA3-2E99A7DCAF6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3CF5B18-078A-44B0-8DF0-5188B25CA6B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11232CE-9462-4FAD-9B05-0C86C69BEAF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C9F8A69-547A-4E94-A3E5-5715650F746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DD809A2-06E0-4058-AC1A-24DB1EDCB42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E55DD59-18F1-4103-B5B5-9C2625FA933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C0491D5-E727-444D-ADA9-F43B8E251F6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2CCDDCF-6241-4F6D-9627-789C6B14699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0F63F50-7544-4CA2-8321-4AB22CD95B6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F92BD27-BF0E-4387-8573-E613B453524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4C62753-FBBE-44A6-A1A3-F1ED9EFCA36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12B92A7-36D8-4080-AB3A-4004544A2DB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1ADCAE5-E453-408E-B302-88FB6437F99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80D5126-B9FF-4379-B9BF-04B87F68D94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88E652C-390C-46A5-95E7-6A555D42512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E25F5A6-CEB6-4B33-A9A0-2533CD527E7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FEAC9A5-5E72-4220-BBAD-B68C4BC752A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35079C61-27C0-42E7-A093-1BCC63BDA5D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5E0EE92-F192-4F01-8BB4-C2EBC4DACCBF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FDBE6CE-00AB-45C1-B4D3-7EAF603AA19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28FE913-4FBA-45FE-A7F7-778CFBC977A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48C144A9-E655-47F9-AD66-700EBB382F6D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F48A57E-8969-4BEF-92C8-D9E6BC3D760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1BCF734-238D-4762-94C1-A484329E6CA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0B97DC1-ECAC-4BAB-AC56-D06F01BCF969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A878992-95F6-477A-B615-AB572EDFD64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133E74A-434B-4625-B39E-1363A824F6B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42F8EB3-8E85-4268-BB5B-144027EA543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15D1CF0-E5BC-4F7B-8E42-A28485B6123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22A8C18-4E3F-4FD4-AD63-6DAE1BDA7E8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C0AEFFB-AA0B-405B-8CDD-517115DB288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60E617C-16DB-4366-8F20-D61BFBB215D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18034</TotalTime>
  <Words>1064</Words>
  <Application>Microsoft Office PowerPoint</Application>
  <PresentationFormat>On-screen Show (4:3)</PresentationFormat>
  <Paragraphs>154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SimSun</vt:lpstr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 - Environment Thematic Group Orientation on the Air Quality Index and USEPA's  AirNow-International (real-time air quality data management and display system)</dc:title>
  <dc:subject>AQI and AirNow Global meeting with ADB</dc:subject>
  <dc:creator>EPA</dc:creator>
  <cp:lastModifiedBy>White, Johne</cp:lastModifiedBy>
  <cp:revision>49</cp:revision>
  <dcterms:created xsi:type="dcterms:W3CDTF">2011-04-06T23:36:28Z</dcterms:created>
  <dcterms:modified xsi:type="dcterms:W3CDTF">2019-07-08T16:51:21Z</dcterms:modified>
</cp:coreProperties>
</file>