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customXml/itemProps13.xml" ContentType="application/vnd.openxmlformats-officedocument.customXmlProperties+xml"/>
  <Override PartName="/customXml/itemProps14.xml" ContentType="application/vnd.openxmlformats-officedocument.customXmlProperties+xml"/>
  <Override PartName="/customXml/itemProps15.xml" ContentType="application/vnd.openxmlformats-officedocument.customXmlProperties+xml"/>
  <Override PartName="/customXml/itemProps16.xml" ContentType="application/vnd.openxmlformats-officedocument.customXmlProperties+xml"/>
  <Override PartName="/customXml/itemProps17.xml" ContentType="application/vnd.openxmlformats-officedocument.customXmlProperties+xml"/>
  <Override PartName="/customXml/itemProps18.xml" ContentType="application/vnd.openxmlformats-officedocument.customXmlProperties+xml"/>
  <Override PartName="/customXml/itemProps19.xml" ContentType="application/vnd.openxmlformats-officedocument.customXmlProperties+xml"/>
  <Override PartName="/customXml/itemProps20.xml" ContentType="application/vnd.openxmlformats-officedocument.customXmlProperties+xml"/>
  <Override PartName="/customXml/itemProps21.xml" ContentType="application/vnd.openxmlformats-officedocument.customXmlProperties+xml"/>
  <Override PartName="/customXml/itemProps22.xml" ContentType="application/vnd.openxmlformats-officedocument.customXmlProperties+xml"/>
  <Override PartName="/customXml/itemProps23.xml" ContentType="application/vnd.openxmlformats-officedocument.customXmlProperties+xml"/>
  <Override PartName="/customXml/itemProps24.xml" ContentType="application/vnd.openxmlformats-officedocument.customXmlProperties+xml"/>
  <Override PartName="/customXml/itemProps25.xml" ContentType="application/vnd.openxmlformats-officedocument.customXmlProperties+xml"/>
  <Override PartName="/customXml/itemProps26.xml" ContentType="application/vnd.openxmlformats-officedocument.customXmlProperties+xml"/>
  <Override PartName="/customXml/itemProps27.xml" ContentType="application/vnd.openxmlformats-officedocument.customXmlProperties+xml"/>
  <Override PartName="/customXml/itemProps28.xml" ContentType="application/vnd.openxmlformats-officedocument.customXmlProperties+xml"/>
  <Override PartName="/customXml/itemProps29.xml" ContentType="application/vnd.openxmlformats-officedocument.customXmlProperties+xml"/>
  <Override PartName="/customXml/itemProps30.xml" ContentType="application/vnd.openxmlformats-officedocument.customXmlProperties+xml"/>
  <Override PartName="/customXml/itemProps31.xml" ContentType="application/vnd.openxmlformats-officedocument.customXmlProperties+xml"/>
  <Override PartName="/customXml/itemProps32.xml" ContentType="application/vnd.openxmlformats-officedocument.customXmlProperties+xml"/>
  <Override PartName="/customXml/itemProps33.xml" ContentType="application/vnd.openxmlformats-officedocument.customXmlProperties+xml"/>
  <Override PartName="/customXml/itemProps34.xml" ContentType="application/vnd.openxmlformats-officedocument.customXmlProperties+xml"/>
  <Override PartName="/customXml/itemProps35.xml" ContentType="application/vnd.openxmlformats-officedocument.customXmlProperties+xml"/>
  <Override PartName="/customXml/itemProps36.xml" ContentType="application/vnd.openxmlformats-officedocument.customXmlProperties+xml"/>
  <Override PartName="/customXml/itemProps37.xml" ContentType="application/vnd.openxmlformats-officedocument.customXmlProperties+xml"/>
  <Override PartName="/customXml/itemProps38.xml" ContentType="application/vnd.openxmlformats-officedocument.customXmlProperties+xml"/>
  <Override PartName="/customXml/itemProps39.xml" ContentType="application/vnd.openxmlformats-officedocument.customXmlProperties+xml"/>
  <Override PartName="/customXml/itemProps40.xml" ContentType="application/vnd.openxmlformats-officedocument.customXmlProperties+xml"/>
  <Override PartName="/customXml/itemProps41.xml" ContentType="application/vnd.openxmlformats-officedocument.customXmlProperties+xml"/>
  <Override PartName="/customXml/itemProps42.xml" ContentType="application/vnd.openxmlformats-officedocument.customXmlProperties+xml"/>
  <Override PartName="/customXml/itemProps43.xml" ContentType="application/vnd.openxmlformats-officedocument.customXmlProperties+xml"/>
  <Override PartName="/customXml/itemProps44.xml" ContentType="application/vnd.openxmlformats-officedocument.customXmlProperties+xml"/>
  <Override PartName="/customXml/itemProps45.xml" ContentType="application/vnd.openxmlformats-officedocument.customXmlProperties+xml"/>
  <Override PartName="/customXml/itemProps46.xml" ContentType="application/vnd.openxmlformats-officedocument.customXmlProperties+xml"/>
  <Override PartName="/customXml/itemProps47.xml" ContentType="application/vnd.openxmlformats-officedocument.customXmlProperties+xml"/>
  <Override PartName="/customXml/itemProps48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49"/>
  </p:sldMasterIdLst>
  <p:notesMasterIdLst>
    <p:notesMasterId r:id="rId63"/>
  </p:notesMasterIdLst>
  <p:handoutMasterIdLst>
    <p:handoutMasterId r:id="rId64"/>
  </p:handoutMasterIdLst>
  <p:sldIdLst>
    <p:sldId id="256" r:id="rId50"/>
    <p:sldId id="580" r:id="rId51"/>
    <p:sldId id="581" r:id="rId52"/>
    <p:sldId id="582" r:id="rId53"/>
    <p:sldId id="583" r:id="rId54"/>
    <p:sldId id="584" r:id="rId55"/>
    <p:sldId id="585" r:id="rId56"/>
    <p:sldId id="586" r:id="rId57"/>
    <p:sldId id="587" r:id="rId58"/>
    <p:sldId id="588" r:id="rId59"/>
    <p:sldId id="596" r:id="rId60"/>
    <p:sldId id="595" r:id="rId61"/>
    <p:sldId id="606" r:id="rId62"/>
  </p:sldIdLst>
  <p:sldSz cx="12192000" cy="6858000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4" userDrawn="1">
          <p15:clr>
            <a:srgbClr val="A4A3A4"/>
          </p15:clr>
        </p15:guide>
        <p15:guide id="2" pos="6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D9E2CD"/>
    <a:srgbClr val="EDF1E8"/>
    <a:srgbClr val="EDF1F2"/>
    <a:srgbClr val="003F69"/>
    <a:srgbClr val="CC3300"/>
    <a:srgbClr val="FF66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631" autoAdjust="0"/>
    <p:restoredTop sz="85714" autoAdjust="0"/>
  </p:normalViewPr>
  <p:slideViewPr>
    <p:cSldViewPr snapToGrid="0" showGuides="1">
      <p:cViewPr varScale="1">
        <p:scale>
          <a:sx n="79" d="100"/>
          <a:sy n="79" d="100"/>
        </p:scale>
        <p:origin x="96" y="354"/>
      </p:cViewPr>
      <p:guideLst>
        <p:guide orient="horz" pos="144"/>
        <p:guide pos="64"/>
      </p:guideLst>
    </p:cSldViewPr>
  </p:slideViewPr>
  <p:outlineViewPr>
    <p:cViewPr>
      <p:scale>
        <a:sx n="33" d="100"/>
        <a:sy n="33" d="100"/>
      </p:scale>
      <p:origin x="258" y="15584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5208"/>
    </p:cViewPr>
  </p:sorterViewPr>
  <p:notesViewPr>
    <p:cSldViewPr snapToGrid="0" showGuides="1">
      <p:cViewPr varScale="1">
        <p:scale>
          <a:sx n="66" d="100"/>
          <a:sy n="66" d="100"/>
        </p:scale>
        <p:origin x="-3222" y="-96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customXml" Target="../customXml/item13.xml"/><Relationship Id="rId18" Type="http://schemas.openxmlformats.org/officeDocument/2006/relationships/customXml" Target="../customXml/item18.xml"/><Relationship Id="rId26" Type="http://schemas.openxmlformats.org/officeDocument/2006/relationships/customXml" Target="../customXml/item26.xml"/><Relationship Id="rId39" Type="http://schemas.openxmlformats.org/officeDocument/2006/relationships/customXml" Target="../customXml/item39.xml"/><Relationship Id="rId21" Type="http://schemas.openxmlformats.org/officeDocument/2006/relationships/customXml" Target="../customXml/item21.xml"/><Relationship Id="rId34" Type="http://schemas.openxmlformats.org/officeDocument/2006/relationships/customXml" Target="../customXml/item34.xml"/><Relationship Id="rId42" Type="http://schemas.openxmlformats.org/officeDocument/2006/relationships/customXml" Target="../customXml/item42.xml"/><Relationship Id="rId47" Type="http://schemas.openxmlformats.org/officeDocument/2006/relationships/customXml" Target="../customXml/item47.xml"/><Relationship Id="rId50" Type="http://schemas.openxmlformats.org/officeDocument/2006/relationships/slide" Target="slides/slide1.xml"/><Relationship Id="rId55" Type="http://schemas.openxmlformats.org/officeDocument/2006/relationships/slide" Target="slides/slide6.xml"/><Relationship Id="rId63" Type="http://schemas.openxmlformats.org/officeDocument/2006/relationships/notesMaster" Target="notesMasters/notesMaster1.xml"/><Relationship Id="rId68" Type="http://schemas.openxmlformats.org/officeDocument/2006/relationships/tableStyles" Target="tableStyles.xml"/><Relationship Id="rId7" Type="http://schemas.openxmlformats.org/officeDocument/2006/relationships/customXml" Target="../customXml/item7.xml"/><Relationship Id="rId2" Type="http://schemas.openxmlformats.org/officeDocument/2006/relationships/customXml" Target="../customXml/item2.xml"/><Relationship Id="rId16" Type="http://schemas.openxmlformats.org/officeDocument/2006/relationships/customXml" Target="../customXml/item16.xml"/><Relationship Id="rId29" Type="http://schemas.openxmlformats.org/officeDocument/2006/relationships/customXml" Target="../customXml/item29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customXml" Target="../customXml/item11.xml"/><Relationship Id="rId24" Type="http://schemas.openxmlformats.org/officeDocument/2006/relationships/customXml" Target="../customXml/item24.xml"/><Relationship Id="rId32" Type="http://schemas.openxmlformats.org/officeDocument/2006/relationships/customXml" Target="../customXml/item32.xml"/><Relationship Id="rId37" Type="http://schemas.openxmlformats.org/officeDocument/2006/relationships/customXml" Target="../customXml/item37.xml"/><Relationship Id="rId40" Type="http://schemas.openxmlformats.org/officeDocument/2006/relationships/customXml" Target="../customXml/item40.xml"/><Relationship Id="rId45" Type="http://schemas.openxmlformats.org/officeDocument/2006/relationships/customXml" Target="../customXml/item45.xml"/><Relationship Id="rId53" Type="http://schemas.openxmlformats.org/officeDocument/2006/relationships/slide" Target="slides/slide4.xml"/><Relationship Id="rId58" Type="http://schemas.openxmlformats.org/officeDocument/2006/relationships/slide" Target="slides/slide9.xml"/><Relationship Id="rId66" Type="http://schemas.openxmlformats.org/officeDocument/2006/relationships/viewProps" Target="viewProps.xml"/><Relationship Id="rId5" Type="http://schemas.openxmlformats.org/officeDocument/2006/relationships/customXml" Target="../customXml/item5.xml"/><Relationship Id="rId15" Type="http://schemas.openxmlformats.org/officeDocument/2006/relationships/customXml" Target="../customXml/item15.xml"/><Relationship Id="rId23" Type="http://schemas.openxmlformats.org/officeDocument/2006/relationships/customXml" Target="../customXml/item23.xml"/><Relationship Id="rId28" Type="http://schemas.openxmlformats.org/officeDocument/2006/relationships/customXml" Target="../customXml/item28.xml"/><Relationship Id="rId36" Type="http://schemas.openxmlformats.org/officeDocument/2006/relationships/customXml" Target="../customXml/item36.xml"/><Relationship Id="rId49" Type="http://schemas.openxmlformats.org/officeDocument/2006/relationships/slideMaster" Target="slideMasters/slideMaster1.xml"/><Relationship Id="rId57" Type="http://schemas.openxmlformats.org/officeDocument/2006/relationships/slide" Target="slides/slide8.xml"/><Relationship Id="rId61" Type="http://schemas.openxmlformats.org/officeDocument/2006/relationships/slide" Target="slides/slide12.xml"/><Relationship Id="rId10" Type="http://schemas.openxmlformats.org/officeDocument/2006/relationships/customXml" Target="../customXml/item10.xml"/><Relationship Id="rId19" Type="http://schemas.openxmlformats.org/officeDocument/2006/relationships/customXml" Target="../customXml/item19.xml"/><Relationship Id="rId31" Type="http://schemas.openxmlformats.org/officeDocument/2006/relationships/customXml" Target="../customXml/item31.xml"/><Relationship Id="rId44" Type="http://schemas.openxmlformats.org/officeDocument/2006/relationships/customXml" Target="../customXml/item44.xml"/><Relationship Id="rId52" Type="http://schemas.openxmlformats.org/officeDocument/2006/relationships/slide" Target="slides/slide3.xml"/><Relationship Id="rId60" Type="http://schemas.openxmlformats.org/officeDocument/2006/relationships/slide" Target="slides/slide11.xml"/><Relationship Id="rId65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4" Type="http://schemas.openxmlformats.org/officeDocument/2006/relationships/customXml" Target="../customXml/item14.xml"/><Relationship Id="rId22" Type="http://schemas.openxmlformats.org/officeDocument/2006/relationships/customXml" Target="../customXml/item22.xml"/><Relationship Id="rId27" Type="http://schemas.openxmlformats.org/officeDocument/2006/relationships/customXml" Target="../customXml/item27.xml"/><Relationship Id="rId30" Type="http://schemas.openxmlformats.org/officeDocument/2006/relationships/customXml" Target="../customXml/item30.xml"/><Relationship Id="rId35" Type="http://schemas.openxmlformats.org/officeDocument/2006/relationships/customXml" Target="../customXml/item35.xml"/><Relationship Id="rId43" Type="http://schemas.openxmlformats.org/officeDocument/2006/relationships/customXml" Target="../customXml/item43.xml"/><Relationship Id="rId48" Type="http://schemas.openxmlformats.org/officeDocument/2006/relationships/customXml" Target="../customXml/item48.xml"/><Relationship Id="rId56" Type="http://schemas.openxmlformats.org/officeDocument/2006/relationships/slide" Target="slides/slide7.xml"/><Relationship Id="rId64" Type="http://schemas.openxmlformats.org/officeDocument/2006/relationships/handoutMaster" Target="handoutMasters/handoutMaster1.xml"/><Relationship Id="rId8" Type="http://schemas.openxmlformats.org/officeDocument/2006/relationships/customXml" Target="../customXml/item8.xml"/><Relationship Id="rId51" Type="http://schemas.openxmlformats.org/officeDocument/2006/relationships/slide" Target="slides/slide2.xml"/><Relationship Id="rId3" Type="http://schemas.openxmlformats.org/officeDocument/2006/relationships/customXml" Target="../customXml/item3.xml"/><Relationship Id="rId12" Type="http://schemas.openxmlformats.org/officeDocument/2006/relationships/customXml" Target="../customXml/item12.xml"/><Relationship Id="rId17" Type="http://schemas.openxmlformats.org/officeDocument/2006/relationships/customXml" Target="../customXml/item17.xml"/><Relationship Id="rId25" Type="http://schemas.openxmlformats.org/officeDocument/2006/relationships/customXml" Target="../customXml/item25.xml"/><Relationship Id="rId33" Type="http://schemas.openxmlformats.org/officeDocument/2006/relationships/customXml" Target="../customXml/item33.xml"/><Relationship Id="rId38" Type="http://schemas.openxmlformats.org/officeDocument/2006/relationships/customXml" Target="../customXml/item38.xml"/><Relationship Id="rId46" Type="http://schemas.openxmlformats.org/officeDocument/2006/relationships/customXml" Target="../customXml/item46.xml"/><Relationship Id="rId59" Type="http://schemas.openxmlformats.org/officeDocument/2006/relationships/slide" Target="slides/slide10.xml"/><Relationship Id="rId67" Type="http://schemas.openxmlformats.org/officeDocument/2006/relationships/theme" Target="theme/theme1.xml"/><Relationship Id="rId20" Type="http://schemas.openxmlformats.org/officeDocument/2006/relationships/customXml" Target="../customXml/item20.xml"/><Relationship Id="rId41" Type="http://schemas.openxmlformats.org/officeDocument/2006/relationships/customXml" Target="../customXml/item41.xml"/><Relationship Id="rId54" Type="http://schemas.openxmlformats.org/officeDocument/2006/relationships/slide" Target="slides/slide5.xml"/><Relationship Id="rId62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171072" cy="479733"/>
          </a:xfrm>
          <a:prstGeom prst="rect">
            <a:avLst/>
          </a:prstGeom>
        </p:spPr>
        <p:txBody>
          <a:bodyPr vert="horz" lIns="94844" tIns="47421" rIns="94844" bIns="47421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2482" y="1"/>
            <a:ext cx="3171072" cy="479733"/>
          </a:xfrm>
          <a:prstGeom prst="rect">
            <a:avLst/>
          </a:prstGeom>
        </p:spPr>
        <p:txBody>
          <a:bodyPr vert="horz" lIns="94844" tIns="47421" rIns="94844" bIns="47421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4816A92E-9E79-4368-AAC7-2FF3AFAB0657}" type="datetimeFigureOut">
              <a:rPr lang="en-US"/>
              <a:pPr>
                <a:defRPr/>
              </a:pPr>
              <a:t>8/5/2019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119831"/>
            <a:ext cx="3171072" cy="479733"/>
          </a:xfrm>
          <a:prstGeom prst="rect">
            <a:avLst/>
          </a:prstGeom>
        </p:spPr>
        <p:txBody>
          <a:bodyPr vert="horz" lIns="94844" tIns="47421" rIns="94844" bIns="47421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2482" y="9119831"/>
            <a:ext cx="3171072" cy="479733"/>
          </a:xfrm>
          <a:prstGeom prst="rect">
            <a:avLst/>
          </a:prstGeom>
        </p:spPr>
        <p:txBody>
          <a:bodyPr vert="horz" lIns="94844" tIns="47421" rIns="94844" bIns="47421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82BC63B6-A9CD-45EB-9F96-A7D98274C4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2214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171072" cy="479733"/>
          </a:xfrm>
          <a:prstGeom prst="rect">
            <a:avLst/>
          </a:prstGeom>
        </p:spPr>
        <p:txBody>
          <a:bodyPr vert="horz" lIns="96646" tIns="48322" rIns="96646" bIns="48322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2482" y="1"/>
            <a:ext cx="3171072" cy="479733"/>
          </a:xfrm>
          <a:prstGeom prst="rect">
            <a:avLst/>
          </a:prstGeom>
        </p:spPr>
        <p:txBody>
          <a:bodyPr vert="horz" lIns="96646" tIns="48322" rIns="96646" bIns="48322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B5EB344A-34FA-4664-B3FF-CD68679F2109}" type="datetimeFigureOut">
              <a:rPr lang="en-US"/>
              <a:pPr>
                <a:defRPr/>
              </a:pPr>
              <a:t>8/5/2019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8788" y="720725"/>
            <a:ext cx="6397625" cy="3598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46" tIns="48322" rIns="96646" bIns="48322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2673" y="4561554"/>
            <a:ext cx="5849854" cy="4319230"/>
          </a:xfrm>
          <a:prstGeom prst="rect">
            <a:avLst/>
          </a:prstGeom>
        </p:spPr>
        <p:txBody>
          <a:bodyPr vert="horz" lIns="96646" tIns="48322" rIns="96646" bIns="48322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119831"/>
            <a:ext cx="3171072" cy="479733"/>
          </a:xfrm>
          <a:prstGeom prst="rect">
            <a:avLst/>
          </a:prstGeom>
        </p:spPr>
        <p:txBody>
          <a:bodyPr vert="horz" lIns="96646" tIns="48322" rIns="96646" bIns="48322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2482" y="9119831"/>
            <a:ext cx="3171072" cy="479733"/>
          </a:xfrm>
          <a:prstGeom prst="rect">
            <a:avLst/>
          </a:prstGeom>
        </p:spPr>
        <p:txBody>
          <a:bodyPr vert="horz" lIns="96646" tIns="48322" rIns="96646" bIns="48322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81DFBAC4-71FC-4F5F-A141-ECCAB305A9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40038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8788" y="720725"/>
            <a:ext cx="6397625" cy="3598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DFBAC4-71FC-4F5F-A141-ECCAB305A992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9761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8788" y="720725"/>
            <a:ext cx="6397625" cy="3598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DFBAC4-71FC-4F5F-A141-ECCAB305A992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5264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GHG Emissions</a:t>
            </a:r>
            <a:r>
              <a:rPr lang="en-US" baseline="0" dirty="0"/>
              <a:t> Inventory, 2015 </a:t>
            </a:r>
          </a:p>
          <a:p>
            <a:endParaRPr lang="en-US" baseline="0" dirty="0"/>
          </a:p>
          <a:p>
            <a:r>
              <a:rPr lang="en-US" baseline="0" dirty="0"/>
              <a:t>CO2 from fossil fuel combustion for elec, res/com, </a:t>
            </a:r>
            <a:r>
              <a:rPr lang="en-US" baseline="0" dirty="0" err="1"/>
              <a:t>ind</a:t>
            </a:r>
            <a:r>
              <a:rPr lang="en-US" baseline="0" dirty="0"/>
              <a:t> = 5049.8</a:t>
            </a:r>
          </a:p>
          <a:p>
            <a:r>
              <a:rPr lang="en-US" baseline="0" dirty="0"/>
              <a:t>Natural gas systems = 42.4, petrochemical production = 28.1, petrochemical systems = 3.6</a:t>
            </a:r>
          </a:p>
          <a:p>
            <a:r>
              <a:rPr lang="en-US" baseline="0" dirty="0"/>
              <a:t>Total CO2 emissions= 5411.4 MMT CO2-eq</a:t>
            </a:r>
          </a:p>
          <a:p>
            <a:endParaRPr lang="en-US" baseline="0" dirty="0"/>
          </a:p>
          <a:p>
            <a:r>
              <a:rPr lang="en-US" baseline="0" dirty="0"/>
              <a:t>CH4 from natural gas systems, coal mining, petroleum systems, stationary combustion, mobile combustion, petrochemical combustion = 272.4</a:t>
            </a:r>
          </a:p>
          <a:p>
            <a:r>
              <a:rPr lang="en-US" baseline="0" dirty="0"/>
              <a:t>Total CH4 emissions = 655.7 MMT CO2-eq</a:t>
            </a:r>
          </a:p>
          <a:p>
            <a:endParaRPr lang="en-US" baseline="0" dirty="0"/>
          </a:p>
          <a:p>
            <a:r>
              <a:rPr lang="en-US" baseline="0" dirty="0"/>
              <a:t>N2O from stationary combustion, mobile combustion, electrical transmission and dist. = 42.4</a:t>
            </a:r>
          </a:p>
          <a:p>
            <a:r>
              <a:rPr lang="en-US" baseline="0" dirty="0"/>
              <a:t>Total N2O = 334.8</a:t>
            </a:r>
          </a:p>
          <a:p>
            <a:r>
              <a:rPr lang="en-US" baseline="0" dirty="0"/>
              <a:t> </a:t>
            </a:r>
          </a:p>
          <a:p>
            <a:endParaRPr lang="en-US" baseline="0" dirty="0"/>
          </a:p>
          <a:p>
            <a:r>
              <a:rPr lang="en-US" baseline="0" dirty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DFBAC4-71FC-4F5F-A141-ECCAB305A992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3621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FC9CDA-97F0-42CC-864E-ECD21AE2538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8694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ChangeArrowheads="1"/>
          </p:cNvSpPr>
          <p:nvPr userDrawn="1"/>
        </p:nvSpPr>
        <p:spPr bwMode="auto">
          <a:xfrm>
            <a:off x="1" y="0"/>
            <a:ext cx="2527300" cy="1371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ChangeArrowheads="1"/>
          </p:cNvSpPr>
          <p:nvPr userDrawn="1"/>
        </p:nvSpPr>
        <p:spPr bwMode="auto">
          <a:xfrm>
            <a:off x="-1" y="1"/>
            <a:ext cx="2423160" cy="893763"/>
          </a:xfrm>
          <a:prstGeom prst="rect">
            <a:avLst/>
          </a:prstGeom>
          <a:solidFill>
            <a:srgbClr val="003F6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ChangeArrowheads="1"/>
          </p:cNvSpPr>
          <p:nvPr userDrawn="1"/>
        </p:nvSpPr>
        <p:spPr bwMode="auto">
          <a:xfrm>
            <a:off x="-1" y="920750"/>
            <a:ext cx="2423160" cy="438150"/>
          </a:xfrm>
          <a:prstGeom prst="rect">
            <a:avLst/>
          </a:prstGeom>
          <a:solidFill>
            <a:srgbClr val="BEB7AD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Rectangle 15"/>
          <p:cNvSpPr>
            <a:spLocks noChangeArrowheads="1"/>
          </p:cNvSpPr>
          <p:nvPr userDrawn="1"/>
        </p:nvSpPr>
        <p:spPr bwMode="auto">
          <a:xfrm rot="18900000">
            <a:off x="2374901" y="743965"/>
            <a:ext cx="368300" cy="2762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grpSp>
        <p:nvGrpSpPr>
          <p:cNvPr id="8" name="Group 28"/>
          <p:cNvGrpSpPr>
            <a:grpSpLocks/>
          </p:cNvGrpSpPr>
          <p:nvPr userDrawn="1"/>
        </p:nvGrpSpPr>
        <p:grpSpPr bwMode="auto">
          <a:xfrm>
            <a:off x="2403472" y="0"/>
            <a:ext cx="9788254" cy="1358900"/>
            <a:chOff x="1174" y="0"/>
            <a:chExt cx="4586" cy="856"/>
          </a:xfrm>
        </p:grpSpPr>
        <p:sp>
          <p:nvSpPr>
            <p:cNvPr id="9" name="Rectangle 8"/>
            <p:cNvSpPr>
              <a:spLocks noChangeArrowheads="1"/>
            </p:cNvSpPr>
            <p:nvPr userDrawn="1"/>
          </p:nvSpPr>
          <p:spPr bwMode="auto">
            <a:xfrm>
              <a:off x="1197" y="0"/>
              <a:ext cx="4563" cy="856"/>
            </a:xfrm>
            <a:prstGeom prst="rect">
              <a:avLst/>
            </a:prstGeom>
            <a:solidFill>
              <a:srgbClr val="1CBEE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" name="Rectangle 10"/>
            <p:cNvSpPr>
              <a:spLocks noChangeArrowheads="1"/>
            </p:cNvSpPr>
            <p:nvPr userDrawn="1"/>
          </p:nvSpPr>
          <p:spPr bwMode="auto">
            <a:xfrm rot="-5400000">
              <a:off x="1101" y="528"/>
              <a:ext cx="336" cy="144"/>
            </a:xfrm>
            <a:prstGeom prst="rect">
              <a:avLst/>
            </a:prstGeom>
            <a:solidFill>
              <a:srgbClr val="1CBEE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" name="Rectangle 9"/>
            <p:cNvSpPr>
              <a:spLocks noChangeArrowheads="1"/>
            </p:cNvSpPr>
            <p:nvPr userDrawn="1"/>
          </p:nvSpPr>
          <p:spPr bwMode="auto">
            <a:xfrm rot="18900000">
              <a:off x="1174" y="487"/>
              <a:ext cx="144" cy="144"/>
            </a:xfrm>
            <a:prstGeom prst="rect">
              <a:avLst/>
            </a:prstGeom>
            <a:solidFill>
              <a:srgbClr val="1CBEE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1289" name="Rectangle 25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1752601"/>
            <a:ext cx="10363200" cy="1470025"/>
          </a:xfrm>
        </p:spPr>
        <p:txBody>
          <a:bodyPr/>
          <a:lstStyle>
            <a:lvl1pPr>
              <a:defRPr sz="4000" i="1">
                <a:solidFill>
                  <a:srgbClr val="003F69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290" name="Rectangle 2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Tx/>
              <a:buNone/>
              <a:defRPr b="1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9" name="Text Box 19"/>
          <p:cNvSpPr txBox="1">
            <a:spLocks noChangeArrowheads="1"/>
          </p:cNvSpPr>
          <p:nvPr userDrawn="1"/>
        </p:nvSpPr>
        <p:spPr bwMode="auto">
          <a:xfrm>
            <a:off x="152400" y="998538"/>
            <a:ext cx="182086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>
                <a:solidFill>
                  <a:srgbClr val="003F69"/>
                </a:solidFill>
              </a:rPr>
              <a:t>www.epa.gov/airscience</a:t>
            </a:r>
          </a:p>
        </p:txBody>
      </p:sp>
      <p:sp>
        <p:nvSpPr>
          <p:cNvPr id="20" name="Text Box 20"/>
          <p:cNvSpPr txBox="1">
            <a:spLocks noChangeArrowheads="1"/>
          </p:cNvSpPr>
          <p:nvPr userDrawn="1"/>
        </p:nvSpPr>
        <p:spPr bwMode="auto">
          <a:xfrm>
            <a:off x="2647950" y="704850"/>
            <a:ext cx="566398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chemeClr val="bg1"/>
                </a:solidFill>
              </a:rPr>
              <a:t>OFFICE</a:t>
            </a:r>
            <a:r>
              <a:rPr lang="en-US" sz="2000" baseline="0" dirty="0">
                <a:solidFill>
                  <a:schemeClr val="bg1"/>
                </a:solidFill>
              </a:rPr>
              <a:t> OF RESEARCH AND DEVELOPMENT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21" name="Text Box 21"/>
          <p:cNvSpPr txBox="1">
            <a:spLocks noChangeArrowheads="1"/>
          </p:cNvSpPr>
          <p:nvPr userDrawn="1"/>
        </p:nvSpPr>
        <p:spPr bwMode="auto">
          <a:xfrm>
            <a:off x="2647950" y="1060450"/>
            <a:ext cx="62674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 anchorCtr="1">
            <a:spAutoFit/>
          </a:bodyPr>
          <a:lstStyle/>
          <a:p>
            <a:pPr>
              <a:defRPr/>
            </a:pPr>
            <a:r>
              <a:rPr lang="en-US" sz="900" b="1" dirty="0">
                <a:solidFill>
                  <a:schemeClr val="bg1"/>
                </a:solidFill>
              </a:rPr>
              <a:t>B</a:t>
            </a:r>
            <a:r>
              <a:rPr lang="en-US" sz="700" b="1" dirty="0">
                <a:solidFill>
                  <a:schemeClr val="bg1"/>
                </a:solidFill>
              </a:rPr>
              <a:t> </a:t>
            </a:r>
            <a:r>
              <a:rPr lang="en-US" sz="900" b="1" dirty="0">
                <a:solidFill>
                  <a:schemeClr val="bg1"/>
                </a:solidFill>
              </a:rPr>
              <a:t>U</a:t>
            </a:r>
            <a:r>
              <a:rPr lang="en-US" sz="700" b="1" dirty="0">
                <a:solidFill>
                  <a:schemeClr val="bg1"/>
                </a:solidFill>
              </a:rPr>
              <a:t> </a:t>
            </a:r>
            <a:r>
              <a:rPr lang="en-US" sz="900" b="1" dirty="0">
                <a:solidFill>
                  <a:schemeClr val="bg1"/>
                </a:solidFill>
              </a:rPr>
              <a:t>I</a:t>
            </a:r>
            <a:r>
              <a:rPr lang="en-US" sz="700" b="1" dirty="0">
                <a:solidFill>
                  <a:schemeClr val="bg1"/>
                </a:solidFill>
              </a:rPr>
              <a:t> </a:t>
            </a:r>
            <a:r>
              <a:rPr lang="en-US" sz="900" b="1" dirty="0">
                <a:solidFill>
                  <a:schemeClr val="bg1"/>
                </a:solidFill>
              </a:rPr>
              <a:t>L</a:t>
            </a:r>
            <a:r>
              <a:rPr lang="en-US" sz="700" b="1" dirty="0">
                <a:solidFill>
                  <a:schemeClr val="bg1"/>
                </a:solidFill>
              </a:rPr>
              <a:t> </a:t>
            </a:r>
            <a:r>
              <a:rPr lang="en-US" sz="900" b="1" dirty="0">
                <a:solidFill>
                  <a:schemeClr val="bg1"/>
                </a:solidFill>
              </a:rPr>
              <a:t>D</a:t>
            </a:r>
            <a:r>
              <a:rPr lang="en-US" sz="700" b="1" dirty="0">
                <a:solidFill>
                  <a:schemeClr val="bg1"/>
                </a:solidFill>
              </a:rPr>
              <a:t> </a:t>
            </a:r>
            <a:r>
              <a:rPr lang="en-US" sz="900" b="1" dirty="0">
                <a:solidFill>
                  <a:schemeClr val="bg1"/>
                </a:solidFill>
              </a:rPr>
              <a:t>I</a:t>
            </a:r>
            <a:r>
              <a:rPr lang="en-US" sz="700" b="1" dirty="0">
                <a:solidFill>
                  <a:schemeClr val="bg1"/>
                </a:solidFill>
              </a:rPr>
              <a:t> </a:t>
            </a:r>
            <a:r>
              <a:rPr lang="en-US" sz="900" b="1" dirty="0">
                <a:solidFill>
                  <a:schemeClr val="bg1"/>
                </a:solidFill>
              </a:rPr>
              <a:t>N</a:t>
            </a:r>
            <a:r>
              <a:rPr lang="en-US" sz="700" b="1" dirty="0">
                <a:solidFill>
                  <a:schemeClr val="bg1"/>
                </a:solidFill>
              </a:rPr>
              <a:t> </a:t>
            </a:r>
            <a:r>
              <a:rPr lang="en-US" sz="900" b="1" dirty="0">
                <a:solidFill>
                  <a:schemeClr val="bg1"/>
                </a:solidFill>
              </a:rPr>
              <a:t>G  A  S</a:t>
            </a:r>
            <a:r>
              <a:rPr lang="en-US" sz="700" b="1" dirty="0">
                <a:solidFill>
                  <a:schemeClr val="bg1"/>
                </a:solidFill>
              </a:rPr>
              <a:t> </a:t>
            </a:r>
            <a:r>
              <a:rPr lang="en-US" sz="900" b="1" dirty="0">
                <a:solidFill>
                  <a:schemeClr val="bg1"/>
                </a:solidFill>
              </a:rPr>
              <a:t>C</a:t>
            </a:r>
            <a:r>
              <a:rPr lang="en-US" sz="700" b="1" dirty="0">
                <a:solidFill>
                  <a:schemeClr val="bg1"/>
                </a:solidFill>
              </a:rPr>
              <a:t> </a:t>
            </a:r>
            <a:r>
              <a:rPr lang="en-US" sz="900" b="1" dirty="0">
                <a:solidFill>
                  <a:schemeClr val="bg1"/>
                </a:solidFill>
              </a:rPr>
              <a:t>I</a:t>
            </a:r>
            <a:r>
              <a:rPr lang="en-US" sz="700" b="1" dirty="0">
                <a:solidFill>
                  <a:schemeClr val="bg1"/>
                </a:solidFill>
              </a:rPr>
              <a:t> </a:t>
            </a:r>
            <a:r>
              <a:rPr lang="en-US" sz="900" b="1" dirty="0">
                <a:solidFill>
                  <a:schemeClr val="bg1"/>
                </a:solidFill>
              </a:rPr>
              <a:t>E</a:t>
            </a:r>
            <a:r>
              <a:rPr lang="en-US" sz="700" b="1" dirty="0">
                <a:solidFill>
                  <a:schemeClr val="bg1"/>
                </a:solidFill>
              </a:rPr>
              <a:t> </a:t>
            </a:r>
            <a:r>
              <a:rPr lang="en-US" sz="900" b="1" dirty="0">
                <a:solidFill>
                  <a:schemeClr val="bg1"/>
                </a:solidFill>
              </a:rPr>
              <a:t>N</a:t>
            </a:r>
            <a:r>
              <a:rPr lang="en-US" sz="700" b="1" dirty="0">
                <a:solidFill>
                  <a:schemeClr val="bg1"/>
                </a:solidFill>
              </a:rPr>
              <a:t> </a:t>
            </a:r>
            <a:r>
              <a:rPr lang="en-US" sz="900" b="1" dirty="0">
                <a:solidFill>
                  <a:schemeClr val="bg1"/>
                </a:solidFill>
              </a:rPr>
              <a:t>T</a:t>
            </a:r>
            <a:r>
              <a:rPr lang="en-US" sz="700" b="1" dirty="0">
                <a:solidFill>
                  <a:schemeClr val="bg1"/>
                </a:solidFill>
              </a:rPr>
              <a:t> </a:t>
            </a:r>
            <a:r>
              <a:rPr lang="en-US" sz="900" b="1" dirty="0">
                <a:solidFill>
                  <a:schemeClr val="bg1"/>
                </a:solidFill>
              </a:rPr>
              <a:t>I</a:t>
            </a:r>
            <a:r>
              <a:rPr lang="en-US" sz="700" b="1" dirty="0">
                <a:solidFill>
                  <a:schemeClr val="bg1"/>
                </a:solidFill>
              </a:rPr>
              <a:t> </a:t>
            </a:r>
            <a:r>
              <a:rPr lang="en-US" sz="900" b="1" dirty="0">
                <a:solidFill>
                  <a:schemeClr val="bg1"/>
                </a:solidFill>
              </a:rPr>
              <a:t>F</a:t>
            </a:r>
            <a:r>
              <a:rPr lang="en-US" sz="700" b="1" dirty="0">
                <a:solidFill>
                  <a:schemeClr val="bg1"/>
                </a:solidFill>
              </a:rPr>
              <a:t> </a:t>
            </a:r>
            <a:r>
              <a:rPr lang="en-US" sz="900" b="1" dirty="0">
                <a:solidFill>
                  <a:schemeClr val="bg1"/>
                </a:solidFill>
              </a:rPr>
              <a:t>I</a:t>
            </a:r>
            <a:r>
              <a:rPr lang="en-US" sz="700" b="1" dirty="0">
                <a:solidFill>
                  <a:schemeClr val="bg1"/>
                </a:solidFill>
              </a:rPr>
              <a:t> </a:t>
            </a:r>
            <a:r>
              <a:rPr lang="en-US" sz="900" b="1" dirty="0">
                <a:solidFill>
                  <a:schemeClr val="bg1"/>
                </a:solidFill>
              </a:rPr>
              <a:t>C  F</a:t>
            </a:r>
            <a:r>
              <a:rPr lang="en-US" sz="700" b="1" dirty="0">
                <a:solidFill>
                  <a:schemeClr val="bg1"/>
                </a:solidFill>
              </a:rPr>
              <a:t> </a:t>
            </a:r>
            <a:r>
              <a:rPr lang="en-US" sz="900" b="1" dirty="0">
                <a:solidFill>
                  <a:schemeClr val="bg1"/>
                </a:solidFill>
              </a:rPr>
              <a:t>O</a:t>
            </a:r>
            <a:r>
              <a:rPr lang="en-US" sz="700" b="1" dirty="0">
                <a:solidFill>
                  <a:schemeClr val="bg1"/>
                </a:solidFill>
              </a:rPr>
              <a:t> </a:t>
            </a:r>
            <a:r>
              <a:rPr lang="en-US" sz="900" b="1" dirty="0">
                <a:solidFill>
                  <a:schemeClr val="bg1"/>
                </a:solidFill>
              </a:rPr>
              <a:t>U</a:t>
            </a:r>
            <a:r>
              <a:rPr lang="en-US" sz="700" b="1" dirty="0">
                <a:solidFill>
                  <a:schemeClr val="bg1"/>
                </a:solidFill>
              </a:rPr>
              <a:t> </a:t>
            </a:r>
            <a:r>
              <a:rPr lang="en-US" sz="900" b="1" dirty="0">
                <a:solidFill>
                  <a:schemeClr val="bg1"/>
                </a:solidFill>
              </a:rPr>
              <a:t>N</a:t>
            </a:r>
            <a:r>
              <a:rPr lang="en-US" sz="700" b="1" dirty="0">
                <a:solidFill>
                  <a:schemeClr val="bg1"/>
                </a:solidFill>
              </a:rPr>
              <a:t> </a:t>
            </a:r>
            <a:r>
              <a:rPr lang="en-US" sz="900" b="1" dirty="0">
                <a:solidFill>
                  <a:schemeClr val="bg1"/>
                </a:solidFill>
              </a:rPr>
              <a:t>D</a:t>
            </a:r>
            <a:r>
              <a:rPr lang="en-US" sz="700" b="1" dirty="0">
                <a:solidFill>
                  <a:schemeClr val="bg1"/>
                </a:solidFill>
              </a:rPr>
              <a:t> </a:t>
            </a:r>
            <a:r>
              <a:rPr lang="en-US" sz="900" b="1" dirty="0">
                <a:solidFill>
                  <a:schemeClr val="bg1"/>
                </a:solidFill>
              </a:rPr>
              <a:t>A</a:t>
            </a:r>
            <a:r>
              <a:rPr lang="en-US" sz="700" b="1" dirty="0">
                <a:solidFill>
                  <a:schemeClr val="bg1"/>
                </a:solidFill>
              </a:rPr>
              <a:t> </a:t>
            </a:r>
            <a:r>
              <a:rPr lang="en-US" sz="900" b="1" dirty="0">
                <a:solidFill>
                  <a:schemeClr val="bg1"/>
                </a:solidFill>
              </a:rPr>
              <a:t>T</a:t>
            </a:r>
            <a:r>
              <a:rPr lang="en-US" sz="700" b="1" dirty="0">
                <a:solidFill>
                  <a:schemeClr val="bg1"/>
                </a:solidFill>
              </a:rPr>
              <a:t> </a:t>
            </a:r>
            <a:r>
              <a:rPr lang="en-US" sz="900" b="1" dirty="0">
                <a:solidFill>
                  <a:schemeClr val="bg1"/>
                </a:solidFill>
              </a:rPr>
              <a:t>I</a:t>
            </a:r>
            <a:r>
              <a:rPr lang="en-US" sz="700" b="1" dirty="0">
                <a:solidFill>
                  <a:schemeClr val="bg1"/>
                </a:solidFill>
              </a:rPr>
              <a:t> </a:t>
            </a:r>
            <a:r>
              <a:rPr lang="en-US" sz="900" b="1" dirty="0">
                <a:solidFill>
                  <a:schemeClr val="bg1"/>
                </a:solidFill>
              </a:rPr>
              <a:t>O</a:t>
            </a:r>
            <a:r>
              <a:rPr lang="en-US" sz="700" b="1" dirty="0">
                <a:solidFill>
                  <a:schemeClr val="bg1"/>
                </a:solidFill>
              </a:rPr>
              <a:t> </a:t>
            </a:r>
            <a:r>
              <a:rPr lang="en-US" sz="900" b="1" dirty="0">
                <a:solidFill>
                  <a:schemeClr val="bg1"/>
                </a:solidFill>
              </a:rPr>
              <a:t>N  F</a:t>
            </a:r>
            <a:r>
              <a:rPr lang="en-US" sz="700" b="1" dirty="0">
                <a:solidFill>
                  <a:schemeClr val="bg1"/>
                </a:solidFill>
              </a:rPr>
              <a:t> </a:t>
            </a:r>
            <a:r>
              <a:rPr lang="en-US" sz="900" b="1" dirty="0">
                <a:solidFill>
                  <a:schemeClr val="bg1"/>
                </a:solidFill>
              </a:rPr>
              <a:t>O</a:t>
            </a:r>
            <a:r>
              <a:rPr lang="en-US" sz="700" b="1" dirty="0">
                <a:solidFill>
                  <a:schemeClr val="bg1"/>
                </a:solidFill>
              </a:rPr>
              <a:t> </a:t>
            </a:r>
            <a:r>
              <a:rPr lang="en-US" sz="900" b="1" dirty="0">
                <a:solidFill>
                  <a:schemeClr val="bg1"/>
                </a:solidFill>
              </a:rPr>
              <a:t>R  S</a:t>
            </a:r>
            <a:r>
              <a:rPr lang="en-US" sz="700" b="1" dirty="0">
                <a:solidFill>
                  <a:schemeClr val="bg1"/>
                </a:solidFill>
              </a:rPr>
              <a:t> </a:t>
            </a:r>
            <a:r>
              <a:rPr lang="en-US" sz="900" b="1" dirty="0">
                <a:solidFill>
                  <a:schemeClr val="bg1"/>
                </a:solidFill>
              </a:rPr>
              <a:t>O</a:t>
            </a:r>
            <a:r>
              <a:rPr lang="en-US" sz="700" b="1" dirty="0">
                <a:solidFill>
                  <a:schemeClr val="bg1"/>
                </a:solidFill>
              </a:rPr>
              <a:t> </a:t>
            </a:r>
            <a:r>
              <a:rPr lang="en-US" sz="900" b="1" dirty="0">
                <a:solidFill>
                  <a:schemeClr val="bg1"/>
                </a:solidFill>
              </a:rPr>
              <a:t>U</a:t>
            </a:r>
            <a:r>
              <a:rPr lang="en-US" sz="700" b="1" dirty="0">
                <a:solidFill>
                  <a:schemeClr val="bg1"/>
                </a:solidFill>
              </a:rPr>
              <a:t> </a:t>
            </a:r>
            <a:r>
              <a:rPr lang="en-US" sz="900" b="1" dirty="0">
                <a:solidFill>
                  <a:schemeClr val="bg1"/>
                </a:solidFill>
              </a:rPr>
              <a:t>N</a:t>
            </a:r>
            <a:r>
              <a:rPr lang="en-US" sz="700" b="1" dirty="0">
                <a:solidFill>
                  <a:schemeClr val="bg1"/>
                </a:solidFill>
              </a:rPr>
              <a:t> </a:t>
            </a:r>
            <a:r>
              <a:rPr lang="en-US" sz="900" b="1" dirty="0">
                <a:solidFill>
                  <a:schemeClr val="bg1"/>
                </a:solidFill>
              </a:rPr>
              <a:t>D  E</a:t>
            </a:r>
            <a:r>
              <a:rPr lang="en-US" sz="700" b="1" dirty="0">
                <a:solidFill>
                  <a:schemeClr val="bg1"/>
                </a:solidFill>
              </a:rPr>
              <a:t> </a:t>
            </a:r>
            <a:r>
              <a:rPr lang="en-US" sz="900" b="1" dirty="0">
                <a:solidFill>
                  <a:schemeClr val="bg1"/>
                </a:solidFill>
              </a:rPr>
              <a:t>N</a:t>
            </a:r>
            <a:r>
              <a:rPr lang="en-US" sz="700" b="1" dirty="0">
                <a:solidFill>
                  <a:schemeClr val="bg1"/>
                </a:solidFill>
              </a:rPr>
              <a:t> </a:t>
            </a:r>
            <a:r>
              <a:rPr lang="en-US" sz="900" b="1" dirty="0">
                <a:solidFill>
                  <a:schemeClr val="bg1"/>
                </a:solidFill>
              </a:rPr>
              <a:t>V</a:t>
            </a:r>
            <a:r>
              <a:rPr lang="en-US" sz="700" b="1" dirty="0">
                <a:solidFill>
                  <a:schemeClr val="bg1"/>
                </a:solidFill>
              </a:rPr>
              <a:t> </a:t>
            </a:r>
            <a:r>
              <a:rPr lang="en-US" sz="900" b="1" dirty="0">
                <a:solidFill>
                  <a:schemeClr val="bg1"/>
                </a:solidFill>
              </a:rPr>
              <a:t>I</a:t>
            </a:r>
            <a:r>
              <a:rPr lang="en-US" sz="700" b="1" dirty="0">
                <a:solidFill>
                  <a:schemeClr val="bg1"/>
                </a:solidFill>
              </a:rPr>
              <a:t> </a:t>
            </a:r>
            <a:r>
              <a:rPr lang="en-US" sz="900" b="1" dirty="0">
                <a:solidFill>
                  <a:schemeClr val="bg1"/>
                </a:solidFill>
              </a:rPr>
              <a:t>R</a:t>
            </a:r>
            <a:r>
              <a:rPr lang="en-US" sz="700" b="1" dirty="0">
                <a:solidFill>
                  <a:schemeClr val="bg1"/>
                </a:solidFill>
              </a:rPr>
              <a:t> </a:t>
            </a:r>
            <a:r>
              <a:rPr lang="en-US" sz="900" b="1" dirty="0">
                <a:solidFill>
                  <a:schemeClr val="bg1"/>
                </a:solidFill>
              </a:rPr>
              <a:t>O</a:t>
            </a:r>
            <a:r>
              <a:rPr lang="en-US" sz="700" b="1" dirty="0">
                <a:solidFill>
                  <a:schemeClr val="bg1"/>
                </a:solidFill>
              </a:rPr>
              <a:t> </a:t>
            </a:r>
            <a:r>
              <a:rPr lang="en-US" sz="900" b="1" dirty="0">
                <a:solidFill>
                  <a:schemeClr val="bg1"/>
                </a:solidFill>
              </a:rPr>
              <a:t>N</a:t>
            </a:r>
            <a:r>
              <a:rPr lang="en-US" sz="700" b="1" dirty="0">
                <a:solidFill>
                  <a:schemeClr val="bg1"/>
                </a:solidFill>
              </a:rPr>
              <a:t> </a:t>
            </a:r>
            <a:r>
              <a:rPr lang="en-US" sz="900" b="1" dirty="0">
                <a:solidFill>
                  <a:schemeClr val="bg1"/>
                </a:solidFill>
              </a:rPr>
              <a:t>M</a:t>
            </a:r>
            <a:r>
              <a:rPr lang="en-US" sz="700" b="1" dirty="0">
                <a:solidFill>
                  <a:schemeClr val="bg1"/>
                </a:solidFill>
              </a:rPr>
              <a:t> </a:t>
            </a:r>
            <a:r>
              <a:rPr lang="en-US" sz="900" b="1" dirty="0">
                <a:solidFill>
                  <a:schemeClr val="bg1"/>
                </a:solidFill>
              </a:rPr>
              <a:t>E</a:t>
            </a:r>
            <a:r>
              <a:rPr lang="en-US" sz="700" b="1" dirty="0">
                <a:solidFill>
                  <a:schemeClr val="bg1"/>
                </a:solidFill>
              </a:rPr>
              <a:t> </a:t>
            </a:r>
            <a:r>
              <a:rPr lang="en-US" sz="900" b="1" dirty="0">
                <a:solidFill>
                  <a:schemeClr val="bg1"/>
                </a:solidFill>
              </a:rPr>
              <a:t>N</a:t>
            </a:r>
            <a:r>
              <a:rPr lang="en-US" sz="700" b="1" dirty="0">
                <a:solidFill>
                  <a:schemeClr val="bg1"/>
                </a:solidFill>
              </a:rPr>
              <a:t> </a:t>
            </a:r>
            <a:r>
              <a:rPr lang="en-US" sz="900" b="1" dirty="0">
                <a:solidFill>
                  <a:schemeClr val="bg1"/>
                </a:solidFill>
              </a:rPr>
              <a:t>T</a:t>
            </a:r>
            <a:r>
              <a:rPr lang="en-US" sz="700" b="1" dirty="0">
                <a:solidFill>
                  <a:schemeClr val="bg1"/>
                </a:solidFill>
              </a:rPr>
              <a:t> </a:t>
            </a:r>
            <a:r>
              <a:rPr lang="en-US" sz="900" b="1" dirty="0">
                <a:solidFill>
                  <a:schemeClr val="bg1"/>
                </a:solidFill>
              </a:rPr>
              <a:t>A</a:t>
            </a:r>
            <a:r>
              <a:rPr lang="en-US" sz="700" b="1" dirty="0">
                <a:solidFill>
                  <a:schemeClr val="bg1"/>
                </a:solidFill>
              </a:rPr>
              <a:t> </a:t>
            </a:r>
            <a:r>
              <a:rPr lang="en-US" sz="900" b="1" dirty="0">
                <a:solidFill>
                  <a:schemeClr val="bg1"/>
                </a:solidFill>
              </a:rPr>
              <a:t>L  D</a:t>
            </a:r>
            <a:r>
              <a:rPr lang="en-US" sz="700" b="1" dirty="0">
                <a:solidFill>
                  <a:schemeClr val="bg1"/>
                </a:solidFill>
              </a:rPr>
              <a:t> </a:t>
            </a:r>
            <a:r>
              <a:rPr lang="en-US" sz="900" b="1" dirty="0">
                <a:solidFill>
                  <a:schemeClr val="bg1"/>
                </a:solidFill>
              </a:rPr>
              <a:t>E</a:t>
            </a:r>
            <a:r>
              <a:rPr lang="en-US" sz="700" b="1" dirty="0">
                <a:solidFill>
                  <a:schemeClr val="bg1"/>
                </a:solidFill>
              </a:rPr>
              <a:t> </a:t>
            </a:r>
            <a:r>
              <a:rPr lang="en-US" sz="900" b="1" dirty="0">
                <a:solidFill>
                  <a:schemeClr val="bg1"/>
                </a:solidFill>
              </a:rPr>
              <a:t>C</a:t>
            </a:r>
            <a:r>
              <a:rPr lang="en-US" sz="700" b="1" dirty="0">
                <a:solidFill>
                  <a:schemeClr val="bg1"/>
                </a:solidFill>
              </a:rPr>
              <a:t> </a:t>
            </a:r>
            <a:r>
              <a:rPr lang="en-US" sz="900" b="1" dirty="0">
                <a:solidFill>
                  <a:schemeClr val="bg1"/>
                </a:solidFill>
              </a:rPr>
              <a:t>I</a:t>
            </a:r>
            <a:r>
              <a:rPr lang="en-US" sz="700" b="1" dirty="0">
                <a:solidFill>
                  <a:schemeClr val="bg1"/>
                </a:solidFill>
              </a:rPr>
              <a:t> </a:t>
            </a:r>
            <a:r>
              <a:rPr lang="en-US" sz="900" b="1" dirty="0">
                <a:solidFill>
                  <a:schemeClr val="bg1"/>
                </a:solidFill>
              </a:rPr>
              <a:t>S</a:t>
            </a:r>
            <a:r>
              <a:rPr lang="en-US" sz="700" b="1" dirty="0">
                <a:solidFill>
                  <a:schemeClr val="bg1"/>
                </a:solidFill>
              </a:rPr>
              <a:t> </a:t>
            </a:r>
            <a:r>
              <a:rPr lang="en-US" sz="900" b="1" dirty="0">
                <a:solidFill>
                  <a:schemeClr val="bg1"/>
                </a:solidFill>
              </a:rPr>
              <a:t>I</a:t>
            </a:r>
            <a:r>
              <a:rPr lang="en-US" sz="700" b="1" dirty="0">
                <a:solidFill>
                  <a:schemeClr val="bg1"/>
                </a:solidFill>
              </a:rPr>
              <a:t> </a:t>
            </a:r>
            <a:r>
              <a:rPr lang="en-US" sz="900" b="1" dirty="0">
                <a:solidFill>
                  <a:schemeClr val="bg1"/>
                </a:solidFill>
              </a:rPr>
              <a:t>O</a:t>
            </a:r>
            <a:r>
              <a:rPr lang="en-US" sz="700" b="1" dirty="0">
                <a:solidFill>
                  <a:schemeClr val="bg1"/>
                </a:solidFill>
              </a:rPr>
              <a:t> </a:t>
            </a:r>
            <a:r>
              <a:rPr lang="en-US" sz="900" b="1" dirty="0">
                <a:solidFill>
                  <a:schemeClr val="bg1"/>
                </a:solidFill>
              </a:rPr>
              <a:t>N</a:t>
            </a:r>
            <a:r>
              <a:rPr lang="en-US" sz="700" b="1" dirty="0">
                <a:solidFill>
                  <a:schemeClr val="bg1"/>
                </a:solidFill>
              </a:rPr>
              <a:t> </a:t>
            </a:r>
            <a:r>
              <a:rPr lang="en-US" sz="900" b="1" dirty="0">
                <a:solidFill>
                  <a:schemeClr val="bg1"/>
                </a:solidFill>
              </a:rPr>
              <a:t>S </a:t>
            </a:r>
          </a:p>
        </p:txBody>
      </p:sp>
      <p:sp>
        <p:nvSpPr>
          <p:cNvPr id="22" name="Rectangle 22"/>
          <p:cNvSpPr>
            <a:spLocks noChangeArrowheads="1"/>
          </p:cNvSpPr>
          <p:nvPr userDrawn="1"/>
        </p:nvSpPr>
        <p:spPr bwMode="auto">
          <a:xfrm>
            <a:off x="0" y="6502400"/>
            <a:ext cx="641350" cy="266700"/>
          </a:xfrm>
          <a:prstGeom prst="rect">
            <a:avLst/>
          </a:prstGeom>
          <a:solidFill>
            <a:srgbClr val="003F6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3" name="Text Box 23"/>
          <p:cNvSpPr txBox="1">
            <a:spLocks noChangeArrowheads="1"/>
          </p:cNvSpPr>
          <p:nvPr userDrawn="1"/>
        </p:nvSpPr>
        <p:spPr bwMode="auto">
          <a:xfrm>
            <a:off x="612775" y="6446838"/>
            <a:ext cx="22733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900" b="1"/>
              <a:t>U.S. Environmental Protection Agency</a:t>
            </a:r>
          </a:p>
        </p:txBody>
      </p:sp>
      <p:sp>
        <p:nvSpPr>
          <p:cNvPr id="24" name="Text Box 24"/>
          <p:cNvSpPr txBox="1">
            <a:spLocks noChangeArrowheads="1"/>
          </p:cNvSpPr>
          <p:nvPr userDrawn="1"/>
        </p:nvSpPr>
        <p:spPr bwMode="auto">
          <a:xfrm>
            <a:off x="612775" y="6578600"/>
            <a:ext cx="2057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900"/>
              <a:t>Office of Research and Development</a:t>
            </a:r>
          </a:p>
        </p:txBody>
      </p:sp>
      <p:pic>
        <p:nvPicPr>
          <p:cNvPr id="25" name="Picture 32" descr="EPAir copy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6850" y="228600"/>
            <a:ext cx="17272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4000" y="0"/>
            <a:ext cx="3048000" cy="6324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8940800" cy="6324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11582400" cy="9144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95400"/>
            <a:ext cx="10972800" cy="5029200"/>
          </a:xfrm>
        </p:spPr>
        <p:txBody>
          <a:bodyPr/>
          <a:lstStyle>
            <a:lvl1pPr>
              <a:buClr>
                <a:schemeClr val="accent6"/>
              </a:buClr>
              <a:defRPr/>
            </a:lvl1pPr>
            <a:lvl2pPr marL="742950" indent="-285750">
              <a:buClr>
                <a:schemeClr val="accent4"/>
              </a:buClr>
              <a:buFont typeface="Wingdings" pitchFamily="2" charset="2"/>
              <a:buChar char="§"/>
              <a:defRPr sz="2400"/>
            </a:lvl2pPr>
            <a:lvl3pPr>
              <a:buClr>
                <a:schemeClr val="accent4"/>
              </a:buClr>
              <a:defRPr sz="2000"/>
            </a:lvl3pPr>
            <a:lvl4pPr>
              <a:buClr>
                <a:schemeClr val="accent4"/>
              </a:buClr>
              <a:defRPr sz="2000"/>
            </a:lvl4pPr>
            <a:lvl5pPr marL="2057400" indent="-228600">
              <a:buClr>
                <a:schemeClr val="accent4"/>
              </a:buClr>
              <a:buFont typeface="Arial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143000"/>
            <a:ext cx="53848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2400" y="1143000"/>
            <a:ext cx="53848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6451183"/>
            <a:ext cx="12192000" cy="328113"/>
          </a:xfrm>
          <a:prstGeom prst="rect">
            <a:avLst/>
          </a:prstGeom>
          <a:gradFill>
            <a:gsLst>
              <a:gs pos="23900">
                <a:schemeClr val="accent6"/>
              </a:gs>
              <a:gs pos="100000">
                <a:schemeClr val="bg1"/>
              </a:gs>
              <a:gs pos="0">
                <a:schemeClr val="accent6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7" name="Rectangle 26"/>
          <p:cNvSpPr>
            <a:spLocks noChangeArrowheads="1"/>
          </p:cNvSpPr>
          <p:nvPr/>
        </p:nvSpPr>
        <p:spPr bwMode="auto">
          <a:xfrm>
            <a:off x="1" y="0"/>
            <a:ext cx="2527300" cy="1371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28" name="Rectangle 29"/>
          <p:cNvSpPr>
            <a:spLocks noChangeArrowheads="1"/>
          </p:cNvSpPr>
          <p:nvPr/>
        </p:nvSpPr>
        <p:spPr bwMode="auto">
          <a:xfrm rot="-2700000">
            <a:off x="2362201" y="792163"/>
            <a:ext cx="311151" cy="2333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29" name="Rectangle 33"/>
          <p:cNvSpPr>
            <a:spLocks noChangeArrowheads="1"/>
          </p:cNvSpPr>
          <p:nvPr/>
        </p:nvSpPr>
        <p:spPr bwMode="auto">
          <a:xfrm>
            <a:off x="11201400" y="6463847"/>
            <a:ext cx="7112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11CB75D0-BA6F-496F-808A-6826CF0F293C}" type="slidenum">
              <a:rPr lang="en-US" sz="1400">
                <a:solidFill>
                  <a:srgbClr val="003F69"/>
                </a:solidFill>
              </a:rPr>
              <a:pPr algn="r">
                <a:defRPr/>
              </a:pPr>
              <a:t>‹#›</a:t>
            </a:fld>
            <a:endParaRPr lang="en-US" sz="1400" dirty="0">
              <a:solidFill>
                <a:srgbClr val="003F69"/>
              </a:solidFill>
            </a:endParaRPr>
          </a:p>
        </p:txBody>
      </p:sp>
      <p:sp>
        <p:nvSpPr>
          <p:cNvPr id="1030" name="Rectangle 36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12192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31" name="Rectangle 25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143000"/>
            <a:ext cx="109728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32" name="Text Box 47"/>
          <p:cNvSpPr txBox="1">
            <a:spLocks noChangeArrowheads="1"/>
          </p:cNvSpPr>
          <p:nvPr/>
        </p:nvSpPr>
        <p:spPr bwMode="auto">
          <a:xfrm>
            <a:off x="9144868" y="6431311"/>
            <a:ext cx="2294218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900" b="1" dirty="0">
                <a:solidFill>
                  <a:srgbClr val="003F69"/>
                </a:solidFill>
              </a:rPr>
              <a:t>U.S. Environmental Protection Agency</a:t>
            </a:r>
          </a:p>
        </p:txBody>
      </p:sp>
      <p:sp>
        <p:nvSpPr>
          <p:cNvPr id="1033" name="Text Box 48"/>
          <p:cNvSpPr txBox="1">
            <a:spLocks noChangeArrowheads="1"/>
          </p:cNvSpPr>
          <p:nvPr/>
        </p:nvSpPr>
        <p:spPr bwMode="auto">
          <a:xfrm>
            <a:off x="9357579" y="6575599"/>
            <a:ext cx="2076209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900" dirty="0">
                <a:solidFill>
                  <a:srgbClr val="003F69"/>
                </a:solidFill>
              </a:rPr>
              <a:t>Office of Research and Development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82" r:id="rId1"/>
    <p:sldLayoutId id="2147484172" r:id="rId2"/>
    <p:sldLayoutId id="2147484173" r:id="rId3"/>
    <p:sldLayoutId id="2147484174" r:id="rId4"/>
    <p:sldLayoutId id="2147484175" r:id="rId5"/>
    <p:sldLayoutId id="2147484176" r:id="rId6"/>
    <p:sldLayoutId id="2147484177" r:id="rId7"/>
    <p:sldLayoutId id="2147484178" r:id="rId8"/>
    <p:sldLayoutId id="2147484179" r:id="rId9"/>
    <p:sldLayoutId id="2147484180" r:id="rId10"/>
    <p:sldLayoutId id="214748418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3F6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3F69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3F69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3F69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3F69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ia.gov/outlooks/aeo/pdf/electricity_generation.pdf" TargetMode="External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42.jp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43.jpe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pa.gov/air-research/air-quality-and-energy-choice-stem-activities-educators" TargetMode="External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epa.gov/climate-research/generate-game-energy-choices" TargetMode="External"/><Relationship Id="rId4" Type="http://schemas.openxmlformats.org/officeDocument/2006/relationships/image" Target="../media/image4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jpe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21.jpeg"/><Relationship Id="rId4" Type="http://schemas.openxmlformats.org/officeDocument/2006/relationships/image" Target="../media/image15.jpeg"/><Relationship Id="rId9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8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Relationship Id="rId14" Type="http://schemas.openxmlformats.org/officeDocument/2006/relationships/image" Target="../media/image3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3006" y="1682826"/>
            <a:ext cx="2213514" cy="2148282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ctrTitle" sz="quarter"/>
          </p:nvPr>
        </p:nvSpPr>
        <p:spPr>
          <a:xfrm>
            <a:off x="3442804" y="2646879"/>
            <a:ext cx="4724400" cy="3048000"/>
          </a:xfrm>
        </p:spPr>
        <p:txBody>
          <a:bodyPr/>
          <a:lstStyle/>
          <a:p>
            <a:r>
              <a:rPr lang="en-US" sz="3600" dirty="0"/>
              <a:t>Generate: </a:t>
            </a:r>
            <a:br>
              <a:rPr lang="en-US" sz="3600" dirty="0"/>
            </a:br>
            <a:r>
              <a:rPr lang="en-US" sz="3600" dirty="0"/>
              <a:t>The Game of </a:t>
            </a:r>
            <a:br>
              <a:rPr lang="en-US" sz="3600" dirty="0"/>
            </a:br>
            <a:r>
              <a:rPr lang="en-US" sz="3600" dirty="0"/>
              <a:t>Energy Choices</a:t>
            </a:r>
            <a:endParaRPr lang="en-US" sz="3600" b="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6615" y="1943421"/>
            <a:ext cx="3445270" cy="201376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173" y="4131331"/>
            <a:ext cx="2803470" cy="2068443"/>
          </a:xfrm>
          <a:prstGeom prst="rect">
            <a:avLst/>
          </a:prstGeom>
        </p:spPr>
      </p:pic>
      <p:pic>
        <p:nvPicPr>
          <p:cNvPr id="7" name="Content Placeholder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6172" y="4130608"/>
            <a:ext cx="2950029" cy="242855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33652" y="4812614"/>
            <a:ext cx="691522" cy="60150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025174" y="4817852"/>
            <a:ext cx="1355838" cy="59445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681920" y="5432804"/>
            <a:ext cx="660007" cy="2985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672416" y="5713844"/>
            <a:ext cx="660007" cy="29857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359422" y="5430556"/>
            <a:ext cx="701178" cy="32362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673463" y="4816898"/>
            <a:ext cx="687472" cy="59744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679763" y="6279377"/>
            <a:ext cx="332160" cy="15607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989980" y="6287372"/>
            <a:ext cx="332160" cy="15607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315524" y="6289355"/>
            <a:ext cx="332159" cy="15207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3242" y="1534151"/>
            <a:ext cx="1362960" cy="242304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2667000"/>
            <a:ext cx="8686800" cy="914400"/>
          </a:xfrm>
        </p:spPr>
        <p:txBody>
          <a:bodyPr/>
          <a:lstStyle/>
          <a:p>
            <a:r>
              <a:rPr lang="en-US" dirty="0"/>
              <a:t>Now, let’s play a few rounds of Generate!</a:t>
            </a:r>
          </a:p>
        </p:txBody>
      </p:sp>
    </p:spTree>
    <p:extLst>
      <p:ext uri="{BB962C8B-B14F-4D97-AF65-F5344CB8AC3E}">
        <p14:creationId xmlns:p14="http://schemas.microsoft.com/office/powerpoint/2010/main" val="21568088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Levelized</a:t>
            </a:r>
            <a:r>
              <a:rPr lang="en-US" dirty="0"/>
              <a:t> Cost of Electricity (LCOE) for projected plants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1343" y="771535"/>
            <a:ext cx="9002486" cy="5314929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491343" y="6086464"/>
            <a:ext cx="8077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https://www.eia.gov/outlooks/aeo/pdf/electricity_generation.pdf</a:t>
            </a:r>
            <a:r>
              <a:rPr lang="en-US" dirty="0"/>
              <a:t> 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8098973" y="1045028"/>
            <a:ext cx="794658" cy="5008778"/>
          </a:xfrm>
          <a:prstGeom prst="roundRect">
            <a:avLst/>
          </a:prstGeom>
          <a:noFill/>
          <a:ln w="28575">
            <a:solidFill>
              <a:schemeClr val="accent1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8604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2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It’s all fun and games…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idx="1"/>
          </p:nvPr>
        </p:nvSpPr>
        <p:spPr>
          <a:xfrm>
            <a:off x="326420" y="1143000"/>
            <a:ext cx="6744648" cy="5160981"/>
          </a:xfrm>
        </p:spPr>
        <p:txBody>
          <a:bodyPr/>
          <a:lstStyle/>
          <a:p>
            <a:pPr marL="0" indent="0">
              <a:buNone/>
            </a:pPr>
            <a:r>
              <a:rPr lang="en-US" sz="2000" b="1" dirty="0">
                <a:solidFill>
                  <a:srgbClr val="0070C0"/>
                </a:solidFill>
              </a:rPr>
              <a:t>Scientific models are approximations of the objects, systems or phenomena that they represent.</a:t>
            </a:r>
          </a:p>
          <a:p>
            <a:pPr marL="0" indent="0">
              <a:buNone/>
            </a:pPr>
            <a:r>
              <a:rPr lang="en-US" sz="2000" b="1" dirty="0">
                <a:solidFill>
                  <a:srgbClr val="0070C0"/>
                </a:solidFill>
              </a:rPr>
              <a:t>In a basic way, games do the same thing.</a:t>
            </a:r>
          </a:p>
          <a:p>
            <a:pPr marL="0" indent="0">
              <a:buNone/>
            </a:pPr>
            <a:r>
              <a:rPr lang="en-US" sz="1800" dirty="0"/>
              <a:t>Evolving modes of outreach</a:t>
            </a:r>
          </a:p>
          <a:p>
            <a:pPr lvl="1"/>
            <a:r>
              <a:rPr lang="en-US" sz="1800" dirty="0"/>
              <a:t>Working with directly with students (EPA RTP)</a:t>
            </a:r>
          </a:p>
          <a:p>
            <a:pPr lvl="1"/>
            <a:r>
              <a:rPr lang="en-US" sz="1800" dirty="0"/>
              <a:t>Working with teachers and informal educators</a:t>
            </a:r>
          </a:p>
          <a:p>
            <a:pPr lvl="2"/>
            <a:r>
              <a:rPr lang="en-US" sz="1400" dirty="0"/>
              <a:t>Teacher’s trainings (OAQPS, ORD, UNC Chapel Hill)  </a:t>
            </a:r>
          </a:p>
          <a:p>
            <a:pPr lvl="2"/>
            <a:r>
              <a:rPr lang="en-US" sz="1400" dirty="0"/>
              <a:t>2017 NSTA STEM Forum Workshop</a:t>
            </a:r>
          </a:p>
          <a:p>
            <a:pPr lvl="1"/>
            <a:r>
              <a:rPr lang="en-US" sz="1800" dirty="0"/>
              <a:t>Development of online materials </a:t>
            </a:r>
          </a:p>
          <a:p>
            <a:pPr lvl="2"/>
            <a:r>
              <a:rPr lang="en-US" sz="1400" dirty="0"/>
              <a:t>2014 NSTA Webinar</a:t>
            </a:r>
          </a:p>
          <a:p>
            <a:pPr lvl="2"/>
            <a:r>
              <a:rPr lang="en-US" sz="1400" dirty="0"/>
              <a:t>2014 and 2017 web accessible versions of game </a:t>
            </a:r>
          </a:p>
          <a:p>
            <a:pPr lvl="1"/>
            <a:r>
              <a:rPr lang="en-US" sz="1800" dirty="0"/>
              <a:t>100’s of teachers/educators are using it and 1000’s of students have played</a:t>
            </a:r>
          </a:p>
          <a:p>
            <a:pPr lvl="2"/>
            <a:r>
              <a:rPr lang="en-US" sz="1400" dirty="0"/>
              <a:t>Used in K-12 classrooms, museums, afterschool programs/clubs. </a:t>
            </a:r>
          </a:p>
          <a:p>
            <a:pPr lvl="2"/>
            <a:r>
              <a:rPr lang="en-US" sz="1400" dirty="0"/>
              <a:t>Across the U.S., high level of use in NC, mostly high school</a:t>
            </a:r>
          </a:p>
          <a:p>
            <a:pPr lvl="2"/>
            <a:r>
              <a:rPr lang="en-US" sz="1400" dirty="0"/>
              <a:t>Used at universities, community colleges, public events, faith groups</a:t>
            </a:r>
          </a:p>
          <a:p>
            <a:pPr lvl="2"/>
            <a:r>
              <a:rPr lang="en-US" sz="1400" dirty="0"/>
              <a:t>Interest from Jordan, Australia, U.K., Lebanon</a:t>
            </a:r>
          </a:p>
        </p:txBody>
      </p:sp>
      <p:pic>
        <p:nvPicPr>
          <p:cNvPr id="5" name="Content Placeholder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6715" y="161359"/>
            <a:ext cx="3887603" cy="3200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63378" y="1078519"/>
            <a:ext cx="911300" cy="79267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75169" y="1075760"/>
            <a:ext cx="1786748" cy="78337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97704" y="1860657"/>
            <a:ext cx="869769" cy="39346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97704" y="2241657"/>
            <a:ext cx="869769" cy="39346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04397" y="2266850"/>
            <a:ext cx="869769" cy="39346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04397" y="2630432"/>
            <a:ext cx="869769" cy="39346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47517" y="1837760"/>
            <a:ext cx="911300" cy="79267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91290" y="2622657"/>
            <a:ext cx="869769" cy="39346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66240" y="2599759"/>
            <a:ext cx="924026" cy="426474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80518" y="1075760"/>
            <a:ext cx="905963" cy="78732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99991" y="3003681"/>
            <a:ext cx="437726" cy="20567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846419" y="3003681"/>
            <a:ext cx="437726" cy="20567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304396" y="2991365"/>
            <a:ext cx="437726" cy="205678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739280" y="2992302"/>
            <a:ext cx="437726" cy="205678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628514" y="3001355"/>
            <a:ext cx="437726" cy="205678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628515" y="2415621"/>
            <a:ext cx="437725" cy="200404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0747270" y="3421987"/>
            <a:ext cx="151043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“This is the best science board game EVER!” </a:t>
            </a:r>
          </a:p>
          <a:p>
            <a:r>
              <a:rPr lang="en-US" sz="1600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6</a:t>
            </a:r>
            <a:r>
              <a:rPr lang="en-US" sz="1600" baseline="30000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th</a:t>
            </a:r>
            <a:r>
              <a:rPr lang="en-US" sz="1600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grader</a:t>
            </a:r>
          </a:p>
        </p:txBody>
      </p:sp>
      <p:sp>
        <p:nvSpPr>
          <p:cNvPr id="31" name="Rectangle 30"/>
          <p:cNvSpPr/>
          <p:nvPr/>
        </p:nvSpPr>
        <p:spPr>
          <a:xfrm>
            <a:off x="7071068" y="5861195"/>
            <a:ext cx="496482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chemeClr val="tx2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“It was cool, funny and angering at times!”  6</a:t>
            </a:r>
            <a:r>
              <a:rPr lang="en-US" sz="1600" baseline="30000" dirty="0">
                <a:solidFill>
                  <a:schemeClr val="tx2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th</a:t>
            </a:r>
            <a:r>
              <a:rPr lang="en-US" sz="1600" dirty="0">
                <a:solidFill>
                  <a:schemeClr val="tx2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 grader</a:t>
            </a:r>
          </a:p>
        </p:txBody>
      </p:sp>
      <p:sp>
        <p:nvSpPr>
          <p:cNvPr id="2" name="Down Arrow 1"/>
          <p:cNvSpPr/>
          <p:nvPr/>
        </p:nvSpPr>
        <p:spPr>
          <a:xfrm>
            <a:off x="170772" y="2585367"/>
            <a:ext cx="750171" cy="3614382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vert270" lIns="45720" rIns="45720" rtlCol="0" anchor="ctr" anchorCtr="0"/>
          <a:lstStyle/>
          <a:p>
            <a:pPr algn="ctr"/>
            <a:r>
              <a:rPr lang="en-US" dirty="0"/>
              <a:t>Scaling up user base</a:t>
            </a: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6715" y="3514159"/>
            <a:ext cx="3520555" cy="2347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519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Online resources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40509" y="1224338"/>
            <a:ext cx="9296400" cy="4382869"/>
            <a:chOff x="840509" y="1224338"/>
            <a:chExt cx="9296400" cy="4382869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37664" y="1224338"/>
              <a:ext cx="8667750" cy="398145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" name="Rectangle 4"/>
            <p:cNvSpPr/>
            <p:nvPr/>
          </p:nvSpPr>
          <p:spPr>
            <a:xfrm>
              <a:off x="840509" y="5268653"/>
              <a:ext cx="9296400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600" dirty="0">
                  <a:hlinkClick r:id="rId3"/>
                </a:rPr>
                <a:t>https://www.epa.gov/air-research/air-quality-and-energy-choice-stem-activities-educators</a:t>
              </a:r>
              <a:r>
                <a:rPr lang="en-US" sz="1600" dirty="0"/>
                <a:t> 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3888510" y="2475724"/>
            <a:ext cx="7758545" cy="3862287"/>
            <a:chOff x="3888510" y="2475724"/>
            <a:chExt cx="7758545" cy="3862287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943926" y="2475724"/>
              <a:ext cx="7252855" cy="3496025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6" name="Rectangle 5"/>
            <p:cNvSpPr/>
            <p:nvPr/>
          </p:nvSpPr>
          <p:spPr>
            <a:xfrm>
              <a:off x="3888510" y="5999457"/>
              <a:ext cx="7758545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600" dirty="0">
                  <a:hlinkClick r:id="rId5"/>
                </a:rPr>
                <a:t>https://www.epa.gov/climate-research/generate-game-energy-choices</a:t>
              </a:r>
              <a:r>
                <a:rPr lang="en-US" sz="1600" dirty="0"/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37045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427566" y="981255"/>
            <a:ext cx="7895281" cy="5397774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2000" b="1" dirty="0"/>
              <a:t>Primary energy resources</a:t>
            </a:r>
          </a:p>
          <a:p>
            <a:pPr lvl="1"/>
            <a:r>
              <a:rPr lang="en-US" sz="1800" dirty="0"/>
              <a:t>Fossil:  coal, natural gas, petroleum</a:t>
            </a:r>
          </a:p>
          <a:p>
            <a:pPr lvl="1"/>
            <a:r>
              <a:rPr lang="en-US" sz="1800" dirty="0"/>
              <a:t>Uranium</a:t>
            </a:r>
          </a:p>
          <a:p>
            <a:pPr lvl="1"/>
            <a:r>
              <a:rPr lang="en-US" sz="1800" dirty="0"/>
              <a:t>Renewable: wind, solar, hydro, geothermal, biomass</a:t>
            </a:r>
          </a:p>
          <a:p>
            <a:r>
              <a:rPr lang="en-US" sz="2000" b="1" dirty="0"/>
              <a:t>Technologies to convert primary resources to useable energy like electricity, gasoline, …</a:t>
            </a:r>
          </a:p>
          <a:p>
            <a:pPr lvl="1"/>
            <a:r>
              <a:rPr lang="en-US" sz="1800" dirty="0"/>
              <a:t>Petroleum Refineries</a:t>
            </a:r>
          </a:p>
          <a:p>
            <a:pPr lvl="1"/>
            <a:r>
              <a:rPr lang="en-US" sz="1800" dirty="0"/>
              <a:t>Electric Power Generation</a:t>
            </a:r>
          </a:p>
          <a:p>
            <a:r>
              <a:rPr lang="en-US" sz="2000" b="1" dirty="0"/>
              <a:t>End-use sectors</a:t>
            </a:r>
          </a:p>
          <a:p>
            <a:pPr lvl="1"/>
            <a:r>
              <a:rPr lang="en-US" sz="1800" dirty="0"/>
              <a:t>Residential</a:t>
            </a:r>
          </a:p>
          <a:p>
            <a:pPr lvl="1"/>
            <a:r>
              <a:rPr lang="en-US" sz="1800" dirty="0"/>
              <a:t>Commercial</a:t>
            </a:r>
          </a:p>
          <a:p>
            <a:pPr lvl="1"/>
            <a:r>
              <a:rPr lang="en-US" sz="1800" dirty="0"/>
              <a:t>Industrial </a:t>
            </a:r>
          </a:p>
          <a:p>
            <a:pPr lvl="1"/>
            <a:r>
              <a:rPr lang="en-US" sz="1800" dirty="0"/>
              <a:t>Transportation</a:t>
            </a:r>
          </a:p>
          <a:p>
            <a:r>
              <a:rPr lang="en-US" sz="2000" b="1" dirty="0"/>
              <a:t>Energy services – </a:t>
            </a:r>
            <a:r>
              <a:rPr lang="en-US" sz="1800" dirty="0"/>
              <a:t>What people actually need and want: For example, mobility (vehicle miles of travel), lighting (lumens of light), comfort (space heating and cooling).  Energy is a “derived demand”</a:t>
            </a:r>
          </a:p>
        </p:txBody>
      </p:sp>
      <p:pic>
        <p:nvPicPr>
          <p:cNvPr id="14" name="Picture 8" descr="http://images.bwbx.io/cms/2012-04-26/econ_coal18__01__630x4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92808" y="999760"/>
            <a:ext cx="1447800" cy="965200"/>
          </a:xfrm>
          <a:prstGeom prst="rect">
            <a:avLst/>
          </a:prstGeom>
          <a:noFill/>
        </p:spPr>
      </p:pic>
      <p:pic>
        <p:nvPicPr>
          <p:cNvPr id="16" name="Picture 12" descr="https://encrypted-tbn0.gstatic.com/images?q=tbn:ANd9GcRCxYOP447Nu07UJrrcBy-MM0bmIhyaji3zwLJurlo-miS-DIVTh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71801" y="3942278"/>
            <a:ext cx="1649507" cy="1230787"/>
          </a:xfrm>
          <a:prstGeom prst="rect">
            <a:avLst/>
          </a:prstGeom>
          <a:noFill/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92110" y="4936073"/>
            <a:ext cx="2002933" cy="133396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92108" y="3500861"/>
            <a:ext cx="2001606" cy="145493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92108" y="2406443"/>
            <a:ext cx="2001606" cy="112419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692108" y="1076159"/>
            <a:ext cx="2001606" cy="132773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805057" y="5025825"/>
            <a:ext cx="1733324" cy="1244209"/>
          </a:xfrm>
          <a:prstGeom prst="rect">
            <a:avLst/>
          </a:prstGeom>
        </p:spPr>
      </p:pic>
      <p:pic>
        <p:nvPicPr>
          <p:cNvPr id="24" name="Picture 10" descr="Photo of a power lines.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412698" y="2791650"/>
            <a:ext cx="1634536" cy="1150628"/>
          </a:xfrm>
          <a:prstGeom prst="rect">
            <a:avLst/>
          </a:prstGeom>
          <a:noFill/>
        </p:spPr>
      </p:pic>
      <p:sp>
        <p:nvSpPr>
          <p:cNvPr id="15" name="Title 4"/>
          <p:cNvSpPr txBox="1">
            <a:spLocks/>
          </p:cNvSpPr>
          <p:nvPr/>
        </p:nvSpPr>
        <p:spPr bwMode="auto">
          <a:xfrm>
            <a:off x="1524000" y="0"/>
            <a:ext cx="914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F69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F69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F69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F69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F69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r>
              <a:rPr lang="en-US" sz="2800" kern="0" dirty="0"/>
              <a:t>The big picture: What is the energy system?</a:t>
            </a:r>
          </a:p>
        </p:txBody>
      </p:sp>
    </p:spTree>
    <p:extLst>
      <p:ext uri="{BB962C8B-B14F-4D97-AF65-F5344CB8AC3E}">
        <p14:creationId xmlns:p14="http://schemas.microsoft.com/office/powerpoint/2010/main" val="25611255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524001" y="762000"/>
            <a:ext cx="9126251" cy="5334000"/>
            <a:chOff x="1524001" y="762000"/>
            <a:chExt cx="9126251" cy="5334000"/>
          </a:xfrm>
        </p:grpSpPr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4001" y="762000"/>
              <a:ext cx="9126251" cy="5334000"/>
            </a:xfrm>
            <a:prstGeom prst="rect">
              <a:avLst/>
            </a:prstGeom>
          </p:spPr>
        </p:pic>
        <p:sp>
          <p:nvSpPr>
            <p:cNvPr id="2" name="Rectangle 1"/>
            <p:cNvSpPr/>
            <p:nvPr/>
          </p:nvSpPr>
          <p:spPr>
            <a:xfrm>
              <a:off x="7873085" y="1735248"/>
              <a:ext cx="144855" cy="99588"/>
            </a:xfrm>
            <a:prstGeom prst="rect">
              <a:avLst/>
            </a:prstGeom>
            <a:solidFill>
              <a:srgbClr val="B8B8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8712753" y="4498980"/>
              <a:ext cx="144855" cy="99588"/>
            </a:xfrm>
            <a:prstGeom prst="rect">
              <a:avLst/>
            </a:prstGeom>
            <a:solidFill>
              <a:srgbClr val="B8B8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Rectangle 24"/>
          <p:cNvSpPr/>
          <p:nvPr/>
        </p:nvSpPr>
        <p:spPr>
          <a:xfrm>
            <a:off x="1828800" y="1139851"/>
            <a:ext cx="496306" cy="272458"/>
          </a:xfrm>
          <a:prstGeom prst="rect">
            <a:avLst/>
          </a:prstGeom>
          <a:solidFill>
            <a:schemeClr val="bg1"/>
          </a:solidFill>
          <a:ln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1</a:t>
            </a:r>
            <a:endParaRPr lang="en-US" sz="2000" dirty="0"/>
          </a:p>
        </p:txBody>
      </p:sp>
      <p:sp>
        <p:nvSpPr>
          <p:cNvPr id="26" name="Rectangle 25"/>
          <p:cNvSpPr/>
          <p:nvPr/>
        </p:nvSpPr>
        <p:spPr>
          <a:xfrm>
            <a:off x="1828800" y="1901851"/>
            <a:ext cx="496306" cy="272458"/>
          </a:xfrm>
          <a:prstGeom prst="rect">
            <a:avLst/>
          </a:prstGeom>
          <a:solidFill>
            <a:schemeClr val="bg1"/>
          </a:solidFill>
          <a:ln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3</a:t>
            </a:r>
          </a:p>
        </p:txBody>
      </p:sp>
      <p:sp>
        <p:nvSpPr>
          <p:cNvPr id="27" name="Rectangle 26"/>
          <p:cNvSpPr/>
          <p:nvPr/>
        </p:nvSpPr>
        <p:spPr>
          <a:xfrm>
            <a:off x="1828800" y="2313331"/>
            <a:ext cx="496306" cy="272458"/>
          </a:xfrm>
          <a:prstGeom prst="rect">
            <a:avLst/>
          </a:prstGeom>
          <a:solidFill>
            <a:schemeClr val="bg1"/>
          </a:solidFill>
          <a:ln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4</a:t>
            </a:r>
          </a:p>
        </p:txBody>
      </p:sp>
      <p:sp>
        <p:nvSpPr>
          <p:cNvPr id="28" name="Rectangle 27"/>
          <p:cNvSpPr/>
          <p:nvPr/>
        </p:nvSpPr>
        <p:spPr>
          <a:xfrm>
            <a:off x="1828800" y="2694331"/>
            <a:ext cx="496306" cy="272458"/>
          </a:xfrm>
          <a:prstGeom prst="rect">
            <a:avLst/>
          </a:prstGeom>
          <a:solidFill>
            <a:schemeClr val="bg1"/>
          </a:solidFill>
          <a:ln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5</a:t>
            </a:r>
          </a:p>
        </p:txBody>
      </p:sp>
      <p:sp>
        <p:nvSpPr>
          <p:cNvPr id="29" name="Rectangle 28"/>
          <p:cNvSpPr/>
          <p:nvPr/>
        </p:nvSpPr>
        <p:spPr>
          <a:xfrm>
            <a:off x="1828800" y="3227731"/>
            <a:ext cx="496306" cy="272458"/>
          </a:xfrm>
          <a:prstGeom prst="rect">
            <a:avLst/>
          </a:prstGeom>
          <a:solidFill>
            <a:schemeClr val="bg1"/>
          </a:solidFill>
          <a:ln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6</a:t>
            </a:r>
          </a:p>
        </p:txBody>
      </p:sp>
      <p:sp>
        <p:nvSpPr>
          <p:cNvPr id="30" name="Rectangle 29"/>
          <p:cNvSpPr/>
          <p:nvPr/>
        </p:nvSpPr>
        <p:spPr>
          <a:xfrm>
            <a:off x="1828800" y="3913531"/>
            <a:ext cx="496306" cy="272458"/>
          </a:xfrm>
          <a:prstGeom prst="rect">
            <a:avLst/>
          </a:prstGeom>
          <a:solidFill>
            <a:schemeClr val="bg1"/>
          </a:solidFill>
          <a:ln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7</a:t>
            </a:r>
          </a:p>
        </p:txBody>
      </p:sp>
      <p:sp>
        <p:nvSpPr>
          <p:cNvPr id="31" name="Rectangle 30"/>
          <p:cNvSpPr/>
          <p:nvPr/>
        </p:nvSpPr>
        <p:spPr>
          <a:xfrm>
            <a:off x="1828800" y="4446931"/>
            <a:ext cx="496306" cy="272458"/>
          </a:xfrm>
          <a:prstGeom prst="rect">
            <a:avLst/>
          </a:prstGeom>
          <a:solidFill>
            <a:schemeClr val="bg1"/>
          </a:solidFill>
          <a:ln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8</a:t>
            </a:r>
          </a:p>
        </p:txBody>
      </p:sp>
      <p:sp>
        <p:nvSpPr>
          <p:cNvPr id="32" name="Rectangle 31"/>
          <p:cNvSpPr/>
          <p:nvPr/>
        </p:nvSpPr>
        <p:spPr>
          <a:xfrm>
            <a:off x="1828800" y="4980331"/>
            <a:ext cx="496306" cy="272458"/>
          </a:xfrm>
          <a:prstGeom prst="rect">
            <a:avLst/>
          </a:prstGeom>
          <a:solidFill>
            <a:schemeClr val="bg1"/>
          </a:solidFill>
          <a:ln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9</a:t>
            </a:r>
          </a:p>
        </p:txBody>
      </p:sp>
      <p:sp>
        <p:nvSpPr>
          <p:cNvPr id="33" name="Rectangle 32"/>
          <p:cNvSpPr/>
          <p:nvPr/>
        </p:nvSpPr>
        <p:spPr>
          <a:xfrm>
            <a:off x="1828800" y="1520851"/>
            <a:ext cx="496306" cy="272458"/>
          </a:xfrm>
          <a:prstGeom prst="rect">
            <a:avLst/>
          </a:prstGeom>
          <a:solidFill>
            <a:schemeClr val="bg1"/>
          </a:solidFill>
          <a:ln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2</a:t>
            </a:r>
          </a:p>
        </p:txBody>
      </p:sp>
      <p:sp>
        <p:nvSpPr>
          <p:cNvPr id="35" name="Rectangle 34"/>
          <p:cNvSpPr/>
          <p:nvPr/>
        </p:nvSpPr>
        <p:spPr>
          <a:xfrm>
            <a:off x="7541857" y="3447230"/>
            <a:ext cx="1052771" cy="436198"/>
          </a:xfrm>
          <a:prstGeom prst="rect">
            <a:avLst/>
          </a:prstGeom>
          <a:solidFill>
            <a:schemeClr val="bg1"/>
          </a:solidFill>
          <a:ln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/>
              <a:t>Industrial</a:t>
            </a:r>
          </a:p>
        </p:txBody>
      </p:sp>
      <p:sp>
        <p:nvSpPr>
          <p:cNvPr id="36" name="Rectangle 35"/>
          <p:cNvSpPr/>
          <p:nvPr/>
        </p:nvSpPr>
        <p:spPr>
          <a:xfrm>
            <a:off x="7585673" y="2130451"/>
            <a:ext cx="1052771" cy="436198"/>
          </a:xfrm>
          <a:prstGeom prst="rect">
            <a:avLst/>
          </a:prstGeom>
          <a:solidFill>
            <a:schemeClr val="bg1"/>
          </a:solidFill>
          <a:ln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/>
              <a:t>Residential</a:t>
            </a:r>
          </a:p>
        </p:txBody>
      </p:sp>
      <p:sp>
        <p:nvSpPr>
          <p:cNvPr id="39" name="Rectangle 38"/>
          <p:cNvSpPr/>
          <p:nvPr/>
        </p:nvSpPr>
        <p:spPr>
          <a:xfrm>
            <a:off x="7570432" y="2735212"/>
            <a:ext cx="1052771" cy="436198"/>
          </a:xfrm>
          <a:prstGeom prst="rect">
            <a:avLst/>
          </a:prstGeom>
          <a:solidFill>
            <a:schemeClr val="bg1"/>
          </a:solidFill>
          <a:ln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/>
              <a:t>Commercial</a:t>
            </a:r>
          </a:p>
        </p:txBody>
      </p:sp>
      <p:sp>
        <p:nvSpPr>
          <p:cNvPr id="40" name="Rectangle 39"/>
          <p:cNvSpPr/>
          <p:nvPr/>
        </p:nvSpPr>
        <p:spPr>
          <a:xfrm>
            <a:off x="3429001" y="694013"/>
            <a:ext cx="4963065" cy="417962"/>
          </a:xfrm>
          <a:prstGeom prst="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U.S Energy Flows from Resource to End Uses</a:t>
            </a:r>
          </a:p>
        </p:txBody>
      </p:sp>
      <p:sp>
        <p:nvSpPr>
          <p:cNvPr id="23" name="Rectangle 22"/>
          <p:cNvSpPr/>
          <p:nvPr/>
        </p:nvSpPr>
        <p:spPr>
          <a:xfrm>
            <a:off x="4364119" y="1388415"/>
            <a:ext cx="1338524" cy="535533"/>
          </a:xfrm>
          <a:prstGeom prst="rect">
            <a:avLst/>
          </a:prstGeom>
          <a:solidFill>
            <a:schemeClr val="bg1"/>
          </a:solidFill>
          <a:ln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Electricity</a:t>
            </a:r>
          </a:p>
        </p:txBody>
      </p:sp>
      <p:sp>
        <p:nvSpPr>
          <p:cNvPr id="24" name="Rectangle 23"/>
          <p:cNvSpPr/>
          <p:nvPr/>
        </p:nvSpPr>
        <p:spPr>
          <a:xfrm>
            <a:off x="9549262" y="1943982"/>
            <a:ext cx="887336" cy="465556"/>
          </a:xfrm>
          <a:prstGeom prst="rect">
            <a:avLst/>
          </a:prstGeom>
          <a:solidFill>
            <a:schemeClr val="bg1"/>
          </a:solidFill>
          <a:ln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/>
              <a:t>Rejected Energy</a:t>
            </a:r>
          </a:p>
        </p:txBody>
      </p:sp>
      <p:sp>
        <p:nvSpPr>
          <p:cNvPr id="43" name="Rectangle 42"/>
          <p:cNvSpPr/>
          <p:nvPr/>
        </p:nvSpPr>
        <p:spPr>
          <a:xfrm>
            <a:off x="9497527" y="3575651"/>
            <a:ext cx="887336" cy="465556"/>
          </a:xfrm>
          <a:prstGeom prst="rect">
            <a:avLst/>
          </a:prstGeom>
          <a:solidFill>
            <a:schemeClr val="bg1"/>
          </a:solidFill>
          <a:ln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/>
              <a:t>Used</a:t>
            </a:r>
            <a:br>
              <a:rPr lang="en-US" sz="1200" dirty="0"/>
            </a:br>
            <a:r>
              <a:rPr lang="en-US" sz="1200" dirty="0"/>
              <a:t>Energy</a:t>
            </a:r>
          </a:p>
        </p:txBody>
      </p:sp>
      <p:sp>
        <p:nvSpPr>
          <p:cNvPr id="44" name="Rectangle 43"/>
          <p:cNvSpPr/>
          <p:nvPr/>
        </p:nvSpPr>
        <p:spPr>
          <a:xfrm>
            <a:off x="2346959" y="5654528"/>
            <a:ext cx="7406640" cy="727419"/>
          </a:xfrm>
          <a:prstGeom prst="rect">
            <a:avLst/>
          </a:prstGeom>
          <a:ln>
            <a:solidFill>
              <a:schemeClr val="accent6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numCol="3" rtlCol="0" anchor="ctr"/>
          <a:lstStyle/>
          <a:p>
            <a:pPr algn="ctr"/>
            <a:r>
              <a:rPr lang="en-US" sz="1600" dirty="0">
                <a:solidFill>
                  <a:srgbClr val="002060"/>
                </a:solidFill>
              </a:rPr>
              <a:t>Coal</a:t>
            </a:r>
          </a:p>
          <a:p>
            <a:pPr algn="ctr"/>
            <a:r>
              <a:rPr lang="en-US" sz="1600" dirty="0">
                <a:solidFill>
                  <a:srgbClr val="002060"/>
                </a:solidFill>
              </a:rPr>
              <a:t>Natural Gas</a:t>
            </a:r>
          </a:p>
          <a:p>
            <a:pPr algn="ctr"/>
            <a:r>
              <a:rPr lang="en-US" sz="1600" dirty="0">
                <a:solidFill>
                  <a:srgbClr val="002060"/>
                </a:solidFill>
              </a:rPr>
              <a:t>Petroleum (Crude Oil)</a:t>
            </a:r>
          </a:p>
          <a:p>
            <a:pPr algn="ctr"/>
            <a:r>
              <a:rPr lang="en-US" sz="1600" dirty="0">
                <a:solidFill>
                  <a:srgbClr val="002060"/>
                </a:solidFill>
              </a:rPr>
              <a:t>Solar</a:t>
            </a:r>
          </a:p>
          <a:p>
            <a:pPr algn="ctr"/>
            <a:r>
              <a:rPr lang="en-US" sz="1600" dirty="0">
                <a:solidFill>
                  <a:srgbClr val="002060"/>
                </a:solidFill>
              </a:rPr>
              <a:t>Wind</a:t>
            </a:r>
          </a:p>
          <a:p>
            <a:pPr algn="ctr"/>
            <a:r>
              <a:rPr lang="en-US" sz="1600" dirty="0">
                <a:solidFill>
                  <a:srgbClr val="002060"/>
                </a:solidFill>
              </a:rPr>
              <a:t>Hydropower</a:t>
            </a:r>
          </a:p>
          <a:p>
            <a:pPr algn="ctr"/>
            <a:r>
              <a:rPr lang="en-US" sz="1600" dirty="0">
                <a:solidFill>
                  <a:srgbClr val="002060"/>
                </a:solidFill>
              </a:rPr>
              <a:t>Biomass</a:t>
            </a:r>
          </a:p>
          <a:p>
            <a:pPr algn="ctr"/>
            <a:r>
              <a:rPr lang="en-US" sz="1600" dirty="0">
                <a:solidFill>
                  <a:srgbClr val="002060"/>
                </a:solidFill>
              </a:rPr>
              <a:t>Geothermal</a:t>
            </a:r>
          </a:p>
          <a:p>
            <a:pPr algn="ctr"/>
            <a:r>
              <a:rPr lang="en-US" sz="1600" dirty="0">
                <a:solidFill>
                  <a:srgbClr val="002060"/>
                </a:solidFill>
              </a:rPr>
              <a:t>Nuclear</a:t>
            </a:r>
          </a:p>
        </p:txBody>
      </p:sp>
      <p:sp>
        <p:nvSpPr>
          <p:cNvPr id="21" name="Title 4"/>
          <p:cNvSpPr txBox="1">
            <a:spLocks/>
          </p:cNvSpPr>
          <p:nvPr/>
        </p:nvSpPr>
        <p:spPr bwMode="auto">
          <a:xfrm>
            <a:off x="1524000" y="0"/>
            <a:ext cx="914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F69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F69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F69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F69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F69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r>
              <a:rPr lang="en-US" sz="2800" kern="0" dirty="0"/>
              <a:t>Connecting the dots: where we use what energy</a:t>
            </a:r>
          </a:p>
        </p:txBody>
      </p:sp>
      <p:sp>
        <p:nvSpPr>
          <p:cNvPr id="37" name="Rectangle 36"/>
          <p:cNvSpPr/>
          <p:nvPr/>
        </p:nvSpPr>
        <p:spPr>
          <a:xfrm>
            <a:off x="7518034" y="4424070"/>
            <a:ext cx="1194719" cy="436198"/>
          </a:xfrm>
          <a:prstGeom prst="rect">
            <a:avLst/>
          </a:prstGeom>
          <a:solidFill>
            <a:schemeClr val="bg1"/>
          </a:solidFill>
          <a:ln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/>
              <a:t>Transportation</a:t>
            </a:r>
          </a:p>
        </p:txBody>
      </p:sp>
    </p:spTree>
    <p:extLst>
      <p:ext uri="{BB962C8B-B14F-4D97-AF65-F5344CB8AC3E}">
        <p14:creationId xmlns:p14="http://schemas.microsoft.com/office/powerpoint/2010/main" val="39080041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524001" y="762000"/>
            <a:ext cx="9126251" cy="5334000"/>
            <a:chOff x="1524001" y="762000"/>
            <a:chExt cx="9126251" cy="5334000"/>
          </a:xfrm>
        </p:grpSpPr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4001" y="762000"/>
              <a:ext cx="9126251" cy="5334000"/>
            </a:xfrm>
            <a:prstGeom prst="rect">
              <a:avLst/>
            </a:prstGeom>
          </p:spPr>
        </p:pic>
        <p:sp>
          <p:nvSpPr>
            <p:cNvPr id="40" name="Rectangle 39"/>
            <p:cNvSpPr/>
            <p:nvPr/>
          </p:nvSpPr>
          <p:spPr>
            <a:xfrm>
              <a:off x="7873085" y="1735248"/>
              <a:ext cx="144855" cy="99588"/>
            </a:xfrm>
            <a:prstGeom prst="rect">
              <a:avLst/>
            </a:prstGeom>
            <a:solidFill>
              <a:srgbClr val="B8B8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8670062" y="4530680"/>
              <a:ext cx="144855" cy="99588"/>
            </a:xfrm>
            <a:prstGeom prst="rect">
              <a:avLst/>
            </a:prstGeom>
            <a:solidFill>
              <a:srgbClr val="B8B8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</p:txBody>
        </p:sp>
      </p:grpSp>
      <p:sp>
        <p:nvSpPr>
          <p:cNvPr id="25" name="Rectangle 24"/>
          <p:cNvSpPr/>
          <p:nvPr/>
        </p:nvSpPr>
        <p:spPr>
          <a:xfrm>
            <a:off x="1828800" y="1139851"/>
            <a:ext cx="496306" cy="272458"/>
          </a:xfrm>
          <a:prstGeom prst="rect">
            <a:avLst/>
          </a:prstGeom>
          <a:solidFill>
            <a:schemeClr val="bg1"/>
          </a:solidFill>
          <a:ln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1</a:t>
            </a:r>
            <a:endParaRPr lang="en-US" sz="2000" dirty="0"/>
          </a:p>
        </p:txBody>
      </p:sp>
      <p:sp>
        <p:nvSpPr>
          <p:cNvPr id="26" name="Rectangle 25"/>
          <p:cNvSpPr/>
          <p:nvPr/>
        </p:nvSpPr>
        <p:spPr>
          <a:xfrm>
            <a:off x="1828800" y="1901851"/>
            <a:ext cx="496306" cy="272458"/>
          </a:xfrm>
          <a:prstGeom prst="rect">
            <a:avLst/>
          </a:prstGeom>
          <a:solidFill>
            <a:schemeClr val="bg1"/>
          </a:solidFill>
          <a:ln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3</a:t>
            </a:r>
          </a:p>
        </p:txBody>
      </p:sp>
      <p:sp>
        <p:nvSpPr>
          <p:cNvPr id="27" name="Rectangle 26"/>
          <p:cNvSpPr/>
          <p:nvPr/>
        </p:nvSpPr>
        <p:spPr>
          <a:xfrm>
            <a:off x="1828800" y="2313331"/>
            <a:ext cx="496306" cy="272458"/>
          </a:xfrm>
          <a:prstGeom prst="rect">
            <a:avLst/>
          </a:prstGeom>
          <a:solidFill>
            <a:schemeClr val="bg1"/>
          </a:solidFill>
          <a:ln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4</a:t>
            </a:r>
          </a:p>
        </p:txBody>
      </p:sp>
      <p:sp>
        <p:nvSpPr>
          <p:cNvPr id="28" name="Rectangle 27"/>
          <p:cNvSpPr/>
          <p:nvPr/>
        </p:nvSpPr>
        <p:spPr>
          <a:xfrm>
            <a:off x="1828800" y="2694331"/>
            <a:ext cx="496306" cy="272458"/>
          </a:xfrm>
          <a:prstGeom prst="rect">
            <a:avLst/>
          </a:prstGeom>
          <a:solidFill>
            <a:schemeClr val="bg1"/>
          </a:solidFill>
          <a:ln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5</a:t>
            </a:r>
          </a:p>
        </p:txBody>
      </p:sp>
      <p:sp>
        <p:nvSpPr>
          <p:cNvPr id="29" name="Rectangle 28"/>
          <p:cNvSpPr/>
          <p:nvPr/>
        </p:nvSpPr>
        <p:spPr>
          <a:xfrm>
            <a:off x="1828800" y="3227731"/>
            <a:ext cx="496306" cy="272458"/>
          </a:xfrm>
          <a:prstGeom prst="rect">
            <a:avLst/>
          </a:prstGeom>
          <a:solidFill>
            <a:schemeClr val="bg1"/>
          </a:solidFill>
          <a:ln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6</a:t>
            </a:r>
          </a:p>
        </p:txBody>
      </p:sp>
      <p:sp>
        <p:nvSpPr>
          <p:cNvPr id="30" name="Rectangle 29"/>
          <p:cNvSpPr/>
          <p:nvPr/>
        </p:nvSpPr>
        <p:spPr>
          <a:xfrm>
            <a:off x="1828800" y="3913531"/>
            <a:ext cx="496306" cy="272458"/>
          </a:xfrm>
          <a:prstGeom prst="rect">
            <a:avLst/>
          </a:prstGeom>
          <a:solidFill>
            <a:schemeClr val="bg1"/>
          </a:solidFill>
          <a:ln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7</a:t>
            </a:r>
          </a:p>
        </p:txBody>
      </p:sp>
      <p:sp>
        <p:nvSpPr>
          <p:cNvPr id="31" name="Rectangle 30"/>
          <p:cNvSpPr/>
          <p:nvPr/>
        </p:nvSpPr>
        <p:spPr>
          <a:xfrm>
            <a:off x="1828800" y="4446931"/>
            <a:ext cx="496306" cy="272458"/>
          </a:xfrm>
          <a:prstGeom prst="rect">
            <a:avLst/>
          </a:prstGeom>
          <a:solidFill>
            <a:schemeClr val="bg1"/>
          </a:solidFill>
          <a:ln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8</a:t>
            </a:r>
          </a:p>
        </p:txBody>
      </p:sp>
      <p:sp>
        <p:nvSpPr>
          <p:cNvPr id="32" name="Rectangle 31"/>
          <p:cNvSpPr/>
          <p:nvPr/>
        </p:nvSpPr>
        <p:spPr>
          <a:xfrm>
            <a:off x="1828800" y="4980331"/>
            <a:ext cx="496306" cy="272458"/>
          </a:xfrm>
          <a:prstGeom prst="rect">
            <a:avLst/>
          </a:prstGeom>
          <a:solidFill>
            <a:schemeClr val="bg1"/>
          </a:solidFill>
          <a:ln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9</a:t>
            </a:r>
          </a:p>
        </p:txBody>
      </p:sp>
      <p:sp>
        <p:nvSpPr>
          <p:cNvPr id="33" name="Rectangle 32"/>
          <p:cNvSpPr/>
          <p:nvPr/>
        </p:nvSpPr>
        <p:spPr>
          <a:xfrm>
            <a:off x="1828800" y="1520851"/>
            <a:ext cx="496306" cy="272458"/>
          </a:xfrm>
          <a:prstGeom prst="rect">
            <a:avLst/>
          </a:prstGeom>
          <a:solidFill>
            <a:schemeClr val="bg1"/>
          </a:solidFill>
          <a:ln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2</a:t>
            </a:r>
          </a:p>
        </p:txBody>
      </p:sp>
      <p:sp>
        <p:nvSpPr>
          <p:cNvPr id="23" name="Rectangle 22"/>
          <p:cNvSpPr/>
          <p:nvPr/>
        </p:nvSpPr>
        <p:spPr>
          <a:xfrm>
            <a:off x="4364119" y="1388415"/>
            <a:ext cx="1338524" cy="535533"/>
          </a:xfrm>
          <a:prstGeom prst="rect">
            <a:avLst/>
          </a:prstGeom>
          <a:solidFill>
            <a:schemeClr val="bg1"/>
          </a:solidFill>
          <a:ln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Electricity</a:t>
            </a:r>
          </a:p>
        </p:txBody>
      </p:sp>
      <p:sp>
        <p:nvSpPr>
          <p:cNvPr id="24" name="Rectangle 23"/>
          <p:cNvSpPr/>
          <p:nvPr/>
        </p:nvSpPr>
        <p:spPr>
          <a:xfrm>
            <a:off x="9549262" y="1943982"/>
            <a:ext cx="887336" cy="465556"/>
          </a:xfrm>
          <a:prstGeom prst="rect">
            <a:avLst/>
          </a:prstGeom>
          <a:solidFill>
            <a:schemeClr val="bg1"/>
          </a:solidFill>
          <a:ln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/>
              <a:t>Rejected Energy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429001" y="694013"/>
            <a:ext cx="4963065" cy="417962"/>
          </a:xfrm>
          <a:prstGeom prst="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U.S Energy Flows from Resource to End Uses</a:t>
            </a:r>
          </a:p>
        </p:txBody>
      </p:sp>
      <p:sp>
        <p:nvSpPr>
          <p:cNvPr id="43" name="Rectangle 42"/>
          <p:cNvSpPr/>
          <p:nvPr/>
        </p:nvSpPr>
        <p:spPr>
          <a:xfrm>
            <a:off x="9497527" y="3575651"/>
            <a:ext cx="887336" cy="465556"/>
          </a:xfrm>
          <a:prstGeom prst="rect">
            <a:avLst/>
          </a:prstGeom>
          <a:solidFill>
            <a:schemeClr val="bg1"/>
          </a:solidFill>
          <a:ln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/>
              <a:t>Used</a:t>
            </a:r>
            <a:br>
              <a:rPr lang="en-US" sz="1200" dirty="0"/>
            </a:br>
            <a:r>
              <a:rPr lang="en-US" sz="1200" dirty="0"/>
              <a:t>Energy</a:t>
            </a:r>
          </a:p>
        </p:txBody>
      </p:sp>
      <p:sp>
        <p:nvSpPr>
          <p:cNvPr id="34" name="Title 4"/>
          <p:cNvSpPr txBox="1">
            <a:spLocks/>
          </p:cNvSpPr>
          <p:nvPr/>
        </p:nvSpPr>
        <p:spPr bwMode="auto">
          <a:xfrm>
            <a:off x="1524000" y="0"/>
            <a:ext cx="914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F69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F69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F69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F69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F69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r>
              <a:rPr lang="en-US" sz="2800" kern="0" dirty="0"/>
              <a:t>Connecting the dots: where we use what energy</a:t>
            </a:r>
          </a:p>
        </p:txBody>
      </p:sp>
      <p:sp>
        <p:nvSpPr>
          <p:cNvPr id="21" name="Rectangle 20"/>
          <p:cNvSpPr/>
          <p:nvPr/>
        </p:nvSpPr>
        <p:spPr>
          <a:xfrm>
            <a:off x="2346960" y="5649556"/>
            <a:ext cx="7402228" cy="732391"/>
          </a:xfrm>
          <a:prstGeom prst="rect">
            <a:avLst/>
          </a:prstGeom>
          <a:ln>
            <a:solidFill>
              <a:schemeClr val="accent6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numCol="3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Coal = 7</a:t>
            </a:r>
          </a:p>
          <a:p>
            <a:pPr algn="ctr"/>
            <a:r>
              <a:rPr lang="en-US" sz="1600" dirty="0">
                <a:solidFill>
                  <a:srgbClr val="6699FF"/>
                </a:solidFill>
              </a:rPr>
              <a:t>Natural Gas = 6</a:t>
            </a:r>
          </a:p>
          <a:p>
            <a:pPr algn="ctr"/>
            <a:r>
              <a:rPr lang="en-US" sz="1600" dirty="0">
                <a:solidFill>
                  <a:srgbClr val="006600"/>
                </a:solidFill>
              </a:rPr>
              <a:t>Petroleum (Crude Oil) = 9</a:t>
            </a:r>
          </a:p>
          <a:p>
            <a:pPr algn="ctr"/>
            <a:r>
              <a:rPr lang="en-US" sz="1600" dirty="0">
                <a:solidFill>
                  <a:schemeClr val="accent2"/>
                </a:solidFill>
              </a:rPr>
              <a:t>Solar = 1</a:t>
            </a:r>
          </a:p>
          <a:p>
            <a:pPr algn="ctr"/>
            <a:r>
              <a:rPr lang="en-US" sz="1600" dirty="0">
                <a:solidFill>
                  <a:srgbClr val="7030A0"/>
                </a:solidFill>
              </a:rPr>
              <a:t>Wind = 4</a:t>
            </a:r>
          </a:p>
          <a:p>
            <a:pPr algn="ctr"/>
            <a:r>
              <a:rPr lang="en-US" sz="1600" dirty="0">
                <a:solidFill>
                  <a:srgbClr val="0000FF"/>
                </a:solidFill>
              </a:rPr>
              <a:t>Hydropower = 3</a:t>
            </a:r>
          </a:p>
          <a:p>
            <a:pPr algn="ctr"/>
            <a:r>
              <a:rPr lang="en-US" sz="1600" dirty="0">
                <a:solidFill>
                  <a:srgbClr val="00CC00"/>
                </a:solidFill>
              </a:rPr>
              <a:t>Biomass = 8</a:t>
            </a:r>
          </a:p>
          <a:p>
            <a:pPr algn="ctr"/>
            <a:r>
              <a:rPr lang="en-US" sz="1600" dirty="0">
                <a:solidFill>
                  <a:schemeClr val="accent5"/>
                </a:solidFill>
              </a:rPr>
              <a:t>Geothermal = 5</a:t>
            </a:r>
          </a:p>
          <a:p>
            <a:pPr algn="ctr"/>
            <a:r>
              <a:rPr lang="en-US" sz="1600" dirty="0">
                <a:solidFill>
                  <a:srgbClr val="C00000"/>
                </a:solidFill>
              </a:rPr>
              <a:t>Nuclear = 2</a:t>
            </a:r>
          </a:p>
        </p:txBody>
      </p:sp>
      <p:sp>
        <p:nvSpPr>
          <p:cNvPr id="42" name="Rectangle 41"/>
          <p:cNvSpPr/>
          <p:nvPr/>
        </p:nvSpPr>
        <p:spPr>
          <a:xfrm>
            <a:off x="7541857" y="3447230"/>
            <a:ext cx="1052771" cy="436198"/>
          </a:xfrm>
          <a:prstGeom prst="rect">
            <a:avLst/>
          </a:prstGeom>
          <a:solidFill>
            <a:schemeClr val="bg1"/>
          </a:solidFill>
          <a:ln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/>
              <a:t>Industrial</a:t>
            </a:r>
          </a:p>
        </p:txBody>
      </p:sp>
      <p:sp>
        <p:nvSpPr>
          <p:cNvPr id="44" name="Rectangle 43"/>
          <p:cNvSpPr/>
          <p:nvPr/>
        </p:nvSpPr>
        <p:spPr>
          <a:xfrm>
            <a:off x="7585673" y="2130451"/>
            <a:ext cx="1052771" cy="436198"/>
          </a:xfrm>
          <a:prstGeom prst="rect">
            <a:avLst/>
          </a:prstGeom>
          <a:solidFill>
            <a:schemeClr val="bg1"/>
          </a:solidFill>
          <a:ln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/>
              <a:t>Residential</a:t>
            </a:r>
          </a:p>
        </p:txBody>
      </p:sp>
      <p:sp>
        <p:nvSpPr>
          <p:cNvPr id="45" name="Rectangle 44"/>
          <p:cNvSpPr/>
          <p:nvPr/>
        </p:nvSpPr>
        <p:spPr>
          <a:xfrm>
            <a:off x="7570432" y="2735212"/>
            <a:ext cx="1052771" cy="436198"/>
          </a:xfrm>
          <a:prstGeom prst="rect">
            <a:avLst/>
          </a:prstGeom>
          <a:solidFill>
            <a:schemeClr val="bg1"/>
          </a:solidFill>
          <a:ln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/>
              <a:t>Commercial</a:t>
            </a:r>
          </a:p>
        </p:txBody>
      </p:sp>
      <p:sp>
        <p:nvSpPr>
          <p:cNvPr id="46" name="Rectangle 45"/>
          <p:cNvSpPr/>
          <p:nvPr/>
        </p:nvSpPr>
        <p:spPr>
          <a:xfrm>
            <a:off x="7518034" y="4424070"/>
            <a:ext cx="1194719" cy="436198"/>
          </a:xfrm>
          <a:prstGeom prst="rect">
            <a:avLst/>
          </a:prstGeom>
          <a:solidFill>
            <a:schemeClr val="bg1"/>
          </a:solidFill>
          <a:ln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/>
              <a:t>Transportation</a:t>
            </a:r>
          </a:p>
        </p:txBody>
      </p:sp>
    </p:spTree>
    <p:extLst>
      <p:ext uri="{BB962C8B-B14F-4D97-AF65-F5344CB8AC3E}">
        <p14:creationId xmlns:p14="http://schemas.microsoft.com/office/powerpoint/2010/main" val="861043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703928" y="1828635"/>
            <a:ext cx="3432345" cy="381033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14825" y="795867"/>
            <a:ext cx="4481175" cy="5601533"/>
          </a:xfrm>
          <a:prstGeom prst="rect">
            <a:avLst/>
          </a:prstGeom>
          <a:solidFill>
            <a:schemeClr val="accent6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Energy-system related impacts</a:t>
            </a:r>
          </a:p>
          <a:p>
            <a:pPr algn="ctr"/>
            <a:endParaRPr lang="en-US" sz="2000" b="1" dirty="0">
              <a:solidFill>
                <a:schemeClr val="bg1"/>
              </a:solidFill>
            </a:endParaRPr>
          </a:p>
          <a:p>
            <a:r>
              <a:rPr lang="en-US" sz="2000" b="1" dirty="0">
                <a:solidFill>
                  <a:schemeClr val="bg1"/>
                </a:solidFill>
              </a:rPr>
              <a:t>Criteria air pollutants </a:t>
            </a:r>
            <a:r>
              <a:rPr lang="en-US" dirty="0">
                <a:solidFill>
                  <a:schemeClr val="bg1"/>
                </a:solidFill>
              </a:rPr>
              <a:t>(EPA 2016)</a:t>
            </a:r>
            <a:r>
              <a:rPr lang="en-US" sz="2000" b="1" dirty="0">
                <a:solidFill>
                  <a:schemeClr val="bg1"/>
                </a:solidFill>
              </a:rPr>
              <a:t>*</a:t>
            </a:r>
          </a:p>
          <a:p>
            <a:r>
              <a:rPr lang="en-US" sz="1600" dirty="0">
                <a:solidFill>
                  <a:schemeClr val="bg1"/>
                </a:solidFill>
              </a:rPr>
              <a:t>NO</a:t>
            </a:r>
            <a:r>
              <a:rPr lang="en-US" sz="1600" baseline="-25000" dirty="0">
                <a:solidFill>
                  <a:schemeClr val="bg1"/>
                </a:solidFill>
              </a:rPr>
              <a:t>X</a:t>
            </a:r>
            <a:r>
              <a:rPr lang="en-US" sz="1600" dirty="0">
                <a:solidFill>
                  <a:schemeClr val="bg1"/>
                </a:solidFill>
              </a:rPr>
              <a:t> – 93%</a:t>
            </a:r>
          </a:p>
          <a:p>
            <a:r>
              <a:rPr lang="en-US" sz="1600" dirty="0">
                <a:solidFill>
                  <a:schemeClr val="bg1"/>
                </a:solidFill>
              </a:rPr>
              <a:t>CO – 61%</a:t>
            </a:r>
          </a:p>
          <a:p>
            <a:r>
              <a:rPr lang="en-US" sz="1600" dirty="0">
                <a:solidFill>
                  <a:schemeClr val="bg1"/>
                </a:solidFill>
              </a:rPr>
              <a:t>SO</a:t>
            </a:r>
            <a:r>
              <a:rPr lang="en-US" sz="1600" baseline="-25000" dirty="0">
                <a:solidFill>
                  <a:schemeClr val="bg1"/>
                </a:solidFill>
              </a:rPr>
              <a:t>2</a:t>
            </a:r>
            <a:r>
              <a:rPr lang="en-US" sz="1600" dirty="0">
                <a:solidFill>
                  <a:schemeClr val="bg1"/>
                </a:solidFill>
              </a:rPr>
              <a:t> – 81%</a:t>
            </a:r>
          </a:p>
          <a:p>
            <a:r>
              <a:rPr lang="en-US" sz="1600" dirty="0">
                <a:solidFill>
                  <a:schemeClr val="bg1"/>
                </a:solidFill>
              </a:rPr>
              <a:t>PM</a:t>
            </a:r>
            <a:r>
              <a:rPr lang="en-US" sz="1600" baseline="-25000" dirty="0">
                <a:solidFill>
                  <a:schemeClr val="bg1"/>
                </a:solidFill>
              </a:rPr>
              <a:t>2.5</a:t>
            </a:r>
            <a:r>
              <a:rPr lang="en-US" sz="1600" dirty="0">
                <a:solidFill>
                  <a:schemeClr val="bg1"/>
                </a:solidFill>
              </a:rPr>
              <a:t> – 63% (excl. misc.)</a:t>
            </a:r>
          </a:p>
          <a:p>
            <a:endParaRPr lang="en-US" sz="1600" b="1" dirty="0">
              <a:solidFill>
                <a:schemeClr val="bg1"/>
              </a:solidFill>
            </a:endParaRPr>
          </a:p>
          <a:p>
            <a:r>
              <a:rPr lang="en-US" sz="2000" b="1" dirty="0">
                <a:solidFill>
                  <a:schemeClr val="bg1"/>
                </a:solidFill>
              </a:rPr>
              <a:t>Greenhouse gases </a:t>
            </a:r>
            <a:r>
              <a:rPr lang="en-US" dirty="0">
                <a:solidFill>
                  <a:schemeClr val="bg1"/>
                </a:solidFill>
              </a:rPr>
              <a:t>(GHG EI 2015)</a:t>
            </a:r>
            <a:r>
              <a:rPr lang="en-US" sz="2000" b="1" dirty="0">
                <a:solidFill>
                  <a:schemeClr val="bg1"/>
                </a:solidFill>
              </a:rPr>
              <a:t>**</a:t>
            </a:r>
          </a:p>
          <a:p>
            <a:r>
              <a:rPr lang="en-US" sz="1600" dirty="0">
                <a:solidFill>
                  <a:schemeClr val="bg1"/>
                </a:solidFill>
              </a:rPr>
              <a:t>CO</a:t>
            </a:r>
            <a:r>
              <a:rPr lang="en-US" sz="1600" baseline="-25000" dirty="0">
                <a:solidFill>
                  <a:schemeClr val="bg1"/>
                </a:solidFill>
              </a:rPr>
              <a:t>2</a:t>
            </a:r>
            <a:r>
              <a:rPr lang="en-US" sz="1600" dirty="0">
                <a:solidFill>
                  <a:schemeClr val="bg1"/>
                </a:solidFill>
              </a:rPr>
              <a:t> – 95% </a:t>
            </a:r>
          </a:p>
          <a:p>
            <a:r>
              <a:rPr lang="en-US" sz="1600" dirty="0">
                <a:solidFill>
                  <a:schemeClr val="bg1"/>
                </a:solidFill>
              </a:rPr>
              <a:t>Methane – 42%</a:t>
            </a:r>
          </a:p>
          <a:p>
            <a:r>
              <a:rPr lang="en-US" sz="1600" dirty="0">
                <a:solidFill>
                  <a:schemeClr val="bg1"/>
                </a:solidFill>
              </a:rPr>
              <a:t>Nitrous oxide – 13%</a:t>
            </a:r>
          </a:p>
          <a:p>
            <a:endParaRPr lang="en-US" sz="2000" b="1" dirty="0">
              <a:solidFill>
                <a:schemeClr val="bg1"/>
              </a:solidFill>
            </a:endParaRPr>
          </a:p>
          <a:p>
            <a:r>
              <a:rPr lang="en-US" sz="2000" b="1" dirty="0">
                <a:solidFill>
                  <a:schemeClr val="bg1"/>
                </a:solidFill>
              </a:rPr>
              <a:t>Water use </a:t>
            </a:r>
            <a:r>
              <a:rPr lang="en-US" dirty="0">
                <a:solidFill>
                  <a:schemeClr val="bg1"/>
                </a:solidFill>
              </a:rPr>
              <a:t>(USGS 2010 data)</a:t>
            </a:r>
            <a:br>
              <a:rPr lang="en-US" sz="2000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51% of total surface freshwater withdrawals are used for electric power</a:t>
            </a:r>
            <a:endParaRPr lang="en-US" sz="2000" dirty="0">
              <a:solidFill>
                <a:schemeClr val="bg1"/>
              </a:solidFill>
            </a:endParaRPr>
          </a:p>
          <a:p>
            <a:endParaRPr lang="en-US" sz="1200" dirty="0">
              <a:solidFill>
                <a:schemeClr val="bg1"/>
              </a:solidFill>
            </a:endParaRPr>
          </a:p>
          <a:p>
            <a:r>
              <a:rPr lang="en-US" sz="1200" dirty="0">
                <a:solidFill>
                  <a:schemeClr val="bg1"/>
                </a:solidFill>
              </a:rPr>
              <a:t>*includes fuel combustion (elec., </a:t>
            </a:r>
            <a:r>
              <a:rPr lang="en-US" sz="1200" dirty="0" err="1">
                <a:solidFill>
                  <a:schemeClr val="bg1"/>
                </a:solidFill>
              </a:rPr>
              <a:t>ind.</a:t>
            </a:r>
            <a:r>
              <a:rPr lang="en-US" sz="1200" dirty="0">
                <a:solidFill>
                  <a:schemeClr val="bg1"/>
                </a:solidFill>
              </a:rPr>
              <a:t> &amp; other), petroleum &amp; related industries, highway &amp; off-highway from 2016 Air Pollutant Emissions Trends Data</a:t>
            </a:r>
          </a:p>
          <a:p>
            <a:r>
              <a:rPr lang="en-US" sz="1200" dirty="0">
                <a:solidFill>
                  <a:schemeClr val="bg1"/>
                </a:solidFill>
              </a:rPr>
              <a:t>**includes fossil fuel combustion &amp; natural gas and petroleum systems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Energy and our environment: why it matters</a:t>
            </a:r>
          </a:p>
        </p:txBody>
      </p:sp>
    </p:spTree>
    <p:extLst>
      <p:ext uri="{BB962C8B-B14F-4D97-AF65-F5344CB8AC3E}">
        <p14:creationId xmlns:p14="http://schemas.microsoft.com/office/powerpoint/2010/main" val="2249130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Generate: The Game of Energy Choices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sz="half" idx="1"/>
          </p:nvPr>
        </p:nvSpPr>
        <p:spPr>
          <a:xfrm>
            <a:off x="718457" y="1219200"/>
            <a:ext cx="5551714" cy="5562600"/>
          </a:xfrm>
        </p:spPr>
        <p:txBody>
          <a:bodyPr/>
          <a:lstStyle/>
          <a:p>
            <a:pPr marL="228600" indent="-228600">
              <a:spcAft>
                <a:spcPts val="1200"/>
              </a:spcAft>
            </a:pPr>
            <a:r>
              <a:rPr lang="en-US" sz="2000" dirty="0"/>
              <a:t>A simple “simulation” of an energy system </a:t>
            </a:r>
          </a:p>
          <a:p>
            <a:pPr marL="228600" indent="-228600">
              <a:spcAft>
                <a:spcPts val="1200"/>
              </a:spcAft>
            </a:pPr>
            <a:r>
              <a:rPr lang="en-US" sz="2000" dirty="0"/>
              <a:t>Helps us to see some of the challenges and tradeoffs involved in making energy choices</a:t>
            </a:r>
          </a:p>
          <a:p>
            <a:pPr marL="228600" indent="-228600">
              <a:spcAft>
                <a:spcPts val="1200"/>
              </a:spcAft>
            </a:pPr>
            <a:r>
              <a:rPr lang="en-US" sz="2000" dirty="0"/>
              <a:t>Each team has roughly the same total energy (area of available pieces)</a:t>
            </a:r>
          </a:p>
          <a:p>
            <a:pPr marL="228600" indent="-228600">
              <a:spcAft>
                <a:spcPts val="1200"/>
              </a:spcAft>
            </a:pPr>
            <a:r>
              <a:rPr lang="en-US" sz="2000" dirty="0"/>
              <a:t>Each team </a:t>
            </a:r>
            <a:r>
              <a:rPr lang="en-US" sz="2000" i="1" dirty="0"/>
              <a:t>does not </a:t>
            </a:r>
            <a:r>
              <a:rPr lang="en-US" sz="2000" dirty="0"/>
              <a:t>have the same mix of energy pieces</a:t>
            </a:r>
          </a:p>
          <a:p>
            <a:pPr marL="228600" indent="-228600">
              <a:spcAft>
                <a:spcPts val="1200"/>
              </a:spcAft>
            </a:pPr>
            <a:r>
              <a:rPr lang="en-US" sz="2000" dirty="0"/>
              <a:t>Goal is to fill the game board with energy types to achieve the </a:t>
            </a:r>
            <a:r>
              <a:rPr lang="en-US" sz="2000" i="1" dirty="0"/>
              <a:t>lowest total score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2400" b="1" dirty="0"/>
              <a:t>Score = </a:t>
            </a:r>
            <a:r>
              <a:rPr lang="en-US" sz="2400" b="1" dirty="0">
                <a:solidFill>
                  <a:srgbClr val="FF0000"/>
                </a:solidFill>
              </a:rPr>
              <a:t>purchase cost </a:t>
            </a:r>
            <a:r>
              <a:rPr lang="en-US" sz="2400" b="1" dirty="0"/>
              <a:t>+ operating cost + </a:t>
            </a:r>
            <a:r>
              <a:rPr lang="en-US" sz="2400" b="1" dirty="0">
                <a:solidFill>
                  <a:srgbClr val="00B050"/>
                </a:solidFill>
              </a:rPr>
              <a:t>CO</a:t>
            </a:r>
            <a:r>
              <a:rPr lang="en-US" sz="2400" b="1" baseline="-25000" dirty="0">
                <a:solidFill>
                  <a:srgbClr val="00B050"/>
                </a:solidFill>
              </a:rPr>
              <a:t>2</a:t>
            </a:r>
            <a:r>
              <a:rPr lang="en-US" sz="2400" b="1" dirty="0">
                <a:solidFill>
                  <a:srgbClr val="00B050"/>
                </a:solidFill>
              </a:rPr>
              <a:t> cost</a:t>
            </a:r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3049" y="1219200"/>
            <a:ext cx="3369417" cy="223900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6255" y="3763004"/>
            <a:ext cx="3556211" cy="2657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7805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game board = the “grid”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idx="1"/>
          </p:nvPr>
        </p:nvSpPr>
        <p:spPr>
          <a:xfrm>
            <a:off x="1001486" y="1371600"/>
            <a:ext cx="3799114" cy="4953000"/>
          </a:xfrm>
        </p:spPr>
        <p:txBody>
          <a:bodyPr/>
          <a:lstStyle/>
          <a:p>
            <a:r>
              <a:rPr lang="en-US" sz="2000" dirty="0"/>
              <a:t>Students teams are the decision makers for how they want to produce energy</a:t>
            </a:r>
          </a:p>
          <a:p>
            <a:r>
              <a:rPr lang="en-US" sz="2000" dirty="0"/>
              <a:t>They will use this board for multiple rounds of game play</a:t>
            </a:r>
          </a:p>
          <a:p>
            <a:r>
              <a:rPr lang="en-US" sz="2000" dirty="0"/>
              <a:t>Each team can be thought of as a town, state, region or country</a:t>
            </a:r>
          </a:p>
          <a:p>
            <a:endParaRPr lang="en-US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00" y="1371600"/>
            <a:ext cx="5195886" cy="4254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3342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energy pieces</a:t>
            </a:r>
            <a:br>
              <a:rPr lang="en-US" dirty="0"/>
            </a:br>
            <a:r>
              <a:rPr lang="en-US" i="1" dirty="0"/>
              <a:t>(each team will have a different mix)</a:t>
            </a:r>
            <a:r>
              <a:rPr lang="en-US" dirty="0"/>
              <a:t>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3666" y="1563164"/>
            <a:ext cx="3684565" cy="159729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2600" y="3342446"/>
            <a:ext cx="1826418" cy="159729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2785" y="3726348"/>
            <a:ext cx="1836728" cy="159729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89526" y="4141096"/>
            <a:ext cx="1860173" cy="160772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16224" y="5246868"/>
            <a:ext cx="1860173" cy="81044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47109" y="3432224"/>
            <a:ext cx="1865089" cy="80152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75513" y="3819563"/>
            <a:ext cx="1814188" cy="77750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47109" y="4754840"/>
            <a:ext cx="1862047" cy="80791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775514" y="4971055"/>
            <a:ext cx="1862047" cy="80573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799866" y="5946179"/>
            <a:ext cx="1011970" cy="44220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934200" y="5964521"/>
            <a:ext cx="960754" cy="42386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088231" y="4121041"/>
            <a:ext cx="1879951" cy="80791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029527" y="5001748"/>
            <a:ext cx="938654" cy="40845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0430250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6811" y="1702684"/>
            <a:ext cx="3109710" cy="2711313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7540792" y="1633017"/>
            <a:ext cx="24271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3"/>
                </a:solidFill>
              </a:rPr>
              <a:t>Purchase Cost:</a:t>
            </a:r>
          </a:p>
          <a:p>
            <a:r>
              <a:rPr lang="en-US" dirty="0">
                <a:solidFill>
                  <a:schemeClr val="accent3"/>
                </a:solidFill>
              </a:rPr>
              <a:t>How much does it cost up front to build/purchase?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558074" y="3890521"/>
            <a:ext cx="20787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Annual Cost:</a:t>
            </a:r>
          </a:p>
          <a:p>
            <a:r>
              <a:rPr lang="en-US" dirty="0"/>
              <a:t>How much does it cost </a:t>
            </a:r>
            <a:r>
              <a:rPr lang="en-US" i="1" dirty="0"/>
              <a:t>each year </a:t>
            </a:r>
            <a:r>
              <a:rPr lang="en-US" dirty="0"/>
              <a:t>to run/operate?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404990" y="3874810"/>
            <a:ext cx="20805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74B230"/>
                </a:solidFill>
              </a:rPr>
              <a:t>CO</a:t>
            </a:r>
            <a:r>
              <a:rPr lang="en-US" b="1" baseline="-25000" dirty="0">
                <a:solidFill>
                  <a:srgbClr val="74B230"/>
                </a:solidFill>
              </a:rPr>
              <a:t>2</a:t>
            </a:r>
            <a:r>
              <a:rPr lang="en-US" b="1" dirty="0">
                <a:solidFill>
                  <a:srgbClr val="74B230"/>
                </a:solidFill>
              </a:rPr>
              <a:t> emissions:</a:t>
            </a:r>
          </a:p>
          <a:p>
            <a:r>
              <a:rPr lang="en-US" dirty="0">
                <a:solidFill>
                  <a:srgbClr val="74B230"/>
                </a:solidFill>
              </a:rPr>
              <a:t>How much CO</a:t>
            </a:r>
            <a:r>
              <a:rPr lang="en-US" baseline="-25000" dirty="0">
                <a:solidFill>
                  <a:srgbClr val="74B230"/>
                </a:solidFill>
              </a:rPr>
              <a:t>2</a:t>
            </a:r>
            <a:r>
              <a:rPr lang="en-US" dirty="0">
                <a:solidFill>
                  <a:srgbClr val="74B230"/>
                </a:solidFill>
              </a:rPr>
              <a:t> does it produce </a:t>
            </a:r>
            <a:r>
              <a:rPr lang="en-US" i="1" dirty="0">
                <a:solidFill>
                  <a:srgbClr val="74B230"/>
                </a:solidFill>
              </a:rPr>
              <a:t>each year</a:t>
            </a:r>
            <a:r>
              <a:rPr lang="en-US" dirty="0">
                <a:solidFill>
                  <a:srgbClr val="74B230"/>
                </a:solidFill>
              </a:rPr>
              <a:t>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590801" y="5640436"/>
            <a:ext cx="6816533" cy="707886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3F69"/>
                </a:solidFill>
              </a:rPr>
              <a:t>Cost per piece 	= </a:t>
            </a:r>
            <a:r>
              <a:rPr lang="en-US" sz="2000" b="1" dirty="0">
                <a:solidFill>
                  <a:schemeClr val="accent3"/>
                </a:solidFill>
              </a:rPr>
              <a:t>785</a:t>
            </a:r>
            <a:r>
              <a:rPr lang="en-US" sz="2000" dirty="0">
                <a:solidFill>
                  <a:srgbClr val="003F69"/>
                </a:solidFill>
              </a:rPr>
              <a:t> + (</a:t>
            </a:r>
            <a:r>
              <a:rPr lang="en-US" sz="2000" b="1" dirty="0">
                <a:solidFill>
                  <a:schemeClr val="tx1"/>
                </a:solidFill>
              </a:rPr>
              <a:t>20</a:t>
            </a:r>
            <a:r>
              <a:rPr lang="en-US" sz="2000" dirty="0">
                <a:solidFill>
                  <a:srgbClr val="003F69"/>
                </a:solidFill>
              </a:rPr>
              <a:t> * 30) + (</a:t>
            </a:r>
            <a:r>
              <a:rPr lang="en-US" sz="2000" b="1" dirty="0">
                <a:solidFill>
                  <a:srgbClr val="92D050"/>
                </a:solidFill>
              </a:rPr>
              <a:t>4.5</a:t>
            </a:r>
            <a:r>
              <a:rPr lang="en-US" sz="2000" dirty="0">
                <a:solidFill>
                  <a:srgbClr val="003F69"/>
                </a:solidFill>
              </a:rPr>
              <a:t> * 30) * CO</a:t>
            </a:r>
            <a:r>
              <a:rPr lang="en-US" sz="2000" baseline="-25000" dirty="0">
                <a:solidFill>
                  <a:srgbClr val="003F69"/>
                </a:solidFill>
              </a:rPr>
              <a:t>2</a:t>
            </a:r>
            <a:r>
              <a:rPr lang="en-US" sz="2000" dirty="0">
                <a:solidFill>
                  <a:srgbClr val="003F69"/>
                </a:solidFill>
              </a:rPr>
              <a:t> cost</a:t>
            </a:r>
          </a:p>
          <a:p>
            <a:r>
              <a:rPr lang="en-US" sz="2000" dirty="0">
                <a:solidFill>
                  <a:srgbClr val="003F69"/>
                </a:solidFill>
              </a:rPr>
              <a:t>(</a:t>
            </a:r>
            <a:r>
              <a:rPr lang="en-US" sz="2000" i="1" dirty="0">
                <a:solidFill>
                  <a:srgbClr val="003F69"/>
                </a:solidFill>
              </a:rPr>
              <a:t>for 30 years</a:t>
            </a:r>
            <a:r>
              <a:rPr lang="en-US" sz="2000" dirty="0">
                <a:solidFill>
                  <a:srgbClr val="003F69"/>
                </a:solidFill>
              </a:rPr>
              <a:t>) 	= 1385 (if CO</a:t>
            </a:r>
            <a:r>
              <a:rPr lang="en-US" sz="2000" baseline="-25000" dirty="0">
                <a:solidFill>
                  <a:srgbClr val="003F69"/>
                </a:solidFill>
              </a:rPr>
              <a:t>2</a:t>
            </a:r>
            <a:r>
              <a:rPr lang="en-US" sz="2000" dirty="0">
                <a:solidFill>
                  <a:srgbClr val="003F69"/>
                </a:solidFill>
              </a:rPr>
              <a:t> cost is zero)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362200" y="968715"/>
            <a:ext cx="2057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Type: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What primary energy resource does it use?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389166" y="2415619"/>
            <a:ext cx="19040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Size: </a:t>
            </a:r>
            <a:br>
              <a:rPr lang="en-US" b="1" dirty="0">
                <a:solidFill>
                  <a:schemeClr val="accent2"/>
                </a:solidFill>
              </a:rPr>
            </a:br>
            <a:r>
              <a:rPr lang="en-US" dirty="0">
                <a:solidFill>
                  <a:schemeClr val="accent2"/>
                </a:solidFill>
              </a:rPr>
              <a:t>How much energy does it produce?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Parts of the energy pieces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4376812" y="3015784"/>
            <a:ext cx="3095893" cy="1"/>
          </a:xfrm>
          <a:prstGeom prst="straightConnector1">
            <a:avLst/>
          </a:prstGeom>
          <a:ln w="38100">
            <a:solidFill>
              <a:srgbClr val="FFC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5956960" y="1657346"/>
            <a:ext cx="3685" cy="2743200"/>
          </a:xfrm>
          <a:prstGeom prst="straightConnector1">
            <a:avLst/>
          </a:prstGeom>
          <a:ln w="38100">
            <a:solidFill>
              <a:srgbClr val="FFC000"/>
            </a:solidFill>
            <a:headEnd type="triangle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628891" y="5193268"/>
            <a:ext cx="495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Lifetime: All energy pieces will last </a:t>
            </a:r>
            <a:r>
              <a:rPr lang="en-US" b="1" dirty="0"/>
              <a:t>30</a:t>
            </a:r>
            <a:r>
              <a:rPr lang="en-US" dirty="0"/>
              <a:t> years</a:t>
            </a:r>
          </a:p>
        </p:txBody>
      </p:sp>
    </p:spTree>
    <p:extLst>
      <p:ext uri="{BB962C8B-B14F-4D97-AF65-F5344CB8AC3E}">
        <p14:creationId xmlns:p14="http://schemas.microsoft.com/office/powerpoint/2010/main" val="1978994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10" grpId="0" animBg="1"/>
      <p:bldP spid="13" grpId="0"/>
      <p:bldP spid="16" grpId="0"/>
    </p:bldLst>
  </p:timing>
</p:sld>
</file>

<file path=ppt/theme/theme1.xml><?xml version="1.0" encoding="utf-8"?>
<a:theme xmlns:a="http://schemas.openxmlformats.org/drawingml/2006/main" name="ACE template">
  <a:themeElements>
    <a:clrScheme name="Custom 1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003F69"/>
      </a:accent6>
      <a:hlink>
        <a:srgbClr val="8DC765"/>
      </a:hlink>
      <a:folHlink>
        <a:srgbClr val="AA8A14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.xml"/></Relationships>
</file>

<file path=customXml/_rels/item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.xml"/></Relationships>
</file>

<file path=customXml/_rels/item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.xml"/></Relationships>
</file>

<file path=customXml/_rels/item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.xml"/></Relationships>
</file>

<file path=customXml/_rels/item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.xml"/></Relationships>
</file>

<file path=customXml/_rels/item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.xml"/></Relationships>
</file>

<file path=customXml/_rels/item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.xml"/></Relationships>
</file>

<file path=customXml/_rels/item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.xml"/></Relationships>
</file>

<file path=customXml/_rels/item2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.xml"/></Relationships>
</file>

<file path=customXml/_rels/item2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.xml"/></Relationships>
</file>

<file path=customXml/_rels/item2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5.xml"/></Relationships>
</file>

<file path=customXml/_rels/item2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6.xml"/></Relationships>
</file>

<file path=customXml/_rels/item2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7.xml"/></Relationships>
</file>

<file path=customXml/_rels/item2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8.xml"/></Relationships>
</file>

<file path=customXml/_rels/item2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9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3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0.xml"/></Relationships>
</file>

<file path=customXml/_rels/item3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1.xml"/></Relationships>
</file>

<file path=customXml/_rels/item3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2.xml"/></Relationships>
</file>

<file path=customXml/_rels/item3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3.xml"/></Relationships>
</file>

<file path=customXml/_rels/item3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4.xml"/></Relationships>
</file>

<file path=customXml/_rels/item3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5.xml"/></Relationships>
</file>

<file path=customXml/_rels/item3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6.xml"/></Relationships>
</file>

<file path=customXml/_rels/item3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7.xml"/></Relationships>
</file>

<file path=customXml/_rels/item3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8.xml"/></Relationships>
</file>

<file path=customXml/_rels/item3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9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4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0.xml"/></Relationships>
</file>

<file path=customXml/_rels/item4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1.xml"/></Relationships>
</file>

<file path=customXml/_rels/item4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2.xml"/></Relationships>
</file>

<file path=customXml/_rels/item4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3.xml"/></Relationships>
</file>

<file path=customXml/_rels/item4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4.xml"/></Relationships>
</file>

<file path=customXml/_rels/item4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5.xml"/></Relationships>
</file>

<file path=customXml/_rels/item4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6.xml"/></Relationships>
</file>

<file path=customXml/_rels/item4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7.xml"/></Relationships>
</file>

<file path=customXml/_rels/item4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8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<?xml version="1.0" encoding="utf-8"?>
<EsriMapsInfo xmlns="ESRI.ArcGIS.Mapping.OfficeIntegration.PowerPointInfo">
  <Version>Version1</Version>
  <RequiresSignIn>False</RequiresSignIn>
</EsriMapsInfo>
</file>

<file path=customXml/item10.xml><?xml version="1.0" encoding="utf-8"?>
<EsriMapsInfo xmlns="ESRI.ArcGIS.Mapping.OfficeIntegration.PowerPointInfo">
  <Version>Version1</Version>
  <RequiresSignIn>False</RequiresSignIn>
</EsriMapsInfo>
</file>

<file path=customXml/item11.xml><?xml version="1.0" encoding="utf-8"?>
<EsriMapsInfo xmlns="ESRI.ArcGIS.Mapping.OfficeIntegration.PowerPointInfo">
  <Version>Version1</Version>
  <RequiresSignIn>False</RequiresSignIn>
</EsriMapsInfo>
</file>

<file path=customXml/item12.xml><?xml version="1.0" encoding="utf-8"?>
<EsriMapsInfo xmlns="ESRI.ArcGIS.Mapping.OfficeIntegration.PowerPointInfo">
  <Version>Version1</Version>
  <RequiresSignIn>False</RequiresSignIn>
</EsriMapsInfo>
</file>

<file path=customXml/item13.xml><?xml version="1.0" encoding="utf-8"?>
<EsriMapsInfo xmlns="ESRI.ArcGIS.Mapping.OfficeIntegration.PowerPointInfo">
  <Version>Version1</Version>
  <RequiresSignIn>False</RequiresSignIn>
</EsriMapsInfo>
</file>

<file path=customXml/item14.xml><?xml version="1.0" encoding="utf-8"?>
<EsriMapsInfo xmlns="ESRI.ArcGIS.Mapping.OfficeIntegration.PowerPointInfo">
  <Version>Version1</Version>
  <RequiresSignIn>False</RequiresSignIn>
</EsriMapsInfo>
</file>

<file path=customXml/item15.xml><?xml version="1.0" encoding="utf-8"?>
<EsriMapsInfo xmlns="ESRI.ArcGIS.Mapping.OfficeIntegration.PowerPointInfo">
  <Version>Version1</Version>
  <RequiresSignIn>False</RequiresSignIn>
</EsriMapsInfo>
</file>

<file path=customXml/item16.xml><?xml version="1.0" encoding="utf-8"?>
<EsriMapsInfo xmlns="ESRI.ArcGIS.Mapping.OfficeIntegration.PowerPointInfo">
  <Version>Version1</Version>
  <RequiresSignIn>False</RequiresSignIn>
</EsriMapsInfo>
</file>

<file path=customXml/item17.xml><?xml version="1.0" encoding="utf-8"?>
<EsriMapsInfo xmlns="ESRI.ArcGIS.Mapping.OfficeIntegration.PowerPointInfo">
  <Version>Version1</Version>
  <RequiresSignIn>False</RequiresSignIn>
</EsriMapsInfo>
</file>

<file path=customXml/item18.xml><?xml version="1.0" encoding="utf-8"?>
<EsriMapsInfo xmlns="ESRI.ArcGIS.Mapping.OfficeIntegration.PowerPointInfo">
  <Version>Version1</Version>
  <RequiresSignIn>False</RequiresSignIn>
</EsriMapsInfo>
</file>

<file path=customXml/item19.xml><?xml version="1.0" encoding="utf-8"?>
<EsriMapsInfo xmlns="ESRI.ArcGIS.Mapping.OfficeIntegration.PowerPointInfo">
  <Version>Version1</Version>
  <RequiresSignIn>False</RequiresSignIn>
</EsriMapsInfo>
</file>

<file path=customXml/item2.xml><?xml version="1.0" encoding="utf-8"?>
<EsriMapsInfo xmlns="ESRI.ArcGIS.Mapping.OfficeIntegration.PowerPointInfo">
  <Version>Version1</Version>
  <RequiresSignIn>False</RequiresSignIn>
</EsriMapsInfo>
</file>

<file path=customXml/item20.xml><?xml version="1.0" encoding="utf-8"?>
<EsriMapsInfo xmlns="ESRI.ArcGIS.Mapping.OfficeIntegration.PowerPointInfo">
  <Version>Version1</Version>
  <RequiresSignIn>False</RequiresSignIn>
</EsriMapsInfo>
</file>

<file path=customXml/item21.xml><?xml version="1.0" encoding="utf-8"?>
<EsriMapsInfo xmlns="ESRI.ArcGIS.Mapping.OfficeIntegration.PowerPointInfo">
  <Version>Version1</Version>
  <RequiresSignIn>False</RequiresSignIn>
</EsriMapsInfo>
</file>

<file path=customXml/item22.xml><?xml version="1.0" encoding="utf-8"?>
<EsriMapsInfo xmlns="ESRI.ArcGIS.Mapping.OfficeIntegration.PowerPointInfo">
  <Version>Version1</Version>
  <RequiresSignIn>False</RequiresSignIn>
</EsriMapsInfo>
</file>

<file path=customXml/item23.xml><?xml version="1.0" encoding="utf-8"?>
<EsriMapsInfo xmlns="ESRI.ArcGIS.Mapping.OfficeIntegration.PowerPointInfo">
  <Version>Version1</Version>
  <RequiresSignIn>False</RequiresSignIn>
</EsriMapsInfo>
</file>

<file path=customXml/item24.xml><?xml version="1.0" encoding="utf-8"?>
<EsriMapsInfo xmlns="ESRI.ArcGIS.Mapping.OfficeIntegration.PowerPointInfo">
  <Version>Version1</Version>
  <RequiresSignIn>False</RequiresSignIn>
</EsriMapsInfo>
</file>

<file path=customXml/item25.xml><?xml version="1.0" encoding="utf-8"?>
<EsriMapsInfo xmlns="ESRI.ArcGIS.Mapping.OfficeIntegration.PowerPointInfo">
  <Version>Version1</Version>
  <RequiresSignIn>False</RequiresSignIn>
</EsriMapsInfo>
</file>

<file path=customXml/item26.xml><?xml version="1.0" encoding="utf-8"?>
<EsriMapsInfo xmlns="ESRI.ArcGIS.Mapping.OfficeIntegration.PowerPointInfo">
  <Version>Version1</Version>
  <RequiresSignIn>False</RequiresSignIn>
</EsriMapsInfo>
</file>

<file path=customXml/item27.xml><?xml version="1.0" encoding="utf-8"?>
<EsriMapsInfo xmlns="ESRI.ArcGIS.Mapping.OfficeIntegration.PowerPointInfo">
  <Version>Version1</Version>
  <RequiresSignIn>False</RequiresSignIn>
</EsriMapsInfo>
</file>

<file path=customXml/item28.xml><?xml version="1.0" encoding="utf-8"?>
<EsriMapsInfo xmlns="ESRI.ArcGIS.Mapping.OfficeIntegration.PowerPointInfo">
  <Version>Version1</Version>
  <RequiresSignIn>False</RequiresSignIn>
</EsriMapsInfo>
</file>

<file path=customXml/item29.xml><?xml version="1.0" encoding="utf-8"?>
<EsriMapsInfo xmlns="ESRI.ArcGIS.Mapping.OfficeIntegration.PowerPointInfo">
  <Version>Version1</Version>
  <RequiresSignIn>False</RequiresSignIn>
</EsriMapsInfo>
</file>

<file path=customXml/item3.xml><?xml version="1.0" encoding="utf-8"?>
<EsriMapsInfo xmlns="ESRI.ArcGIS.Mapping.OfficeIntegration.PowerPointInfo">
  <Version>Version1</Version>
  <RequiresSignIn>False</RequiresSignIn>
</EsriMapsInfo>
</file>

<file path=customXml/item30.xml><?xml version="1.0" encoding="utf-8"?>
<EsriMapsInfo xmlns="ESRI.ArcGIS.Mapping.OfficeIntegration.PowerPointInfo">
  <Version>Version1</Version>
  <RequiresSignIn>False</RequiresSignIn>
</EsriMapsInfo>
</file>

<file path=customXml/item31.xml><?xml version="1.0" encoding="utf-8"?>
<EsriMapsInfo xmlns="ESRI.ArcGIS.Mapping.OfficeIntegration.PowerPointInfo">
  <Version>Version1</Version>
  <RequiresSignIn>False</RequiresSignIn>
</EsriMapsInfo>
</file>

<file path=customXml/item32.xml><?xml version="1.0" encoding="utf-8"?>
<EsriMapsInfo xmlns="ESRI.ArcGIS.Mapping.OfficeIntegration.PowerPointInfo">
  <Version>Version1</Version>
  <RequiresSignIn>False</RequiresSignIn>
</EsriMapsInfo>
</file>

<file path=customXml/item33.xml><?xml version="1.0" encoding="utf-8"?>
<EsriMapsInfo xmlns="ESRI.ArcGIS.Mapping.OfficeIntegration.PowerPointInfo">
  <Version>Version1</Version>
  <RequiresSignIn>False</RequiresSignIn>
</EsriMapsInfo>
</file>

<file path=customXml/item34.xml><?xml version="1.0" encoding="utf-8"?>
<EsriMapsInfo xmlns="ESRI.ArcGIS.Mapping.OfficeIntegration.PowerPointInfo">
  <Version>Version1</Version>
  <RequiresSignIn>False</RequiresSignIn>
</EsriMapsInfo>
</file>

<file path=customXml/item35.xml><?xml version="1.0" encoding="utf-8"?>
<EsriMapsInfo xmlns="ESRI.ArcGIS.Mapping.OfficeIntegration.PowerPointInfo">
  <Version>Version1</Version>
  <RequiresSignIn>False</RequiresSignIn>
</EsriMapsInfo>
</file>

<file path=customXml/item36.xml><?xml version="1.0" encoding="utf-8"?>
<EsriMapsInfo xmlns="ESRI.ArcGIS.Mapping.OfficeIntegration.PowerPointInfo">
  <Version>Version1</Version>
  <RequiresSignIn>False</RequiresSignIn>
</EsriMapsInfo>
</file>

<file path=customXml/item37.xml><?xml version="1.0" encoding="utf-8"?>
<EsriMapsInfo xmlns="ESRI.ArcGIS.Mapping.OfficeIntegration.PowerPointInfo">
  <Version>Version1</Version>
  <RequiresSignIn>False</RequiresSignIn>
</EsriMapsInfo>
</file>

<file path=customXml/item38.xml><?xml version="1.0" encoding="utf-8"?>
<EsriMapsInfo xmlns="ESRI.ArcGIS.Mapping.OfficeIntegration.PowerPointInfo">
  <Version>Version1</Version>
  <RequiresSignIn>False</RequiresSignIn>
</EsriMapsInfo>
</file>

<file path=customXml/item39.xml><?xml version="1.0" encoding="utf-8"?>
<EsriMapsInfo xmlns="ESRI.ArcGIS.Mapping.OfficeIntegration.PowerPointInfo">
  <Version>Version1</Version>
  <RequiresSignIn>False</RequiresSignIn>
</EsriMapsInfo>
</file>

<file path=customXml/item4.xml><?xml version="1.0" encoding="utf-8"?>
<EsriMapsInfo xmlns="ESRI.ArcGIS.Mapping.OfficeIntegration.PowerPointInfo">
  <Version>Version1</Version>
  <RequiresSignIn>False</RequiresSignIn>
</EsriMapsInfo>
</file>

<file path=customXml/item40.xml><?xml version="1.0" encoding="utf-8"?>
<EsriMapsInfo xmlns="ESRI.ArcGIS.Mapping.OfficeIntegration.PowerPointInfo">
  <Version>Version1</Version>
  <RequiresSignIn>False</RequiresSignIn>
</EsriMapsInfo>
</file>

<file path=customXml/item41.xml><?xml version="1.0" encoding="utf-8"?>
<EsriMapsInfo xmlns="ESRI.ArcGIS.Mapping.OfficeIntegration.PowerPointInfo">
  <Version>Version1</Version>
  <RequiresSignIn>False</RequiresSignIn>
</EsriMapsInfo>
</file>

<file path=customXml/item42.xml><?xml version="1.0" encoding="utf-8"?>
<EsriMapsInfo xmlns="ESRI.ArcGIS.Mapping.OfficeIntegration.PowerPointInfo">
  <Version>Version1</Version>
  <RequiresSignIn>False</RequiresSignIn>
</EsriMapsInfo>
</file>

<file path=customXml/item43.xml><?xml version="1.0" encoding="utf-8"?>
<EsriMapsInfo xmlns="ESRI.ArcGIS.Mapping.OfficeIntegration.PowerPointInfo">
  <Version>Version1</Version>
  <RequiresSignIn>False</RequiresSignIn>
</EsriMapsInfo>
</file>

<file path=customXml/item44.xml><?xml version="1.0" encoding="utf-8"?>
<EsriMapsInfo xmlns="ESRI.ArcGIS.Mapping.OfficeIntegration.PowerPointInfo">
  <Version>Version1</Version>
  <RequiresSignIn>False</RequiresSignIn>
</EsriMapsInfo>
</file>

<file path=customXml/item45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709843568A53B4DA8C2F177A250AE31" ma:contentTypeVersion="35" ma:contentTypeDescription="Create a new document." ma:contentTypeScope="" ma:versionID="b8217fef5d3c3a8fca86568752b006d9">
  <xsd:schema xmlns:xsd="http://www.w3.org/2001/XMLSchema" xmlns:xs="http://www.w3.org/2001/XMLSchema" xmlns:p="http://schemas.microsoft.com/office/2006/metadata/properties" xmlns:ns1="http://schemas.microsoft.com/sharepoint/v3" xmlns:ns3="4ffa91fb-a0ff-4ac5-b2db-65c790d184a4" xmlns:ns4="http://schemas.microsoft.com/sharepoint.v3" xmlns:ns5="http://schemas.microsoft.com/sharepoint/v3/fields" xmlns:ns6="3e98f56f-25f5-4eda-9356-626c8f4a87d3" xmlns:ns7="f4caec94-7369-40e3-bda1-a86e3ca82a5a" targetNamespace="http://schemas.microsoft.com/office/2006/metadata/properties" ma:root="true" ma:fieldsID="8b3d9bb5cce209d2d6db3570d98430d9" ns1:_="" ns3:_="" ns4:_="" ns5:_="" ns6:_="" ns7:_="">
    <xsd:import namespace="http://schemas.microsoft.com/sharepoint/v3"/>
    <xsd:import namespace="4ffa91fb-a0ff-4ac5-b2db-65c790d184a4"/>
    <xsd:import namespace="http://schemas.microsoft.com/sharepoint.v3"/>
    <xsd:import namespace="http://schemas.microsoft.com/sharepoint/v3/fields"/>
    <xsd:import namespace="3e98f56f-25f5-4eda-9356-626c8f4a87d3"/>
    <xsd:import namespace="f4caec94-7369-40e3-bda1-a86e3ca82a5a"/>
    <xsd:element name="properties">
      <xsd:complexType>
        <xsd:sequence>
          <xsd:element name="documentManagement">
            <xsd:complexType>
              <xsd:all>
                <xsd:element ref="ns3:Document_x0020_Creation_x0020_Date" minOccurs="0"/>
                <xsd:element ref="ns3:Creator" minOccurs="0"/>
                <xsd:element ref="ns3:EPA_x0020_Office" minOccurs="0"/>
                <xsd:element ref="ns3:Record" minOccurs="0"/>
                <xsd:element ref="ns4:CategoryDescription" minOccurs="0"/>
                <xsd:element ref="ns3:Identifier" minOccurs="0"/>
                <xsd:element ref="ns3:EPA_x0020_Contributor" minOccurs="0"/>
                <xsd:element ref="ns3:External_x0020_Contributor" minOccurs="0"/>
                <xsd:element ref="ns5:_Coverage" minOccurs="0"/>
                <xsd:element ref="ns3:EPA_x0020_Related_x0020_Documents" minOccurs="0"/>
                <xsd:element ref="ns5:_Source" minOccurs="0"/>
                <xsd:element ref="ns3:Rights" minOccurs="0"/>
                <xsd:element ref="ns1:Language" minOccurs="0"/>
                <xsd:element ref="ns3:j747ac98061d40f0aa7bd47e1db5675d" minOccurs="0"/>
                <xsd:element ref="ns3:TaxKeywordTaxHTField" minOccurs="0"/>
                <xsd:element ref="ns3:TaxCatchAllLabel" minOccurs="0"/>
                <xsd:element ref="ns3:TaxCatchAll" minOccurs="0"/>
                <xsd:element ref="ns6:SharedWithUsers" minOccurs="0"/>
                <xsd:element ref="ns6:SharedWithDetails" minOccurs="0"/>
                <xsd:element ref="ns6:SharingHintHash" minOccurs="0"/>
                <xsd:element ref="ns7:MediaServiceMetadata" minOccurs="0"/>
                <xsd:element ref="ns7:MediaServiceFastMetadata" minOccurs="0"/>
                <xsd:element ref="ns7:MediaServiceDateTaken" minOccurs="0"/>
                <xsd:element ref="ns6:Records_x0020_Status" minOccurs="0"/>
                <xsd:element ref="ns6:Records_x0020_Date" minOccurs="0"/>
                <xsd:element ref="ns7:MediaServiceAutoTags" minOccurs="0"/>
                <xsd:element ref="ns7:MediaServiceOCR" minOccurs="0"/>
                <xsd:element ref="ns7:MediaServiceLocation" minOccurs="0"/>
                <xsd:element ref="ns7:MediaServiceGenerationTime" minOccurs="0"/>
                <xsd:element ref="ns7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Language" ma:index="17" nillable="true" ma:displayName="Language" ma:default="English" ma:description="Select the document language from the drop down." ma:format="Dropdown" ma:internalName="Language" ma:readOnly="false">
      <xsd:simpleType>
        <xsd:restriction base="dms:Choice">
          <xsd:enumeration value="Arabic (Saudi Arabia)"/>
          <xsd:enumeration value="Bulgarian (Bulgaria)"/>
          <xsd:enumeration value="Chinese (Hong Kong S.A.R.)"/>
          <xsd:enumeration value="Chinese (People's Republic of China)"/>
          <xsd:enumeration value="Chinese (Taiwan)"/>
          <xsd:enumeration value="Croatian (Croatia)"/>
          <xsd:enumeration value="Czech (Czech Republic)"/>
          <xsd:enumeration value="Danish (Denmark)"/>
          <xsd:enumeration value="Dutch (Netherlands)"/>
          <xsd:enumeration value="English"/>
          <xsd:enumeration value="Estonian (Estonia)"/>
          <xsd:enumeration value="Finnish (Finland)"/>
          <xsd:enumeration value="French (France)"/>
          <xsd:enumeration value="German (Germany)"/>
          <xsd:enumeration value="Greek (Greece)"/>
          <xsd:enumeration value="Hebrew (Israel)"/>
          <xsd:enumeration value="Hindi (India)"/>
          <xsd:enumeration value="Hungarian (Hungary)"/>
          <xsd:enumeration value="Indonesian (Indonesia)"/>
          <xsd:enumeration value="Italian (Italy)"/>
          <xsd:enumeration value="Japanese (Japan)"/>
          <xsd:enumeration value="Korean (Korea)"/>
          <xsd:enumeration value="Latvian (Latvia)"/>
          <xsd:enumeration value="Lithuanian (Lithuania)"/>
          <xsd:enumeration value="Malay (Malaysia)"/>
          <xsd:enumeration value="Norwegian (Bokmal) (Norway)"/>
          <xsd:enumeration value="Polish (Poland)"/>
          <xsd:enumeration value="Portuguese (Brazil)"/>
          <xsd:enumeration value="Portuguese (Portugal)"/>
          <xsd:enumeration value="Romanian (Romania)"/>
          <xsd:enumeration value="Russian (Russia)"/>
          <xsd:enumeration value="Serbian (Latin) (Serbia)"/>
          <xsd:enumeration value="Slovak (Slovakia)"/>
          <xsd:enumeration value="Slovenian (Slovenia)"/>
          <xsd:enumeration value="Spanish (Spain)"/>
          <xsd:enumeration value="Swedish (Sweden)"/>
          <xsd:enumeration value="Thai (Thailand)"/>
          <xsd:enumeration value="Turkish (Turkey)"/>
          <xsd:enumeration value="Ukrainian (Ukraine)"/>
          <xsd:enumeration value="Urdu (Islamic Republic of Pakistan)"/>
          <xsd:enumeration value="Vietnamese (Vietnam)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fa91fb-a0ff-4ac5-b2db-65c790d184a4" elementFormDefault="qualified">
    <xsd:import namespace="http://schemas.microsoft.com/office/2006/documentManagement/types"/>
    <xsd:import namespace="http://schemas.microsoft.com/office/infopath/2007/PartnerControls"/>
    <xsd:element name="Document_x0020_Creation_x0020_Date" ma:index="2" nillable="true" ma:displayName="Document Date" ma:default="[today]" ma:description="Enter the date this document was last modified. The upload date has been entered by default." ma:format="DateOnly" ma:internalName="Document_x0020_Creation_x0020_Date" ma:readOnly="false">
      <xsd:simpleType>
        <xsd:restriction base="dms:DateTime"/>
      </xsd:simpleType>
    </xsd:element>
    <xsd:element name="Creator" ma:index="3" nillable="true" ma:displayName="Creator" ma:description="Enter the person primarily responsible for the document. The name of the person uploading the document has been entered by default." ma:list="UserInfo" ma:SharePointGroup="0" ma:internalName="Creator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PA_x0020_Office" ma:index="4" nillable="true" ma:displayName="EPA Office" ma:description="Enter the EPA organization primarily responsible for the document. The office of the person uploading the document has been entered by default." ma:internalName="EPA_x0020_Office">
      <xsd:simpleType>
        <xsd:restriction base="dms:Text">
          <xsd:maxLength value="255"/>
        </xsd:restriction>
      </xsd:simpleType>
    </xsd:element>
    <xsd:element name="Record" ma:index="5" nillable="true" ma:displayName="Record" ma:default="Shared" ma:description="For documents that provide evidence of EPA decisions and actions, select &quot;Shared&quot; (open access) or &quot;Private&quot; (restricted access)." ma:format="Dropdown" ma:internalName="Record">
      <xsd:simpleType>
        <xsd:restriction base="dms:Choice">
          <xsd:enumeration value="None"/>
          <xsd:enumeration value="Shared"/>
          <xsd:enumeration value="Private"/>
        </xsd:restriction>
      </xsd:simpleType>
    </xsd:element>
    <xsd:element name="Identifier" ma:index="9" nillable="true" ma:displayName="Identifier" ma:description="Enter all EPA identification numbers applicable to this document, one on each line." ma:internalName="Identifier" ma:readOnly="false">
      <xsd:simpleType>
        <xsd:restriction base="dms:Note">
          <xsd:maxLength value="255"/>
        </xsd:restriction>
      </xsd:simpleType>
    </xsd:element>
    <xsd:element name="EPA_x0020_Contributor" ma:index="11" nillable="true" ma:displayName="EPA Contributor" ma:description="Enter an EPA person who contributed to the creation of the document but is not the primary author." ma:list="UserInfo" ma:SharePointGroup="0" ma:internalName="EPA_x0020_Contributor" ma:readOnly="fals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xternal_x0020_Contributor" ma:index="12" nillable="true" ma:displayName="External Contributor" ma:description="Enter a non-EPA person who contributed to the creation of the document but is not the primary author." ma:internalName="External_x0020_Contributor" ma:readOnly="false">
      <xsd:simpleType>
        <xsd:restriction base="dms:Note">
          <xsd:maxLength value="255"/>
        </xsd:restriction>
      </xsd:simpleType>
    </xsd:element>
    <xsd:element name="EPA_x0020_Related_x0020_Documents" ma:index="14" nillable="true" ma:displayName="Other Related Documents" ma:description="Enter any related document." ma:internalName="EPA_x0020_Related_x0020_Documents">
      <xsd:simpleType>
        <xsd:restriction base="dms:Note">
          <xsd:maxLength value="255"/>
        </xsd:restriction>
      </xsd:simpleType>
    </xsd:element>
    <xsd:element name="Rights" ma:index="16" nillable="true" ma:displayName="Rights" ma:description="Enter information about intellectual property rights held over the document (e.g. copyright, patent, trademark)." ma:internalName="Rights" ma:readOnly="false">
      <xsd:simpleType>
        <xsd:restriction base="dms:Note">
          <xsd:maxLength value="255"/>
        </xsd:restriction>
      </xsd:simpleType>
    </xsd:element>
    <xsd:element name="j747ac98061d40f0aa7bd47e1db5675d" ma:index="19" nillable="true" ma:taxonomy="true" ma:internalName="j747ac98061d40f0aa7bd47e1db5675d" ma:taxonomyFieldName="Document_x0020_Type" ma:displayName="Document Type" ma:readOnly="false" ma:default="" ma:fieldId="{3747ac98-061d-40f0-aa7b-d47e1db5675d}" ma:sspId="29f62856-1543-49d4-a736-4569d363f533" ma:termSetId="e06cd6a9-a175-4da0-81cb-8dba7aa394a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KeywordTaxHTField" ma:index="21" nillable="true" ma:taxonomy="true" ma:internalName="TaxKeywordTaxHTField" ma:taxonomyFieldName="TaxKeyword" ma:displayName="Enterprise Keywords" ma:readOnly="false" ma:fieldId="{23f27201-bee3-471e-b2e7-b64fd8b7ca38}" ma:taxonomyMulti="true" ma:sspId="29f62856-1543-49d4-a736-4569d363f533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Label" ma:index="23" nillable="true" ma:displayName="Taxonomy Catch All Column1" ma:hidden="true" ma:list="{d35a0a6b-bf95-4868-8094-ff5e54f31bd3}" ma:internalName="TaxCatchAllLabel" ma:readOnly="true" ma:showField="CatchAllDataLabel" ma:web="3e98f56f-25f5-4eda-9356-626c8f4a87d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" ma:index="24" nillable="true" ma:displayName="Taxonomy Catch All Column" ma:hidden="true" ma:list="{d35a0a6b-bf95-4868-8094-ff5e54f31bd3}" ma:internalName="TaxCatchAll" ma:showField="CatchAllData" ma:web="3e98f56f-25f5-4eda-9356-626c8f4a87d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.v3" elementFormDefault="qualified">
    <xsd:import namespace="http://schemas.microsoft.com/office/2006/documentManagement/types"/>
    <xsd:import namespace="http://schemas.microsoft.com/office/infopath/2007/PartnerControls"/>
    <xsd:element name="CategoryDescription" ma:index="6" nillable="true" ma:displayName="Description" ma:description="Enter a brief description." ma:internalName="CategoryDescription" ma:readOnly="fals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Coverage" ma:index="13" nillable="true" ma:displayName="Coverage" ma:description="Enter the geographic location, jurisdiction, or time period for which the document is relevant." ma:internalName="_Coverage" ma:readOnly="false">
      <xsd:simpleType>
        <xsd:restriction base="dms:Text">
          <xsd:maxLength value="255"/>
        </xsd:restriction>
      </xsd:simpleType>
    </xsd:element>
    <xsd:element name="_Source" ma:index="15" nillable="true" ma:displayName="Source" ma:description="Enter a source from which the document is derived." ma:internalName="_Source" ma:readOnly="fals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98f56f-25f5-4eda-9356-626c8f4a87d3" elementFormDefault="qualified">
    <xsd:import namespace="http://schemas.microsoft.com/office/2006/documentManagement/types"/>
    <xsd:import namespace="http://schemas.microsoft.com/office/infopath/2007/PartnerControls"/>
    <xsd:element name="SharedWithUsers" ma:index="2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30" nillable="true" ma:displayName="Sharing Hint Hash" ma:description="" ma:hidden="true" ma:internalName="SharingHintHash" ma:readOnly="true">
      <xsd:simpleType>
        <xsd:restriction base="dms:Text"/>
      </xsd:simpleType>
    </xsd:element>
    <xsd:element name="Records_x0020_Status" ma:index="34" nillable="true" ma:displayName="Records Status" ma:default="Pending" ma:internalName="Records_x0020_Status">
      <xsd:simpleType>
        <xsd:restriction base="dms:Text"/>
      </xsd:simpleType>
    </xsd:element>
    <xsd:element name="Records_x0020_Date" ma:index="35" nillable="true" ma:displayName="Records Date" ma:hidden="true" ma:internalName="Records_x0020_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caec94-7369-40e3-bda1-a86e3ca82a5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3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3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3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36" nillable="true" ma:displayName="MediaServiceAutoTags" ma:internalName="MediaServiceAutoTags" ma:readOnly="true">
      <xsd:simpleType>
        <xsd:restriction base="dms:Text"/>
      </xsd:simpleType>
    </xsd:element>
    <xsd:element name="MediaServiceOCR" ma:index="3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38" nillable="true" ma:displayName="Location" ma:internalName="MediaServiceLocation" ma:readOnly="true">
      <xsd:simpleType>
        <xsd:restriction base="dms:Text"/>
      </xsd:simpleType>
    </xsd:element>
    <xsd:element name="MediaServiceGenerationTime" ma:index="3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40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5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6.xml><?xml version="1.0" encoding="utf-8"?>
<?mso-contentType ?>
<SharedContentType xmlns="Microsoft.SharePoint.Taxonomy.ContentTypeSync" SourceId="29f62856-1543-49d4-a736-4569d363f533" ContentTypeId="0x0101" PreviousValue="false"/>
</file>

<file path=customXml/item47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8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Source xmlns="http://schemas.microsoft.com/sharepoint/v3/fields" xsi:nil="true"/>
    <Language xmlns="http://schemas.microsoft.com/sharepoint/v3">English</Language>
    <j747ac98061d40f0aa7bd47e1db5675d xmlns="4ffa91fb-a0ff-4ac5-b2db-65c790d184a4">
      <Terms xmlns="http://schemas.microsoft.com/office/infopath/2007/PartnerControls"/>
    </j747ac98061d40f0aa7bd47e1db5675d>
    <External_x0020_Contributor xmlns="4ffa91fb-a0ff-4ac5-b2db-65c790d184a4" xsi:nil="true"/>
    <TaxKeywordTaxHTField xmlns="4ffa91fb-a0ff-4ac5-b2db-65c790d184a4">
      <Terms xmlns="http://schemas.microsoft.com/office/infopath/2007/PartnerControls"/>
    </TaxKeywordTaxHTField>
    <Records_x0020_Status xmlns="3e98f56f-25f5-4eda-9356-626c8f4a87d3">Pending</Records_x0020_Status>
    <Records_x0020_Date xmlns="3e98f56f-25f5-4eda-9356-626c8f4a87d3" xsi:nil="true"/>
    <Record xmlns="4ffa91fb-a0ff-4ac5-b2db-65c790d184a4">Shared</Record>
    <Rights xmlns="4ffa91fb-a0ff-4ac5-b2db-65c790d184a4" xsi:nil="true"/>
    <Document_x0020_Creation_x0020_Date xmlns="4ffa91fb-a0ff-4ac5-b2db-65c790d184a4">2019-08-05T17:37:23+00:00</Document_x0020_Creation_x0020_Date>
    <EPA_x0020_Office xmlns="4ffa91fb-a0ff-4ac5-b2db-65c790d184a4" xsi:nil="true"/>
    <CategoryDescription xmlns="http://schemas.microsoft.com/sharepoint.v3" xsi:nil="true"/>
    <Identifier xmlns="4ffa91fb-a0ff-4ac5-b2db-65c790d184a4" xsi:nil="true"/>
    <_Coverage xmlns="http://schemas.microsoft.com/sharepoint/v3/fields" xsi:nil="true"/>
    <Creator xmlns="4ffa91fb-a0ff-4ac5-b2db-65c790d184a4">
      <UserInfo>
        <DisplayName/>
        <AccountId xsi:nil="true"/>
        <AccountType/>
      </UserInfo>
    </Creator>
    <EPA_x0020_Related_x0020_Documents xmlns="4ffa91fb-a0ff-4ac5-b2db-65c790d184a4" xsi:nil="true"/>
    <EPA_x0020_Contributor xmlns="4ffa91fb-a0ff-4ac5-b2db-65c790d184a4">
      <UserInfo>
        <DisplayName/>
        <AccountId xsi:nil="true"/>
        <AccountType/>
      </UserInfo>
    </EPA_x0020_Contributor>
    <TaxCatchAll xmlns="4ffa91fb-a0ff-4ac5-b2db-65c790d184a4"/>
  </documentManagement>
</p:properties>
</file>

<file path=customXml/item5.xml><?xml version="1.0" encoding="utf-8"?>
<EsriMapsInfo xmlns="ESRI.ArcGIS.Mapping.OfficeIntegration.PowerPointInfo">
  <Version>Version1</Version>
  <RequiresSignIn>False</RequiresSignIn>
</EsriMapsInfo>
</file>

<file path=customXml/item6.xml><?xml version="1.0" encoding="utf-8"?>
<EsriMapsInfo xmlns="ESRI.ArcGIS.Mapping.OfficeIntegration.PowerPointInfo">
  <Version>Version1</Version>
  <RequiresSignIn>False</RequiresSignIn>
</EsriMapsInfo>
</file>

<file path=customXml/item7.xml><?xml version="1.0" encoding="utf-8"?>
<EsriMapsInfo xmlns="ESRI.ArcGIS.Mapping.OfficeIntegration.PowerPointInfo">
  <Version>Version1</Version>
  <RequiresSignIn>False</RequiresSignIn>
</EsriMapsInfo>
</file>

<file path=customXml/item8.xml><?xml version="1.0" encoding="utf-8"?>
<EsriMapsInfo xmlns="ESRI.ArcGIS.Mapping.OfficeIntegration.PowerPointInfo">
  <Version>Version1</Version>
  <RequiresSignIn>False</RequiresSignIn>
</EsriMapsInfo>
</file>

<file path=customXml/item9.xml><?xml version="1.0" encoding="utf-8"?>
<EsriMapsInfo xmlns="ESRI.ArcGIS.Mapping.OfficeIntegration.PowerPointInfo">
  <Version>Version1</Version>
  <RequiresSignIn>False</RequiresSignIn>
</EsriMapsInfo>
</file>

<file path=customXml/itemProps1.xml><?xml version="1.0" encoding="utf-8"?>
<ds:datastoreItem xmlns:ds="http://schemas.openxmlformats.org/officeDocument/2006/customXml" ds:itemID="{CB060DAE-7771-46BC-89DE-EFE2E27D0AAF}">
  <ds:schemaRefs>
    <ds:schemaRef ds:uri="ESRI.ArcGIS.Mapping.OfficeIntegration.PowerPointInfo"/>
  </ds:schemaRefs>
</ds:datastoreItem>
</file>

<file path=customXml/itemProps10.xml><?xml version="1.0" encoding="utf-8"?>
<ds:datastoreItem xmlns:ds="http://schemas.openxmlformats.org/officeDocument/2006/customXml" ds:itemID="{B99B9052-F0AC-490A-93EF-70EA1549902C}">
  <ds:schemaRefs>
    <ds:schemaRef ds:uri="ESRI.ArcGIS.Mapping.OfficeIntegration.PowerPointInfo"/>
  </ds:schemaRefs>
</ds:datastoreItem>
</file>

<file path=customXml/itemProps11.xml><?xml version="1.0" encoding="utf-8"?>
<ds:datastoreItem xmlns:ds="http://schemas.openxmlformats.org/officeDocument/2006/customXml" ds:itemID="{51B2B092-D8A2-4F4D-9A8F-84C20311A56E}">
  <ds:schemaRefs>
    <ds:schemaRef ds:uri="ESRI.ArcGIS.Mapping.OfficeIntegration.PowerPointInfo"/>
  </ds:schemaRefs>
</ds:datastoreItem>
</file>

<file path=customXml/itemProps12.xml><?xml version="1.0" encoding="utf-8"?>
<ds:datastoreItem xmlns:ds="http://schemas.openxmlformats.org/officeDocument/2006/customXml" ds:itemID="{DDFD6AF9-6D90-4373-9692-29C271E0F9A6}">
  <ds:schemaRefs>
    <ds:schemaRef ds:uri="ESRI.ArcGIS.Mapping.OfficeIntegration.PowerPointInfo"/>
  </ds:schemaRefs>
</ds:datastoreItem>
</file>

<file path=customXml/itemProps13.xml><?xml version="1.0" encoding="utf-8"?>
<ds:datastoreItem xmlns:ds="http://schemas.openxmlformats.org/officeDocument/2006/customXml" ds:itemID="{3D0D98B2-AD5C-48D8-9B75-25B85498C7E7}">
  <ds:schemaRefs>
    <ds:schemaRef ds:uri="ESRI.ArcGIS.Mapping.OfficeIntegration.PowerPointInfo"/>
  </ds:schemaRefs>
</ds:datastoreItem>
</file>

<file path=customXml/itemProps14.xml><?xml version="1.0" encoding="utf-8"?>
<ds:datastoreItem xmlns:ds="http://schemas.openxmlformats.org/officeDocument/2006/customXml" ds:itemID="{60D107D6-CEDC-443C-96A7-E645E468EC67}">
  <ds:schemaRefs>
    <ds:schemaRef ds:uri="ESRI.ArcGIS.Mapping.OfficeIntegration.PowerPointInfo"/>
  </ds:schemaRefs>
</ds:datastoreItem>
</file>

<file path=customXml/itemProps15.xml><?xml version="1.0" encoding="utf-8"?>
<ds:datastoreItem xmlns:ds="http://schemas.openxmlformats.org/officeDocument/2006/customXml" ds:itemID="{F93A9910-4871-48A3-9FC6-7E9E263DE476}">
  <ds:schemaRefs>
    <ds:schemaRef ds:uri="ESRI.ArcGIS.Mapping.OfficeIntegration.PowerPointInfo"/>
  </ds:schemaRefs>
</ds:datastoreItem>
</file>

<file path=customXml/itemProps16.xml><?xml version="1.0" encoding="utf-8"?>
<ds:datastoreItem xmlns:ds="http://schemas.openxmlformats.org/officeDocument/2006/customXml" ds:itemID="{9E6B40A8-F4B9-4703-9066-7369A99B8128}">
  <ds:schemaRefs>
    <ds:schemaRef ds:uri="ESRI.ArcGIS.Mapping.OfficeIntegration.PowerPointInfo"/>
  </ds:schemaRefs>
</ds:datastoreItem>
</file>

<file path=customXml/itemProps17.xml><?xml version="1.0" encoding="utf-8"?>
<ds:datastoreItem xmlns:ds="http://schemas.openxmlformats.org/officeDocument/2006/customXml" ds:itemID="{283AE483-9131-45B2-A4EB-9ABAC3E4E62F}">
  <ds:schemaRefs>
    <ds:schemaRef ds:uri="ESRI.ArcGIS.Mapping.OfficeIntegration.PowerPointInfo"/>
  </ds:schemaRefs>
</ds:datastoreItem>
</file>

<file path=customXml/itemProps18.xml><?xml version="1.0" encoding="utf-8"?>
<ds:datastoreItem xmlns:ds="http://schemas.openxmlformats.org/officeDocument/2006/customXml" ds:itemID="{607F0F58-DB66-4C65-A35B-9061116FFFE2}">
  <ds:schemaRefs>
    <ds:schemaRef ds:uri="ESRI.ArcGIS.Mapping.OfficeIntegration.PowerPointInfo"/>
  </ds:schemaRefs>
</ds:datastoreItem>
</file>

<file path=customXml/itemProps19.xml><?xml version="1.0" encoding="utf-8"?>
<ds:datastoreItem xmlns:ds="http://schemas.openxmlformats.org/officeDocument/2006/customXml" ds:itemID="{D9C09D61-1454-4D8F-8B79-34E5054DB2C3}">
  <ds:schemaRefs>
    <ds:schemaRef ds:uri="ESRI.ArcGIS.Mapping.OfficeIntegration.PowerPointInfo"/>
  </ds:schemaRefs>
</ds:datastoreItem>
</file>

<file path=customXml/itemProps2.xml><?xml version="1.0" encoding="utf-8"?>
<ds:datastoreItem xmlns:ds="http://schemas.openxmlformats.org/officeDocument/2006/customXml" ds:itemID="{29AD76E8-0F0A-4025-AEA5-2EE486ACEF91}">
  <ds:schemaRefs>
    <ds:schemaRef ds:uri="ESRI.ArcGIS.Mapping.OfficeIntegration.PowerPointInfo"/>
  </ds:schemaRefs>
</ds:datastoreItem>
</file>

<file path=customXml/itemProps20.xml><?xml version="1.0" encoding="utf-8"?>
<ds:datastoreItem xmlns:ds="http://schemas.openxmlformats.org/officeDocument/2006/customXml" ds:itemID="{37517B63-6319-40DF-A4B8-262D15ACB441}">
  <ds:schemaRefs>
    <ds:schemaRef ds:uri="ESRI.ArcGIS.Mapping.OfficeIntegration.PowerPointInfo"/>
  </ds:schemaRefs>
</ds:datastoreItem>
</file>

<file path=customXml/itemProps21.xml><?xml version="1.0" encoding="utf-8"?>
<ds:datastoreItem xmlns:ds="http://schemas.openxmlformats.org/officeDocument/2006/customXml" ds:itemID="{D25B97D3-780E-4CB0-A05D-D13765A3FD73}">
  <ds:schemaRefs>
    <ds:schemaRef ds:uri="ESRI.ArcGIS.Mapping.OfficeIntegration.PowerPointInfo"/>
  </ds:schemaRefs>
</ds:datastoreItem>
</file>

<file path=customXml/itemProps22.xml><?xml version="1.0" encoding="utf-8"?>
<ds:datastoreItem xmlns:ds="http://schemas.openxmlformats.org/officeDocument/2006/customXml" ds:itemID="{AE7E2D65-C2FD-427B-A391-E973D34648ED}">
  <ds:schemaRefs>
    <ds:schemaRef ds:uri="ESRI.ArcGIS.Mapping.OfficeIntegration.PowerPointInfo"/>
  </ds:schemaRefs>
</ds:datastoreItem>
</file>

<file path=customXml/itemProps23.xml><?xml version="1.0" encoding="utf-8"?>
<ds:datastoreItem xmlns:ds="http://schemas.openxmlformats.org/officeDocument/2006/customXml" ds:itemID="{9B35FEAC-06E7-4BFA-BF25-59155485D970}">
  <ds:schemaRefs>
    <ds:schemaRef ds:uri="ESRI.ArcGIS.Mapping.OfficeIntegration.PowerPointInfo"/>
  </ds:schemaRefs>
</ds:datastoreItem>
</file>

<file path=customXml/itemProps24.xml><?xml version="1.0" encoding="utf-8"?>
<ds:datastoreItem xmlns:ds="http://schemas.openxmlformats.org/officeDocument/2006/customXml" ds:itemID="{A55E20A0-EB41-464F-8AF1-8FB13E3808B6}">
  <ds:schemaRefs>
    <ds:schemaRef ds:uri="ESRI.ArcGIS.Mapping.OfficeIntegration.PowerPointInfo"/>
  </ds:schemaRefs>
</ds:datastoreItem>
</file>

<file path=customXml/itemProps25.xml><?xml version="1.0" encoding="utf-8"?>
<ds:datastoreItem xmlns:ds="http://schemas.openxmlformats.org/officeDocument/2006/customXml" ds:itemID="{99179D41-70EE-4E76-91D5-AD98C8C02414}">
  <ds:schemaRefs>
    <ds:schemaRef ds:uri="ESRI.ArcGIS.Mapping.OfficeIntegration.PowerPointInfo"/>
  </ds:schemaRefs>
</ds:datastoreItem>
</file>

<file path=customXml/itemProps26.xml><?xml version="1.0" encoding="utf-8"?>
<ds:datastoreItem xmlns:ds="http://schemas.openxmlformats.org/officeDocument/2006/customXml" ds:itemID="{FA125B10-1677-4B26-A338-3FF7384389FB}">
  <ds:schemaRefs>
    <ds:schemaRef ds:uri="ESRI.ArcGIS.Mapping.OfficeIntegration.PowerPointInfo"/>
  </ds:schemaRefs>
</ds:datastoreItem>
</file>

<file path=customXml/itemProps27.xml><?xml version="1.0" encoding="utf-8"?>
<ds:datastoreItem xmlns:ds="http://schemas.openxmlformats.org/officeDocument/2006/customXml" ds:itemID="{37B0E1EF-C500-4151-8536-B5C56E48396D}">
  <ds:schemaRefs>
    <ds:schemaRef ds:uri="ESRI.ArcGIS.Mapping.OfficeIntegration.PowerPointInfo"/>
  </ds:schemaRefs>
</ds:datastoreItem>
</file>

<file path=customXml/itemProps28.xml><?xml version="1.0" encoding="utf-8"?>
<ds:datastoreItem xmlns:ds="http://schemas.openxmlformats.org/officeDocument/2006/customXml" ds:itemID="{3D37E68E-18B5-4FA3-A31D-B36A41924F26}">
  <ds:schemaRefs>
    <ds:schemaRef ds:uri="ESRI.ArcGIS.Mapping.OfficeIntegration.PowerPointInfo"/>
  </ds:schemaRefs>
</ds:datastoreItem>
</file>

<file path=customXml/itemProps29.xml><?xml version="1.0" encoding="utf-8"?>
<ds:datastoreItem xmlns:ds="http://schemas.openxmlformats.org/officeDocument/2006/customXml" ds:itemID="{4CDD6A02-AACA-40EF-B15B-79D3EB11D067}">
  <ds:schemaRefs>
    <ds:schemaRef ds:uri="ESRI.ArcGIS.Mapping.OfficeIntegration.PowerPointInfo"/>
  </ds:schemaRefs>
</ds:datastoreItem>
</file>

<file path=customXml/itemProps3.xml><?xml version="1.0" encoding="utf-8"?>
<ds:datastoreItem xmlns:ds="http://schemas.openxmlformats.org/officeDocument/2006/customXml" ds:itemID="{49832FB5-B436-4D7B-81FA-FCC71836F886}">
  <ds:schemaRefs>
    <ds:schemaRef ds:uri="ESRI.ArcGIS.Mapping.OfficeIntegration.PowerPointInfo"/>
  </ds:schemaRefs>
</ds:datastoreItem>
</file>

<file path=customXml/itemProps30.xml><?xml version="1.0" encoding="utf-8"?>
<ds:datastoreItem xmlns:ds="http://schemas.openxmlformats.org/officeDocument/2006/customXml" ds:itemID="{95113B92-940F-4CF9-84C6-1A21187C905A}">
  <ds:schemaRefs>
    <ds:schemaRef ds:uri="ESRI.ArcGIS.Mapping.OfficeIntegration.PowerPointInfo"/>
  </ds:schemaRefs>
</ds:datastoreItem>
</file>

<file path=customXml/itemProps31.xml><?xml version="1.0" encoding="utf-8"?>
<ds:datastoreItem xmlns:ds="http://schemas.openxmlformats.org/officeDocument/2006/customXml" ds:itemID="{969D97E9-A4A3-45EA-8950-BFF6D08E31CF}">
  <ds:schemaRefs>
    <ds:schemaRef ds:uri="ESRI.ArcGIS.Mapping.OfficeIntegration.PowerPointInfo"/>
  </ds:schemaRefs>
</ds:datastoreItem>
</file>

<file path=customXml/itemProps32.xml><?xml version="1.0" encoding="utf-8"?>
<ds:datastoreItem xmlns:ds="http://schemas.openxmlformats.org/officeDocument/2006/customXml" ds:itemID="{AC32A8B8-3F12-475B-AC9E-11840E18BC29}">
  <ds:schemaRefs>
    <ds:schemaRef ds:uri="ESRI.ArcGIS.Mapping.OfficeIntegration.PowerPointInfo"/>
  </ds:schemaRefs>
</ds:datastoreItem>
</file>

<file path=customXml/itemProps33.xml><?xml version="1.0" encoding="utf-8"?>
<ds:datastoreItem xmlns:ds="http://schemas.openxmlformats.org/officeDocument/2006/customXml" ds:itemID="{BB32A0FA-5375-43A6-AE91-9D728136FCC9}">
  <ds:schemaRefs>
    <ds:schemaRef ds:uri="ESRI.ArcGIS.Mapping.OfficeIntegration.PowerPointInfo"/>
  </ds:schemaRefs>
</ds:datastoreItem>
</file>

<file path=customXml/itemProps34.xml><?xml version="1.0" encoding="utf-8"?>
<ds:datastoreItem xmlns:ds="http://schemas.openxmlformats.org/officeDocument/2006/customXml" ds:itemID="{F25B708F-3156-4969-8222-597CD8484A35}">
  <ds:schemaRefs>
    <ds:schemaRef ds:uri="ESRI.ArcGIS.Mapping.OfficeIntegration.PowerPointInfo"/>
  </ds:schemaRefs>
</ds:datastoreItem>
</file>

<file path=customXml/itemProps35.xml><?xml version="1.0" encoding="utf-8"?>
<ds:datastoreItem xmlns:ds="http://schemas.openxmlformats.org/officeDocument/2006/customXml" ds:itemID="{01E4BE4E-1354-4532-8299-39D447256E56}">
  <ds:schemaRefs>
    <ds:schemaRef ds:uri="ESRI.ArcGIS.Mapping.OfficeIntegration.PowerPointInfo"/>
  </ds:schemaRefs>
</ds:datastoreItem>
</file>

<file path=customXml/itemProps36.xml><?xml version="1.0" encoding="utf-8"?>
<ds:datastoreItem xmlns:ds="http://schemas.openxmlformats.org/officeDocument/2006/customXml" ds:itemID="{4D353EA2-3CC4-47E9-B169-6C87C6144881}">
  <ds:schemaRefs>
    <ds:schemaRef ds:uri="ESRI.ArcGIS.Mapping.OfficeIntegration.PowerPointInfo"/>
  </ds:schemaRefs>
</ds:datastoreItem>
</file>

<file path=customXml/itemProps37.xml><?xml version="1.0" encoding="utf-8"?>
<ds:datastoreItem xmlns:ds="http://schemas.openxmlformats.org/officeDocument/2006/customXml" ds:itemID="{1919F123-E59E-4011-9601-A61E3045D238}">
  <ds:schemaRefs>
    <ds:schemaRef ds:uri="ESRI.ArcGIS.Mapping.OfficeIntegration.PowerPointInfo"/>
  </ds:schemaRefs>
</ds:datastoreItem>
</file>

<file path=customXml/itemProps38.xml><?xml version="1.0" encoding="utf-8"?>
<ds:datastoreItem xmlns:ds="http://schemas.openxmlformats.org/officeDocument/2006/customXml" ds:itemID="{A319672C-2797-4255-8216-FF1EA81F120F}">
  <ds:schemaRefs>
    <ds:schemaRef ds:uri="ESRI.ArcGIS.Mapping.OfficeIntegration.PowerPointInfo"/>
  </ds:schemaRefs>
</ds:datastoreItem>
</file>

<file path=customXml/itemProps39.xml><?xml version="1.0" encoding="utf-8"?>
<ds:datastoreItem xmlns:ds="http://schemas.openxmlformats.org/officeDocument/2006/customXml" ds:itemID="{00BEB3E7-E771-4D32-9E65-DE67D931B8F1}">
  <ds:schemaRefs>
    <ds:schemaRef ds:uri="ESRI.ArcGIS.Mapping.OfficeIntegration.PowerPointInfo"/>
  </ds:schemaRefs>
</ds:datastoreItem>
</file>

<file path=customXml/itemProps4.xml><?xml version="1.0" encoding="utf-8"?>
<ds:datastoreItem xmlns:ds="http://schemas.openxmlformats.org/officeDocument/2006/customXml" ds:itemID="{1DF8D29A-DEDE-457B-A0C4-2F10BDD65A99}">
  <ds:schemaRefs>
    <ds:schemaRef ds:uri="ESRI.ArcGIS.Mapping.OfficeIntegration.PowerPointInfo"/>
  </ds:schemaRefs>
</ds:datastoreItem>
</file>

<file path=customXml/itemProps40.xml><?xml version="1.0" encoding="utf-8"?>
<ds:datastoreItem xmlns:ds="http://schemas.openxmlformats.org/officeDocument/2006/customXml" ds:itemID="{459B807C-6BD5-4EE1-84CC-02A294145E0C}">
  <ds:schemaRefs>
    <ds:schemaRef ds:uri="ESRI.ArcGIS.Mapping.OfficeIntegration.PowerPointInfo"/>
  </ds:schemaRefs>
</ds:datastoreItem>
</file>

<file path=customXml/itemProps41.xml><?xml version="1.0" encoding="utf-8"?>
<ds:datastoreItem xmlns:ds="http://schemas.openxmlformats.org/officeDocument/2006/customXml" ds:itemID="{6597884E-62D3-4E4E-8F6A-85C11B1DBBED}">
  <ds:schemaRefs>
    <ds:schemaRef ds:uri="ESRI.ArcGIS.Mapping.OfficeIntegration.PowerPointInfo"/>
  </ds:schemaRefs>
</ds:datastoreItem>
</file>

<file path=customXml/itemProps42.xml><?xml version="1.0" encoding="utf-8"?>
<ds:datastoreItem xmlns:ds="http://schemas.openxmlformats.org/officeDocument/2006/customXml" ds:itemID="{5DAC9DBA-4413-42C3-8ED5-73305FE6DE28}">
  <ds:schemaRefs>
    <ds:schemaRef ds:uri="ESRI.ArcGIS.Mapping.OfficeIntegration.PowerPointInfo"/>
  </ds:schemaRefs>
</ds:datastoreItem>
</file>

<file path=customXml/itemProps43.xml><?xml version="1.0" encoding="utf-8"?>
<ds:datastoreItem xmlns:ds="http://schemas.openxmlformats.org/officeDocument/2006/customXml" ds:itemID="{921835C4-2B4B-4E65-BDD9-BDF52E52DB5D}">
  <ds:schemaRefs>
    <ds:schemaRef ds:uri="ESRI.ArcGIS.Mapping.OfficeIntegration.PowerPointInfo"/>
  </ds:schemaRefs>
</ds:datastoreItem>
</file>

<file path=customXml/itemProps44.xml><?xml version="1.0" encoding="utf-8"?>
<ds:datastoreItem xmlns:ds="http://schemas.openxmlformats.org/officeDocument/2006/customXml" ds:itemID="{703391A2-5B98-4CD5-BDCA-6EC0851CF457}">
  <ds:schemaRefs>
    <ds:schemaRef ds:uri="ESRI.ArcGIS.Mapping.OfficeIntegration.PowerPointInfo"/>
  </ds:schemaRefs>
</ds:datastoreItem>
</file>

<file path=customXml/itemProps45.xml><?xml version="1.0" encoding="utf-8"?>
<ds:datastoreItem xmlns:ds="http://schemas.openxmlformats.org/officeDocument/2006/customXml" ds:itemID="{15FF7623-4AD8-4D5C-A8D0-308AB0BD73E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4ffa91fb-a0ff-4ac5-b2db-65c790d184a4"/>
    <ds:schemaRef ds:uri="http://schemas.microsoft.com/sharepoint.v3"/>
    <ds:schemaRef ds:uri="http://schemas.microsoft.com/sharepoint/v3/fields"/>
    <ds:schemaRef ds:uri="3e98f56f-25f5-4eda-9356-626c8f4a87d3"/>
    <ds:schemaRef ds:uri="f4caec94-7369-40e3-bda1-a86e3ca82a5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6.xml><?xml version="1.0" encoding="utf-8"?>
<ds:datastoreItem xmlns:ds="http://schemas.openxmlformats.org/officeDocument/2006/customXml" ds:itemID="{0C55096B-6201-4ECD-B715-CBD3A47CFEE7}">
  <ds:schemaRefs>
    <ds:schemaRef ds:uri="Microsoft.SharePoint.Taxonomy.ContentTypeSync"/>
  </ds:schemaRefs>
</ds:datastoreItem>
</file>

<file path=customXml/itemProps47.xml><?xml version="1.0" encoding="utf-8"?>
<ds:datastoreItem xmlns:ds="http://schemas.openxmlformats.org/officeDocument/2006/customXml" ds:itemID="{FBD73DDC-5FDA-43D8-88B9-C7533BD57BBF}">
  <ds:schemaRefs>
    <ds:schemaRef ds:uri="http://schemas.microsoft.com/sharepoint/v3/contenttype/forms"/>
  </ds:schemaRefs>
</ds:datastoreItem>
</file>

<file path=customXml/itemProps48.xml><?xml version="1.0" encoding="utf-8"?>
<ds:datastoreItem xmlns:ds="http://schemas.openxmlformats.org/officeDocument/2006/customXml" ds:itemID="{9DD91CD6-DE2F-4EB9-99E2-6EFD2896A6EF}">
  <ds:schemaRefs>
    <ds:schemaRef ds:uri="http://schemas.microsoft.com/office/2006/metadata/properties"/>
    <ds:schemaRef ds:uri="http://schemas.microsoft.com/office/infopath/2007/PartnerControls"/>
    <ds:schemaRef ds:uri="http://purl.org/dc/terms/"/>
    <ds:schemaRef ds:uri="http://schemas.microsoft.com/sharepoint/v3"/>
    <ds:schemaRef ds:uri="http://schemas.openxmlformats.org/package/2006/metadata/core-properties"/>
    <ds:schemaRef ds:uri="http://schemas.microsoft.com/office/2006/documentManagement/types"/>
    <ds:schemaRef ds:uri="f4caec94-7369-40e3-bda1-a86e3ca82a5a"/>
    <ds:schemaRef ds:uri="3e98f56f-25f5-4eda-9356-626c8f4a87d3"/>
    <ds:schemaRef ds:uri="http://purl.org/dc/dcmitype/"/>
    <ds:schemaRef ds:uri="http://purl.org/dc/elements/1.1/"/>
    <ds:schemaRef ds:uri="http://schemas.microsoft.com/sharepoint.v3"/>
    <ds:schemaRef ds:uri="http://schemas.microsoft.com/sharepoint/v3/fields"/>
    <ds:schemaRef ds:uri="4ffa91fb-a0ff-4ac5-b2db-65c790d184a4"/>
    <ds:schemaRef ds:uri="http://www.w3.org/XML/1998/namespace"/>
  </ds:schemaRefs>
</ds:datastoreItem>
</file>

<file path=customXml/itemProps5.xml><?xml version="1.0" encoding="utf-8"?>
<ds:datastoreItem xmlns:ds="http://schemas.openxmlformats.org/officeDocument/2006/customXml" ds:itemID="{3AE2BA09-C033-413E-A63F-F61C84551942}">
  <ds:schemaRefs>
    <ds:schemaRef ds:uri="ESRI.ArcGIS.Mapping.OfficeIntegration.PowerPointInfo"/>
  </ds:schemaRefs>
</ds:datastoreItem>
</file>

<file path=customXml/itemProps6.xml><?xml version="1.0" encoding="utf-8"?>
<ds:datastoreItem xmlns:ds="http://schemas.openxmlformats.org/officeDocument/2006/customXml" ds:itemID="{943CD774-F0E7-43A5-AC4D-B4EC93578C81}">
  <ds:schemaRefs>
    <ds:schemaRef ds:uri="ESRI.ArcGIS.Mapping.OfficeIntegration.PowerPointInfo"/>
  </ds:schemaRefs>
</ds:datastoreItem>
</file>

<file path=customXml/itemProps7.xml><?xml version="1.0" encoding="utf-8"?>
<ds:datastoreItem xmlns:ds="http://schemas.openxmlformats.org/officeDocument/2006/customXml" ds:itemID="{490A81F9-3CD3-4EA7-BBAE-224574BF703C}">
  <ds:schemaRefs>
    <ds:schemaRef ds:uri="ESRI.ArcGIS.Mapping.OfficeIntegration.PowerPointInfo"/>
  </ds:schemaRefs>
</ds:datastoreItem>
</file>

<file path=customXml/itemProps8.xml><?xml version="1.0" encoding="utf-8"?>
<ds:datastoreItem xmlns:ds="http://schemas.openxmlformats.org/officeDocument/2006/customXml" ds:itemID="{03C1FA7D-6CD4-4270-9D70-00C58095FE13}">
  <ds:schemaRefs>
    <ds:schemaRef ds:uri="ESRI.ArcGIS.Mapping.OfficeIntegration.PowerPointInfo"/>
  </ds:schemaRefs>
</ds:datastoreItem>
</file>

<file path=customXml/itemProps9.xml><?xml version="1.0" encoding="utf-8"?>
<ds:datastoreItem xmlns:ds="http://schemas.openxmlformats.org/officeDocument/2006/customXml" ds:itemID="{F49AFD16-7A4E-4F1E-B870-37375E71BD28}">
  <ds:schemaRefs>
    <ds:schemaRef ds:uri="ESRI.ArcGIS.Mapping.OfficeIntegration.PowerPointInfo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ACE template</Template>
  <TotalTime>19539</TotalTime>
  <Words>823</Words>
  <Application>Microsoft Office PowerPoint</Application>
  <PresentationFormat>Widescreen</PresentationFormat>
  <Paragraphs>191</Paragraphs>
  <Slides>13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Comic Sans MS</vt:lpstr>
      <vt:lpstr>Microsoft Sans Serif</vt:lpstr>
      <vt:lpstr>Wingdings</vt:lpstr>
      <vt:lpstr>ACE template</vt:lpstr>
      <vt:lpstr>Generate:  The Game of  Energy Choices</vt:lpstr>
      <vt:lpstr>PowerPoint Presentation</vt:lpstr>
      <vt:lpstr>PowerPoint Presentation</vt:lpstr>
      <vt:lpstr>PowerPoint Presentation</vt:lpstr>
      <vt:lpstr>Energy and our environment: why it matters</vt:lpstr>
      <vt:lpstr>Generate: The Game of Energy Choices</vt:lpstr>
      <vt:lpstr>The game board = the “grid”</vt:lpstr>
      <vt:lpstr>Types of energy pieces (each team will have a different mix) </vt:lpstr>
      <vt:lpstr>Parts of the energy pieces</vt:lpstr>
      <vt:lpstr>Now, let’s play a few rounds of Generate!</vt:lpstr>
      <vt:lpstr>Levelized Cost of Electricity (LCOE) for projected plants</vt:lpstr>
      <vt:lpstr>It’s all fun and games…</vt:lpstr>
      <vt:lpstr>Online resources</vt:lpstr>
    </vt:vector>
  </TitlesOfParts>
  <Company>US-EPA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Generate Game - EC Meeting</dc:title>
  <dc:creator>Dodder.Rebecca@epa.gov</dc:creator>
  <cp:lastModifiedBy>Lourdes Morales</cp:lastModifiedBy>
  <cp:revision>611</cp:revision>
  <cp:lastPrinted>2017-10-24T02:06:55Z</cp:lastPrinted>
  <dcterms:created xsi:type="dcterms:W3CDTF">2011-08-03T11:53:14Z</dcterms:created>
  <dcterms:modified xsi:type="dcterms:W3CDTF">2019-08-05T17:37:24Z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0x0101002709843568A53B4DA8C2F177A250AE31</vt:lpwstr>
  </property>
</Properties>
</file>